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45"/>
  </p:notesMasterIdLst>
  <p:sldIdLst>
    <p:sldId id="256" r:id="rId2"/>
    <p:sldId id="352" r:id="rId3"/>
    <p:sldId id="260" r:id="rId4"/>
    <p:sldId id="267" r:id="rId5"/>
    <p:sldId id="301" r:id="rId6"/>
    <p:sldId id="315" r:id="rId7"/>
    <p:sldId id="316" r:id="rId8"/>
    <p:sldId id="317" r:id="rId9"/>
    <p:sldId id="300" r:id="rId10"/>
    <p:sldId id="325" r:id="rId11"/>
    <p:sldId id="268" r:id="rId12"/>
    <p:sldId id="302" r:id="rId13"/>
    <p:sldId id="326" r:id="rId14"/>
    <p:sldId id="320" r:id="rId15"/>
    <p:sldId id="303" r:id="rId16"/>
    <p:sldId id="304" r:id="rId17"/>
    <p:sldId id="305" r:id="rId18"/>
    <p:sldId id="307" r:id="rId19"/>
    <p:sldId id="306" r:id="rId20"/>
    <p:sldId id="308" r:id="rId21"/>
    <p:sldId id="309" r:id="rId22"/>
    <p:sldId id="269" r:id="rId23"/>
    <p:sldId id="310" r:id="rId24"/>
    <p:sldId id="311" r:id="rId25"/>
    <p:sldId id="312" r:id="rId26"/>
    <p:sldId id="313" r:id="rId27"/>
    <p:sldId id="314" r:id="rId28"/>
    <p:sldId id="336" r:id="rId29"/>
    <p:sldId id="337" r:id="rId30"/>
    <p:sldId id="338" r:id="rId31"/>
    <p:sldId id="339" r:id="rId32"/>
    <p:sldId id="340" r:id="rId33"/>
    <p:sldId id="341" r:id="rId34"/>
    <p:sldId id="342" r:id="rId35"/>
    <p:sldId id="343" r:id="rId36"/>
    <p:sldId id="344" r:id="rId37"/>
    <p:sldId id="345" r:id="rId38"/>
    <p:sldId id="346" r:id="rId39"/>
    <p:sldId id="347" r:id="rId40"/>
    <p:sldId id="348" r:id="rId41"/>
    <p:sldId id="349" r:id="rId42"/>
    <p:sldId id="350" r:id="rId43"/>
    <p:sldId id="351"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ferSingleView="1">
    <p:restoredLeft sz="18468" autoAdjust="0"/>
    <p:restoredTop sz="94660"/>
  </p:normalViewPr>
  <p:slideViewPr>
    <p:cSldViewPr>
      <p:cViewPr varScale="1">
        <p:scale>
          <a:sx n="70" d="100"/>
          <a:sy n="70" d="100"/>
        </p:scale>
        <p:origin x="432" y="72"/>
      </p:cViewPr>
      <p:guideLst>
        <p:guide orient="horz" pos="2160"/>
        <p:guide pos="45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06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3E83B0-4218-4DA9-A4F9-B0B2BEFE704A}" type="datetimeFigureOut">
              <a:rPr lang="cs-CZ" smtClean="0"/>
              <a:t>6. 4. 2018</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E26FFB-6E83-4A66-A03A-A5A39BD4A758}" type="slidenum">
              <a:rPr lang="cs-CZ" smtClean="0"/>
              <a:t>‹#›</a:t>
            </a:fld>
            <a:endParaRPr lang="cs-CZ"/>
          </a:p>
        </p:txBody>
      </p:sp>
    </p:spTree>
    <p:extLst>
      <p:ext uri="{BB962C8B-B14F-4D97-AF65-F5344CB8AC3E}">
        <p14:creationId xmlns:p14="http://schemas.microsoft.com/office/powerpoint/2010/main" val="3323188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cs-CZ" smtClean="0"/>
              <a:t>Kliknutím lze upravit styl.</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endParaRPr lang="en-US" altLang="cs-CZ"/>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ltLang="cs-CZ"/>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20550CD4-F075-4C8A-83E4-52C69DFDF2BF}" type="slidenum">
              <a:rPr lang="en-US" altLang="cs-CZ" smtClean="0"/>
              <a:pPr/>
              <a:t>‹#›</a:t>
            </a:fld>
            <a:endParaRPr lang="en-US" altLang="cs-CZ"/>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982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cs-CZ"/>
          </a:p>
        </p:txBody>
      </p:sp>
      <p:sp>
        <p:nvSpPr>
          <p:cNvPr id="5" name="Footer Placeholder 4"/>
          <p:cNvSpPr>
            <a:spLocks noGrp="1"/>
          </p:cNvSpPr>
          <p:nvPr>
            <p:ph type="ftr" sz="quarter" idx="11"/>
          </p:nvPr>
        </p:nvSpPr>
        <p:spPr/>
        <p:txBody>
          <a:bodyPr/>
          <a:lstStyle/>
          <a:p>
            <a:endParaRPr lang="en-US" altLang="cs-CZ"/>
          </a:p>
        </p:txBody>
      </p:sp>
      <p:sp>
        <p:nvSpPr>
          <p:cNvPr id="6" name="Slide Number Placeholder 5"/>
          <p:cNvSpPr>
            <a:spLocks noGrp="1"/>
          </p:cNvSpPr>
          <p:nvPr>
            <p:ph type="sldNum" sz="quarter" idx="12"/>
          </p:nvPr>
        </p:nvSpPr>
        <p:spPr/>
        <p:txBody>
          <a:bodyPr/>
          <a:lstStyle/>
          <a:p>
            <a:fld id="{9A105056-5AB0-4E48-9422-DEE886E87D57}" type="slidenum">
              <a:rPr lang="en-US" altLang="cs-CZ" smtClean="0"/>
              <a:pPr/>
              <a:t>‹#›</a:t>
            </a:fld>
            <a:endParaRPr lang="en-US" altLang="cs-CZ"/>
          </a:p>
        </p:txBody>
      </p:sp>
    </p:spTree>
    <p:extLst>
      <p:ext uri="{BB962C8B-B14F-4D97-AF65-F5344CB8AC3E}">
        <p14:creationId xmlns:p14="http://schemas.microsoft.com/office/powerpoint/2010/main" val="4070510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cs-CZ"/>
          </a:p>
        </p:txBody>
      </p:sp>
      <p:sp>
        <p:nvSpPr>
          <p:cNvPr id="5" name="Footer Placeholder 4"/>
          <p:cNvSpPr>
            <a:spLocks noGrp="1"/>
          </p:cNvSpPr>
          <p:nvPr>
            <p:ph type="ftr" sz="quarter" idx="11"/>
          </p:nvPr>
        </p:nvSpPr>
        <p:spPr/>
        <p:txBody>
          <a:bodyPr/>
          <a:lstStyle/>
          <a:p>
            <a:endParaRPr lang="en-US" altLang="cs-CZ"/>
          </a:p>
        </p:txBody>
      </p:sp>
      <p:sp>
        <p:nvSpPr>
          <p:cNvPr id="6" name="Slide Number Placeholder 5"/>
          <p:cNvSpPr>
            <a:spLocks noGrp="1"/>
          </p:cNvSpPr>
          <p:nvPr>
            <p:ph type="sldNum" sz="quarter" idx="12"/>
          </p:nvPr>
        </p:nvSpPr>
        <p:spPr/>
        <p:txBody>
          <a:bodyPr/>
          <a:lstStyle/>
          <a:p>
            <a:fld id="{EC939B80-1CBA-44DB-A9CB-695FF9F0CCF2}" type="slidenum">
              <a:rPr lang="en-US" altLang="cs-CZ" smtClean="0"/>
              <a:pPr/>
              <a:t>‹#›</a:t>
            </a:fld>
            <a:endParaRPr lang="en-US" altLang="cs-CZ"/>
          </a:p>
        </p:txBody>
      </p:sp>
    </p:spTree>
    <p:extLst>
      <p:ext uri="{BB962C8B-B14F-4D97-AF65-F5344CB8AC3E}">
        <p14:creationId xmlns:p14="http://schemas.microsoft.com/office/powerpoint/2010/main" val="2507462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cs-CZ"/>
          </a:p>
        </p:txBody>
      </p:sp>
      <p:sp>
        <p:nvSpPr>
          <p:cNvPr id="5" name="Footer Placeholder 4"/>
          <p:cNvSpPr>
            <a:spLocks noGrp="1"/>
          </p:cNvSpPr>
          <p:nvPr>
            <p:ph type="ftr" sz="quarter" idx="11"/>
          </p:nvPr>
        </p:nvSpPr>
        <p:spPr/>
        <p:txBody>
          <a:bodyPr/>
          <a:lstStyle/>
          <a:p>
            <a:endParaRPr lang="en-US" altLang="cs-CZ"/>
          </a:p>
        </p:txBody>
      </p:sp>
      <p:sp>
        <p:nvSpPr>
          <p:cNvPr id="6" name="Slide Number Placeholder 5"/>
          <p:cNvSpPr>
            <a:spLocks noGrp="1"/>
          </p:cNvSpPr>
          <p:nvPr>
            <p:ph type="sldNum" sz="quarter" idx="12"/>
          </p:nvPr>
        </p:nvSpPr>
        <p:spPr/>
        <p:txBody>
          <a:bodyPr/>
          <a:lstStyle/>
          <a:p>
            <a:fld id="{9A9F1E7F-B8C0-40EC-B7AE-E247347208CA}" type="slidenum">
              <a:rPr lang="en-US" altLang="cs-CZ" smtClean="0"/>
              <a:pPr/>
              <a:t>‹#›</a:t>
            </a:fld>
            <a:endParaRPr lang="en-US" altLang="cs-CZ"/>
          </a:p>
        </p:txBody>
      </p:sp>
    </p:spTree>
    <p:extLst>
      <p:ext uri="{BB962C8B-B14F-4D97-AF65-F5344CB8AC3E}">
        <p14:creationId xmlns:p14="http://schemas.microsoft.com/office/powerpoint/2010/main" val="2894853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endParaRPr lang="en-US" altLang="cs-CZ"/>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ltLang="cs-CZ"/>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5D712C63-3D3F-42CE-916F-64A3AF671796}" type="slidenum">
              <a:rPr lang="en-US" altLang="cs-CZ" smtClean="0"/>
              <a:pPr/>
              <a:t>‹#›</a:t>
            </a:fld>
            <a:endParaRPr lang="en-US" altLang="cs-CZ"/>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54619418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en-US" altLang="cs-CZ"/>
          </a:p>
        </p:txBody>
      </p:sp>
      <p:sp>
        <p:nvSpPr>
          <p:cNvPr id="6" name="Footer Placeholder 5"/>
          <p:cNvSpPr>
            <a:spLocks noGrp="1"/>
          </p:cNvSpPr>
          <p:nvPr>
            <p:ph type="ftr" sz="quarter" idx="11"/>
          </p:nvPr>
        </p:nvSpPr>
        <p:spPr/>
        <p:txBody>
          <a:bodyPr/>
          <a:lstStyle/>
          <a:p>
            <a:endParaRPr lang="en-US" altLang="cs-CZ"/>
          </a:p>
        </p:txBody>
      </p:sp>
      <p:sp>
        <p:nvSpPr>
          <p:cNvPr id="7" name="Slide Number Placeholder 6"/>
          <p:cNvSpPr>
            <a:spLocks noGrp="1"/>
          </p:cNvSpPr>
          <p:nvPr>
            <p:ph type="sldNum" sz="quarter" idx="12"/>
          </p:nvPr>
        </p:nvSpPr>
        <p:spPr/>
        <p:txBody>
          <a:bodyPr/>
          <a:lstStyle/>
          <a:p>
            <a:fld id="{821B16B4-AC4B-49AA-8775-4C688741A675}" type="slidenum">
              <a:rPr lang="en-US" altLang="cs-CZ" smtClean="0"/>
              <a:pPr/>
              <a:t>‹#›</a:t>
            </a:fld>
            <a:endParaRPr lang="en-US" altLang="cs-CZ"/>
          </a:p>
        </p:txBody>
      </p:sp>
    </p:spTree>
    <p:extLst>
      <p:ext uri="{BB962C8B-B14F-4D97-AF65-F5344CB8AC3E}">
        <p14:creationId xmlns:p14="http://schemas.microsoft.com/office/powerpoint/2010/main" val="371267941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Upravte styly předlohy textu.</a:t>
            </a:r>
          </a:p>
        </p:txBody>
      </p:sp>
      <p:sp>
        <p:nvSpPr>
          <p:cNvPr id="4" name="Content Placeholder 3"/>
          <p:cNvSpPr>
            <a:spLocks noGrp="1"/>
          </p:cNvSpPr>
          <p:nvPr>
            <p:ph sz="half" idx="2"/>
          </p:nvPr>
        </p:nvSpPr>
        <p:spPr>
          <a:xfrm>
            <a:off x="941832" y="2909102"/>
            <a:ext cx="3611880" cy="299639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Upravte styly předlohy textu.</a:t>
            </a:r>
          </a:p>
        </p:txBody>
      </p:sp>
      <p:sp>
        <p:nvSpPr>
          <p:cNvPr id="6" name="Content Placeholder 5"/>
          <p:cNvSpPr>
            <a:spLocks noGrp="1"/>
          </p:cNvSpPr>
          <p:nvPr>
            <p:ph sz="quarter" idx="4"/>
          </p:nvPr>
        </p:nvSpPr>
        <p:spPr>
          <a:xfrm>
            <a:off x="4975398" y="2909102"/>
            <a:ext cx="3611880" cy="299639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en-US" altLang="cs-CZ"/>
          </a:p>
        </p:txBody>
      </p:sp>
      <p:sp>
        <p:nvSpPr>
          <p:cNvPr id="8" name="Footer Placeholder 7"/>
          <p:cNvSpPr>
            <a:spLocks noGrp="1"/>
          </p:cNvSpPr>
          <p:nvPr>
            <p:ph type="ftr" sz="quarter" idx="11"/>
          </p:nvPr>
        </p:nvSpPr>
        <p:spPr/>
        <p:txBody>
          <a:bodyPr/>
          <a:lstStyle/>
          <a:p>
            <a:endParaRPr lang="en-US" altLang="cs-CZ"/>
          </a:p>
        </p:txBody>
      </p:sp>
      <p:sp>
        <p:nvSpPr>
          <p:cNvPr id="9" name="Slide Number Placeholder 8"/>
          <p:cNvSpPr>
            <a:spLocks noGrp="1"/>
          </p:cNvSpPr>
          <p:nvPr>
            <p:ph type="sldNum" sz="quarter" idx="12"/>
          </p:nvPr>
        </p:nvSpPr>
        <p:spPr/>
        <p:txBody>
          <a:bodyPr/>
          <a:lstStyle/>
          <a:p>
            <a:fld id="{42C51481-FCD7-4EE2-AFC7-D5DC08BD7E61}" type="slidenum">
              <a:rPr lang="en-US" altLang="cs-CZ" smtClean="0"/>
              <a:pPr/>
              <a:t>‹#›</a:t>
            </a:fld>
            <a:endParaRPr lang="en-US" altLang="cs-CZ"/>
          </a:p>
        </p:txBody>
      </p:sp>
    </p:spTree>
    <p:extLst>
      <p:ext uri="{BB962C8B-B14F-4D97-AF65-F5344CB8AC3E}">
        <p14:creationId xmlns:p14="http://schemas.microsoft.com/office/powerpoint/2010/main" val="216915755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en-US" altLang="cs-CZ"/>
          </a:p>
        </p:txBody>
      </p:sp>
      <p:sp>
        <p:nvSpPr>
          <p:cNvPr id="4" name="Footer Placeholder 3"/>
          <p:cNvSpPr>
            <a:spLocks noGrp="1"/>
          </p:cNvSpPr>
          <p:nvPr>
            <p:ph type="ftr" sz="quarter" idx="11"/>
          </p:nvPr>
        </p:nvSpPr>
        <p:spPr/>
        <p:txBody>
          <a:bodyPr/>
          <a:lstStyle/>
          <a:p>
            <a:endParaRPr lang="en-US" altLang="cs-CZ"/>
          </a:p>
        </p:txBody>
      </p:sp>
      <p:sp>
        <p:nvSpPr>
          <p:cNvPr id="5" name="Slide Number Placeholder 4"/>
          <p:cNvSpPr>
            <a:spLocks noGrp="1"/>
          </p:cNvSpPr>
          <p:nvPr>
            <p:ph type="sldNum" sz="quarter" idx="12"/>
          </p:nvPr>
        </p:nvSpPr>
        <p:spPr/>
        <p:txBody>
          <a:bodyPr/>
          <a:lstStyle/>
          <a:p>
            <a:fld id="{47628A34-44D1-4DC3-9EFA-BA745096B92F}" type="slidenum">
              <a:rPr lang="en-US" altLang="cs-CZ" smtClean="0"/>
              <a:pPr/>
              <a:t>‹#›</a:t>
            </a:fld>
            <a:endParaRPr lang="en-US" altLang="cs-CZ"/>
          </a:p>
        </p:txBody>
      </p:sp>
    </p:spTree>
    <p:extLst>
      <p:ext uri="{BB962C8B-B14F-4D97-AF65-F5344CB8AC3E}">
        <p14:creationId xmlns:p14="http://schemas.microsoft.com/office/powerpoint/2010/main" val="367071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cs-CZ"/>
          </a:p>
        </p:txBody>
      </p:sp>
      <p:sp>
        <p:nvSpPr>
          <p:cNvPr id="3" name="Footer Placeholder 2"/>
          <p:cNvSpPr>
            <a:spLocks noGrp="1"/>
          </p:cNvSpPr>
          <p:nvPr>
            <p:ph type="ftr" sz="quarter" idx="11"/>
          </p:nvPr>
        </p:nvSpPr>
        <p:spPr/>
        <p:txBody>
          <a:bodyPr/>
          <a:lstStyle/>
          <a:p>
            <a:endParaRPr lang="en-US" altLang="cs-CZ"/>
          </a:p>
        </p:txBody>
      </p:sp>
      <p:sp>
        <p:nvSpPr>
          <p:cNvPr id="4" name="Slide Number Placeholder 3"/>
          <p:cNvSpPr>
            <a:spLocks noGrp="1"/>
          </p:cNvSpPr>
          <p:nvPr>
            <p:ph type="sldNum" sz="quarter" idx="12"/>
          </p:nvPr>
        </p:nvSpPr>
        <p:spPr/>
        <p:txBody>
          <a:bodyPr/>
          <a:lstStyle/>
          <a:p>
            <a:fld id="{48E7E40E-E745-410E-8878-108A4F2441EE}" type="slidenum">
              <a:rPr lang="en-US" altLang="cs-CZ" smtClean="0"/>
              <a:pPr/>
              <a:t>‹#›</a:t>
            </a:fld>
            <a:endParaRPr lang="en-US" altLang="cs-CZ"/>
          </a:p>
        </p:txBody>
      </p:sp>
    </p:spTree>
    <p:extLst>
      <p:ext uri="{BB962C8B-B14F-4D97-AF65-F5344CB8AC3E}">
        <p14:creationId xmlns:p14="http://schemas.microsoft.com/office/powerpoint/2010/main" val="161087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cs-CZ" smtClean="0"/>
              <a:t>Kliknutím lze upravit styl.</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Date Placeholder 4"/>
          <p:cNvSpPr>
            <a:spLocks noGrp="1"/>
          </p:cNvSpPr>
          <p:nvPr>
            <p:ph type="dt" sz="half" idx="10"/>
          </p:nvPr>
        </p:nvSpPr>
        <p:spPr>
          <a:xfrm>
            <a:off x="573789" y="6375679"/>
            <a:ext cx="925016" cy="348462"/>
          </a:xfrm>
        </p:spPr>
        <p:txBody>
          <a:bodyPr/>
          <a:lstStyle/>
          <a:p>
            <a:endParaRPr lang="en-US" altLang="cs-CZ"/>
          </a:p>
        </p:txBody>
      </p:sp>
      <p:sp>
        <p:nvSpPr>
          <p:cNvPr id="6" name="Footer Placeholder 5"/>
          <p:cNvSpPr>
            <a:spLocks noGrp="1"/>
          </p:cNvSpPr>
          <p:nvPr>
            <p:ph type="ftr" sz="quarter" idx="11"/>
          </p:nvPr>
        </p:nvSpPr>
        <p:spPr>
          <a:xfrm>
            <a:off x="1577716" y="6375679"/>
            <a:ext cx="2611634" cy="345796"/>
          </a:xfrm>
        </p:spPr>
        <p:txBody>
          <a:bodyPr/>
          <a:lstStyle/>
          <a:p>
            <a:endParaRPr lang="en-US" altLang="cs-CZ"/>
          </a:p>
        </p:txBody>
      </p:sp>
      <p:sp>
        <p:nvSpPr>
          <p:cNvPr id="7" name="Slide Number Placeholder 6"/>
          <p:cNvSpPr>
            <a:spLocks noGrp="1"/>
          </p:cNvSpPr>
          <p:nvPr>
            <p:ph type="sldNum" sz="quarter" idx="12"/>
          </p:nvPr>
        </p:nvSpPr>
        <p:spPr>
          <a:xfrm>
            <a:off x="4268261" y="6375679"/>
            <a:ext cx="924342" cy="345796"/>
          </a:xfrm>
        </p:spPr>
        <p:txBody>
          <a:bodyPr/>
          <a:lstStyle/>
          <a:p>
            <a:fld id="{A5A386F6-A03A-4B77-9FD4-44FE6F643BD0}" type="slidenum">
              <a:rPr lang="en-US" altLang="cs-CZ" smtClean="0"/>
              <a:pPr/>
              <a:t>‹#›</a:t>
            </a:fld>
            <a:endParaRPr lang="en-US" altLang="cs-CZ"/>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4047651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smtClean="0"/>
              <a:t>Kliknutím na ikonu přidáte obrázek.</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cs-CZ" smtClean="0"/>
              <a:t>Kliknutím lze upravit styl.</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Date Placeholder 4"/>
          <p:cNvSpPr>
            <a:spLocks noGrp="1"/>
          </p:cNvSpPr>
          <p:nvPr>
            <p:ph type="dt" sz="half" idx="10"/>
          </p:nvPr>
        </p:nvSpPr>
        <p:spPr>
          <a:xfrm>
            <a:off x="574463" y="6375679"/>
            <a:ext cx="924342" cy="348462"/>
          </a:xfrm>
        </p:spPr>
        <p:txBody>
          <a:bodyPr/>
          <a:lstStyle/>
          <a:p>
            <a:endParaRPr lang="en-US" altLang="cs-CZ"/>
          </a:p>
        </p:txBody>
      </p:sp>
      <p:sp>
        <p:nvSpPr>
          <p:cNvPr id="6" name="Footer Placeholder 5"/>
          <p:cNvSpPr>
            <a:spLocks noGrp="1"/>
          </p:cNvSpPr>
          <p:nvPr>
            <p:ph type="ftr" sz="quarter" idx="11"/>
          </p:nvPr>
        </p:nvSpPr>
        <p:spPr>
          <a:xfrm>
            <a:off x="1577716" y="6375679"/>
            <a:ext cx="2611634" cy="345796"/>
          </a:xfrm>
        </p:spPr>
        <p:txBody>
          <a:bodyPr/>
          <a:lstStyle/>
          <a:p>
            <a:endParaRPr lang="en-US" altLang="cs-CZ"/>
          </a:p>
        </p:txBody>
      </p:sp>
      <p:sp>
        <p:nvSpPr>
          <p:cNvPr id="7" name="Slide Number Placeholder 6"/>
          <p:cNvSpPr>
            <a:spLocks noGrp="1"/>
          </p:cNvSpPr>
          <p:nvPr>
            <p:ph type="sldNum" sz="quarter" idx="12"/>
          </p:nvPr>
        </p:nvSpPr>
        <p:spPr>
          <a:xfrm>
            <a:off x="4256153" y="6375679"/>
            <a:ext cx="947460" cy="345796"/>
          </a:xfrm>
        </p:spPr>
        <p:txBody>
          <a:bodyPr/>
          <a:lstStyle/>
          <a:p>
            <a:fld id="{8437FC18-97CE-46FF-B141-12BDA8BDD6E0}" type="slidenum">
              <a:rPr lang="en-US" altLang="cs-CZ" smtClean="0"/>
              <a:pPr/>
              <a:t>‹#›</a:t>
            </a:fld>
            <a:endParaRPr lang="en-US" altLang="cs-CZ"/>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96709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ltLang="cs-CZ"/>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ltLang="cs-CZ"/>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9A9F1E7F-B8C0-40EC-B7AE-E247347208CA}" type="slidenum">
              <a:rPr lang="en-US" altLang="cs-CZ" smtClean="0"/>
              <a:pPr/>
              <a:t>‹#›</a:t>
            </a:fld>
            <a:endParaRPr lang="en-US" altLang="cs-CZ"/>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27524160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PnFKaaOSPm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ctrTitle"/>
          </p:nvPr>
        </p:nvSpPr>
        <p:spPr/>
        <p:txBody>
          <a:bodyPr/>
          <a:lstStyle/>
          <a:p>
            <a:r>
              <a:rPr lang="en-US" altLang="cs-CZ"/>
              <a:t>Developmental Psychology</a:t>
            </a:r>
          </a:p>
        </p:txBody>
      </p:sp>
      <p:sp>
        <p:nvSpPr>
          <p:cNvPr id="2" name="Podnadpis 1"/>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p:txBody>
          <a:bodyPr/>
          <a:lstStyle/>
          <a:p>
            <a:r>
              <a:rPr lang="en-US" altLang="cs-CZ"/>
              <a:t>Kohlberg’s Theory </a:t>
            </a:r>
            <a:br>
              <a:rPr lang="en-US" altLang="cs-CZ"/>
            </a:br>
            <a:r>
              <a:rPr lang="en-US" altLang="cs-CZ"/>
              <a:t>of Moral Reasoning </a:t>
            </a:r>
          </a:p>
        </p:txBody>
      </p:sp>
      <p:sp>
        <p:nvSpPr>
          <p:cNvPr id="657411" name="Rectangle 3"/>
          <p:cNvSpPr>
            <a:spLocks noGrp="1" noChangeArrowheads="1"/>
          </p:cNvSpPr>
          <p:nvPr>
            <p:ph idx="1"/>
          </p:nvPr>
        </p:nvSpPr>
        <p:spPr>
          <a:xfrm>
            <a:off x="609600" y="2252663"/>
            <a:ext cx="8001000" cy="3538537"/>
          </a:xfrm>
        </p:spPr>
        <p:txBody>
          <a:bodyPr/>
          <a:lstStyle/>
          <a:p>
            <a:pPr>
              <a:spcBef>
                <a:spcPct val="40000"/>
              </a:spcBef>
            </a:pPr>
            <a:r>
              <a:rPr lang="en-US" altLang="cs-CZ"/>
              <a:t>Shortcomings of Kohlberg’s theory</a:t>
            </a:r>
          </a:p>
          <a:p>
            <a:pPr marL="804863" lvl="1">
              <a:spcBef>
                <a:spcPct val="40000"/>
              </a:spcBef>
            </a:pPr>
            <a:r>
              <a:rPr lang="en-US" altLang="cs-CZ"/>
              <a:t>Studied moral reasoning and not moral behavior</a:t>
            </a:r>
          </a:p>
          <a:p>
            <a:pPr marL="804863" lvl="1">
              <a:spcBef>
                <a:spcPct val="40000"/>
              </a:spcBef>
            </a:pPr>
            <a:r>
              <a:rPr lang="en-US" altLang="cs-CZ"/>
              <a:t>May not have adequately represented </a:t>
            </a:r>
            <a:br>
              <a:rPr lang="en-US" altLang="cs-CZ"/>
            </a:br>
            <a:r>
              <a:rPr lang="en-US" altLang="cs-CZ"/>
              <a:t>the morality of women</a:t>
            </a:r>
          </a:p>
          <a:p>
            <a:pPr marL="804863" lvl="1">
              <a:spcBef>
                <a:spcPct val="40000"/>
              </a:spcBef>
            </a:pPr>
            <a:r>
              <a:rPr lang="en-US" altLang="cs-CZ"/>
              <a:t>The higher stages may be biased toward Western cultures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p:txBody>
          <a:bodyPr/>
          <a:lstStyle/>
          <a:p>
            <a:r>
              <a:rPr lang="en-US" altLang="cs-CZ" sz="3600"/>
              <a:t>Attachment and Parenting Styles </a:t>
            </a:r>
          </a:p>
        </p:txBody>
      </p:sp>
      <p:sp>
        <p:nvSpPr>
          <p:cNvPr id="584707" name="Rectangle 3"/>
          <p:cNvSpPr>
            <a:spLocks noGrp="1" noChangeArrowheads="1"/>
          </p:cNvSpPr>
          <p:nvPr>
            <p:ph idx="1"/>
          </p:nvPr>
        </p:nvSpPr>
        <p:spPr>
          <a:xfrm>
            <a:off x="595313" y="2405063"/>
            <a:ext cx="7848600" cy="3157537"/>
          </a:xfrm>
        </p:spPr>
        <p:txBody>
          <a:bodyPr/>
          <a:lstStyle/>
          <a:p>
            <a:r>
              <a:rPr lang="en-US" altLang="cs-CZ" b="1">
                <a:solidFill>
                  <a:schemeClr val="accent1"/>
                </a:solidFill>
              </a:rPr>
              <a:t>Attachment</a:t>
            </a:r>
            <a:r>
              <a:rPr lang="en-US" altLang="cs-CZ"/>
              <a:t> is the lifelong emotional bond that exists between the infants and their mothers or other caregivers, formed during </a:t>
            </a:r>
            <a:br>
              <a:rPr lang="en-US" altLang="cs-CZ"/>
            </a:br>
            <a:r>
              <a:rPr lang="en-US" altLang="cs-CZ"/>
              <a:t>the first six months of life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ChangeArrowheads="1"/>
          </p:cNvSpPr>
          <p:nvPr>
            <p:ph type="title"/>
          </p:nvPr>
        </p:nvSpPr>
        <p:spPr/>
        <p:txBody>
          <a:bodyPr/>
          <a:lstStyle/>
          <a:p>
            <a:r>
              <a:rPr lang="en-US" altLang="cs-CZ"/>
              <a:t>Attachment and </a:t>
            </a:r>
            <a:br>
              <a:rPr lang="en-US" altLang="cs-CZ"/>
            </a:br>
            <a:r>
              <a:rPr lang="en-US" altLang="cs-CZ"/>
              <a:t>Harlow’s Monkeys</a:t>
            </a:r>
          </a:p>
        </p:txBody>
      </p:sp>
      <p:sp>
        <p:nvSpPr>
          <p:cNvPr id="624643" name="Rectangle 3"/>
          <p:cNvSpPr>
            <a:spLocks noGrp="1" noChangeArrowheads="1"/>
          </p:cNvSpPr>
          <p:nvPr>
            <p:ph idx="1"/>
          </p:nvPr>
        </p:nvSpPr>
        <p:spPr>
          <a:xfrm>
            <a:off x="595313" y="2252663"/>
            <a:ext cx="8001000" cy="3386137"/>
          </a:xfrm>
        </p:spPr>
        <p:txBody>
          <a:bodyPr/>
          <a:lstStyle/>
          <a:p>
            <a:r>
              <a:rPr lang="en-US" altLang="cs-CZ"/>
              <a:t>Harry Harlow separated infant monkeys from their mothers at birth and put them in cages containing two inanimate surrogate mothers, one made of wire and one made of terry cloth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4" name="Rectangle 2"/>
          <p:cNvSpPr>
            <a:spLocks noGrp="1" noChangeArrowheads="1"/>
          </p:cNvSpPr>
          <p:nvPr>
            <p:ph type="title"/>
          </p:nvPr>
        </p:nvSpPr>
        <p:spPr/>
        <p:txBody>
          <a:bodyPr/>
          <a:lstStyle/>
          <a:p>
            <a:r>
              <a:rPr lang="en-US" altLang="cs-CZ"/>
              <a:t>Attachment and </a:t>
            </a:r>
            <a:br>
              <a:rPr lang="en-US" altLang="cs-CZ"/>
            </a:br>
            <a:r>
              <a:rPr lang="en-US" altLang="cs-CZ"/>
              <a:t>Harlow’s Monkeys</a:t>
            </a:r>
          </a:p>
        </p:txBody>
      </p:sp>
      <p:sp>
        <p:nvSpPr>
          <p:cNvPr id="658435" name="Rectangle 3"/>
          <p:cNvSpPr>
            <a:spLocks noGrp="1" noChangeArrowheads="1"/>
          </p:cNvSpPr>
          <p:nvPr>
            <p:ph idx="1"/>
          </p:nvPr>
        </p:nvSpPr>
        <p:spPr>
          <a:xfrm>
            <a:off x="604838" y="1719263"/>
            <a:ext cx="8081962" cy="4224337"/>
          </a:xfrm>
        </p:spPr>
        <p:txBody>
          <a:bodyPr>
            <a:normAutofit fontScale="92500" lnSpcReduction="20000"/>
          </a:bodyPr>
          <a:lstStyle/>
          <a:p>
            <a:r>
              <a:rPr lang="en-US" altLang="cs-CZ" sz="2800"/>
              <a:t>Half of the monkeys received their nourishment from a milk dispenser in the wire and half from a dispenser in the terry cloth mother</a:t>
            </a:r>
          </a:p>
          <a:p>
            <a:pPr marL="804863" lvl="1"/>
            <a:r>
              <a:rPr lang="en-US" altLang="cs-CZ" sz="2500"/>
              <a:t>All of the monkeys preferred the cloth monkey regardless of which monkey provided their nourishment</a:t>
            </a:r>
          </a:p>
          <a:p>
            <a:pPr marL="804863" lvl="1"/>
            <a:r>
              <a:rPr lang="en-US" altLang="cs-CZ" sz="2500"/>
              <a:t>The monkeys being fed by the wire mother would only go to the wire mother to eat and then return to the cloth mother</a:t>
            </a:r>
          </a:p>
          <a:p>
            <a:pPr marL="804863" lvl="1"/>
            <a:r>
              <a:rPr lang="en-US" altLang="cs-CZ" sz="2500"/>
              <a:t>Thus, “contact comfort,” not reinforcement from nourishment, was the crucial element for attachment formation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Grp="1" noChangeArrowheads="1"/>
          </p:cNvSpPr>
          <p:nvPr>
            <p:ph type="title"/>
          </p:nvPr>
        </p:nvSpPr>
        <p:spPr/>
        <p:txBody>
          <a:bodyPr/>
          <a:lstStyle/>
          <a:p>
            <a:r>
              <a:rPr lang="en-US" altLang="cs-CZ"/>
              <a:t>Attachment and </a:t>
            </a:r>
            <a:br>
              <a:rPr lang="en-US" altLang="cs-CZ"/>
            </a:br>
            <a:r>
              <a:rPr lang="en-US" altLang="cs-CZ"/>
              <a:t>Harlow’s Monkeys</a:t>
            </a:r>
          </a:p>
        </p:txBody>
      </p:sp>
      <p:pic>
        <p:nvPicPr>
          <p:cNvPr id="651268" name="Picture 4" descr="fig_7"/>
          <p:cNvPicPr>
            <a:picLocks noChangeAspect="1" noChangeArrowheads="1"/>
          </p:cNvPicPr>
          <p:nvPr/>
        </p:nvPicPr>
        <p:blipFill>
          <a:blip r:embed="rId2">
            <a:extLst>
              <a:ext uri="{28A0092B-C50C-407E-A947-70E740481C1C}">
                <a14:useLocalDpi xmlns:a14="http://schemas.microsoft.com/office/drawing/2010/main" val="0"/>
              </a:ext>
            </a:extLst>
          </a:blip>
          <a:srcRect l="53145" t="1688" r="888" b="1469"/>
          <a:stretch>
            <a:fillRect/>
          </a:stretch>
        </p:blipFill>
        <p:spPr bwMode="auto">
          <a:xfrm>
            <a:off x="4754563" y="1609725"/>
            <a:ext cx="3783012" cy="4918075"/>
          </a:xfrm>
          <a:prstGeom prst="rect">
            <a:avLst/>
          </a:prstGeom>
          <a:noFill/>
          <a:extLst>
            <a:ext uri="{909E8E84-426E-40DD-AFC4-6F175D3DCCD1}">
              <a14:hiddenFill xmlns:a14="http://schemas.microsoft.com/office/drawing/2010/main">
                <a:solidFill>
                  <a:srgbClr val="FFFFFF"/>
                </a:solidFill>
              </a14:hiddenFill>
            </a:ext>
          </a:extLst>
        </p:spPr>
      </p:pic>
      <p:pic>
        <p:nvPicPr>
          <p:cNvPr id="651269" name="Picture 5" descr="fig_7"/>
          <p:cNvPicPr>
            <a:picLocks noChangeAspect="1" noChangeArrowheads="1"/>
          </p:cNvPicPr>
          <p:nvPr/>
        </p:nvPicPr>
        <p:blipFill>
          <a:blip r:embed="rId2">
            <a:extLst>
              <a:ext uri="{28A0092B-C50C-407E-A947-70E740481C1C}">
                <a14:useLocalDpi xmlns:a14="http://schemas.microsoft.com/office/drawing/2010/main" val="0"/>
              </a:ext>
            </a:extLst>
          </a:blip>
          <a:srcRect l="3087" t="1688" r="52585" b="1469"/>
          <a:stretch>
            <a:fillRect/>
          </a:stretch>
        </p:blipFill>
        <p:spPr bwMode="auto">
          <a:xfrm>
            <a:off x="595313" y="1609725"/>
            <a:ext cx="3648075" cy="4918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Grp="1" noChangeArrowheads="1"/>
          </p:cNvSpPr>
          <p:nvPr>
            <p:ph type="title"/>
          </p:nvPr>
        </p:nvSpPr>
        <p:spPr/>
        <p:txBody>
          <a:bodyPr/>
          <a:lstStyle/>
          <a:p>
            <a:r>
              <a:rPr lang="en-US" altLang="cs-CZ"/>
              <a:t>Attachment and </a:t>
            </a:r>
            <a:br>
              <a:rPr lang="en-US" altLang="cs-CZ"/>
            </a:br>
            <a:r>
              <a:rPr lang="en-US" altLang="cs-CZ"/>
              <a:t>Harlow’s Monkeys</a:t>
            </a:r>
          </a:p>
        </p:txBody>
      </p:sp>
      <p:sp>
        <p:nvSpPr>
          <p:cNvPr id="625667" name="Rectangle 3"/>
          <p:cNvSpPr>
            <a:spLocks noGrp="1" noChangeArrowheads="1"/>
          </p:cNvSpPr>
          <p:nvPr>
            <p:ph idx="1"/>
          </p:nvPr>
        </p:nvSpPr>
        <p:spPr>
          <a:xfrm>
            <a:off x="614363" y="2024063"/>
            <a:ext cx="8148637" cy="2776537"/>
          </a:xfrm>
        </p:spPr>
        <p:txBody>
          <a:bodyPr/>
          <a:lstStyle/>
          <a:p>
            <a:r>
              <a:rPr lang="en-US" altLang="cs-CZ"/>
              <a:t>When confronted with a strange situation (e.g., an unfamiliar room with toys) without the surrogate mother, the infant monkey would be fearful</a:t>
            </a:r>
          </a:p>
          <a:p>
            <a:pPr lvl="1"/>
            <a:r>
              <a:rPr lang="en-US" altLang="cs-CZ"/>
              <a:t>When the surrogate mother was brought into the strange situation, the infant monkey would initially cling to the terry cloth mother to reduce its fear, but then begin to explore the new environment and eventually play with toys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a:lstStyle/>
          <a:p>
            <a:r>
              <a:rPr lang="en-US" altLang="cs-CZ"/>
              <a:t>Types of Attachment</a:t>
            </a:r>
          </a:p>
        </p:txBody>
      </p:sp>
      <p:sp>
        <p:nvSpPr>
          <p:cNvPr id="626691" name="Rectangle 3"/>
          <p:cNvSpPr>
            <a:spLocks noGrp="1" noChangeArrowheads="1"/>
          </p:cNvSpPr>
          <p:nvPr>
            <p:ph idx="1"/>
          </p:nvPr>
        </p:nvSpPr>
        <p:spPr>
          <a:xfrm>
            <a:off x="457200" y="1719263"/>
            <a:ext cx="8229600" cy="2243137"/>
          </a:xfrm>
        </p:spPr>
        <p:txBody>
          <a:bodyPr>
            <a:normAutofit lnSpcReduction="10000"/>
          </a:bodyPr>
          <a:lstStyle/>
          <a:p>
            <a:r>
              <a:rPr lang="en-US" altLang="cs-CZ" sz="2600" dirty="0"/>
              <a:t>Discerned via </a:t>
            </a:r>
            <a:r>
              <a:rPr lang="en-US" altLang="cs-CZ" sz="2600" b="1" dirty="0">
                <a:solidFill>
                  <a:schemeClr val="hlink"/>
                </a:solidFill>
              </a:rPr>
              <a:t>the strange situation</a:t>
            </a:r>
            <a:r>
              <a:rPr lang="en-US" altLang="cs-CZ" sz="2600" dirty="0"/>
              <a:t> devised by Ainsworth, in which an infant’s behavior is observed in an unfamiliar room with toys, while the infant’s mother or caregiver and a stranger move in and out of the room in a structured series of simulations</a:t>
            </a:r>
          </a:p>
        </p:txBody>
      </p:sp>
      <p:sp>
        <p:nvSpPr>
          <p:cNvPr id="626692" name="Oval 4"/>
          <p:cNvSpPr>
            <a:spLocks noChangeArrowheads="1"/>
          </p:cNvSpPr>
          <p:nvPr/>
        </p:nvSpPr>
        <p:spPr bwMode="auto">
          <a:xfrm>
            <a:off x="676275" y="4038600"/>
            <a:ext cx="2438400" cy="1371600"/>
          </a:xfrm>
          <a:prstGeom prst="ellipse">
            <a:avLst/>
          </a:prstGeom>
          <a:gradFill rotWithShape="1">
            <a:gsLst>
              <a:gs pos="0">
                <a:schemeClr val="accent1">
                  <a:gamma/>
                  <a:tint val="35294"/>
                  <a:invGamma/>
                </a:schemeClr>
              </a:gs>
              <a:gs pos="100000">
                <a:schemeClr val="accent1"/>
              </a:gs>
            </a:gsLst>
            <a:lin ang="2700000" scaled="1"/>
          </a:gradFill>
          <a:ln>
            <a:noFill/>
          </a:ln>
          <a:effectLst>
            <a:prstShdw prst="shdw12">
              <a:schemeClr val="bg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en-US" altLang="cs-CZ" sz="2400" b="1"/>
              <a:t>Secure</a:t>
            </a:r>
          </a:p>
        </p:txBody>
      </p:sp>
      <p:sp>
        <p:nvSpPr>
          <p:cNvPr id="626693" name="Oval 5"/>
          <p:cNvSpPr>
            <a:spLocks noChangeArrowheads="1"/>
          </p:cNvSpPr>
          <p:nvPr/>
        </p:nvSpPr>
        <p:spPr bwMode="auto">
          <a:xfrm>
            <a:off x="4181475" y="4038600"/>
            <a:ext cx="2438400" cy="1371600"/>
          </a:xfrm>
          <a:prstGeom prst="ellipse">
            <a:avLst/>
          </a:prstGeom>
          <a:gradFill rotWithShape="1">
            <a:gsLst>
              <a:gs pos="0">
                <a:schemeClr val="accent1">
                  <a:gamma/>
                  <a:tint val="35294"/>
                  <a:invGamma/>
                </a:schemeClr>
              </a:gs>
              <a:gs pos="100000">
                <a:schemeClr val="accent1"/>
              </a:gs>
            </a:gsLst>
            <a:lin ang="2700000" scaled="1"/>
          </a:gradFill>
          <a:ln>
            <a:noFill/>
          </a:ln>
          <a:effectLst>
            <a:prstShdw prst="shdw12">
              <a:schemeClr val="bg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en-US" altLang="cs-CZ" sz="2400" b="1"/>
              <a:t>Insecure-</a:t>
            </a:r>
            <a:br>
              <a:rPr lang="en-US" altLang="cs-CZ" sz="2400" b="1"/>
            </a:br>
            <a:r>
              <a:rPr lang="en-US" altLang="cs-CZ" sz="2400" b="1"/>
              <a:t>avoidant</a:t>
            </a:r>
          </a:p>
        </p:txBody>
      </p:sp>
      <p:sp>
        <p:nvSpPr>
          <p:cNvPr id="626694" name="Oval 6"/>
          <p:cNvSpPr>
            <a:spLocks noChangeArrowheads="1"/>
          </p:cNvSpPr>
          <p:nvPr/>
        </p:nvSpPr>
        <p:spPr bwMode="auto">
          <a:xfrm>
            <a:off x="2428875" y="5257800"/>
            <a:ext cx="2438400" cy="1371600"/>
          </a:xfrm>
          <a:prstGeom prst="ellipse">
            <a:avLst/>
          </a:prstGeom>
          <a:gradFill rotWithShape="1">
            <a:gsLst>
              <a:gs pos="0">
                <a:schemeClr val="accent1">
                  <a:gamma/>
                  <a:tint val="35294"/>
                  <a:invGamma/>
                </a:schemeClr>
              </a:gs>
              <a:gs pos="100000">
                <a:schemeClr val="accent1"/>
              </a:gs>
            </a:gsLst>
            <a:lin ang="2700000" scaled="1"/>
          </a:gradFill>
          <a:ln>
            <a:noFill/>
          </a:ln>
          <a:effectLst>
            <a:prstShdw prst="shdw12">
              <a:schemeClr val="bg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en-US" altLang="cs-CZ" sz="2400" b="1"/>
              <a:t>Insecure-</a:t>
            </a:r>
            <a:br>
              <a:rPr lang="en-US" altLang="cs-CZ" sz="2400" b="1"/>
            </a:br>
            <a:r>
              <a:rPr lang="en-US" altLang="cs-CZ" sz="2400" b="1"/>
              <a:t>ambivalent</a:t>
            </a:r>
          </a:p>
        </p:txBody>
      </p:sp>
      <p:sp>
        <p:nvSpPr>
          <p:cNvPr id="626695" name="Oval 7"/>
          <p:cNvSpPr>
            <a:spLocks noChangeArrowheads="1"/>
          </p:cNvSpPr>
          <p:nvPr/>
        </p:nvSpPr>
        <p:spPr bwMode="auto">
          <a:xfrm>
            <a:off x="5934075" y="5257800"/>
            <a:ext cx="2438400" cy="1371600"/>
          </a:xfrm>
          <a:prstGeom prst="ellipse">
            <a:avLst/>
          </a:prstGeom>
          <a:gradFill rotWithShape="1">
            <a:gsLst>
              <a:gs pos="0">
                <a:schemeClr val="accent1">
                  <a:gamma/>
                  <a:tint val="35294"/>
                  <a:invGamma/>
                </a:schemeClr>
              </a:gs>
              <a:gs pos="100000">
                <a:schemeClr val="accent1"/>
              </a:gs>
            </a:gsLst>
            <a:lin ang="2700000" scaled="1"/>
          </a:gradFill>
          <a:ln>
            <a:noFill/>
          </a:ln>
          <a:effectLst>
            <a:prstShdw prst="shdw12">
              <a:schemeClr val="bg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en-US" altLang="cs-CZ" sz="2400" b="1"/>
              <a:t>Insecure-</a:t>
            </a:r>
            <a:br>
              <a:rPr lang="en-US" altLang="cs-CZ" sz="2400" b="1"/>
            </a:br>
            <a:r>
              <a:rPr lang="en-US" altLang="cs-CZ" sz="2400" b="1"/>
              <a:t>disorganized</a:t>
            </a:r>
          </a:p>
        </p:txBody>
      </p:sp>
      <p:sp>
        <p:nvSpPr>
          <p:cNvPr id="2" name="TextovéPole 1"/>
          <p:cNvSpPr txBox="1"/>
          <p:nvPr/>
        </p:nvSpPr>
        <p:spPr>
          <a:xfrm>
            <a:off x="501015" y="1419950"/>
            <a:ext cx="6992069" cy="369332"/>
          </a:xfrm>
          <a:prstGeom prst="rect">
            <a:avLst/>
          </a:prstGeom>
          <a:noFill/>
        </p:spPr>
        <p:txBody>
          <a:bodyPr wrap="square" rtlCol="0">
            <a:spAutoFit/>
          </a:bodyPr>
          <a:lstStyle/>
          <a:p>
            <a:r>
              <a:rPr lang="cs-CZ" dirty="0" smtClean="0">
                <a:hlinkClick r:id="rId2"/>
              </a:rPr>
              <a:t>https://www.youtube.com/watch?v=PnFKaaOSPmk</a:t>
            </a:r>
            <a:r>
              <a:rPr lang="cs-CZ" dirty="0" smtClean="0"/>
              <a:t> </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p:txBody>
          <a:bodyPr/>
          <a:lstStyle/>
          <a:p>
            <a:r>
              <a:rPr lang="en-US" altLang="cs-CZ"/>
              <a:t>Types of Attachment</a:t>
            </a:r>
          </a:p>
        </p:txBody>
      </p:sp>
      <p:sp>
        <p:nvSpPr>
          <p:cNvPr id="627715" name="Rectangle 3"/>
          <p:cNvSpPr>
            <a:spLocks noGrp="1" noChangeArrowheads="1"/>
          </p:cNvSpPr>
          <p:nvPr>
            <p:ph idx="1"/>
          </p:nvPr>
        </p:nvSpPr>
        <p:spPr>
          <a:xfrm>
            <a:off x="457200" y="1719263"/>
            <a:ext cx="8229600" cy="5138737"/>
          </a:xfrm>
        </p:spPr>
        <p:txBody>
          <a:bodyPr>
            <a:normAutofit lnSpcReduction="10000"/>
          </a:bodyPr>
          <a:lstStyle/>
          <a:p>
            <a:r>
              <a:rPr lang="en-US" altLang="cs-CZ" sz="2400" b="1">
                <a:solidFill>
                  <a:schemeClr val="accent1"/>
                </a:solidFill>
              </a:rPr>
              <a:t>Secure attachment</a:t>
            </a:r>
            <a:r>
              <a:rPr lang="en-US" altLang="cs-CZ" sz="2400"/>
              <a:t> is indicated when an infant explores the situation freely in the presence of the mother, but displays distress when the mother leaves, and responds enthusiastically when the mother returns</a:t>
            </a:r>
          </a:p>
          <a:p>
            <a:pPr lvl="1"/>
            <a:r>
              <a:rPr lang="en-US" altLang="cs-CZ" sz="2000"/>
              <a:t>Caregivers who are sensitive and responsive to an infant’s needs are more likely to develop a secure attachment with the infant</a:t>
            </a:r>
          </a:p>
          <a:p>
            <a:r>
              <a:rPr lang="en-US" altLang="cs-CZ" sz="2400" b="1">
                <a:solidFill>
                  <a:schemeClr val="accent1"/>
                </a:solidFill>
              </a:rPr>
              <a:t>Insecure-avoidant attachment</a:t>
            </a:r>
            <a:r>
              <a:rPr lang="en-US" altLang="cs-CZ" sz="2400"/>
              <a:t> </a:t>
            </a:r>
            <a:br>
              <a:rPr lang="en-US" altLang="cs-CZ" sz="2400"/>
            </a:br>
            <a:r>
              <a:rPr lang="en-US" altLang="cs-CZ" sz="2400"/>
              <a:t>is indicated by exploration, but </a:t>
            </a:r>
            <a:br>
              <a:rPr lang="en-US" altLang="cs-CZ" sz="2400"/>
            </a:br>
            <a:r>
              <a:rPr lang="en-US" altLang="cs-CZ" sz="2400"/>
              <a:t>minimal interest in the mother, </a:t>
            </a:r>
            <a:br>
              <a:rPr lang="en-US" altLang="cs-CZ" sz="2400"/>
            </a:br>
            <a:r>
              <a:rPr lang="en-US" altLang="cs-CZ" sz="2400"/>
              <a:t>the infant showing little </a:t>
            </a:r>
            <a:br>
              <a:rPr lang="en-US" altLang="cs-CZ" sz="2400"/>
            </a:br>
            <a:r>
              <a:rPr lang="en-US" altLang="cs-CZ" sz="2400"/>
              <a:t>distress when the mother </a:t>
            </a:r>
            <a:br>
              <a:rPr lang="en-US" altLang="cs-CZ" sz="2400"/>
            </a:br>
            <a:r>
              <a:rPr lang="en-US" altLang="cs-CZ" sz="2400"/>
              <a:t>leaves, and avoiding her </a:t>
            </a:r>
            <a:br>
              <a:rPr lang="en-US" altLang="cs-CZ" sz="2400"/>
            </a:br>
            <a:r>
              <a:rPr lang="en-US" altLang="cs-CZ" sz="2400"/>
              <a:t>when she returns</a:t>
            </a:r>
          </a:p>
        </p:txBody>
      </p:sp>
      <p:pic>
        <p:nvPicPr>
          <p:cNvPr id="627716" name="Picture 4" descr="baby and adult han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94113">
            <a:off x="4953000" y="4619625"/>
            <a:ext cx="3571875" cy="1857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p:cNvSpPr>
            <a:spLocks noGrp="1" noChangeArrowheads="1"/>
          </p:cNvSpPr>
          <p:nvPr>
            <p:ph type="title"/>
          </p:nvPr>
        </p:nvSpPr>
        <p:spPr/>
        <p:txBody>
          <a:bodyPr/>
          <a:lstStyle/>
          <a:p>
            <a:r>
              <a:rPr lang="en-US" altLang="cs-CZ"/>
              <a:t>Types of Attachment</a:t>
            </a:r>
          </a:p>
        </p:txBody>
      </p:sp>
      <p:sp>
        <p:nvSpPr>
          <p:cNvPr id="629763" name="Rectangle 3"/>
          <p:cNvSpPr>
            <a:spLocks noGrp="1" noChangeArrowheads="1"/>
          </p:cNvSpPr>
          <p:nvPr>
            <p:ph idx="1"/>
          </p:nvPr>
        </p:nvSpPr>
        <p:spPr>
          <a:xfrm>
            <a:off x="533400" y="1814513"/>
            <a:ext cx="7972425" cy="4300537"/>
          </a:xfrm>
        </p:spPr>
        <p:txBody>
          <a:bodyPr>
            <a:normAutofit fontScale="92500" lnSpcReduction="10000"/>
          </a:bodyPr>
          <a:lstStyle/>
          <a:p>
            <a:r>
              <a:rPr lang="en-US" altLang="cs-CZ" sz="2600" b="1">
                <a:solidFill>
                  <a:schemeClr val="accent1"/>
                </a:solidFill>
              </a:rPr>
              <a:t>Insecure-ambivalent attachment</a:t>
            </a:r>
            <a:r>
              <a:rPr lang="en-US" altLang="cs-CZ" sz="2600"/>
              <a:t> is indicated by the infant seeking closeness to the mother and not exploring the situation, high level of distress when the mother leaves, and ambivalent behavior when she returns by alternately clinging to and pushing away from her</a:t>
            </a:r>
          </a:p>
          <a:p>
            <a:r>
              <a:rPr lang="en-US" altLang="cs-CZ" sz="2600" b="1">
                <a:solidFill>
                  <a:schemeClr val="accent1"/>
                </a:solidFill>
              </a:rPr>
              <a:t>Insecure-disorganized (disoriented) attachment</a:t>
            </a:r>
            <a:r>
              <a:rPr lang="en-US" altLang="cs-CZ" sz="2600"/>
              <a:t> is marked by the infant’s confusion when the mother leaves and when she returns</a:t>
            </a:r>
          </a:p>
          <a:p>
            <a:pPr lvl="1"/>
            <a:r>
              <a:rPr lang="en-US" altLang="cs-CZ" sz="2400"/>
              <a:t>The infant acts disoriented, seems overwhelmed by the situation, and does not demonstrate a consistent way of coping with it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a:lstStyle/>
          <a:p>
            <a:r>
              <a:rPr lang="en-US" altLang="cs-CZ"/>
              <a:t>Types of Attachment</a:t>
            </a:r>
          </a:p>
        </p:txBody>
      </p:sp>
      <p:sp>
        <p:nvSpPr>
          <p:cNvPr id="628739" name="Rectangle 3"/>
          <p:cNvSpPr>
            <a:spLocks noGrp="1" noChangeArrowheads="1"/>
          </p:cNvSpPr>
          <p:nvPr>
            <p:ph idx="1"/>
          </p:nvPr>
        </p:nvSpPr>
        <p:spPr>
          <a:xfrm>
            <a:off x="523875" y="1600200"/>
            <a:ext cx="8229600" cy="4681538"/>
          </a:xfrm>
        </p:spPr>
        <p:txBody>
          <a:bodyPr>
            <a:normAutofit lnSpcReduction="10000"/>
          </a:bodyPr>
          <a:lstStyle/>
          <a:p>
            <a:pPr>
              <a:lnSpc>
                <a:spcPct val="95000"/>
              </a:lnSpc>
            </a:pPr>
            <a:r>
              <a:rPr lang="en-US" altLang="cs-CZ" sz="2400"/>
              <a:t>Infant </a:t>
            </a:r>
            <a:r>
              <a:rPr lang="en-US" altLang="cs-CZ" sz="2400" b="1">
                <a:solidFill>
                  <a:schemeClr val="hlink"/>
                </a:solidFill>
              </a:rPr>
              <a:t>temperament</a:t>
            </a:r>
            <a:r>
              <a:rPr lang="en-US" altLang="cs-CZ" sz="2400"/>
              <a:t>, a set of innate tendencies or dispositions that lead us to behave certain ways, is also a factor in determining type of attachment</a:t>
            </a:r>
          </a:p>
          <a:p>
            <a:pPr lvl="1">
              <a:lnSpc>
                <a:spcPct val="95000"/>
              </a:lnSpc>
            </a:pPr>
            <a:r>
              <a:rPr lang="en-US" altLang="cs-CZ" sz="2100"/>
              <a:t>Specifically, how an infant’s </a:t>
            </a:r>
            <a:br>
              <a:rPr lang="en-US" altLang="cs-CZ" sz="2100"/>
            </a:br>
            <a:r>
              <a:rPr lang="en-US" altLang="cs-CZ" sz="2100"/>
              <a:t>temperament matches the child-</a:t>
            </a:r>
            <a:br>
              <a:rPr lang="en-US" altLang="cs-CZ" sz="2100"/>
            </a:br>
            <a:r>
              <a:rPr lang="en-US" altLang="cs-CZ" sz="2100"/>
              <a:t>rearing expectations and personality </a:t>
            </a:r>
            <a:br>
              <a:rPr lang="en-US" altLang="cs-CZ" sz="2100"/>
            </a:br>
            <a:r>
              <a:rPr lang="en-US" altLang="cs-CZ" sz="2100"/>
              <a:t>of its caregiver is important in </a:t>
            </a:r>
            <a:br>
              <a:rPr lang="en-US" altLang="cs-CZ" sz="2100"/>
            </a:br>
            <a:r>
              <a:rPr lang="en-US" altLang="cs-CZ" sz="2100"/>
              <a:t>forming the attachment relationship</a:t>
            </a:r>
          </a:p>
          <a:p>
            <a:pPr>
              <a:lnSpc>
                <a:spcPct val="95000"/>
              </a:lnSpc>
            </a:pPr>
            <a:r>
              <a:rPr lang="en-US" altLang="cs-CZ" sz="2400"/>
              <a:t>Secure attachments have been </a:t>
            </a:r>
            <a:br>
              <a:rPr lang="en-US" altLang="cs-CZ" sz="2400"/>
            </a:br>
            <a:r>
              <a:rPr lang="en-US" altLang="cs-CZ" sz="2400"/>
              <a:t>linked to higher levels of cognitive </a:t>
            </a:r>
            <a:br>
              <a:rPr lang="en-US" altLang="cs-CZ" sz="2400"/>
            </a:br>
            <a:r>
              <a:rPr lang="en-US" altLang="cs-CZ" sz="2400"/>
              <a:t>functioning and social competence </a:t>
            </a:r>
            <a:br>
              <a:rPr lang="en-US" altLang="cs-CZ" sz="2400"/>
            </a:br>
            <a:r>
              <a:rPr lang="en-US" altLang="cs-CZ" sz="2400"/>
              <a:t>in adulthood</a:t>
            </a:r>
          </a:p>
          <a:p>
            <a:pPr>
              <a:lnSpc>
                <a:spcPct val="95000"/>
              </a:lnSpc>
            </a:pPr>
            <a:r>
              <a:rPr lang="en-US" altLang="cs-CZ" sz="2400"/>
              <a:t>Daycare does not appear to be </a:t>
            </a:r>
            <a:br>
              <a:rPr lang="en-US" altLang="cs-CZ" sz="2400"/>
            </a:br>
            <a:r>
              <a:rPr lang="en-US" altLang="cs-CZ" sz="2400"/>
              <a:t>detrimental to the formation of secure attachments </a:t>
            </a:r>
          </a:p>
        </p:txBody>
      </p:sp>
      <p:pic>
        <p:nvPicPr>
          <p:cNvPr id="628741" name="Picture 5" descr="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814638"/>
            <a:ext cx="2746375" cy="3200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Photos</a:t>
            </a:r>
            <a:r>
              <a:rPr lang="cs-CZ" dirty="0" smtClean="0"/>
              <a:t> </a:t>
            </a:r>
            <a:r>
              <a:rPr lang="cs-CZ" dirty="0" err="1" smtClean="0"/>
              <a:t>Task</a:t>
            </a:r>
            <a:endParaRPr lang="cs-CZ" dirty="0"/>
          </a:p>
        </p:txBody>
      </p:sp>
      <p:sp>
        <p:nvSpPr>
          <p:cNvPr id="3" name="Zástupný symbol pro obsah 2"/>
          <p:cNvSpPr>
            <a:spLocks noGrp="1"/>
          </p:cNvSpPr>
          <p:nvPr>
            <p:ph idx="1"/>
          </p:nvPr>
        </p:nvSpPr>
        <p:spPr/>
        <p:txBody>
          <a:bodyPr/>
          <a:lstStyle/>
          <a:p>
            <a:r>
              <a:rPr lang="cs-CZ" dirty="0" err="1" smtClean="0"/>
              <a:t>Brinng</a:t>
            </a:r>
            <a:r>
              <a:rPr lang="cs-CZ" dirty="0" smtClean="0"/>
              <a:t>, </a:t>
            </a:r>
            <a:r>
              <a:rPr lang="cs-CZ" dirty="0" err="1" smtClean="0"/>
              <a:t>please</a:t>
            </a:r>
            <a:r>
              <a:rPr lang="cs-CZ" dirty="0" smtClean="0"/>
              <a:t>, </a:t>
            </a:r>
            <a:r>
              <a:rPr lang="cs-CZ" dirty="0" err="1" smtClean="0"/>
              <a:t>five</a:t>
            </a:r>
            <a:r>
              <a:rPr lang="cs-CZ" dirty="0" smtClean="0"/>
              <a:t> </a:t>
            </a:r>
            <a:r>
              <a:rPr lang="cs-CZ" dirty="0" err="1" smtClean="0"/>
              <a:t>photos</a:t>
            </a:r>
            <a:r>
              <a:rPr lang="cs-CZ" dirty="0" smtClean="0"/>
              <a:t> </a:t>
            </a:r>
            <a:r>
              <a:rPr lang="cs-CZ" dirty="0" err="1" smtClean="0"/>
              <a:t>from</a:t>
            </a:r>
            <a:r>
              <a:rPr lang="cs-CZ" dirty="0" smtClean="0"/>
              <a:t> </a:t>
            </a:r>
            <a:r>
              <a:rPr lang="cs-CZ" dirty="0" err="1" smtClean="0"/>
              <a:t>your</a:t>
            </a:r>
            <a:r>
              <a:rPr lang="cs-CZ" dirty="0" smtClean="0"/>
              <a:t> </a:t>
            </a:r>
            <a:r>
              <a:rPr lang="cs-CZ" dirty="0" err="1" smtClean="0"/>
              <a:t>childhood</a:t>
            </a:r>
            <a:r>
              <a:rPr lang="cs-CZ" dirty="0" smtClean="0"/>
              <a:t> and adolescence to </a:t>
            </a:r>
            <a:r>
              <a:rPr lang="cs-CZ" dirty="0" err="1" smtClean="0"/>
              <a:t>our</a:t>
            </a:r>
            <a:r>
              <a:rPr lang="cs-CZ" dirty="0" smtClean="0"/>
              <a:t> </a:t>
            </a:r>
            <a:r>
              <a:rPr lang="cs-CZ" dirty="0" err="1" smtClean="0"/>
              <a:t>next</a:t>
            </a:r>
            <a:r>
              <a:rPr lang="cs-CZ" dirty="0" smtClean="0"/>
              <a:t> meeting</a:t>
            </a:r>
            <a:endParaRPr lang="cs-CZ" dirty="0"/>
          </a:p>
        </p:txBody>
      </p:sp>
    </p:spTree>
    <p:extLst>
      <p:ext uri="{BB962C8B-B14F-4D97-AF65-F5344CB8AC3E}">
        <p14:creationId xmlns:p14="http://schemas.microsoft.com/office/powerpoint/2010/main" val="2072680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867" name="Rectangle 83"/>
          <p:cNvSpPr>
            <a:spLocks noChangeArrowheads="1"/>
          </p:cNvSpPr>
          <p:nvPr/>
        </p:nvSpPr>
        <p:spPr bwMode="auto">
          <a:xfrm>
            <a:off x="381000" y="1905000"/>
            <a:ext cx="8526463" cy="4748213"/>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30786" name="Rectangle 2"/>
          <p:cNvSpPr>
            <a:spLocks noGrp="1" noChangeArrowheads="1"/>
          </p:cNvSpPr>
          <p:nvPr>
            <p:ph type="title"/>
          </p:nvPr>
        </p:nvSpPr>
        <p:spPr/>
        <p:txBody>
          <a:bodyPr/>
          <a:lstStyle/>
          <a:p>
            <a:r>
              <a:rPr lang="en-US" altLang="cs-CZ"/>
              <a:t>Parenting Styles</a:t>
            </a:r>
          </a:p>
        </p:txBody>
      </p:sp>
      <p:graphicFrame>
        <p:nvGraphicFramePr>
          <p:cNvPr id="630866" name="Group 82"/>
          <p:cNvGraphicFramePr>
            <a:graphicFrameLocks noGrp="1"/>
          </p:cNvGraphicFramePr>
          <p:nvPr>
            <p:ph idx="1"/>
          </p:nvPr>
        </p:nvGraphicFramePr>
        <p:xfrm>
          <a:off x="304800" y="1828800"/>
          <a:ext cx="8523288" cy="4754880"/>
        </p:xfrm>
        <a:graphic>
          <a:graphicData uri="http://schemas.openxmlformats.org/drawingml/2006/table">
            <a:tbl>
              <a:tblPr/>
              <a:tblGrid>
                <a:gridCol w="1949450">
                  <a:extLst>
                    <a:ext uri="{9D8B030D-6E8A-4147-A177-3AD203B41FA5}">
                      <a16:colId xmlns:a16="http://schemas.microsoft.com/office/drawing/2014/main" xmlns="" val="764076091"/>
                    </a:ext>
                  </a:extLst>
                </a:gridCol>
                <a:gridCol w="6573838">
                  <a:extLst>
                    <a:ext uri="{9D8B030D-6E8A-4147-A177-3AD203B41FA5}">
                      <a16:colId xmlns:a16="http://schemas.microsoft.com/office/drawing/2014/main" xmlns="" val="2228134515"/>
                    </a:ext>
                  </a:extLst>
                </a:gridCol>
              </a:tblGrid>
              <a:tr h="609600">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200" b="1" i="0" u="none" strike="noStrike" cap="none" normalizeH="0" baseline="0" smtClean="0">
                          <a:ln>
                            <a:noFill/>
                          </a:ln>
                          <a:solidFill>
                            <a:schemeClr val="tx2"/>
                          </a:solidFill>
                          <a:effectLst/>
                          <a:latin typeface="Arial" panose="020B0604020202020204" pitchFamily="34" charset="0"/>
                        </a:rPr>
                        <a:t>Authoritarian</a:t>
                      </a:r>
                    </a:p>
                  </a:txBody>
                  <a:tcPr marT="91440" marB="91440" horzOverflow="overflow">
                    <a:lnL cap="flat">
                      <a:noFill/>
                    </a:lnL>
                    <a:lnR>
                      <a:noFill/>
                    </a:lnR>
                    <a:lnT cap="flat">
                      <a:noFill/>
                    </a:lnT>
                    <a:lnB>
                      <a:noFill/>
                    </a:lnB>
                    <a:lnTlToBr>
                      <a:noFill/>
                    </a:lnTlToBr>
                    <a:lnBlToTr>
                      <a:noFill/>
                    </a:lnBlToTr>
                    <a:gradFill rotWithShape="1">
                      <a:gsLst>
                        <a:gs pos="0">
                          <a:schemeClr val="folHlink">
                            <a:gamma/>
                            <a:tint val="54902"/>
                            <a:invGamma/>
                          </a:schemeClr>
                        </a:gs>
                        <a:gs pos="100000">
                          <a:schemeClr val="folHlink"/>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200" b="0" i="0" u="none" strike="noStrike" cap="none" normalizeH="0" baseline="0" smtClean="0">
                          <a:ln>
                            <a:noFill/>
                          </a:ln>
                          <a:solidFill>
                            <a:schemeClr val="tx1"/>
                          </a:solidFill>
                          <a:effectLst/>
                          <a:latin typeface="Arial" panose="020B0604020202020204" pitchFamily="34" charset="0"/>
                        </a:rPr>
                        <a:t>Parents are demanding, expect unquestioned obedience, are not responsive to their children’s desires, and communicate poorly with their children</a:t>
                      </a:r>
                    </a:p>
                  </a:txBody>
                  <a:tcPr marT="91440" marB="91440" horzOverflow="overflow">
                    <a:lnL>
                      <a:noFill/>
                    </a:lnL>
                    <a:lnR cap="flat">
                      <a:noFill/>
                    </a:lnR>
                    <a:lnT cap="flat">
                      <a:noFill/>
                    </a:lnT>
                    <a:lnB>
                      <a:noFill/>
                    </a:lnB>
                    <a:lnTlToBr>
                      <a:noFill/>
                    </a:lnTlToBr>
                    <a:lnBlToTr>
                      <a:noFill/>
                    </a:lnBlToTr>
                    <a:gradFill rotWithShape="1">
                      <a:gsLst>
                        <a:gs pos="0">
                          <a:schemeClr val="folHlink">
                            <a:gamma/>
                            <a:tint val="54902"/>
                            <a:invGamma/>
                          </a:schemeClr>
                        </a:gs>
                        <a:gs pos="100000">
                          <a:schemeClr val="folHlink"/>
                        </a:gs>
                      </a:gsLst>
                      <a:lin ang="5400000" scaled="1"/>
                    </a:gradFill>
                  </a:tcPr>
                </a:tc>
                <a:extLst>
                  <a:ext uri="{0D108BD9-81ED-4DB2-BD59-A6C34878D82A}">
                    <a16:rowId xmlns:a16="http://schemas.microsoft.com/office/drawing/2014/main" xmlns="" val="1457738891"/>
                  </a:ext>
                </a:extLst>
              </a:tr>
              <a:tr h="504825">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200" b="1" i="0" u="none" strike="noStrike" cap="none" normalizeH="0" baseline="0" smtClean="0">
                          <a:ln>
                            <a:noFill/>
                          </a:ln>
                          <a:solidFill>
                            <a:schemeClr val="tx2"/>
                          </a:solidFill>
                          <a:effectLst/>
                          <a:latin typeface="Arial" panose="020B0604020202020204" pitchFamily="34" charset="0"/>
                        </a:rPr>
                        <a:t>Authoritative</a:t>
                      </a:r>
                    </a:p>
                  </a:txBody>
                  <a:tcPr marT="91440" marB="91440" horzOverflow="overflow">
                    <a:lnL cap="flat">
                      <a:noFill/>
                    </a:lnL>
                    <a:lnR>
                      <a:noFill/>
                    </a:lnR>
                    <a:lnT>
                      <a:noFill/>
                    </a:lnT>
                    <a:lnB>
                      <a:noFill/>
                    </a:lnB>
                    <a:lnTlToBr>
                      <a:noFill/>
                    </a:lnTlToBr>
                    <a:lnBlToTr>
                      <a:noFill/>
                    </a:lnBlToTr>
                    <a:gradFill rotWithShape="1">
                      <a:gsLst>
                        <a:gs pos="0">
                          <a:schemeClr val="folHlink">
                            <a:gamma/>
                            <a:tint val="54902"/>
                            <a:invGamma/>
                          </a:schemeClr>
                        </a:gs>
                        <a:gs pos="100000">
                          <a:schemeClr val="folHlink"/>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200" b="0" i="0" u="none" strike="noStrike" cap="none" normalizeH="0" baseline="0" smtClean="0">
                          <a:ln>
                            <a:noFill/>
                          </a:ln>
                          <a:solidFill>
                            <a:schemeClr val="tx1"/>
                          </a:solidFill>
                          <a:effectLst/>
                          <a:latin typeface="Arial" panose="020B0604020202020204" pitchFamily="34" charset="0"/>
                        </a:rPr>
                        <a:t>Parents are demanding but set rational limits for their children and communicate well with their children</a:t>
                      </a:r>
                    </a:p>
                  </a:txBody>
                  <a:tcPr marT="91440" marB="91440" horzOverflow="overflow">
                    <a:lnL>
                      <a:noFill/>
                    </a:lnL>
                    <a:lnR cap="flat">
                      <a:noFill/>
                    </a:lnR>
                    <a:lnT>
                      <a:noFill/>
                    </a:lnT>
                    <a:lnB>
                      <a:noFill/>
                    </a:lnB>
                    <a:lnTlToBr>
                      <a:noFill/>
                    </a:lnTlToBr>
                    <a:lnBlToTr>
                      <a:noFill/>
                    </a:lnBlToTr>
                    <a:gradFill rotWithShape="1">
                      <a:gsLst>
                        <a:gs pos="0">
                          <a:schemeClr val="folHlink">
                            <a:gamma/>
                            <a:tint val="54902"/>
                            <a:invGamma/>
                          </a:schemeClr>
                        </a:gs>
                        <a:gs pos="100000">
                          <a:schemeClr val="folHlink"/>
                        </a:gs>
                      </a:gsLst>
                      <a:lin ang="5400000" scaled="1"/>
                    </a:gradFill>
                  </a:tcPr>
                </a:tc>
                <a:extLst>
                  <a:ext uri="{0D108BD9-81ED-4DB2-BD59-A6C34878D82A}">
                    <a16:rowId xmlns:a16="http://schemas.microsoft.com/office/drawing/2014/main" xmlns="" val="1290777508"/>
                  </a:ext>
                </a:extLst>
              </a:tr>
              <a:tr h="323850">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200" b="1" i="0" u="none" strike="noStrike" cap="none" normalizeH="0" baseline="0" smtClean="0">
                          <a:ln>
                            <a:noFill/>
                          </a:ln>
                          <a:solidFill>
                            <a:schemeClr val="tx2"/>
                          </a:solidFill>
                          <a:effectLst/>
                          <a:latin typeface="Arial" panose="020B0604020202020204" pitchFamily="34" charset="0"/>
                        </a:rPr>
                        <a:t>Permissive</a:t>
                      </a:r>
                    </a:p>
                  </a:txBody>
                  <a:tcPr marT="91440" marB="91440" horzOverflow="overflow">
                    <a:lnL cap="flat">
                      <a:noFill/>
                    </a:lnL>
                    <a:lnR>
                      <a:noFill/>
                    </a:lnR>
                    <a:lnT>
                      <a:noFill/>
                    </a:lnT>
                    <a:lnB>
                      <a:noFill/>
                    </a:lnB>
                    <a:lnTlToBr>
                      <a:noFill/>
                    </a:lnTlToBr>
                    <a:lnBlToTr>
                      <a:noFill/>
                    </a:lnBlToTr>
                    <a:gradFill rotWithShape="1">
                      <a:gsLst>
                        <a:gs pos="0">
                          <a:schemeClr val="folHlink">
                            <a:gamma/>
                            <a:tint val="54902"/>
                            <a:invGamma/>
                          </a:schemeClr>
                        </a:gs>
                        <a:gs pos="100000">
                          <a:schemeClr val="folHlink"/>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200" b="0" i="0" u="none" strike="noStrike" cap="none" normalizeH="0" baseline="0" smtClean="0">
                          <a:ln>
                            <a:noFill/>
                          </a:ln>
                          <a:solidFill>
                            <a:schemeClr val="tx1"/>
                          </a:solidFill>
                          <a:effectLst/>
                          <a:latin typeface="Arial" panose="020B0604020202020204" pitchFamily="34" charset="0"/>
                        </a:rPr>
                        <a:t>Parents make few demands and are overly responsive to their child’s desires, letting their children do pretty much as they please</a:t>
                      </a:r>
                    </a:p>
                  </a:txBody>
                  <a:tcPr marT="91440" marB="91440" horzOverflow="overflow">
                    <a:lnL>
                      <a:noFill/>
                    </a:lnL>
                    <a:lnR cap="flat">
                      <a:noFill/>
                    </a:lnR>
                    <a:lnT>
                      <a:noFill/>
                    </a:lnT>
                    <a:lnB>
                      <a:noFill/>
                    </a:lnB>
                    <a:lnTlToBr>
                      <a:noFill/>
                    </a:lnTlToBr>
                    <a:lnBlToTr>
                      <a:noFill/>
                    </a:lnBlToTr>
                    <a:gradFill rotWithShape="1">
                      <a:gsLst>
                        <a:gs pos="0">
                          <a:schemeClr val="folHlink">
                            <a:gamma/>
                            <a:tint val="54902"/>
                            <a:invGamma/>
                          </a:schemeClr>
                        </a:gs>
                        <a:gs pos="100000">
                          <a:schemeClr val="folHlink"/>
                        </a:gs>
                      </a:gsLst>
                      <a:lin ang="5400000" scaled="1"/>
                    </a:gradFill>
                  </a:tcPr>
                </a:tc>
                <a:extLst>
                  <a:ext uri="{0D108BD9-81ED-4DB2-BD59-A6C34878D82A}">
                    <a16:rowId xmlns:a16="http://schemas.microsoft.com/office/drawing/2014/main" xmlns="" val="2399657914"/>
                  </a:ext>
                </a:extLst>
              </a:tr>
              <a:tr h="0">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200" b="1" i="0" u="none" strike="noStrike" cap="none" normalizeH="0" baseline="0" smtClean="0">
                          <a:ln>
                            <a:noFill/>
                          </a:ln>
                          <a:solidFill>
                            <a:schemeClr val="tx2"/>
                          </a:solidFill>
                          <a:effectLst/>
                          <a:latin typeface="Arial" panose="020B0604020202020204" pitchFamily="34" charset="0"/>
                        </a:rPr>
                        <a:t>Uninvolved</a:t>
                      </a:r>
                    </a:p>
                  </a:txBody>
                  <a:tcPr marT="91440" marB="91440" horzOverflow="overflow">
                    <a:lnL cap="flat">
                      <a:noFill/>
                    </a:lnL>
                    <a:lnR>
                      <a:noFill/>
                    </a:lnR>
                    <a:lnT>
                      <a:noFill/>
                    </a:lnT>
                    <a:lnB cap="flat">
                      <a:noFill/>
                    </a:lnB>
                    <a:lnTlToBr>
                      <a:noFill/>
                    </a:lnTlToBr>
                    <a:lnBlToTr>
                      <a:noFill/>
                    </a:lnBlToTr>
                    <a:gradFill rotWithShape="1">
                      <a:gsLst>
                        <a:gs pos="0">
                          <a:schemeClr val="folHlink">
                            <a:gamma/>
                            <a:tint val="54902"/>
                            <a:invGamma/>
                          </a:schemeClr>
                        </a:gs>
                        <a:gs pos="100000">
                          <a:schemeClr val="folHlink"/>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200" b="0" i="0" u="none" strike="noStrike" cap="none" normalizeH="0" baseline="0" smtClean="0">
                          <a:ln>
                            <a:noFill/>
                          </a:ln>
                          <a:solidFill>
                            <a:schemeClr val="tx1"/>
                          </a:solidFill>
                          <a:effectLst/>
                          <a:latin typeface="Arial" panose="020B0604020202020204" pitchFamily="34" charset="0"/>
                        </a:rPr>
                        <a:t>Parents minimize both the time they spend with the children and their emotional involvement with them, doing little more than providing for basic needs</a:t>
                      </a:r>
                    </a:p>
                  </a:txBody>
                  <a:tcPr marT="91440" marB="91440" horzOverflow="overflow">
                    <a:lnL>
                      <a:noFill/>
                    </a:lnL>
                    <a:lnR cap="flat">
                      <a:noFill/>
                    </a:lnR>
                    <a:lnT>
                      <a:noFill/>
                    </a:lnT>
                    <a:lnB cap="flat">
                      <a:noFill/>
                    </a:lnB>
                    <a:lnTlToBr>
                      <a:noFill/>
                    </a:lnTlToBr>
                    <a:lnBlToTr>
                      <a:noFill/>
                    </a:lnBlToTr>
                    <a:gradFill rotWithShape="1">
                      <a:gsLst>
                        <a:gs pos="0">
                          <a:schemeClr val="folHlink">
                            <a:gamma/>
                            <a:tint val="54902"/>
                            <a:invGamma/>
                          </a:schemeClr>
                        </a:gs>
                        <a:gs pos="100000">
                          <a:schemeClr val="folHlink"/>
                        </a:gs>
                      </a:gsLst>
                      <a:lin ang="5400000" scaled="1"/>
                    </a:gradFill>
                  </a:tcPr>
                </a:tc>
                <a:extLst>
                  <a:ext uri="{0D108BD9-81ED-4DB2-BD59-A6C34878D82A}">
                    <a16:rowId xmlns:a16="http://schemas.microsoft.com/office/drawing/2014/main" xmlns="" val="2041393876"/>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2"/>
          <p:cNvSpPr>
            <a:spLocks noGrp="1" noChangeArrowheads="1"/>
          </p:cNvSpPr>
          <p:nvPr>
            <p:ph type="title"/>
          </p:nvPr>
        </p:nvSpPr>
        <p:spPr/>
        <p:txBody>
          <a:bodyPr/>
          <a:lstStyle/>
          <a:p>
            <a:r>
              <a:rPr lang="en-US" altLang="cs-CZ"/>
              <a:t>Parenting Styles</a:t>
            </a:r>
          </a:p>
        </p:txBody>
      </p:sp>
      <p:sp>
        <p:nvSpPr>
          <p:cNvPr id="632835" name="Rectangle 3"/>
          <p:cNvSpPr>
            <a:spLocks noGrp="1" noChangeArrowheads="1"/>
          </p:cNvSpPr>
          <p:nvPr>
            <p:ph idx="1"/>
          </p:nvPr>
        </p:nvSpPr>
        <p:spPr>
          <a:xfrm>
            <a:off x="623888" y="2024063"/>
            <a:ext cx="7972425" cy="3767137"/>
          </a:xfrm>
        </p:spPr>
        <p:txBody>
          <a:bodyPr/>
          <a:lstStyle/>
          <a:p>
            <a:pPr>
              <a:spcBef>
                <a:spcPct val="40000"/>
              </a:spcBef>
            </a:pPr>
            <a:r>
              <a:rPr lang="en-US" altLang="cs-CZ" sz="3200"/>
              <a:t>An </a:t>
            </a:r>
            <a:r>
              <a:rPr lang="en-US" altLang="cs-CZ" sz="3200" b="1">
                <a:solidFill>
                  <a:schemeClr val="accent1"/>
                </a:solidFill>
              </a:rPr>
              <a:t>authoritative parenting style</a:t>
            </a:r>
            <a:r>
              <a:rPr lang="en-US" altLang="cs-CZ" sz="3200"/>
              <a:t> seems to have the most positive effect on cognitive and social development</a:t>
            </a:r>
          </a:p>
          <a:p>
            <a:pPr lvl="1">
              <a:spcBef>
                <a:spcPct val="40000"/>
              </a:spcBef>
            </a:pPr>
            <a:r>
              <a:rPr lang="en-US" altLang="cs-CZ" sz="2800"/>
              <a:t>Children are the most independent, happy, self-reliant, and academically successful of the four parenting styles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p:txBody>
          <a:bodyPr>
            <a:normAutofit fontScale="90000"/>
          </a:bodyPr>
          <a:lstStyle/>
          <a:p>
            <a:r>
              <a:rPr lang="en-US" altLang="cs-CZ" dirty="0"/>
              <a:t>Erikson’s Psychosocial </a:t>
            </a:r>
            <a:br>
              <a:rPr lang="en-US" altLang="cs-CZ" dirty="0"/>
            </a:br>
            <a:r>
              <a:rPr lang="en-US" altLang="cs-CZ" dirty="0"/>
              <a:t>Stage Theory of Development </a:t>
            </a:r>
          </a:p>
        </p:txBody>
      </p:sp>
      <p:sp>
        <p:nvSpPr>
          <p:cNvPr id="585731" name="Rectangle 3"/>
          <p:cNvSpPr>
            <a:spLocks noGrp="1" noChangeArrowheads="1"/>
          </p:cNvSpPr>
          <p:nvPr>
            <p:ph idx="1"/>
          </p:nvPr>
        </p:nvSpPr>
        <p:spPr/>
        <p:txBody>
          <a:bodyPr>
            <a:normAutofit fontScale="92500"/>
          </a:bodyPr>
          <a:lstStyle/>
          <a:p>
            <a:r>
              <a:rPr lang="en-US" altLang="cs-CZ" sz="2600"/>
              <a:t>Emphasized the impact of </a:t>
            </a:r>
            <a:r>
              <a:rPr lang="en-US" altLang="cs-CZ" sz="2600" b="1">
                <a:solidFill>
                  <a:schemeClr val="hlink"/>
                </a:solidFill>
              </a:rPr>
              <a:t>society and culture</a:t>
            </a:r>
            <a:r>
              <a:rPr lang="en-US" altLang="cs-CZ" sz="2600"/>
              <a:t> upon development</a:t>
            </a:r>
          </a:p>
          <a:p>
            <a:pPr lvl="1"/>
            <a:r>
              <a:rPr lang="en-US" altLang="cs-CZ" sz="2300"/>
              <a:t>Lead to an increase in research on life-span development</a:t>
            </a:r>
          </a:p>
          <a:p>
            <a:pPr lvl="1"/>
            <a:r>
              <a:rPr lang="en-US" altLang="cs-CZ" sz="2300"/>
              <a:t>Criticized for the lack of solid experimental data to support it</a:t>
            </a:r>
          </a:p>
          <a:p>
            <a:r>
              <a:rPr lang="en-US" altLang="cs-CZ" sz="2600" b="1">
                <a:solidFill>
                  <a:schemeClr val="accent1"/>
                </a:solidFill>
              </a:rPr>
              <a:t>Eight stages</a:t>
            </a:r>
            <a:r>
              <a:rPr lang="en-US" altLang="cs-CZ" sz="2600"/>
              <a:t> of development, each with a major issue or crisis that has to be resolved</a:t>
            </a:r>
          </a:p>
          <a:p>
            <a:pPr lvl="1"/>
            <a:r>
              <a:rPr lang="en-US" altLang="cs-CZ" sz="2300"/>
              <a:t>Each stage is named after the two sides of the issue relevant in that stage</a:t>
            </a:r>
          </a:p>
        </p:txBody>
      </p:sp>
      <p:pic>
        <p:nvPicPr>
          <p:cNvPr id="585732" name="Picture 4" descr="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0699" y="0"/>
            <a:ext cx="1700731" cy="22048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015" name="Rectangle 159"/>
          <p:cNvSpPr>
            <a:spLocks noChangeArrowheads="1"/>
          </p:cNvSpPr>
          <p:nvPr/>
        </p:nvSpPr>
        <p:spPr bwMode="auto">
          <a:xfrm>
            <a:off x="381000" y="1905000"/>
            <a:ext cx="8547100" cy="4213225"/>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33858" name="Rectangle 2"/>
          <p:cNvSpPr>
            <a:spLocks noGrp="1" noChangeArrowheads="1"/>
          </p:cNvSpPr>
          <p:nvPr>
            <p:ph type="title"/>
          </p:nvPr>
        </p:nvSpPr>
        <p:spPr/>
        <p:txBody>
          <a:bodyPr>
            <a:normAutofit/>
          </a:bodyPr>
          <a:lstStyle/>
          <a:p>
            <a:r>
              <a:rPr lang="en-US" altLang="cs-CZ" dirty="0"/>
              <a:t>Erikson’s Psychosocial Stages</a:t>
            </a:r>
          </a:p>
        </p:txBody>
      </p:sp>
      <p:graphicFrame>
        <p:nvGraphicFramePr>
          <p:cNvPr id="634024" name="Group 168"/>
          <p:cNvGraphicFramePr>
            <a:graphicFrameLocks noGrp="1"/>
          </p:cNvGraphicFramePr>
          <p:nvPr>
            <p:ph idx="1"/>
          </p:nvPr>
        </p:nvGraphicFramePr>
        <p:xfrm>
          <a:off x="938213" y="2286000"/>
          <a:ext cx="7634288" cy="4937760"/>
        </p:xfrm>
        <a:graphic>
          <a:graphicData uri="http://schemas.openxmlformats.org/drawingml/2006/table">
            <a:tbl>
              <a:tblPr/>
              <a:tblGrid>
                <a:gridCol w="681633">
                  <a:extLst>
                    <a:ext uri="{9D8B030D-6E8A-4147-A177-3AD203B41FA5}">
                      <a16:colId xmlns:a16="http://schemas.microsoft.com/office/drawing/2014/main" xmlns="" val="2787298311"/>
                    </a:ext>
                  </a:extLst>
                </a:gridCol>
                <a:gridCol w="3271838">
                  <a:extLst>
                    <a:ext uri="{9D8B030D-6E8A-4147-A177-3AD203B41FA5}">
                      <a16:colId xmlns:a16="http://schemas.microsoft.com/office/drawing/2014/main" xmlns="" val="4195276110"/>
                    </a:ext>
                  </a:extLst>
                </a:gridCol>
                <a:gridCol w="3680817">
                  <a:extLst>
                    <a:ext uri="{9D8B030D-6E8A-4147-A177-3AD203B41FA5}">
                      <a16:colId xmlns:a16="http://schemas.microsoft.com/office/drawing/2014/main" xmlns="" val="1647791973"/>
                    </a:ext>
                  </a:extLst>
                </a:gridCol>
              </a:tblGrid>
              <a:tr h="762000">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0000"/>
                        <a:buFont typeface="Wingdings" panose="05000000000000000000" pitchFamily="2" charset="2"/>
                        <a:buNone/>
                        <a:tabLst/>
                      </a:pPr>
                      <a:r>
                        <a:rPr kumimoji="0" lang="en-US" altLang="cs-CZ" sz="6000" b="1" i="0" u="none" strike="noStrike" cap="none" normalizeH="0" baseline="0" smtClean="0">
                          <a:ln>
                            <a:noFill/>
                          </a:ln>
                          <a:solidFill>
                            <a:schemeClr val="tx1"/>
                          </a:solidFill>
                          <a:effectLst/>
                          <a:latin typeface="Arial" panose="020B0604020202020204" pitchFamily="34" charset="0"/>
                        </a:rPr>
                        <a:t>1</a:t>
                      </a:r>
                    </a:p>
                  </a:txBody>
                  <a:tcPr marL="81796" marR="81796" marT="137160" marB="137160" horzOverflow="overflow">
                    <a:lnL cap="flat">
                      <a:noFill/>
                    </a:lnL>
                    <a:lnR>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1"/>
                          </a:solidFill>
                          <a:effectLst/>
                          <a:latin typeface="Arial" panose="020B0604020202020204" pitchFamily="34" charset="0"/>
                        </a:rPr>
                        <a:t>Trust vs. Mistrust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(birth to 1 year)</a:t>
                      </a:r>
                    </a:p>
                  </a:txBody>
                  <a:tcPr marL="81796" marR="81796" marT="137160" marB="137160" horzOverflow="overflow">
                    <a:lnL>
                      <a:noFill/>
                    </a:lnL>
                    <a:lnR>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Infants learn that they can or cannot trust others to take care of their basic needs</a:t>
                      </a:r>
                    </a:p>
                  </a:txBody>
                  <a:tcPr marL="81796" marR="81796" marT="137160" marB="137160" horzOverflow="overflow">
                    <a:lnL>
                      <a:noFill/>
                    </a:lnL>
                    <a:lnR cap="flat">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extLst>
                  <a:ext uri="{0D108BD9-81ED-4DB2-BD59-A6C34878D82A}">
                    <a16:rowId xmlns:a16="http://schemas.microsoft.com/office/drawing/2014/main" xmlns="" val="3916639768"/>
                  </a:ext>
                </a:extLst>
              </a:tr>
              <a:tr h="593725">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0000"/>
                        <a:buFont typeface="Wingdings" panose="05000000000000000000" pitchFamily="2" charset="2"/>
                        <a:buNone/>
                        <a:tabLst/>
                      </a:pPr>
                      <a:r>
                        <a:rPr kumimoji="0" lang="en-US" altLang="cs-CZ" sz="6000" b="1" i="0" u="none" strike="noStrike" cap="none" normalizeH="0" baseline="0" smtClean="0">
                          <a:ln>
                            <a:noFill/>
                          </a:ln>
                          <a:solidFill>
                            <a:schemeClr val="tx1"/>
                          </a:solidFill>
                          <a:effectLst/>
                          <a:latin typeface="Arial" panose="020B0604020202020204" pitchFamily="34" charset="0"/>
                        </a:rPr>
                        <a:t>2</a:t>
                      </a:r>
                    </a:p>
                  </a:txBody>
                  <a:tcPr marL="81796" marR="81796" marT="137160" marB="137160" horzOverflow="overflow">
                    <a:lnL cap="flat">
                      <a:noFill/>
                    </a:lnL>
                    <a:lnR>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1"/>
                          </a:solidFill>
                          <a:effectLst/>
                          <a:latin typeface="Arial" panose="020B0604020202020204" pitchFamily="34" charset="0"/>
                        </a:rPr>
                        <a:t>Autonomy vs. Shame and Doubt</a:t>
                      </a:r>
                      <a:r>
                        <a:rPr kumimoji="0" lang="en-US" altLang="cs-CZ" sz="2400" b="0" i="0" u="none" strike="noStrike" cap="none" normalizeH="0" baseline="0" smtClean="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(1 to 2 years)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n-US" altLang="cs-CZ" sz="2400" b="0" i="0" u="none" strike="noStrike" cap="none" normalizeH="0" baseline="0" smtClean="0">
                        <a:ln>
                          <a:noFill/>
                        </a:ln>
                        <a:solidFill>
                          <a:schemeClr val="tx1"/>
                        </a:solidFill>
                        <a:effectLst/>
                        <a:latin typeface="Arial" panose="020B0604020202020204" pitchFamily="34" charset="0"/>
                      </a:endParaRPr>
                    </a:p>
                  </a:txBody>
                  <a:tcPr marL="81796" marR="81796" marT="137160" marB="137160" horzOverflow="overflow">
                    <a:lnL>
                      <a:noFill/>
                    </a:lnL>
                    <a:lnR>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Children learn to be self-sufficient in many activities such as toilet training, walking, and exploring; if restrained too much they learn to doubt their abilities and feel shame</a:t>
                      </a:r>
                    </a:p>
                  </a:txBody>
                  <a:tcPr marL="81796" marR="81796" marT="137160" marB="137160" horzOverflow="overflow">
                    <a:lnL>
                      <a:noFill/>
                    </a:lnL>
                    <a:lnR cap="flat">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extLst>
                  <a:ext uri="{0D108BD9-81ED-4DB2-BD59-A6C34878D82A}">
                    <a16:rowId xmlns:a16="http://schemas.microsoft.com/office/drawing/2014/main" xmlns="" val="675923234"/>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ChangeArrowheads="1"/>
          </p:cNvSpPr>
          <p:nvPr/>
        </p:nvSpPr>
        <p:spPr bwMode="auto">
          <a:xfrm>
            <a:off x="381000" y="1905000"/>
            <a:ext cx="8547100" cy="4576763"/>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35963" name="Rectangle 59"/>
          <p:cNvSpPr>
            <a:spLocks noGrp="1" noChangeArrowheads="1"/>
          </p:cNvSpPr>
          <p:nvPr>
            <p:ph type="title"/>
          </p:nvPr>
        </p:nvSpPr>
        <p:spPr>
          <a:noFill/>
          <a:ln/>
        </p:spPr>
        <p:txBody>
          <a:bodyPr>
            <a:normAutofit/>
          </a:bodyPr>
          <a:lstStyle/>
          <a:p>
            <a:r>
              <a:rPr lang="en-US" altLang="cs-CZ"/>
              <a:t>Erikson’s Psychosocial Stages</a:t>
            </a:r>
          </a:p>
        </p:txBody>
      </p:sp>
      <p:graphicFrame>
        <p:nvGraphicFramePr>
          <p:cNvPr id="635961" name="Group 57"/>
          <p:cNvGraphicFramePr>
            <a:graphicFrameLocks noGrp="1"/>
          </p:cNvGraphicFramePr>
          <p:nvPr>
            <p:ph idx="1"/>
          </p:nvPr>
        </p:nvGraphicFramePr>
        <p:xfrm>
          <a:off x="938213" y="2286000"/>
          <a:ext cx="7634288" cy="4937760"/>
        </p:xfrm>
        <a:graphic>
          <a:graphicData uri="http://schemas.openxmlformats.org/drawingml/2006/table">
            <a:tbl>
              <a:tblPr/>
              <a:tblGrid>
                <a:gridCol w="681633">
                  <a:extLst>
                    <a:ext uri="{9D8B030D-6E8A-4147-A177-3AD203B41FA5}">
                      <a16:colId xmlns:a16="http://schemas.microsoft.com/office/drawing/2014/main" xmlns="" val="3226965708"/>
                    </a:ext>
                  </a:extLst>
                </a:gridCol>
                <a:gridCol w="3271838">
                  <a:extLst>
                    <a:ext uri="{9D8B030D-6E8A-4147-A177-3AD203B41FA5}">
                      <a16:colId xmlns:a16="http://schemas.microsoft.com/office/drawing/2014/main" xmlns="" val="2935190828"/>
                    </a:ext>
                  </a:extLst>
                </a:gridCol>
                <a:gridCol w="3680817">
                  <a:extLst>
                    <a:ext uri="{9D8B030D-6E8A-4147-A177-3AD203B41FA5}">
                      <a16:colId xmlns:a16="http://schemas.microsoft.com/office/drawing/2014/main" xmlns="" val="2923767816"/>
                    </a:ext>
                  </a:extLst>
                </a:gridCol>
              </a:tblGrid>
              <a:tr h="595313">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0000"/>
                        <a:buFont typeface="Wingdings" panose="05000000000000000000" pitchFamily="2" charset="2"/>
                        <a:buNone/>
                        <a:tabLst/>
                      </a:pPr>
                      <a:r>
                        <a:rPr kumimoji="0" lang="en-US" altLang="cs-CZ" sz="6000" b="1" i="0" u="none" strike="noStrike" cap="none" normalizeH="0" baseline="0" smtClean="0">
                          <a:ln>
                            <a:noFill/>
                          </a:ln>
                          <a:solidFill>
                            <a:schemeClr val="tx1"/>
                          </a:solidFill>
                          <a:effectLst/>
                          <a:latin typeface="Arial" panose="020B0604020202020204" pitchFamily="34" charset="0"/>
                        </a:rPr>
                        <a:t>3</a:t>
                      </a:r>
                    </a:p>
                  </a:txBody>
                  <a:tcPr marL="81796" marR="81796" marT="137160" marB="137160" horzOverflow="overflow">
                    <a:lnL cap="flat">
                      <a:noFill/>
                    </a:lnL>
                    <a:lnR>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1"/>
                          </a:solidFill>
                          <a:effectLst/>
                          <a:latin typeface="Arial" panose="020B0604020202020204" pitchFamily="34" charset="0"/>
                        </a:rPr>
                        <a:t>Initiative vs. Guilt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(3 to 5 years)</a:t>
                      </a:r>
                    </a:p>
                  </a:txBody>
                  <a:tcPr marL="81796" marR="81796" marT="137160" marB="137160" horzOverflow="overflow">
                    <a:lnL>
                      <a:noFill/>
                    </a:lnL>
                    <a:lnR>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Children learn to assume more responsibility by taking the initiative but will feel guilty if they overstep limits set by parents</a:t>
                      </a:r>
                    </a:p>
                  </a:txBody>
                  <a:tcPr marL="81796" marR="81796" marT="137160" marB="137160" horzOverflow="overflow">
                    <a:lnL>
                      <a:noFill/>
                    </a:lnL>
                    <a:lnR cap="flat">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extLst>
                  <a:ext uri="{0D108BD9-81ED-4DB2-BD59-A6C34878D82A}">
                    <a16:rowId xmlns:a16="http://schemas.microsoft.com/office/drawing/2014/main" xmlns="" val="2819105164"/>
                  </a:ext>
                </a:extLst>
              </a:tr>
              <a:tr h="595313">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0000"/>
                        <a:buFont typeface="Wingdings" panose="05000000000000000000" pitchFamily="2" charset="2"/>
                        <a:buNone/>
                        <a:tabLst/>
                      </a:pPr>
                      <a:r>
                        <a:rPr kumimoji="0" lang="en-US" altLang="cs-CZ" sz="6000" b="1" i="0" u="none" strike="noStrike" cap="none" normalizeH="0" baseline="0" smtClean="0">
                          <a:ln>
                            <a:noFill/>
                          </a:ln>
                          <a:solidFill>
                            <a:schemeClr val="tx1"/>
                          </a:solidFill>
                          <a:effectLst/>
                          <a:latin typeface="Arial" panose="020B0604020202020204" pitchFamily="34" charset="0"/>
                        </a:rPr>
                        <a:t>4</a:t>
                      </a:r>
                    </a:p>
                  </a:txBody>
                  <a:tcPr marL="81796" marR="81796" marT="137160" marB="137160" horzOverflow="overflow">
                    <a:lnL cap="flat">
                      <a:noFill/>
                    </a:lnL>
                    <a:lnR>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1"/>
                          </a:solidFill>
                          <a:effectLst/>
                          <a:latin typeface="Arial" panose="020B0604020202020204" pitchFamily="34" charset="0"/>
                        </a:rPr>
                        <a:t>Industry vs. Inferiority</a:t>
                      </a:r>
                      <a:r>
                        <a:rPr kumimoji="0" lang="en-US" altLang="cs-CZ" sz="2400" b="0" i="0" u="none" strike="noStrike" cap="none" normalizeH="0" baseline="0" smtClean="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(5 years to puberty)</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n-US" altLang="cs-CZ" sz="2400" b="0" i="0" u="none" strike="noStrike" cap="none" normalizeH="0" baseline="0" smtClean="0">
                        <a:ln>
                          <a:noFill/>
                        </a:ln>
                        <a:solidFill>
                          <a:schemeClr val="tx1"/>
                        </a:solidFill>
                        <a:effectLst/>
                        <a:latin typeface="Arial" panose="020B0604020202020204" pitchFamily="34" charset="0"/>
                      </a:endParaRPr>
                    </a:p>
                  </a:txBody>
                  <a:tcPr marL="81796" marR="81796" marT="137160" marB="137160" horzOverflow="overflow">
                    <a:lnL>
                      <a:noFill/>
                    </a:lnL>
                    <a:lnR>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Children learn to be competent by mastering new intellectual, social, and physical skills or feel inferior if they fail to develop these skills</a:t>
                      </a:r>
                    </a:p>
                  </a:txBody>
                  <a:tcPr marL="81796" marR="81796" marT="137160" marB="137160" horzOverflow="overflow">
                    <a:lnL>
                      <a:noFill/>
                    </a:lnL>
                    <a:lnR cap="flat">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extLst>
                  <a:ext uri="{0D108BD9-81ED-4DB2-BD59-A6C34878D82A}">
                    <a16:rowId xmlns:a16="http://schemas.microsoft.com/office/drawing/2014/main" xmlns="" val="124787857"/>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p:cNvSpPr>
            <a:spLocks noChangeArrowheads="1"/>
          </p:cNvSpPr>
          <p:nvPr/>
        </p:nvSpPr>
        <p:spPr bwMode="auto">
          <a:xfrm>
            <a:off x="381000" y="1905000"/>
            <a:ext cx="8547100" cy="3849688"/>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36983" name="Rectangle 55"/>
          <p:cNvSpPr>
            <a:spLocks noGrp="1" noChangeArrowheads="1"/>
          </p:cNvSpPr>
          <p:nvPr>
            <p:ph type="title"/>
          </p:nvPr>
        </p:nvSpPr>
        <p:spPr>
          <a:noFill/>
          <a:ln/>
        </p:spPr>
        <p:txBody>
          <a:bodyPr>
            <a:normAutofit/>
          </a:bodyPr>
          <a:lstStyle/>
          <a:p>
            <a:r>
              <a:rPr lang="en-US" altLang="cs-CZ"/>
              <a:t>Erikson’s Psychosocial Stages</a:t>
            </a:r>
          </a:p>
        </p:txBody>
      </p:sp>
      <p:graphicFrame>
        <p:nvGraphicFramePr>
          <p:cNvPr id="636989" name="Group 61"/>
          <p:cNvGraphicFramePr>
            <a:graphicFrameLocks noGrp="1"/>
          </p:cNvGraphicFramePr>
          <p:nvPr>
            <p:ph idx="1"/>
          </p:nvPr>
        </p:nvGraphicFramePr>
        <p:xfrm>
          <a:off x="938213" y="2286000"/>
          <a:ext cx="7634287" cy="4206240"/>
        </p:xfrm>
        <a:graphic>
          <a:graphicData uri="http://schemas.openxmlformats.org/drawingml/2006/table">
            <a:tbl>
              <a:tblPr/>
              <a:tblGrid>
                <a:gridCol w="681633">
                  <a:extLst>
                    <a:ext uri="{9D8B030D-6E8A-4147-A177-3AD203B41FA5}">
                      <a16:colId xmlns:a16="http://schemas.microsoft.com/office/drawing/2014/main" xmlns="" val="2740753791"/>
                    </a:ext>
                  </a:extLst>
                </a:gridCol>
                <a:gridCol w="3203674">
                  <a:extLst>
                    <a:ext uri="{9D8B030D-6E8A-4147-A177-3AD203B41FA5}">
                      <a16:colId xmlns:a16="http://schemas.microsoft.com/office/drawing/2014/main" xmlns="" val="3407866831"/>
                    </a:ext>
                  </a:extLst>
                </a:gridCol>
                <a:gridCol w="3748980">
                  <a:extLst>
                    <a:ext uri="{9D8B030D-6E8A-4147-A177-3AD203B41FA5}">
                      <a16:colId xmlns:a16="http://schemas.microsoft.com/office/drawing/2014/main" xmlns="" val="4108778093"/>
                    </a:ext>
                  </a:extLst>
                </a:gridCol>
              </a:tblGrid>
              <a:tr h="593725">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0000"/>
                        <a:buFont typeface="Wingdings" panose="05000000000000000000" pitchFamily="2" charset="2"/>
                        <a:buNone/>
                        <a:tabLst/>
                      </a:pPr>
                      <a:r>
                        <a:rPr kumimoji="0" lang="en-US" altLang="cs-CZ" sz="6000" b="1" i="0" u="none" strike="noStrike" cap="none" normalizeH="0" baseline="0" smtClean="0">
                          <a:ln>
                            <a:noFill/>
                          </a:ln>
                          <a:solidFill>
                            <a:schemeClr val="tx1"/>
                          </a:solidFill>
                          <a:effectLst/>
                          <a:latin typeface="Arial" panose="020B0604020202020204" pitchFamily="34" charset="0"/>
                        </a:rPr>
                        <a:t>5</a:t>
                      </a:r>
                    </a:p>
                  </a:txBody>
                  <a:tcPr marL="81796" marR="81796" marT="137160" marB="137160" horzOverflow="overflow">
                    <a:lnL cap="flat">
                      <a:noFill/>
                    </a:lnL>
                    <a:lnR>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1"/>
                          </a:solidFill>
                          <a:effectLst/>
                          <a:latin typeface="Arial" panose="020B0604020202020204" pitchFamily="34" charset="0"/>
                        </a:rPr>
                        <a:t>Identity vs. Role Confusion</a:t>
                      </a:r>
                      <a:r>
                        <a:rPr kumimoji="0" lang="en-US" altLang="cs-CZ" sz="2400" b="0" i="0" u="none" strike="noStrike" cap="none" normalizeH="0" baseline="0" smtClean="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(adolescence)</a:t>
                      </a:r>
                    </a:p>
                  </a:txBody>
                  <a:tcPr marL="81796" marR="81796" marT="137160" marB="137160" horzOverflow="overflow">
                    <a:lnL>
                      <a:noFill/>
                    </a:lnL>
                    <a:lnR>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Adolescents develop a sense of identity by experimenting with different roles; no role experimentation may result in role confusion</a:t>
                      </a:r>
                    </a:p>
                  </a:txBody>
                  <a:tcPr marL="81796" marR="81796" marT="137160" marB="137160" horzOverflow="overflow">
                    <a:lnL>
                      <a:noFill/>
                    </a:lnL>
                    <a:lnR cap="flat">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extLst>
                  <a:ext uri="{0D108BD9-81ED-4DB2-BD59-A6C34878D82A}">
                    <a16:rowId xmlns:a16="http://schemas.microsoft.com/office/drawing/2014/main" xmlns="" val="3035938435"/>
                  </a:ext>
                </a:extLst>
              </a:tr>
              <a:tr h="595313">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0000"/>
                        <a:buFont typeface="Wingdings" panose="05000000000000000000" pitchFamily="2" charset="2"/>
                        <a:buNone/>
                        <a:tabLst/>
                      </a:pPr>
                      <a:r>
                        <a:rPr kumimoji="0" lang="en-US" altLang="cs-CZ" sz="6000" b="1" i="0" u="none" strike="noStrike" cap="none" normalizeH="0" baseline="0" smtClean="0">
                          <a:ln>
                            <a:noFill/>
                          </a:ln>
                          <a:solidFill>
                            <a:schemeClr val="tx1"/>
                          </a:solidFill>
                          <a:effectLst/>
                          <a:latin typeface="Arial" panose="020B0604020202020204" pitchFamily="34" charset="0"/>
                        </a:rPr>
                        <a:t>6</a:t>
                      </a:r>
                    </a:p>
                  </a:txBody>
                  <a:tcPr marL="81796" marR="81796" marT="137160" marB="137160" horzOverflow="overflow">
                    <a:lnL cap="flat">
                      <a:noFill/>
                    </a:lnL>
                    <a:lnR>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Intimacy vs. Isolation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(young adulthood)</a:t>
                      </a:r>
                    </a:p>
                  </a:txBody>
                  <a:tcPr marL="81796" marR="81796" marT="137160" marB="137160" horzOverflow="overflow">
                    <a:lnL>
                      <a:noFill/>
                    </a:lnL>
                    <a:lnR>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Young adults form intimate relationships with others or become isolated because of failure to do so</a:t>
                      </a:r>
                    </a:p>
                  </a:txBody>
                  <a:tcPr marL="81796" marR="81796" marT="137160" marB="137160" horzOverflow="overflow">
                    <a:lnL>
                      <a:noFill/>
                    </a:lnL>
                    <a:lnR cap="flat">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extLst>
                  <a:ext uri="{0D108BD9-81ED-4DB2-BD59-A6C34878D82A}">
                    <a16:rowId xmlns:a16="http://schemas.microsoft.com/office/drawing/2014/main" xmlns="" val="3786622543"/>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ChangeArrowheads="1"/>
          </p:cNvSpPr>
          <p:nvPr/>
        </p:nvSpPr>
        <p:spPr bwMode="auto">
          <a:xfrm>
            <a:off x="381000" y="1905000"/>
            <a:ext cx="8547100" cy="4562475"/>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38006" name="Rectangle 54"/>
          <p:cNvSpPr>
            <a:spLocks noGrp="1" noChangeArrowheads="1"/>
          </p:cNvSpPr>
          <p:nvPr>
            <p:ph type="title"/>
          </p:nvPr>
        </p:nvSpPr>
        <p:spPr>
          <a:noFill/>
          <a:ln/>
        </p:spPr>
        <p:txBody>
          <a:bodyPr>
            <a:normAutofit/>
          </a:bodyPr>
          <a:lstStyle/>
          <a:p>
            <a:r>
              <a:rPr lang="en-US" altLang="cs-CZ"/>
              <a:t>Erikson’s Psychosocial Stages</a:t>
            </a:r>
          </a:p>
        </p:txBody>
      </p:sp>
      <p:graphicFrame>
        <p:nvGraphicFramePr>
          <p:cNvPr id="638010" name="Group 58"/>
          <p:cNvGraphicFramePr>
            <a:graphicFrameLocks noGrp="1"/>
          </p:cNvGraphicFramePr>
          <p:nvPr>
            <p:ph idx="1"/>
          </p:nvPr>
        </p:nvGraphicFramePr>
        <p:xfrm>
          <a:off x="938213" y="2286000"/>
          <a:ext cx="7634287" cy="5303520"/>
        </p:xfrm>
        <a:graphic>
          <a:graphicData uri="http://schemas.openxmlformats.org/drawingml/2006/table">
            <a:tbl>
              <a:tblPr/>
              <a:tblGrid>
                <a:gridCol w="681633">
                  <a:extLst>
                    <a:ext uri="{9D8B030D-6E8A-4147-A177-3AD203B41FA5}">
                      <a16:colId xmlns:a16="http://schemas.microsoft.com/office/drawing/2014/main" xmlns="" val="3482547891"/>
                    </a:ext>
                  </a:extLst>
                </a:gridCol>
                <a:gridCol w="2999184">
                  <a:extLst>
                    <a:ext uri="{9D8B030D-6E8A-4147-A177-3AD203B41FA5}">
                      <a16:colId xmlns:a16="http://schemas.microsoft.com/office/drawing/2014/main" xmlns="" val="2102501542"/>
                    </a:ext>
                  </a:extLst>
                </a:gridCol>
                <a:gridCol w="3953470">
                  <a:extLst>
                    <a:ext uri="{9D8B030D-6E8A-4147-A177-3AD203B41FA5}">
                      <a16:colId xmlns:a16="http://schemas.microsoft.com/office/drawing/2014/main" xmlns="" val="753485179"/>
                    </a:ext>
                  </a:extLst>
                </a:gridCol>
              </a:tblGrid>
              <a:tr h="593725">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0000"/>
                        <a:buFont typeface="Wingdings" panose="05000000000000000000" pitchFamily="2" charset="2"/>
                        <a:buNone/>
                        <a:tabLst/>
                      </a:pPr>
                      <a:r>
                        <a:rPr kumimoji="0" lang="en-US" altLang="cs-CZ" sz="6000" b="1" i="0" u="none" strike="noStrike" cap="none" normalizeH="0" baseline="0" smtClean="0">
                          <a:ln>
                            <a:noFill/>
                          </a:ln>
                          <a:solidFill>
                            <a:schemeClr val="tx1"/>
                          </a:solidFill>
                          <a:effectLst/>
                          <a:latin typeface="Arial" panose="020B0604020202020204" pitchFamily="34" charset="0"/>
                        </a:rPr>
                        <a:t>7</a:t>
                      </a:r>
                    </a:p>
                  </a:txBody>
                  <a:tcPr marL="81796" marR="81796" marT="137160" marB="137160" horzOverflow="overflow">
                    <a:lnL cap="flat">
                      <a:noFill/>
                    </a:lnL>
                    <a:lnR>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1"/>
                          </a:solidFill>
                          <a:effectLst/>
                          <a:latin typeface="Arial" panose="020B0604020202020204" pitchFamily="34" charset="0"/>
                        </a:rPr>
                        <a:t>Generativity vs. Stagnation</a:t>
                      </a:r>
                      <a:r>
                        <a:rPr kumimoji="0" lang="en-US" altLang="cs-CZ" sz="2400" b="0" i="0" u="none" strike="noStrike" cap="none" normalizeH="0" baseline="0" smtClean="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(middle adulthood)</a:t>
                      </a:r>
                    </a:p>
                  </a:txBody>
                  <a:tcPr marL="81796" marR="81796" marT="137160" marB="137160" horzOverflow="overflow">
                    <a:lnL>
                      <a:noFill/>
                    </a:lnL>
                    <a:lnR>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Middle-aged adults feel they are helping the next generation though their work and child rearing, or they stagnate because they feel that they are not helping</a:t>
                      </a:r>
                    </a:p>
                  </a:txBody>
                  <a:tcPr marL="81796" marR="81796" marT="137160" marB="137160" horzOverflow="overflow">
                    <a:lnL>
                      <a:noFill/>
                    </a:lnL>
                    <a:lnR cap="flat">
                      <a:noFill/>
                    </a:lnR>
                    <a:lnT cap="flat">
                      <a:noFill/>
                    </a:lnT>
                    <a:lnB>
                      <a:noFill/>
                    </a:lnB>
                    <a:lnTlToBr>
                      <a:noFill/>
                    </a:lnTlToBr>
                    <a:lnBlToTr>
                      <a:noFill/>
                    </a:lnBlToTr>
                    <a:gradFill rotWithShape="1">
                      <a:gsLst>
                        <a:gs pos="0">
                          <a:schemeClr val="accent1">
                            <a:gamma/>
                            <a:tint val="43922"/>
                            <a:invGamma/>
                          </a:schemeClr>
                        </a:gs>
                        <a:gs pos="100000">
                          <a:schemeClr val="accent1"/>
                        </a:gs>
                      </a:gsLst>
                      <a:lin ang="5400000" scaled="1"/>
                    </a:gradFill>
                  </a:tcPr>
                </a:tc>
                <a:extLst>
                  <a:ext uri="{0D108BD9-81ED-4DB2-BD59-A6C34878D82A}">
                    <a16:rowId xmlns:a16="http://schemas.microsoft.com/office/drawing/2014/main" xmlns="" val="899475361"/>
                  </a:ext>
                </a:extLst>
              </a:tr>
              <a:tr h="595313">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0000"/>
                        <a:buFont typeface="Wingdings" panose="05000000000000000000" pitchFamily="2" charset="2"/>
                        <a:buNone/>
                        <a:tabLst/>
                      </a:pPr>
                      <a:r>
                        <a:rPr kumimoji="0" lang="en-US" altLang="cs-CZ" sz="6000" b="1" i="0" u="none" strike="noStrike" cap="none" normalizeH="0" baseline="0" smtClean="0">
                          <a:ln>
                            <a:noFill/>
                          </a:ln>
                          <a:solidFill>
                            <a:schemeClr val="tx1"/>
                          </a:solidFill>
                          <a:effectLst/>
                          <a:latin typeface="Arial" panose="020B0604020202020204" pitchFamily="34" charset="0"/>
                        </a:rPr>
                        <a:t>8</a:t>
                      </a:r>
                    </a:p>
                  </a:txBody>
                  <a:tcPr marL="81796" marR="81796" marT="137160" marB="137160" horzOverflow="overflow">
                    <a:lnL cap="flat">
                      <a:noFill/>
                    </a:lnL>
                    <a:lnR>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1"/>
                          </a:solidFill>
                          <a:effectLst/>
                          <a:latin typeface="Arial" panose="020B0604020202020204" pitchFamily="34" charset="0"/>
                        </a:rPr>
                        <a:t>Integrity vs. Despair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(late adulthood)</a:t>
                      </a:r>
                    </a:p>
                  </a:txBody>
                  <a:tcPr marL="81796" marR="81796" marT="137160" marB="137160" horzOverflow="overflow">
                    <a:lnL>
                      <a:noFill/>
                    </a:lnL>
                    <a:lnR>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Older adults assess their lives and develop sense of integrity if they find lives have been meaningful; develop sense of despair if not meaningful</a:t>
                      </a:r>
                    </a:p>
                  </a:txBody>
                  <a:tcPr marL="81796" marR="81796" marT="137160" marB="137160" horzOverflow="overflow">
                    <a:lnL>
                      <a:noFill/>
                    </a:lnL>
                    <a:lnR cap="flat">
                      <a:noFill/>
                    </a:lnR>
                    <a:lnT>
                      <a:noFill/>
                    </a:lnT>
                    <a:lnB cap="flat">
                      <a:noFill/>
                    </a:lnB>
                    <a:lnTlToBr>
                      <a:noFill/>
                    </a:lnTlToBr>
                    <a:lnBlToTr>
                      <a:noFill/>
                    </a:lnBlToTr>
                    <a:gradFill rotWithShape="1">
                      <a:gsLst>
                        <a:gs pos="0">
                          <a:schemeClr val="accent1">
                            <a:gamma/>
                            <a:tint val="43922"/>
                            <a:invGamma/>
                          </a:schemeClr>
                        </a:gs>
                        <a:gs pos="100000">
                          <a:schemeClr val="accent1"/>
                        </a:gs>
                      </a:gsLst>
                      <a:lin ang="5400000" scaled="1"/>
                    </a:gradFill>
                  </a:tcPr>
                </a:tc>
                <a:extLst>
                  <a:ext uri="{0D108BD9-81ED-4DB2-BD59-A6C34878D82A}">
                    <a16:rowId xmlns:a16="http://schemas.microsoft.com/office/drawing/2014/main" xmlns="" val="411602691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p:cNvSpPr>
            <a:spLocks noGrp="1" noChangeArrowheads="1"/>
          </p:cNvSpPr>
          <p:nvPr>
            <p:ph type="title"/>
          </p:nvPr>
        </p:nvSpPr>
        <p:spPr/>
        <p:txBody>
          <a:bodyPr/>
          <a:lstStyle/>
          <a:p>
            <a:r>
              <a:rPr lang="en-US" altLang="cs-CZ"/>
              <a:t>Erikson’s Psychosocial </a:t>
            </a:r>
            <a:br>
              <a:rPr lang="en-US" altLang="cs-CZ"/>
            </a:br>
            <a:r>
              <a:rPr lang="en-US" altLang="cs-CZ"/>
              <a:t>Theory of Development</a:t>
            </a:r>
          </a:p>
        </p:txBody>
      </p:sp>
      <p:sp>
        <p:nvSpPr>
          <p:cNvPr id="638979" name="Rectangle 3"/>
          <p:cNvSpPr>
            <a:spLocks noGrp="1" noChangeArrowheads="1"/>
          </p:cNvSpPr>
          <p:nvPr>
            <p:ph idx="1"/>
          </p:nvPr>
        </p:nvSpPr>
        <p:spPr>
          <a:xfrm>
            <a:off x="600075" y="1947863"/>
            <a:ext cx="8229600" cy="4148137"/>
          </a:xfrm>
        </p:spPr>
        <p:txBody>
          <a:bodyPr>
            <a:normAutofit lnSpcReduction="10000"/>
          </a:bodyPr>
          <a:lstStyle/>
          <a:p>
            <a:pPr>
              <a:lnSpc>
                <a:spcPct val="95000"/>
              </a:lnSpc>
            </a:pPr>
            <a:r>
              <a:rPr lang="en-US" altLang="cs-CZ" sz="2600"/>
              <a:t>Probably the greatest impact of Erikson’s theory is that it expanded the study of developmental psychology past adolescence into the stages of adulthood (young, middle, and late) </a:t>
            </a:r>
          </a:p>
          <a:p>
            <a:pPr>
              <a:lnSpc>
                <a:spcPct val="95000"/>
              </a:lnSpc>
            </a:pPr>
            <a:r>
              <a:rPr lang="en-US" altLang="cs-CZ" sz="2600"/>
              <a:t>The sequence in the theory (intimacy issues followed by identity issues) turns out to be the most applicable to men and career-oriented women</a:t>
            </a:r>
          </a:p>
          <a:p>
            <a:pPr lvl="1">
              <a:lnSpc>
                <a:spcPct val="95000"/>
              </a:lnSpc>
            </a:pPr>
            <a:r>
              <a:rPr lang="en-US" altLang="cs-CZ" sz="2300"/>
              <a:t>Many women may solve these issues in reverse order or </a:t>
            </a:r>
            <a:br>
              <a:rPr lang="en-US" altLang="cs-CZ" sz="2300"/>
            </a:br>
            <a:r>
              <a:rPr lang="en-US" altLang="cs-CZ" sz="2300"/>
              <a:t>simultaneously</a:t>
            </a:r>
          </a:p>
          <a:p>
            <a:pPr lvl="1">
              <a:lnSpc>
                <a:spcPct val="95000"/>
              </a:lnSpc>
            </a:pPr>
            <a:r>
              <a:rPr lang="en-US" altLang="cs-CZ" sz="2300"/>
              <a:t>For example, a woman may marry and have children and then confront the identity issues when the children become adults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ctrTitle"/>
          </p:nvPr>
        </p:nvSpPr>
        <p:spPr/>
        <p:txBody>
          <a:bodyPr/>
          <a:lstStyle/>
          <a:p>
            <a:r>
              <a:rPr lang="en-US" altLang="cs-CZ" sz="3800"/>
              <a:t>Prenatal Development </a:t>
            </a:r>
            <a:br>
              <a:rPr lang="en-US" altLang="cs-CZ" sz="3800"/>
            </a:br>
            <a:r>
              <a:rPr lang="en-US" altLang="cs-CZ" sz="3800"/>
              <a:t>and Infancy</a:t>
            </a:r>
          </a:p>
        </p:txBody>
      </p:sp>
      <p:sp>
        <p:nvSpPr>
          <p:cNvPr id="137219" name="Rectangle 3"/>
          <p:cNvSpPr>
            <a:spLocks noGrp="1" noChangeArrowheads="1"/>
          </p:cNvSpPr>
          <p:nvPr>
            <p:ph type="subTitle" idx="1"/>
          </p:nvPr>
        </p:nvSpPr>
        <p:spPr>
          <a:xfrm>
            <a:off x="1763688" y="4005064"/>
            <a:ext cx="6034030" cy="742279"/>
          </a:xfrm>
        </p:spPr>
        <p:txBody>
          <a:bodyPr/>
          <a:lstStyle/>
          <a:p>
            <a:pPr>
              <a:spcBef>
                <a:spcPct val="50000"/>
              </a:spcBef>
            </a:pPr>
            <a:r>
              <a:rPr lang="en-US" altLang="cs-CZ" dirty="0"/>
              <a:t> Prenatal Development</a:t>
            </a:r>
          </a:p>
          <a:p>
            <a:pPr>
              <a:spcBef>
                <a:spcPct val="50000"/>
              </a:spcBef>
            </a:pPr>
            <a:r>
              <a:rPr lang="en-US" altLang="cs-CZ" dirty="0"/>
              <a:t>How We Develop During Infancy</a:t>
            </a:r>
          </a:p>
          <a:p>
            <a:pPr>
              <a:spcBef>
                <a:spcPct val="50000"/>
              </a:spcBef>
            </a:pPr>
            <a:endParaRPr lang="en-US" altLang="cs-CZ" dirty="0"/>
          </a:p>
        </p:txBody>
      </p:sp>
    </p:spTree>
    <p:extLst>
      <p:ext uri="{BB962C8B-B14F-4D97-AF65-F5344CB8AC3E}">
        <p14:creationId xmlns:p14="http://schemas.microsoft.com/office/powerpoint/2010/main" val="24388224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p:txBody>
          <a:bodyPr/>
          <a:lstStyle/>
          <a:p>
            <a:r>
              <a:rPr lang="en-US" altLang="cs-CZ"/>
              <a:t>Prenatal Development </a:t>
            </a:r>
          </a:p>
        </p:txBody>
      </p:sp>
      <p:sp>
        <p:nvSpPr>
          <p:cNvPr id="577539" name="Rectangle 3"/>
          <p:cNvSpPr>
            <a:spLocks noGrp="1" noChangeArrowheads="1"/>
          </p:cNvSpPr>
          <p:nvPr>
            <p:ph idx="1"/>
          </p:nvPr>
        </p:nvSpPr>
        <p:spPr>
          <a:xfrm>
            <a:off x="612775" y="1981200"/>
            <a:ext cx="8074025" cy="4452938"/>
          </a:xfrm>
        </p:spPr>
        <p:txBody>
          <a:bodyPr/>
          <a:lstStyle/>
          <a:p>
            <a:pPr>
              <a:lnSpc>
                <a:spcPct val="90000"/>
              </a:lnSpc>
            </a:pPr>
            <a:r>
              <a:rPr lang="en-US" altLang="cs-CZ"/>
              <a:t>Human conception begins when a sperm penetrates the membrane of an ovum</a:t>
            </a:r>
          </a:p>
          <a:p>
            <a:pPr lvl="1">
              <a:lnSpc>
                <a:spcPct val="90000"/>
              </a:lnSpc>
            </a:pPr>
            <a:r>
              <a:rPr lang="en-US" altLang="cs-CZ"/>
              <a:t>When the two combine, a complete set of genetic instructions is formed, half from the father and half from the mother</a:t>
            </a:r>
          </a:p>
          <a:p>
            <a:pPr>
              <a:lnSpc>
                <a:spcPct val="90000"/>
              </a:lnSpc>
            </a:pPr>
            <a:r>
              <a:rPr lang="en-US" altLang="cs-CZ"/>
              <a:t>The fertilized egg that is formed from the union of the sperm and egg is called a </a:t>
            </a:r>
            <a:r>
              <a:rPr lang="en-US" altLang="cs-CZ" b="1">
                <a:solidFill>
                  <a:schemeClr val="hlink"/>
                </a:solidFill>
              </a:rPr>
              <a:t>zygote</a:t>
            </a:r>
            <a:r>
              <a:rPr lang="en-US" altLang="cs-CZ"/>
              <a:t> </a:t>
            </a:r>
          </a:p>
        </p:txBody>
      </p:sp>
    </p:spTree>
    <p:extLst>
      <p:ext uri="{BB962C8B-B14F-4D97-AF65-F5344CB8AC3E}">
        <p14:creationId xmlns:p14="http://schemas.microsoft.com/office/powerpoint/2010/main" val="1285041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ctrTitle"/>
          </p:nvPr>
        </p:nvSpPr>
        <p:spPr/>
        <p:txBody>
          <a:bodyPr/>
          <a:lstStyle/>
          <a:p>
            <a:r>
              <a:rPr lang="en-US" altLang="cs-CZ" sz="3800" dirty="0" smtClean="0"/>
              <a:t>Moral Development and Social Development</a:t>
            </a:r>
            <a:endParaRPr lang="en-US" altLang="cs-CZ" sz="3800" dirty="0"/>
          </a:p>
        </p:txBody>
      </p:sp>
      <p:sp>
        <p:nvSpPr>
          <p:cNvPr id="575491" name="Rectangle 3"/>
          <p:cNvSpPr>
            <a:spLocks noGrp="1" noChangeArrowheads="1"/>
          </p:cNvSpPr>
          <p:nvPr>
            <p:ph type="subTitle" idx="1"/>
          </p:nvPr>
        </p:nvSpPr>
        <p:spPr>
          <a:xfrm>
            <a:off x="1661284" y="4221089"/>
            <a:ext cx="6034030" cy="1440159"/>
          </a:xfrm>
        </p:spPr>
        <p:txBody>
          <a:bodyPr>
            <a:normAutofit fontScale="55000" lnSpcReduction="20000"/>
          </a:bodyPr>
          <a:lstStyle/>
          <a:p>
            <a:pPr>
              <a:spcBef>
                <a:spcPct val="50000"/>
              </a:spcBef>
            </a:pPr>
            <a:r>
              <a:rPr lang="en-US" altLang="cs-CZ" sz="2800" smtClean="0"/>
              <a:t> Kohlberg’s Theory of </a:t>
            </a:r>
            <a:br>
              <a:rPr lang="en-US" altLang="cs-CZ" sz="2800" smtClean="0"/>
            </a:br>
            <a:r>
              <a:rPr lang="en-US" altLang="cs-CZ" sz="2800" smtClean="0"/>
              <a:t>Moral Reasoning</a:t>
            </a:r>
          </a:p>
          <a:p>
            <a:pPr>
              <a:spcBef>
                <a:spcPct val="50000"/>
              </a:spcBef>
            </a:pPr>
            <a:r>
              <a:rPr lang="en-US" altLang="cs-CZ" sz="2800" smtClean="0"/>
              <a:t>Attachment and </a:t>
            </a:r>
            <a:br>
              <a:rPr lang="en-US" altLang="cs-CZ" sz="2800" smtClean="0"/>
            </a:br>
            <a:r>
              <a:rPr lang="en-US" altLang="cs-CZ" sz="2800" smtClean="0"/>
              <a:t>Parenting Styles</a:t>
            </a:r>
          </a:p>
          <a:p>
            <a:pPr>
              <a:spcBef>
                <a:spcPct val="50000"/>
              </a:spcBef>
            </a:pPr>
            <a:r>
              <a:rPr lang="en-US" altLang="cs-CZ" sz="2800" smtClean="0"/>
              <a:t>Erikson’s </a:t>
            </a:r>
            <a:r>
              <a:rPr lang="en-US" altLang="cs-CZ" sz="2800" dirty="0"/>
              <a:t>Psychosocial Stage</a:t>
            </a:r>
            <a:br>
              <a:rPr lang="en-US" altLang="cs-CZ" sz="2800" dirty="0"/>
            </a:br>
            <a:r>
              <a:rPr lang="en-US" altLang="cs-CZ" sz="2800" dirty="0"/>
              <a:t>Theory of Development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en-US" altLang="cs-CZ"/>
              <a:t>The Gene</a:t>
            </a:r>
          </a:p>
        </p:txBody>
      </p:sp>
      <p:sp>
        <p:nvSpPr>
          <p:cNvPr id="589827" name="Rectangle 3"/>
          <p:cNvSpPr>
            <a:spLocks noGrp="1" noChangeArrowheads="1"/>
          </p:cNvSpPr>
          <p:nvPr>
            <p:ph idx="1"/>
          </p:nvPr>
        </p:nvSpPr>
        <p:spPr>
          <a:xfrm>
            <a:off x="606425" y="2252663"/>
            <a:ext cx="7896225" cy="3690937"/>
          </a:xfrm>
        </p:spPr>
        <p:txBody>
          <a:bodyPr/>
          <a:lstStyle/>
          <a:p>
            <a:pPr>
              <a:lnSpc>
                <a:spcPct val="95000"/>
              </a:lnSpc>
            </a:pPr>
            <a:r>
              <a:rPr lang="en-US" altLang="cs-CZ"/>
              <a:t>The basic unit of genetic instructions</a:t>
            </a:r>
          </a:p>
          <a:p>
            <a:pPr lvl="1">
              <a:lnSpc>
                <a:spcPct val="95000"/>
              </a:lnSpc>
            </a:pPr>
            <a:r>
              <a:rPr lang="en-US" altLang="cs-CZ"/>
              <a:t>Genes are short segments of chromosomes, molecules of DNA that hold the genetic instructions for every cell in our body</a:t>
            </a:r>
          </a:p>
          <a:p>
            <a:pPr>
              <a:lnSpc>
                <a:spcPct val="95000"/>
              </a:lnSpc>
            </a:pPr>
            <a:r>
              <a:rPr lang="en-US" altLang="cs-CZ"/>
              <a:t>Every cell of a normal human has 23 pairs of chromosomes, one of each pair coming from </a:t>
            </a:r>
            <a:br>
              <a:rPr lang="en-US" altLang="cs-CZ"/>
            </a:br>
            <a:r>
              <a:rPr lang="en-US" altLang="cs-CZ"/>
              <a:t>the mother and one from the father</a:t>
            </a:r>
          </a:p>
        </p:txBody>
      </p:sp>
    </p:spTree>
    <p:extLst>
      <p:ext uri="{BB962C8B-B14F-4D97-AF65-F5344CB8AC3E}">
        <p14:creationId xmlns:p14="http://schemas.microsoft.com/office/powerpoint/2010/main" val="3492381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4" name="Rectangle 2"/>
          <p:cNvSpPr>
            <a:spLocks noGrp="1" noChangeArrowheads="1"/>
          </p:cNvSpPr>
          <p:nvPr>
            <p:ph type="title"/>
          </p:nvPr>
        </p:nvSpPr>
        <p:spPr/>
        <p:txBody>
          <a:bodyPr/>
          <a:lstStyle/>
          <a:p>
            <a:r>
              <a:rPr lang="en-US" altLang="cs-CZ"/>
              <a:t>Sex Determination</a:t>
            </a:r>
          </a:p>
        </p:txBody>
      </p:sp>
      <p:sp>
        <p:nvSpPr>
          <p:cNvPr id="653315" name="Rectangle 3"/>
          <p:cNvSpPr>
            <a:spLocks noGrp="1" noChangeArrowheads="1"/>
          </p:cNvSpPr>
          <p:nvPr>
            <p:ph idx="1"/>
          </p:nvPr>
        </p:nvSpPr>
        <p:spPr>
          <a:xfrm>
            <a:off x="457200" y="1719263"/>
            <a:ext cx="7924800" cy="4757737"/>
          </a:xfrm>
        </p:spPr>
        <p:txBody>
          <a:bodyPr/>
          <a:lstStyle/>
          <a:p>
            <a:pPr>
              <a:lnSpc>
                <a:spcPct val="90000"/>
              </a:lnSpc>
            </a:pPr>
            <a:r>
              <a:rPr lang="en-US" altLang="cs-CZ"/>
              <a:t>It is the 23</a:t>
            </a:r>
            <a:r>
              <a:rPr lang="en-US" altLang="cs-CZ" baseline="30000"/>
              <a:t>rd</a:t>
            </a:r>
            <a:r>
              <a:rPr lang="en-US" altLang="cs-CZ"/>
              <a:t> pair of chromosomes </a:t>
            </a:r>
            <a:br>
              <a:rPr lang="en-US" altLang="cs-CZ"/>
            </a:br>
            <a:r>
              <a:rPr lang="en-US" altLang="cs-CZ"/>
              <a:t>that determines a person’s sex</a:t>
            </a:r>
          </a:p>
          <a:p>
            <a:pPr lvl="1">
              <a:lnSpc>
                <a:spcPct val="90000"/>
              </a:lnSpc>
            </a:pPr>
            <a:r>
              <a:rPr lang="en-US" altLang="cs-CZ"/>
              <a:t>In a female, there are two </a:t>
            </a:r>
            <a:br>
              <a:rPr lang="en-US" altLang="cs-CZ"/>
            </a:br>
            <a:r>
              <a:rPr lang="en-US" altLang="cs-CZ"/>
              <a:t>X-shaped chromosomes (XX)</a:t>
            </a:r>
          </a:p>
          <a:p>
            <a:pPr lvl="1">
              <a:lnSpc>
                <a:spcPct val="90000"/>
              </a:lnSpc>
            </a:pPr>
            <a:r>
              <a:rPr lang="en-US" altLang="cs-CZ"/>
              <a:t>In a male, there is one X-shaped chromosome and one smaller Y-shaped chromosome (XY)</a:t>
            </a:r>
          </a:p>
          <a:p>
            <a:pPr lvl="1">
              <a:lnSpc>
                <a:spcPct val="90000"/>
              </a:lnSpc>
            </a:pPr>
            <a:r>
              <a:rPr lang="en-US" altLang="cs-CZ"/>
              <a:t>It is the Y chromosome that leads to the development of a male, so the sex of the zygote is determined by which sperm X or Y, fertilizes the egg</a:t>
            </a:r>
          </a:p>
        </p:txBody>
      </p:sp>
      <p:pic>
        <p:nvPicPr>
          <p:cNvPr id="653319" name="Picture 7" descr="x game pie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934301">
            <a:off x="6278925" y="1659275"/>
            <a:ext cx="97155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653324" name="Picture 12" descr="x game piec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36305">
            <a:off x="7267575" y="2019300"/>
            <a:ext cx="1343025" cy="790575"/>
          </a:xfrm>
          <a:prstGeom prst="rect">
            <a:avLst/>
          </a:prstGeom>
          <a:noFill/>
          <a:extLst>
            <a:ext uri="{909E8E84-426E-40DD-AFC4-6F175D3DCCD1}">
              <a14:hiddenFill xmlns:a14="http://schemas.microsoft.com/office/drawing/2010/main">
                <a:solidFill>
                  <a:srgbClr val="FFFFFF"/>
                </a:solidFill>
              </a14:hiddenFill>
            </a:ext>
          </a:extLst>
        </p:spPr>
      </p:pic>
      <p:pic>
        <p:nvPicPr>
          <p:cNvPr id="653325" name="Picture 13" descr="x game piec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5454650"/>
            <a:ext cx="1343025" cy="790575"/>
          </a:xfrm>
          <a:prstGeom prst="rect">
            <a:avLst/>
          </a:prstGeom>
          <a:noFill/>
          <a:extLst>
            <a:ext uri="{909E8E84-426E-40DD-AFC4-6F175D3DCCD1}">
              <a14:hiddenFill xmlns:a14="http://schemas.microsoft.com/office/drawing/2010/main">
                <a:solidFill>
                  <a:srgbClr val="FFFFFF"/>
                </a:solidFill>
              </a14:hiddenFill>
            </a:ext>
          </a:extLst>
        </p:spPr>
      </p:pic>
      <p:pic>
        <p:nvPicPr>
          <p:cNvPr id="653326" name="Picture 14" descr="y game piec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875165">
            <a:off x="4191000" y="5683250"/>
            <a:ext cx="1333500" cy="790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8446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r>
              <a:rPr lang="en-US" altLang="cs-CZ"/>
              <a:t>Twins</a:t>
            </a:r>
          </a:p>
        </p:txBody>
      </p:sp>
      <p:sp>
        <p:nvSpPr>
          <p:cNvPr id="590851" name="Rectangle 3"/>
          <p:cNvSpPr>
            <a:spLocks noGrp="1" noChangeArrowheads="1"/>
          </p:cNvSpPr>
          <p:nvPr>
            <p:ph idx="1"/>
          </p:nvPr>
        </p:nvSpPr>
        <p:spPr>
          <a:xfrm>
            <a:off x="609600" y="2024063"/>
            <a:ext cx="7667625" cy="3919537"/>
          </a:xfrm>
        </p:spPr>
        <p:txBody>
          <a:bodyPr/>
          <a:lstStyle/>
          <a:p>
            <a:r>
              <a:rPr lang="en-US" altLang="cs-CZ"/>
              <a:t>Sometimes the growing cluster of duplicated cells breaks apart early in development resulting in two clusters with identical genes</a:t>
            </a:r>
          </a:p>
          <a:p>
            <a:r>
              <a:rPr lang="en-US" altLang="cs-CZ"/>
              <a:t>These clusters become </a:t>
            </a:r>
            <a:r>
              <a:rPr lang="en-US" altLang="cs-CZ" b="1">
                <a:solidFill>
                  <a:schemeClr val="hlink"/>
                </a:solidFill>
              </a:rPr>
              <a:t>identical (monozygotic) twins</a:t>
            </a:r>
            <a:r>
              <a:rPr lang="en-US" altLang="cs-CZ"/>
              <a:t> because they come </a:t>
            </a:r>
            <a:br>
              <a:rPr lang="en-US" altLang="cs-CZ"/>
            </a:br>
            <a:r>
              <a:rPr lang="en-US" altLang="cs-CZ"/>
              <a:t>from the same zygote</a:t>
            </a:r>
          </a:p>
        </p:txBody>
      </p:sp>
    </p:spTree>
    <p:extLst>
      <p:ext uri="{BB962C8B-B14F-4D97-AF65-F5344CB8AC3E}">
        <p14:creationId xmlns:p14="http://schemas.microsoft.com/office/powerpoint/2010/main" val="36254926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338" name="Rectangle 2"/>
          <p:cNvSpPr>
            <a:spLocks noGrp="1" noChangeArrowheads="1"/>
          </p:cNvSpPr>
          <p:nvPr>
            <p:ph type="title"/>
          </p:nvPr>
        </p:nvSpPr>
        <p:spPr/>
        <p:txBody>
          <a:bodyPr/>
          <a:lstStyle/>
          <a:p>
            <a:r>
              <a:rPr lang="en-US" altLang="cs-CZ"/>
              <a:t>Twins</a:t>
            </a:r>
          </a:p>
        </p:txBody>
      </p:sp>
      <p:sp>
        <p:nvSpPr>
          <p:cNvPr id="654339" name="Rectangle 3"/>
          <p:cNvSpPr>
            <a:spLocks noGrp="1" noChangeArrowheads="1"/>
          </p:cNvSpPr>
          <p:nvPr>
            <p:ph idx="1"/>
          </p:nvPr>
        </p:nvSpPr>
        <p:spPr>
          <a:xfrm>
            <a:off x="609600" y="2024063"/>
            <a:ext cx="8261350" cy="4148137"/>
          </a:xfrm>
        </p:spPr>
        <p:txBody>
          <a:bodyPr/>
          <a:lstStyle/>
          <a:p>
            <a:r>
              <a:rPr lang="en-US" altLang="cs-CZ" b="1">
                <a:solidFill>
                  <a:schemeClr val="accent1"/>
                </a:solidFill>
              </a:rPr>
              <a:t>Fraternal (dizygotic) twins</a:t>
            </a:r>
            <a:r>
              <a:rPr lang="en-US" altLang="cs-CZ"/>
              <a:t> originate from the fertilization of two eggs at about the </a:t>
            </a:r>
            <a:br>
              <a:rPr lang="en-US" altLang="cs-CZ"/>
            </a:br>
            <a:r>
              <a:rPr lang="en-US" altLang="cs-CZ"/>
              <a:t>same time</a:t>
            </a:r>
          </a:p>
          <a:p>
            <a:pPr lvl="1"/>
            <a:r>
              <a:rPr lang="en-US" altLang="cs-CZ"/>
              <a:t>Chance determines which of the 23 pairs of chromosomes goes to a reproductive cell, so there are about 8 million chromosome possibilities for each reproductive cell in each parent</a:t>
            </a:r>
          </a:p>
          <a:p>
            <a:pPr lvl="1"/>
            <a:r>
              <a:rPr lang="en-US" altLang="cs-CZ"/>
              <a:t>Consequently, fraternal twins, as well as any two children of the same parents, may vary greatly in appearance</a:t>
            </a:r>
          </a:p>
        </p:txBody>
      </p:sp>
    </p:spTree>
    <p:extLst>
      <p:ext uri="{BB962C8B-B14F-4D97-AF65-F5344CB8AC3E}">
        <p14:creationId xmlns:p14="http://schemas.microsoft.com/office/powerpoint/2010/main" val="14168817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918" name="Rectangle 46"/>
          <p:cNvSpPr>
            <a:spLocks noChangeArrowheads="1"/>
          </p:cNvSpPr>
          <p:nvPr/>
        </p:nvSpPr>
        <p:spPr bwMode="auto">
          <a:xfrm>
            <a:off x="755576" y="1874516"/>
            <a:ext cx="8007424" cy="4678683"/>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91874" name="Rectangle 2"/>
          <p:cNvSpPr>
            <a:spLocks noGrp="1" noChangeArrowheads="1"/>
          </p:cNvSpPr>
          <p:nvPr>
            <p:ph type="title"/>
          </p:nvPr>
        </p:nvSpPr>
        <p:spPr/>
        <p:txBody>
          <a:bodyPr/>
          <a:lstStyle/>
          <a:p>
            <a:r>
              <a:rPr lang="en-US" altLang="cs-CZ" sz="3600"/>
              <a:t>Stages of Prenatal Development </a:t>
            </a:r>
          </a:p>
        </p:txBody>
      </p:sp>
      <p:graphicFrame>
        <p:nvGraphicFramePr>
          <p:cNvPr id="591917" name="Group 45"/>
          <p:cNvGraphicFramePr>
            <a:graphicFrameLocks noGrp="1"/>
          </p:cNvGraphicFramePr>
          <p:nvPr>
            <p:ph idx="1"/>
          </p:nvPr>
        </p:nvGraphicFramePr>
        <p:xfrm>
          <a:off x="938213" y="2286000"/>
          <a:ext cx="7634286" cy="5426393"/>
        </p:xfrm>
        <a:graphic>
          <a:graphicData uri="http://schemas.openxmlformats.org/drawingml/2006/table">
            <a:tbl>
              <a:tblPr/>
              <a:tblGrid>
                <a:gridCol w="1767195">
                  <a:extLst>
                    <a:ext uri="{9D8B030D-6E8A-4147-A177-3AD203B41FA5}">
                      <a16:colId xmlns:a16="http://schemas.microsoft.com/office/drawing/2014/main" xmlns="" val="1988310620"/>
                    </a:ext>
                  </a:extLst>
                </a:gridCol>
                <a:gridCol w="5867091">
                  <a:extLst>
                    <a:ext uri="{9D8B030D-6E8A-4147-A177-3AD203B41FA5}">
                      <a16:colId xmlns:a16="http://schemas.microsoft.com/office/drawing/2014/main" xmlns="" val="3068289669"/>
                    </a:ext>
                  </a:extLst>
                </a:gridCol>
              </a:tblGrid>
              <a:tr h="1585913">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2"/>
                          </a:solidFill>
                          <a:effectLst/>
                          <a:latin typeface="Arial" panose="020B0604020202020204" pitchFamily="34" charset="0"/>
                        </a:rPr>
                        <a:t>Germinal</a:t>
                      </a:r>
                    </a:p>
                  </a:txBody>
                  <a:tcPr marL="84826" marR="84826" horzOverflow="overflow">
                    <a:lnL cap="flat">
                      <a:noFill/>
                    </a:lnL>
                    <a:lnR>
                      <a:noFill/>
                    </a:lnR>
                    <a:lnT cap="flat">
                      <a:noFill/>
                    </a:lnT>
                    <a:lnB>
                      <a:noFill/>
                    </a:lnB>
                    <a:lnTlToBr>
                      <a:noFill/>
                    </a:lnTlToBr>
                    <a:lnBlToTr>
                      <a:noFill/>
                    </a:lnBlToTr>
                    <a:gradFill rotWithShape="1">
                      <a:gsLst>
                        <a:gs pos="0">
                          <a:schemeClr val="folHlink">
                            <a:gamma/>
                            <a:tint val="20000"/>
                            <a:invGamma/>
                          </a:schemeClr>
                        </a:gs>
                        <a:gs pos="100000">
                          <a:schemeClr val="folHlink"/>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Begins with the formation of the zygote and ends after about 2 weeks, when the outer portion of the zygote’s developing cluster of cells has attached itself to the uterine wall</a:t>
                      </a:r>
                    </a:p>
                  </a:txBody>
                  <a:tcPr marL="84826" marR="84826" horzOverflow="overflow">
                    <a:lnL>
                      <a:noFill/>
                    </a:lnL>
                    <a:lnR cap="flat">
                      <a:noFill/>
                    </a:lnR>
                    <a:lnT cap="flat">
                      <a:noFill/>
                    </a:lnT>
                    <a:lnB>
                      <a:noFill/>
                    </a:lnB>
                    <a:lnTlToBr>
                      <a:noFill/>
                    </a:lnTlToBr>
                    <a:lnBlToTr>
                      <a:noFill/>
                    </a:lnBlToTr>
                    <a:gradFill rotWithShape="1">
                      <a:gsLst>
                        <a:gs pos="0">
                          <a:schemeClr val="folHlink">
                            <a:gamma/>
                            <a:tint val="20000"/>
                            <a:invGamma/>
                          </a:schemeClr>
                        </a:gs>
                        <a:gs pos="100000">
                          <a:schemeClr val="folHlink"/>
                        </a:gs>
                      </a:gsLst>
                      <a:lin ang="5400000" scaled="1"/>
                    </a:gradFill>
                  </a:tcPr>
                </a:tc>
                <a:extLst>
                  <a:ext uri="{0D108BD9-81ED-4DB2-BD59-A6C34878D82A}">
                    <a16:rowId xmlns:a16="http://schemas.microsoft.com/office/drawing/2014/main" xmlns="" val="967291712"/>
                  </a:ext>
                </a:extLst>
              </a:tr>
              <a:tr h="1585913">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2"/>
                          </a:solidFill>
                          <a:effectLst/>
                          <a:latin typeface="Arial" panose="020B0604020202020204" pitchFamily="34" charset="0"/>
                        </a:rPr>
                        <a:t>Embryonic</a:t>
                      </a:r>
                    </a:p>
                  </a:txBody>
                  <a:tcPr marL="84826" marR="84826" horzOverflow="overflow">
                    <a:lnL cap="flat">
                      <a:noFill/>
                    </a:lnL>
                    <a:lnR>
                      <a:noFill/>
                    </a:lnR>
                    <a:lnT>
                      <a:noFill/>
                    </a:lnT>
                    <a:lnB>
                      <a:noFill/>
                    </a:lnB>
                    <a:lnTlToBr>
                      <a:noFill/>
                    </a:lnTlToBr>
                    <a:lnBlToTr>
                      <a:noFill/>
                    </a:lnBlToTr>
                    <a:gradFill rotWithShape="1">
                      <a:gsLst>
                        <a:gs pos="0">
                          <a:schemeClr val="folHlink">
                            <a:gamma/>
                            <a:tint val="20000"/>
                            <a:invGamma/>
                          </a:schemeClr>
                        </a:gs>
                        <a:gs pos="100000">
                          <a:schemeClr val="folHlink"/>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From 2 weeks to about 2 months, the major structures and organs of the body begin to develop, and the embryo starts to resemble a human being</a:t>
                      </a:r>
                    </a:p>
                  </a:txBody>
                  <a:tcPr marL="84826" marR="84826" horzOverflow="overflow">
                    <a:lnL>
                      <a:noFill/>
                    </a:lnL>
                    <a:lnR cap="flat">
                      <a:noFill/>
                    </a:lnR>
                    <a:lnT>
                      <a:noFill/>
                    </a:lnT>
                    <a:lnB>
                      <a:noFill/>
                    </a:lnB>
                    <a:lnTlToBr>
                      <a:noFill/>
                    </a:lnTlToBr>
                    <a:lnBlToTr>
                      <a:noFill/>
                    </a:lnBlToTr>
                    <a:gradFill rotWithShape="1">
                      <a:gsLst>
                        <a:gs pos="0">
                          <a:schemeClr val="folHlink">
                            <a:gamma/>
                            <a:tint val="20000"/>
                            <a:invGamma/>
                          </a:schemeClr>
                        </a:gs>
                        <a:gs pos="100000">
                          <a:schemeClr val="folHlink"/>
                        </a:gs>
                      </a:gsLst>
                      <a:lin ang="5400000" scaled="1"/>
                    </a:gradFill>
                  </a:tcPr>
                </a:tc>
                <a:extLst>
                  <a:ext uri="{0D108BD9-81ED-4DB2-BD59-A6C34878D82A}">
                    <a16:rowId xmlns:a16="http://schemas.microsoft.com/office/drawing/2014/main" xmlns="" val="3127074062"/>
                  </a:ext>
                </a:extLst>
              </a:tr>
              <a:tr h="1585913">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1" i="0" u="none" strike="noStrike" cap="none" normalizeH="0" baseline="0" smtClean="0">
                          <a:ln>
                            <a:noFill/>
                          </a:ln>
                          <a:solidFill>
                            <a:schemeClr val="tx2"/>
                          </a:solidFill>
                          <a:effectLst/>
                          <a:latin typeface="Arial" panose="020B0604020202020204" pitchFamily="34" charset="0"/>
                        </a:rPr>
                        <a:t>Fetal</a:t>
                      </a:r>
                    </a:p>
                  </a:txBody>
                  <a:tcPr marL="84826" marR="84826" horzOverflow="overflow">
                    <a:lnL cap="flat">
                      <a:noFill/>
                    </a:lnL>
                    <a:lnR>
                      <a:noFill/>
                    </a:lnR>
                    <a:lnT>
                      <a:noFill/>
                    </a:lnT>
                    <a:lnB cap="flat">
                      <a:noFill/>
                    </a:lnB>
                    <a:lnTlToBr>
                      <a:noFill/>
                    </a:lnTlToBr>
                    <a:lnBlToTr>
                      <a:noFill/>
                    </a:lnBlToTr>
                    <a:gradFill rotWithShape="1">
                      <a:gsLst>
                        <a:gs pos="0">
                          <a:schemeClr val="folHlink">
                            <a:gamma/>
                            <a:tint val="20000"/>
                            <a:invGamma/>
                          </a:schemeClr>
                        </a:gs>
                        <a:gs pos="100000">
                          <a:schemeClr val="folHlink"/>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400" b="0" i="0" u="none" strike="noStrike" cap="none" normalizeH="0" baseline="0" smtClean="0">
                          <a:ln>
                            <a:noFill/>
                          </a:ln>
                          <a:solidFill>
                            <a:schemeClr val="tx1"/>
                          </a:solidFill>
                          <a:effectLst/>
                          <a:latin typeface="Arial" panose="020B0604020202020204" pitchFamily="34" charset="0"/>
                        </a:rPr>
                        <a:t>From about 2 months to birth, the developing organism is called a fetus, and through very rapid growth, the body structures and organs complete their growth</a:t>
                      </a:r>
                    </a:p>
                  </a:txBody>
                  <a:tcPr marL="84826" marR="84826" horzOverflow="overflow">
                    <a:lnL>
                      <a:noFill/>
                    </a:lnL>
                    <a:lnR cap="flat">
                      <a:noFill/>
                    </a:lnR>
                    <a:lnT>
                      <a:noFill/>
                    </a:lnT>
                    <a:lnB cap="flat">
                      <a:noFill/>
                    </a:lnB>
                    <a:lnTlToBr>
                      <a:noFill/>
                    </a:lnTlToBr>
                    <a:lnBlToTr>
                      <a:noFill/>
                    </a:lnBlToTr>
                    <a:gradFill rotWithShape="1">
                      <a:gsLst>
                        <a:gs pos="0">
                          <a:schemeClr val="folHlink">
                            <a:gamma/>
                            <a:tint val="20000"/>
                            <a:invGamma/>
                          </a:schemeClr>
                        </a:gs>
                        <a:gs pos="100000">
                          <a:schemeClr val="folHlink"/>
                        </a:gs>
                      </a:gsLst>
                      <a:lin ang="5400000" scaled="1"/>
                    </a:gradFill>
                  </a:tcPr>
                </a:tc>
                <a:extLst>
                  <a:ext uri="{0D108BD9-81ED-4DB2-BD59-A6C34878D82A}">
                    <a16:rowId xmlns:a16="http://schemas.microsoft.com/office/drawing/2014/main" xmlns="" val="2942949657"/>
                  </a:ext>
                </a:extLst>
              </a:tr>
            </a:tbl>
          </a:graphicData>
        </a:graphic>
      </p:graphicFrame>
    </p:spTree>
    <p:extLst>
      <p:ext uri="{BB962C8B-B14F-4D97-AF65-F5344CB8AC3E}">
        <p14:creationId xmlns:p14="http://schemas.microsoft.com/office/powerpoint/2010/main" val="2819680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lstStyle/>
          <a:p>
            <a:r>
              <a:rPr lang="en-US" altLang="cs-CZ"/>
              <a:t>Influences</a:t>
            </a:r>
          </a:p>
        </p:txBody>
      </p:sp>
      <p:sp>
        <p:nvSpPr>
          <p:cNvPr id="593923" name="Rectangle 3"/>
          <p:cNvSpPr>
            <a:spLocks noGrp="1" noChangeArrowheads="1"/>
          </p:cNvSpPr>
          <p:nvPr>
            <p:ph idx="1"/>
          </p:nvPr>
        </p:nvSpPr>
        <p:spPr>
          <a:xfrm>
            <a:off x="612775" y="2100263"/>
            <a:ext cx="8229600" cy="4452937"/>
          </a:xfrm>
        </p:spPr>
        <p:txBody>
          <a:bodyPr/>
          <a:lstStyle/>
          <a:p>
            <a:pPr>
              <a:lnSpc>
                <a:spcPct val="95000"/>
              </a:lnSpc>
            </a:pPr>
            <a:r>
              <a:rPr lang="en-US" altLang="cs-CZ"/>
              <a:t>Prenatal development is mainly a function of the zygote’s </a:t>
            </a:r>
            <a:r>
              <a:rPr lang="en-US" altLang="cs-CZ" b="1">
                <a:solidFill>
                  <a:schemeClr val="hlink"/>
                </a:solidFill>
              </a:rPr>
              <a:t>genetic code</a:t>
            </a:r>
            <a:r>
              <a:rPr lang="en-US" altLang="cs-CZ"/>
              <a:t> (nature), but the </a:t>
            </a:r>
            <a:r>
              <a:rPr lang="en-US" altLang="cs-CZ" b="1">
                <a:solidFill>
                  <a:schemeClr val="hlink"/>
                </a:solidFill>
              </a:rPr>
              <a:t>environment</a:t>
            </a:r>
            <a:r>
              <a:rPr lang="en-US" altLang="cs-CZ"/>
              <a:t> (nurture) also plays a role</a:t>
            </a:r>
          </a:p>
          <a:p>
            <a:pPr>
              <a:lnSpc>
                <a:spcPct val="95000"/>
              </a:lnSpc>
            </a:pPr>
            <a:r>
              <a:rPr lang="en-US" altLang="cs-CZ" b="1">
                <a:solidFill>
                  <a:schemeClr val="accent1"/>
                </a:solidFill>
              </a:rPr>
              <a:t>Teratogens</a:t>
            </a:r>
            <a:r>
              <a:rPr lang="en-US" altLang="cs-CZ"/>
              <a:t> are </a:t>
            </a:r>
            <a:r>
              <a:rPr lang="en-US" altLang="cs-CZ" b="1">
                <a:solidFill>
                  <a:schemeClr val="hlink"/>
                </a:solidFill>
              </a:rPr>
              <a:t>environmental agents</a:t>
            </a:r>
            <a:r>
              <a:rPr lang="en-US" altLang="cs-CZ"/>
              <a:t> (such as drugs or viruses), </a:t>
            </a:r>
            <a:r>
              <a:rPr lang="en-US" altLang="cs-CZ" b="1">
                <a:solidFill>
                  <a:schemeClr val="hlink"/>
                </a:solidFill>
              </a:rPr>
              <a:t>diseases</a:t>
            </a:r>
            <a:r>
              <a:rPr lang="en-US" altLang="cs-CZ"/>
              <a:t> (such as German measles), and </a:t>
            </a:r>
            <a:r>
              <a:rPr lang="en-US" altLang="cs-CZ" b="1">
                <a:solidFill>
                  <a:schemeClr val="hlink"/>
                </a:solidFill>
              </a:rPr>
              <a:t>physical conditions</a:t>
            </a:r>
            <a:r>
              <a:rPr lang="en-US" altLang="cs-CZ"/>
              <a:t> (such as malnutrition) that impair prenatal development and lead to birth defects or even death</a:t>
            </a:r>
          </a:p>
        </p:txBody>
      </p:sp>
    </p:spTree>
    <p:extLst>
      <p:ext uri="{BB962C8B-B14F-4D97-AF65-F5344CB8AC3E}">
        <p14:creationId xmlns:p14="http://schemas.microsoft.com/office/powerpoint/2010/main" val="2745018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p:txBody>
          <a:bodyPr/>
          <a:lstStyle/>
          <a:p>
            <a:r>
              <a:rPr lang="en-US" altLang="cs-CZ" sz="3600"/>
              <a:t>How We Develop During Infancy </a:t>
            </a:r>
          </a:p>
        </p:txBody>
      </p:sp>
      <p:sp>
        <p:nvSpPr>
          <p:cNvPr id="578564" name="Oval 4"/>
          <p:cNvSpPr>
            <a:spLocks noChangeArrowheads="1"/>
          </p:cNvSpPr>
          <p:nvPr/>
        </p:nvSpPr>
        <p:spPr bwMode="auto">
          <a:xfrm>
            <a:off x="685800" y="1905000"/>
            <a:ext cx="4114800" cy="2362200"/>
          </a:xfrm>
          <a:prstGeom prst="ellipse">
            <a:avLst/>
          </a:prstGeom>
          <a:gradFill rotWithShape="1">
            <a:gsLst>
              <a:gs pos="0">
                <a:schemeClr val="hlink">
                  <a:gamma/>
                  <a:tint val="40000"/>
                  <a:invGamma/>
                </a:schemeClr>
              </a:gs>
              <a:gs pos="100000">
                <a:schemeClr val="hlink"/>
              </a:gs>
            </a:gsLst>
            <a:lin ang="2700000" scaled="1"/>
          </a:gradFill>
          <a:ln>
            <a:noFill/>
          </a:ln>
          <a:effectLst>
            <a:prstShdw prst="shdw12">
              <a:schemeClr val="bg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en-US" altLang="cs-CZ" sz="3600" b="1">
                <a:solidFill>
                  <a:schemeClr val="tx2"/>
                </a:solidFill>
              </a:rPr>
              <a:t>Motor</a:t>
            </a:r>
            <a:br>
              <a:rPr lang="en-US" altLang="cs-CZ" sz="3600" b="1">
                <a:solidFill>
                  <a:schemeClr val="tx2"/>
                </a:solidFill>
              </a:rPr>
            </a:br>
            <a:r>
              <a:rPr lang="en-US" altLang="cs-CZ" sz="3600" b="1">
                <a:solidFill>
                  <a:schemeClr val="tx2"/>
                </a:solidFill>
              </a:rPr>
              <a:t>Development</a:t>
            </a:r>
          </a:p>
        </p:txBody>
      </p:sp>
      <p:sp>
        <p:nvSpPr>
          <p:cNvPr id="578565" name="Oval 5"/>
          <p:cNvSpPr>
            <a:spLocks noChangeArrowheads="1"/>
          </p:cNvSpPr>
          <p:nvPr/>
        </p:nvSpPr>
        <p:spPr bwMode="auto">
          <a:xfrm>
            <a:off x="4191000" y="4038600"/>
            <a:ext cx="4114800" cy="2362200"/>
          </a:xfrm>
          <a:prstGeom prst="ellipse">
            <a:avLst/>
          </a:prstGeom>
          <a:gradFill rotWithShape="1">
            <a:gsLst>
              <a:gs pos="0">
                <a:schemeClr val="accent1">
                  <a:gamma/>
                  <a:tint val="40000"/>
                  <a:invGamma/>
                </a:schemeClr>
              </a:gs>
              <a:gs pos="100000">
                <a:schemeClr val="accent1"/>
              </a:gs>
            </a:gsLst>
            <a:lin ang="2700000" scaled="1"/>
          </a:gradFill>
          <a:ln>
            <a:noFill/>
          </a:ln>
          <a:effectLst>
            <a:prstShdw prst="shdw12">
              <a:schemeClr val="bg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en-US" altLang="cs-CZ" sz="3600" b="1">
                <a:solidFill>
                  <a:schemeClr val="tx2"/>
                </a:solidFill>
              </a:rPr>
              <a:t>Sensory-</a:t>
            </a:r>
            <a:br>
              <a:rPr lang="en-US" altLang="cs-CZ" sz="3600" b="1">
                <a:solidFill>
                  <a:schemeClr val="tx2"/>
                </a:solidFill>
              </a:rPr>
            </a:br>
            <a:r>
              <a:rPr lang="en-US" altLang="cs-CZ" sz="3600" b="1">
                <a:solidFill>
                  <a:schemeClr val="tx2"/>
                </a:solidFill>
              </a:rPr>
              <a:t>Perceptual</a:t>
            </a:r>
            <a:br>
              <a:rPr lang="en-US" altLang="cs-CZ" sz="3600" b="1">
                <a:solidFill>
                  <a:schemeClr val="tx2"/>
                </a:solidFill>
              </a:rPr>
            </a:br>
            <a:r>
              <a:rPr lang="en-US" altLang="cs-CZ" sz="3600" b="1">
                <a:solidFill>
                  <a:schemeClr val="tx2"/>
                </a:solidFill>
              </a:rPr>
              <a:t>Development</a:t>
            </a:r>
          </a:p>
        </p:txBody>
      </p:sp>
    </p:spTree>
    <p:extLst>
      <p:ext uri="{BB962C8B-B14F-4D97-AF65-F5344CB8AC3E}">
        <p14:creationId xmlns:p14="http://schemas.microsoft.com/office/powerpoint/2010/main" val="40919602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lstStyle/>
          <a:p>
            <a:r>
              <a:rPr lang="en-US" altLang="cs-CZ"/>
              <a:t>Motor Development</a:t>
            </a:r>
          </a:p>
        </p:txBody>
      </p:sp>
      <p:sp>
        <p:nvSpPr>
          <p:cNvPr id="595971" name="Rectangle 3"/>
          <p:cNvSpPr>
            <a:spLocks noGrp="1" noChangeArrowheads="1"/>
          </p:cNvSpPr>
          <p:nvPr>
            <p:ph idx="1"/>
          </p:nvPr>
        </p:nvSpPr>
        <p:spPr>
          <a:xfrm>
            <a:off x="2590800" y="1719263"/>
            <a:ext cx="6248400" cy="5138737"/>
          </a:xfrm>
        </p:spPr>
        <p:txBody>
          <a:bodyPr/>
          <a:lstStyle/>
          <a:p>
            <a:r>
              <a:rPr lang="en-US" altLang="cs-CZ" sz="2600"/>
              <a:t>A reflex is an unlearned response to a specific stimulus</a:t>
            </a:r>
          </a:p>
          <a:p>
            <a:pPr lvl="1"/>
            <a:r>
              <a:rPr lang="en-US" altLang="cs-CZ" sz="2200"/>
              <a:t>The </a:t>
            </a:r>
            <a:r>
              <a:rPr lang="en-US" altLang="cs-CZ" sz="2200" b="1">
                <a:solidFill>
                  <a:schemeClr val="accent2"/>
                </a:solidFill>
              </a:rPr>
              <a:t>Babinski reflex</a:t>
            </a:r>
            <a:r>
              <a:rPr lang="en-US" altLang="cs-CZ" sz="2200"/>
              <a:t> occurs when an infant fans her toes upward when her feet are touched</a:t>
            </a:r>
          </a:p>
          <a:p>
            <a:pPr lvl="1"/>
            <a:r>
              <a:rPr lang="en-US" altLang="cs-CZ" sz="2200"/>
              <a:t>The </a:t>
            </a:r>
            <a:r>
              <a:rPr lang="en-US" altLang="cs-CZ" sz="2200" b="1">
                <a:solidFill>
                  <a:schemeClr val="accent2"/>
                </a:solidFill>
              </a:rPr>
              <a:t>grasping reflex</a:t>
            </a:r>
            <a:r>
              <a:rPr lang="en-US" altLang="cs-CZ" sz="2200"/>
              <a:t> occurs when an infant grasps any object that touches their palms</a:t>
            </a:r>
          </a:p>
          <a:p>
            <a:pPr lvl="1"/>
            <a:r>
              <a:rPr lang="en-US" altLang="cs-CZ" sz="2200"/>
              <a:t>The</a:t>
            </a:r>
            <a:r>
              <a:rPr lang="en-US" altLang="cs-CZ" sz="2200" b="1"/>
              <a:t> </a:t>
            </a:r>
            <a:r>
              <a:rPr lang="en-US" altLang="cs-CZ" sz="2200" b="1">
                <a:solidFill>
                  <a:schemeClr val="accent2"/>
                </a:solidFill>
              </a:rPr>
              <a:t>sucking reflex</a:t>
            </a:r>
            <a:r>
              <a:rPr lang="en-US" altLang="cs-CZ" sz="2200"/>
              <a:t> leads an infant to suck anything that touches its lips</a:t>
            </a:r>
          </a:p>
          <a:p>
            <a:pPr lvl="1"/>
            <a:r>
              <a:rPr lang="en-US" altLang="cs-CZ" sz="2200"/>
              <a:t>The</a:t>
            </a:r>
            <a:r>
              <a:rPr lang="en-US" altLang="cs-CZ" sz="2200" b="1"/>
              <a:t> </a:t>
            </a:r>
            <a:r>
              <a:rPr lang="en-US" altLang="cs-CZ" sz="2200" b="1">
                <a:solidFill>
                  <a:schemeClr val="accent2"/>
                </a:solidFill>
              </a:rPr>
              <a:t>rooting reflex</a:t>
            </a:r>
            <a:r>
              <a:rPr lang="en-US" altLang="cs-CZ" sz="2200"/>
              <a:t> leads an infant to turn its mouth toward anything that touches its cheeks and search for something to suck</a:t>
            </a:r>
          </a:p>
        </p:txBody>
      </p:sp>
      <p:pic>
        <p:nvPicPr>
          <p:cNvPr id="595973" name="Picture 5" descr="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362200"/>
            <a:ext cx="2600325" cy="383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23008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p:txBody>
          <a:bodyPr/>
          <a:lstStyle/>
          <a:p>
            <a:r>
              <a:rPr lang="en-US" altLang="cs-CZ" sz="3600"/>
              <a:t>Sensory-Perceptual Development </a:t>
            </a:r>
          </a:p>
        </p:txBody>
      </p:sp>
      <p:sp>
        <p:nvSpPr>
          <p:cNvPr id="596995" name="Rectangle 3"/>
          <p:cNvSpPr>
            <a:spLocks noGrp="1" noChangeArrowheads="1"/>
          </p:cNvSpPr>
          <p:nvPr>
            <p:ph idx="1"/>
          </p:nvPr>
        </p:nvSpPr>
        <p:spPr>
          <a:xfrm>
            <a:off x="609600" y="2100263"/>
            <a:ext cx="8001000" cy="3995737"/>
          </a:xfrm>
        </p:spPr>
        <p:txBody>
          <a:bodyPr/>
          <a:lstStyle/>
          <a:p>
            <a:r>
              <a:rPr lang="en-US" altLang="cs-CZ" b="1">
                <a:solidFill>
                  <a:schemeClr val="accent1"/>
                </a:solidFill>
              </a:rPr>
              <a:t>Preferential-looking technique</a:t>
            </a:r>
            <a:r>
              <a:rPr lang="en-US" altLang="cs-CZ"/>
              <a:t> is used to study vision</a:t>
            </a:r>
          </a:p>
          <a:p>
            <a:pPr lvl="1"/>
            <a:r>
              <a:rPr lang="en-US" altLang="cs-CZ"/>
              <a:t>Two visual stimuli are displayed side by side, and the researcher records how long the infant looks at each stimulus</a:t>
            </a:r>
          </a:p>
          <a:p>
            <a:pPr lvl="1"/>
            <a:r>
              <a:rPr lang="en-US" altLang="cs-CZ"/>
              <a:t>If the infant looks at one stimulus longer, it is inferred he can tell the difference between the two stimuli and has a preference</a:t>
            </a:r>
          </a:p>
        </p:txBody>
      </p:sp>
    </p:spTree>
    <p:extLst>
      <p:ext uri="{BB962C8B-B14F-4D97-AF65-F5344CB8AC3E}">
        <p14:creationId xmlns:p14="http://schemas.microsoft.com/office/powerpoint/2010/main" val="3272547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ChangeArrowheads="1"/>
          </p:cNvSpPr>
          <p:nvPr>
            <p:ph type="title"/>
          </p:nvPr>
        </p:nvSpPr>
        <p:spPr/>
        <p:txBody>
          <a:bodyPr/>
          <a:lstStyle/>
          <a:p>
            <a:r>
              <a:rPr lang="en-US" altLang="cs-CZ" sz="3600"/>
              <a:t>Sensory-Perceptual Development </a:t>
            </a:r>
          </a:p>
        </p:txBody>
      </p:sp>
      <p:sp>
        <p:nvSpPr>
          <p:cNvPr id="659459" name="Rectangle 3"/>
          <p:cNvSpPr>
            <a:spLocks noGrp="1" noChangeArrowheads="1"/>
          </p:cNvSpPr>
          <p:nvPr>
            <p:ph idx="1"/>
          </p:nvPr>
        </p:nvSpPr>
        <p:spPr>
          <a:xfrm>
            <a:off x="457200" y="2024063"/>
            <a:ext cx="8534400" cy="4452937"/>
          </a:xfrm>
        </p:spPr>
        <p:txBody>
          <a:bodyPr/>
          <a:lstStyle/>
          <a:p>
            <a:r>
              <a:rPr lang="en-US" altLang="cs-CZ" b="1">
                <a:solidFill>
                  <a:schemeClr val="hlink"/>
                </a:solidFill>
              </a:rPr>
              <a:t>Habituation</a:t>
            </a:r>
            <a:r>
              <a:rPr lang="en-US" altLang="cs-CZ"/>
              <a:t> is a decrease in the physiological responding to a stimulus once it becomes familiar</a:t>
            </a:r>
          </a:p>
          <a:p>
            <a:pPr lvl="1"/>
            <a:r>
              <a:rPr lang="en-US" altLang="cs-CZ"/>
              <a:t>Infants, for example, tend to look longer at novel stimuli</a:t>
            </a:r>
          </a:p>
          <a:p>
            <a:pPr lvl="1"/>
            <a:r>
              <a:rPr lang="en-US" altLang="cs-CZ"/>
              <a:t>If infants look longer at a new stimulus than an old one, then it is inferred he must be able to perceive the difference between the two stimuli</a:t>
            </a:r>
          </a:p>
          <a:p>
            <a:pPr lvl="1"/>
            <a:r>
              <a:rPr lang="en-US" altLang="cs-CZ"/>
              <a:t>Infants also intensity their sucking of a pacifier in their mouths when confronted with a novel stimulus</a:t>
            </a:r>
          </a:p>
        </p:txBody>
      </p:sp>
    </p:spTree>
    <p:extLst>
      <p:ext uri="{BB962C8B-B14F-4D97-AF65-F5344CB8AC3E}">
        <p14:creationId xmlns:p14="http://schemas.microsoft.com/office/powerpoint/2010/main" val="2238568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p:txBody>
          <a:bodyPr/>
          <a:lstStyle/>
          <a:p>
            <a:r>
              <a:rPr lang="en-US" altLang="cs-CZ"/>
              <a:t>Kohlberg’s Theory </a:t>
            </a:r>
            <a:br>
              <a:rPr lang="en-US" altLang="cs-CZ"/>
            </a:br>
            <a:r>
              <a:rPr lang="en-US" altLang="cs-CZ"/>
              <a:t>of Moral Reasoning </a:t>
            </a:r>
          </a:p>
        </p:txBody>
      </p:sp>
      <p:sp>
        <p:nvSpPr>
          <p:cNvPr id="583683" name="Rectangle 3"/>
          <p:cNvSpPr>
            <a:spLocks noGrp="1" noChangeArrowheads="1"/>
          </p:cNvSpPr>
          <p:nvPr>
            <p:ph idx="1"/>
          </p:nvPr>
        </p:nvSpPr>
        <p:spPr>
          <a:xfrm>
            <a:off x="523875" y="1676400"/>
            <a:ext cx="7972425" cy="3233738"/>
          </a:xfrm>
        </p:spPr>
        <p:txBody>
          <a:bodyPr>
            <a:normAutofit fontScale="77500" lnSpcReduction="20000"/>
          </a:bodyPr>
          <a:lstStyle/>
          <a:p>
            <a:r>
              <a:rPr lang="en-US" altLang="cs-CZ" sz="2900"/>
              <a:t>Built on an earlier theory of moral reasoning proposed by Piaget, using a series of stories that involved </a:t>
            </a:r>
            <a:r>
              <a:rPr lang="en-US" altLang="cs-CZ" sz="2900" b="1">
                <a:solidFill>
                  <a:schemeClr val="hlink"/>
                </a:solidFill>
              </a:rPr>
              <a:t>moral </a:t>
            </a:r>
            <a:br>
              <a:rPr lang="en-US" altLang="cs-CZ" sz="2900" b="1">
                <a:solidFill>
                  <a:schemeClr val="hlink"/>
                </a:solidFill>
              </a:rPr>
            </a:br>
            <a:r>
              <a:rPr lang="en-US" altLang="cs-CZ" sz="2900" b="1">
                <a:solidFill>
                  <a:schemeClr val="hlink"/>
                </a:solidFill>
              </a:rPr>
              <a:t>dilemmas</a:t>
            </a:r>
            <a:r>
              <a:rPr lang="en-US" altLang="cs-CZ" sz="2900"/>
              <a:t> to assess a </a:t>
            </a:r>
            <a:br>
              <a:rPr lang="en-US" altLang="cs-CZ" sz="2900"/>
            </a:br>
            <a:r>
              <a:rPr lang="en-US" altLang="cs-CZ" sz="2900"/>
              <a:t>person’s level of moral </a:t>
            </a:r>
            <a:br>
              <a:rPr lang="en-US" altLang="cs-CZ" sz="2900"/>
            </a:br>
            <a:r>
              <a:rPr lang="en-US" altLang="cs-CZ" sz="2900"/>
              <a:t>reasoning </a:t>
            </a:r>
          </a:p>
          <a:p>
            <a:r>
              <a:rPr lang="en-US" altLang="cs-CZ" sz="2900"/>
              <a:t>Discerned </a:t>
            </a:r>
            <a:r>
              <a:rPr lang="en-US" altLang="cs-CZ" sz="2900" b="1">
                <a:solidFill>
                  <a:schemeClr val="accent1"/>
                </a:solidFill>
              </a:rPr>
              <a:t>three levels of </a:t>
            </a:r>
            <a:br>
              <a:rPr lang="en-US" altLang="cs-CZ" sz="2900" b="1">
                <a:solidFill>
                  <a:schemeClr val="accent1"/>
                </a:solidFill>
              </a:rPr>
            </a:br>
            <a:r>
              <a:rPr lang="en-US" altLang="cs-CZ" sz="2900" b="1">
                <a:solidFill>
                  <a:schemeClr val="accent1"/>
                </a:solidFill>
              </a:rPr>
              <a:t>moral reasoning</a:t>
            </a:r>
            <a:r>
              <a:rPr lang="en-US" altLang="cs-CZ" sz="2900"/>
              <a:t> based </a:t>
            </a:r>
            <a:br>
              <a:rPr lang="en-US" altLang="cs-CZ" sz="2900"/>
            </a:br>
            <a:r>
              <a:rPr lang="en-US" altLang="cs-CZ" sz="2900"/>
              <a:t>on responses to the </a:t>
            </a:r>
            <a:br>
              <a:rPr lang="en-US" altLang="cs-CZ" sz="2900"/>
            </a:br>
            <a:r>
              <a:rPr lang="en-US" altLang="cs-CZ" sz="2900"/>
              <a:t>stories and the reasoning </a:t>
            </a:r>
            <a:br>
              <a:rPr lang="en-US" altLang="cs-CZ" sz="2900"/>
            </a:br>
            <a:r>
              <a:rPr lang="en-US" altLang="cs-CZ" sz="2900"/>
              <a:t>behind the responses given</a:t>
            </a:r>
          </a:p>
        </p:txBody>
      </p:sp>
      <p:pic>
        <p:nvPicPr>
          <p:cNvPr id="583685" name="Picture 5" descr="Picture 3"/>
          <p:cNvPicPr>
            <a:picLocks noChangeAspect="1" noChangeArrowheads="1"/>
          </p:cNvPicPr>
          <p:nvPr/>
        </p:nvPicPr>
        <p:blipFill>
          <a:blip r:embed="rId2">
            <a:extLst>
              <a:ext uri="{28A0092B-C50C-407E-A947-70E740481C1C}">
                <a14:useLocalDpi xmlns:a14="http://schemas.microsoft.com/office/drawing/2010/main" val="0"/>
              </a:ext>
            </a:extLst>
          </a:blip>
          <a:srcRect l="3703" r="4305"/>
          <a:stretch>
            <a:fillRect/>
          </a:stretch>
        </p:blipFill>
        <p:spPr bwMode="auto">
          <a:xfrm>
            <a:off x="5721350" y="2743200"/>
            <a:ext cx="3100388" cy="3886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en-US" altLang="cs-CZ" sz="3600"/>
              <a:t>Sensory-Perceptual Development </a:t>
            </a:r>
          </a:p>
        </p:txBody>
      </p:sp>
      <p:sp>
        <p:nvSpPr>
          <p:cNvPr id="598019" name="Rectangle 3"/>
          <p:cNvSpPr>
            <a:spLocks noGrp="1" noChangeArrowheads="1"/>
          </p:cNvSpPr>
          <p:nvPr>
            <p:ph idx="1"/>
          </p:nvPr>
        </p:nvSpPr>
        <p:spPr>
          <a:xfrm>
            <a:off x="2667000" y="1947863"/>
            <a:ext cx="6248400" cy="4300537"/>
          </a:xfrm>
        </p:spPr>
        <p:txBody>
          <a:bodyPr>
            <a:normAutofit lnSpcReduction="10000"/>
          </a:bodyPr>
          <a:lstStyle/>
          <a:p>
            <a:pPr>
              <a:lnSpc>
                <a:spcPct val="95000"/>
              </a:lnSpc>
            </a:pPr>
            <a:r>
              <a:rPr lang="en-US" altLang="cs-CZ" sz="2800" b="1">
                <a:solidFill>
                  <a:schemeClr val="accent1"/>
                </a:solidFill>
              </a:rPr>
              <a:t>Vision</a:t>
            </a:r>
            <a:r>
              <a:rPr lang="en-US" altLang="cs-CZ" sz="2800"/>
              <a:t> is the least-developed sense at birth</a:t>
            </a:r>
          </a:p>
          <a:p>
            <a:pPr lvl="1">
              <a:lnSpc>
                <a:spcPct val="95000"/>
              </a:lnSpc>
            </a:pPr>
            <a:r>
              <a:rPr lang="en-US" altLang="cs-CZ" sz="2400"/>
              <a:t>Newborns’ visual acuity is estimated to be about 20/400 to 20/800</a:t>
            </a:r>
          </a:p>
          <a:p>
            <a:pPr lvl="1">
              <a:lnSpc>
                <a:spcPct val="95000"/>
              </a:lnSpc>
            </a:pPr>
            <a:r>
              <a:rPr lang="en-US" altLang="cs-CZ" sz="2400"/>
              <a:t>Visual acuity reaches 20/20 within the first year of life</a:t>
            </a:r>
          </a:p>
          <a:p>
            <a:pPr lvl="1">
              <a:lnSpc>
                <a:spcPct val="95000"/>
              </a:lnSpc>
            </a:pPr>
            <a:r>
              <a:rPr lang="en-US" altLang="cs-CZ" sz="2400"/>
              <a:t>Color vision develops by 2 to 3 months</a:t>
            </a:r>
          </a:p>
          <a:p>
            <a:pPr lvl="1">
              <a:lnSpc>
                <a:spcPct val="95000"/>
              </a:lnSpc>
            </a:pPr>
            <a:r>
              <a:rPr lang="en-US" altLang="cs-CZ" sz="2400"/>
              <a:t>Infants’ preference for visual complexity may be due to the fact that such stimulation is necessary for proper development of the visual pathways and cortex during infancy</a:t>
            </a:r>
          </a:p>
        </p:txBody>
      </p:sp>
      <p:pic>
        <p:nvPicPr>
          <p:cNvPr id="598021" name="Picture 5" descr="child's feet and legs"/>
          <p:cNvPicPr>
            <a:picLocks noChangeAspect="1" noChangeArrowheads="1"/>
          </p:cNvPicPr>
          <p:nvPr/>
        </p:nvPicPr>
        <p:blipFill>
          <a:blip r:embed="rId2">
            <a:extLst>
              <a:ext uri="{28A0092B-C50C-407E-A947-70E740481C1C}">
                <a14:useLocalDpi xmlns:a14="http://schemas.microsoft.com/office/drawing/2010/main" val="0"/>
              </a:ext>
            </a:extLst>
          </a:blip>
          <a:srcRect l="7869"/>
          <a:stretch>
            <a:fillRect/>
          </a:stretch>
        </p:blipFill>
        <p:spPr bwMode="auto">
          <a:xfrm>
            <a:off x="0" y="2209800"/>
            <a:ext cx="2676525" cy="3571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85685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2" name="Rectangle 2"/>
          <p:cNvSpPr>
            <a:spLocks noGrp="1" noChangeArrowheads="1"/>
          </p:cNvSpPr>
          <p:nvPr>
            <p:ph type="title"/>
          </p:nvPr>
        </p:nvSpPr>
        <p:spPr/>
        <p:txBody>
          <a:bodyPr/>
          <a:lstStyle/>
          <a:p>
            <a:r>
              <a:rPr lang="en-US" altLang="cs-CZ" sz="3600"/>
              <a:t>Sensory-Perceptual Development </a:t>
            </a:r>
          </a:p>
        </p:txBody>
      </p:sp>
      <p:sp>
        <p:nvSpPr>
          <p:cNvPr id="655363" name="Rectangle 3"/>
          <p:cNvSpPr>
            <a:spLocks noGrp="1" noChangeArrowheads="1"/>
          </p:cNvSpPr>
          <p:nvPr>
            <p:ph idx="1"/>
          </p:nvPr>
        </p:nvSpPr>
        <p:spPr>
          <a:xfrm>
            <a:off x="625475" y="2024063"/>
            <a:ext cx="7924800" cy="4300537"/>
          </a:xfrm>
        </p:spPr>
        <p:txBody>
          <a:bodyPr/>
          <a:lstStyle/>
          <a:p>
            <a:pPr defTabSz="627063"/>
            <a:r>
              <a:rPr lang="en-US" altLang="cs-CZ" b="1">
                <a:solidFill>
                  <a:schemeClr val="hlink"/>
                </a:solidFill>
              </a:rPr>
              <a:t>Hearing</a:t>
            </a:r>
            <a:r>
              <a:rPr lang="en-US" altLang="cs-CZ"/>
              <a:t> in the newborn is more fully developed than vision</a:t>
            </a:r>
          </a:p>
          <a:p>
            <a:pPr marL="804863" lvl="1" defTabSz="627063"/>
            <a:r>
              <a:rPr lang="en-US" altLang="cs-CZ"/>
              <a:t>Can distinguish their mother’s voice from those of others</a:t>
            </a:r>
          </a:p>
          <a:p>
            <a:pPr marL="804863" lvl="1" defTabSz="627063"/>
            <a:r>
              <a:rPr lang="en-US" altLang="cs-CZ"/>
              <a:t>This ability appears to develop in the womb before birth</a:t>
            </a:r>
          </a:p>
          <a:p>
            <a:pPr marL="804863" lvl="1" defTabSz="627063"/>
            <a:r>
              <a:rPr lang="en-US" altLang="cs-CZ"/>
              <a:t>By 6 months, an infant’s hearing is comparable to that of an adult</a:t>
            </a:r>
          </a:p>
        </p:txBody>
      </p:sp>
    </p:spTree>
    <p:extLst>
      <p:ext uri="{BB962C8B-B14F-4D97-AF65-F5344CB8AC3E}">
        <p14:creationId xmlns:p14="http://schemas.microsoft.com/office/powerpoint/2010/main" val="17450626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n-US" altLang="cs-CZ" sz="3600"/>
              <a:t>Sensory-Perceptual Development </a:t>
            </a:r>
          </a:p>
        </p:txBody>
      </p:sp>
      <p:sp>
        <p:nvSpPr>
          <p:cNvPr id="599043" name="Rectangle 3"/>
          <p:cNvSpPr>
            <a:spLocks noGrp="1" noChangeArrowheads="1"/>
          </p:cNvSpPr>
          <p:nvPr>
            <p:ph idx="1"/>
          </p:nvPr>
        </p:nvSpPr>
        <p:spPr>
          <a:xfrm>
            <a:off x="625475" y="2252663"/>
            <a:ext cx="7756525" cy="3919537"/>
          </a:xfrm>
        </p:spPr>
        <p:txBody>
          <a:bodyPr/>
          <a:lstStyle/>
          <a:p>
            <a:r>
              <a:rPr lang="en-US" altLang="cs-CZ"/>
              <a:t>The senses of smell, taste, and touch are also fairly well-developed at birth</a:t>
            </a:r>
          </a:p>
          <a:p>
            <a:pPr lvl="1"/>
            <a:r>
              <a:rPr lang="en-US" altLang="cs-CZ"/>
              <a:t>Infants can differentiate the smell of their mother from those of other people</a:t>
            </a:r>
          </a:p>
          <a:p>
            <a:r>
              <a:rPr lang="en-US" altLang="cs-CZ"/>
              <a:t>Very young infants may have an innate conceptual understanding of object movement (e.g., that objects cannot go through solid surfaces)</a:t>
            </a:r>
          </a:p>
        </p:txBody>
      </p:sp>
    </p:spTree>
    <p:extLst>
      <p:ext uri="{BB962C8B-B14F-4D97-AF65-F5344CB8AC3E}">
        <p14:creationId xmlns:p14="http://schemas.microsoft.com/office/powerpoint/2010/main" val="21638734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p:txBody>
          <a:bodyPr/>
          <a:lstStyle/>
          <a:p>
            <a:r>
              <a:rPr lang="en-US" altLang="cs-CZ" sz="3600"/>
              <a:t>Sensory-Perceptual Development </a:t>
            </a:r>
          </a:p>
        </p:txBody>
      </p:sp>
      <p:sp>
        <p:nvSpPr>
          <p:cNvPr id="600067" name="Rectangle 3"/>
          <p:cNvSpPr>
            <a:spLocks noGrp="1" noChangeArrowheads="1"/>
          </p:cNvSpPr>
          <p:nvPr>
            <p:ph idx="1"/>
          </p:nvPr>
        </p:nvSpPr>
        <p:spPr>
          <a:xfrm>
            <a:off x="625475" y="1871663"/>
            <a:ext cx="8077200" cy="4071937"/>
          </a:xfrm>
        </p:spPr>
        <p:txBody>
          <a:bodyPr/>
          <a:lstStyle/>
          <a:p>
            <a:pPr>
              <a:lnSpc>
                <a:spcPct val="95000"/>
              </a:lnSpc>
            </a:pPr>
            <a:r>
              <a:rPr lang="en-US" altLang="cs-CZ"/>
              <a:t>The </a:t>
            </a:r>
            <a:r>
              <a:rPr lang="en-US" altLang="cs-CZ" b="1">
                <a:solidFill>
                  <a:schemeClr val="accent1"/>
                </a:solidFill>
              </a:rPr>
              <a:t>brain</a:t>
            </a:r>
            <a:r>
              <a:rPr lang="en-US" altLang="cs-CZ"/>
              <a:t> contains about 100 billion neurons at birth, but the infant’s brain is immature, and connections between neurons (neural networks) need to be formed</a:t>
            </a:r>
          </a:p>
          <a:p>
            <a:pPr lvl="1">
              <a:lnSpc>
                <a:spcPct val="95000"/>
              </a:lnSpc>
            </a:pPr>
            <a:r>
              <a:rPr lang="en-US" altLang="cs-CZ"/>
              <a:t>Without visual experiences, the visual pathways do not develop, and vision will be permanently lost</a:t>
            </a:r>
          </a:p>
          <a:p>
            <a:pPr lvl="1">
              <a:lnSpc>
                <a:spcPct val="95000"/>
              </a:lnSpc>
            </a:pPr>
            <a:r>
              <a:rPr lang="en-US" altLang="cs-CZ"/>
              <a:t>During infancy, the networks of neurons that are used become stronger and those that are not used disappear </a:t>
            </a:r>
          </a:p>
        </p:txBody>
      </p:sp>
    </p:spTree>
    <p:extLst>
      <p:ext uri="{BB962C8B-B14F-4D97-AF65-F5344CB8AC3E}">
        <p14:creationId xmlns:p14="http://schemas.microsoft.com/office/powerpoint/2010/main" val="3987425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p:cNvSpPr>
            <a:spLocks noGrp="1" noChangeArrowheads="1"/>
          </p:cNvSpPr>
          <p:nvPr>
            <p:ph type="title"/>
          </p:nvPr>
        </p:nvSpPr>
        <p:spPr/>
        <p:txBody>
          <a:bodyPr/>
          <a:lstStyle/>
          <a:p>
            <a:r>
              <a:rPr lang="en-US" altLang="cs-CZ"/>
              <a:t>Kohlberg’s Levels </a:t>
            </a:r>
            <a:br>
              <a:rPr lang="en-US" altLang="cs-CZ"/>
            </a:br>
            <a:r>
              <a:rPr lang="en-US" altLang="cs-CZ"/>
              <a:t>of Moral Reasoning </a:t>
            </a:r>
          </a:p>
        </p:txBody>
      </p:sp>
      <p:sp>
        <p:nvSpPr>
          <p:cNvPr id="623619" name="Rectangle 3"/>
          <p:cNvSpPr>
            <a:spLocks noGrp="1" noChangeArrowheads="1"/>
          </p:cNvSpPr>
          <p:nvPr>
            <p:ph idx="1"/>
          </p:nvPr>
        </p:nvSpPr>
        <p:spPr>
          <a:xfrm>
            <a:off x="457200" y="1719263"/>
            <a:ext cx="8382000" cy="5138737"/>
          </a:xfrm>
        </p:spPr>
        <p:txBody>
          <a:bodyPr>
            <a:normAutofit lnSpcReduction="10000"/>
          </a:bodyPr>
          <a:lstStyle/>
          <a:p>
            <a:pPr marL="457200" indent="-457200">
              <a:buFont typeface="Wingdings" panose="05000000000000000000" pitchFamily="2" charset="2"/>
              <a:buNone/>
            </a:pPr>
            <a:r>
              <a:rPr lang="en-US" altLang="cs-CZ" sz="2600"/>
              <a:t>1.	At the </a:t>
            </a:r>
            <a:r>
              <a:rPr lang="en-US" altLang="cs-CZ" sz="2600" b="1">
                <a:solidFill>
                  <a:schemeClr val="hlink"/>
                </a:solidFill>
              </a:rPr>
              <a:t>preconventional level</a:t>
            </a:r>
            <a:r>
              <a:rPr lang="en-US" altLang="cs-CZ" sz="2600" b="1"/>
              <a:t> </a:t>
            </a:r>
            <a:r>
              <a:rPr lang="en-US" altLang="cs-CZ" sz="2600"/>
              <a:t>of moral reasoning, the emphasis is on avoiding punishment and looking out for your own welfare and needs</a:t>
            </a:r>
          </a:p>
          <a:p>
            <a:pPr marL="914400" lvl="1" indent="-342900"/>
            <a:r>
              <a:rPr lang="en-US" altLang="cs-CZ" sz="2200"/>
              <a:t>Moral reasoning is self-oriented</a:t>
            </a:r>
          </a:p>
          <a:p>
            <a:pPr marL="457200" indent="-457200">
              <a:buFont typeface="Wingdings" panose="05000000000000000000" pitchFamily="2" charset="2"/>
              <a:buNone/>
            </a:pPr>
            <a:r>
              <a:rPr lang="en-US" altLang="cs-CZ" sz="2600"/>
              <a:t>2.	At the </a:t>
            </a:r>
            <a:r>
              <a:rPr lang="en-US" altLang="cs-CZ" sz="2600" b="1">
                <a:solidFill>
                  <a:schemeClr val="hlink"/>
                </a:solidFill>
              </a:rPr>
              <a:t>conventional level</a:t>
            </a:r>
            <a:r>
              <a:rPr lang="en-US" altLang="cs-CZ" sz="2600" b="1"/>
              <a:t> </a:t>
            </a:r>
            <a:r>
              <a:rPr lang="en-US" altLang="cs-CZ" sz="2600"/>
              <a:t>of moral reasoning, moral reasoning is based on social rules and laws</a:t>
            </a:r>
          </a:p>
          <a:p>
            <a:pPr marL="914400" lvl="1" indent="-342900"/>
            <a:r>
              <a:rPr lang="en-US" altLang="cs-CZ" sz="2200"/>
              <a:t>Social approval and being a dutiful citizen are important</a:t>
            </a:r>
          </a:p>
          <a:p>
            <a:pPr marL="457200" indent="-457200">
              <a:buFont typeface="Wingdings" panose="05000000000000000000" pitchFamily="2" charset="2"/>
              <a:buNone/>
            </a:pPr>
            <a:r>
              <a:rPr lang="en-US" altLang="cs-CZ" sz="2600"/>
              <a:t>3.	At the highest level, the </a:t>
            </a:r>
            <a:r>
              <a:rPr lang="en-US" altLang="cs-CZ" sz="2600" b="1">
                <a:solidFill>
                  <a:schemeClr val="hlink"/>
                </a:solidFill>
              </a:rPr>
              <a:t>postconventional level</a:t>
            </a:r>
            <a:r>
              <a:rPr lang="en-US" altLang="cs-CZ" sz="2600" b="1"/>
              <a:t> </a:t>
            </a:r>
            <a:r>
              <a:rPr lang="en-US" altLang="cs-CZ" sz="2600"/>
              <a:t>of moral reasoning, moral reasoning is based on self-chosen ethical principles</a:t>
            </a:r>
          </a:p>
          <a:p>
            <a:pPr marL="914400" lvl="1" indent="-342900"/>
            <a:r>
              <a:rPr lang="en-US" altLang="cs-CZ" sz="2200"/>
              <a:t>Human rights taking precedent over laws; the avoidance of self-condemnation for violating such principles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146" name="Rectangle 146"/>
          <p:cNvSpPr>
            <a:spLocks noChangeArrowheads="1"/>
          </p:cNvSpPr>
          <p:nvPr/>
        </p:nvSpPr>
        <p:spPr bwMode="auto">
          <a:xfrm>
            <a:off x="563563" y="1981200"/>
            <a:ext cx="8218487" cy="3100388"/>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40002" name="Rectangle 2"/>
          <p:cNvSpPr>
            <a:spLocks noGrp="1" noChangeArrowheads="1"/>
          </p:cNvSpPr>
          <p:nvPr>
            <p:ph type="title"/>
          </p:nvPr>
        </p:nvSpPr>
        <p:spPr/>
        <p:txBody>
          <a:bodyPr/>
          <a:lstStyle/>
          <a:p>
            <a:r>
              <a:rPr lang="en-US" altLang="cs-CZ"/>
              <a:t>Kohlberg’s Levels </a:t>
            </a:r>
            <a:br>
              <a:rPr lang="en-US" altLang="cs-CZ"/>
            </a:br>
            <a:r>
              <a:rPr lang="en-US" altLang="cs-CZ"/>
              <a:t>of Moral Reasoning</a:t>
            </a:r>
          </a:p>
        </p:txBody>
      </p:sp>
      <p:graphicFrame>
        <p:nvGraphicFramePr>
          <p:cNvPr id="640148" name="Group 148"/>
          <p:cNvGraphicFramePr>
            <a:graphicFrameLocks noGrp="1"/>
          </p:cNvGraphicFramePr>
          <p:nvPr>
            <p:ph idx="1"/>
          </p:nvPr>
        </p:nvGraphicFramePr>
        <p:xfrm>
          <a:off x="457200" y="1873250"/>
          <a:ext cx="8229600" cy="3108960"/>
        </p:xfrm>
        <a:graphic>
          <a:graphicData uri="http://schemas.openxmlformats.org/drawingml/2006/table">
            <a:tbl>
              <a:tblPr/>
              <a:tblGrid>
                <a:gridCol w="1447800">
                  <a:extLst>
                    <a:ext uri="{9D8B030D-6E8A-4147-A177-3AD203B41FA5}">
                      <a16:colId xmlns:a16="http://schemas.microsoft.com/office/drawing/2014/main" xmlns="" val="2148148769"/>
                    </a:ext>
                  </a:extLst>
                </a:gridCol>
                <a:gridCol w="2286000">
                  <a:extLst>
                    <a:ext uri="{9D8B030D-6E8A-4147-A177-3AD203B41FA5}">
                      <a16:colId xmlns:a16="http://schemas.microsoft.com/office/drawing/2014/main" xmlns="" val="3782489238"/>
                    </a:ext>
                  </a:extLst>
                </a:gridCol>
                <a:gridCol w="4495800">
                  <a:extLst>
                    <a:ext uri="{9D8B030D-6E8A-4147-A177-3AD203B41FA5}">
                      <a16:colId xmlns:a16="http://schemas.microsoft.com/office/drawing/2014/main" xmlns="" val="3396482020"/>
                    </a:ext>
                  </a:extLst>
                </a:gridCol>
              </a:tblGrid>
              <a:tr h="528638">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folHlink"/>
                          </a:solidFill>
                          <a:effectLst/>
                          <a:latin typeface="Arial" panose="020B0604020202020204" pitchFamily="34" charset="0"/>
                        </a:rPr>
                        <a:t>Level 1</a:t>
                      </a:r>
                    </a:p>
                  </a:txBody>
                  <a:tcPr marT="91440" marB="91440" horzOverflow="overflow">
                    <a:lnL cap="flat">
                      <a:noFill/>
                    </a:lnL>
                    <a:lnR>
                      <a:noFill/>
                    </a:lnR>
                    <a:lnT cap="flat">
                      <a:noFill/>
                    </a:lnT>
                    <a:lnB>
                      <a:noFill/>
                    </a:lnB>
                    <a:lnTlToBr>
                      <a:noFill/>
                    </a:lnTlToBr>
                    <a:lnBlToTr>
                      <a:noFill/>
                    </a:lnBlToTr>
                    <a:gradFill rotWithShape="1">
                      <a:gsLst>
                        <a:gs pos="0">
                          <a:schemeClr val="tx2"/>
                        </a:gs>
                        <a:gs pos="50000">
                          <a:schemeClr val="tx2">
                            <a:gamma/>
                            <a:tint val="50196"/>
                            <a:invGamma/>
                          </a:schemeClr>
                        </a:gs>
                        <a:gs pos="100000">
                          <a:schemeClr val="tx2"/>
                        </a:gs>
                      </a:gsLst>
                      <a:lin ang="5400000" scaled="1"/>
                    </a:gradFill>
                  </a:tcPr>
                </a:tc>
                <a:tc gridSpan="2">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bg1"/>
                          </a:solidFill>
                          <a:effectLst/>
                          <a:latin typeface="Arial" panose="020B0604020202020204" pitchFamily="34" charset="0"/>
                        </a:rPr>
                        <a:t>Preconventional Morality</a:t>
                      </a:r>
                    </a:p>
                  </a:txBody>
                  <a:tcPr marT="91440" marB="91440" horzOverflow="overflow">
                    <a:lnL>
                      <a:noFill/>
                    </a:lnL>
                    <a:lnR cap="flat">
                      <a:noFill/>
                    </a:lnR>
                    <a:lnT cap="flat">
                      <a:noFill/>
                    </a:lnT>
                    <a:lnB>
                      <a:noFill/>
                    </a:lnB>
                    <a:lnTlToBr>
                      <a:noFill/>
                    </a:lnTlToBr>
                    <a:lnBlToTr>
                      <a:noFill/>
                    </a:lnBlToTr>
                    <a:gradFill rotWithShape="1">
                      <a:gsLst>
                        <a:gs pos="0">
                          <a:schemeClr val="tx2"/>
                        </a:gs>
                        <a:gs pos="50000">
                          <a:schemeClr val="tx2">
                            <a:gamma/>
                            <a:tint val="50196"/>
                            <a:invGamma/>
                          </a:schemeClr>
                        </a:gs>
                        <a:gs pos="100000">
                          <a:schemeClr val="tx2"/>
                        </a:gs>
                      </a:gsLst>
                      <a:lin ang="5400000" scaled="1"/>
                    </a:gradFill>
                  </a:tcPr>
                </a:tc>
                <a:tc hMerge="1">
                  <a:txBody>
                    <a:bodyPr/>
                    <a:lstStyle/>
                    <a:p>
                      <a:endParaRPr lang="cs-CZ"/>
                    </a:p>
                  </a:txBody>
                  <a:tcPr/>
                </a:tc>
                <a:extLst>
                  <a:ext uri="{0D108BD9-81ED-4DB2-BD59-A6C34878D82A}">
                    <a16:rowId xmlns:a16="http://schemas.microsoft.com/office/drawing/2014/main" xmlns="" val="2987013916"/>
                  </a:ext>
                </a:extLst>
              </a:tr>
              <a:tr h="528638">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Stage 1</a:t>
                      </a:r>
                    </a:p>
                  </a:txBody>
                  <a:tcPr marT="91440" marB="91440" horzOverflow="overflow">
                    <a:lnL cap="flat">
                      <a:noFill/>
                    </a:lnL>
                    <a:lnR>
                      <a:noFill/>
                    </a:lnR>
                    <a:lnT>
                      <a:noFill/>
                    </a:lnT>
                    <a:lnB>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tx2"/>
                          </a:solidFill>
                          <a:effectLst/>
                          <a:latin typeface="Arial" panose="020B0604020202020204" pitchFamily="34" charset="0"/>
                        </a:rPr>
                        <a:t>Punishment orientation</a:t>
                      </a:r>
                    </a:p>
                  </a:txBody>
                  <a:tcPr marT="91440" marB="91440" horzOverflow="overflow">
                    <a:lnL>
                      <a:noFill/>
                    </a:lnL>
                    <a:lnR>
                      <a:noFill/>
                    </a:lnR>
                    <a:lnT>
                      <a:noFill/>
                    </a:lnT>
                    <a:lnB>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Compliance with rules to avoid punishment</a:t>
                      </a:r>
                    </a:p>
                  </a:txBody>
                  <a:tcPr marT="91440" marB="91440" horzOverflow="overflow">
                    <a:lnL>
                      <a:noFill/>
                    </a:lnL>
                    <a:lnR cap="flat">
                      <a:noFill/>
                    </a:lnR>
                    <a:lnT>
                      <a:noFill/>
                    </a:lnT>
                    <a:lnB>
                      <a:noFill/>
                    </a:lnB>
                    <a:lnTlToBr>
                      <a:noFill/>
                    </a:lnTlToBr>
                    <a:lnBlToTr>
                      <a:noFill/>
                    </a:lnBlToTr>
                    <a:gradFill rotWithShape="1">
                      <a:gsLst>
                        <a:gs pos="0">
                          <a:schemeClr val="folHlink"/>
                        </a:gs>
                        <a:gs pos="100000">
                          <a:schemeClr val="folHlink">
                            <a:gamma/>
                            <a:shade val="86667"/>
                            <a:invGamma/>
                          </a:schemeClr>
                        </a:gs>
                      </a:gsLst>
                      <a:lin ang="5400000" scaled="1"/>
                    </a:gradFill>
                  </a:tcPr>
                </a:tc>
                <a:extLst>
                  <a:ext uri="{0D108BD9-81ED-4DB2-BD59-A6C34878D82A}">
                    <a16:rowId xmlns:a16="http://schemas.microsoft.com/office/drawing/2014/main" xmlns="" val="3221895406"/>
                  </a:ext>
                </a:extLst>
              </a:tr>
              <a:tr h="528638">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Stage 2</a:t>
                      </a:r>
                    </a:p>
                  </a:txBody>
                  <a:tcPr marT="91440" marB="91440" horzOverflow="overflow">
                    <a:lnL cap="flat">
                      <a:noFill/>
                    </a:lnL>
                    <a:lnR>
                      <a:noFill/>
                    </a:lnR>
                    <a:lnT>
                      <a:noFill/>
                    </a:lnT>
                    <a:lnB cap="flat">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tx2"/>
                          </a:solidFill>
                          <a:effectLst/>
                          <a:latin typeface="Arial" panose="020B0604020202020204" pitchFamily="34" charset="0"/>
                        </a:rPr>
                        <a:t>Reward orientation</a:t>
                      </a:r>
                    </a:p>
                  </a:txBody>
                  <a:tcPr marT="91440" marB="91440" horzOverflow="overflow">
                    <a:lnL>
                      <a:noFill/>
                    </a:lnL>
                    <a:lnR>
                      <a:noFill/>
                    </a:lnR>
                    <a:lnT>
                      <a:noFill/>
                    </a:lnT>
                    <a:lnB cap="flat">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Compliance with rules to obtain rewards and satisfy own needs</a:t>
                      </a:r>
                    </a:p>
                  </a:txBody>
                  <a:tcPr marT="91440" marB="91440" horzOverflow="overflow">
                    <a:lnL>
                      <a:noFill/>
                    </a:lnL>
                    <a:lnR cap="flat">
                      <a:noFill/>
                    </a:lnR>
                    <a:lnT>
                      <a:noFill/>
                    </a:lnT>
                    <a:lnB cap="flat">
                      <a:noFill/>
                    </a:lnB>
                    <a:lnTlToBr>
                      <a:noFill/>
                    </a:lnTlToBr>
                    <a:lnBlToTr>
                      <a:noFill/>
                    </a:lnBlToTr>
                    <a:gradFill rotWithShape="1">
                      <a:gsLst>
                        <a:gs pos="0">
                          <a:schemeClr val="folHlink"/>
                        </a:gs>
                        <a:gs pos="100000">
                          <a:schemeClr val="folHlink">
                            <a:gamma/>
                            <a:shade val="86667"/>
                            <a:invGamma/>
                          </a:schemeClr>
                        </a:gs>
                      </a:gsLst>
                      <a:lin ang="5400000" scaled="1"/>
                    </a:gradFill>
                  </a:tcPr>
                </a:tc>
                <a:extLst>
                  <a:ext uri="{0D108BD9-81ED-4DB2-BD59-A6C34878D82A}">
                    <a16:rowId xmlns:a16="http://schemas.microsoft.com/office/drawing/2014/main" xmlns="" val="227451825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151" name="Rectangle 55"/>
          <p:cNvSpPr>
            <a:spLocks noChangeArrowheads="1"/>
          </p:cNvSpPr>
          <p:nvPr/>
        </p:nvSpPr>
        <p:spPr bwMode="auto">
          <a:xfrm>
            <a:off x="563563" y="1981200"/>
            <a:ext cx="8218487" cy="3521075"/>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44098" name="Rectangle 2"/>
          <p:cNvSpPr>
            <a:spLocks noGrp="1" noChangeArrowheads="1"/>
          </p:cNvSpPr>
          <p:nvPr>
            <p:ph type="title"/>
          </p:nvPr>
        </p:nvSpPr>
        <p:spPr/>
        <p:txBody>
          <a:bodyPr/>
          <a:lstStyle/>
          <a:p>
            <a:r>
              <a:rPr lang="en-US" altLang="cs-CZ"/>
              <a:t>Kohlberg’s Levels </a:t>
            </a:r>
            <a:br>
              <a:rPr lang="en-US" altLang="cs-CZ"/>
            </a:br>
            <a:r>
              <a:rPr lang="en-US" altLang="cs-CZ"/>
              <a:t>of Moral Reasoning</a:t>
            </a:r>
          </a:p>
        </p:txBody>
      </p:sp>
      <p:graphicFrame>
        <p:nvGraphicFramePr>
          <p:cNvPr id="644152" name="Group 56"/>
          <p:cNvGraphicFramePr>
            <a:graphicFrameLocks noGrp="1"/>
          </p:cNvGraphicFramePr>
          <p:nvPr>
            <p:ph idx="1"/>
          </p:nvPr>
        </p:nvGraphicFramePr>
        <p:xfrm>
          <a:off x="457200" y="1873250"/>
          <a:ext cx="8229600" cy="3535680"/>
        </p:xfrm>
        <a:graphic>
          <a:graphicData uri="http://schemas.openxmlformats.org/drawingml/2006/table">
            <a:tbl>
              <a:tblPr/>
              <a:tblGrid>
                <a:gridCol w="1447800">
                  <a:extLst>
                    <a:ext uri="{9D8B030D-6E8A-4147-A177-3AD203B41FA5}">
                      <a16:colId xmlns:a16="http://schemas.microsoft.com/office/drawing/2014/main" xmlns="" val="3284902538"/>
                    </a:ext>
                  </a:extLst>
                </a:gridCol>
                <a:gridCol w="2286000">
                  <a:extLst>
                    <a:ext uri="{9D8B030D-6E8A-4147-A177-3AD203B41FA5}">
                      <a16:colId xmlns:a16="http://schemas.microsoft.com/office/drawing/2014/main" xmlns="" val="3594602181"/>
                    </a:ext>
                  </a:extLst>
                </a:gridCol>
                <a:gridCol w="4495800">
                  <a:extLst>
                    <a:ext uri="{9D8B030D-6E8A-4147-A177-3AD203B41FA5}">
                      <a16:colId xmlns:a16="http://schemas.microsoft.com/office/drawing/2014/main" xmlns="" val="1592860250"/>
                    </a:ext>
                  </a:extLst>
                </a:gridCol>
              </a:tblGrid>
              <a:tr h="528638">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folHlink"/>
                          </a:solidFill>
                          <a:effectLst/>
                          <a:latin typeface="Arial" panose="020B0604020202020204" pitchFamily="34" charset="0"/>
                        </a:rPr>
                        <a:t>Level 2</a:t>
                      </a:r>
                    </a:p>
                  </a:txBody>
                  <a:tcPr marT="91440" marB="91440" horzOverflow="overflow">
                    <a:lnL cap="flat">
                      <a:noFill/>
                    </a:lnL>
                    <a:lnR>
                      <a:noFill/>
                    </a:lnR>
                    <a:lnT cap="flat">
                      <a:noFill/>
                    </a:lnT>
                    <a:lnB>
                      <a:noFill/>
                    </a:lnB>
                    <a:lnTlToBr>
                      <a:noFill/>
                    </a:lnTlToBr>
                    <a:lnBlToTr>
                      <a:noFill/>
                    </a:lnBlToTr>
                    <a:gradFill rotWithShape="1">
                      <a:gsLst>
                        <a:gs pos="0">
                          <a:schemeClr val="tx2"/>
                        </a:gs>
                        <a:gs pos="50000">
                          <a:schemeClr val="tx2">
                            <a:gamma/>
                            <a:tint val="50196"/>
                            <a:invGamma/>
                          </a:schemeClr>
                        </a:gs>
                        <a:gs pos="100000">
                          <a:schemeClr val="tx2"/>
                        </a:gs>
                      </a:gsLst>
                      <a:lin ang="5400000" scaled="1"/>
                    </a:gradFill>
                  </a:tcPr>
                </a:tc>
                <a:tc gridSpan="2">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bg1"/>
                          </a:solidFill>
                          <a:effectLst/>
                          <a:latin typeface="Arial" panose="020B0604020202020204" pitchFamily="34" charset="0"/>
                        </a:rPr>
                        <a:t>Conventional Morality</a:t>
                      </a:r>
                    </a:p>
                  </a:txBody>
                  <a:tcPr marT="91440" marB="91440" horzOverflow="overflow">
                    <a:lnL>
                      <a:noFill/>
                    </a:lnL>
                    <a:lnR cap="flat">
                      <a:noFill/>
                    </a:lnR>
                    <a:lnT cap="flat">
                      <a:noFill/>
                    </a:lnT>
                    <a:lnB>
                      <a:noFill/>
                    </a:lnB>
                    <a:lnTlToBr>
                      <a:noFill/>
                    </a:lnTlToBr>
                    <a:lnBlToTr>
                      <a:noFill/>
                    </a:lnBlToTr>
                    <a:gradFill rotWithShape="1">
                      <a:gsLst>
                        <a:gs pos="0">
                          <a:schemeClr val="tx2"/>
                        </a:gs>
                        <a:gs pos="50000">
                          <a:schemeClr val="tx2">
                            <a:gamma/>
                            <a:tint val="50196"/>
                            <a:invGamma/>
                          </a:schemeClr>
                        </a:gs>
                        <a:gs pos="100000">
                          <a:schemeClr val="tx2"/>
                        </a:gs>
                      </a:gsLst>
                      <a:lin ang="5400000" scaled="1"/>
                    </a:gradFill>
                  </a:tcPr>
                </a:tc>
                <a:tc hMerge="1">
                  <a:txBody>
                    <a:bodyPr/>
                    <a:lstStyle/>
                    <a:p>
                      <a:endParaRPr lang="cs-CZ"/>
                    </a:p>
                  </a:txBody>
                  <a:tcPr/>
                </a:tc>
                <a:extLst>
                  <a:ext uri="{0D108BD9-81ED-4DB2-BD59-A6C34878D82A}">
                    <a16:rowId xmlns:a16="http://schemas.microsoft.com/office/drawing/2014/main" xmlns="" val="889074793"/>
                  </a:ext>
                </a:extLst>
              </a:tr>
              <a:tr h="528638">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Stage 3</a:t>
                      </a:r>
                    </a:p>
                  </a:txBody>
                  <a:tcPr marT="91440" marB="91440" horzOverflow="overflow">
                    <a:lnL cap="flat">
                      <a:noFill/>
                    </a:lnL>
                    <a:lnR>
                      <a:noFill/>
                    </a:lnR>
                    <a:lnT>
                      <a:noFill/>
                    </a:lnT>
                    <a:lnB>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tx2"/>
                          </a:solidFill>
                          <a:effectLst/>
                          <a:latin typeface="Arial" panose="020B0604020202020204" pitchFamily="34" charset="0"/>
                        </a:rPr>
                        <a:t>Good-girl/ good-boy orientation</a:t>
                      </a:r>
                    </a:p>
                  </a:txBody>
                  <a:tcPr marT="91440" marB="91440" horzOverflow="overflow">
                    <a:lnL>
                      <a:noFill/>
                    </a:lnL>
                    <a:lnR>
                      <a:noFill/>
                    </a:lnR>
                    <a:lnT>
                      <a:noFill/>
                    </a:lnT>
                    <a:lnB>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Engages in behavior to get approval of others</a:t>
                      </a:r>
                    </a:p>
                  </a:txBody>
                  <a:tcPr marT="91440" marB="91440" horzOverflow="overflow">
                    <a:lnL>
                      <a:noFill/>
                    </a:lnL>
                    <a:lnR cap="flat">
                      <a:noFill/>
                    </a:lnR>
                    <a:lnT>
                      <a:noFill/>
                    </a:lnT>
                    <a:lnB>
                      <a:noFill/>
                    </a:lnB>
                    <a:lnTlToBr>
                      <a:noFill/>
                    </a:lnTlToBr>
                    <a:lnBlToTr>
                      <a:noFill/>
                    </a:lnBlToTr>
                    <a:gradFill rotWithShape="1">
                      <a:gsLst>
                        <a:gs pos="0">
                          <a:schemeClr val="folHlink"/>
                        </a:gs>
                        <a:gs pos="100000">
                          <a:schemeClr val="folHlink">
                            <a:gamma/>
                            <a:shade val="86667"/>
                            <a:invGamma/>
                          </a:schemeClr>
                        </a:gs>
                      </a:gsLst>
                      <a:lin ang="5400000" scaled="1"/>
                    </a:gradFill>
                  </a:tcPr>
                </a:tc>
                <a:extLst>
                  <a:ext uri="{0D108BD9-81ED-4DB2-BD59-A6C34878D82A}">
                    <a16:rowId xmlns:a16="http://schemas.microsoft.com/office/drawing/2014/main" xmlns="" val="1604300005"/>
                  </a:ext>
                </a:extLst>
              </a:tr>
              <a:tr h="528638">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Stage 4</a:t>
                      </a:r>
                    </a:p>
                  </a:txBody>
                  <a:tcPr marT="91440" marB="91440" horzOverflow="overflow">
                    <a:lnL cap="flat">
                      <a:noFill/>
                    </a:lnL>
                    <a:lnR>
                      <a:noFill/>
                    </a:lnR>
                    <a:lnT>
                      <a:noFill/>
                    </a:lnT>
                    <a:lnB cap="flat">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tx2"/>
                          </a:solidFill>
                          <a:effectLst/>
                          <a:latin typeface="Arial" panose="020B0604020202020204" pitchFamily="34" charset="0"/>
                        </a:rPr>
                        <a:t>Law and order orientation</a:t>
                      </a:r>
                    </a:p>
                  </a:txBody>
                  <a:tcPr marT="91440" marB="91440" horzOverflow="overflow">
                    <a:lnL>
                      <a:noFill/>
                    </a:lnL>
                    <a:lnR>
                      <a:noFill/>
                    </a:lnR>
                    <a:lnT>
                      <a:noFill/>
                    </a:lnT>
                    <a:lnB cap="flat">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Behavior is guided by duty to uphold laws and rules for their own sake</a:t>
                      </a:r>
                    </a:p>
                  </a:txBody>
                  <a:tcPr marT="91440" marB="91440" horzOverflow="overflow">
                    <a:lnL>
                      <a:noFill/>
                    </a:lnL>
                    <a:lnR cap="flat">
                      <a:noFill/>
                    </a:lnR>
                    <a:lnT>
                      <a:noFill/>
                    </a:lnT>
                    <a:lnB cap="flat">
                      <a:noFill/>
                    </a:lnB>
                    <a:lnTlToBr>
                      <a:noFill/>
                    </a:lnTlToBr>
                    <a:lnBlToTr>
                      <a:noFill/>
                    </a:lnBlToTr>
                    <a:gradFill rotWithShape="1">
                      <a:gsLst>
                        <a:gs pos="0">
                          <a:schemeClr val="folHlink"/>
                        </a:gs>
                        <a:gs pos="100000">
                          <a:schemeClr val="folHlink">
                            <a:gamma/>
                            <a:shade val="86667"/>
                            <a:invGamma/>
                          </a:schemeClr>
                        </a:gs>
                      </a:gsLst>
                      <a:lin ang="5400000" scaled="1"/>
                    </a:gradFill>
                  </a:tcPr>
                </a:tc>
                <a:extLst>
                  <a:ext uri="{0D108BD9-81ED-4DB2-BD59-A6C34878D82A}">
                    <a16:rowId xmlns:a16="http://schemas.microsoft.com/office/drawing/2014/main" xmlns="" val="3395027505"/>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2" name="Rectangle 52"/>
          <p:cNvSpPr>
            <a:spLocks noChangeArrowheads="1"/>
          </p:cNvSpPr>
          <p:nvPr/>
        </p:nvSpPr>
        <p:spPr bwMode="auto">
          <a:xfrm>
            <a:off x="563563" y="1981200"/>
            <a:ext cx="8218487" cy="4371975"/>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45122" name="Rectangle 2"/>
          <p:cNvSpPr>
            <a:spLocks noGrp="1" noChangeArrowheads="1"/>
          </p:cNvSpPr>
          <p:nvPr>
            <p:ph type="title"/>
          </p:nvPr>
        </p:nvSpPr>
        <p:spPr/>
        <p:txBody>
          <a:bodyPr/>
          <a:lstStyle/>
          <a:p>
            <a:r>
              <a:rPr lang="en-US" altLang="cs-CZ"/>
              <a:t>Kohlberg’s Levels </a:t>
            </a:r>
            <a:br>
              <a:rPr lang="en-US" altLang="cs-CZ"/>
            </a:br>
            <a:r>
              <a:rPr lang="en-US" altLang="cs-CZ"/>
              <a:t>of Moral Reasoning</a:t>
            </a:r>
          </a:p>
        </p:txBody>
      </p:sp>
      <p:graphicFrame>
        <p:nvGraphicFramePr>
          <p:cNvPr id="645173" name="Group 53"/>
          <p:cNvGraphicFramePr>
            <a:graphicFrameLocks noGrp="1"/>
          </p:cNvGraphicFramePr>
          <p:nvPr>
            <p:ph idx="1"/>
          </p:nvPr>
        </p:nvGraphicFramePr>
        <p:xfrm>
          <a:off x="457200" y="1873250"/>
          <a:ext cx="8229600" cy="4389120"/>
        </p:xfrm>
        <a:graphic>
          <a:graphicData uri="http://schemas.openxmlformats.org/drawingml/2006/table">
            <a:tbl>
              <a:tblPr/>
              <a:tblGrid>
                <a:gridCol w="1447800">
                  <a:extLst>
                    <a:ext uri="{9D8B030D-6E8A-4147-A177-3AD203B41FA5}">
                      <a16:colId xmlns:a16="http://schemas.microsoft.com/office/drawing/2014/main" xmlns="" val="2623835153"/>
                    </a:ext>
                  </a:extLst>
                </a:gridCol>
                <a:gridCol w="2286000">
                  <a:extLst>
                    <a:ext uri="{9D8B030D-6E8A-4147-A177-3AD203B41FA5}">
                      <a16:colId xmlns:a16="http://schemas.microsoft.com/office/drawing/2014/main" xmlns="" val="1406957502"/>
                    </a:ext>
                  </a:extLst>
                </a:gridCol>
                <a:gridCol w="4495800">
                  <a:extLst>
                    <a:ext uri="{9D8B030D-6E8A-4147-A177-3AD203B41FA5}">
                      <a16:colId xmlns:a16="http://schemas.microsoft.com/office/drawing/2014/main" xmlns="" val="3085289626"/>
                    </a:ext>
                  </a:extLst>
                </a:gridCol>
              </a:tblGrid>
              <a:tr h="528638">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folHlink"/>
                          </a:solidFill>
                          <a:effectLst/>
                          <a:latin typeface="Arial" panose="020B0604020202020204" pitchFamily="34" charset="0"/>
                        </a:rPr>
                        <a:t>Level 3</a:t>
                      </a:r>
                    </a:p>
                  </a:txBody>
                  <a:tcPr marT="91440" marB="91440" horzOverflow="overflow">
                    <a:lnL cap="flat">
                      <a:noFill/>
                    </a:lnL>
                    <a:lnR>
                      <a:noFill/>
                    </a:lnR>
                    <a:lnT cap="flat">
                      <a:noFill/>
                    </a:lnT>
                    <a:lnB>
                      <a:noFill/>
                    </a:lnB>
                    <a:lnTlToBr>
                      <a:noFill/>
                    </a:lnTlToBr>
                    <a:lnBlToTr>
                      <a:noFill/>
                    </a:lnBlToTr>
                    <a:gradFill rotWithShape="1">
                      <a:gsLst>
                        <a:gs pos="0">
                          <a:schemeClr val="tx2"/>
                        </a:gs>
                        <a:gs pos="50000">
                          <a:schemeClr val="tx2">
                            <a:gamma/>
                            <a:tint val="50196"/>
                            <a:invGamma/>
                          </a:schemeClr>
                        </a:gs>
                        <a:gs pos="100000">
                          <a:schemeClr val="tx2"/>
                        </a:gs>
                      </a:gsLst>
                      <a:lin ang="5400000" scaled="1"/>
                    </a:gradFill>
                  </a:tcPr>
                </a:tc>
                <a:tc gridSpan="2">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bg1"/>
                          </a:solidFill>
                          <a:effectLst/>
                          <a:latin typeface="Arial" panose="020B0604020202020204" pitchFamily="34" charset="0"/>
                        </a:rPr>
                        <a:t>Postconventional Morality</a:t>
                      </a:r>
                    </a:p>
                  </a:txBody>
                  <a:tcPr marT="91440" marB="91440" horzOverflow="overflow">
                    <a:lnL>
                      <a:noFill/>
                    </a:lnL>
                    <a:lnR cap="flat">
                      <a:noFill/>
                    </a:lnR>
                    <a:lnT cap="flat">
                      <a:noFill/>
                    </a:lnT>
                    <a:lnB>
                      <a:noFill/>
                    </a:lnB>
                    <a:lnTlToBr>
                      <a:noFill/>
                    </a:lnTlToBr>
                    <a:lnBlToTr>
                      <a:noFill/>
                    </a:lnBlToTr>
                    <a:gradFill rotWithShape="1">
                      <a:gsLst>
                        <a:gs pos="0">
                          <a:schemeClr val="tx2"/>
                        </a:gs>
                        <a:gs pos="50000">
                          <a:schemeClr val="tx2">
                            <a:gamma/>
                            <a:tint val="50196"/>
                            <a:invGamma/>
                          </a:schemeClr>
                        </a:gs>
                        <a:gs pos="100000">
                          <a:schemeClr val="tx2"/>
                        </a:gs>
                      </a:gsLst>
                      <a:lin ang="5400000" scaled="1"/>
                    </a:gradFill>
                  </a:tcPr>
                </a:tc>
                <a:tc hMerge="1">
                  <a:txBody>
                    <a:bodyPr/>
                    <a:lstStyle/>
                    <a:p>
                      <a:endParaRPr lang="cs-CZ"/>
                    </a:p>
                  </a:txBody>
                  <a:tcPr/>
                </a:tc>
                <a:extLst>
                  <a:ext uri="{0D108BD9-81ED-4DB2-BD59-A6C34878D82A}">
                    <a16:rowId xmlns:a16="http://schemas.microsoft.com/office/drawing/2014/main" xmlns="" val="4027750302"/>
                  </a:ext>
                </a:extLst>
              </a:tr>
              <a:tr h="528638">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Stage 5</a:t>
                      </a:r>
                    </a:p>
                  </a:txBody>
                  <a:tcPr marT="91440" marB="91440" horzOverflow="overflow">
                    <a:lnL cap="flat">
                      <a:noFill/>
                    </a:lnL>
                    <a:lnR>
                      <a:noFill/>
                    </a:lnR>
                    <a:lnT>
                      <a:noFill/>
                    </a:lnT>
                    <a:lnB>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tx2"/>
                          </a:solidFill>
                          <a:effectLst/>
                          <a:latin typeface="Arial" panose="020B0604020202020204" pitchFamily="34" charset="0"/>
                        </a:rPr>
                        <a:t>Social contract orientation</a:t>
                      </a:r>
                    </a:p>
                  </a:txBody>
                  <a:tcPr marT="91440" marB="91440" horzOverflow="overflow">
                    <a:lnL>
                      <a:noFill/>
                    </a:lnL>
                    <a:lnR>
                      <a:noFill/>
                    </a:lnR>
                    <a:lnT>
                      <a:noFill/>
                    </a:lnT>
                    <a:lnB>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Obeys rules because they are necessary for social order but understands rules are relative</a:t>
                      </a:r>
                    </a:p>
                  </a:txBody>
                  <a:tcPr marT="91440" marB="91440" horzOverflow="overflow">
                    <a:lnL>
                      <a:noFill/>
                    </a:lnL>
                    <a:lnR cap="flat">
                      <a:noFill/>
                    </a:lnR>
                    <a:lnT>
                      <a:noFill/>
                    </a:lnT>
                    <a:lnB>
                      <a:noFill/>
                    </a:lnB>
                    <a:lnTlToBr>
                      <a:noFill/>
                    </a:lnTlToBr>
                    <a:lnBlToTr>
                      <a:noFill/>
                    </a:lnBlToTr>
                    <a:gradFill rotWithShape="1">
                      <a:gsLst>
                        <a:gs pos="0">
                          <a:schemeClr val="folHlink"/>
                        </a:gs>
                        <a:gs pos="100000">
                          <a:schemeClr val="folHlink">
                            <a:gamma/>
                            <a:shade val="86667"/>
                            <a:invGamma/>
                          </a:schemeClr>
                        </a:gs>
                      </a:gsLst>
                      <a:lin ang="5400000" scaled="1"/>
                    </a:gradFill>
                  </a:tcPr>
                </a:tc>
                <a:extLst>
                  <a:ext uri="{0D108BD9-81ED-4DB2-BD59-A6C34878D82A}">
                    <a16:rowId xmlns:a16="http://schemas.microsoft.com/office/drawing/2014/main" xmlns="" val="702654908"/>
                  </a:ext>
                </a:extLst>
              </a:tr>
              <a:tr h="528638">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Stage 6</a:t>
                      </a:r>
                    </a:p>
                  </a:txBody>
                  <a:tcPr marT="91440" marB="91440" horzOverflow="overflow">
                    <a:lnL cap="flat">
                      <a:noFill/>
                    </a:lnL>
                    <a:lnR>
                      <a:noFill/>
                    </a:lnR>
                    <a:lnT>
                      <a:noFill/>
                    </a:lnT>
                    <a:lnB cap="flat">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1" i="0" u="none" strike="noStrike" cap="none" normalizeH="0" baseline="0" smtClean="0">
                          <a:ln>
                            <a:noFill/>
                          </a:ln>
                          <a:solidFill>
                            <a:schemeClr val="tx2"/>
                          </a:solidFill>
                          <a:effectLst/>
                          <a:latin typeface="Arial" panose="020B0604020202020204" pitchFamily="34" charset="0"/>
                        </a:rPr>
                        <a:t>Universal ethical principles orientation</a:t>
                      </a:r>
                    </a:p>
                  </a:txBody>
                  <a:tcPr marT="91440" marB="91440" horzOverflow="overflow">
                    <a:lnL>
                      <a:noFill/>
                    </a:lnL>
                    <a:lnR>
                      <a:noFill/>
                    </a:lnR>
                    <a:lnT>
                      <a:noFill/>
                    </a:lnT>
                    <a:lnB cap="flat">
                      <a:noFill/>
                    </a:lnB>
                    <a:lnTlToBr>
                      <a:noFill/>
                    </a:lnTlToBr>
                    <a:lnBlToTr>
                      <a:noFill/>
                    </a:lnBlToTr>
                    <a:gradFill rotWithShape="1">
                      <a:gsLst>
                        <a:gs pos="0">
                          <a:schemeClr val="folHlink"/>
                        </a:gs>
                        <a:gs pos="100000">
                          <a:schemeClr val="folHlink">
                            <a:gamma/>
                            <a:shade val="86667"/>
                            <a:invGamma/>
                          </a:schemeClr>
                        </a:gs>
                      </a:gsLst>
                      <a:lin ang="5400000" scaled="1"/>
                    </a:gradFill>
                  </a:tcPr>
                </a:tc>
                <a:tc>
                  <a:txBody>
                    <a:bodyPr/>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defRPr>
                      </a:lvl2pPr>
                      <a:lvl3pPr marL="693738">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defRPr>
                      </a:lvl3pPr>
                      <a:lvl4pPr marL="989013">
                        <a:spcBef>
                          <a:spcPct val="20000"/>
                        </a:spcBef>
                        <a:buClr>
                          <a:schemeClr val="tx2"/>
                        </a:buClr>
                        <a:buSzPct val="75000"/>
                        <a:buFont typeface="Wingdings" panose="05000000000000000000" pitchFamily="2" charset="2"/>
                        <a:defRPr>
                          <a:solidFill>
                            <a:schemeClr val="tx1"/>
                          </a:solidFill>
                          <a:latin typeface="Arial" panose="020B0604020202020204" pitchFamily="34" charset="0"/>
                        </a:defRPr>
                      </a:lvl4pPr>
                      <a:lvl5pPr marL="1282700">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cs-CZ" sz="2800" b="0" i="0" u="none" strike="noStrike" cap="none" normalizeH="0" baseline="0" smtClean="0">
                          <a:ln>
                            <a:noFill/>
                          </a:ln>
                          <a:solidFill>
                            <a:schemeClr val="tx2"/>
                          </a:solidFill>
                          <a:effectLst/>
                          <a:latin typeface="Arial" panose="020B0604020202020204" pitchFamily="34" charset="0"/>
                        </a:rPr>
                        <a:t>Concerned about self-condemnation for violating universal ethical principles based on human rights</a:t>
                      </a:r>
                    </a:p>
                  </a:txBody>
                  <a:tcPr marT="91440" marB="91440" horzOverflow="overflow">
                    <a:lnL>
                      <a:noFill/>
                    </a:lnL>
                    <a:lnR cap="flat">
                      <a:noFill/>
                    </a:lnR>
                    <a:lnT>
                      <a:noFill/>
                    </a:lnT>
                    <a:lnB cap="flat">
                      <a:noFill/>
                    </a:lnB>
                    <a:lnTlToBr>
                      <a:noFill/>
                    </a:lnTlToBr>
                    <a:lnBlToTr>
                      <a:noFill/>
                    </a:lnBlToTr>
                    <a:gradFill rotWithShape="1">
                      <a:gsLst>
                        <a:gs pos="0">
                          <a:schemeClr val="folHlink"/>
                        </a:gs>
                        <a:gs pos="100000">
                          <a:schemeClr val="folHlink">
                            <a:gamma/>
                            <a:shade val="86667"/>
                            <a:invGamma/>
                          </a:schemeClr>
                        </a:gs>
                      </a:gsLst>
                      <a:lin ang="5400000" scaled="1"/>
                    </a:gradFill>
                  </a:tcPr>
                </a:tc>
                <a:extLst>
                  <a:ext uri="{0D108BD9-81ED-4DB2-BD59-A6C34878D82A}">
                    <a16:rowId xmlns:a16="http://schemas.microsoft.com/office/drawing/2014/main" xmlns="" val="144123058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p:cNvSpPr>
            <a:spLocks noGrp="1" noChangeArrowheads="1"/>
          </p:cNvSpPr>
          <p:nvPr>
            <p:ph type="title"/>
          </p:nvPr>
        </p:nvSpPr>
        <p:spPr/>
        <p:txBody>
          <a:bodyPr/>
          <a:lstStyle/>
          <a:p>
            <a:r>
              <a:rPr lang="en-US" altLang="cs-CZ"/>
              <a:t>Kohlberg’s Theory </a:t>
            </a:r>
            <a:br>
              <a:rPr lang="en-US" altLang="cs-CZ"/>
            </a:br>
            <a:r>
              <a:rPr lang="en-US" altLang="cs-CZ"/>
              <a:t>of Moral Reasoning </a:t>
            </a:r>
          </a:p>
        </p:txBody>
      </p:sp>
      <p:sp>
        <p:nvSpPr>
          <p:cNvPr id="622595" name="Rectangle 3"/>
          <p:cNvSpPr>
            <a:spLocks noGrp="1" noChangeArrowheads="1"/>
          </p:cNvSpPr>
          <p:nvPr>
            <p:ph idx="1"/>
          </p:nvPr>
        </p:nvSpPr>
        <p:spPr>
          <a:xfrm>
            <a:off x="595313" y="2100263"/>
            <a:ext cx="7972425" cy="3767137"/>
          </a:xfrm>
        </p:spPr>
        <p:txBody>
          <a:bodyPr/>
          <a:lstStyle/>
          <a:p>
            <a:r>
              <a:rPr lang="en-US" altLang="cs-CZ"/>
              <a:t>Kohlberg proposed that we all start at the preconventional level as children and as we develop, especially cognitively, we move up the ladder of moral reasoning</a:t>
            </a:r>
          </a:p>
          <a:p>
            <a:pPr lvl="1"/>
            <a:r>
              <a:rPr lang="en-US" altLang="cs-CZ"/>
              <a:t>The sequence is uniform; however, not everyone reaches the postconventional level</a:t>
            </a:r>
          </a:p>
        </p:txBody>
      </p:sp>
    </p:spTree>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TM10001106[[fn=Značka]]</Template>
  <TotalTime>9876</TotalTime>
  <Words>1980</Words>
  <Application>Microsoft Office PowerPoint</Application>
  <PresentationFormat>Předvádění na obrazovce (4:3)</PresentationFormat>
  <Paragraphs>214</Paragraphs>
  <Slides>43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43</vt:i4>
      </vt:variant>
    </vt:vector>
  </HeadingPairs>
  <TitlesOfParts>
    <vt:vector size="49" baseType="lpstr">
      <vt:lpstr>Arial</vt:lpstr>
      <vt:lpstr>Calibri</vt:lpstr>
      <vt:lpstr>Gill Sans MT</vt:lpstr>
      <vt:lpstr>Impact</vt:lpstr>
      <vt:lpstr>Wingdings</vt:lpstr>
      <vt:lpstr>Badge</vt:lpstr>
      <vt:lpstr>Developmental Psychology</vt:lpstr>
      <vt:lpstr>Photos Task</vt:lpstr>
      <vt:lpstr>Moral Development and Social Development</vt:lpstr>
      <vt:lpstr>Kohlberg’s Theory  of Moral Reasoning </vt:lpstr>
      <vt:lpstr>Kohlberg’s Levels  of Moral Reasoning </vt:lpstr>
      <vt:lpstr>Kohlberg’s Levels  of Moral Reasoning</vt:lpstr>
      <vt:lpstr>Kohlberg’s Levels  of Moral Reasoning</vt:lpstr>
      <vt:lpstr>Kohlberg’s Levels  of Moral Reasoning</vt:lpstr>
      <vt:lpstr>Kohlberg’s Theory  of Moral Reasoning </vt:lpstr>
      <vt:lpstr>Kohlberg’s Theory  of Moral Reasoning </vt:lpstr>
      <vt:lpstr>Attachment and Parenting Styles </vt:lpstr>
      <vt:lpstr>Attachment and  Harlow’s Monkeys</vt:lpstr>
      <vt:lpstr>Attachment and  Harlow’s Monkeys</vt:lpstr>
      <vt:lpstr>Attachment and  Harlow’s Monkeys</vt:lpstr>
      <vt:lpstr>Attachment and  Harlow’s Monkeys</vt:lpstr>
      <vt:lpstr>Types of Attachment</vt:lpstr>
      <vt:lpstr>Types of Attachment</vt:lpstr>
      <vt:lpstr>Types of Attachment</vt:lpstr>
      <vt:lpstr>Types of Attachment</vt:lpstr>
      <vt:lpstr>Parenting Styles</vt:lpstr>
      <vt:lpstr>Parenting Styles</vt:lpstr>
      <vt:lpstr>Erikson’s Psychosocial  Stage Theory of Development </vt:lpstr>
      <vt:lpstr>Erikson’s Psychosocial Stages</vt:lpstr>
      <vt:lpstr>Erikson’s Psychosocial Stages</vt:lpstr>
      <vt:lpstr>Erikson’s Psychosocial Stages</vt:lpstr>
      <vt:lpstr>Erikson’s Psychosocial Stages</vt:lpstr>
      <vt:lpstr>Erikson’s Psychosocial  Theory of Development</vt:lpstr>
      <vt:lpstr>Prenatal Development  and Infancy</vt:lpstr>
      <vt:lpstr>Prenatal Development </vt:lpstr>
      <vt:lpstr>The Gene</vt:lpstr>
      <vt:lpstr>Sex Determination</vt:lpstr>
      <vt:lpstr>Twins</vt:lpstr>
      <vt:lpstr>Twins</vt:lpstr>
      <vt:lpstr>Stages of Prenatal Development </vt:lpstr>
      <vt:lpstr>Influences</vt:lpstr>
      <vt:lpstr>How We Develop During Infancy </vt:lpstr>
      <vt:lpstr>Motor Development</vt:lpstr>
      <vt:lpstr>Sensory-Perceptual Development </vt:lpstr>
      <vt:lpstr>Sensory-Perceptual Development </vt:lpstr>
      <vt:lpstr>Sensory-Perceptual Development </vt:lpstr>
      <vt:lpstr>Sensory-Perceptual Development </vt:lpstr>
      <vt:lpstr>Sensory-Perceptual Development </vt:lpstr>
      <vt:lpstr>Sensory-Perceptual Development </vt:lpstr>
    </vt:vector>
  </TitlesOfParts>
  <Company>Southern Adventist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Griggs Chapter 7: Developmental  Psychology</dc:title>
  <dc:creator>J. W. Taylor V</dc:creator>
  <cp:lastModifiedBy>lektor</cp:lastModifiedBy>
  <cp:revision>176</cp:revision>
  <dcterms:created xsi:type="dcterms:W3CDTF">2005-01-27T13:03:37Z</dcterms:created>
  <dcterms:modified xsi:type="dcterms:W3CDTF">2018-04-06T09:05:54Z</dcterms:modified>
</cp:coreProperties>
</file>