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3"/>
  </p:notesMasterIdLst>
  <p:handoutMasterIdLst>
    <p:handoutMasterId r:id="rId74"/>
  </p:handoutMasterIdLst>
  <p:sldIdLst>
    <p:sldId id="914" r:id="rId2"/>
    <p:sldId id="916" r:id="rId3"/>
    <p:sldId id="917" r:id="rId4"/>
    <p:sldId id="918" r:id="rId5"/>
    <p:sldId id="832" r:id="rId6"/>
    <p:sldId id="830" r:id="rId7"/>
    <p:sldId id="834" r:id="rId8"/>
    <p:sldId id="835" r:id="rId9"/>
    <p:sldId id="836" r:id="rId10"/>
    <p:sldId id="837" r:id="rId11"/>
    <p:sldId id="840" r:id="rId12"/>
    <p:sldId id="841" r:id="rId13"/>
    <p:sldId id="842" r:id="rId14"/>
    <p:sldId id="843" r:id="rId15"/>
    <p:sldId id="844" r:id="rId16"/>
    <p:sldId id="845" r:id="rId17"/>
    <p:sldId id="846" r:id="rId18"/>
    <p:sldId id="847" r:id="rId19"/>
    <p:sldId id="848" r:id="rId20"/>
    <p:sldId id="850" r:id="rId21"/>
    <p:sldId id="849" r:id="rId22"/>
    <p:sldId id="851" r:id="rId23"/>
    <p:sldId id="852" r:id="rId24"/>
    <p:sldId id="853" r:id="rId25"/>
    <p:sldId id="854" r:id="rId26"/>
    <p:sldId id="855" r:id="rId27"/>
    <p:sldId id="856" r:id="rId28"/>
    <p:sldId id="857" r:id="rId29"/>
    <p:sldId id="858" r:id="rId30"/>
    <p:sldId id="860" r:id="rId31"/>
    <p:sldId id="859" r:id="rId32"/>
    <p:sldId id="861" r:id="rId33"/>
    <p:sldId id="922" r:id="rId34"/>
    <p:sldId id="875" r:id="rId35"/>
    <p:sldId id="919" r:id="rId36"/>
    <p:sldId id="920" r:id="rId37"/>
    <p:sldId id="921" r:id="rId38"/>
    <p:sldId id="876" r:id="rId39"/>
    <p:sldId id="877" r:id="rId40"/>
    <p:sldId id="878" r:id="rId41"/>
    <p:sldId id="879" r:id="rId42"/>
    <p:sldId id="880" r:id="rId43"/>
    <p:sldId id="881" r:id="rId44"/>
    <p:sldId id="882" r:id="rId45"/>
    <p:sldId id="884" r:id="rId46"/>
    <p:sldId id="886" r:id="rId47"/>
    <p:sldId id="888" r:id="rId48"/>
    <p:sldId id="889" r:id="rId49"/>
    <p:sldId id="890" r:id="rId50"/>
    <p:sldId id="923" r:id="rId51"/>
    <p:sldId id="924" r:id="rId52"/>
    <p:sldId id="891" r:id="rId53"/>
    <p:sldId id="892" r:id="rId54"/>
    <p:sldId id="893" r:id="rId55"/>
    <p:sldId id="894" r:id="rId56"/>
    <p:sldId id="896" r:id="rId57"/>
    <p:sldId id="897" r:id="rId58"/>
    <p:sldId id="899" r:id="rId59"/>
    <p:sldId id="900" r:id="rId60"/>
    <p:sldId id="902" r:id="rId61"/>
    <p:sldId id="903" r:id="rId62"/>
    <p:sldId id="904" r:id="rId63"/>
    <p:sldId id="905" r:id="rId64"/>
    <p:sldId id="906" r:id="rId65"/>
    <p:sldId id="907" r:id="rId66"/>
    <p:sldId id="908" r:id="rId67"/>
    <p:sldId id="909" r:id="rId68"/>
    <p:sldId id="910" r:id="rId69"/>
    <p:sldId id="911" r:id="rId70"/>
    <p:sldId id="912" r:id="rId71"/>
    <p:sldId id="913" r:id="rId72"/>
  </p:sldIdLst>
  <p:sldSz cx="9144000" cy="6858000" type="letter"/>
  <p:notesSz cx="6858000" cy="8759825"/>
  <p:defaultTextStyle>
    <a:defPPr>
      <a:defRPr lang="en-US"/>
    </a:defPPr>
    <a:lvl1pPr algn="ctr" rtl="0" fontAlgn="base">
      <a:spcBef>
        <a:spcPct val="0"/>
      </a:spcBef>
      <a:spcAft>
        <a:spcPct val="0"/>
      </a:spcAft>
      <a:defRPr sz="2800" kern="1200">
        <a:solidFill>
          <a:schemeClr val="tx1"/>
        </a:solidFill>
        <a:latin typeface="Palatino Linotype" panose="02040502050505030304" pitchFamily="18" charset="0"/>
        <a:ea typeface="+mn-ea"/>
        <a:cs typeface="+mn-cs"/>
      </a:defRPr>
    </a:lvl1pPr>
    <a:lvl2pPr marL="457200" algn="ctr" rtl="0" fontAlgn="base">
      <a:spcBef>
        <a:spcPct val="0"/>
      </a:spcBef>
      <a:spcAft>
        <a:spcPct val="0"/>
      </a:spcAft>
      <a:defRPr sz="2800" kern="1200">
        <a:solidFill>
          <a:schemeClr val="tx1"/>
        </a:solidFill>
        <a:latin typeface="Palatino Linotype" panose="02040502050505030304" pitchFamily="18" charset="0"/>
        <a:ea typeface="+mn-ea"/>
        <a:cs typeface="+mn-cs"/>
      </a:defRPr>
    </a:lvl2pPr>
    <a:lvl3pPr marL="914400" algn="ctr" rtl="0" fontAlgn="base">
      <a:spcBef>
        <a:spcPct val="0"/>
      </a:spcBef>
      <a:spcAft>
        <a:spcPct val="0"/>
      </a:spcAft>
      <a:defRPr sz="2800" kern="1200">
        <a:solidFill>
          <a:schemeClr val="tx1"/>
        </a:solidFill>
        <a:latin typeface="Palatino Linotype" panose="02040502050505030304" pitchFamily="18" charset="0"/>
        <a:ea typeface="+mn-ea"/>
        <a:cs typeface="+mn-cs"/>
      </a:defRPr>
    </a:lvl3pPr>
    <a:lvl4pPr marL="1371600" algn="ctr" rtl="0" fontAlgn="base">
      <a:spcBef>
        <a:spcPct val="0"/>
      </a:spcBef>
      <a:spcAft>
        <a:spcPct val="0"/>
      </a:spcAft>
      <a:defRPr sz="2800" kern="1200">
        <a:solidFill>
          <a:schemeClr val="tx1"/>
        </a:solidFill>
        <a:latin typeface="Palatino Linotype" panose="02040502050505030304" pitchFamily="18" charset="0"/>
        <a:ea typeface="+mn-ea"/>
        <a:cs typeface="+mn-cs"/>
      </a:defRPr>
    </a:lvl4pPr>
    <a:lvl5pPr marL="1828800" algn="ctr" rtl="0" fontAlgn="base">
      <a:spcBef>
        <a:spcPct val="0"/>
      </a:spcBef>
      <a:spcAft>
        <a:spcPct val="0"/>
      </a:spcAft>
      <a:defRPr sz="2800" kern="1200">
        <a:solidFill>
          <a:schemeClr val="tx1"/>
        </a:solidFill>
        <a:latin typeface="Palatino Linotype" panose="02040502050505030304" pitchFamily="18" charset="0"/>
        <a:ea typeface="+mn-ea"/>
        <a:cs typeface="+mn-cs"/>
      </a:defRPr>
    </a:lvl5pPr>
    <a:lvl6pPr marL="2286000" algn="l" defTabSz="914400" rtl="0" eaLnBrk="1" latinLnBrk="0" hangingPunct="1">
      <a:defRPr sz="2800" kern="1200">
        <a:solidFill>
          <a:schemeClr val="tx1"/>
        </a:solidFill>
        <a:latin typeface="Palatino Linotype" panose="02040502050505030304" pitchFamily="18" charset="0"/>
        <a:ea typeface="+mn-ea"/>
        <a:cs typeface="+mn-cs"/>
      </a:defRPr>
    </a:lvl6pPr>
    <a:lvl7pPr marL="2743200" algn="l" defTabSz="914400" rtl="0" eaLnBrk="1" latinLnBrk="0" hangingPunct="1">
      <a:defRPr sz="2800" kern="1200">
        <a:solidFill>
          <a:schemeClr val="tx1"/>
        </a:solidFill>
        <a:latin typeface="Palatino Linotype" panose="02040502050505030304" pitchFamily="18" charset="0"/>
        <a:ea typeface="+mn-ea"/>
        <a:cs typeface="+mn-cs"/>
      </a:defRPr>
    </a:lvl7pPr>
    <a:lvl8pPr marL="3200400" algn="l" defTabSz="914400" rtl="0" eaLnBrk="1" latinLnBrk="0" hangingPunct="1">
      <a:defRPr sz="2800" kern="1200">
        <a:solidFill>
          <a:schemeClr val="tx1"/>
        </a:solidFill>
        <a:latin typeface="Palatino Linotype" panose="02040502050505030304" pitchFamily="18" charset="0"/>
        <a:ea typeface="+mn-ea"/>
        <a:cs typeface="+mn-cs"/>
      </a:defRPr>
    </a:lvl8pPr>
    <a:lvl9pPr marL="3657600" algn="l" defTabSz="914400" rtl="0" eaLnBrk="1" latinLnBrk="0" hangingPunct="1">
      <a:defRPr sz="2800" kern="1200">
        <a:solidFill>
          <a:schemeClr val="tx1"/>
        </a:solidFill>
        <a:latin typeface="Palatino Linotype" panose="020405020505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4BFF"/>
    <a:srgbClr val="FFFF00"/>
    <a:srgbClr val="FFE163"/>
    <a:srgbClr val="FFD72B"/>
    <a:srgbClr val="FFC1FF"/>
    <a:srgbClr val="00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8" autoAdjust="0"/>
    <p:restoredTop sz="92348" autoAdjust="0"/>
  </p:normalViewPr>
  <p:slideViewPr>
    <p:cSldViewPr snapToObjects="1">
      <p:cViewPr varScale="1">
        <p:scale>
          <a:sx n="121" d="100"/>
          <a:sy n="121" d="100"/>
        </p:scale>
        <p:origin x="558" y="1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anose="02020603050405020304" pitchFamily="18" charset="0"/>
              </a:defRPr>
            </a:lvl1pPr>
          </a:lstStyle>
          <a:p>
            <a:endParaRPr lang="en-US" altLang="cs-CZ"/>
          </a:p>
        </p:txBody>
      </p:sp>
      <p:sp>
        <p:nvSpPr>
          <p:cNvPr id="7171" name="Rectangle 3"/>
          <p:cNvSpPr>
            <a:spLocks noGrp="1" noChangeArrowheads="1"/>
          </p:cNvSpPr>
          <p:nvPr>
            <p:ph type="dt" sz="quarter" idx="1"/>
          </p:nvPr>
        </p:nvSpPr>
        <p:spPr bwMode="auto">
          <a:xfrm>
            <a:off x="3886200" y="0"/>
            <a:ext cx="29718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cs-CZ"/>
          </a:p>
        </p:txBody>
      </p:sp>
      <p:sp>
        <p:nvSpPr>
          <p:cNvPr id="7172" name="Rectangle 4"/>
          <p:cNvSpPr>
            <a:spLocks noGrp="1" noChangeArrowheads="1"/>
          </p:cNvSpPr>
          <p:nvPr>
            <p:ph type="ftr" sz="quarter" idx="2"/>
          </p:nvPr>
        </p:nvSpPr>
        <p:spPr bwMode="auto">
          <a:xfrm>
            <a:off x="0" y="8321675"/>
            <a:ext cx="29718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anose="02020603050405020304" pitchFamily="18" charset="0"/>
              </a:defRPr>
            </a:lvl1pPr>
          </a:lstStyle>
          <a:p>
            <a:endParaRPr lang="en-US" altLang="cs-CZ"/>
          </a:p>
        </p:txBody>
      </p:sp>
      <p:sp>
        <p:nvSpPr>
          <p:cNvPr id="7173" name="Rectangle 5"/>
          <p:cNvSpPr>
            <a:spLocks noGrp="1" noChangeArrowheads="1"/>
          </p:cNvSpPr>
          <p:nvPr>
            <p:ph type="sldNum" sz="quarter" idx="3"/>
          </p:nvPr>
        </p:nvSpPr>
        <p:spPr bwMode="auto">
          <a:xfrm>
            <a:off x="3886200" y="8321675"/>
            <a:ext cx="29718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BFA75BCC-5AAA-4E6C-BB2F-DE8F2EFE4B63}" type="slidenum">
              <a:rPr lang="en-US" altLang="cs-CZ"/>
              <a:pPr/>
              <a:t>‹#›</a:t>
            </a:fld>
            <a:endParaRPr lang="en-US" alt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anose="02020603050405020304" pitchFamily="18" charset="0"/>
              </a:defRPr>
            </a:lvl1pPr>
          </a:lstStyle>
          <a:p>
            <a:endParaRPr lang="en-US" altLang="cs-CZ"/>
          </a:p>
        </p:txBody>
      </p:sp>
      <p:sp>
        <p:nvSpPr>
          <p:cNvPr id="93187" name="Rectangle 3"/>
          <p:cNvSpPr>
            <a:spLocks noGrp="1" noChangeArrowheads="1"/>
          </p:cNvSpPr>
          <p:nvPr>
            <p:ph type="dt" idx="1"/>
          </p:nvPr>
        </p:nvSpPr>
        <p:spPr bwMode="auto">
          <a:xfrm>
            <a:off x="3884613" y="0"/>
            <a:ext cx="29718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cs-CZ"/>
          </a:p>
        </p:txBody>
      </p:sp>
      <p:sp>
        <p:nvSpPr>
          <p:cNvPr id="93188" name="Rectangle 4"/>
          <p:cNvSpPr>
            <a:spLocks noRot="1" noChangeArrowheads="1" noTextEdit="1"/>
          </p:cNvSpPr>
          <p:nvPr>
            <p:ph type="sldImg" idx="2"/>
          </p:nvPr>
        </p:nvSpPr>
        <p:spPr bwMode="auto">
          <a:xfrm>
            <a:off x="1238250" y="655638"/>
            <a:ext cx="4383088" cy="32877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9" name="Rectangle 5"/>
          <p:cNvSpPr>
            <a:spLocks noGrp="1" noChangeArrowheads="1"/>
          </p:cNvSpPr>
          <p:nvPr>
            <p:ph type="body" sz="quarter" idx="3"/>
          </p:nvPr>
        </p:nvSpPr>
        <p:spPr bwMode="auto">
          <a:xfrm>
            <a:off x="685800" y="4160838"/>
            <a:ext cx="54864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cs-CZ" smtClean="0"/>
              <a:t>Click to edit Master text styles</a:t>
            </a:r>
          </a:p>
          <a:p>
            <a:pPr lvl="1"/>
            <a:r>
              <a:rPr lang="en-US" altLang="cs-CZ" smtClean="0"/>
              <a:t>Second level</a:t>
            </a:r>
          </a:p>
          <a:p>
            <a:pPr lvl="2"/>
            <a:r>
              <a:rPr lang="en-US" altLang="cs-CZ" smtClean="0"/>
              <a:t>Third level</a:t>
            </a:r>
          </a:p>
          <a:p>
            <a:pPr lvl="3"/>
            <a:r>
              <a:rPr lang="en-US" altLang="cs-CZ" smtClean="0"/>
              <a:t>Fourth level</a:t>
            </a:r>
          </a:p>
          <a:p>
            <a:pPr lvl="4"/>
            <a:r>
              <a:rPr lang="en-US" altLang="cs-CZ" smtClean="0"/>
              <a:t>Fifth level</a:t>
            </a:r>
          </a:p>
        </p:txBody>
      </p:sp>
      <p:sp>
        <p:nvSpPr>
          <p:cNvPr id="93190" name="Rectangle 6"/>
          <p:cNvSpPr>
            <a:spLocks noGrp="1" noChangeArrowheads="1"/>
          </p:cNvSpPr>
          <p:nvPr>
            <p:ph type="ftr" sz="quarter" idx="4"/>
          </p:nvPr>
        </p:nvSpPr>
        <p:spPr bwMode="auto">
          <a:xfrm>
            <a:off x="0" y="8320088"/>
            <a:ext cx="29718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anose="02020603050405020304" pitchFamily="18" charset="0"/>
              </a:defRPr>
            </a:lvl1pPr>
          </a:lstStyle>
          <a:p>
            <a:endParaRPr lang="en-US" altLang="cs-CZ"/>
          </a:p>
        </p:txBody>
      </p:sp>
      <p:sp>
        <p:nvSpPr>
          <p:cNvPr id="93191" name="Rectangle 7"/>
          <p:cNvSpPr>
            <a:spLocks noGrp="1" noChangeArrowheads="1"/>
          </p:cNvSpPr>
          <p:nvPr>
            <p:ph type="sldNum" sz="quarter" idx="5"/>
          </p:nvPr>
        </p:nvSpPr>
        <p:spPr bwMode="auto">
          <a:xfrm>
            <a:off x="3884613" y="8320088"/>
            <a:ext cx="29718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B67CC83B-B10A-4156-8DA8-8DA07F2CB951}" type="slidenum">
              <a:rPr lang="en-US" altLang="cs-CZ"/>
              <a:pPr/>
              <a:t>‹#›</a:t>
            </a:fld>
            <a:endParaRPr lang="en-US" alt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641ED-FA72-4BA9-88E5-257EA69F5EEE}" type="slidenum">
              <a:rPr lang="en-US" altLang="cs-CZ"/>
              <a:pPr/>
              <a:t>2</a:t>
            </a:fld>
            <a:endParaRPr lang="en-US" altLang="cs-CZ"/>
          </a:p>
        </p:txBody>
      </p:sp>
      <p:sp>
        <p:nvSpPr>
          <p:cNvPr id="1764354" name="Rectangle 2"/>
          <p:cNvSpPr>
            <a:spLocks noRot="1" noChangeArrowheads="1" noTextEdit="1"/>
          </p:cNvSpPr>
          <p:nvPr>
            <p:ph type="sldImg"/>
          </p:nvPr>
        </p:nvSpPr>
        <p:spPr>
          <a:xfrm>
            <a:off x="1241425" y="657225"/>
            <a:ext cx="4379913" cy="3284538"/>
          </a:xfrm>
          <a:ln/>
        </p:spPr>
      </p:sp>
      <p:sp>
        <p:nvSpPr>
          <p:cNvPr id="1764355" name="Rectangle 3"/>
          <p:cNvSpPr>
            <a:spLocks noGrp="1" noChangeArrowheads="1"/>
          </p:cNvSpPr>
          <p:nvPr>
            <p:ph type="body" idx="1"/>
          </p:nvPr>
        </p:nvSpPr>
        <p:spPr>
          <a:xfrm>
            <a:off x="685800" y="4160838"/>
            <a:ext cx="5486400" cy="3941762"/>
          </a:xfrm>
        </p:spPr>
        <p:txBody>
          <a:bodyPr/>
          <a:lstStyle/>
          <a:p>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154C2-67C6-44EB-8CB7-67D9D83A29F0}" type="slidenum">
              <a:rPr lang="en-US" altLang="cs-CZ"/>
              <a:pPr/>
              <a:t>13</a:t>
            </a:fld>
            <a:endParaRPr lang="en-US" altLang="cs-CZ"/>
          </a:p>
        </p:txBody>
      </p:sp>
      <p:sp>
        <p:nvSpPr>
          <p:cNvPr id="1607682" name="Rectangle 2"/>
          <p:cNvSpPr>
            <a:spLocks noRot="1" noChangeArrowheads="1" noTextEdit="1"/>
          </p:cNvSpPr>
          <p:nvPr>
            <p:ph type="sldImg"/>
          </p:nvPr>
        </p:nvSpPr>
        <p:spPr>
          <a:ln/>
        </p:spPr>
      </p:sp>
      <p:sp>
        <p:nvSpPr>
          <p:cNvPr id="1607683"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244BA-67CE-4D7A-A0FC-F0651A31D599}" type="slidenum">
              <a:rPr lang="en-US" altLang="cs-CZ"/>
              <a:pPr/>
              <a:t>14</a:t>
            </a:fld>
            <a:endParaRPr lang="en-US" altLang="cs-CZ"/>
          </a:p>
        </p:txBody>
      </p:sp>
      <p:sp>
        <p:nvSpPr>
          <p:cNvPr id="1609730" name="Rectangle 2"/>
          <p:cNvSpPr>
            <a:spLocks noRot="1" noChangeArrowheads="1" noTextEdit="1"/>
          </p:cNvSpPr>
          <p:nvPr>
            <p:ph type="sldImg"/>
          </p:nvPr>
        </p:nvSpPr>
        <p:spPr>
          <a:ln/>
        </p:spPr>
      </p:sp>
      <p:sp>
        <p:nvSpPr>
          <p:cNvPr id="1609731"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90DB3-ADB8-4528-9564-5CFBD3B0EFEB}" type="slidenum">
              <a:rPr lang="en-US" altLang="cs-CZ"/>
              <a:pPr/>
              <a:t>15</a:t>
            </a:fld>
            <a:endParaRPr lang="en-US" altLang="cs-CZ"/>
          </a:p>
        </p:txBody>
      </p:sp>
      <p:sp>
        <p:nvSpPr>
          <p:cNvPr id="1611778" name="Rectangle 2"/>
          <p:cNvSpPr>
            <a:spLocks noRot="1" noChangeArrowheads="1" noTextEdit="1"/>
          </p:cNvSpPr>
          <p:nvPr>
            <p:ph type="sldImg"/>
          </p:nvPr>
        </p:nvSpPr>
        <p:spPr>
          <a:ln/>
        </p:spPr>
      </p:sp>
      <p:sp>
        <p:nvSpPr>
          <p:cNvPr id="1611779"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C5376-EDCD-4F85-B01E-63B8A00AC983}" type="slidenum">
              <a:rPr lang="en-US" altLang="cs-CZ"/>
              <a:pPr/>
              <a:t>16</a:t>
            </a:fld>
            <a:endParaRPr lang="en-US" altLang="cs-CZ"/>
          </a:p>
        </p:txBody>
      </p:sp>
      <p:sp>
        <p:nvSpPr>
          <p:cNvPr id="1614850" name="Rectangle 2"/>
          <p:cNvSpPr>
            <a:spLocks noRot="1" noChangeArrowheads="1" noTextEdit="1"/>
          </p:cNvSpPr>
          <p:nvPr>
            <p:ph type="sldImg"/>
          </p:nvPr>
        </p:nvSpPr>
        <p:spPr>
          <a:ln/>
        </p:spPr>
      </p:sp>
      <p:sp>
        <p:nvSpPr>
          <p:cNvPr id="1614851"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0A694-E353-468C-9265-79B3B94F2AB2}" type="slidenum">
              <a:rPr lang="en-US" altLang="cs-CZ"/>
              <a:pPr/>
              <a:t>17</a:t>
            </a:fld>
            <a:endParaRPr lang="en-US" altLang="cs-CZ"/>
          </a:p>
        </p:txBody>
      </p:sp>
      <p:sp>
        <p:nvSpPr>
          <p:cNvPr id="1618946" name="Rectangle 2"/>
          <p:cNvSpPr>
            <a:spLocks noRot="1" noChangeArrowheads="1" noTextEdit="1"/>
          </p:cNvSpPr>
          <p:nvPr>
            <p:ph type="sldImg"/>
          </p:nvPr>
        </p:nvSpPr>
        <p:spPr>
          <a:ln/>
        </p:spPr>
      </p:sp>
      <p:sp>
        <p:nvSpPr>
          <p:cNvPr id="1618947" name="Rectangle 3"/>
          <p:cNvSpPr>
            <a:spLocks noGrp="1" noChangeArrowheads="1"/>
          </p:cNvSpPr>
          <p:nvPr>
            <p:ph type="body" idx="1"/>
          </p:nvPr>
        </p:nvSpPr>
        <p:spPr/>
        <p:txBody>
          <a:bodyPr/>
          <a:lstStyle/>
          <a:p>
            <a:r>
              <a:rPr lang="en-US" altLang="cs-CZ" b="1"/>
              <a:t>Preview Question 4: From the perspective of Piaget and of today’s researchers, how does a child’s mind develop?</a:t>
            </a:r>
            <a:endParaRPr lang="en-US" altLang="cs-CZ" b="1">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B46A3-0A2D-4A23-A416-89912AF609D5}" type="slidenum">
              <a:rPr lang="en-US" altLang="cs-CZ"/>
              <a:pPr/>
              <a:t>18</a:t>
            </a:fld>
            <a:endParaRPr lang="en-US" altLang="cs-CZ"/>
          </a:p>
        </p:txBody>
      </p:sp>
      <p:sp>
        <p:nvSpPr>
          <p:cNvPr id="1620994" name="Rectangle 2"/>
          <p:cNvSpPr>
            <a:spLocks noRot="1" noChangeArrowheads="1" noTextEdit="1"/>
          </p:cNvSpPr>
          <p:nvPr>
            <p:ph type="sldImg"/>
          </p:nvPr>
        </p:nvSpPr>
        <p:spPr>
          <a:ln/>
        </p:spPr>
      </p:sp>
      <p:sp>
        <p:nvSpPr>
          <p:cNvPr id="1620995"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62100-7B5D-4F29-871D-C554A8F32B1A}" type="slidenum">
              <a:rPr lang="en-US" altLang="cs-CZ"/>
              <a:pPr/>
              <a:t>19</a:t>
            </a:fld>
            <a:endParaRPr lang="en-US" altLang="cs-CZ"/>
          </a:p>
        </p:txBody>
      </p:sp>
      <p:sp>
        <p:nvSpPr>
          <p:cNvPr id="1623042" name="Rectangle 2"/>
          <p:cNvSpPr>
            <a:spLocks noRot="1" noChangeArrowheads="1" noTextEdit="1"/>
          </p:cNvSpPr>
          <p:nvPr>
            <p:ph type="sldImg"/>
          </p:nvPr>
        </p:nvSpPr>
        <p:spPr>
          <a:ln/>
        </p:spPr>
      </p:sp>
      <p:sp>
        <p:nvSpPr>
          <p:cNvPr id="1623043"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9675F-240D-4135-83E3-3CD1C82B2706}" type="slidenum">
              <a:rPr lang="en-US" altLang="cs-CZ"/>
              <a:pPr/>
              <a:t>20</a:t>
            </a:fld>
            <a:endParaRPr lang="en-US" altLang="cs-CZ"/>
          </a:p>
        </p:txBody>
      </p:sp>
      <p:sp>
        <p:nvSpPr>
          <p:cNvPr id="1627138" name="Rectangle 2"/>
          <p:cNvSpPr>
            <a:spLocks noRot="1" noChangeArrowheads="1" noTextEdit="1"/>
          </p:cNvSpPr>
          <p:nvPr>
            <p:ph type="sldImg"/>
          </p:nvPr>
        </p:nvSpPr>
        <p:spPr>
          <a:ln/>
        </p:spPr>
      </p:sp>
      <p:sp>
        <p:nvSpPr>
          <p:cNvPr id="1627139"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A9B27-DA2D-4908-BCD2-F70D9044215C}" type="slidenum">
              <a:rPr lang="en-US" altLang="cs-CZ"/>
              <a:pPr/>
              <a:t>21</a:t>
            </a:fld>
            <a:endParaRPr lang="en-US" altLang="cs-CZ"/>
          </a:p>
        </p:txBody>
      </p:sp>
      <p:sp>
        <p:nvSpPr>
          <p:cNvPr id="1625090" name="Rectangle 2"/>
          <p:cNvSpPr>
            <a:spLocks noRot="1" noChangeArrowheads="1" noTextEdit="1"/>
          </p:cNvSpPr>
          <p:nvPr>
            <p:ph type="sldImg"/>
          </p:nvPr>
        </p:nvSpPr>
        <p:spPr>
          <a:ln/>
        </p:spPr>
      </p:sp>
      <p:sp>
        <p:nvSpPr>
          <p:cNvPr id="1625091"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4FF317-7BF1-48CA-A97F-3479369C2217}" type="slidenum">
              <a:rPr lang="en-US" altLang="cs-CZ"/>
              <a:pPr/>
              <a:t>22</a:t>
            </a:fld>
            <a:endParaRPr lang="en-US" altLang="cs-CZ"/>
          </a:p>
        </p:txBody>
      </p:sp>
      <p:sp>
        <p:nvSpPr>
          <p:cNvPr id="1629186" name="Rectangle 2"/>
          <p:cNvSpPr>
            <a:spLocks noRot="1" noChangeArrowheads="1" noTextEdit="1"/>
          </p:cNvSpPr>
          <p:nvPr>
            <p:ph type="sldImg"/>
          </p:nvPr>
        </p:nvSpPr>
        <p:spPr>
          <a:ln/>
        </p:spPr>
      </p:sp>
      <p:sp>
        <p:nvSpPr>
          <p:cNvPr id="1629187"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9907D-49ED-4827-92B1-AEBA772468DF}" type="slidenum">
              <a:rPr lang="en-US" altLang="cs-CZ"/>
              <a:pPr/>
              <a:t>5</a:t>
            </a:fld>
            <a:endParaRPr lang="en-US" altLang="cs-CZ"/>
          </a:p>
        </p:txBody>
      </p:sp>
      <p:sp>
        <p:nvSpPr>
          <p:cNvPr id="1582082" name="Rectangle 2"/>
          <p:cNvSpPr>
            <a:spLocks noRot="1" noChangeArrowheads="1" noTextEdit="1"/>
          </p:cNvSpPr>
          <p:nvPr>
            <p:ph type="sldImg"/>
          </p:nvPr>
        </p:nvSpPr>
        <p:spPr>
          <a:ln/>
        </p:spPr>
      </p:sp>
      <p:sp>
        <p:nvSpPr>
          <p:cNvPr id="1582083"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D21D1-93D9-42E1-A90B-C68672C68696}" type="slidenum">
              <a:rPr lang="en-US" altLang="cs-CZ"/>
              <a:pPr/>
              <a:t>23</a:t>
            </a:fld>
            <a:endParaRPr lang="en-US" altLang="cs-CZ"/>
          </a:p>
        </p:txBody>
      </p:sp>
      <p:sp>
        <p:nvSpPr>
          <p:cNvPr id="1631234" name="Rectangle 2"/>
          <p:cNvSpPr>
            <a:spLocks noRot="1" noChangeArrowheads="1" noTextEdit="1"/>
          </p:cNvSpPr>
          <p:nvPr>
            <p:ph type="sldImg"/>
          </p:nvPr>
        </p:nvSpPr>
        <p:spPr>
          <a:ln/>
        </p:spPr>
      </p:sp>
      <p:sp>
        <p:nvSpPr>
          <p:cNvPr id="1631235"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5F4D7-853D-4693-B6EA-B10B1E92D0A1}" type="slidenum">
              <a:rPr lang="en-US" altLang="cs-CZ"/>
              <a:pPr/>
              <a:t>24</a:t>
            </a:fld>
            <a:endParaRPr lang="en-US" altLang="cs-CZ"/>
          </a:p>
        </p:txBody>
      </p:sp>
      <p:sp>
        <p:nvSpPr>
          <p:cNvPr id="1633282" name="Rectangle 2"/>
          <p:cNvSpPr>
            <a:spLocks noRot="1" noChangeArrowheads="1" noTextEdit="1"/>
          </p:cNvSpPr>
          <p:nvPr>
            <p:ph type="sldImg"/>
          </p:nvPr>
        </p:nvSpPr>
        <p:spPr>
          <a:ln/>
        </p:spPr>
      </p:sp>
      <p:sp>
        <p:nvSpPr>
          <p:cNvPr id="1633283"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26FE3-6F85-4E7F-B9FD-C34C53BDD009}" type="slidenum">
              <a:rPr lang="en-US" altLang="cs-CZ"/>
              <a:pPr/>
              <a:t>25</a:t>
            </a:fld>
            <a:endParaRPr lang="en-US" altLang="cs-CZ"/>
          </a:p>
        </p:txBody>
      </p:sp>
      <p:sp>
        <p:nvSpPr>
          <p:cNvPr id="1635330" name="Rectangle 2"/>
          <p:cNvSpPr>
            <a:spLocks noRot="1" noChangeArrowheads="1" noTextEdit="1"/>
          </p:cNvSpPr>
          <p:nvPr>
            <p:ph type="sldImg"/>
          </p:nvPr>
        </p:nvSpPr>
        <p:spPr>
          <a:ln/>
        </p:spPr>
      </p:sp>
      <p:sp>
        <p:nvSpPr>
          <p:cNvPr id="1635331"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9BC67-C662-477E-8368-283A6992BD6C}" type="slidenum">
              <a:rPr lang="en-US" altLang="cs-CZ"/>
              <a:pPr/>
              <a:t>26</a:t>
            </a:fld>
            <a:endParaRPr lang="en-US" altLang="cs-CZ"/>
          </a:p>
        </p:txBody>
      </p:sp>
      <p:sp>
        <p:nvSpPr>
          <p:cNvPr id="1637378" name="Rectangle 2"/>
          <p:cNvSpPr>
            <a:spLocks noRot="1" noChangeArrowheads="1" noTextEdit="1"/>
          </p:cNvSpPr>
          <p:nvPr>
            <p:ph type="sldImg"/>
          </p:nvPr>
        </p:nvSpPr>
        <p:spPr>
          <a:ln/>
        </p:spPr>
      </p:sp>
      <p:sp>
        <p:nvSpPr>
          <p:cNvPr id="1637379"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A5491B-4B2D-429A-B768-0F61878BF803}" type="slidenum">
              <a:rPr lang="en-US" altLang="cs-CZ"/>
              <a:pPr/>
              <a:t>27</a:t>
            </a:fld>
            <a:endParaRPr lang="en-US" altLang="cs-CZ"/>
          </a:p>
        </p:txBody>
      </p:sp>
      <p:sp>
        <p:nvSpPr>
          <p:cNvPr id="1639426" name="Rectangle 2"/>
          <p:cNvSpPr>
            <a:spLocks noRot="1" noChangeArrowheads="1" noTextEdit="1"/>
          </p:cNvSpPr>
          <p:nvPr>
            <p:ph type="sldImg"/>
          </p:nvPr>
        </p:nvSpPr>
        <p:spPr>
          <a:ln/>
        </p:spPr>
      </p:sp>
      <p:sp>
        <p:nvSpPr>
          <p:cNvPr id="1639427"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C3CF3-639C-4EAA-82FE-B00A5013CC45}" type="slidenum">
              <a:rPr lang="en-US" altLang="cs-CZ"/>
              <a:pPr/>
              <a:t>28</a:t>
            </a:fld>
            <a:endParaRPr lang="en-US" altLang="cs-CZ"/>
          </a:p>
        </p:txBody>
      </p:sp>
      <p:sp>
        <p:nvSpPr>
          <p:cNvPr id="1641474" name="Rectangle 2"/>
          <p:cNvSpPr>
            <a:spLocks noRot="1" noChangeArrowheads="1" noTextEdit="1"/>
          </p:cNvSpPr>
          <p:nvPr>
            <p:ph type="sldImg"/>
          </p:nvPr>
        </p:nvSpPr>
        <p:spPr>
          <a:ln/>
        </p:spPr>
      </p:sp>
      <p:sp>
        <p:nvSpPr>
          <p:cNvPr id="1641475"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050F6-7D95-4D16-A360-BAFF2FE74BFF}" type="slidenum">
              <a:rPr lang="en-US" altLang="cs-CZ"/>
              <a:pPr/>
              <a:t>29</a:t>
            </a:fld>
            <a:endParaRPr lang="en-US" altLang="cs-CZ"/>
          </a:p>
        </p:txBody>
      </p:sp>
      <p:sp>
        <p:nvSpPr>
          <p:cNvPr id="1643522" name="Rectangle 2"/>
          <p:cNvSpPr>
            <a:spLocks noRot="1" noChangeArrowheads="1" noTextEdit="1"/>
          </p:cNvSpPr>
          <p:nvPr>
            <p:ph type="sldImg"/>
          </p:nvPr>
        </p:nvSpPr>
        <p:spPr>
          <a:ln/>
        </p:spPr>
      </p:sp>
      <p:sp>
        <p:nvSpPr>
          <p:cNvPr id="1643523"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1951D-88ED-404C-A553-FF6B80BEFFBE}" type="slidenum">
              <a:rPr lang="en-US" altLang="cs-CZ"/>
              <a:pPr/>
              <a:t>30</a:t>
            </a:fld>
            <a:endParaRPr lang="en-US" altLang="cs-CZ"/>
          </a:p>
        </p:txBody>
      </p:sp>
      <p:sp>
        <p:nvSpPr>
          <p:cNvPr id="1647618" name="Rectangle 2"/>
          <p:cNvSpPr>
            <a:spLocks noRot="1" noChangeArrowheads="1" noTextEdit="1"/>
          </p:cNvSpPr>
          <p:nvPr>
            <p:ph type="sldImg"/>
          </p:nvPr>
        </p:nvSpPr>
        <p:spPr>
          <a:ln/>
        </p:spPr>
      </p:sp>
      <p:sp>
        <p:nvSpPr>
          <p:cNvPr id="1647619"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BCF63-0386-4337-A2CD-788EB6261D40}" type="slidenum">
              <a:rPr lang="en-US" altLang="cs-CZ"/>
              <a:pPr/>
              <a:t>31</a:t>
            </a:fld>
            <a:endParaRPr lang="en-US" altLang="cs-CZ"/>
          </a:p>
        </p:txBody>
      </p:sp>
      <p:sp>
        <p:nvSpPr>
          <p:cNvPr id="1645570" name="Rectangle 2"/>
          <p:cNvSpPr>
            <a:spLocks noRot="1" noChangeArrowheads="1" noTextEdit="1"/>
          </p:cNvSpPr>
          <p:nvPr>
            <p:ph type="sldImg"/>
          </p:nvPr>
        </p:nvSpPr>
        <p:spPr>
          <a:ln/>
        </p:spPr>
      </p:sp>
      <p:sp>
        <p:nvSpPr>
          <p:cNvPr id="1645571"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F1D7B-9238-497E-9538-BE028A033CB3}" type="slidenum">
              <a:rPr lang="en-US" altLang="cs-CZ"/>
              <a:pPr/>
              <a:t>32</a:t>
            </a:fld>
            <a:endParaRPr lang="en-US" altLang="cs-CZ"/>
          </a:p>
        </p:txBody>
      </p:sp>
      <p:sp>
        <p:nvSpPr>
          <p:cNvPr id="1649666" name="Rectangle 2"/>
          <p:cNvSpPr>
            <a:spLocks noRot="1" noChangeArrowheads="1" noTextEdit="1"/>
          </p:cNvSpPr>
          <p:nvPr>
            <p:ph type="sldImg"/>
          </p:nvPr>
        </p:nvSpPr>
        <p:spPr>
          <a:ln/>
        </p:spPr>
      </p:sp>
      <p:sp>
        <p:nvSpPr>
          <p:cNvPr id="1649667" name="Rectangle 3"/>
          <p:cNvSpPr>
            <a:spLocks noGrp="1" noChangeArrowheads="1"/>
          </p:cNvSpPr>
          <p:nvPr>
            <p:ph type="body" idx="1"/>
          </p:nvPr>
        </p:nvSpPr>
        <p:spPr/>
        <p:txBody>
          <a:bodyPr/>
          <a:lstStyle/>
          <a:p>
            <a:r>
              <a:rPr lang="en-US" altLang="cs-CZ" b="1"/>
              <a:t>Preview Question 5: How do the parent-infant attachment bonds form?</a:t>
            </a:r>
            <a:endParaRPr lang="en-US" altLang="cs-CZ" b="1">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068B4-23B8-4B57-99D1-7379083095CD}" type="slidenum">
              <a:rPr lang="en-US" altLang="cs-CZ"/>
              <a:pPr/>
              <a:t>6</a:t>
            </a:fld>
            <a:endParaRPr lang="en-US" altLang="cs-CZ"/>
          </a:p>
        </p:txBody>
      </p:sp>
      <p:sp>
        <p:nvSpPr>
          <p:cNvPr id="1460226" name="Rectangle 2"/>
          <p:cNvSpPr>
            <a:spLocks noRot="1" noChangeArrowheads="1" noTextEdit="1"/>
          </p:cNvSpPr>
          <p:nvPr>
            <p:ph type="sldImg"/>
          </p:nvPr>
        </p:nvSpPr>
        <p:spPr>
          <a:ln/>
        </p:spPr>
      </p:sp>
      <p:sp>
        <p:nvSpPr>
          <p:cNvPr id="1460227" name="Rectangle 3"/>
          <p:cNvSpPr>
            <a:spLocks noGrp="1" noChangeArrowheads="1"/>
          </p:cNvSpPr>
          <p:nvPr>
            <p:ph type="body" idx="1"/>
          </p:nvPr>
        </p:nvSpPr>
        <p:spPr/>
        <p:txBody>
          <a:bodyPr/>
          <a:lstStyle/>
          <a:p>
            <a:r>
              <a:rPr lang="en-US" altLang="cs-CZ" b="1">
                <a:cs typeface="Arial" panose="020B0604020202020204" pitchFamily="34" charset="0"/>
              </a:rPr>
              <a:t>Preview Question 1: How does life develop before birth?</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AC848-C62B-4099-8BB3-C3C85286D7A9}" type="slidenum">
              <a:rPr lang="en-US" altLang="cs-CZ"/>
              <a:pPr/>
              <a:t>34</a:t>
            </a:fld>
            <a:endParaRPr lang="en-US" altLang="cs-CZ"/>
          </a:p>
        </p:txBody>
      </p:sp>
      <p:sp>
        <p:nvSpPr>
          <p:cNvPr id="1678338" name="Rectangle 2"/>
          <p:cNvSpPr>
            <a:spLocks noRot="1" noChangeArrowheads="1" noTextEdit="1"/>
          </p:cNvSpPr>
          <p:nvPr>
            <p:ph type="sldImg"/>
          </p:nvPr>
        </p:nvSpPr>
        <p:spPr>
          <a:ln/>
        </p:spPr>
      </p:sp>
      <p:sp>
        <p:nvSpPr>
          <p:cNvPr id="1678339"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32D25-7262-4B4E-A4AE-BAEE75816440}" type="slidenum">
              <a:rPr lang="en-US" altLang="cs-CZ"/>
              <a:pPr/>
              <a:t>38</a:t>
            </a:fld>
            <a:endParaRPr lang="en-US" altLang="cs-CZ"/>
          </a:p>
        </p:txBody>
      </p:sp>
      <p:sp>
        <p:nvSpPr>
          <p:cNvPr id="1680386" name="Rectangle 2"/>
          <p:cNvSpPr>
            <a:spLocks noRot="1" noChangeArrowheads="1" noTextEdit="1"/>
          </p:cNvSpPr>
          <p:nvPr>
            <p:ph type="sldImg"/>
          </p:nvPr>
        </p:nvSpPr>
        <p:spPr>
          <a:ln/>
        </p:spPr>
      </p:sp>
      <p:sp>
        <p:nvSpPr>
          <p:cNvPr id="1680387" name="Rectangle 3"/>
          <p:cNvSpPr>
            <a:spLocks noGrp="1" noChangeArrowheads="1"/>
          </p:cNvSpPr>
          <p:nvPr>
            <p:ph type="body" idx="1"/>
          </p:nvPr>
        </p:nvSpPr>
        <p:spPr/>
        <p:txBody>
          <a:bodyPr/>
          <a:lstStyle/>
          <a:p>
            <a:r>
              <a:rPr lang="en-US" altLang="cs-CZ" b="1">
                <a:cs typeface="Arial" panose="020B0604020202020204" pitchFamily="34" charset="0"/>
              </a:rPr>
              <a:t>Preview Question 9: What physical changes mark adolescence?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257AC-7E5A-4D6D-AC9E-C27422BCE39D}" type="slidenum">
              <a:rPr lang="en-US" altLang="cs-CZ"/>
              <a:pPr/>
              <a:t>39</a:t>
            </a:fld>
            <a:endParaRPr lang="en-US" altLang="cs-CZ"/>
          </a:p>
        </p:txBody>
      </p:sp>
      <p:sp>
        <p:nvSpPr>
          <p:cNvPr id="1682434" name="Rectangle 2"/>
          <p:cNvSpPr>
            <a:spLocks noRot="1" noChangeArrowheads="1" noTextEdit="1"/>
          </p:cNvSpPr>
          <p:nvPr>
            <p:ph type="sldImg"/>
          </p:nvPr>
        </p:nvSpPr>
        <p:spPr>
          <a:ln/>
        </p:spPr>
      </p:sp>
      <p:sp>
        <p:nvSpPr>
          <p:cNvPr id="1682435"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45BFE-7FAB-4681-8CD5-1FF6F3311260}" type="slidenum">
              <a:rPr lang="en-US" altLang="cs-CZ"/>
              <a:pPr/>
              <a:t>40</a:t>
            </a:fld>
            <a:endParaRPr lang="en-US" altLang="cs-CZ"/>
          </a:p>
        </p:txBody>
      </p:sp>
      <p:sp>
        <p:nvSpPr>
          <p:cNvPr id="1684482" name="Rectangle 2"/>
          <p:cNvSpPr>
            <a:spLocks noRot="1" noChangeArrowheads="1" noTextEdit="1"/>
          </p:cNvSpPr>
          <p:nvPr>
            <p:ph type="sldImg"/>
          </p:nvPr>
        </p:nvSpPr>
        <p:spPr>
          <a:ln/>
        </p:spPr>
      </p:sp>
      <p:sp>
        <p:nvSpPr>
          <p:cNvPr id="1684483"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C58E9-8606-4542-B2AD-95AA921F97AD}" type="slidenum">
              <a:rPr lang="en-US" altLang="cs-CZ"/>
              <a:pPr/>
              <a:t>41</a:t>
            </a:fld>
            <a:endParaRPr lang="en-US" altLang="cs-CZ"/>
          </a:p>
        </p:txBody>
      </p:sp>
      <p:sp>
        <p:nvSpPr>
          <p:cNvPr id="1686530" name="Rectangle 2"/>
          <p:cNvSpPr>
            <a:spLocks noRot="1" noChangeArrowheads="1" noTextEdit="1"/>
          </p:cNvSpPr>
          <p:nvPr>
            <p:ph type="sldImg"/>
          </p:nvPr>
        </p:nvSpPr>
        <p:spPr>
          <a:ln/>
        </p:spPr>
      </p:sp>
      <p:sp>
        <p:nvSpPr>
          <p:cNvPr id="1686531"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A633C-C72C-4745-8491-769F747FDEF4}" type="slidenum">
              <a:rPr lang="en-US" altLang="cs-CZ"/>
              <a:pPr/>
              <a:t>42</a:t>
            </a:fld>
            <a:endParaRPr lang="en-US" altLang="cs-CZ"/>
          </a:p>
        </p:txBody>
      </p:sp>
      <p:sp>
        <p:nvSpPr>
          <p:cNvPr id="1688578" name="Rectangle 2"/>
          <p:cNvSpPr>
            <a:spLocks noRot="1" noChangeArrowheads="1" noTextEdit="1"/>
          </p:cNvSpPr>
          <p:nvPr>
            <p:ph type="sldImg"/>
          </p:nvPr>
        </p:nvSpPr>
        <p:spPr>
          <a:ln/>
        </p:spPr>
      </p:sp>
      <p:sp>
        <p:nvSpPr>
          <p:cNvPr id="1688579"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2BB6F-3621-4CD6-A5EF-42D0B6F68D88}" type="slidenum">
              <a:rPr lang="en-US" altLang="cs-CZ"/>
              <a:pPr/>
              <a:t>43</a:t>
            </a:fld>
            <a:endParaRPr lang="en-US" altLang="cs-CZ"/>
          </a:p>
        </p:txBody>
      </p:sp>
      <p:sp>
        <p:nvSpPr>
          <p:cNvPr id="1690626" name="Rectangle 2"/>
          <p:cNvSpPr>
            <a:spLocks noRot="1" noChangeArrowheads="1" noTextEdit="1"/>
          </p:cNvSpPr>
          <p:nvPr>
            <p:ph type="sldImg"/>
          </p:nvPr>
        </p:nvSpPr>
        <p:spPr>
          <a:ln/>
        </p:spPr>
      </p:sp>
      <p:sp>
        <p:nvSpPr>
          <p:cNvPr id="1690627" name="Rectangle 3"/>
          <p:cNvSpPr>
            <a:spLocks noGrp="1" noChangeArrowheads="1"/>
          </p:cNvSpPr>
          <p:nvPr>
            <p:ph type="body" idx="1"/>
          </p:nvPr>
        </p:nvSpPr>
        <p:spPr/>
        <p:txBody>
          <a:bodyPr/>
          <a:lstStyle/>
          <a:p>
            <a:r>
              <a:rPr lang="en-US" altLang="cs-CZ" b="1">
                <a:cs typeface="Arial" panose="020B0604020202020204" pitchFamily="34" charset="0"/>
              </a:rPr>
              <a:t>Preview Question 10: How did Piaget, Kohlberg, and later researchers describe adolescent cognitive and moral development?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00191-B87D-441E-B557-3B96D15169E5}" type="slidenum">
              <a:rPr lang="en-US" altLang="cs-CZ"/>
              <a:pPr/>
              <a:t>44</a:t>
            </a:fld>
            <a:endParaRPr lang="en-US" altLang="cs-CZ"/>
          </a:p>
        </p:txBody>
      </p:sp>
      <p:sp>
        <p:nvSpPr>
          <p:cNvPr id="1692674" name="Rectangle 2"/>
          <p:cNvSpPr>
            <a:spLocks noRot="1" noChangeArrowheads="1" noTextEdit="1"/>
          </p:cNvSpPr>
          <p:nvPr>
            <p:ph type="sldImg"/>
          </p:nvPr>
        </p:nvSpPr>
        <p:spPr>
          <a:ln/>
        </p:spPr>
      </p:sp>
      <p:sp>
        <p:nvSpPr>
          <p:cNvPr id="1692675"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B30204-8B12-4870-9E1A-987637FF63D3}" type="slidenum">
              <a:rPr lang="en-US" altLang="cs-CZ"/>
              <a:pPr/>
              <a:t>45</a:t>
            </a:fld>
            <a:endParaRPr lang="en-US" altLang="cs-CZ"/>
          </a:p>
        </p:txBody>
      </p:sp>
      <p:sp>
        <p:nvSpPr>
          <p:cNvPr id="1696770" name="Rectangle 2"/>
          <p:cNvSpPr>
            <a:spLocks noRot="1" noChangeArrowheads="1" noTextEdit="1"/>
          </p:cNvSpPr>
          <p:nvPr>
            <p:ph type="sldImg"/>
          </p:nvPr>
        </p:nvSpPr>
        <p:spPr>
          <a:ln/>
        </p:spPr>
      </p:sp>
      <p:sp>
        <p:nvSpPr>
          <p:cNvPr id="1696771"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D33763-CBEC-4850-B32E-9D59F60FB179}" type="slidenum">
              <a:rPr lang="en-US" altLang="cs-CZ"/>
              <a:pPr/>
              <a:t>46</a:t>
            </a:fld>
            <a:endParaRPr lang="en-US" altLang="cs-CZ"/>
          </a:p>
        </p:txBody>
      </p:sp>
      <p:sp>
        <p:nvSpPr>
          <p:cNvPr id="1700866" name="Rectangle 2"/>
          <p:cNvSpPr>
            <a:spLocks noRot="1" noChangeArrowheads="1" noTextEdit="1"/>
          </p:cNvSpPr>
          <p:nvPr>
            <p:ph type="sldImg"/>
          </p:nvPr>
        </p:nvSpPr>
        <p:spPr>
          <a:ln/>
        </p:spPr>
      </p:sp>
      <p:sp>
        <p:nvSpPr>
          <p:cNvPr id="1700867"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DD063-0AE2-4B86-825E-DFE15F4FACFB}" type="slidenum">
              <a:rPr lang="en-US" altLang="cs-CZ"/>
              <a:pPr/>
              <a:t>7</a:t>
            </a:fld>
            <a:endParaRPr lang="en-US" altLang="cs-CZ"/>
          </a:p>
        </p:txBody>
      </p:sp>
      <p:sp>
        <p:nvSpPr>
          <p:cNvPr id="1586178" name="Rectangle 2"/>
          <p:cNvSpPr>
            <a:spLocks noRot="1" noChangeArrowheads="1" noTextEdit="1"/>
          </p:cNvSpPr>
          <p:nvPr>
            <p:ph type="sldImg"/>
          </p:nvPr>
        </p:nvSpPr>
        <p:spPr>
          <a:ln/>
        </p:spPr>
      </p:sp>
      <p:sp>
        <p:nvSpPr>
          <p:cNvPr id="1586179"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FFA6C-9431-4C62-BCA3-3531C18C951C}" type="slidenum">
              <a:rPr lang="en-US" altLang="cs-CZ"/>
              <a:pPr/>
              <a:t>47</a:t>
            </a:fld>
            <a:endParaRPr lang="en-US" altLang="cs-CZ"/>
          </a:p>
        </p:txBody>
      </p:sp>
      <p:sp>
        <p:nvSpPr>
          <p:cNvPr id="1704962" name="Rectangle 2"/>
          <p:cNvSpPr>
            <a:spLocks noRot="1" noChangeArrowheads="1" noTextEdit="1"/>
          </p:cNvSpPr>
          <p:nvPr>
            <p:ph type="sldImg"/>
          </p:nvPr>
        </p:nvSpPr>
        <p:spPr>
          <a:ln/>
        </p:spPr>
      </p:sp>
      <p:sp>
        <p:nvSpPr>
          <p:cNvPr id="1704963" name="Rectangle 3"/>
          <p:cNvSpPr>
            <a:spLocks noGrp="1" noChangeArrowheads="1"/>
          </p:cNvSpPr>
          <p:nvPr>
            <p:ph type="body" idx="1"/>
          </p:nvPr>
        </p:nvSpPr>
        <p:spPr/>
        <p:txBody>
          <a:bodyPr/>
          <a:lstStyle/>
          <a:p>
            <a:r>
              <a:rPr lang="en-US" altLang="cs-CZ" b="1"/>
              <a:t>Preview Question 11: What are the social tasks and challenges of adolescence?</a:t>
            </a:r>
            <a:endParaRPr lang="en-US" altLang="cs-CZ" b="1">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3C6F3-0B38-46B8-8D32-9F1B15036D95}" type="slidenum">
              <a:rPr lang="en-US" altLang="cs-CZ"/>
              <a:pPr/>
              <a:t>48</a:t>
            </a:fld>
            <a:endParaRPr lang="en-US" altLang="cs-CZ"/>
          </a:p>
        </p:txBody>
      </p:sp>
      <p:sp>
        <p:nvSpPr>
          <p:cNvPr id="1707010" name="Rectangle 2"/>
          <p:cNvSpPr>
            <a:spLocks noRot="1" noChangeArrowheads="1" noTextEdit="1"/>
          </p:cNvSpPr>
          <p:nvPr>
            <p:ph type="sldImg"/>
          </p:nvPr>
        </p:nvSpPr>
        <p:spPr>
          <a:ln/>
        </p:spPr>
      </p:sp>
      <p:sp>
        <p:nvSpPr>
          <p:cNvPr id="1707011"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A358B-AE54-413D-873B-693F870DD2DD}" type="slidenum">
              <a:rPr lang="en-US" altLang="cs-CZ"/>
              <a:pPr/>
              <a:t>49</a:t>
            </a:fld>
            <a:endParaRPr lang="en-US" altLang="cs-CZ"/>
          </a:p>
        </p:txBody>
      </p:sp>
      <p:sp>
        <p:nvSpPr>
          <p:cNvPr id="1709058" name="Rectangle 2"/>
          <p:cNvSpPr>
            <a:spLocks noRot="1" noChangeArrowheads="1" noTextEdit="1"/>
          </p:cNvSpPr>
          <p:nvPr>
            <p:ph type="sldImg"/>
          </p:nvPr>
        </p:nvSpPr>
        <p:spPr>
          <a:ln/>
        </p:spPr>
      </p:sp>
      <p:sp>
        <p:nvSpPr>
          <p:cNvPr id="1709059"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5BBC8-0512-4402-BEAF-0467AECF2E7A}" type="slidenum">
              <a:rPr lang="en-US" altLang="cs-CZ"/>
              <a:pPr/>
              <a:t>52</a:t>
            </a:fld>
            <a:endParaRPr lang="en-US" altLang="cs-CZ"/>
          </a:p>
        </p:txBody>
      </p:sp>
      <p:sp>
        <p:nvSpPr>
          <p:cNvPr id="1711106" name="Rectangle 2"/>
          <p:cNvSpPr>
            <a:spLocks noRot="1" noChangeArrowheads="1" noTextEdit="1"/>
          </p:cNvSpPr>
          <p:nvPr>
            <p:ph type="sldImg"/>
          </p:nvPr>
        </p:nvSpPr>
        <p:spPr>
          <a:ln/>
        </p:spPr>
      </p:sp>
      <p:sp>
        <p:nvSpPr>
          <p:cNvPr id="1711107" name="Rectangle 3"/>
          <p:cNvSpPr>
            <a:spLocks noGrp="1" noChangeArrowheads="1"/>
          </p:cNvSpPr>
          <p:nvPr>
            <p:ph type="body" idx="1"/>
          </p:nvPr>
        </p:nvSpPr>
        <p:spPr/>
        <p:txBody>
          <a:bodyPr/>
          <a:lstStyle/>
          <a:p>
            <a:r>
              <a:rPr lang="en-US" altLang="cs-CZ" b="1">
                <a:cs typeface="Arial" panose="020B0604020202020204" pitchFamily="34" charset="0"/>
              </a:rPr>
              <a:t>Preview Question 12: What is emerging adulthood?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D899C-B814-4CD7-90E0-D4244BDFD935}" type="slidenum">
              <a:rPr lang="en-US" altLang="cs-CZ"/>
              <a:pPr/>
              <a:t>53</a:t>
            </a:fld>
            <a:endParaRPr lang="en-US" altLang="cs-CZ"/>
          </a:p>
        </p:txBody>
      </p:sp>
      <p:sp>
        <p:nvSpPr>
          <p:cNvPr id="1713154" name="Rectangle 2"/>
          <p:cNvSpPr>
            <a:spLocks noRot="1" noChangeArrowheads="1" noTextEdit="1"/>
          </p:cNvSpPr>
          <p:nvPr>
            <p:ph type="sldImg"/>
          </p:nvPr>
        </p:nvSpPr>
        <p:spPr>
          <a:ln/>
        </p:spPr>
      </p:sp>
      <p:sp>
        <p:nvSpPr>
          <p:cNvPr id="1713155"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00E10-C554-4354-9069-45044AA13829}" type="slidenum">
              <a:rPr lang="en-US" altLang="cs-CZ"/>
              <a:pPr/>
              <a:t>54</a:t>
            </a:fld>
            <a:endParaRPr lang="en-US" altLang="cs-CZ"/>
          </a:p>
        </p:txBody>
      </p:sp>
      <p:sp>
        <p:nvSpPr>
          <p:cNvPr id="1715202" name="Rectangle 2"/>
          <p:cNvSpPr>
            <a:spLocks noRot="1" noChangeArrowheads="1" noTextEdit="1"/>
          </p:cNvSpPr>
          <p:nvPr>
            <p:ph type="sldImg"/>
          </p:nvPr>
        </p:nvSpPr>
        <p:spPr>
          <a:ln/>
        </p:spPr>
      </p:sp>
      <p:sp>
        <p:nvSpPr>
          <p:cNvPr id="1715203" name="Rectangle 3"/>
          <p:cNvSpPr>
            <a:spLocks noGrp="1" noChangeArrowheads="1"/>
          </p:cNvSpPr>
          <p:nvPr>
            <p:ph type="body" idx="1"/>
          </p:nvPr>
        </p:nvSpPr>
        <p:spPr/>
        <p:txBody>
          <a:bodyPr/>
          <a:lstStyle/>
          <a:p>
            <a:r>
              <a:rPr lang="en-US" altLang="cs-CZ" b="1">
                <a:cs typeface="Arial" panose="020B0604020202020204" pitchFamily="34" charset="0"/>
              </a:rPr>
              <a:t>Preview Question 13: What physical changes occur during middle and late adulthood?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AA6D65-C0FD-4DDD-BA9C-4630DB7A5944}" type="slidenum">
              <a:rPr lang="en-US" altLang="cs-CZ"/>
              <a:pPr/>
              <a:t>55</a:t>
            </a:fld>
            <a:endParaRPr lang="en-US" altLang="cs-CZ"/>
          </a:p>
        </p:txBody>
      </p:sp>
      <p:sp>
        <p:nvSpPr>
          <p:cNvPr id="1717250" name="Rectangle 2"/>
          <p:cNvSpPr>
            <a:spLocks noRot="1" noChangeArrowheads="1" noTextEdit="1"/>
          </p:cNvSpPr>
          <p:nvPr>
            <p:ph type="sldImg"/>
          </p:nvPr>
        </p:nvSpPr>
        <p:spPr>
          <a:ln/>
        </p:spPr>
      </p:sp>
      <p:sp>
        <p:nvSpPr>
          <p:cNvPr id="1717251"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F265B-EB5C-425F-808D-7B96D7B60322}" type="slidenum">
              <a:rPr lang="en-US" altLang="cs-CZ"/>
              <a:pPr/>
              <a:t>56</a:t>
            </a:fld>
            <a:endParaRPr lang="en-US" altLang="cs-CZ"/>
          </a:p>
        </p:txBody>
      </p:sp>
      <p:sp>
        <p:nvSpPr>
          <p:cNvPr id="1721346" name="Rectangle 2"/>
          <p:cNvSpPr>
            <a:spLocks noRot="1" noChangeArrowheads="1" noTextEdit="1"/>
          </p:cNvSpPr>
          <p:nvPr>
            <p:ph type="sldImg"/>
          </p:nvPr>
        </p:nvSpPr>
        <p:spPr>
          <a:ln/>
        </p:spPr>
      </p:sp>
      <p:sp>
        <p:nvSpPr>
          <p:cNvPr id="1721347"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FA49E-C91E-4723-9D66-B3AC8F719D16}" type="slidenum">
              <a:rPr lang="en-US" altLang="cs-CZ"/>
              <a:pPr/>
              <a:t>57</a:t>
            </a:fld>
            <a:endParaRPr lang="en-US" altLang="cs-CZ"/>
          </a:p>
        </p:txBody>
      </p:sp>
      <p:sp>
        <p:nvSpPr>
          <p:cNvPr id="1723394" name="Rectangle 2"/>
          <p:cNvSpPr>
            <a:spLocks noRot="1" noChangeArrowheads="1" noTextEdit="1"/>
          </p:cNvSpPr>
          <p:nvPr>
            <p:ph type="sldImg"/>
          </p:nvPr>
        </p:nvSpPr>
        <p:spPr>
          <a:ln/>
        </p:spPr>
      </p:sp>
      <p:sp>
        <p:nvSpPr>
          <p:cNvPr id="1723395"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08921-0E4F-48E8-ABA9-7FC7F3320D5C}" type="slidenum">
              <a:rPr lang="en-US" altLang="cs-CZ"/>
              <a:pPr/>
              <a:t>58</a:t>
            </a:fld>
            <a:endParaRPr lang="en-US" altLang="cs-CZ"/>
          </a:p>
        </p:txBody>
      </p:sp>
      <p:sp>
        <p:nvSpPr>
          <p:cNvPr id="1727490" name="Rectangle 2"/>
          <p:cNvSpPr>
            <a:spLocks noRot="1" noChangeArrowheads="1" noTextEdit="1"/>
          </p:cNvSpPr>
          <p:nvPr>
            <p:ph type="sldImg"/>
          </p:nvPr>
        </p:nvSpPr>
        <p:spPr>
          <a:ln/>
        </p:spPr>
      </p:sp>
      <p:sp>
        <p:nvSpPr>
          <p:cNvPr id="1727491" name="Rectangle 3"/>
          <p:cNvSpPr>
            <a:spLocks noGrp="1" noChangeArrowheads="1"/>
          </p:cNvSpPr>
          <p:nvPr>
            <p:ph type="body" idx="1"/>
          </p:nvPr>
        </p:nvSpPr>
        <p:spPr/>
        <p:txBody>
          <a:bodyPr/>
          <a:lstStyle/>
          <a:p>
            <a:r>
              <a:rPr lang="en-US" altLang="cs-CZ" b="1">
                <a:cs typeface="Arial" panose="020B0604020202020204" pitchFamily="34" charset="0"/>
              </a:rPr>
              <a:t>Preview Question 14: How do memory and intelligence change with 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59023-8175-43F2-B779-61F85AA7652B}" type="slidenum">
              <a:rPr lang="en-US" altLang="cs-CZ"/>
              <a:pPr/>
              <a:t>8</a:t>
            </a:fld>
            <a:endParaRPr lang="en-US" altLang="cs-CZ"/>
          </a:p>
        </p:txBody>
      </p:sp>
      <p:sp>
        <p:nvSpPr>
          <p:cNvPr id="1589250" name="Rectangle 2"/>
          <p:cNvSpPr>
            <a:spLocks noRot="1" noChangeArrowheads="1" noTextEdit="1"/>
          </p:cNvSpPr>
          <p:nvPr>
            <p:ph type="sldImg"/>
          </p:nvPr>
        </p:nvSpPr>
        <p:spPr>
          <a:ln/>
        </p:spPr>
      </p:sp>
      <p:sp>
        <p:nvSpPr>
          <p:cNvPr id="1589251"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2A182-6EE2-4B20-A05A-223A7DF06B71}" type="slidenum">
              <a:rPr lang="en-US" altLang="cs-CZ"/>
              <a:pPr/>
              <a:t>59</a:t>
            </a:fld>
            <a:endParaRPr lang="en-US" altLang="cs-CZ"/>
          </a:p>
        </p:txBody>
      </p:sp>
      <p:sp>
        <p:nvSpPr>
          <p:cNvPr id="1729538" name="Rectangle 2"/>
          <p:cNvSpPr>
            <a:spLocks noRot="1" noChangeArrowheads="1" noTextEdit="1"/>
          </p:cNvSpPr>
          <p:nvPr>
            <p:ph type="sldImg"/>
          </p:nvPr>
        </p:nvSpPr>
        <p:spPr>
          <a:ln/>
        </p:spPr>
      </p:sp>
      <p:sp>
        <p:nvSpPr>
          <p:cNvPr id="1729539"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5FDB8-5A84-4E8E-8163-5E943FBC7DAA}" type="slidenum">
              <a:rPr lang="en-US" altLang="cs-CZ"/>
              <a:pPr/>
              <a:t>60</a:t>
            </a:fld>
            <a:endParaRPr lang="en-US" altLang="cs-CZ"/>
          </a:p>
        </p:txBody>
      </p:sp>
      <p:sp>
        <p:nvSpPr>
          <p:cNvPr id="1733634" name="Rectangle 2"/>
          <p:cNvSpPr>
            <a:spLocks noRot="1" noChangeArrowheads="1" noTextEdit="1"/>
          </p:cNvSpPr>
          <p:nvPr>
            <p:ph type="sldImg"/>
          </p:nvPr>
        </p:nvSpPr>
        <p:spPr>
          <a:ln/>
        </p:spPr>
      </p:sp>
      <p:sp>
        <p:nvSpPr>
          <p:cNvPr id="1733635"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350CAE-1CB1-4A11-9D98-BE99D9E03CAF}" type="slidenum">
              <a:rPr lang="en-US" altLang="cs-CZ"/>
              <a:pPr/>
              <a:t>61</a:t>
            </a:fld>
            <a:endParaRPr lang="en-US" altLang="cs-CZ"/>
          </a:p>
        </p:txBody>
      </p:sp>
      <p:sp>
        <p:nvSpPr>
          <p:cNvPr id="1735682" name="Rectangle 2"/>
          <p:cNvSpPr>
            <a:spLocks noRot="1" noChangeArrowheads="1" noTextEdit="1"/>
          </p:cNvSpPr>
          <p:nvPr>
            <p:ph type="sldImg"/>
          </p:nvPr>
        </p:nvSpPr>
        <p:spPr>
          <a:ln/>
        </p:spPr>
      </p:sp>
      <p:sp>
        <p:nvSpPr>
          <p:cNvPr id="1735683"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8294B-CC36-431C-B0B5-0BCF3FC7735B}" type="slidenum">
              <a:rPr lang="en-US" altLang="cs-CZ"/>
              <a:pPr/>
              <a:t>62</a:t>
            </a:fld>
            <a:endParaRPr lang="en-US" altLang="cs-CZ"/>
          </a:p>
        </p:txBody>
      </p:sp>
      <p:sp>
        <p:nvSpPr>
          <p:cNvPr id="1737730" name="Rectangle 2"/>
          <p:cNvSpPr>
            <a:spLocks noRot="1" noChangeArrowheads="1" noTextEdit="1"/>
          </p:cNvSpPr>
          <p:nvPr>
            <p:ph type="sldImg"/>
          </p:nvPr>
        </p:nvSpPr>
        <p:spPr>
          <a:ln/>
        </p:spPr>
      </p:sp>
      <p:sp>
        <p:nvSpPr>
          <p:cNvPr id="1737731"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0443F-4230-4B16-8475-86EDBB778623}" type="slidenum">
              <a:rPr lang="en-US" altLang="cs-CZ"/>
              <a:pPr/>
              <a:t>63</a:t>
            </a:fld>
            <a:endParaRPr lang="en-US" altLang="cs-CZ"/>
          </a:p>
        </p:txBody>
      </p:sp>
      <p:sp>
        <p:nvSpPr>
          <p:cNvPr id="1739778" name="Rectangle 2"/>
          <p:cNvSpPr>
            <a:spLocks noRot="1" noChangeArrowheads="1" noTextEdit="1"/>
          </p:cNvSpPr>
          <p:nvPr>
            <p:ph type="sldImg"/>
          </p:nvPr>
        </p:nvSpPr>
        <p:spPr>
          <a:ln/>
        </p:spPr>
      </p:sp>
      <p:sp>
        <p:nvSpPr>
          <p:cNvPr id="1739779"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55FDC-234B-465B-A2D0-6D1DD7E4FDD7}" type="slidenum">
              <a:rPr lang="en-US" altLang="cs-CZ"/>
              <a:pPr/>
              <a:t>64</a:t>
            </a:fld>
            <a:endParaRPr lang="en-US" altLang="cs-CZ"/>
          </a:p>
        </p:txBody>
      </p:sp>
      <p:sp>
        <p:nvSpPr>
          <p:cNvPr id="1741826" name="Rectangle 2"/>
          <p:cNvSpPr>
            <a:spLocks noRot="1" noChangeArrowheads="1" noTextEdit="1"/>
          </p:cNvSpPr>
          <p:nvPr>
            <p:ph type="sldImg"/>
          </p:nvPr>
        </p:nvSpPr>
        <p:spPr>
          <a:ln/>
        </p:spPr>
      </p:sp>
      <p:sp>
        <p:nvSpPr>
          <p:cNvPr id="1741827" name="Rectangle 3"/>
          <p:cNvSpPr>
            <a:spLocks noGrp="1" noChangeArrowheads="1"/>
          </p:cNvSpPr>
          <p:nvPr>
            <p:ph type="body" idx="1"/>
          </p:nvPr>
        </p:nvSpPr>
        <p:spPr/>
        <p:txBody>
          <a:bodyPr/>
          <a:lstStyle/>
          <a:p>
            <a:r>
              <a:rPr lang="en-US" altLang="cs-CZ" b="1"/>
              <a:t>Preview Question 15: What themes and influences mark our social journey from early adulthood to death?</a:t>
            </a:r>
            <a:endParaRPr lang="en-US" altLang="cs-CZ" b="1">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BE4426-EE3D-4699-91E4-42BADFAC692E}" type="slidenum">
              <a:rPr lang="en-US" altLang="cs-CZ"/>
              <a:pPr/>
              <a:t>65</a:t>
            </a:fld>
            <a:endParaRPr lang="en-US" altLang="cs-CZ"/>
          </a:p>
        </p:txBody>
      </p:sp>
      <p:sp>
        <p:nvSpPr>
          <p:cNvPr id="1743874" name="Rectangle 2"/>
          <p:cNvSpPr>
            <a:spLocks noRot="1" noChangeArrowheads="1" noTextEdit="1"/>
          </p:cNvSpPr>
          <p:nvPr>
            <p:ph type="sldImg"/>
          </p:nvPr>
        </p:nvSpPr>
        <p:spPr>
          <a:ln/>
        </p:spPr>
      </p:sp>
      <p:sp>
        <p:nvSpPr>
          <p:cNvPr id="1743875"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87087-1A41-4899-A82F-16AA3A46A861}" type="slidenum">
              <a:rPr lang="en-US" altLang="cs-CZ"/>
              <a:pPr/>
              <a:t>66</a:t>
            </a:fld>
            <a:endParaRPr lang="en-US" altLang="cs-CZ"/>
          </a:p>
        </p:txBody>
      </p:sp>
      <p:sp>
        <p:nvSpPr>
          <p:cNvPr id="1745922" name="Rectangle 2"/>
          <p:cNvSpPr>
            <a:spLocks noRot="1" noChangeArrowheads="1" noTextEdit="1"/>
          </p:cNvSpPr>
          <p:nvPr>
            <p:ph type="sldImg"/>
          </p:nvPr>
        </p:nvSpPr>
        <p:spPr>
          <a:ln/>
        </p:spPr>
      </p:sp>
      <p:sp>
        <p:nvSpPr>
          <p:cNvPr id="1745923"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E18D8-4A2A-4AAA-BA1D-64D6C66FDE5B}" type="slidenum">
              <a:rPr lang="en-US" altLang="cs-CZ"/>
              <a:pPr/>
              <a:t>67</a:t>
            </a:fld>
            <a:endParaRPr lang="en-US" altLang="cs-CZ"/>
          </a:p>
        </p:txBody>
      </p:sp>
      <p:sp>
        <p:nvSpPr>
          <p:cNvPr id="1747970" name="Rectangle 2"/>
          <p:cNvSpPr>
            <a:spLocks noRot="1" noChangeArrowheads="1" noTextEdit="1"/>
          </p:cNvSpPr>
          <p:nvPr>
            <p:ph type="sldImg"/>
          </p:nvPr>
        </p:nvSpPr>
        <p:spPr>
          <a:ln/>
        </p:spPr>
      </p:sp>
      <p:sp>
        <p:nvSpPr>
          <p:cNvPr id="1747971"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FBF41-66E1-40CC-9BBD-A276B1203CA4}" type="slidenum">
              <a:rPr lang="en-US" altLang="cs-CZ"/>
              <a:pPr/>
              <a:t>68</a:t>
            </a:fld>
            <a:endParaRPr lang="en-US" altLang="cs-CZ"/>
          </a:p>
        </p:txBody>
      </p:sp>
      <p:sp>
        <p:nvSpPr>
          <p:cNvPr id="1750018" name="Rectangle 2"/>
          <p:cNvSpPr>
            <a:spLocks noRot="1" noChangeArrowheads="1" noTextEdit="1"/>
          </p:cNvSpPr>
          <p:nvPr>
            <p:ph type="sldImg"/>
          </p:nvPr>
        </p:nvSpPr>
        <p:spPr>
          <a:ln/>
        </p:spPr>
      </p:sp>
      <p:sp>
        <p:nvSpPr>
          <p:cNvPr id="1750019"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E3B03-D6D0-4FD3-AD5E-0181E27745E2}" type="slidenum">
              <a:rPr lang="en-US" altLang="cs-CZ"/>
              <a:pPr/>
              <a:t>9</a:t>
            </a:fld>
            <a:endParaRPr lang="en-US" altLang="cs-CZ"/>
          </a:p>
        </p:txBody>
      </p:sp>
      <p:sp>
        <p:nvSpPr>
          <p:cNvPr id="1591298" name="Rectangle 2"/>
          <p:cNvSpPr>
            <a:spLocks noRot="1" noChangeArrowheads="1" noTextEdit="1"/>
          </p:cNvSpPr>
          <p:nvPr>
            <p:ph type="sldImg"/>
          </p:nvPr>
        </p:nvSpPr>
        <p:spPr>
          <a:ln/>
        </p:spPr>
      </p:sp>
      <p:sp>
        <p:nvSpPr>
          <p:cNvPr id="1591299"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46303-06F1-4E19-83D0-E14463996658}" type="slidenum">
              <a:rPr lang="en-US" altLang="cs-CZ"/>
              <a:pPr/>
              <a:t>69</a:t>
            </a:fld>
            <a:endParaRPr lang="en-US" altLang="cs-CZ"/>
          </a:p>
        </p:txBody>
      </p:sp>
      <p:sp>
        <p:nvSpPr>
          <p:cNvPr id="1752066" name="Rectangle 2"/>
          <p:cNvSpPr>
            <a:spLocks noRot="1" noChangeArrowheads="1" noTextEdit="1"/>
          </p:cNvSpPr>
          <p:nvPr>
            <p:ph type="sldImg"/>
          </p:nvPr>
        </p:nvSpPr>
        <p:spPr>
          <a:ln/>
        </p:spPr>
      </p:sp>
      <p:sp>
        <p:nvSpPr>
          <p:cNvPr id="1752067"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29473-692F-4B8E-AE81-4AC287B4AC31}" type="slidenum">
              <a:rPr lang="en-US" altLang="cs-CZ"/>
              <a:pPr/>
              <a:t>70</a:t>
            </a:fld>
            <a:endParaRPr lang="en-US" altLang="cs-CZ"/>
          </a:p>
        </p:txBody>
      </p:sp>
      <p:sp>
        <p:nvSpPr>
          <p:cNvPr id="1754114" name="Rectangle 2"/>
          <p:cNvSpPr>
            <a:spLocks noRot="1" noChangeArrowheads="1" noTextEdit="1"/>
          </p:cNvSpPr>
          <p:nvPr>
            <p:ph type="sldImg"/>
          </p:nvPr>
        </p:nvSpPr>
        <p:spPr>
          <a:ln/>
        </p:spPr>
      </p:sp>
      <p:sp>
        <p:nvSpPr>
          <p:cNvPr id="1754115"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3AF9B-F9A2-40C3-983F-57DB1410143E}" type="slidenum">
              <a:rPr lang="en-US" altLang="cs-CZ"/>
              <a:pPr/>
              <a:t>71</a:t>
            </a:fld>
            <a:endParaRPr lang="en-US" altLang="cs-CZ"/>
          </a:p>
        </p:txBody>
      </p:sp>
      <p:sp>
        <p:nvSpPr>
          <p:cNvPr id="1756162" name="Rectangle 2"/>
          <p:cNvSpPr>
            <a:spLocks noRot="1" noChangeArrowheads="1" noTextEdit="1"/>
          </p:cNvSpPr>
          <p:nvPr>
            <p:ph type="sldImg"/>
          </p:nvPr>
        </p:nvSpPr>
        <p:spPr>
          <a:ln/>
        </p:spPr>
      </p:sp>
      <p:sp>
        <p:nvSpPr>
          <p:cNvPr id="1756163"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30865-F0F8-45D3-8D64-D0B09DD076F5}" type="slidenum">
              <a:rPr lang="en-US" altLang="cs-CZ"/>
              <a:pPr/>
              <a:t>10</a:t>
            </a:fld>
            <a:endParaRPr lang="en-US" altLang="cs-CZ"/>
          </a:p>
        </p:txBody>
      </p:sp>
      <p:sp>
        <p:nvSpPr>
          <p:cNvPr id="1593346" name="Rectangle 2"/>
          <p:cNvSpPr>
            <a:spLocks noRot="1" noChangeArrowheads="1" noTextEdit="1"/>
          </p:cNvSpPr>
          <p:nvPr>
            <p:ph type="sldImg"/>
          </p:nvPr>
        </p:nvSpPr>
        <p:spPr>
          <a:ln/>
        </p:spPr>
      </p:sp>
      <p:sp>
        <p:nvSpPr>
          <p:cNvPr id="1593347" name="Rectangle 3"/>
          <p:cNvSpPr>
            <a:spLocks noGrp="1" noChangeArrowheads="1"/>
          </p:cNvSpPr>
          <p:nvPr>
            <p:ph type="body" idx="1"/>
          </p:nvPr>
        </p:nvSpPr>
        <p:spPr/>
        <p:txBody>
          <a:bodyPr/>
          <a:lstStyle/>
          <a:p>
            <a:r>
              <a:rPr lang="en-US" altLang="cs-CZ" b="1"/>
              <a:t>Preview Question 2: What are some of the newborn’s abilities, and how do researchers explore infants’ mental abilities?</a:t>
            </a:r>
            <a:endParaRPr lang="en-US" altLang="cs-CZ" b="1">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5EED0-A149-48DF-BE7E-1C3E658F486C}" type="slidenum">
              <a:rPr lang="en-US" altLang="cs-CZ"/>
              <a:pPr/>
              <a:t>11</a:t>
            </a:fld>
            <a:endParaRPr lang="en-US" altLang="cs-CZ"/>
          </a:p>
        </p:txBody>
      </p:sp>
      <p:sp>
        <p:nvSpPr>
          <p:cNvPr id="1603586" name="Rectangle 2"/>
          <p:cNvSpPr>
            <a:spLocks noRot="1" noChangeArrowheads="1" noTextEdit="1"/>
          </p:cNvSpPr>
          <p:nvPr>
            <p:ph type="sldImg"/>
          </p:nvPr>
        </p:nvSpPr>
        <p:spPr>
          <a:ln/>
        </p:spPr>
      </p:sp>
      <p:sp>
        <p:nvSpPr>
          <p:cNvPr id="1603587" name="Rectangle 3"/>
          <p:cNvSpPr>
            <a:spLocks noGrp="1" noChangeArrowheads="1"/>
          </p:cNvSpPr>
          <p:nvPr>
            <p:ph type="body" idx="1"/>
          </p:nvPr>
        </p:nvSpPr>
        <p:spPr/>
        <p:txBody>
          <a:bodyPr/>
          <a:lstStyle/>
          <a:p>
            <a:endParaRPr lang="cs-CZ" altLang="cs-CZ" b="1">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FA3A1-8A0D-41BB-B772-0E4BD3239D93}" type="slidenum">
              <a:rPr lang="en-US" altLang="cs-CZ"/>
              <a:pPr/>
              <a:t>12</a:t>
            </a:fld>
            <a:endParaRPr lang="en-US" altLang="cs-CZ"/>
          </a:p>
        </p:txBody>
      </p:sp>
      <p:sp>
        <p:nvSpPr>
          <p:cNvPr id="1605634" name="Rectangle 2"/>
          <p:cNvSpPr>
            <a:spLocks noRot="1" noChangeArrowheads="1" noTextEdit="1"/>
          </p:cNvSpPr>
          <p:nvPr>
            <p:ph type="sldImg"/>
          </p:nvPr>
        </p:nvSpPr>
        <p:spPr>
          <a:ln/>
        </p:spPr>
      </p:sp>
      <p:sp>
        <p:nvSpPr>
          <p:cNvPr id="1605635" name="Rectangle 3"/>
          <p:cNvSpPr>
            <a:spLocks noGrp="1" noChangeArrowheads="1"/>
          </p:cNvSpPr>
          <p:nvPr>
            <p:ph type="body" idx="1"/>
          </p:nvPr>
        </p:nvSpPr>
        <p:spPr/>
        <p:txBody>
          <a:bodyPr/>
          <a:lstStyle/>
          <a:p>
            <a:r>
              <a:rPr lang="en-US" altLang="cs-CZ" b="1">
                <a:cs typeface="Arial" panose="020B0604020202020204" pitchFamily="34" charset="0"/>
              </a:rPr>
              <a:t>Preview Question 3: During infancy and childhood, how do the brain and motor skills develop?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cs-CZ" smtClean="0"/>
              <a:t>Kliknutím lze upravit styl.</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smtClean="0"/>
              <a:t>Kliknutím můžete upravit styl předlohy.</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endParaRPr lang="en-US" altLang="cs-CZ"/>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ltLang="cs-CZ"/>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855D134E-62B3-4D52-88D8-C3C218F38995}" type="slidenum">
              <a:rPr lang="en-US" altLang="cs-CZ" smtClean="0"/>
              <a:pPr/>
              <a:t>‹#›</a:t>
            </a:fld>
            <a:endParaRPr lang="en-US" altLang="cs-CZ"/>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89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endParaRPr lang="en-US" altLang="cs-CZ"/>
          </a:p>
        </p:txBody>
      </p:sp>
      <p:sp>
        <p:nvSpPr>
          <p:cNvPr id="5" name="Footer Placeholder 4"/>
          <p:cNvSpPr>
            <a:spLocks noGrp="1"/>
          </p:cNvSpPr>
          <p:nvPr>
            <p:ph type="ftr" sz="quarter" idx="11"/>
          </p:nvPr>
        </p:nvSpPr>
        <p:spPr/>
        <p:txBody>
          <a:bodyPr/>
          <a:lstStyle/>
          <a:p>
            <a:endParaRPr lang="en-US" altLang="cs-CZ"/>
          </a:p>
        </p:txBody>
      </p:sp>
      <p:sp>
        <p:nvSpPr>
          <p:cNvPr id="6" name="Slide Number Placeholder 5"/>
          <p:cNvSpPr>
            <a:spLocks noGrp="1"/>
          </p:cNvSpPr>
          <p:nvPr>
            <p:ph type="sldNum" sz="quarter" idx="12"/>
          </p:nvPr>
        </p:nvSpPr>
        <p:spPr/>
        <p:txBody>
          <a:bodyPr/>
          <a:lstStyle/>
          <a:p>
            <a:fld id="{94CF0349-C327-4740-8451-DAE54A6F0A70}" type="slidenum">
              <a:rPr lang="en-US" altLang="cs-CZ" smtClean="0"/>
              <a:pPr/>
              <a:t>‹#›</a:t>
            </a:fld>
            <a:endParaRPr lang="en-US" altLang="cs-CZ"/>
          </a:p>
        </p:txBody>
      </p:sp>
    </p:spTree>
    <p:extLst>
      <p:ext uri="{BB962C8B-B14F-4D97-AF65-F5344CB8AC3E}">
        <p14:creationId xmlns:p14="http://schemas.microsoft.com/office/powerpoint/2010/main" val="145328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endParaRPr lang="en-US" altLang="cs-CZ"/>
          </a:p>
        </p:txBody>
      </p:sp>
      <p:sp>
        <p:nvSpPr>
          <p:cNvPr id="5" name="Footer Placeholder 4"/>
          <p:cNvSpPr>
            <a:spLocks noGrp="1"/>
          </p:cNvSpPr>
          <p:nvPr>
            <p:ph type="ftr" sz="quarter" idx="11"/>
          </p:nvPr>
        </p:nvSpPr>
        <p:spPr/>
        <p:txBody>
          <a:bodyPr/>
          <a:lstStyle/>
          <a:p>
            <a:endParaRPr lang="en-US" altLang="cs-CZ"/>
          </a:p>
        </p:txBody>
      </p:sp>
      <p:sp>
        <p:nvSpPr>
          <p:cNvPr id="6" name="Slide Number Placeholder 5"/>
          <p:cNvSpPr>
            <a:spLocks noGrp="1"/>
          </p:cNvSpPr>
          <p:nvPr>
            <p:ph type="sldNum" sz="quarter" idx="12"/>
          </p:nvPr>
        </p:nvSpPr>
        <p:spPr/>
        <p:txBody>
          <a:bodyPr/>
          <a:lstStyle/>
          <a:p>
            <a:fld id="{98D508D3-8B32-4F22-8EED-5F47578EE14A}" type="slidenum">
              <a:rPr lang="en-US" altLang="cs-CZ" smtClean="0"/>
              <a:pPr/>
              <a:t>‹#›</a:t>
            </a:fld>
            <a:endParaRPr lang="en-US" altLang="cs-CZ"/>
          </a:p>
        </p:txBody>
      </p:sp>
    </p:spTree>
    <p:extLst>
      <p:ext uri="{BB962C8B-B14F-4D97-AF65-F5344CB8AC3E}">
        <p14:creationId xmlns:p14="http://schemas.microsoft.com/office/powerpoint/2010/main" val="366612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685800" y="1981200"/>
            <a:ext cx="7772400" cy="4114800"/>
          </a:xfrm>
        </p:spPr>
        <p:txBody>
          <a:bodyPr/>
          <a:lstStyle/>
          <a:p>
            <a:endParaRPr lang="cs-CZ"/>
          </a:p>
        </p:txBody>
      </p:sp>
      <p:sp>
        <p:nvSpPr>
          <p:cNvPr id="4" name="Zástupný symbol pro datum 3"/>
          <p:cNvSpPr>
            <a:spLocks noGrp="1"/>
          </p:cNvSpPr>
          <p:nvPr>
            <p:ph type="dt" sz="half" idx="10"/>
          </p:nvPr>
        </p:nvSpPr>
        <p:spPr>
          <a:xfrm>
            <a:off x="685800" y="6248400"/>
            <a:ext cx="1905000" cy="457200"/>
          </a:xfrm>
        </p:spPr>
        <p:txBody>
          <a:bodyPr/>
          <a:lstStyle>
            <a:lvl1pPr>
              <a:defRPr/>
            </a:lvl1pPr>
          </a:lstStyle>
          <a:p>
            <a:endParaRPr lang="en-US" altLang="cs-CZ"/>
          </a:p>
        </p:txBody>
      </p:sp>
      <p:sp>
        <p:nvSpPr>
          <p:cNvPr id="5" name="Zástupný symbol pro zápatí 4"/>
          <p:cNvSpPr>
            <a:spLocks noGrp="1"/>
          </p:cNvSpPr>
          <p:nvPr>
            <p:ph type="ftr" sz="quarter" idx="11"/>
          </p:nvPr>
        </p:nvSpPr>
        <p:spPr>
          <a:xfrm>
            <a:off x="3124200" y="6248400"/>
            <a:ext cx="2895600" cy="457200"/>
          </a:xfrm>
        </p:spPr>
        <p:txBody>
          <a:bodyPr/>
          <a:lstStyle>
            <a:lvl1pPr>
              <a:defRPr/>
            </a:lvl1pPr>
          </a:lstStyle>
          <a:p>
            <a:endParaRPr lang="en-US" altLang="cs-CZ"/>
          </a:p>
        </p:txBody>
      </p:sp>
      <p:sp>
        <p:nvSpPr>
          <p:cNvPr id="6" name="Zástupný symbol pro číslo snímku 5"/>
          <p:cNvSpPr>
            <a:spLocks noGrp="1"/>
          </p:cNvSpPr>
          <p:nvPr>
            <p:ph type="sldNum" sz="quarter" idx="12"/>
          </p:nvPr>
        </p:nvSpPr>
        <p:spPr>
          <a:xfrm>
            <a:off x="6553200" y="6248400"/>
            <a:ext cx="1905000" cy="457200"/>
          </a:xfrm>
        </p:spPr>
        <p:txBody>
          <a:bodyPr/>
          <a:lstStyle>
            <a:lvl1pPr>
              <a:defRPr/>
            </a:lvl1pPr>
          </a:lstStyle>
          <a:p>
            <a:fld id="{081F1A1A-4BBA-42F1-9967-8B86B42274C4}" type="slidenum">
              <a:rPr lang="en-US" altLang="cs-CZ"/>
              <a:pPr/>
              <a:t>‹#›</a:t>
            </a:fld>
            <a:endParaRPr lang="en-US" altLang="cs-CZ"/>
          </a:p>
        </p:txBody>
      </p:sp>
    </p:spTree>
    <p:extLst>
      <p:ext uri="{BB962C8B-B14F-4D97-AF65-F5344CB8AC3E}">
        <p14:creationId xmlns:p14="http://schemas.microsoft.com/office/powerpoint/2010/main" val="51571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endParaRPr lang="en-US" altLang="cs-CZ"/>
          </a:p>
        </p:txBody>
      </p:sp>
      <p:sp>
        <p:nvSpPr>
          <p:cNvPr id="5" name="Footer Placeholder 4"/>
          <p:cNvSpPr>
            <a:spLocks noGrp="1"/>
          </p:cNvSpPr>
          <p:nvPr>
            <p:ph type="ftr" sz="quarter" idx="11"/>
          </p:nvPr>
        </p:nvSpPr>
        <p:spPr/>
        <p:txBody>
          <a:bodyPr/>
          <a:lstStyle/>
          <a:p>
            <a:endParaRPr lang="en-US" altLang="cs-CZ"/>
          </a:p>
        </p:txBody>
      </p:sp>
      <p:sp>
        <p:nvSpPr>
          <p:cNvPr id="6" name="Slide Number Placeholder 5"/>
          <p:cNvSpPr>
            <a:spLocks noGrp="1"/>
          </p:cNvSpPr>
          <p:nvPr>
            <p:ph type="sldNum" sz="quarter" idx="12"/>
          </p:nvPr>
        </p:nvSpPr>
        <p:spPr/>
        <p:txBody>
          <a:bodyPr/>
          <a:lstStyle/>
          <a:p>
            <a:fld id="{53320A4E-2849-4B1F-BC63-4A49E76A702C}" type="slidenum">
              <a:rPr lang="en-US" altLang="cs-CZ" smtClean="0"/>
              <a:pPr/>
              <a:t>‹#›</a:t>
            </a:fld>
            <a:endParaRPr lang="en-US" altLang="cs-CZ"/>
          </a:p>
        </p:txBody>
      </p:sp>
    </p:spTree>
    <p:extLst>
      <p:ext uri="{BB962C8B-B14F-4D97-AF65-F5344CB8AC3E}">
        <p14:creationId xmlns:p14="http://schemas.microsoft.com/office/powerpoint/2010/main" val="319906596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endParaRPr lang="en-US" altLang="cs-CZ"/>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ltLang="cs-CZ"/>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CD40049D-A32F-4EDB-AEF7-8060C34B77D0}" type="slidenum">
              <a:rPr lang="en-US" altLang="cs-CZ" smtClean="0"/>
              <a:pPr/>
              <a:t>‹#›</a:t>
            </a:fld>
            <a:endParaRPr lang="en-US" altLang="cs-CZ"/>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848970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endParaRPr lang="en-US" altLang="cs-CZ"/>
          </a:p>
        </p:txBody>
      </p:sp>
      <p:sp>
        <p:nvSpPr>
          <p:cNvPr id="6" name="Footer Placeholder 5"/>
          <p:cNvSpPr>
            <a:spLocks noGrp="1"/>
          </p:cNvSpPr>
          <p:nvPr>
            <p:ph type="ftr" sz="quarter" idx="11"/>
          </p:nvPr>
        </p:nvSpPr>
        <p:spPr/>
        <p:txBody>
          <a:bodyPr/>
          <a:lstStyle/>
          <a:p>
            <a:endParaRPr lang="en-US" altLang="cs-CZ"/>
          </a:p>
        </p:txBody>
      </p:sp>
      <p:sp>
        <p:nvSpPr>
          <p:cNvPr id="7" name="Slide Number Placeholder 6"/>
          <p:cNvSpPr>
            <a:spLocks noGrp="1"/>
          </p:cNvSpPr>
          <p:nvPr>
            <p:ph type="sldNum" sz="quarter" idx="12"/>
          </p:nvPr>
        </p:nvSpPr>
        <p:spPr/>
        <p:txBody>
          <a:bodyPr/>
          <a:lstStyle/>
          <a:p>
            <a:fld id="{ACCF3BAF-3E9A-4158-871B-D7A512742234}" type="slidenum">
              <a:rPr lang="en-US" altLang="cs-CZ" smtClean="0"/>
              <a:pPr/>
              <a:t>‹#›</a:t>
            </a:fld>
            <a:endParaRPr lang="en-US" altLang="cs-CZ"/>
          </a:p>
        </p:txBody>
      </p:sp>
    </p:spTree>
    <p:extLst>
      <p:ext uri="{BB962C8B-B14F-4D97-AF65-F5344CB8AC3E}">
        <p14:creationId xmlns:p14="http://schemas.microsoft.com/office/powerpoint/2010/main" val="350358117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Upravte styly předlohy textu.</a:t>
            </a:r>
          </a:p>
        </p:txBody>
      </p:sp>
      <p:sp>
        <p:nvSpPr>
          <p:cNvPr id="4" name="Content Placeholder 3"/>
          <p:cNvSpPr>
            <a:spLocks noGrp="1"/>
          </p:cNvSpPr>
          <p:nvPr>
            <p:ph sz="half" idx="2"/>
          </p:nvPr>
        </p:nvSpPr>
        <p:spPr>
          <a:xfrm>
            <a:off x="941832" y="2909102"/>
            <a:ext cx="3611880" cy="299639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Upravte styly předlohy textu.</a:t>
            </a:r>
          </a:p>
        </p:txBody>
      </p:sp>
      <p:sp>
        <p:nvSpPr>
          <p:cNvPr id="6" name="Content Placeholder 5"/>
          <p:cNvSpPr>
            <a:spLocks noGrp="1"/>
          </p:cNvSpPr>
          <p:nvPr>
            <p:ph sz="quarter" idx="4"/>
          </p:nvPr>
        </p:nvSpPr>
        <p:spPr>
          <a:xfrm>
            <a:off x="4975398" y="2909102"/>
            <a:ext cx="3611880" cy="299639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endParaRPr lang="en-US" altLang="cs-CZ"/>
          </a:p>
        </p:txBody>
      </p:sp>
      <p:sp>
        <p:nvSpPr>
          <p:cNvPr id="8" name="Footer Placeholder 7"/>
          <p:cNvSpPr>
            <a:spLocks noGrp="1"/>
          </p:cNvSpPr>
          <p:nvPr>
            <p:ph type="ftr" sz="quarter" idx="11"/>
          </p:nvPr>
        </p:nvSpPr>
        <p:spPr/>
        <p:txBody>
          <a:bodyPr/>
          <a:lstStyle/>
          <a:p>
            <a:endParaRPr lang="en-US" altLang="cs-CZ"/>
          </a:p>
        </p:txBody>
      </p:sp>
      <p:sp>
        <p:nvSpPr>
          <p:cNvPr id="9" name="Slide Number Placeholder 8"/>
          <p:cNvSpPr>
            <a:spLocks noGrp="1"/>
          </p:cNvSpPr>
          <p:nvPr>
            <p:ph type="sldNum" sz="quarter" idx="12"/>
          </p:nvPr>
        </p:nvSpPr>
        <p:spPr/>
        <p:txBody>
          <a:bodyPr/>
          <a:lstStyle/>
          <a:p>
            <a:fld id="{CBC3A482-47D3-46DD-B5FA-ED587D200FAB}" type="slidenum">
              <a:rPr lang="en-US" altLang="cs-CZ" smtClean="0"/>
              <a:pPr/>
              <a:t>‹#›</a:t>
            </a:fld>
            <a:endParaRPr lang="en-US" altLang="cs-CZ"/>
          </a:p>
        </p:txBody>
      </p:sp>
    </p:spTree>
    <p:extLst>
      <p:ext uri="{BB962C8B-B14F-4D97-AF65-F5344CB8AC3E}">
        <p14:creationId xmlns:p14="http://schemas.microsoft.com/office/powerpoint/2010/main" val="104092879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endParaRPr lang="en-US" altLang="cs-CZ"/>
          </a:p>
        </p:txBody>
      </p:sp>
      <p:sp>
        <p:nvSpPr>
          <p:cNvPr id="4" name="Footer Placeholder 3"/>
          <p:cNvSpPr>
            <a:spLocks noGrp="1"/>
          </p:cNvSpPr>
          <p:nvPr>
            <p:ph type="ftr" sz="quarter" idx="11"/>
          </p:nvPr>
        </p:nvSpPr>
        <p:spPr/>
        <p:txBody>
          <a:bodyPr/>
          <a:lstStyle/>
          <a:p>
            <a:endParaRPr lang="en-US" altLang="cs-CZ"/>
          </a:p>
        </p:txBody>
      </p:sp>
      <p:sp>
        <p:nvSpPr>
          <p:cNvPr id="5" name="Slide Number Placeholder 4"/>
          <p:cNvSpPr>
            <a:spLocks noGrp="1"/>
          </p:cNvSpPr>
          <p:nvPr>
            <p:ph type="sldNum" sz="quarter" idx="12"/>
          </p:nvPr>
        </p:nvSpPr>
        <p:spPr/>
        <p:txBody>
          <a:bodyPr/>
          <a:lstStyle/>
          <a:p>
            <a:fld id="{6E537745-FB7B-41C3-AE08-9204C9422EE4}" type="slidenum">
              <a:rPr lang="en-US" altLang="cs-CZ" smtClean="0"/>
              <a:pPr/>
              <a:t>‹#›</a:t>
            </a:fld>
            <a:endParaRPr lang="en-US" altLang="cs-CZ"/>
          </a:p>
        </p:txBody>
      </p:sp>
    </p:spTree>
    <p:extLst>
      <p:ext uri="{BB962C8B-B14F-4D97-AF65-F5344CB8AC3E}">
        <p14:creationId xmlns:p14="http://schemas.microsoft.com/office/powerpoint/2010/main" val="216986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cs-CZ"/>
          </a:p>
        </p:txBody>
      </p:sp>
      <p:sp>
        <p:nvSpPr>
          <p:cNvPr id="3" name="Footer Placeholder 2"/>
          <p:cNvSpPr>
            <a:spLocks noGrp="1"/>
          </p:cNvSpPr>
          <p:nvPr>
            <p:ph type="ftr" sz="quarter" idx="11"/>
          </p:nvPr>
        </p:nvSpPr>
        <p:spPr/>
        <p:txBody>
          <a:bodyPr/>
          <a:lstStyle/>
          <a:p>
            <a:endParaRPr lang="en-US" altLang="cs-CZ"/>
          </a:p>
        </p:txBody>
      </p:sp>
      <p:sp>
        <p:nvSpPr>
          <p:cNvPr id="4" name="Slide Number Placeholder 3"/>
          <p:cNvSpPr>
            <a:spLocks noGrp="1"/>
          </p:cNvSpPr>
          <p:nvPr>
            <p:ph type="sldNum" sz="quarter" idx="12"/>
          </p:nvPr>
        </p:nvSpPr>
        <p:spPr/>
        <p:txBody>
          <a:bodyPr/>
          <a:lstStyle/>
          <a:p>
            <a:fld id="{173D24FD-6576-4D71-B3EB-E3D42C6B8934}" type="slidenum">
              <a:rPr lang="en-US" altLang="cs-CZ" smtClean="0"/>
              <a:pPr/>
              <a:t>‹#›</a:t>
            </a:fld>
            <a:endParaRPr lang="en-US" altLang="cs-CZ"/>
          </a:p>
        </p:txBody>
      </p:sp>
    </p:spTree>
    <p:extLst>
      <p:ext uri="{BB962C8B-B14F-4D97-AF65-F5344CB8AC3E}">
        <p14:creationId xmlns:p14="http://schemas.microsoft.com/office/powerpoint/2010/main" val="101539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cs-CZ" smtClean="0"/>
              <a:t>Kliknutím lze upravit styl.</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smtClean="0"/>
              <a:t>Upravte styly předlohy textu.</a:t>
            </a:r>
          </a:p>
        </p:txBody>
      </p:sp>
      <p:sp>
        <p:nvSpPr>
          <p:cNvPr id="5" name="Date Placeholder 4"/>
          <p:cNvSpPr>
            <a:spLocks noGrp="1"/>
          </p:cNvSpPr>
          <p:nvPr>
            <p:ph type="dt" sz="half" idx="10"/>
          </p:nvPr>
        </p:nvSpPr>
        <p:spPr>
          <a:xfrm>
            <a:off x="573789" y="6375679"/>
            <a:ext cx="925016" cy="348462"/>
          </a:xfrm>
        </p:spPr>
        <p:txBody>
          <a:bodyPr/>
          <a:lstStyle/>
          <a:p>
            <a:endParaRPr lang="en-US" altLang="cs-CZ"/>
          </a:p>
        </p:txBody>
      </p:sp>
      <p:sp>
        <p:nvSpPr>
          <p:cNvPr id="6" name="Footer Placeholder 5"/>
          <p:cNvSpPr>
            <a:spLocks noGrp="1"/>
          </p:cNvSpPr>
          <p:nvPr>
            <p:ph type="ftr" sz="quarter" idx="11"/>
          </p:nvPr>
        </p:nvSpPr>
        <p:spPr>
          <a:xfrm>
            <a:off x="1577716" y="6375679"/>
            <a:ext cx="2611634" cy="345796"/>
          </a:xfrm>
        </p:spPr>
        <p:txBody>
          <a:bodyPr/>
          <a:lstStyle/>
          <a:p>
            <a:endParaRPr lang="en-US" altLang="cs-CZ"/>
          </a:p>
        </p:txBody>
      </p:sp>
      <p:sp>
        <p:nvSpPr>
          <p:cNvPr id="7" name="Slide Number Placeholder 6"/>
          <p:cNvSpPr>
            <a:spLocks noGrp="1"/>
          </p:cNvSpPr>
          <p:nvPr>
            <p:ph type="sldNum" sz="quarter" idx="12"/>
          </p:nvPr>
        </p:nvSpPr>
        <p:spPr>
          <a:xfrm>
            <a:off x="4268261" y="6375679"/>
            <a:ext cx="924342" cy="345796"/>
          </a:xfrm>
        </p:spPr>
        <p:txBody>
          <a:bodyPr/>
          <a:lstStyle/>
          <a:p>
            <a:fld id="{D179B4B0-DB69-464D-97C6-85752469155F}" type="slidenum">
              <a:rPr lang="en-US" altLang="cs-CZ" smtClean="0"/>
              <a:pPr/>
              <a:t>‹#›</a:t>
            </a:fld>
            <a:endParaRPr lang="en-US" altLang="cs-CZ"/>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883585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s-CZ" smtClean="0"/>
              <a:t>Kliknutím na ikonu přidáte obrázek.</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cs-CZ" smtClean="0"/>
              <a:t>Kliknutím lze upravit styl.</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smtClean="0"/>
              <a:t>Upravte styly předlohy textu.</a:t>
            </a:r>
          </a:p>
        </p:txBody>
      </p:sp>
      <p:sp>
        <p:nvSpPr>
          <p:cNvPr id="5" name="Date Placeholder 4"/>
          <p:cNvSpPr>
            <a:spLocks noGrp="1"/>
          </p:cNvSpPr>
          <p:nvPr>
            <p:ph type="dt" sz="half" idx="10"/>
          </p:nvPr>
        </p:nvSpPr>
        <p:spPr>
          <a:xfrm>
            <a:off x="574463" y="6375679"/>
            <a:ext cx="924342" cy="348462"/>
          </a:xfrm>
        </p:spPr>
        <p:txBody>
          <a:bodyPr/>
          <a:lstStyle/>
          <a:p>
            <a:endParaRPr lang="en-US" altLang="cs-CZ"/>
          </a:p>
        </p:txBody>
      </p:sp>
      <p:sp>
        <p:nvSpPr>
          <p:cNvPr id="6" name="Footer Placeholder 5"/>
          <p:cNvSpPr>
            <a:spLocks noGrp="1"/>
          </p:cNvSpPr>
          <p:nvPr>
            <p:ph type="ftr" sz="quarter" idx="11"/>
          </p:nvPr>
        </p:nvSpPr>
        <p:spPr>
          <a:xfrm>
            <a:off x="1577716" y="6375679"/>
            <a:ext cx="2611634" cy="345796"/>
          </a:xfrm>
        </p:spPr>
        <p:txBody>
          <a:bodyPr/>
          <a:lstStyle/>
          <a:p>
            <a:endParaRPr lang="en-US" altLang="cs-CZ"/>
          </a:p>
        </p:txBody>
      </p:sp>
      <p:sp>
        <p:nvSpPr>
          <p:cNvPr id="7" name="Slide Number Placeholder 6"/>
          <p:cNvSpPr>
            <a:spLocks noGrp="1"/>
          </p:cNvSpPr>
          <p:nvPr>
            <p:ph type="sldNum" sz="quarter" idx="12"/>
          </p:nvPr>
        </p:nvSpPr>
        <p:spPr>
          <a:xfrm>
            <a:off x="4256153" y="6375679"/>
            <a:ext cx="947460" cy="345796"/>
          </a:xfrm>
        </p:spPr>
        <p:txBody>
          <a:bodyPr/>
          <a:lstStyle/>
          <a:p>
            <a:fld id="{3C4B4B72-717F-48D1-9810-E3C1A805B653}" type="slidenum">
              <a:rPr lang="en-US" altLang="cs-CZ" smtClean="0"/>
              <a:pPr/>
              <a:t>‹#›</a:t>
            </a:fld>
            <a:endParaRPr lang="en-US" altLang="cs-CZ"/>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467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ltLang="cs-CZ"/>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ltLang="cs-CZ"/>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53320A4E-2849-4B1F-BC63-4A49E76A702C}" type="slidenum">
              <a:rPr lang="en-US" altLang="cs-CZ" smtClean="0"/>
              <a:pPr/>
              <a:t>‹#›</a:t>
            </a:fld>
            <a:endParaRPr lang="en-US" altLang="cs-CZ"/>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4979191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2" name="Rectangle 2"/>
          <p:cNvSpPr>
            <a:spLocks noGrp="1" noChangeArrowheads="1"/>
          </p:cNvSpPr>
          <p:nvPr>
            <p:ph type="ctrTitle"/>
          </p:nvPr>
        </p:nvSpPr>
        <p:spPr/>
        <p:txBody>
          <a:bodyPr anchor="ctr"/>
          <a:lstStyle/>
          <a:p>
            <a:r>
              <a:rPr lang="cs-CZ" altLang="cs-CZ" sz="5400" dirty="0" err="1" smtClean="0">
                <a:latin typeface="Palatino Linotype" panose="02040502050505030304" pitchFamily="18" charset="0"/>
              </a:rPr>
              <a:t>Developmental</a:t>
            </a:r>
            <a:r>
              <a:rPr lang="cs-CZ" altLang="cs-CZ" sz="5400" dirty="0" smtClean="0">
                <a:latin typeface="Palatino Linotype" panose="02040502050505030304" pitchFamily="18" charset="0"/>
              </a:rPr>
              <a:t> </a:t>
            </a:r>
            <a:r>
              <a:rPr lang="en-US" altLang="cs-CZ" sz="5400" dirty="0" smtClean="0">
                <a:latin typeface="Palatino Linotype" panose="02040502050505030304" pitchFamily="18" charset="0"/>
              </a:rPr>
              <a:t>Psychology</a:t>
            </a:r>
            <a:r>
              <a:rPr lang="en-US" altLang="cs-CZ" sz="3600" dirty="0" smtClean="0">
                <a:latin typeface="Palatino Linotype" panose="02040502050505030304" pitchFamily="18" charset="0"/>
              </a:rPr>
              <a:t> </a:t>
            </a:r>
            <a:r>
              <a:rPr lang="en-US" altLang="cs-CZ" sz="3600" dirty="0">
                <a:solidFill>
                  <a:srgbClr val="0000FF"/>
                </a:solidFill>
                <a:latin typeface="Palatino Linotype" panose="02040502050505030304" pitchFamily="18" charset="0"/>
              </a:rPr>
              <a:t/>
            </a:r>
            <a:br>
              <a:rPr lang="en-US" altLang="cs-CZ" sz="3600" dirty="0">
                <a:solidFill>
                  <a:srgbClr val="0000FF"/>
                </a:solidFill>
                <a:latin typeface="Palatino Linotype" panose="02040502050505030304" pitchFamily="18" charset="0"/>
              </a:rPr>
            </a:br>
            <a:r>
              <a:rPr lang="en-US" altLang="cs-CZ" sz="3600" dirty="0">
                <a:solidFill>
                  <a:srgbClr val="0000FF"/>
                </a:solidFill>
                <a:latin typeface="Palatino Linotype" panose="02040502050505030304" pitchFamily="18" charset="0"/>
              </a:rPr>
              <a:t> </a:t>
            </a:r>
            <a:endParaRPr lang="en-US" altLang="cs-CZ" sz="3200" dirty="0">
              <a:solidFill>
                <a:srgbClr val="0000FF"/>
              </a:solidFill>
              <a:latin typeface="Palatino Linotype" panose="02040502050505030304" pitchFamily="18" charset="0"/>
            </a:endParaRPr>
          </a:p>
        </p:txBody>
      </p:sp>
      <p:sp>
        <p:nvSpPr>
          <p:cNvPr id="1761283" name="Rectangle 3"/>
          <p:cNvSpPr>
            <a:spLocks noGrp="1" noChangeArrowheads="1"/>
          </p:cNvSpPr>
          <p:nvPr>
            <p:ph type="subTitle" idx="1"/>
          </p:nvPr>
        </p:nvSpPr>
        <p:spPr>
          <a:xfrm>
            <a:off x="1600200" y="4267200"/>
            <a:ext cx="6034030" cy="742279"/>
          </a:xfrm>
        </p:spPr>
        <p:txBody>
          <a:bodyPr/>
          <a:lstStyle/>
          <a:p>
            <a:pPr>
              <a:lnSpc>
                <a:spcPct val="80000"/>
              </a:lnSpc>
            </a:pPr>
            <a:r>
              <a:rPr lang="en-US" altLang="cs-CZ" dirty="0">
                <a:latin typeface="Palatino Linotype" panose="02040502050505030304" pitchFamily="18" charset="0"/>
              </a:rPr>
              <a:t>Developing Through the Life Span</a:t>
            </a:r>
          </a:p>
        </p:txBody>
      </p:sp>
      <p:sp>
        <p:nvSpPr>
          <p:cNvPr id="5" name="Zástupný symbol pro číslo snímku 5"/>
          <p:cNvSpPr>
            <a:spLocks noGrp="1"/>
          </p:cNvSpPr>
          <p:nvPr>
            <p:ph type="sldNum" sz="quarter" idx="12"/>
          </p:nvPr>
        </p:nvSpPr>
        <p:spPr/>
        <p:txBody>
          <a:bodyPr/>
          <a:lstStyle/>
          <a:p>
            <a:fld id="{046F366E-3479-431B-8F12-B4096CE8AE4E}" type="slidenum">
              <a:rPr lang="en-US" altLang="cs-CZ"/>
              <a:pPr/>
              <a:t>1</a:t>
            </a:fld>
            <a:endParaRPr lang="en-US" alt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ChangeArrowheads="1"/>
          </p:cNvSpPr>
          <p:nvPr>
            <p:ph type="title"/>
          </p:nvPr>
        </p:nvSpPr>
        <p:spPr/>
        <p:txBody>
          <a:bodyPr>
            <a:normAutofit/>
          </a:bodyPr>
          <a:lstStyle/>
          <a:p>
            <a:r>
              <a:rPr lang="en-US" altLang="cs-CZ" sz="4000" dirty="0">
                <a:latin typeface="Palatino Linotype" panose="02040502050505030304" pitchFamily="18" charset="0"/>
              </a:rPr>
              <a:t>The Competent Newborn</a:t>
            </a:r>
          </a:p>
        </p:txBody>
      </p:sp>
      <p:sp>
        <p:nvSpPr>
          <p:cNvPr id="6" name="Zástupný symbol pro obsah 5"/>
          <p:cNvSpPr>
            <a:spLocks noGrp="1"/>
          </p:cNvSpPr>
          <p:nvPr>
            <p:ph idx="1"/>
          </p:nvPr>
        </p:nvSpPr>
        <p:spPr/>
        <p:txBody>
          <a:bodyPr/>
          <a:lstStyle/>
          <a:p>
            <a:r>
              <a:rPr lang="en-US" altLang="cs-CZ" dirty="0">
                <a:latin typeface="Palatino Linotype" panose="02040502050505030304" pitchFamily="18" charset="0"/>
              </a:rPr>
              <a:t>Infants are born with reflexes that aid in survival, including rooting reflex which helps them locate food. </a:t>
            </a:r>
          </a:p>
          <a:p>
            <a:endParaRPr lang="cs-CZ" dirty="0"/>
          </a:p>
        </p:txBody>
      </p:sp>
      <p:sp>
        <p:nvSpPr>
          <p:cNvPr id="5" name="Zástupný symbol pro číslo snímku 5"/>
          <p:cNvSpPr>
            <a:spLocks noGrp="1"/>
          </p:cNvSpPr>
          <p:nvPr>
            <p:ph type="sldNum" sz="quarter" idx="12"/>
          </p:nvPr>
        </p:nvSpPr>
        <p:spPr/>
        <p:txBody>
          <a:bodyPr/>
          <a:lstStyle/>
          <a:p>
            <a:fld id="{C3936058-E554-49E3-A10B-E138FCC1B2ED}" type="slidenum">
              <a:rPr lang="en-US" altLang="cs-CZ"/>
              <a:pPr/>
              <a:t>10</a:t>
            </a:fld>
            <a:endParaRPr lang="en-US" altLang="cs-CZ"/>
          </a:p>
        </p:txBody>
      </p:sp>
      <p:pic>
        <p:nvPicPr>
          <p:cNvPr id="1592335" name="Picture 15" descr="VÃ½sledek obrÃ¡zku pro newbor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5225" y="3285629"/>
            <a:ext cx="3597275" cy="28103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a:xfrm>
            <a:off x="671513" y="290513"/>
            <a:ext cx="7772400" cy="1143000"/>
          </a:xfrm>
        </p:spPr>
        <p:txBody>
          <a:bodyPr/>
          <a:lstStyle/>
          <a:p>
            <a:r>
              <a:rPr lang="en-US" altLang="cs-CZ" sz="4000" dirty="0">
                <a:latin typeface="Palatino Linotype" panose="02040502050505030304" pitchFamily="18" charset="0"/>
              </a:rPr>
              <a:t>Infancy and Childhood</a:t>
            </a:r>
          </a:p>
        </p:txBody>
      </p:sp>
      <p:graphicFrame>
        <p:nvGraphicFramePr>
          <p:cNvPr id="1602589" name="Group 29"/>
          <p:cNvGraphicFramePr>
            <a:graphicFrameLocks noGrp="1"/>
          </p:cNvGraphicFramePr>
          <p:nvPr>
            <p:ph idx="1"/>
          </p:nvPr>
        </p:nvGraphicFramePr>
        <p:xfrm>
          <a:off x="900113" y="3889375"/>
          <a:ext cx="7315200" cy="2206625"/>
        </p:xfrm>
        <a:graphic>
          <a:graphicData uri="http://schemas.openxmlformats.org/drawingml/2006/table">
            <a:tbl>
              <a:tblPr/>
              <a:tblGrid>
                <a:gridCol w="3657600">
                  <a:extLst>
                    <a:ext uri="{9D8B030D-6E8A-4147-A177-3AD203B41FA5}">
                      <a16:colId xmlns:a16="http://schemas.microsoft.com/office/drawing/2014/main" val="3287237277"/>
                    </a:ext>
                  </a:extLst>
                </a:gridCol>
                <a:gridCol w="3657600">
                  <a:extLst>
                    <a:ext uri="{9D8B030D-6E8A-4147-A177-3AD203B41FA5}">
                      <a16:colId xmlns:a16="http://schemas.microsoft.com/office/drawing/2014/main" val="230551586"/>
                    </a:ext>
                  </a:extLst>
                </a:gridCol>
              </a:tblGrid>
              <a:tr h="762000">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2800" b="1" i="0" u="none" strike="noStrike" cap="none" normalizeH="0" baseline="0" smtClean="0">
                          <a:ln>
                            <a:noFill/>
                          </a:ln>
                          <a:solidFill>
                            <a:schemeClr val="tx1"/>
                          </a:solidFill>
                          <a:effectLst/>
                          <a:latin typeface="Palatino Linotype" panose="02040502050505030304" pitchFamily="18" charset="0"/>
                        </a:rPr>
                        <a:t>Stage</a:t>
                      </a:r>
                    </a:p>
                  </a:txBody>
                  <a:tcPr anchor="ctr" anchorCtr="1"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2800" b="1" i="0" u="none" strike="noStrike" cap="none" normalizeH="0" baseline="0" smtClean="0">
                          <a:ln>
                            <a:noFill/>
                          </a:ln>
                          <a:solidFill>
                            <a:schemeClr val="tx1"/>
                          </a:solidFill>
                          <a:effectLst/>
                          <a:latin typeface="Palatino Linotype" panose="02040502050505030304" pitchFamily="18" charset="0"/>
                        </a:rPr>
                        <a:t>Span</a:t>
                      </a:r>
                    </a:p>
                  </a:txBody>
                  <a:tcPr anchor="ctr" anchorCtr="1"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86155348"/>
                  </a:ext>
                </a:extLst>
              </a:tr>
              <a:tr h="771525">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Palatino Linotype" panose="02040502050505030304" pitchFamily="18" charset="0"/>
                        </a:rPr>
                        <a:t>Infancy</a:t>
                      </a:r>
                    </a:p>
                  </a:txBody>
                  <a:tcPr anchor="ctr" anchorCtr="1"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Times New Roman" panose="02020603050405020304" pitchFamily="18" charset="0"/>
                        </a:defRPr>
                      </a:lvl1pPr>
                      <a:lvl2pPr marL="1036638" indent="-457200" algn="l">
                        <a:spcBef>
                          <a:spcPct val="20000"/>
                        </a:spcBef>
                        <a:defRPr sz="2400">
                          <a:solidFill>
                            <a:schemeClr val="tx1"/>
                          </a:solidFill>
                          <a:latin typeface="Times New Roman" panose="02020603050405020304" pitchFamily="18" charset="0"/>
                        </a:defRPr>
                      </a:lvl2pPr>
                      <a:lvl3pPr marL="1531938" indent="-381000" algn="l">
                        <a:spcBef>
                          <a:spcPct val="20000"/>
                        </a:spcBef>
                        <a:defRPr sz="2000">
                          <a:solidFill>
                            <a:schemeClr val="tx1"/>
                          </a:solidFill>
                          <a:latin typeface="Times New Roman" panose="02020603050405020304" pitchFamily="18" charset="0"/>
                        </a:defRPr>
                      </a:lvl3pPr>
                      <a:lvl4pPr marL="1989138" indent="-342900" algn="l">
                        <a:spcBef>
                          <a:spcPct val="20000"/>
                        </a:spcBef>
                        <a:defRPr>
                          <a:solidFill>
                            <a:schemeClr val="tx1"/>
                          </a:solidFill>
                          <a:latin typeface="Times New Roman" panose="02020603050405020304" pitchFamily="18" charset="0"/>
                        </a:defRPr>
                      </a:lvl4pPr>
                      <a:lvl5pPr marL="2446338" indent="-342900" algn="l">
                        <a:spcBef>
                          <a:spcPct val="20000"/>
                        </a:spcBef>
                        <a:defRPr>
                          <a:solidFill>
                            <a:schemeClr val="tx1"/>
                          </a:solidFill>
                          <a:latin typeface="Times New Roman" panose="02020603050405020304" pitchFamily="18" charset="0"/>
                        </a:defRPr>
                      </a:lvl5pPr>
                      <a:lvl6pPr marL="2903538" indent="-342900" fontAlgn="base">
                        <a:spcBef>
                          <a:spcPct val="20000"/>
                        </a:spcBef>
                        <a:spcAft>
                          <a:spcPct val="0"/>
                        </a:spcAft>
                        <a:defRPr>
                          <a:solidFill>
                            <a:schemeClr val="tx1"/>
                          </a:solidFill>
                          <a:latin typeface="Times New Roman" panose="02020603050405020304" pitchFamily="18" charset="0"/>
                        </a:defRPr>
                      </a:lvl6pPr>
                      <a:lvl7pPr marL="3360738" indent="-342900" fontAlgn="base">
                        <a:spcBef>
                          <a:spcPct val="20000"/>
                        </a:spcBef>
                        <a:spcAft>
                          <a:spcPct val="0"/>
                        </a:spcAft>
                        <a:defRPr>
                          <a:solidFill>
                            <a:schemeClr val="tx1"/>
                          </a:solidFill>
                          <a:latin typeface="Times New Roman" panose="02020603050405020304" pitchFamily="18" charset="0"/>
                        </a:defRPr>
                      </a:lvl7pPr>
                      <a:lvl8pPr marL="3817938" indent="-342900" fontAlgn="base">
                        <a:spcBef>
                          <a:spcPct val="20000"/>
                        </a:spcBef>
                        <a:spcAft>
                          <a:spcPct val="0"/>
                        </a:spcAft>
                        <a:defRPr>
                          <a:solidFill>
                            <a:schemeClr val="tx1"/>
                          </a:solidFill>
                          <a:latin typeface="Times New Roman" panose="02020603050405020304" pitchFamily="18" charset="0"/>
                        </a:defRPr>
                      </a:lvl8pPr>
                      <a:lvl9pPr marL="4275138" indent="-342900"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95000"/>
                        </a:lnSpc>
                        <a:spcBef>
                          <a:spcPct val="20000"/>
                        </a:spcBef>
                        <a:spcAft>
                          <a:spcPct val="0"/>
                        </a:spcAft>
                        <a:buClrTx/>
                        <a:buSzTx/>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Palatino Linotype" panose="02040502050505030304" pitchFamily="18" charset="0"/>
                        </a:rPr>
                        <a:t>Newborn to toddler</a:t>
                      </a:r>
                    </a:p>
                  </a:txBody>
                  <a:tcPr anchor="ctr" anchorCtr="1"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951180142"/>
                  </a:ext>
                </a:extLst>
              </a:tr>
              <a:tr h="673100">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Palatino Linotype" panose="02040502050505030304" pitchFamily="18" charset="0"/>
                        </a:rPr>
                        <a:t>Childhood</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Times New Roman" panose="02020603050405020304" pitchFamily="18" charset="0"/>
                        </a:defRPr>
                      </a:lvl1pPr>
                      <a:lvl2pPr marL="1136650" indent="-457200" algn="l">
                        <a:spcBef>
                          <a:spcPct val="20000"/>
                        </a:spcBef>
                        <a:defRPr sz="2400">
                          <a:solidFill>
                            <a:schemeClr val="tx1"/>
                          </a:solidFill>
                          <a:latin typeface="Times New Roman" panose="02020603050405020304" pitchFamily="18" charset="0"/>
                        </a:defRPr>
                      </a:lvl2pPr>
                      <a:lvl3pPr marL="1631950" indent="-381000" algn="l">
                        <a:spcBef>
                          <a:spcPct val="20000"/>
                        </a:spcBef>
                        <a:defRPr sz="2000">
                          <a:solidFill>
                            <a:schemeClr val="tx1"/>
                          </a:solidFill>
                          <a:latin typeface="Times New Roman" panose="02020603050405020304" pitchFamily="18" charset="0"/>
                        </a:defRPr>
                      </a:lvl3pPr>
                      <a:lvl4pPr marL="2089150" indent="-342900" algn="l">
                        <a:spcBef>
                          <a:spcPct val="20000"/>
                        </a:spcBef>
                        <a:defRPr>
                          <a:solidFill>
                            <a:schemeClr val="tx1"/>
                          </a:solidFill>
                          <a:latin typeface="Times New Roman" panose="02020603050405020304" pitchFamily="18" charset="0"/>
                        </a:defRPr>
                      </a:lvl4pPr>
                      <a:lvl5pPr marL="2546350" indent="-342900" algn="l">
                        <a:spcBef>
                          <a:spcPct val="20000"/>
                        </a:spcBef>
                        <a:defRPr>
                          <a:solidFill>
                            <a:schemeClr val="tx1"/>
                          </a:solidFill>
                          <a:latin typeface="Times New Roman" panose="02020603050405020304" pitchFamily="18" charset="0"/>
                        </a:defRPr>
                      </a:lvl5pPr>
                      <a:lvl6pPr marL="3003550" indent="-342900" fontAlgn="base">
                        <a:spcBef>
                          <a:spcPct val="20000"/>
                        </a:spcBef>
                        <a:spcAft>
                          <a:spcPct val="0"/>
                        </a:spcAft>
                        <a:defRPr>
                          <a:solidFill>
                            <a:schemeClr val="tx1"/>
                          </a:solidFill>
                          <a:latin typeface="Times New Roman" panose="02020603050405020304" pitchFamily="18" charset="0"/>
                        </a:defRPr>
                      </a:lvl6pPr>
                      <a:lvl7pPr marL="3460750" indent="-342900" fontAlgn="base">
                        <a:spcBef>
                          <a:spcPct val="20000"/>
                        </a:spcBef>
                        <a:spcAft>
                          <a:spcPct val="0"/>
                        </a:spcAft>
                        <a:defRPr>
                          <a:solidFill>
                            <a:schemeClr val="tx1"/>
                          </a:solidFill>
                          <a:latin typeface="Times New Roman" panose="02020603050405020304" pitchFamily="18" charset="0"/>
                        </a:defRPr>
                      </a:lvl7pPr>
                      <a:lvl8pPr marL="3917950" indent="-342900" fontAlgn="base">
                        <a:spcBef>
                          <a:spcPct val="20000"/>
                        </a:spcBef>
                        <a:spcAft>
                          <a:spcPct val="0"/>
                        </a:spcAft>
                        <a:defRPr>
                          <a:solidFill>
                            <a:schemeClr val="tx1"/>
                          </a:solidFill>
                          <a:latin typeface="Times New Roman" panose="02020603050405020304" pitchFamily="18" charset="0"/>
                        </a:defRPr>
                      </a:lvl8pPr>
                      <a:lvl9pPr marL="4375150" indent="-342900"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95000"/>
                        </a:lnSpc>
                        <a:spcBef>
                          <a:spcPct val="20000"/>
                        </a:spcBef>
                        <a:spcAft>
                          <a:spcPct val="0"/>
                        </a:spcAft>
                        <a:buClrTx/>
                        <a:buSzTx/>
                        <a:buFont typeface="Wingdings" panose="05000000000000000000" pitchFamily="2" charset="2"/>
                        <a:buNone/>
                        <a:tabLst/>
                      </a:pPr>
                      <a:r>
                        <a:rPr kumimoji="0" lang="en-US" altLang="en-US" sz="2400" b="0" i="0" u="none" strike="noStrike" cap="none" normalizeH="0" baseline="0" smtClean="0">
                          <a:ln>
                            <a:noFill/>
                          </a:ln>
                          <a:solidFill>
                            <a:schemeClr val="tx1"/>
                          </a:solidFill>
                          <a:effectLst/>
                          <a:latin typeface="Palatino Linotype" panose="02040502050505030304" pitchFamily="18" charset="0"/>
                        </a:rPr>
                        <a:t>Toddler to teenager</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905542666"/>
                  </a:ext>
                </a:extLst>
              </a:tr>
            </a:tbl>
          </a:graphicData>
        </a:graphic>
      </p:graphicFrame>
      <p:sp>
        <p:nvSpPr>
          <p:cNvPr id="22" name="Zástupný symbol pro číslo snímku 5"/>
          <p:cNvSpPr>
            <a:spLocks noGrp="1"/>
          </p:cNvSpPr>
          <p:nvPr>
            <p:ph type="sldNum" sz="quarter" idx="12"/>
          </p:nvPr>
        </p:nvSpPr>
        <p:spPr/>
        <p:txBody>
          <a:bodyPr/>
          <a:lstStyle/>
          <a:p>
            <a:fld id="{1D3F4E58-E798-4536-BAEA-2FE214765696}" type="slidenum">
              <a:rPr lang="en-US" altLang="cs-CZ"/>
              <a:pPr/>
              <a:t>11</a:t>
            </a:fld>
            <a:endParaRPr lang="en-US" altLang="cs-CZ"/>
          </a:p>
        </p:txBody>
      </p:sp>
      <p:sp>
        <p:nvSpPr>
          <p:cNvPr id="1602563" name="Rectangle 3"/>
          <p:cNvSpPr>
            <a:spLocks noChangeArrowheads="1"/>
          </p:cNvSpPr>
          <p:nvPr/>
        </p:nvSpPr>
        <p:spPr bwMode="auto">
          <a:xfrm>
            <a:off x="671513" y="1600200"/>
            <a:ext cx="7772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buFont typeface="Wingdings" panose="05000000000000000000" pitchFamily="2" charset="2"/>
              <a:buNone/>
            </a:pPr>
            <a:r>
              <a:rPr lang="en-US" altLang="cs-CZ" sz="2800" dirty="0">
                <a:latin typeface="Palatino Linotype" panose="02040502050505030304" pitchFamily="18" charset="0"/>
              </a:rPr>
              <a:t>Infancy and childhood span from birth to the teenage years. During these years, the individual grows physically, cognitively, and socially.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nvPr>
        </p:nvSpPr>
        <p:spPr/>
        <p:txBody>
          <a:bodyPr/>
          <a:lstStyle/>
          <a:p>
            <a:r>
              <a:rPr lang="en-US" altLang="cs-CZ" sz="4000">
                <a:latin typeface="Palatino Linotype" panose="02040502050505030304" pitchFamily="18" charset="0"/>
              </a:rPr>
              <a:t>Physical Development</a:t>
            </a:r>
          </a:p>
        </p:txBody>
      </p:sp>
      <p:sp>
        <p:nvSpPr>
          <p:cNvPr id="2" name="Zástupný symbol pro obsah 1"/>
          <p:cNvSpPr>
            <a:spLocks noGrp="1"/>
          </p:cNvSpPr>
          <p:nvPr>
            <p:ph idx="1"/>
          </p:nvPr>
        </p:nvSpPr>
        <p:spPr/>
        <p:txBody>
          <a:bodyPr/>
          <a:lstStyle/>
          <a:p>
            <a:r>
              <a:rPr lang="en-US" altLang="cs-CZ" dirty="0">
                <a:latin typeface="Palatino Linotype" panose="02040502050505030304" pitchFamily="18" charset="0"/>
              </a:rPr>
              <a:t>Infants’ psychological development depends on their biological development. To understand the emergence of motor skills and memory, we must understand the </a:t>
            </a:r>
            <a:r>
              <a:rPr lang="en-US" altLang="cs-CZ" dirty="0">
                <a:solidFill>
                  <a:srgbClr val="0000FF"/>
                </a:solidFill>
                <a:latin typeface="Palatino Linotype" panose="02040502050505030304" pitchFamily="18" charset="0"/>
              </a:rPr>
              <a:t>developing brain</a:t>
            </a:r>
            <a:r>
              <a:rPr lang="en-US" altLang="cs-CZ" dirty="0">
                <a:latin typeface="Palatino Linotype" panose="02040502050505030304" pitchFamily="18" charset="0"/>
              </a:rPr>
              <a:t>. </a:t>
            </a:r>
          </a:p>
          <a:p>
            <a:endParaRPr lang="cs-CZ" dirty="0"/>
          </a:p>
        </p:txBody>
      </p:sp>
      <p:sp>
        <p:nvSpPr>
          <p:cNvPr id="4" name="Zástupný symbol pro číslo snímku 5"/>
          <p:cNvSpPr>
            <a:spLocks noGrp="1"/>
          </p:cNvSpPr>
          <p:nvPr>
            <p:ph type="sldNum" sz="quarter" idx="12"/>
          </p:nvPr>
        </p:nvSpPr>
        <p:spPr/>
        <p:txBody>
          <a:bodyPr/>
          <a:lstStyle/>
          <a:p>
            <a:fld id="{1C340B6C-9D01-4B12-81C4-9F259459E792}" type="slidenum">
              <a:rPr lang="en-US" altLang="cs-CZ"/>
              <a:pPr/>
              <a:t>12</a:t>
            </a:fld>
            <a:endParaRPr lang="en-US" altLang="cs-CZ"/>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Rectangle 2"/>
          <p:cNvSpPr>
            <a:spLocks noGrp="1" noChangeArrowheads="1"/>
          </p:cNvSpPr>
          <p:nvPr>
            <p:ph type="title"/>
          </p:nvPr>
        </p:nvSpPr>
        <p:spPr/>
        <p:txBody>
          <a:bodyPr/>
          <a:lstStyle/>
          <a:p>
            <a:r>
              <a:rPr lang="en-US" altLang="cs-CZ" sz="4000">
                <a:latin typeface="Palatino Linotype" panose="02040502050505030304" pitchFamily="18" charset="0"/>
              </a:rPr>
              <a:t>Developing Brain</a:t>
            </a:r>
          </a:p>
        </p:txBody>
      </p:sp>
      <p:sp>
        <p:nvSpPr>
          <p:cNvPr id="2" name="Zástupný symbol pro obsah 1"/>
          <p:cNvSpPr>
            <a:spLocks noGrp="1"/>
          </p:cNvSpPr>
          <p:nvPr>
            <p:ph idx="1"/>
          </p:nvPr>
        </p:nvSpPr>
        <p:spPr/>
        <p:txBody>
          <a:bodyPr/>
          <a:lstStyle/>
          <a:p>
            <a:r>
              <a:rPr lang="en-US" altLang="cs-CZ" dirty="0">
                <a:latin typeface="Palatino Linotype" panose="02040502050505030304" pitchFamily="18" charset="0"/>
              </a:rPr>
              <a:t>At birth, most brain cells are present. After birth, the neural networks multiply resulting in increased physical and mental abilities. </a:t>
            </a:r>
          </a:p>
          <a:p>
            <a:endParaRPr lang="cs-CZ" dirty="0"/>
          </a:p>
        </p:txBody>
      </p:sp>
      <p:sp>
        <p:nvSpPr>
          <p:cNvPr id="4" name="Zástupný symbol pro číslo snímku 4"/>
          <p:cNvSpPr>
            <a:spLocks noGrp="1"/>
          </p:cNvSpPr>
          <p:nvPr>
            <p:ph type="sldNum" sz="quarter" idx="12"/>
          </p:nvPr>
        </p:nvSpPr>
        <p:spPr/>
        <p:txBody>
          <a:bodyPr/>
          <a:lstStyle/>
          <a:p>
            <a:fld id="{19893708-2658-4433-8C2B-68495D489BA0}" type="slidenum">
              <a:rPr lang="en-US" altLang="cs-CZ"/>
              <a:pPr/>
              <a:t>13</a:t>
            </a:fld>
            <a:endParaRPr lang="en-US" altLang="cs-CZ"/>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noChangeArrowheads="1"/>
          </p:cNvSpPr>
          <p:nvPr>
            <p:ph type="title"/>
          </p:nvPr>
        </p:nvSpPr>
        <p:spPr/>
        <p:txBody>
          <a:bodyPr/>
          <a:lstStyle/>
          <a:p>
            <a:r>
              <a:rPr lang="en-US" altLang="cs-CZ" sz="4000" dirty="0">
                <a:latin typeface="Palatino Linotype" panose="02040502050505030304" pitchFamily="18" charset="0"/>
              </a:rPr>
              <a:t>Maturation</a:t>
            </a:r>
          </a:p>
        </p:txBody>
      </p:sp>
      <p:sp>
        <p:nvSpPr>
          <p:cNvPr id="2" name="Zástupný symbol pro obsah 1"/>
          <p:cNvSpPr>
            <a:spLocks noGrp="1"/>
          </p:cNvSpPr>
          <p:nvPr>
            <p:ph idx="1"/>
          </p:nvPr>
        </p:nvSpPr>
        <p:spPr/>
        <p:txBody>
          <a:bodyPr/>
          <a:lstStyle/>
          <a:p>
            <a:r>
              <a:rPr lang="en-US" altLang="cs-CZ" dirty="0">
                <a:latin typeface="Palatino Linotype" panose="02040502050505030304" pitchFamily="18" charset="0"/>
              </a:rPr>
              <a:t>The development of the brain unfolds based on genetic instructions, causing various bodily and mental functions to occur in sequence— standing before walking, babbling before talking—this is called </a:t>
            </a:r>
            <a:r>
              <a:rPr lang="en-US" altLang="cs-CZ" dirty="0">
                <a:solidFill>
                  <a:srgbClr val="0000FF"/>
                </a:solidFill>
                <a:latin typeface="Palatino Linotype" panose="02040502050505030304" pitchFamily="18" charset="0"/>
              </a:rPr>
              <a:t>maturation</a:t>
            </a:r>
            <a:r>
              <a:rPr lang="en-US" altLang="cs-CZ" dirty="0" smtClean="0">
                <a:latin typeface="Palatino Linotype" panose="02040502050505030304" pitchFamily="18" charset="0"/>
              </a:rPr>
              <a:t>.</a:t>
            </a:r>
            <a:endParaRPr lang="cs-CZ" altLang="cs-CZ" dirty="0" smtClean="0">
              <a:latin typeface="Palatino Linotype" panose="02040502050505030304" pitchFamily="18" charset="0"/>
            </a:endParaRPr>
          </a:p>
          <a:p>
            <a:endParaRPr lang="en-US" altLang="cs-CZ" dirty="0">
              <a:latin typeface="Palatino Linotype" panose="02040502050505030304" pitchFamily="18" charset="0"/>
            </a:endParaRPr>
          </a:p>
          <a:p>
            <a:r>
              <a:rPr lang="en-US" altLang="cs-CZ" dirty="0">
                <a:latin typeface="Palatino Linotype" panose="02040502050505030304" pitchFamily="18" charset="0"/>
              </a:rPr>
              <a:t>Maturation sets the basic course of development, while experience adjusts it.</a:t>
            </a:r>
          </a:p>
          <a:p>
            <a:endParaRPr lang="cs-CZ" dirty="0"/>
          </a:p>
        </p:txBody>
      </p:sp>
      <p:sp>
        <p:nvSpPr>
          <p:cNvPr id="5" name="Zástupný symbol pro číslo snímku 5"/>
          <p:cNvSpPr>
            <a:spLocks noGrp="1"/>
          </p:cNvSpPr>
          <p:nvPr>
            <p:ph type="sldNum" sz="quarter" idx="12"/>
          </p:nvPr>
        </p:nvSpPr>
        <p:spPr/>
        <p:txBody>
          <a:bodyPr/>
          <a:lstStyle/>
          <a:p>
            <a:fld id="{04725CAF-5F48-474A-B586-95F7F6D7B69E}" type="slidenum">
              <a:rPr lang="en-US" altLang="cs-CZ"/>
              <a:pPr/>
              <a:t>14</a:t>
            </a:fld>
            <a:endParaRPr lang="en-US" altLang="cs-CZ"/>
          </a:p>
        </p:txBody>
      </p:sp>
      <p:sp>
        <p:nvSpPr>
          <p:cNvPr id="1608707" name="Rectangle 3"/>
          <p:cNvSpPr>
            <a:spLocks noChangeArrowheads="1"/>
          </p:cNvSpPr>
          <p:nvPr/>
        </p:nvSpPr>
        <p:spPr bwMode="auto">
          <a:xfrm>
            <a:off x="671513" y="1600200"/>
            <a:ext cx="7772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endParaRPr lang="en-US" altLang="cs-CZ" sz="2800" dirty="0">
              <a:latin typeface="Palatino Linotype" panose="02040502050505030304"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nvPr>
        </p:nvSpPr>
        <p:spPr/>
        <p:txBody>
          <a:bodyPr/>
          <a:lstStyle/>
          <a:p>
            <a:r>
              <a:rPr lang="en-US" altLang="cs-CZ" sz="4000">
                <a:latin typeface="Palatino Linotype" panose="02040502050505030304" pitchFamily="18" charset="0"/>
              </a:rPr>
              <a:t>Motor Development</a:t>
            </a:r>
          </a:p>
        </p:txBody>
      </p:sp>
      <p:sp>
        <p:nvSpPr>
          <p:cNvPr id="3" name="Zástupný symbol pro obsah 2"/>
          <p:cNvSpPr>
            <a:spLocks noGrp="1"/>
          </p:cNvSpPr>
          <p:nvPr>
            <p:ph idx="1"/>
          </p:nvPr>
        </p:nvSpPr>
        <p:spPr/>
        <p:txBody>
          <a:bodyPr/>
          <a:lstStyle/>
          <a:p>
            <a:r>
              <a:rPr lang="en-US" altLang="cs-CZ" dirty="0">
                <a:latin typeface="Palatino Linotype" panose="02040502050505030304" pitchFamily="18" charset="0"/>
              </a:rPr>
              <a:t>First, infants begin to roll over. Next, they sit unsupported, crawl, and finally walk. Experience has little effect on this sequence.</a:t>
            </a:r>
          </a:p>
          <a:p>
            <a:endParaRPr lang="cs-CZ" dirty="0"/>
          </a:p>
        </p:txBody>
      </p:sp>
      <p:sp>
        <p:nvSpPr>
          <p:cNvPr id="9" name="Zástupný symbol pro číslo snímku 5"/>
          <p:cNvSpPr>
            <a:spLocks noGrp="1"/>
          </p:cNvSpPr>
          <p:nvPr>
            <p:ph type="sldNum" sz="quarter" idx="12"/>
          </p:nvPr>
        </p:nvSpPr>
        <p:spPr/>
        <p:txBody>
          <a:bodyPr/>
          <a:lstStyle/>
          <a:p>
            <a:fld id="{A679AE3F-16A3-4FBD-A1DE-9E4D286AFA9C}" type="slidenum">
              <a:rPr lang="en-US" altLang="cs-CZ"/>
              <a:pPr/>
              <a:t>15</a:t>
            </a:fld>
            <a:endParaRPr lang="en-US" altLang="cs-CZ" dirty="0"/>
          </a:p>
        </p:txBody>
      </p:sp>
      <p:pic>
        <p:nvPicPr>
          <p:cNvPr id="1636358" name="Picture 1030" descr="VÃ½sledek obrÃ¡zku pro motor develo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2519" y="3436143"/>
            <a:ext cx="5006219" cy="32853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Rectangle 2"/>
          <p:cNvSpPr>
            <a:spLocks noGrp="1" noChangeArrowheads="1"/>
          </p:cNvSpPr>
          <p:nvPr>
            <p:ph type="title"/>
          </p:nvPr>
        </p:nvSpPr>
        <p:spPr>
          <a:xfrm>
            <a:off x="671513" y="276225"/>
            <a:ext cx="7772400" cy="1143000"/>
          </a:xfrm>
        </p:spPr>
        <p:txBody>
          <a:bodyPr>
            <a:normAutofit fontScale="90000"/>
          </a:bodyPr>
          <a:lstStyle/>
          <a:p>
            <a:r>
              <a:rPr lang="en-US" altLang="cs-CZ" sz="4000">
                <a:latin typeface="Palatino Linotype" panose="02040502050505030304" pitchFamily="18" charset="0"/>
              </a:rPr>
              <a:t>Maturation and Infant Memory</a:t>
            </a:r>
          </a:p>
        </p:txBody>
      </p:sp>
      <p:sp>
        <p:nvSpPr>
          <p:cNvPr id="7" name="Zástupný symbol pro číslo snímku 5"/>
          <p:cNvSpPr>
            <a:spLocks noGrp="1"/>
          </p:cNvSpPr>
          <p:nvPr>
            <p:ph type="sldNum" sz="quarter" idx="12"/>
          </p:nvPr>
        </p:nvSpPr>
        <p:spPr/>
        <p:txBody>
          <a:bodyPr/>
          <a:lstStyle/>
          <a:p>
            <a:fld id="{0B0C19AF-CF63-4272-88B8-45471728D125}" type="slidenum">
              <a:rPr lang="en-US" altLang="cs-CZ"/>
              <a:pPr/>
              <a:t>16</a:t>
            </a:fld>
            <a:endParaRPr lang="en-US" altLang="cs-CZ"/>
          </a:p>
        </p:txBody>
      </p:sp>
      <p:sp>
        <p:nvSpPr>
          <p:cNvPr id="2" name="Zástupný symbol pro obsah 1"/>
          <p:cNvSpPr>
            <a:spLocks noGrp="1"/>
          </p:cNvSpPr>
          <p:nvPr>
            <p:ph idx="1"/>
          </p:nvPr>
        </p:nvSpPr>
        <p:spPr/>
        <p:txBody>
          <a:bodyPr/>
          <a:lstStyle/>
          <a:p>
            <a:r>
              <a:rPr lang="en-US" altLang="cs-CZ" dirty="0">
                <a:latin typeface="Palatino Linotype" panose="02040502050505030304" pitchFamily="18" charset="0"/>
              </a:rPr>
              <a:t>The earliest age of conscious memory is around 3½ years (Bauer, 2002). A 5-year-old has a sense of self and an increased long-term memory, thus organization of memory is different from 3-4 years.</a:t>
            </a:r>
          </a:p>
          <a:p>
            <a:endParaRPr lang="cs-CZ" dirty="0"/>
          </a:p>
        </p:txBody>
      </p:sp>
      <p:pic>
        <p:nvPicPr>
          <p:cNvPr id="1687559" name="Picture 7" descr="VÃ½sledek obrÃ¡zku pro 3 years 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25" y="4164946"/>
            <a:ext cx="3178175" cy="23836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Cognitive Development</a:t>
            </a:r>
          </a:p>
        </p:txBody>
      </p:sp>
      <p:sp>
        <p:nvSpPr>
          <p:cNvPr id="6" name="Zástupný symbol pro číslo snímku 5"/>
          <p:cNvSpPr>
            <a:spLocks noGrp="1"/>
          </p:cNvSpPr>
          <p:nvPr>
            <p:ph type="sldNum" sz="quarter" idx="12"/>
          </p:nvPr>
        </p:nvSpPr>
        <p:spPr/>
        <p:txBody>
          <a:bodyPr/>
          <a:lstStyle/>
          <a:p>
            <a:fld id="{098FE400-BF01-40F8-88E4-5CCB7977230A}" type="slidenum">
              <a:rPr lang="en-US" altLang="cs-CZ"/>
              <a:pPr/>
              <a:t>17</a:t>
            </a:fld>
            <a:endParaRPr lang="en-US" altLang="cs-CZ"/>
          </a:p>
        </p:txBody>
      </p:sp>
      <p:sp>
        <p:nvSpPr>
          <p:cNvPr id="2" name="Zástupný symbol pro obsah 1"/>
          <p:cNvSpPr>
            <a:spLocks noGrp="1"/>
          </p:cNvSpPr>
          <p:nvPr>
            <p:ph idx="1"/>
          </p:nvPr>
        </p:nvSpPr>
        <p:spPr/>
        <p:txBody>
          <a:bodyPr/>
          <a:lstStyle/>
          <a:p>
            <a:r>
              <a:rPr lang="en-US" altLang="cs-CZ" dirty="0">
                <a:latin typeface="Palatino Linotype" panose="02040502050505030304" pitchFamily="18" charset="0"/>
              </a:rPr>
              <a:t>Piaget believed that the driving force behind intellectual development is our biological development amidst experiences with the environment. Our cognitive development is shaped by the errors we make.</a:t>
            </a:r>
          </a:p>
          <a:p>
            <a:endParaRPr lang="cs-CZ" dirty="0"/>
          </a:p>
        </p:txBody>
      </p:sp>
      <p:pic>
        <p:nvPicPr>
          <p:cNvPr id="1691657" name="Picture 2057" descr="VÃ½sledek obrÃ¡zku pro trying to sit in small to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552155"/>
            <a:ext cx="2355934" cy="31412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title"/>
          </p:nvPr>
        </p:nvSpPr>
        <p:spPr/>
        <p:txBody>
          <a:bodyPr/>
          <a:lstStyle/>
          <a:p>
            <a:r>
              <a:rPr lang="en-US" altLang="cs-CZ" sz="4000">
                <a:latin typeface="Palatino Linotype" panose="02040502050505030304" pitchFamily="18" charset="0"/>
              </a:rPr>
              <a:t>Schemas</a:t>
            </a:r>
          </a:p>
        </p:txBody>
      </p:sp>
      <p:pic>
        <p:nvPicPr>
          <p:cNvPr id="1619974" name="Picture 6"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38213" y="2669293"/>
            <a:ext cx="7634287" cy="2827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ástupný symbol pro číslo snímku 5"/>
          <p:cNvSpPr>
            <a:spLocks noGrp="1"/>
          </p:cNvSpPr>
          <p:nvPr>
            <p:ph type="sldNum" sz="quarter" idx="12"/>
          </p:nvPr>
        </p:nvSpPr>
        <p:spPr/>
        <p:txBody>
          <a:bodyPr/>
          <a:lstStyle/>
          <a:p>
            <a:fld id="{188511BE-D20B-4C16-8CDD-D40EEFB15507}" type="slidenum">
              <a:rPr lang="en-US" altLang="cs-CZ"/>
              <a:pPr/>
              <a:t>18</a:t>
            </a:fld>
            <a:endParaRPr lang="en-US" altLang="cs-CZ"/>
          </a:p>
        </p:txBody>
      </p:sp>
      <p:sp>
        <p:nvSpPr>
          <p:cNvPr id="2" name="Obdélník 1"/>
          <p:cNvSpPr/>
          <p:nvPr/>
        </p:nvSpPr>
        <p:spPr>
          <a:xfrm>
            <a:off x="838200" y="1277601"/>
            <a:ext cx="7734300" cy="954107"/>
          </a:xfrm>
          <a:prstGeom prst="rect">
            <a:avLst/>
          </a:prstGeom>
        </p:spPr>
        <p:txBody>
          <a:bodyPr wrap="square">
            <a:spAutoFit/>
          </a:bodyPr>
          <a:lstStyle/>
          <a:p>
            <a:pPr algn="l"/>
            <a:r>
              <a:rPr lang="en-US" altLang="cs-CZ" dirty="0"/>
              <a:t>Schemas are mental molds into which we pour our experiences.</a:t>
            </a:r>
            <a:endParaRPr lang="en-US" altLang="cs-CZ"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title"/>
          </p:nvPr>
        </p:nvSpPr>
        <p:spPr>
          <a:xfrm>
            <a:off x="671513" y="276225"/>
            <a:ext cx="7772400" cy="1143000"/>
          </a:xfrm>
        </p:spPr>
        <p:txBody>
          <a:bodyPr/>
          <a:lstStyle/>
          <a:p>
            <a:r>
              <a:rPr lang="en-US" altLang="cs-CZ" sz="3600">
                <a:latin typeface="Palatino Linotype" panose="02040502050505030304" pitchFamily="18" charset="0"/>
              </a:rPr>
              <a:t>Assimilation and Accommodation</a:t>
            </a:r>
          </a:p>
        </p:txBody>
      </p:sp>
      <p:pic>
        <p:nvPicPr>
          <p:cNvPr id="1622022" name="Picture 6" descr="12673_Myers_Psy_8e_4UN0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92750" y="1600200"/>
            <a:ext cx="2951163"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Zástupný symbol pro číslo snímku 5"/>
          <p:cNvSpPr>
            <a:spLocks noGrp="1"/>
          </p:cNvSpPr>
          <p:nvPr>
            <p:ph type="sldNum" sz="quarter" idx="12"/>
          </p:nvPr>
        </p:nvSpPr>
        <p:spPr/>
        <p:txBody>
          <a:bodyPr/>
          <a:lstStyle/>
          <a:p>
            <a:fld id="{0B30B1E6-114F-4D93-B216-F610CBB9DB66}" type="slidenum">
              <a:rPr lang="en-US" altLang="cs-CZ"/>
              <a:pPr/>
              <a:t>19</a:t>
            </a:fld>
            <a:endParaRPr lang="en-US" altLang="cs-CZ"/>
          </a:p>
        </p:txBody>
      </p:sp>
      <p:sp>
        <p:nvSpPr>
          <p:cNvPr id="1622019" name="Rectangle 3"/>
          <p:cNvSpPr>
            <a:spLocks noChangeArrowheads="1"/>
          </p:cNvSpPr>
          <p:nvPr/>
        </p:nvSpPr>
        <p:spPr bwMode="auto">
          <a:xfrm>
            <a:off x="671513" y="1600200"/>
            <a:ext cx="41290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The process of </a:t>
            </a:r>
            <a:r>
              <a:rPr lang="en-US" altLang="cs-CZ" sz="2800">
                <a:solidFill>
                  <a:srgbClr val="0000FF"/>
                </a:solidFill>
                <a:latin typeface="Palatino Linotype" panose="02040502050505030304" pitchFamily="18" charset="0"/>
              </a:rPr>
              <a:t>assimilation </a:t>
            </a:r>
            <a:r>
              <a:rPr lang="en-US" altLang="cs-CZ" sz="2800">
                <a:latin typeface="Palatino Linotype" panose="02040502050505030304" pitchFamily="18" charset="0"/>
              </a:rPr>
              <a:t>involves incorporating new experiences into our current understanding (schema). The process of adjusting a schema and modifying it is called </a:t>
            </a:r>
            <a:r>
              <a:rPr lang="en-US" altLang="cs-CZ" sz="2800">
                <a:solidFill>
                  <a:srgbClr val="0000FF"/>
                </a:solidFill>
                <a:latin typeface="Palatino Linotype" panose="02040502050505030304" pitchFamily="18" charset="0"/>
              </a:rPr>
              <a:t>accommodation</a:t>
            </a:r>
            <a:r>
              <a:rPr lang="en-US" altLang="cs-CZ" sz="2800">
                <a:latin typeface="Palatino Linotype" panose="02040502050505030304" pitchFamily="18" charset="0"/>
              </a:rPr>
              <a:t>.</a:t>
            </a:r>
          </a:p>
        </p:txBody>
      </p:sp>
      <p:sp>
        <p:nvSpPr>
          <p:cNvPr id="1622024" name="Text Box 8"/>
          <p:cNvSpPr txBox="1">
            <a:spLocks noChangeArrowheads="1"/>
          </p:cNvSpPr>
          <p:nvPr/>
        </p:nvSpPr>
        <p:spPr bwMode="auto">
          <a:xfrm>
            <a:off x="5457825" y="5962650"/>
            <a:ext cx="304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000"/>
              <a:t>Jean Piaget with a subject</a:t>
            </a:r>
          </a:p>
        </p:txBody>
      </p:sp>
      <p:sp>
        <p:nvSpPr>
          <p:cNvPr id="1622025" name="Text Box 9"/>
          <p:cNvSpPr txBox="1">
            <a:spLocks noChangeArrowheads="1"/>
          </p:cNvSpPr>
          <p:nvPr/>
        </p:nvSpPr>
        <p:spPr bwMode="auto">
          <a:xfrm rot="5400000">
            <a:off x="7380288" y="4711700"/>
            <a:ext cx="2371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Bill Anderson/ Photo Researchers, Inc.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330" name="Rectangle 2"/>
          <p:cNvSpPr>
            <a:spLocks noGrp="1" noChangeArrowheads="1"/>
          </p:cNvSpPr>
          <p:nvPr>
            <p:ph type="title"/>
          </p:nvPr>
        </p:nvSpPr>
        <p:spPr>
          <a:xfrm>
            <a:off x="671513" y="0"/>
            <a:ext cx="7772400" cy="1143000"/>
          </a:xfrm>
        </p:spPr>
        <p:txBody>
          <a:bodyPr/>
          <a:lstStyle/>
          <a:p>
            <a:r>
              <a:rPr lang="en-US" altLang="cs-CZ" sz="3600">
                <a:latin typeface="Palatino Linotype" panose="02040502050505030304" pitchFamily="18" charset="0"/>
              </a:rPr>
              <a:t>Developing Through the Life Span</a:t>
            </a:r>
          </a:p>
        </p:txBody>
      </p:sp>
      <p:sp>
        <p:nvSpPr>
          <p:cNvPr id="1763331" name="Rectangle 3"/>
          <p:cNvSpPr>
            <a:spLocks noGrp="1" noChangeArrowheads="1"/>
          </p:cNvSpPr>
          <p:nvPr>
            <p:ph idx="1"/>
          </p:nvPr>
        </p:nvSpPr>
        <p:spPr>
          <a:xfrm>
            <a:off x="990600" y="1747838"/>
            <a:ext cx="6257925" cy="4957762"/>
          </a:xfrm>
          <a:noFill/>
        </p:spPr>
        <p:txBody>
          <a:bodyPr/>
          <a:lstStyle/>
          <a:p>
            <a:pPr marL="0" indent="0">
              <a:spcAft>
                <a:spcPct val="20000"/>
              </a:spcAft>
              <a:buFont typeface="Wingdings" panose="05000000000000000000" pitchFamily="2" charset="2"/>
              <a:buNone/>
            </a:pPr>
            <a:r>
              <a:rPr lang="en-US" altLang="cs-CZ">
                <a:solidFill>
                  <a:srgbClr val="3333FF"/>
                </a:solidFill>
                <a:latin typeface="Palatino Linotype" panose="02040502050505030304" pitchFamily="18" charset="0"/>
              </a:rPr>
              <a:t>Prenatal Development and the Newborn</a:t>
            </a:r>
          </a:p>
          <a:p>
            <a:pPr marL="381000" lvl="1" indent="-266700">
              <a:spcAft>
                <a:spcPct val="20000"/>
              </a:spcAft>
              <a:buFont typeface="Wingdings" panose="05000000000000000000" pitchFamily="2" charset="2"/>
              <a:buChar char="§"/>
            </a:pPr>
            <a:r>
              <a:rPr lang="en-US" altLang="cs-CZ">
                <a:latin typeface="Palatino Linotype" panose="02040502050505030304" pitchFamily="18" charset="0"/>
              </a:rPr>
              <a:t>Conception</a:t>
            </a:r>
          </a:p>
          <a:p>
            <a:pPr marL="381000" lvl="1" indent="-266700">
              <a:spcAft>
                <a:spcPct val="20000"/>
              </a:spcAft>
              <a:buFont typeface="Wingdings" panose="05000000000000000000" pitchFamily="2" charset="2"/>
              <a:buChar char="§"/>
            </a:pPr>
            <a:r>
              <a:rPr lang="en-US" altLang="cs-CZ">
                <a:latin typeface="Palatino Linotype" panose="02040502050505030304" pitchFamily="18" charset="0"/>
              </a:rPr>
              <a:t>Prenatal Development</a:t>
            </a:r>
          </a:p>
          <a:p>
            <a:pPr marL="381000" lvl="1" indent="-266700">
              <a:spcAft>
                <a:spcPct val="20000"/>
              </a:spcAft>
              <a:buFont typeface="Wingdings" panose="05000000000000000000" pitchFamily="2" charset="2"/>
              <a:buChar char="§"/>
            </a:pPr>
            <a:r>
              <a:rPr lang="en-US" altLang="cs-CZ">
                <a:latin typeface="Palatino Linotype" panose="02040502050505030304" pitchFamily="18" charset="0"/>
              </a:rPr>
              <a:t>The Competent Newborn</a:t>
            </a:r>
          </a:p>
          <a:p>
            <a:pPr marL="0" indent="0">
              <a:lnSpc>
                <a:spcPct val="15000"/>
              </a:lnSpc>
              <a:spcAft>
                <a:spcPct val="20000"/>
              </a:spcAft>
              <a:buFont typeface="Wingdings" panose="05000000000000000000" pitchFamily="2" charset="2"/>
              <a:buNone/>
            </a:pPr>
            <a:endParaRPr lang="en-US" altLang="cs-CZ" sz="2800">
              <a:latin typeface="Palatino Linotype" panose="02040502050505030304" pitchFamily="18" charset="0"/>
            </a:endParaRPr>
          </a:p>
        </p:txBody>
      </p:sp>
      <p:sp>
        <p:nvSpPr>
          <p:cNvPr id="4" name="Zástupný symbol pro číslo snímku 5"/>
          <p:cNvSpPr>
            <a:spLocks noGrp="1"/>
          </p:cNvSpPr>
          <p:nvPr>
            <p:ph type="sldNum" sz="quarter" idx="12"/>
          </p:nvPr>
        </p:nvSpPr>
        <p:spPr/>
        <p:txBody>
          <a:bodyPr/>
          <a:lstStyle/>
          <a:p>
            <a:fld id="{CEB373A4-9250-446D-A9D5-236B44160EAB}" type="slidenum">
              <a:rPr lang="en-US" altLang="cs-CZ"/>
              <a:pPr/>
              <a:t>2</a:t>
            </a:fld>
            <a:endParaRPr lang="en-US" altLang="cs-CZ"/>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Rectangle 2"/>
          <p:cNvSpPr>
            <a:spLocks noGrp="1" noChangeArrowheads="1"/>
          </p:cNvSpPr>
          <p:nvPr>
            <p:ph type="title"/>
          </p:nvPr>
        </p:nvSpPr>
        <p:spPr>
          <a:xfrm>
            <a:off x="671513" y="276225"/>
            <a:ext cx="7772400" cy="1143000"/>
          </a:xfrm>
        </p:spPr>
        <p:txBody>
          <a:bodyPr/>
          <a:lstStyle/>
          <a:p>
            <a:r>
              <a:rPr lang="en-US" altLang="cs-CZ" sz="3600">
                <a:latin typeface="Palatino Linotype" panose="02040502050505030304" pitchFamily="18" charset="0"/>
              </a:rPr>
              <a:t>Piaget’s Theory and Current Thinking</a:t>
            </a:r>
          </a:p>
        </p:txBody>
      </p:sp>
      <p:pic>
        <p:nvPicPr>
          <p:cNvPr id="1626115" name="Picture 3" descr="12673_Myers_Psy_8e_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1513" y="1600200"/>
            <a:ext cx="7772400" cy="4675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Zástupný symbol pro číslo snímku 5"/>
          <p:cNvSpPr>
            <a:spLocks noGrp="1"/>
          </p:cNvSpPr>
          <p:nvPr>
            <p:ph type="sldNum" sz="quarter" idx="12"/>
          </p:nvPr>
        </p:nvSpPr>
        <p:spPr/>
        <p:txBody>
          <a:bodyPr/>
          <a:lstStyle/>
          <a:p>
            <a:fld id="{EA8912C8-210D-49D9-9BBF-21178D1E8F2A}" type="slidenum">
              <a:rPr lang="en-US" altLang="cs-CZ"/>
              <a:pPr/>
              <a:t>20</a:t>
            </a:fld>
            <a:endParaRPr lang="en-US" altLang="cs-CZ"/>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Sensorimotor Stage</a:t>
            </a:r>
          </a:p>
        </p:txBody>
      </p:sp>
      <p:pic>
        <p:nvPicPr>
          <p:cNvPr id="1624080" name="Picture 16"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47750" y="3857625"/>
            <a:ext cx="7010400" cy="2576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Zástupný symbol pro číslo snímku 5"/>
          <p:cNvSpPr>
            <a:spLocks noGrp="1"/>
          </p:cNvSpPr>
          <p:nvPr>
            <p:ph type="sldNum" sz="quarter" idx="12"/>
          </p:nvPr>
        </p:nvSpPr>
        <p:spPr/>
        <p:txBody>
          <a:bodyPr/>
          <a:lstStyle/>
          <a:p>
            <a:fld id="{9D3795BA-B06D-432A-BD21-DFA4E6D40306}" type="slidenum">
              <a:rPr lang="en-US" altLang="cs-CZ"/>
              <a:pPr/>
              <a:t>21</a:t>
            </a:fld>
            <a:endParaRPr lang="en-US" altLang="cs-CZ"/>
          </a:p>
        </p:txBody>
      </p:sp>
      <p:sp>
        <p:nvSpPr>
          <p:cNvPr id="1624076" name="Rectangle 12"/>
          <p:cNvSpPr>
            <a:spLocks noChangeArrowheads="1"/>
          </p:cNvSpPr>
          <p:nvPr/>
        </p:nvSpPr>
        <p:spPr bwMode="auto">
          <a:xfrm>
            <a:off x="671513" y="1600200"/>
            <a:ext cx="7772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In the </a:t>
            </a:r>
            <a:r>
              <a:rPr lang="en-US" altLang="cs-CZ" sz="2800">
                <a:solidFill>
                  <a:srgbClr val="0000FF"/>
                </a:solidFill>
                <a:latin typeface="Palatino Linotype" panose="02040502050505030304" pitchFamily="18" charset="0"/>
              </a:rPr>
              <a:t>sensorimotor</a:t>
            </a:r>
            <a:r>
              <a:rPr lang="en-US" altLang="cs-CZ" sz="2800">
                <a:latin typeface="Palatino Linotype" panose="02040502050505030304" pitchFamily="18" charset="0"/>
              </a:rPr>
              <a:t> stage, babies take in the world by looking, hearing, touching, mouthing, and grasping. Children younger than 6 months of age do not grasp </a:t>
            </a:r>
            <a:r>
              <a:rPr lang="en-US" altLang="cs-CZ" sz="2800">
                <a:solidFill>
                  <a:srgbClr val="0000FF"/>
                </a:solidFill>
                <a:latin typeface="Palatino Linotype" panose="02040502050505030304" pitchFamily="18" charset="0"/>
              </a:rPr>
              <a:t>object permanence</a:t>
            </a:r>
            <a:r>
              <a:rPr lang="en-US" altLang="cs-CZ" sz="2800">
                <a:latin typeface="Palatino Linotype" panose="02040502050505030304" pitchFamily="18" charset="0"/>
              </a:rPr>
              <a:t>, i.e., objects that are out of sight are also out of mind.</a:t>
            </a:r>
          </a:p>
        </p:txBody>
      </p:sp>
      <p:sp>
        <p:nvSpPr>
          <p:cNvPr id="1624082" name="Text Box 18"/>
          <p:cNvSpPr txBox="1">
            <a:spLocks noChangeArrowheads="1"/>
          </p:cNvSpPr>
          <p:nvPr/>
        </p:nvSpPr>
        <p:spPr bwMode="auto">
          <a:xfrm rot="5400000">
            <a:off x="7388225" y="5302250"/>
            <a:ext cx="1095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Doug Goodman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ChangeArrowheads="1"/>
          </p:cNvSpPr>
          <p:nvPr>
            <p:ph type="title"/>
          </p:nvPr>
        </p:nvSpPr>
        <p:spPr>
          <a:xfrm>
            <a:off x="671513" y="276225"/>
            <a:ext cx="7772400" cy="1143000"/>
          </a:xfrm>
        </p:spPr>
        <p:txBody>
          <a:bodyPr/>
          <a:lstStyle/>
          <a:p>
            <a:r>
              <a:rPr lang="en-US" altLang="cs-CZ" sz="3600">
                <a:latin typeface="Palatino Linotype" panose="02040502050505030304" pitchFamily="18" charset="0"/>
              </a:rPr>
              <a:t>Sensorimotor Stage: Criticisms</a:t>
            </a:r>
          </a:p>
        </p:txBody>
      </p:sp>
      <p:sp>
        <p:nvSpPr>
          <p:cNvPr id="6" name="Zástupný symbol pro číslo snímku 5"/>
          <p:cNvSpPr>
            <a:spLocks noGrp="1"/>
          </p:cNvSpPr>
          <p:nvPr>
            <p:ph type="sldNum" sz="quarter" idx="12"/>
          </p:nvPr>
        </p:nvSpPr>
        <p:spPr/>
        <p:txBody>
          <a:bodyPr/>
          <a:lstStyle/>
          <a:p>
            <a:fld id="{9F116815-60D2-498D-A9C1-BDE4AFB2597B}" type="slidenum">
              <a:rPr lang="en-US" altLang="cs-CZ"/>
              <a:pPr/>
              <a:t>22</a:t>
            </a:fld>
            <a:endParaRPr lang="en-US" altLang="cs-CZ"/>
          </a:p>
        </p:txBody>
      </p:sp>
      <p:sp>
        <p:nvSpPr>
          <p:cNvPr id="1628163" name="Rectangle 3"/>
          <p:cNvSpPr>
            <a:spLocks noChangeArrowheads="1"/>
          </p:cNvSpPr>
          <p:nvPr/>
        </p:nvSpPr>
        <p:spPr bwMode="auto">
          <a:xfrm>
            <a:off x="671513" y="16002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Piaget believed children in the sensorimotor stage could not think —they do not have any abstract concepts or ideas. </a:t>
            </a:r>
          </a:p>
        </p:txBody>
      </p:sp>
      <p:sp>
        <p:nvSpPr>
          <p:cNvPr id="1628169" name="Rectangle 9"/>
          <p:cNvSpPr>
            <a:spLocks noChangeArrowheads="1"/>
          </p:cNvSpPr>
          <p:nvPr/>
        </p:nvSpPr>
        <p:spPr bwMode="auto">
          <a:xfrm>
            <a:off x="671513" y="3429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However, recent research shows that children in the sensorimotor stage can think and count. </a:t>
            </a:r>
          </a:p>
        </p:txBody>
      </p:sp>
      <p:sp>
        <p:nvSpPr>
          <p:cNvPr id="1628170" name="Rectangle 10"/>
          <p:cNvSpPr>
            <a:spLocks noChangeArrowheads="1"/>
          </p:cNvSpPr>
          <p:nvPr/>
        </p:nvSpPr>
        <p:spPr bwMode="auto">
          <a:xfrm>
            <a:off x="671513" y="46482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a:spcBef>
                <a:spcPct val="20000"/>
              </a:spcBef>
              <a:buChar char="•"/>
              <a:defRPr sz="3200">
                <a:solidFill>
                  <a:schemeClr val="tx1"/>
                </a:solidFill>
                <a:latin typeface="Times New Roman" panose="02020603050405020304" pitchFamily="18" charset="0"/>
              </a:defRPr>
            </a:lvl1pPr>
            <a:lvl2pPr marL="1112838" indent="-533400" algn="l">
              <a:spcBef>
                <a:spcPct val="20000"/>
              </a:spcBef>
              <a:buChar char="–"/>
              <a:defRPr sz="2800">
                <a:solidFill>
                  <a:schemeClr val="tx1"/>
                </a:solidFill>
                <a:latin typeface="Times New Roman" panose="02020603050405020304" pitchFamily="18" charset="0"/>
              </a:defRPr>
            </a:lvl2pPr>
            <a:lvl3pPr marL="1608138" indent="-457200" algn="l">
              <a:spcBef>
                <a:spcPct val="20000"/>
              </a:spcBef>
              <a:buChar char="•"/>
              <a:defRPr sz="2400">
                <a:solidFill>
                  <a:schemeClr val="tx1"/>
                </a:solidFill>
                <a:latin typeface="Times New Roman" panose="02020603050405020304" pitchFamily="18" charset="0"/>
              </a:defRPr>
            </a:lvl3pPr>
            <a:lvl4pPr marL="2027238" indent="-381000" algn="l">
              <a:spcBef>
                <a:spcPct val="20000"/>
              </a:spcBef>
              <a:buChar char="–"/>
              <a:defRPr sz="2000">
                <a:solidFill>
                  <a:schemeClr val="tx1"/>
                </a:solidFill>
                <a:latin typeface="Times New Roman" panose="02020603050405020304" pitchFamily="18" charset="0"/>
              </a:defRPr>
            </a:lvl4pPr>
            <a:lvl5pPr marL="2484438" indent="-381000" algn="l">
              <a:spcBef>
                <a:spcPct val="20000"/>
              </a:spcBef>
              <a:buChar char="»"/>
              <a:defRPr sz="2000">
                <a:solidFill>
                  <a:schemeClr val="tx1"/>
                </a:solidFill>
                <a:latin typeface="Times New Roman" panose="02020603050405020304" pitchFamily="18" charset="0"/>
              </a:defRPr>
            </a:lvl5pPr>
            <a:lvl6pPr marL="2941638" indent="-381000" fontAlgn="base">
              <a:spcBef>
                <a:spcPct val="20000"/>
              </a:spcBef>
              <a:spcAft>
                <a:spcPct val="0"/>
              </a:spcAft>
              <a:buChar char="»"/>
              <a:defRPr sz="2000">
                <a:solidFill>
                  <a:schemeClr val="tx1"/>
                </a:solidFill>
                <a:latin typeface="Times New Roman" panose="02020603050405020304" pitchFamily="18" charset="0"/>
              </a:defRPr>
            </a:lvl6pPr>
            <a:lvl7pPr marL="3398838" indent="-381000" fontAlgn="base">
              <a:spcBef>
                <a:spcPct val="20000"/>
              </a:spcBef>
              <a:spcAft>
                <a:spcPct val="0"/>
              </a:spcAft>
              <a:buChar char="»"/>
              <a:defRPr sz="2000">
                <a:solidFill>
                  <a:schemeClr val="tx1"/>
                </a:solidFill>
                <a:latin typeface="Times New Roman" panose="02020603050405020304" pitchFamily="18" charset="0"/>
              </a:defRPr>
            </a:lvl7pPr>
            <a:lvl8pPr marL="3856038" indent="-381000" fontAlgn="base">
              <a:spcBef>
                <a:spcPct val="20000"/>
              </a:spcBef>
              <a:spcAft>
                <a:spcPct val="0"/>
              </a:spcAft>
              <a:buChar char="»"/>
              <a:defRPr sz="2000">
                <a:solidFill>
                  <a:schemeClr val="tx1"/>
                </a:solidFill>
                <a:latin typeface="Times New Roman" panose="02020603050405020304" pitchFamily="18" charset="0"/>
              </a:defRPr>
            </a:lvl8pPr>
            <a:lvl9pPr marL="4313238" indent="-381000" fontAlgn="base">
              <a:spcBef>
                <a:spcPct val="20000"/>
              </a:spcBef>
              <a:spcAft>
                <a:spcPct val="0"/>
              </a:spcAft>
              <a:buChar char="»"/>
              <a:defRPr sz="2000">
                <a:solidFill>
                  <a:schemeClr val="tx1"/>
                </a:solidFill>
                <a:latin typeface="Times New Roman" panose="02020603050405020304" pitchFamily="18" charset="0"/>
              </a:defRPr>
            </a:lvl9pPr>
          </a:lstStyle>
          <a:p>
            <a:pPr>
              <a:buFont typeface="Wingdings" panose="05000000000000000000" pitchFamily="2" charset="2"/>
              <a:buAutoNum type="arabicPeriod"/>
            </a:pPr>
            <a:r>
              <a:rPr lang="en-US" altLang="cs-CZ" sz="2800">
                <a:latin typeface="Palatino Linotype" panose="02040502050505030304" pitchFamily="18" charset="0"/>
              </a:rPr>
              <a:t>Children understand the basic laws of physics. They are amazed at how a ball can stop in midair or disappear.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170"/>
                                        </p:tgtEl>
                                        <p:attrNameLst>
                                          <p:attrName>style.visibility</p:attrName>
                                        </p:attrNameLst>
                                      </p:cBhvr>
                                      <p:to>
                                        <p:strVal val="visible"/>
                                      </p:to>
                                    </p:set>
                                    <p:animEffect transition="in" filter="dissolve">
                                      <p:cBhvr>
                                        <p:cTn id="7" dur="500"/>
                                        <p:tgtEl>
                                          <p:spTgt spid="162817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28169"/>
                                        </p:tgtEl>
                                        <p:attrNameLst>
                                          <p:attrName>style.visibility</p:attrName>
                                        </p:attrNameLst>
                                      </p:cBhvr>
                                      <p:to>
                                        <p:strVal val="visible"/>
                                      </p:to>
                                    </p:set>
                                    <p:animEffect transition="in" filter="dissolve">
                                      <p:cBhvr>
                                        <p:cTn id="10" dur="500"/>
                                        <p:tgtEl>
                                          <p:spTgt spid="1628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69" grpId="0"/>
      <p:bldP spid="16281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p:cNvSpPr>
            <a:spLocks noGrp="1" noChangeArrowheads="1"/>
          </p:cNvSpPr>
          <p:nvPr>
            <p:ph type="title"/>
          </p:nvPr>
        </p:nvSpPr>
        <p:spPr>
          <a:xfrm>
            <a:off x="671513" y="276225"/>
            <a:ext cx="7772400" cy="1143000"/>
          </a:xfrm>
        </p:spPr>
        <p:txBody>
          <a:bodyPr/>
          <a:lstStyle/>
          <a:p>
            <a:r>
              <a:rPr lang="en-US" altLang="cs-CZ" sz="3600">
                <a:latin typeface="Palatino Linotype" panose="02040502050505030304" pitchFamily="18" charset="0"/>
              </a:rPr>
              <a:t>Sensorimotor Stage: Criticisms</a:t>
            </a:r>
          </a:p>
        </p:txBody>
      </p:sp>
      <p:pic>
        <p:nvPicPr>
          <p:cNvPr id="1630212" name="Picture 4"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1513" y="3276600"/>
            <a:ext cx="7772400" cy="2930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ástupný symbol pro číslo snímku 5"/>
          <p:cNvSpPr>
            <a:spLocks noGrp="1"/>
          </p:cNvSpPr>
          <p:nvPr>
            <p:ph type="sldNum" sz="quarter" idx="12"/>
          </p:nvPr>
        </p:nvSpPr>
        <p:spPr/>
        <p:txBody>
          <a:bodyPr/>
          <a:lstStyle/>
          <a:p>
            <a:fld id="{05D6F12E-F18E-4470-BD56-9F3636F346D0}" type="slidenum">
              <a:rPr lang="en-US" altLang="cs-CZ"/>
              <a:pPr/>
              <a:t>23</a:t>
            </a:fld>
            <a:endParaRPr lang="en-US" altLang="cs-CZ"/>
          </a:p>
        </p:txBody>
      </p:sp>
      <p:sp>
        <p:nvSpPr>
          <p:cNvPr id="1630211" name="Rectangle 3"/>
          <p:cNvSpPr>
            <a:spLocks noChangeArrowheads="1"/>
          </p:cNvSpPr>
          <p:nvPr/>
        </p:nvSpPr>
        <p:spPr bwMode="auto">
          <a:xfrm>
            <a:off x="671513" y="1600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buFont typeface="Wingdings" panose="05000000000000000000" pitchFamily="2" charset="2"/>
              <a:buNone/>
            </a:pPr>
            <a:r>
              <a:rPr lang="en-US" altLang="cs-CZ" sz="2800">
                <a:latin typeface="Palatino Linotype" panose="02040502050505030304" pitchFamily="18" charset="0"/>
              </a:rPr>
              <a:t>2.    Children can also count. Wynn (1992, 2000) showed that children stared longer at the wrong number of objects than the right ones.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Preoperational Stage</a:t>
            </a:r>
          </a:p>
        </p:txBody>
      </p:sp>
      <p:pic>
        <p:nvPicPr>
          <p:cNvPr id="1632271" name="Picture 15"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23975" y="3136900"/>
            <a:ext cx="6462713" cy="3638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Zástupný symbol pro číslo snímku 5"/>
          <p:cNvSpPr>
            <a:spLocks noGrp="1"/>
          </p:cNvSpPr>
          <p:nvPr>
            <p:ph type="sldNum" sz="quarter" idx="12"/>
          </p:nvPr>
        </p:nvSpPr>
        <p:spPr/>
        <p:txBody>
          <a:bodyPr/>
          <a:lstStyle/>
          <a:p>
            <a:fld id="{81C82707-AC36-457F-9DAC-2E0AD578E04B}" type="slidenum">
              <a:rPr lang="en-US" altLang="cs-CZ"/>
              <a:pPr/>
              <a:t>24</a:t>
            </a:fld>
            <a:endParaRPr lang="en-US" altLang="cs-CZ"/>
          </a:p>
        </p:txBody>
      </p:sp>
      <p:sp>
        <p:nvSpPr>
          <p:cNvPr id="1632259" name="Rectangle 3"/>
          <p:cNvSpPr>
            <a:spLocks noChangeArrowheads="1"/>
          </p:cNvSpPr>
          <p:nvPr/>
        </p:nvSpPr>
        <p:spPr bwMode="auto">
          <a:xfrm>
            <a:off x="671513" y="1600200"/>
            <a:ext cx="7772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Piaget suggested that from 2 years old to about 6-7 years old, children are in the </a:t>
            </a:r>
            <a:r>
              <a:rPr lang="en-US" altLang="cs-CZ" sz="2800">
                <a:solidFill>
                  <a:srgbClr val="0000FF"/>
                </a:solidFill>
                <a:latin typeface="Palatino Linotype" panose="02040502050505030304" pitchFamily="18" charset="0"/>
              </a:rPr>
              <a:t>preoperational</a:t>
            </a:r>
            <a:r>
              <a:rPr lang="en-US" altLang="cs-CZ" sz="2800">
                <a:latin typeface="Palatino Linotype" panose="02040502050505030304" pitchFamily="18" charset="0"/>
              </a:rPr>
              <a:t> stage—too young to perform mental operations.</a:t>
            </a:r>
          </a:p>
        </p:txBody>
      </p:sp>
      <p:sp>
        <p:nvSpPr>
          <p:cNvPr id="1632273" name="Text Box 17"/>
          <p:cNvSpPr txBox="1">
            <a:spLocks noChangeArrowheads="1"/>
          </p:cNvSpPr>
          <p:nvPr/>
        </p:nvSpPr>
        <p:spPr bwMode="auto">
          <a:xfrm rot="5400000">
            <a:off x="7049294" y="4729956"/>
            <a:ext cx="1474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Ontario Science Center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title"/>
          </p:nvPr>
        </p:nvSpPr>
        <p:spPr>
          <a:xfrm>
            <a:off x="671513" y="276225"/>
            <a:ext cx="7772400" cy="1143000"/>
          </a:xfrm>
        </p:spPr>
        <p:txBody>
          <a:bodyPr/>
          <a:lstStyle/>
          <a:p>
            <a:r>
              <a:rPr lang="en-US" altLang="cs-CZ" sz="3600">
                <a:latin typeface="Palatino Linotype" panose="02040502050505030304" pitchFamily="18" charset="0"/>
              </a:rPr>
              <a:t>Preoperational Stage: Criticism</a:t>
            </a:r>
          </a:p>
        </p:txBody>
      </p:sp>
      <p:sp>
        <p:nvSpPr>
          <p:cNvPr id="4" name="Zástupný symbol pro číslo snímku 5"/>
          <p:cNvSpPr>
            <a:spLocks noGrp="1"/>
          </p:cNvSpPr>
          <p:nvPr>
            <p:ph type="sldNum" sz="quarter" idx="12"/>
          </p:nvPr>
        </p:nvSpPr>
        <p:spPr/>
        <p:txBody>
          <a:bodyPr/>
          <a:lstStyle/>
          <a:p>
            <a:fld id="{A8E0CB98-DB45-41AD-B1F6-32F3010D4E45}" type="slidenum">
              <a:rPr lang="en-US" altLang="cs-CZ"/>
              <a:pPr/>
              <a:t>25</a:t>
            </a:fld>
            <a:endParaRPr lang="en-US" altLang="cs-CZ"/>
          </a:p>
        </p:txBody>
      </p:sp>
      <p:sp>
        <p:nvSpPr>
          <p:cNvPr id="1634307" name="Rectangle 3"/>
          <p:cNvSpPr>
            <a:spLocks noChangeArrowheads="1"/>
          </p:cNvSpPr>
          <p:nvPr/>
        </p:nvSpPr>
        <p:spPr bwMode="auto">
          <a:xfrm>
            <a:off x="671513" y="16002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DeLoache (1987) showed that children as young as 3 years of age are able to use metal operations. When shown a model of a dog’s hiding place behind the couch, a 2½-year-old could not locate the stuffed dog in an actual room, but the 3-year-old did.</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Egocentrism</a:t>
            </a:r>
          </a:p>
        </p:txBody>
      </p:sp>
      <p:sp>
        <p:nvSpPr>
          <p:cNvPr id="5" name="Zástupný symbol pro číslo snímku 5"/>
          <p:cNvSpPr>
            <a:spLocks noGrp="1"/>
          </p:cNvSpPr>
          <p:nvPr>
            <p:ph type="sldNum" sz="quarter" idx="12"/>
          </p:nvPr>
        </p:nvSpPr>
        <p:spPr/>
        <p:txBody>
          <a:bodyPr/>
          <a:lstStyle/>
          <a:p>
            <a:fld id="{233F0326-54E1-4D73-A990-86CA41E1CB75}" type="slidenum">
              <a:rPr lang="en-US" altLang="cs-CZ"/>
              <a:pPr/>
              <a:t>26</a:t>
            </a:fld>
            <a:endParaRPr lang="en-US" altLang="cs-CZ"/>
          </a:p>
        </p:txBody>
      </p:sp>
      <p:sp>
        <p:nvSpPr>
          <p:cNvPr id="1636355" name="Rectangle 3"/>
          <p:cNvSpPr>
            <a:spLocks noChangeArrowheads="1"/>
          </p:cNvSpPr>
          <p:nvPr/>
        </p:nvSpPr>
        <p:spPr bwMode="auto">
          <a:xfrm>
            <a:off x="671513" y="16002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Piaget concluded that preschool children are egocentric. They cannot perceive things from another’s point of view.</a:t>
            </a:r>
          </a:p>
        </p:txBody>
      </p:sp>
      <p:sp>
        <p:nvSpPr>
          <p:cNvPr id="1636356" name="Rectangle 4"/>
          <p:cNvSpPr>
            <a:spLocks noChangeArrowheads="1"/>
          </p:cNvSpPr>
          <p:nvPr/>
        </p:nvSpPr>
        <p:spPr bwMode="auto">
          <a:xfrm>
            <a:off x="671513" y="3886200"/>
            <a:ext cx="7772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When asked to show her picture to mommy, 2-year-old Gabriella holds the picture facing her own eyes, believing that her mother can see it through her eyes.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6356"/>
                                        </p:tgtEl>
                                        <p:attrNameLst>
                                          <p:attrName>style.visibility</p:attrName>
                                        </p:attrNameLst>
                                      </p:cBhvr>
                                      <p:to>
                                        <p:strVal val="visible"/>
                                      </p:to>
                                    </p:set>
                                    <p:animEffect transition="in" filter="dissolve">
                                      <p:cBhvr>
                                        <p:cTn id="7" dur="500"/>
                                        <p:tgtEl>
                                          <p:spTgt spid="163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3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Theory of Mind</a:t>
            </a:r>
          </a:p>
        </p:txBody>
      </p:sp>
      <p:pic>
        <p:nvPicPr>
          <p:cNvPr id="1638405" name="Picture 5"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37188" y="1600200"/>
            <a:ext cx="2792412"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ástupný symbol pro číslo snímku 5"/>
          <p:cNvSpPr>
            <a:spLocks noGrp="1"/>
          </p:cNvSpPr>
          <p:nvPr>
            <p:ph type="sldNum" sz="quarter" idx="12"/>
          </p:nvPr>
        </p:nvSpPr>
        <p:spPr/>
        <p:txBody>
          <a:bodyPr/>
          <a:lstStyle/>
          <a:p>
            <a:fld id="{8FAD3A47-C542-49CD-96FC-7466A4831AC0}" type="slidenum">
              <a:rPr lang="en-US" altLang="cs-CZ"/>
              <a:pPr/>
              <a:t>27</a:t>
            </a:fld>
            <a:endParaRPr lang="en-US" altLang="cs-CZ"/>
          </a:p>
        </p:txBody>
      </p:sp>
      <p:sp>
        <p:nvSpPr>
          <p:cNvPr id="1638403" name="Rectangle 3"/>
          <p:cNvSpPr>
            <a:spLocks noChangeArrowheads="1"/>
          </p:cNvSpPr>
          <p:nvPr/>
        </p:nvSpPr>
        <p:spPr bwMode="auto">
          <a:xfrm>
            <a:off x="671513" y="1600200"/>
            <a:ext cx="390048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Preschoolers, although still egocentric, develop the ability to understand another’s mental state when they begin forming a </a:t>
            </a:r>
            <a:r>
              <a:rPr lang="en-US" altLang="cs-CZ" sz="2800">
                <a:solidFill>
                  <a:srgbClr val="0000FF"/>
                </a:solidFill>
                <a:latin typeface="Palatino Linotype" panose="02040502050505030304" pitchFamily="18" charset="0"/>
              </a:rPr>
              <a:t>theory of mind</a:t>
            </a:r>
            <a:r>
              <a:rPr lang="en-US" altLang="cs-CZ" sz="2800">
                <a:latin typeface="Palatino Linotype" panose="02040502050505030304" pitchFamily="18" charset="0"/>
              </a:rPr>
              <a:t>.</a:t>
            </a:r>
          </a:p>
          <a:p>
            <a:pPr algn="ctr">
              <a:buFont typeface="Wingdings" panose="05000000000000000000" pitchFamily="2" charset="2"/>
              <a:buNone/>
            </a:pPr>
            <a:r>
              <a:rPr lang="en-US" altLang="cs-CZ" sz="2800">
                <a:latin typeface="Palatino Linotype" panose="02040502050505030304" pitchFamily="18" charset="0"/>
              </a:rPr>
              <a:t>The problem on the right probes such ability in children.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p:cNvSpPr>
            <a:spLocks noGrp="1" noChangeArrowheads="1"/>
          </p:cNvSpPr>
          <p:nvPr>
            <p:ph type="title"/>
          </p:nvPr>
        </p:nvSpPr>
        <p:spPr>
          <a:xfrm>
            <a:off x="671513" y="276225"/>
            <a:ext cx="7772400" cy="1143000"/>
          </a:xfrm>
        </p:spPr>
        <p:txBody>
          <a:bodyPr>
            <a:normAutofit fontScale="90000"/>
          </a:bodyPr>
          <a:lstStyle/>
          <a:p>
            <a:r>
              <a:rPr lang="en-US" altLang="cs-CZ" sz="4000">
                <a:latin typeface="Palatino Linotype" panose="02040502050505030304" pitchFamily="18" charset="0"/>
              </a:rPr>
              <a:t>Concrete Operational Stage</a:t>
            </a:r>
          </a:p>
        </p:txBody>
      </p:sp>
      <p:sp>
        <p:nvSpPr>
          <p:cNvPr id="5" name="Zástupný symbol pro číslo snímku 5"/>
          <p:cNvSpPr>
            <a:spLocks noGrp="1"/>
          </p:cNvSpPr>
          <p:nvPr>
            <p:ph type="sldNum" sz="quarter" idx="12"/>
          </p:nvPr>
        </p:nvSpPr>
        <p:spPr/>
        <p:txBody>
          <a:bodyPr/>
          <a:lstStyle/>
          <a:p>
            <a:fld id="{2006912A-D296-4D1B-8800-78FC5BBBEAED}" type="slidenum">
              <a:rPr lang="en-US" altLang="cs-CZ"/>
              <a:pPr/>
              <a:t>28</a:t>
            </a:fld>
            <a:endParaRPr lang="en-US" altLang="cs-CZ"/>
          </a:p>
        </p:txBody>
      </p:sp>
      <p:sp>
        <p:nvSpPr>
          <p:cNvPr id="1640451" name="Rectangle 3"/>
          <p:cNvSpPr>
            <a:spLocks noChangeArrowheads="1"/>
          </p:cNvSpPr>
          <p:nvPr/>
        </p:nvSpPr>
        <p:spPr bwMode="auto">
          <a:xfrm>
            <a:off x="671513" y="1600200"/>
            <a:ext cx="7772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In concrete operational stage, given concrete materials, 6- to 7-year-olds grasp conservation problems and mentally pour liquids back and forth into glasses of different shapes conserving their quantities.</a:t>
            </a:r>
          </a:p>
        </p:txBody>
      </p:sp>
      <p:sp>
        <p:nvSpPr>
          <p:cNvPr id="1640453" name="Rectangle 5"/>
          <p:cNvSpPr>
            <a:spLocks noChangeArrowheads="1"/>
          </p:cNvSpPr>
          <p:nvPr/>
        </p:nvSpPr>
        <p:spPr bwMode="auto">
          <a:xfrm>
            <a:off x="671513" y="45720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Children in this stage are also able to transform mathematical functions. So, if 4 + 8 = 12, then a transformation, 12 – 4 = 8, is also easily doable.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0453"/>
                                        </p:tgtEl>
                                        <p:attrNameLst>
                                          <p:attrName>style.visibility</p:attrName>
                                        </p:attrNameLst>
                                      </p:cBhvr>
                                      <p:to>
                                        <p:strVal val="visible"/>
                                      </p:to>
                                    </p:set>
                                    <p:animEffect transition="in" filter="dissolve">
                                      <p:cBhvr>
                                        <p:cTn id="7" dur="500"/>
                                        <p:tgtEl>
                                          <p:spTgt spid="164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4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Rectangle 2"/>
          <p:cNvSpPr>
            <a:spLocks noGrp="1" noChangeArrowheads="1"/>
          </p:cNvSpPr>
          <p:nvPr>
            <p:ph type="title"/>
          </p:nvPr>
        </p:nvSpPr>
        <p:spPr>
          <a:xfrm>
            <a:off x="671513" y="276225"/>
            <a:ext cx="7772400" cy="1143000"/>
          </a:xfrm>
        </p:spPr>
        <p:txBody>
          <a:bodyPr>
            <a:normAutofit fontScale="90000"/>
          </a:bodyPr>
          <a:lstStyle/>
          <a:p>
            <a:r>
              <a:rPr lang="en-US" altLang="cs-CZ" sz="4000">
                <a:latin typeface="Palatino Linotype" panose="02040502050505030304" pitchFamily="18" charset="0"/>
              </a:rPr>
              <a:t>Formal Operational Stage</a:t>
            </a:r>
          </a:p>
        </p:txBody>
      </p:sp>
      <p:sp>
        <p:nvSpPr>
          <p:cNvPr id="4" name="Zástupný symbol pro číslo snímku 5"/>
          <p:cNvSpPr>
            <a:spLocks noGrp="1"/>
          </p:cNvSpPr>
          <p:nvPr>
            <p:ph type="sldNum" sz="quarter" idx="12"/>
          </p:nvPr>
        </p:nvSpPr>
        <p:spPr/>
        <p:txBody>
          <a:bodyPr/>
          <a:lstStyle/>
          <a:p>
            <a:fld id="{3ACC872D-7E1C-4E2F-B3F8-A553EEC5CEFB}" type="slidenum">
              <a:rPr lang="en-US" altLang="cs-CZ"/>
              <a:pPr/>
              <a:t>29</a:t>
            </a:fld>
            <a:endParaRPr lang="en-US" altLang="cs-CZ"/>
          </a:p>
        </p:txBody>
      </p:sp>
      <p:sp>
        <p:nvSpPr>
          <p:cNvPr id="1642499" name="Rectangle 3"/>
          <p:cNvSpPr>
            <a:spLocks noChangeArrowheads="1"/>
          </p:cNvSpPr>
          <p:nvPr/>
        </p:nvSpPr>
        <p:spPr bwMode="auto">
          <a:xfrm>
            <a:off x="671513" y="1600200"/>
            <a:ext cx="7772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Around age 12, our reasoning ability expands from concrete thinking to abstract thinking. We can now use symbols and imagined realities to systematically reason. Piaget called this </a:t>
            </a:r>
            <a:r>
              <a:rPr lang="en-US" altLang="cs-CZ" sz="2800">
                <a:solidFill>
                  <a:srgbClr val="0000FF"/>
                </a:solidFill>
                <a:latin typeface="Palatino Linotype" panose="02040502050505030304" pitchFamily="18" charset="0"/>
              </a:rPr>
              <a:t>formal operational</a:t>
            </a:r>
            <a:r>
              <a:rPr lang="en-US" altLang="cs-CZ" sz="2800">
                <a:latin typeface="Palatino Linotype" panose="02040502050505030304" pitchFamily="18" charset="0"/>
              </a:rPr>
              <a:t> thinking.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379" name="Rectangle 3"/>
          <p:cNvSpPr>
            <a:spLocks noGrp="1" noChangeArrowheads="1"/>
          </p:cNvSpPr>
          <p:nvPr>
            <p:ph idx="1"/>
          </p:nvPr>
        </p:nvSpPr>
        <p:spPr>
          <a:xfrm>
            <a:off x="457200" y="990600"/>
            <a:ext cx="8686800" cy="5638800"/>
          </a:xfrm>
        </p:spPr>
        <p:txBody>
          <a:bodyPr/>
          <a:lstStyle/>
          <a:p>
            <a:pPr lvl="1">
              <a:lnSpc>
                <a:spcPct val="90000"/>
              </a:lnSpc>
              <a:spcAft>
                <a:spcPct val="20000"/>
              </a:spcAft>
              <a:buFont typeface="Wingdings" panose="05000000000000000000" pitchFamily="2" charset="2"/>
              <a:buNone/>
            </a:pPr>
            <a:r>
              <a:rPr lang="en-US" altLang="cs-CZ" sz="3200">
                <a:solidFill>
                  <a:srgbClr val="3333FF"/>
                </a:solidFill>
                <a:latin typeface="Palatino Linotype" panose="02040502050505030304" pitchFamily="18" charset="0"/>
              </a:rPr>
              <a:t>Infancy and Childhood</a:t>
            </a:r>
          </a:p>
          <a:p>
            <a:pPr lvl="1">
              <a:lnSpc>
                <a:spcPct val="90000"/>
              </a:lnSpc>
              <a:spcAft>
                <a:spcPct val="20000"/>
              </a:spcAft>
              <a:buFont typeface="Wingdings" panose="05000000000000000000" pitchFamily="2" charset="2"/>
              <a:buChar char="§"/>
            </a:pPr>
            <a:r>
              <a:rPr lang="en-US" altLang="cs-CZ">
                <a:latin typeface="Palatino Linotype" panose="02040502050505030304" pitchFamily="18" charset="0"/>
              </a:rPr>
              <a:t>Physical Development</a:t>
            </a:r>
          </a:p>
          <a:p>
            <a:pPr lvl="1">
              <a:lnSpc>
                <a:spcPct val="90000"/>
              </a:lnSpc>
              <a:spcAft>
                <a:spcPct val="20000"/>
              </a:spcAft>
              <a:buFont typeface="Wingdings" panose="05000000000000000000" pitchFamily="2" charset="2"/>
              <a:buChar char="§"/>
            </a:pPr>
            <a:r>
              <a:rPr lang="en-US" altLang="cs-CZ">
                <a:latin typeface="Palatino Linotype" panose="02040502050505030304" pitchFamily="18" charset="0"/>
              </a:rPr>
              <a:t>Cognitive Development</a:t>
            </a:r>
          </a:p>
          <a:p>
            <a:pPr lvl="1">
              <a:lnSpc>
                <a:spcPct val="90000"/>
              </a:lnSpc>
              <a:spcAft>
                <a:spcPct val="20000"/>
              </a:spcAft>
              <a:buFont typeface="Wingdings" panose="05000000000000000000" pitchFamily="2" charset="2"/>
              <a:buChar char="§"/>
            </a:pPr>
            <a:r>
              <a:rPr lang="en-US" altLang="cs-CZ">
                <a:latin typeface="Palatino Linotype" panose="02040502050505030304" pitchFamily="18" charset="0"/>
              </a:rPr>
              <a:t>Social Development</a:t>
            </a:r>
          </a:p>
          <a:p>
            <a:pPr lvl="1">
              <a:lnSpc>
                <a:spcPct val="90000"/>
              </a:lnSpc>
              <a:spcAft>
                <a:spcPct val="20000"/>
              </a:spcAft>
              <a:buFont typeface="Wingdings" panose="05000000000000000000" pitchFamily="2" charset="2"/>
              <a:buChar char="§"/>
            </a:pPr>
            <a:endParaRPr lang="en-US" altLang="cs-CZ">
              <a:latin typeface="Palatino Linotype" panose="02040502050505030304" pitchFamily="18" charset="0"/>
            </a:endParaRPr>
          </a:p>
          <a:p>
            <a:pPr>
              <a:lnSpc>
                <a:spcPct val="90000"/>
              </a:lnSpc>
              <a:buFontTx/>
              <a:buNone/>
            </a:pPr>
            <a:r>
              <a:rPr lang="en-US" altLang="cs-CZ" sz="2800"/>
              <a:t>	</a:t>
            </a:r>
            <a:r>
              <a:rPr lang="en-US" altLang="cs-CZ">
                <a:solidFill>
                  <a:srgbClr val="3333FF"/>
                </a:solidFill>
                <a:latin typeface="Palatino Linotype" panose="02040502050505030304" pitchFamily="18" charset="0"/>
              </a:rPr>
              <a:t>Adolescence</a:t>
            </a:r>
          </a:p>
          <a:p>
            <a:pPr lvl="1">
              <a:lnSpc>
                <a:spcPct val="90000"/>
              </a:lnSpc>
              <a:buFont typeface="Wingdings" panose="05000000000000000000" pitchFamily="2" charset="2"/>
              <a:buChar char="§"/>
            </a:pPr>
            <a:r>
              <a:rPr lang="en-US" altLang="cs-CZ">
                <a:latin typeface="Palatino Linotype" panose="02040502050505030304" pitchFamily="18" charset="0"/>
              </a:rPr>
              <a:t>Physical Development</a:t>
            </a:r>
          </a:p>
          <a:p>
            <a:pPr lvl="1">
              <a:lnSpc>
                <a:spcPct val="90000"/>
              </a:lnSpc>
              <a:buFont typeface="Wingdings" panose="05000000000000000000" pitchFamily="2" charset="2"/>
              <a:buChar char="§"/>
            </a:pPr>
            <a:r>
              <a:rPr lang="en-US" altLang="cs-CZ">
                <a:latin typeface="Palatino Linotype" panose="02040502050505030304" pitchFamily="18" charset="0"/>
              </a:rPr>
              <a:t>Cognitive Development</a:t>
            </a:r>
          </a:p>
          <a:p>
            <a:pPr lvl="1">
              <a:lnSpc>
                <a:spcPct val="90000"/>
              </a:lnSpc>
              <a:buFont typeface="Wingdings" panose="05000000000000000000" pitchFamily="2" charset="2"/>
              <a:buChar char="§"/>
            </a:pPr>
            <a:r>
              <a:rPr lang="en-US" altLang="cs-CZ">
                <a:latin typeface="Palatino Linotype" panose="02040502050505030304" pitchFamily="18" charset="0"/>
              </a:rPr>
              <a:t>Social Development</a:t>
            </a:r>
          </a:p>
          <a:p>
            <a:pPr lvl="1">
              <a:lnSpc>
                <a:spcPct val="90000"/>
              </a:lnSpc>
              <a:buFont typeface="Wingdings" panose="05000000000000000000" pitchFamily="2" charset="2"/>
              <a:buChar char="§"/>
            </a:pPr>
            <a:r>
              <a:rPr lang="en-US" altLang="cs-CZ">
                <a:latin typeface="Palatino Linotype" panose="02040502050505030304" pitchFamily="18" charset="0"/>
              </a:rPr>
              <a:t>Emerging Adulthood</a:t>
            </a:r>
            <a:endParaRPr lang="en-US" altLang="cs-CZ" sz="2400"/>
          </a:p>
        </p:txBody>
      </p:sp>
      <p:sp>
        <p:nvSpPr>
          <p:cNvPr id="3" name="Zástupný symbol pro číslo snímku 5"/>
          <p:cNvSpPr>
            <a:spLocks noGrp="1"/>
          </p:cNvSpPr>
          <p:nvPr>
            <p:ph type="sldNum" sz="quarter" idx="12"/>
          </p:nvPr>
        </p:nvSpPr>
        <p:spPr/>
        <p:txBody>
          <a:bodyPr/>
          <a:lstStyle/>
          <a:p>
            <a:fld id="{15CEB64D-597E-44D6-B228-DEA1CA562FB2}" type="slidenum">
              <a:rPr lang="en-US" altLang="cs-CZ"/>
              <a:pPr/>
              <a:t>3</a:t>
            </a:fld>
            <a:endParaRPr lang="en-US" altLang="cs-CZ"/>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ChangeArrowheads="1"/>
          </p:cNvSpPr>
          <p:nvPr>
            <p:ph type="title"/>
          </p:nvPr>
        </p:nvSpPr>
        <p:spPr>
          <a:xfrm>
            <a:off x="671513" y="276225"/>
            <a:ext cx="7772400" cy="1143000"/>
          </a:xfrm>
        </p:spPr>
        <p:txBody>
          <a:bodyPr>
            <a:normAutofit fontScale="90000"/>
          </a:bodyPr>
          <a:lstStyle/>
          <a:p>
            <a:r>
              <a:rPr lang="en-US" altLang="cs-CZ" sz="4000">
                <a:latin typeface="Palatino Linotype" panose="02040502050505030304" pitchFamily="18" charset="0"/>
              </a:rPr>
              <a:t>Formal Operational Stage</a:t>
            </a:r>
          </a:p>
        </p:txBody>
      </p:sp>
      <p:sp>
        <p:nvSpPr>
          <p:cNvPr id="5" name="Zástupný symbol pro číslo snímku 5"/>
          <p:cNvSpPr>
            <a:spLocks noGrp="1"/>
          </p:cNvSpPr>
          <p:nvPr>
            <p:ph type="sldNum" sz="quarter" idx="12"/>
          </p:nvPr>
        </p:nvSpPr>
        <p:spPr/>
        <p:txBody>
          <a:bodyPr/>
          <a:lstStyle/>
          <a:p>
            <a:fld id="{9A42BAE4-BD05-42C4-A29C-F852ABDF45A3}" type="slidenum">
              <a:rPr lang="en-US" altLang="cs-CZ"/>
              <a:pPr/>
              <a:t>30</a:t>
            </a:fld>
            <a:endParaRPr lang="en-US" altLang="cs-CZ"/>
          </a:p>
        </p:txBody>
      </p:sp>
      <p:sp>
        <p:nvSpPr>
          <p:cNvPr id="1646595" name="Rectangle 3"/>
          <p:cNvSpPr>
            <a:spLocks noChangeArrowheads="1"/>
          </p:cNvSpPr>
          <p:nvPr/>
        </p:nvSpPr>
        <p:spPr bwMode="auto">
          <a:xfrm>
            <a:off x="657225" y="1600200"/>
            <a:ext cx="778668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Rudiments of such thinking begin earlier (age 7) than what Piaget suggested, since 7-year-olds can solve the problem below (Suppes, 1982). </a:t>
            </a:r>
          </a:p>
        </p:txBody>
      </p:sp>
      <p:sp>
        <p:nvSpPr>
          <p:cNvPr id="1646596" name="Rectangle 4"/>
          <p:cNvSpPr>
            <a:spLocks noChangeArrowheads="1"/>
          </p:cNvSpPr>
          <p:nvPr/>
        </p:nvSpPr>
        <p:spPr bwMode="auto">
          <a:xfrm>
            <a:off x="685800" y="396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If John is in school, Mary is in school. John is in school. What can you say about Mary?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p:cNvSpPr>
            <a:spLocks noGrp="1" noChangeArrowheads="1"/>
          </p:cNvSpPr>
          <p:nvPr>
            <p:ph type="title"/>
          </p:nvPr>
        </p:nvSpPr>
        <p:spPr>
          <a:xfrm>
            <a:off x="671513" y="276225"/>
            <a:ext cx="7772400" cy="1143000"/>
          </a:xfrm>
        </p:spPr>
        <p:txBody>
          <a:bodyPr/>
          <a:lstStyle/>
          <a:p>
            <a:r>
              <a:rPr lang="en-US" altLang="cs-CZ" sz="3600">
                <a:latin typeface="Palatino Linotype" panose="02040502050505030304" pitchFamily="18" charset="0"/>
              </a:rPr>
              <a:t>Reflecting on Piaget’s Theory</a:t>
            </a:r>
          </a:p>
        </p:txBody>
      </p:sp>
      <p:sp>
        <p:nvSpPr>
          <p:cNvPr id="5" name="Zástupný symbol pro číslo snímku 5"/>
          <p:cNvSpPr>
            <a:spLocks noGrp="1"/>
          </p:cNvSpPr>
          <p:nvPr>
            <p:ph type="sldNum" sz="quarter" idx="12"/>
          </p:nvPr>
        </p:nvSpPr>
        <p:spPr/>
        <p:txBody>
          <a:bodyPr/>
          <a:lstStyle/>
          <a:p>
            <a:fld id="{F32730F2-8D27-49FE-81C2-2C5CE5FED6AF}" type="slidenum">
              <a:rPr lang="en-US" altLang="cs-CZ"/>
              <a:pPr/>
              <a:t>31</a:t>
            </a:fld>
            <a:endParaRPr lang="en-US" altLang="cs-CZ"/>
          </a:p>
        </p:txBody>
      </p:sp>
      <p:sp>
        <p:nvSpPr>
          <p:cNvPr id="1644549" name="Rectangle 5"/>
          <p:cNvSpPr>
            <a:spLocks noChangeArrowheads="1"/>
          </p:cNvSpPr>
          <p:nvPr/>
        </p:nvSpPr>
        <p:spPr bwMode="auto">
          <a:xfrm>
            <a:off x="657225" y="1600200"/>
            <a:ext cx="77866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Piaget’s stage theory has been influential globally, validating a number of ideas regarding growth and development in many cultures and societies. However, today’s researchers believe the following:</a:t>
            </a:r>
          </a:p>
        </p:txBody>
      </p:sp>
      <p:sp>
        <p:nvSpPr>
          <p:cNvPr id="1644550" name="Rectangle 6"/>
          <p:cNvSpPr>
            <a:spLocks noChangeArrowheads="1"/>
          </p:cNvSpPr>
          <p:nvPr/>
        </p:nvSpPr>
        <p:spPr bwMode="auto">
          <a:xfrm>
            <a:off x="657225" y="4105275"/>
            <a:ext cx="77866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a:spcBef>
                <a:spcPct val="20000"/>
              </a:spcBef>
              <a:buChar char="•"/>
              <a:defRPr sz="3200">
                <a:solidFill>
                  <a:schemeClr val="tx1"/>
                </a:solidFill>
                <a:latin typeface="Times New Roman" panose="02020603050405020304" pitchFamily="18" charset="0"/>
              </a:defRPr>
            </a:lvl1pPr>
            <a:lvl2pPr marL="1112838" indent="-533400" algn="l">
              <a:spcBef>
                <a:spcPct val="20000"/>
              </a:spcBef>
              <a:buChar char="–"/>
              <a:defRPr sz="2800">
                <a:solidFill>
                  <a:schemeClr val="tx1"/>
                </a:solidFill>
                <a:latin typeface="Times New Roman" panose="02020603050405020304" pitchFamily="18" charset="0"/>
              </a:defRPr>
            </a:lvl2pPr>
            <a:lvl3pPr marL="1608138" indent="-457200" algn="l">
              <a:spcBef>
                <a:spcPct val="20000"/>
              </a:spcBef>
              <a:buChar char="•"/>
              <a:defRPr sz="2400">
                <a:solidFill>
                  <a:schemeClr val="tx1"/>
                </a:solidFill>
                <a:latin typeface="Times New Roman" panose="02020603050405020304" pitchFamily="18" charset="0"/>
              </a:defRPr>
            </a:lvl3pPr>
            <a:lvl4pPr marL="2027238" indent="-381000" algn="l">
              <a:spcBef>
                <a:spcPct val="20000"/>
              </a:spcBef>
              <a:buChar char="–"/>
              <a:defRPr sz="2000">
                <a:solidFill>
                  <a:schemeClr val="tx1"/>
                </a:solidFill>
                <a:latin typeface="Times New Roman" panose="02020603050405020304" pitchFamily="18" charset="0"/>
              </a:defRPr>
            </a:lvl4pPr>
            <a:lvl5pPr marL="2484438" indent="-381000" algn="l">
              <a:spcBef>
                <a:spcPct val="20000"/>
              </a:spcBef>
              <a:buChar char="»"/>
              <a:defRPr sz="2000">
                <a:solidFill>
                  <a:schemeClr val="tx1"/>
                </a:solidFill>
                <a:latin typeface="Times New Roman" panose="02020603050405020304" pitchFamily="18" charset="0"/>
              </a:defRPr>
            </a:lvl5pPr>
            <a:lvl6pPr marL="2941638" indent="-381000" fontAlgn="base">
              <a:spcBef>
                <a:spcPct val="20000"/>
              </a:spcBef>
              <a:spcAft>
                <a:spcPct val="0"/>
              </a:spcAft>
              <a:buChar char="»"/>
              <a:defRPr sz="2000">
                <a:solidFill>
                  <a:schemeClr val="tx1"/>
                </a:solidFill>
                <a:latin typeface="Times New Roman" panose="02020603050405020304" pitchFamily="18" charset="0"/>
              </a:defRPr>
            </a:lvl6pPr>
            <a:lvl7pPr marL="3398838" indent="-381000" fontAlgn="base">
              <a:spcBef>
                <a:spcPct val="20000"/>
              </a:spcBef>
              <a:spcAft>
                <a:spcPct val="0"/>
              </a:spcAft>
              <a:buChar char="»"/>
              <a:defRPr sz="2000">
                <a:solidFill>
                  <a:schemeClr val="tx1"/>
                </a:solidFill>
                <a:latin typeface="Times New Roman" panose="02020603050405020304" pitchFamily="18" charset="0"/>
              </a:defRPr>
            </a:lvl7pPr>
            <a:lvl8pPr marL="3856038" indent="-381000" fontAlgn="base">
              <a:spcBef>
                <a:spcPct val="20000"/>
              </a:spcBef>
              <a:spcAft>
                <a:spcPct val="0"/>
              </a:spcAft>
              <a:buChar char="»"/>
              <a:defRPr sz="2000">
                <a:solidFill>
                  <a:schemeClr val="tx1"/>
                </a:solidFill>
                <a:latin typeface="Times New Roman" panose="02020603050405020304" pitchFamily="18" charset="0"/>
              </a:defRPr>
            </a:lvl8pPr>
            <a:lvl9pPr marL="4313238" indent="-381000" fontAlgn="base">
              <a:spcBef>
                <a:spcPct val="20000"/>
              </a:spcBef>
              <a:spcAft>
                <a:spcPct val="0"/>
              </a:spcAft>
              <a:buChar char="»"/>
              <a:defRPr sz="2000">
                <a:solidFill>
                  <a:schemeClr val="tx1"/>
                </a:solidFill>
                <a:latin typeface="Times New Roman" panose="02020603050405020304" pitchFamily="18" charset="0"/>
              </a:defRPr>
            </a:lvl9pPr>
          </a:lstStyle>
          <a:p>
            <a:pPr>
              <a:buFont typeface="Wingdings" panose="05000000000000000000" pitchFamily="2" charset="2"/>
              <a:buAutoNum type="arabicPeriod"/>
            </a:pPr>
            <a:r>
              <a:rPr lang="en-US" altLang="cs-CZ" sz="2800">
                <a:latin typeface="Palatino Linotype" panose="02040502050505030304" pitchFamily="18" charset="0"/>
              </a:rPr>
              <a:t>Development is a continuous process.</a:t>
            </a:r>
          </a:p>
          <a:p>
            <a:pPr>
              <a:buFont typeface="Wingdings" panose="05000000000000000000" pitchFamily="2" charset="2"/>
              <a:buAutoNum type="arabicPeriod"/>
            </a:pPr>
            <a:r>
              <a:rPr lang="en-US" altLang="cs-CZ" sz="2800">
                <a:latin typeface="Palatino Linotype" panose="02040502050505030304" pitchFamily="18" charset="0"/>
              </a:rPr>
              <a:t>Children express their mental abilities and operations at an earlier age.</a:t>
            </a:r>
          </a:p>
          <a:p>
            <a:pPr>
              <a:buFont typeface="Wingdings" panose="05000000000000000000" pitchFamily="2" charset="2"/>
              <a:buAutoNum type="arabicPeriod"/>
            </a:pPr>
            <a:r>
              <a:rPr lang="en-US" altLang="cs-CZ" sz="2800">
                <a:latin typeface="Palatino Linotype" panose="02040502050505030304" pitchFamily="18" charset="0"/>
              </a:rPr>
              <a:t>Formal logic is a smaller part of cognition.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Social Development</a:t>
            </a:r>
          </a:p>
        </p:txBody>
      </p:sp>
      <p:pic>
        <p:nvPicPr>
          <p:cNvPr id="1648652" name="Picture 12" descr="12673_Myers_Psy_8e_4UN08 cop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4588" y="3429000"/>
            <a:ext cx="4276725" cy="3125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Zástupný symbol pro číslo snímku 5"/>
          <p:cNvSpPr>
            <a:spLocks noGrp="1"/>
          </p:cNvSpPr>
          <p:nvPr>
            <p:ph type="sldNum" sz="quarter" idx="12"/>
          </p:nvPr>
        </p:nvSpPr>
        <p:spPr/>
        <p:txBody>
          <a:bodyPr/>
          <a:lstStyle/>
          <a:p>
            <a:fld id="{5026F8FD-C068-4C4C-B9AE-AC9344E98FBD}" type="slidenum">
              <a:rPr lang="en-US" altLang="cs-CZ"/>
              <a:pPr/>
              <a:t>32</a:t>
            </a:fld>
            <a:endParaRPr lang="en-US" altLang="cs-CZ"/>
          </a:p>
        </p:txBody>
      </p:sp>
      <p:sp>
        <p:nvSpPr>
          <p:cNvPr id="1648643" name="Rectangle 3"/>
          <p:cNvSpPr>
            <a:spLocks noChangeArrowheads="1"/>
          </p:cNvSpPr>
          <p:nvPr/>
        </p:nvSpPr>
        <p:spPr bwMode="auto">
          <a:xfrm>
            <a:off x="657225" y="1419225"/>
            <a:ext cx="778668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solidFill>
                  <a:srgbClr val="0000FF"/>
                </a:solidFill>
                <a:latin typeface="Palatino Linotype" panose="02040502050505030304" pitchFamily="18" charset="0"/>
              </a:rPr>
              <a:t>Stranger anxiety</a:t>
            </a:r>
            <a:r>
              <a:rPr lang="en-US" altLang="cs-CZ" sz="2800">
                <a:latin typeface="Palatino Linotype" panose="02040502050505030304" pitchFamily="18" charset="0"/>
              </a:rPr>
              <a:t> is the fear of strangers that  develops at around 8 months. This is the age at which infants form schemas for familiar faces and cannot assimilate a new face. </a:t>
            </a:r>
          </a:p>
        </p:txBody>
      </p:sp>
      <p:sp>
        <p:nvSpPr>
          <p:cNvPr id="1648654" name="Text Box 14"/>
          <p:cNvSpPr txBox="1">
            <a:spLocks noChangeArrowheads="1"/>
          </p:cNvSpPr>
          <p:nvPr/>
        </p:nvSpPr>
        <p:spPr bwMode="auto">
          <a:xfrm rot="5400000">
            <a:off x="5807076" y="5426075"/>
            <a:ext cx="2012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 Christina Kennedy/ PhotoEdit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cs-CZ"/>
              <a:t>Problems of Childhood</a:t>
            </a:r>
          </a:p>
        </p:txBody>
      </p:sp>
      <p:sp>
        <p:nvSpPr>
          <p:cNvPr id="15363" name="Rectangle 3"/>
          <p:cNvSpPr>
            <a:spLocks noGrp="1" noChangeArrowheads="1"/>
          </p:cNvSpPr>
          <p:nvPr>
            <p:ph type="body" sz="half" idx="1"/>
          </p:nvPr>
        </p:nvSpPr>
        <p:spPr>
          <a:xfrm>
            <a:off x="457200" y="1600200"/>
            <a:ext cx="4038600" cy="4953000"/>
          </a:xfrm>
        </p:spPr>
        <p:txBody>
          <a:bodyPr>
            <a:normAutofit lnSpcReduction="10000"/>
          </a:bodyPr>
          <a:lstStyle/>
          <a:p>
            <a:r>
              <a:rPr lang="en-US" altLang="cs-CZ" sz="2400">
                <a:solidFill>
                  <a:srgbClr val="FF6600"/>
                </a:solidFill>
              </a:rPr>
              <a:t>Normal Problems</a:t>
            </a:r>
          </a:p>
          <a:p>
            <a:pPr lvl="1"/>
            <a:r>
              <a:rPr lang="en-US" altLang="cs-CZ" sz="2000"/>
              <a:t>Overprotection</a:t>
            </a:r>
          </a:p>
          <a:p>
            <a:pPr lvl="1"/>
            <a:r>
              <a:rPr lang="en-US" altLang="cs-CZ" sz="2000"/>
              <a:t>Sibling Rivalry</a:t>
            </a:r>
          </a:p>
          <a:p>
            <a:pPr lvl="1"/>
            <a:r>
              <a:rPr lang="en-US" altLang="cs-CZ" sz="2000"/>
              <a:t>Childhood Rebellion</a:t>
            </a:r>
          </a:p>
          <a:p>
            <a:pPr lvl="1"/>
            <a:r>
              <a:rPr lang="en-US" altLang="cs-CZ" sz="2000"/>
              <a:t>Divorce</a:t>
            </a:r>
          </a:p>
          <a:p>
            <a:r>
              <a:rPr lang="en-US" altLang="cs-CZ" sz="2400">
                <a:solidFill>
                  <a:srgbClr val="FF6600"/>
                </a:solidFill>
              </a:rPr>
              <a:t>Serious Problems</a:t>
            </a:r>
          </a:p>
          <a:p>
            <a:pPr lvl="1"/>
            <a:r>
              <a:rPr lang="en-US" altLang="cs-CZ" sz="2000"/>
              <a:t>Autism</a:t>
            </a:r>
          </a:p>
          <a:p>
            <a:pPr lvl="1"/>
            <a:r>
              <a:rPr lang="en-US" altLang="cs-CZ" sz="2000"/>
              <a:t>Toilet Training disturbances</a:t>
            </a:r>
          </a:p>
          <a:p>
            <a:pPr lvl="1"/>
            <a:r>
              <a:rPr lang="en-US" altLang="cs-CZ" sz="2000"/>
              <a:t>Feeding Disturbances</a:t>
            </a:r>
          </a:p>
          <a:p>
            <a:pPr lvl="2"/>
            <a:r>
              <a:rPr lang="en-US" altLang="cs-CZ" sz="1800"/>
              <a:t>Overeating</a:t>
            </a:r>
          </a:p>
          <a:p>
            <a:pPr lvl="2"/>
            <a:r>
              <a:rPr lang="en-US" altLang="cs-CZ" sz="1800"/>
              <a:t>Anorexia Nervousa</a:t>
            </a:r>
          </a:p>
          <a:p>
            <a:pPr lvl="2"/>
            <a:r>
              <a:rPr lang="en-US" altLang="cs-CZ" sz="1800"/>
              <a:t>Pica</a:t>
            </a:r>
          </a:p>
          <a:p>
            <a:endParaRPr lang="en-US" altLang="cs-CZ" sz="2400"/>
          </a:p>
        </p:txBody>
      </p:sp>
      <p:sp>
        <p:nvSpPr>
          <p:cNvPr id="15364" name="Rectangle 4"/>
          <p:cNvSpPr>
            <a:spLocks noGrp="1" noChangeArrowheads="1"/>
          </p:cNvSpPr>
          <p:nvPr>
            <p:ph type="body" sz="half" idx="2"/>
          </p:nvPr>
        </p:nvSpPr>
        <p:spPr>
          <a:xfrm>
            <a:off x="4114800" y="1600200"/>
            <a:ext cx="4038600" cy="4648200"/>
          </a:xfrm>
        </p:spPr>
        <p:txBody>
          <a:bodyPr/>
          <a:lstStyle/>
          <a:p>
            <a:pPr lvl="1"/>
            <a:r>
              <a:rPr lang="en-US" altLang="cs-CZ" sz="2000"/>
              <a:t>Speech Disturbances</a:t>
            </a:r>
          </a:p>
          <a:p>
            <a:pPr lvl="2"/>
            <a:r>
              <a:rPr lang="en-US" altLang="cs-CZ" sz="1800"/>
              <a:t>Delayed speech</a:t>
            </a:r>
          </a:p>
          <a:p>
            <a:pPr lvl="2"/>
            <a:r>
              <a:rPr lang="en-US" altLang="cs-CZ" sz="1800"/>
              <a:t>Telegraphic speech</a:t>
            </a:r>
          </a:p>
          <a:p>
            <a:pPr lvl="2"/>
            <a:r>
              <a:rPr lang="en-US" altLang="cs-CZ" sz="1800"/>
              <a:t>Stuttering</a:t>
            </a:r>
          </a:p>
          <a:p>
            <a:pPr lvl="1"/>
            <a:r>
              <a:rPr lang="en-US" altLang="cs-CZ" sz="2000"/>
              <a:t>Learning Disorders</a:t>
            </a:r>
          </a:p>
          <a:p>
            <a:pPr lvl="2"/>
            <a:r>
              <a:rPr lang="en-US" altLang="cs-CZ" sz="1800"/>
              <a:t>Dyslexia</a:t>
            </a:r>
          </a:p>
          <a:p>
            <a:pPr lvl="2"/>
            <a:r>
              <a:rPr lang="en-US" altLang="cs-CZ" sz="1800"/>
              <a:t>ADHD</a:t>
            </a:r>
          </a:p>
          <a:p>
            <a:pPr lvl="1"/>
            <a:r>
              <a:rPr lang="en-US" altLang="cs-CZ" sz="2000"/>
              <a:t>Conduct Disorders</a:t>
            </a:r>
          </a:p>
          <a:p>
            <a:pPr lvl="1"/>
            <a:endParaRPr lang="en-US" altLang="cs-CZ" sz="2000"/>
          </a:p>
        </p:txBody>
      </p:sp>
    </p:spTree>
    <p:extLst>
      <p:ext uri="{BB962C8B-B14F-4D97-AF65-F5344CB8AC3E}">
        <p14:creationId xmlns:p14="http://schemas.microsoft.com/office/powerpoint/2010/main" val="4232603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Adolescence</a:t>
            </a:r>
          </a:p>
        </p:txBody>
      </p:sp>
      <p:pic>
        <p:nvPicPr>
          <p:cNvPr id="1677339" name="Picture 27" descr="12673_Myers_Psy_8e_4UN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37188" y="1600200"/>
            <a:ext cx="3006725"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Zástupný symbol pro číslo snímku 5"/>
          <p:cNvSpPr>
            <a:spLocks noGrp="1"/>
          </p:cNvSpPr>
          <p:nvPr>
            <p:ph type="sldNum" sz="quarter" idx="12"/>
          </p:nvPr>
        </p:nvSpPr>
        <p:spPr/>
        <p:txBody>
          <a:bodyPr/>
          <a:lstStyle/>
          <a:p>
            <a:fld id="{BD2E3E1B-3EF5-4214-A3A8-D4A18DD4A6FD}" type="slidenum">
              <a:rPr lang="en-US" altLang="cs-CZ"/>
              <a:pPr/>
              <a:t>34</a:t>
            </a:fld>
            <a:endParaRPr lang="en-US" altLang="cs-CZ"/>
          </a:p>
        </p:txBody>
      </p:sp>
      <p:sp>
        <p:nvSpPr>
          <p:cNvPr id="1677337" name="Rectangle 25"/>
          <p:cNvSpPr>
            <a:spLocks noChangeArrowheads="1"/>
          </p:cNvSpPr>
          <p:nvPr/>
        </p:nvSpPr>
        <p:spPr bwMode="auto">
          <a:xfrm>
            <a:off x="381000" y="1600200"/>
            <a:ext cx="419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Many psychologists once believed that our traits were set during childhood. Today psychologists believe that development is a lifelong process. </a:t>
            </a:r>
            <a:r>
              <a:rPr lang="en-US" altLang="cs-CZ" sz="2800">
                <a:solidFill>
                  <a:srgbClr val="0000FF"/>
                </a:solidFill>
                <a:latin typeface="Palatino Linotype" panose="02040502050505030304" pitchFamily="18" charset="0"/>
              </a:rPr>
              <a:t>Adolescence</a:t>
            </a:r>
            <a:r>
              <a:rPr lang="en-US" altLang="cs-CZ" sz="2800">
                <a:latin typeface="Palatino Linotype" panose="02040502050505030304" pitchFamily="18" charset="0"/>
              </a:rPr>
              <a:t> is defined as a life between childhood and adulthood.</a:t>
            </a:r>
          </a:p>
        </p:txBody>
      </p:sp>
      <p:sp>
        <p:nvSpPr>
          <p:cNvPr id="1677341" name="Text Box 29"/>
          <p:cNvSpPr txBox="1">
            <a:spLocks noChangeArrowheads="1"/>
          </p:cNvSpPr>
          <p:nvPr/>
        </p:nvSpPr>
        <p:spPr bwMode="auto">
          <a:xfrm rot="5400000">
            <a:off x="7919245" y="5403056"/>
            <a:ext cx="12938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AP Photo/ Jeff Chiu</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cs-CZ"/>
              <a:t>Puberty-Biological Event</a:t>
            </a:r>
          </a:p>
        </p:txBody>
      </p:sp>
      <p:sp>
        <p:nvSpPr>
          <p:cNvPr id="22531" name="Rectangle 3"/>
          <p:cNvSpPr>
            <a:spLocks noGrp="1" noChangeArrowheads="1"/>
          </p:cNvSpPr>
          <p:nvPr>
            <p:ph type="body" idx="1"/>
          </p:nvPr>
        </p:nvSpPr>
        <p:spPr/>
        <p:txBody>
          <a:bodyPr>
            <a:normAutofit fontScale="85000" lnSpcReduction="10000"/>
          </a:bodyPr>
          <a:lstStyle/>
          <a:p>
            <a:r>
              <a:rPr lang="en-US" altLang="cs-CZ" sz="2800"/>
              <a:t>Girls- 9-12 years old, begin</a:t>
            </a:r>
          </a:p>
          <a:p>
            <a:r>
              <a:rPr lang="en-US" altLang="cs-CZ" sz="2800"/>
              <a:t>Boys- 11-14 years</a:t>
            </a:r>
          </a:p>
          <a:p>
            <a:r>
              <a:rPr lang="en-US" altLang="cs-CZ" sz="2800"/>
              <a:t>Hormonal changes</a:t>
            </a:r>
          </a:p>
          <a:p>
            <a:pPr lvl="1"/>
            <a:r>
              <a:rPr lang="en-US" altLang="cs-CZ" sz="2400"/>
              <a:t>Cause rapid physical and sexual maturity</a:t>
            </a:r>
          </a:p>
          <a:p>
            <a:r>
              <a:rPr lang="en-US" altLang="cs-CZ" sz="2800"/>
              <a:t>Immature- social experience, intellectual and knowledge</a:t>
            </a:r>
          </a:p>
          <a:p>
            <a:endParaRPr lang="en-US" altLang="cs-CZ" sz="2800"/>
          </a:p>
          <a:p>
            <a:r>
              <a:rPr lang="en-US" altLang="cs-CZ" sz="2800">
                <a:solidFill>
                  <a:srgbClr val="FF6600"/>
                </a:solidFill>
              </a:rPr>
              <a:t>Identity Formation-</a:t>
            </a:r>
            <a:r>
              <a:rPr lang="en-US" altLang="cs-CZ" sz="2800"/>
              <a:t> puberty- “Time to begin a new self image”</a:t>
            </a:r>
          </a:p>
          <a:p>
            <a:endParaRPr lang="en-US" altLang="cs-CZ" sz="2800"/>
          </a:p>
        </p:txBody>
      </p:sp>
    </p:spTree>
    <p:extLst>
      <p:ext uri="{BB962C8B-B14F-4D97-AF65-F5344CB8AC3E}">
        <p14:creationId xmlns:p14="http://schemas.microsoft.com/office/powerpoint/2010/main" val="4196449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cs-CZ"/>
              <a:t>Adolescence transition</a:t>
            </a:r>
          </a:p>
        </p:txBody>
      </p:sp>
      <p:sp>
        <p:nvSpPr>
          <p:cNvPr id="20483" name="Rectangle 3"/>
          <p:cNvSpPr>
            <a:spLocks noGrp="1" noChangeArrowheads="1"/>
          </p:cNvSpPr>
          <p:nvPr>
            <p:ph type="body" idx="1"/>
          </p:nvPr>
        </p:nvSpPr>
        <p:spPr/>
        <p:txBody>
          <a:bodyPr/>
          <a:lstStyle/>
          <a:p>
            <a:r>
              <a:rPr lang="en-US" altLang="cs-CZ" dirty="0"/>
              <a:t>Adulthood </a:t>
            </a:r>
            <a:r>
              <a:rPr lang="en-US" altLang="cs-CZ" dirty="0" smtClean="0"/>
              <a:t>transition </a:t>
            </a:r>
            <a:endParaRPr lang="en-US" altLang="cs-CZ" dirty="0"/>
          </a:p>
          <a:p>
            <a:pPr lvl="1"/>
            <a:r>
              <a:rPr lang="en-US" altLang="cs-CZ" dirty="0"/>
              <a:t>Responsibility for oneself</a:t>
            </a:r>
          </a:p>
          <a:p>
            <a:pPr lvl="1"/>
            <a:r>
              <a:rPr lang="en-US" altLang="cs-CZ" dirty="0"/>
              <a:t>Independent decisions</a:t>
            </a:r>
          </a:p>
          <a:p>
            <a:pPr lvl="1"/>
            <a:r>
              <a:rPr lang="en-US" altLang="cs-CZ" dirty="0"/>
              <a:t>Financial independence</a:t>
            </a:r>
          </a:p>
          <a:p>
            <a:pPr lvl="1"/>
            <a:endParaRPr lang="en-US" altLang="cs-CZ" dirty="0"/>
          </a:p>
          <a:p>
            <a:endParaRPr lang="en-US" altLang="cs-CZ" dirty="0"/>
          </a:p>
        </p:txBody>
      </p:sp>
    </p:spTree>
    <p:extLst>
      <p:ext uri="{BB962C8B-B14F-4D97-AF65-F5344CB8AC3E}">
        <p14:creationId xmlns:p14="http://schemas.microsoft.com/office/powerpoint/2010/main" val="3130677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cs-CZ"/>
              <a:t>Early and Late Maturation</a:t>
            </a:r>
          </a:p>
        </p:txBody>
      </p:sp>
      <p:sp>
        <p:nvSpPr>
          <p:cNvPr id="21507" name="Rectangle 3"/>
          <p:cNvSpPr>
            <a:spLocks noGrp="1" noChangeArrowheads="1"/>
          </p:cNvSpPr>
          <p:nvPr>
            <p:ph type="body" idx="1"/>
          </p:nvPr>
        </p:nvSpPr>
        <p:spPr/>
        <p:txBody>
          <a:bodyPr/>
          <a:lstStyle/>
          <a:p>
            <a:r>
              <a:rPr lang="en-US" altLang="cs-CZ"/>
              <a:t>Bodily awareness concerns </a:t>
            </a:r>
          </a:p>
          <a:p>
            <a:r>
              <a:rPr lang="en-US" altLang="cs-CZ"/>
              <a:t>Timing of puberty</a:t>
            </a:r>
            <a:r>
              <a:rPr lang="en-US" altLang="cs-CZ">
                <a:sym typeface="Wingdings" panose="05000000000000000000" pitchFamily="2" charset="2"/>
              </a:rPr>
              <a:t> may cause dissatisfaction over body</a:t>
            </a:r>
          </a:p>
          <a:p>
            <a:r>
              <a:rPr lang="en-US" altLang="cs-CZ">
                <a:sym typeface="Wingdings" panose="05000000000000000000" pitchFamily="2" charset="2"/>
              </a:rPr>
              <a:t>Early maturation for boys is seen positive in society (seen as athletic, self assured…)</a:t>
            </a:r>
          </a:p>
          <a:p>
            <a:r>
              <a:rPr lang="en-US" altLang="cs-CZ">
                <a:sym typeface="Wingdings" panose="05000000000000000000" pitchFamily="2" charset="2"/>
              </a:rPr>
              <a:t>Girls seen as less prestige</a:t>
            </a:r>
          </a:p>
          <a:p>
            <a:pPr lvl="1"/>
            <a:r>
              <a:rPr lang="en-US" altLang="cs-CZ">
                <a:sym typeface="Wingdings" panose="05000000000000000000" pitchFamily="2" charset="2"/>
              </a:rPr>
              <a:t>Poor self image.. (not in middle school)</a:t>
            </a:r>
            <a:endParaRPr lang="en-US" altLang="cs-CZ"/>
          </a:p>
        </p:txBody>
      </p:sp>
    </p:spTree>
    <p:extLst>
      <p:ext uri="{BB962C8B-B14F-4D97-AF65-F5344CB8AC3E}">
        <p14:creationId xmlns:p14="http://schemas.microsoft.com/office/powerpoint/2010/main" val="1340352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Physical Development</a:t>
            </a:r>
          </a:p>
        </p:txBody>
      </p:sp>
      <p:pic>
        <p:nvPicPr>
          <p:cNvPr id="1679369" name="Picture 9"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62475" y="1585913"/>
            <a:ext cx="42545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ástupný symbol pro číslo snímku 5"/>
          <p:cNvSpPr>
            <a:spLocks noGrp="1"/>
          </p:cNvSpPr>
          <p:nvPr>
            <p:ph type="sldNum" sz="quarter" idx="12"/>
          </p:nvPr>
        </p:nvSpPr>
        <p:spPr/>
        <p:txBody>
          <a:bodyPr/>
          <a:lstStyle/>
          <a:p>
            <a:fld id="{82FCF93A-2908-45CC-9A8B-C60E64AFDA93}" type="slidenum">
              <a:rPr lang="en-US" altLang="cs-CZ"/>
              <a:pPr/>
              <a:t>38</a:t>
            </a:fld>
            <a:endParaRPr lang="en-US" altLang="cs-CZ"/>
          </a:p>
        </p:txBody>
      </p:sp>
      <p:sp>
        <p:nvSpPr>
          <p:cNvPr id="1679363" name="Rectangle 3"/>
          <p:cNvSpPr>
            <a:spLocks noChangeArrowheads="1"/>
          </p:cNvSpPr>
          <p:nvPr/>
        </p:nvSpPr>
        <p:spPr bwMode="auto">
          <a:xfrm>
            <a:off x="762000" y="1600200"/>
            <a:ext cx="3810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dirty="0">
                <a:latin typeface="Palatino Linotype" panose="02040502050505030304" pitchFamily="18" charset="0"/>
              </a:rPr>
              <a:t>Adolescence begins with </a:t>
            </a:r>
            <a:r>
              <a:rPr lang="en-US" altLang="cs-CZ" sz="2800" dirty="0">
                <a:solidFill>
                  <a:srgbClr val="0000FF"/>
                </a:solidFill>
                <a:latin typeface="Palatino Linotype" panose="02040502050505030304" pitchFamily="18" charset="0"/>
              </a:rPr>
              <a:t>puberty</a:t>
            </a:r>
            <a:r>
              <a:rPr lang="en-US" altLang="cs-CZ" sz="2800" dirty="0">
                <a:latin typeface="Palatino Linotype" panose="02040502050505030304" pitchFamily="18" charset="0"/>
              </a:rPr>
              <a:t> (sexual maturation). Puberty occurs earlier in females (11 years) than males   (13 years). Thus height in females increases before males.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Grp="1" noChangeArrowheads="1"/>
          </p:cNvSpPr>
          <p:nvPr>
            <p:ph type="title"/>
          </p:nvPr>
        </p:nvSpPr>
        <p:spPr>
          <a:xfrm>
            <a:off x="671513" y="276225"/>
            <a:ext cx="7772400" cy="1143000"/>
          </a:xfrm>
        </p:spPr>
        <p:txBody>
          <a:bodyPr/>
          <a:lstStyle/>
          <a:p>
            <a:r>
              <a:rPr lang="en-US" altLang="cs-CZ" sz="3600">
                <a:latin typeface="Palatino Linotype" panose="02040502050505030304" pitchFamily="18" charset="0"/>
              </a:rPr>
              <a:t>Primary Sexual Characteristics</a:t>
            </a:r>
          </a:p>
        </p:txBody>
      </p:sp>
      <p:pic>
        <p:nvPicPr>
          <p:cNvPr id="1681414" name="Picture 6"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30513" y="3246438"/>
            <a:ext cx="3465512"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Zástupný symbol pro číslo snímku 5"/>
          <p:cNvSpPr>
            <a:spLocks noGrp="1"/>
          </p:cNvSpPr>
          <p:nvPr>
            <p:ph type="sldNum" sz="quarter" idx="12"/>
          </p:nvPr>
        </p:nvSpPr>
        <p:spPr/>
        <p:txBody>
          <a:bodyPr/>
          <a:lstStyle/>
          <a:p>
            <a:fld id="{4BCE45A2-C5DE-4CB0-8372-4DC2A8805780}" type="slidenum">
              <a:rPr lang="en-US" altLang="cs-CZ"/>
              <a:pPr/>
              <a:t>39</a:t>
            </a:fld>
            <a:endParaRPr lang="en-US" altLang="cs-CZ"/>
          </a:p>
        </p:txBody>
      </p:sp>
      <p:sp>
        <p:nvSpPr>
          <p:cNvPr id="1681411" name="Rectangle 3"/>
          <p:cNvSpPr>
            <a:spLocks noChangeArrowheads="1"/>
          </p:cNvSpPr>
          <p:nvPr/>
        </p:nvSpPr>
        <p:spPr bwMode="auto">
          <a:xfrm>
            <a:off x="381000" y="1600200"/>
            <a:ext cx="8305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During puberty </a:t>
            </a:r>
            <a:r>
              <a:rPr lang="en-US" altLang="cs-CZ" sz="2800">
                <a:solidFill>
                  <a:srgbClr val="0000FF"/>
                </a:solidFill>
                <a:latin typeface="Palatino Linotype" panose="02040502050505030304" pitchFamily="18" charset="0"/>
              </a:rPr>
              <a:t>primary sexual characteristics</a:t>
            </a:r>
            <a:r>
              <a:rPr lang="en-US" altLang="cs-CZ" sz="2800">
                <a:latin typeface="Palatino Linotype" panose="02040502050505030304" pitchFamily="18" charset="0"/>
              </a:rPr>
              <a:t> — the reproductive organs and external genitalia — develop rapidly. </a:t>
            </a:r>
          </a:p>
        </p:txBody>
      </p:sp>
      <p:sp>
        <p:nvSpPr>
          <p:cNvPr id="1681416" name="Text Box 8"/>
          <p:cNvSpPr txBox="1">
            <a:spLocks noChangeArrowheads="1"/>
          </p:cNvSpPr>
          <p:nvPr/>
        </p:nvSpPr>
        <p:spPr bwMode="auto">
          <a:xfrm rot="5400000">
            <a:off x="5468144" y="5464969"/>
            <a:ext cx="1900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Ellen Senisi/ The Image Works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403" name="Rectangle 3"/>
          <p:cNvSpPr>
            <a:spLocks noGrp="1" noChangeArrowheads="1"/>
          </p:cNvSpPr>
          <p:nvPr>
            <p:ph idx="1"/>
          </p:nvPr>
        </p:nvSpPr>
        <p:spPr>
          <a:xfrm>
            <a:off x="457200" y="1066800"/>
            <a:ext cx="8229600" cy="5257800"/>
          </a:xfrm>
        </p:spPr>
        <p:txBody>
          <a:bodyPr/>
          <a:lstStyle/>
          <a:p>
            <a:pPr lvl="1">
              <a:lnSpc>
                <a:spcPct val="90000"/>
              </a:lnSpc>
              <a:spcAft>
                <a:spcPct val="20000"/>
              </a:spcAft>
              <a:buFont typeface="Wingdings" panose="05000000000000000000" pitchFamily="2" charset="2"/>
              <a:buNone/>
            </a:pPr>
            <a:r>
              <a:rPr lang="en-US" altLang="cs-CZ" sz="3600">
                <a:solidFill>
                  <a:srgbClr val="3333FF"/>
                </a:solidFill>
                <a:latin typeface="Palatino Linotype" panose="02040502050505030304" pitchFamily="18" charset="0"/>
              </a:rPr>
              <a:t>Adulthood</a:t>
            </a:r>
          </a:p>
          <a:p>
            <a:pPr lvl="1">
              <a:lnSpc>
                <a:spcPct val="90000"/>
              </a:lnSpc>
              <a:spcAft>
                <a:spcPct val="20000"/>
              </a:spcAft>
              <a:buFont typeface="Wingdings" panose="05000000000000000000" pitchFamily="2" charset="2"/>
              <a:buChar char="§"/>
            </a:pPr>
            <a:r>
              <a:rPr lang="en-US" altLang="cs-CZ">
                <a:latin typeface="Palatino Linotype" panose="02040502050505030304" pitchFamily="18" charset="0"/>
              </a:rPr>
              <a:t>Physical Development</a:t>
            </a:r>
          </a:p>
          <a:p>
            <a:pPr lvl="1">
              <a:lnSpc>
                <a:spcPct val="90000"/>
              </a:lnSpc>
              <a:spcAft>
                <a:spcPct val="20000"/>
              </a:spcAft>
              <a:buFont typeface="Wingdings" panose="05000000000000000000" pitchFamily="2" charset="2"/>
              <a:buChar char="§"/>
            </a:pPr>
            <a:r>
              <a:rPr lang="en-US" altLang="cs-CZ">
                <a:latin typeface="Palatino Linotype" panose="02040502050505030304" pitchFamily="18" charset="0"/>
              </a:rPr>
              <a:t>Cognitive Development</a:t>
            </a:r>
          </a:p>
          <a:p>
            <a:pPr lvl="1">
              <a:lnSpc>
                <a:spcPct val="90000"/>
              </a:lnSpc>
              <a:spcAft>
                <a:spcPct val="20000"/>
              </a:spcAft>
              <a:buFont typeface="Wingdings" panose="05000000000000000000" pitchFamily="2" charset="2"/>
              <a:buChar char="§"/>
            </a:pPr>
            <a:r>
              <a:rPr lang="en-US" altLang="cs-CZ">
                <a:latin typeface="Palatino Linotype" panose="02040502050505030304" pitchFamily="18" charset="0"/>
              </a:rPr>
              <a:t>Social Development</a:t>
            </a:r>
          </a:p>
          <a:p>
            <a:pPr lvl="1">
              <a:lnSpc>
                <a:spcPct val="90000"/>
              </a:lnSpc>
              <a:spcAft>
                <a:spcPct val="20000"/>
              </a:spcAft>
              <a:buFont typeface="Wingdings" panose="05000000000000000000" pitchFamily="2" charset="2"/>
              <a:buChar char="§"/>
            </a:pPr>
            <a:endParaRPr lang="en-US" altLang="cs-CZ">
              <a:latin typeface="Palatino Linotype" panose="02040502050505030304" pitchFamily="18" charset="0"/>
            </a:endParaRPr>
          </a:p>
          <a:p>
            <a:pPr lvl="1">
              <a:lnSpc>
                <a:spcPct val="90000"/>
              </a:lnSpc>
              <a:spcAft>
                <a:spcPct val="20000"/>
              </a:spcAft>
              <a:buFont typeface="Wingdings" panose="05000000000000000000" pitchFamily="2" charset="2"/>
              <a:buChar char="§"/>
            </a:pPr>
            <a:r>
              <a:rPr lang="en-US" altLang="cs-CZ" sz="3600">
                <a:solidFill>
                  <a:srgbClr val="3333FF"/>
                </a:solidFill>
                <a:latin typeface="Palatino Linotype" panose="02040502050505030304" pitchFamily="18" charset="0"/>
              </a:rPr>
              <a:t>Reflections on Two Major Developmental Issues</a:t>
            </a:r>
            <a:endParaRPr lang="en-US" altLang="cs-CZ">
              <a:latin typeface="Palatino Linotype" panose="02040502050505030304" pitchFamily="18" charset="0"/>
            </a:endParaRPr>
          </a:p>
          <a:p>
            <a:pPr lvl="1">
              <a:lnSpc>
                <a:spcPct val="90000"/>
              </a:lnSpc>
              <a:spcAft>
                <a:spcPct val="20000"/>
              </a:spcAft>
              <a:buFont typeface="Wingdings" panose="05000000000000000000" pitchFamily="2" charset="2"/>
              <a:buChar char="§"/>
            </a:pPr>
            <a:r>
              <a:rPr lang="en-US" altLang="cs-CZ">
                <a:latin typeface="Palatino Linotype" panose="02040502050505030304" pitchFamily="18" charset="0"/>
              </a:rPr>
              <a:t>Continuity and Stages</a:t>
            </a:r>
          </a:p>
          <a:p>
            <a:pPr lvl="1">
              <a:lnSpc>
                <a:spcPct val="90000"/>
              </a:lnSpc>
              <a:spcAft>
                <a:spcPct val="20000"/>
              </a:spcAft>
              <a:buFont typeface="Wingdings" panose="05000000000000000000" pitchFamily="2" charset="2"/>
              <a:buChar char="§"/>
            </a:pPr>
            <a:r>
              <a:rPr lang="en-US" altLang="cs-CZ">
                <a:latin typeface="Palatino Linotype" panose="02040502050505030304" pitchFamily="18" charset="0"/>
              </a:rPr>
              <a:t>Stability and Change</a:t>
            </a:r>
          </a:p>
        </p:txBody>
      </p:sp>
      <p:sp>
        <p:nvSpPr>
          <p:cNvPr id="3" name="Zástupný symbol pro číslo snímku 5"/>
          <p:cNvSpPr>
            <a:spLocks noGrp="1"/>
          </p:cNvSpPr>
          <p:nvPr>
            <p:ph type="sldNum" sz="quarter" idx="12"/>
          </p:nvPr>
        </p:nvSpPr>
        <p:spPr/>
        <p:txBody>
          <a:bodyPr/>
          <a:lstStyle/>
          <a:p>
            <a:fld id="{CCE2ED37-6038-40F8-BBE8-82D4D3B0FD98}" type="slidenum">
              <a:rPr lang="en-US" altLang="cs-CZ"/>
              <a:pPr/>
              <a:t>4</a:t>
            </a:fld>
            <a:endParaRPr lang="en-US" altLang="cs-CZ"/>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1026"/>
          <p:cNvSpPr>
            <a:spLocks noGrp="1" noChangeArrowheads="1"/>
          </p:cNvSpPr>
          <p:nvPr>
            <p:ph type="title"/>
          </p:nvPr>
        </p:nvSpPr>
        <p:spPr>
          <a:xfrm>
            <a:off x="671513" y="276225"/>
            <a:ext cx="7772400" cy="1143000"/>
          </a:xfrm>
        </p:spPr>
        <p:txBody>
          <a:bodyPr/>
          <a:lstStyle/>
          <a:p>
            <a:r>
              <a:rPr lang="en-US" altLang="cs-CZ" sz="3600">
                <a:solidFill>
                  <a:schemeClr val="tx1"/>
                </a:solidFill>
                <a:latin typeface="Palatino Linotype" panose="02040502050505030304" pitchFamily="18" charset="0"/>
              </a:rPr>
              <a:t>Secondary Sexual Characteristics</a:t>
            </a:r>
          </a:p>
        </p:txBody>
      </p:sp>
      <p:pic>
        <p:nvPicPr>
          <p:cNvPr id="1683462" name="Picture 1030"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9250" y="3802063"/>
            <a:ext cx="5881688" cy="2827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ástupný symbol pro číslo snímku 5"/>
          <p:cNvSpPr>
            <a:spLocks noGrp="1"/>
          </p:cNvSpPr>
          <p:nvPr>
            <p:ph type="sldNum" sz="quarter" idx="12"/>
          </p:nvPr>
        </p:nvSpPr>
        <p:spPr/>
        <p:txBody>
          <a:bodyPr/>
          <a:lstStyle/>
          <a:p>
            <a:fld id="{D8BFB300-DD9B-4DEA-A1FF-E44375D873D7}" type="slidenum">
              <a:rPr lang="en-US" altLang="cs-CZ"/>
              <a:pPr/>
              <a:t>40</a:t>
            </a:fld>
            <a:endParaRPr lang="en-US" altLang="cs-CZ"/>
          </a:p>
        </p:txBody>
      </p:sp>
      <p:sp>
        <p:nvSpPr>
          <p:cNvPr id="1683459" name="Rectangle 1027"/>
          <p:cNvSpPr>
            <a:spLocks noChangeArrowheads="1"/>
          </p:cNvSpPr>
          <p:nvPr/>
        </p:nvSpPr>
        <p:spPr bwMode="auto">
          <a:xfrm>
            <a:off x="381000" y="1600200"/>
            <a:ext cx="8305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Also </a:t>
            </a:r>
            <a:r>
              <a:rPr lang="en-US" altLang="cs-CZ" sz="2800">
                <a:solidFill>
                  <a:srgbClr val="0000FF"/>
                </a:solidFill>
                <a:latin typeface="Palatino Linotype" panose="02040502050505030304" pitchFamily="18" charset="0"/>
              </a:rPr>
              <a:t>secondary sexual characteristics</a:t>
            </a:r>
            <a:r>
              <a:rPr lang="en-US" altLang="cs-CZ" sz="2800">
                <a:latin typeface="Palatino Linotype" panose="02040502050505030304" pitchFamily="18" charset="0"/>
              </a:rPr>
              <a:t>—the nonreproductive traits such as breasts and hips in girls and facial hair and deepening of voice in boys develop. Pubic hair and armpit hair grow in both sexes.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2"/>
          <p:cNvSpPr>
            <a:spLocks noGrp="1" noChangeArrowheads="1"/>
          </p:cNvSpPr>
          <p:nvPr>
            <p:ph type="title"/>
          </p:nvPr>
        </p:nvSpPr>
        <p:spPr>
          <a:xfrm>
            <a:off x="671513" y="276225"/>
            <a:ext cx="7772400" cy="1143000"/>
          </a:xfrm>
        </p:spPr>
        <p:txBody>
          <a:bodyPr/>
          <a:lstStyle/>
          <a:p>
            <a:r>
              <a:rPr lang="en-US" altLang="cs-CZ" sz="4000">
                <a:solidFill>
                  <a:schemeClr val="tx1"/>
                </a:solidFill>
                <a:latin typeface="Palatino Linotype" panose="02040502050505030304" pitchFamily="18" charset="0"/>
              </a:rPr>
              <a:t>Brain Development</a:t>
            </a:r>
          </a:p>
        </p:txBody>
      </p:sp>
      <p:sp>
        <p:nvSpPr>
          <p:cNvPr id="4" name="Zástupný symbol pro číslo snímku 5"/>
          <p:cNvSpPr>
            <a:spLocks noGrp="1"/>
          </p:cNvSpPr>
          <p:nvPr>
            <p:ph type="sldNum" sz="quarter" idx="12"/>
          </p:nvPr>
        </p:nvSpPr>
        <p:spPr/>
        <p:txBody>
          <a:bodyPr/>
          <a:lstStyle/>
          <a:p>
            <a:fld id="{6D303438-71AB-4D9A-86DD-2D32AA08E30E}" type="slidenum">
              <a:rPr lang="en-US" altLang="cs-CZ"/>
              <a:pPr/>
              <a:t>41</a:t>
            </a:fld>
            <a:endParaRPr lang="en-US" altLang="cs-CZ"/>
          </a:p>
        </p:txBody>
      </p:sp>
      <p:sp>
        <p:nvSpPr>
          <p:cNvPr id="1685507" name="Rectangle 3"/>
          <p:cNvSpPr>
            <a:spLocks noChangeArrowheads="1"/>
          </p:cNvSpPr>
          <p:nvPr/>
        </p:nvSpPr>
        <p:spPr bwMode="auto">
          <a:xfrm>
            <a:off x="409575" y="1600200"/>
            <a:ext cx="8305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Until puberty, neurons increase their connections. However, at adolescence, selective pruning of the neurons begins. Unused neuronal connections are lost to make other pathways more efficient.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7554" name="Rectangle 2"/>
          <p:cNvSpPr>
            <a:spLocks noGrp="1" noChangeArrowheads="1"/>
          </p:cNvSpPr>
          <p:nvPr>
            <p:ph type="title"/>
          </p:nvPr>
        </p:nvSpPr>
        <p:spPr>
          <a:xfrm>
            <a:off x="671513" y="276225"/>
            <a:ext cx="7772400" cy="1143000"/>
          </a:xfrm>
        </p:spPr>
        <p:txBody>
          <a:bodyPr/>
          <a:lstStyle/>
          <a:p>
            <a:r>
              <a:rPr lang="en-US" altLang="cs-CZ" sz="4000">
                <a:solidFill>
                  <a:schemeClr val="tx1"/>
                </a:solidFill>
                <a:latin typeface="Palatino Linotype" panose="02040502050505030304" pitchFamily="18" charset="0"/>
              </a:rPr>
              <a:t>Frontal Cortex</a:t>
            </a:r>
          </a:p>
        </p:txBody>
      </p:sp>
      <p:pic>
        <p:nvPicPr>
          <p:cNvPr id="1687556" name="Picture 4" descr="12673_MyersPsy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5913" y="3860800"/>
            <a:ext cx="3397250" cy="276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ástupný symbol pro číslo snímku 5"/>
          <p:cNvSpPr>
            <a:spLocks noGrp="1"/>
          </p:cNvSpPr>
          <p:nvPr>
            <p:ph type="sldNum" sz="quarter" idx="12"/>
          </p:nvPr>
        </p:nvSpPr>
        <p:spPr/>
        <p:txBody>
          <a:bodyPr/>
          <a:lstStyle/>
          <a:p>
            <a:fld id="{7438EA99-7DFB-4628-8A3E-6AB1E365CF6E}" type="slidenum">
              <a:rPr lang="en-US" altLang="cs-CZ"/>
              <a:pPr/>
              <a:t>42</a:t>
            </a:fld>
            <a:endParaRPr lang="en-US" altLang="cs-CZ"/>
          </a:p>
        </p:txBody>
      </p:sp>
      <p:sp>
        <p:nvSpPr>
          <p:cNvPr id="1687555" name="Rectangle 3"/>
          <p:cNvSpPr>
            <a:spLocks noChangeArrowheads="1"/>
          </p:cNvSpPr>
          <p:nvPr/>
        </p:nvSpPr>
        <p:spPr bwMode="auto">
          <a:xfrm>
            <a:off x="409575" y="1600200"/>
            <a:ext cx="8305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During adolescence, neurons in the frontal cortex grow myelin, which speeds up nerve conduction. The frontal cortex lags behind the limbic system’s development. Hormonal surges and the limbic system may explain occasional teen impulsiveness.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02"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Cognitive Development</a:t>
            </a:r>
          </a:p>
        </p:txBody>
      </p:sp>
      <p:sp>
        <p:nvSpPr>
          <p:cNvPr id="5" name="Zástupný symbol pro číslo snímku 5"/>
          <p:cNvSpPr>
            <a:spLocks noGrp="1"/>
          </p:cNvSpPr>
          <p:nvPr>
            <p:ph type="sldNum" sz="quarter" idx="12"/>
          </p:nvPr>
        </p:nvSpPr>
        <p:spPr/>
        <p:txBody>
          <a:bodyPr/>
          <a:lstStyle/>
          <a:p>
            <a:fld id="{B6148939-E8DA-4C86-8D32-BFD712DDF71A}" type="slidenum">
              <a:rPr lang="en-US" altLang="cs-CZ"/>
              <a:pPr/>
              <a:t>43</a:t>
            </a:fld>
            <a:endParaRPr lang="en-US" altLang="cs-CZ"/>
          </a:p>
        </p:txBody>
      </p:sp>
      <p:sp>
        <p:nvSpPr>
          <p:cNvPr id="1689603" name="Rectangle 3"/>
          <p:cNvSpPr>
            <a:spLocks noChangeArrowheads="1"/>
          </p:cNvSpPr>
          <p:nvPr/>
        </p:nvSpPr>
        <p:spPr bwMode="auto">
          <a:xfrm>
            <a:off x="519113" y="1600200"/>
            <a:ext cx="806291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Adolescents’ ability to reason gives them a new level of social awareness. In particular, they may think about the following:</a:t>
            </a:r>
          </a:p>
        </p:txBody>
      </p:sp>
      <p:sp>
        <p:nvSpPr>
          <p:cNvPr id="1689606" name="Rectangle 6"/>
          <p:cNvSpPr>
            <a:spLocks noChangeArrowheads="1"/>
          </p:cNvSpPr>
          <p:nvPr/>
        </p:nvSpPr>
        <p:spPr bwMode="auto">
          <a:xfrm>
            <a:off x="852488" y="3276600"/>
            <a:ext cx="740568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a:spcBef>
                <a:spcPct val="20000"/>
              </a:spcBef>
              <a:buChar char="•"/>
              <a:defRPr sz="3200">
                <a:solidFill>
                  <a:schemeClr val="tx1"/>
                </a:solidFill>
                <a:latin typeface="Times New Roman" panose="02020603050405020304" pitchFamily="18" charset="0"/>
              </a:defRPr>
            </a:lvl1pPr>
            <a:lvl2pPr marL="1112838" indent="-533400" algn="l">
              <a:spcBef>
                <a:spcPct val="20000"/>
              </a:spcBef>
              <a:buChar char="–"/>
              <a:defRPr sz="2800">
                <a:solidFill>
                  <a:schemeClr val="tx1"/>
                </a:solidFill>
                <a:latin typeface="Times New Roman" panose="02020603050405020304" pitchFamily="18" charset="0"/>
              </a:defRPr>
            </a:lvl2pPr>
            <a:lvl3pPr marL="1608138" indent="-457200" algn="l">
              <a:spcBef>
                <a:spcPct val="20000"/>
              </a:spcBef>
              <a:buChar char="•"/>
              <a:defRPr sz="2400">
                <a:solidFill>
                  <a:schemeClr val="tx1"/>
                </a:solidFill>
                <a:latin typeface="Times New Roman" panose="02020603050405020304" pitchFamily="18" charset="0"/>
              </a:defRPr>
            </a:lvl3pPr>
            <a:lvl4pPr marL="2027238" indent="-381000" algn="l">
              <a:spcBef>
                <a:spcPct val="20000"/>
              </a:spcBef>
              <a:buChar char="–"/>
              <a:defRPr sz="2000">
                <a:solidFill>
                  <a:schemeClr val="tx1"/>
                </a:solidFill>
                <a:latin typeface="Times New Roman" panose="02020603050405020304" pitchFamily="18" charset="0"/>
              </a:defRPr>
            </a:lvl4pPr>
            <a:lvl5pPr marL="2484438" indent="-381000" algn="l">
              <a:spcBef>
                <a:spcPct val="20000"/>
              </a:spcBef>
              <a:buChar char="»"/>
              <a:defRPr sz="2000">
                <a:solidFill>
                  <a:schemeClr val="tx1"/>
                </a:solidFill>
                <a:latin typeface="Times New Roman" panose="02020603050405020304" pitchFamily="18" charset="0"/>
              </a:defRPr>
            </a:lvl5pPr>
            <a:lvl6pPr marL="2941638" indent="-381000" fontAlgn="base">
              <a:spcBef>
                <a:spcPct val="20000"/>
              </a:spcBef>
              <a:spcAft>
                <a:spcPct val="0"/>
              </a:spcAft>
              <a:buChar char="»"/>
              <a:defRPr sz="2000">
                <a:solidFill>
                  <a:schemeClr val="tx1"/>
                </a:solidFill>
                <a:latin typeface="Times New Roman" panose="02020603050405020304" pitchFamily="18" charset="0"/>
              </a:defRPr>
            </a:lvl6pPr>
            <a:lvl7pPr marL="3398838" indent="-381000" fontAlgn="base">
              <a:spcBef>
                <a:spcPct val="20000"/>
              </a:spcBef>
              <a:spcAft>
                <a:spcPct val="0"/>
              </a:spcAft>
              <a:buChar char="»"/>
              <a:defRPr sz="2000">
                <a:solidFill>
                  <a:schemeClr val="tx1"/>
                </a:solidFill>
                <a:latin typeface="Times New Roman" panose="02020603050405020304" pitchFamily="18" charset="0"/>
              </a:defRPr>
            </a:lvl7pPr>
            <a:lvl8pPr marL="3856038" indent="-381000" fontAlgn="base">
              <a:spcBef>
                <a:spcPct val="20000"/>
              </a:spcBef>
              <a:spcAft>
                <a:spcPct val="0"/>
              </a:spcAft>
              <a:buChar char="»"/>
              <a:defRPr sz="2000">
                <a:solidFill>
                  <a:schemeClr val="tx1"/>
                </a:solidFill>
                <a:latin typeface="Times New Roman" panose="02020603050405020304" pitchFamily="18" charset="0"/>
              </a:defRPr>
            </a:lvl8pPr>
            <a:lvl9pPr marL="4313238" indent="-381000" fontAlgn="base">
              <a:spcBef>
                <a:spcPct val="20000"/>
              </a:spcBef>
              <a:spcAft>
                <a:spcPct val="0"/>
              </a:spcAft>
              <a:buChar char="»"/>
              <a:defRPr sz="2000">
                <a:solidFill>
                  <a:schemeClr val="tx1"/>
                </a:solidFill>
                <a:latin typeface="Times New Roman" panose="02020603050405020304" pitchFamily="18" charset="0"/>
              </a:defRPr>
            </a:lvl9pPr>
          </a:lstStyle>
          <a:p>
            <a:pPr>
              <a:buFont typeface="Wingdings" panose="05000000000000000000" pitchFamily="2" charset="2"/>
              <a:buAutoNum type="arabicPeriod"/>
            </a:pPr>
            <a:r>
              <a:rPr lang="en-US" altLang="cs-CZ" sz="2800">
                <a:latin typeface="Palatino Linotype" panose="02040502050505030304" pitchFamily="18" charset="0"/>
              </a:rPr>
              <a:t>Their own thinking.</a:t>
            </a:r>
          </a:p>
          <a:p>
            <a:pPr>
              <a:buFont typeface="Wingdings" panose="05000000000000000000" pitchFamily="2" charset="2"/>
              <a:buAutoNum type="arabicPeriod"/>
            </a:pPr>
            <a:r>
              <a:rPr lang="en-US" altLang="cs-CZ" sz="2800">
                <a:latin typeface="Palatino Linotype" panose="02040502050505030304" pitchFamily="18" charset="0"/>
              </a:rPr>
              <a:t>What others are thinking.</a:t>
            </a:r>
          </a:p>
          <a:p>
            <a:pPr>
              <a:buFont typeface="Wingdings" panose="05000000000000000000" pitchFamily="2" charset="2"/>
              <a:buAutoNum type="arabicPeriod"/>
            </a:pPr>
            <a:r>
              <a:rPr lang="en-US" altLang="cs-CZ" sz="2800">
                <a:latin typeface="Palatino Linotype" panose="02040502050505030304" pitchFamily="18" charset="0"/>
              </a:rPr>
              <a:t>What others are thinking about them.</a:t>
            </a:r>
          </a:p>
          <a:p>
            <a:pPr>
              <a:buFont typeface="Wingdings" panose="05000000000000000000" pitchFamily="2" charset="2"/>
              <a:buAutoNum type="arabicPeriod"/>
            </a:pPr>
            <a:r>
              <a:rPr lang="en-US" altLang="cs-CZ" sz="2800">
                <a:latin typeface="Palatino Linotype" panose="02040502050505030304" pitchFamily="18" charset="0"/>
              </a:rPr>
              <a:t>How ideals can be reached. They criticize society, parents, and even themselves.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50" name="Rectangle 2"/>
          <p:cNvSpPr>
            <a:spLocks noGrp="1" noChangeArrowheads="1"/>
          </p:cNvSpPr>
          <p:nvPr>
            <p:ph type="title"/>
          </p:nvPr>
        </p:nvSpPr>
        <p:spPr>
          <a:xfrm>
            <a:off x="671513" y="276225"/>
            <a:ext cx="7772400" cy="1143000"/>
          </a:xfrm>
        </p:spPr>
        <p:txBody>
          <a:bodyPr>
            <a:normAutofit fontScale="90000"/>
          </a:bodyPr>
          <a:lstStyle/>
          <a:p>
            <a:r>
              <a:rPr lang="en-US" altLang="cs-CZ" sz="4000">
                <a:latin typeface="Palatino Linotype" panose="02040502050505030304" pitchFamily="18" charset="0"/>
              </a:rPr>
              <a:t>Developing Reasoning Power</a:t>
            </a:r>
          </a:p>
        </p:txBody>
      </p:sp>
      <p:pic>
        <p:nvPicPr>
          <p:cNvPr id="1691652" name="Picture 4" descr="12673_Myers_Psy_8e_4UN1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66788" y="3810000"/>
            <a:ext cx="7115175" cy="2592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Zástupný symbol pro číslo snímku 5"/>
          <p:cNvSpPr>
            <a:spLocks noGrp="1"/>
          </p:cNvSpPr>
          <p:nvPr>
            <p:ph type="sldNum" sz="quarter" idx="12"/>
          </p:nvPr>
        </p:nvSpPr>
        <p:spPr/>
        <p:txBody>
          <a:bodyPr/>
          <a:lstStyle/>
          <a:p>
            <a:fld id="{3B56506F-08FA-45AB-A580-5B63BD5A99AD}" type="slidenum">
              <a:rPr lang="en-US" altLang="cs-CZ"/>
              <a:pPr/>
              <a:t>44</a:t>
            </a:fld>
            <a:endParaRPr lang="en-US" altLang="cs-CZ"/>
          </a:p>
        </p:txBody>
      </p:sp>
      <p:sp>
        <p:nvSpPr>
          <p:cNvPr id="1691651" name="Rectangle 3"/>
          <p:cNvSpPr>
            <a:spLocks noChangeArrowheads="1"/>
          </p:cNvSpPr>
          <p:nvPr/>
        </p:nvSpPr>
        <p:spPr bwMode="auto">
          <a:xfrm>
            <a:off x="228600" y="1600200"/>
            <a:ext cx="8534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According to Piaget, adolescents can handle abstract problems, i.e., they can perform  </a:t>
            </a:r>
            <a:r>
              <a:rPr lang="en-US" altLang="cs-CZ" sz="2800" i="1">
                <a:latin typeface="Palatino Linotype" panose="02040502050505030304" pitchFamily="18" charset="0"/>
              </a:rPr>
              <a:t>formal operations</a:t>
            </a:r>
            <a:r>
              <a:rPr lang="en-US" altLang="cs-CZ" sz="2800">
                <a:latin typeface="Palatino Linotype" panose="02040502050505030304" pitchFamily="18" charset="0"/>
              </a:rPr>
              <a:t>. Adolescents can judge good from evil, truth and justice, and think about God in deeper terms.</a:t>
            </a:r>
          </a:p>
        </p:txBody>
      </p:sp>
      <p:sp>
        <p:nvSpPr>
          <p:cNvPr id="1691654" name="Text Box 6"/>
          <p:cNvSpPr txBox="1">
            <a:spLocks noChangeArrowheads="1"/>
          </p:cNvSpPr>
          <p:nvPr/>
        </p:nvSpPr>
        <p:spPr bwMode="auto">
          <a:xfrm rot="5400000">
            <a:off x="3523456" y="5171282"/>
            <a:ext cx="20272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900"/>
              <a:t>William Thomas Cain/ Getty Images</a:t>
            </a:r>
          </a:p>
        </p:txBody>
      </p:sp>
      <p:sp>
        <p:nvSpPr>
          <p:cNvPr id="1691655" name="Text Box 7"/>
          <p:cNvSpPr txBox="1">
            <a:spLocks noChangeArrowheads="1"/>
          </p:cNvSpPr>
          <p:nvPr/>
        </p:nvSpPr>
        <p:spPr bwMode="auto">
          <a:xfrm rot="5400000">
            <a:off x="7394575" y="5497513"/>
            <a:ext cx="13747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900"/>
              <a:t>AP/Wide World Photos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a:xfrm>
            <a:off x="671513" y="276225"/>
            <a:ext cx="7772400" cy="1143000"/>
          </a:xfrm>
        </p:spPr>
        <p:txBody>
          <a:bodyPr>
            <a:normAutofit fontScale="90000"/>
          </a:bodyPr>
          <a:lstStyle/>
          <a:p>
            <a:r>
              <a:rPr lang="en-US" altLang="cs-CZ" sz="4000">
                <a:latin typeface="Palatino Linotype" panose="02040502050505030304" pitchFamily="18" charset="0"/>
              </a:rPr>
              <a:t>3 Basic Levels of Moral Thinking</a:t>
            </a:r>
          </a:p>
        </p:txBody>
      </p:sp>
      <p:pic>
        <p:nvPicPr>
          <p:cNvPr id="1695750" name="Picture 6"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64175" y="1419225"/>
            <a:ext cx="2979738"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ástupný symbol pro číslo snímku 5"/>
          <p:cNvSpPr>
            <a:spLocks noGrp="1"/>
          </p:cNvSpPr>
          <p:nvPr>
            <p:ph type="sldNum" sz="quarter" idx="12"/>
          </p:nvPr>
        </p:nvSpPr>
        <p:spPr/>
        <p:txBody>
          <a:bodyPr/>
          <a:lstStyle/>
          <a:p>
            <a:fld id="{2466F377-054D-46B0-B6D7-9684F660CF10}" type="slidenum">
              <a:rPr lang="en-US" altLang="cs-CZ"/>
              <a:pPr/>
              <a:t>45</a:t>
            </a:fld>
            <a:endParaRPr lang="en-US" altLang="cs-CZ"/>
          </a:p>
        </p:txBody>
      </p:sp>
      <p:sp>
        <p:nvSpPr>
          <p:cNvPr id="1695747" name="Rectangle 3"/>
          <p:cNvSpPr>
            <a:spLocks noChangeArrowheads="1"/>
          </p:cNvSpPr>
          <p:nvPr/>
        </p:nvSpPr>
        <p:spPr bwMode="auto">
          <a:xfrm>
            <a:off x="228600" y="1447800"/>
            <a:ext cx="4953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a:spcBef>
                <a:spcPct val="20000"/>
              </a:spcBef>
              <a:buChar char="•"/>
              <a:defRPr sz="3200">
                <a:solidFill>
                  <a:schemeClr val="tx1"/>
                </a:solidFill>
                <a:latin typeface="Times New Roman" panose="02020603050405020304" pitchFamily="18" charset="0"/>
              </a:defRPr>
            </a:lvl1pPr>
            <a:lvl2pPr marL="1112838" indent="-533400" algn="l">
              <a:spcBef>
                <a:spcPct val="20000"/>
              </a:spcBef>
              <a:buChar char="–"/>
              <a:defRPr sz="2800">
                <a:solidFill>
                  <a:schemeClr val="tx1"/>
                </a:solidFill>
                <a:latin typeface="Times New Roman" panose="02020603050405020304" pitchFamily="18" charset="0"/>
              </a:defRPr>
            </a:lvl2pPr>
            <a:lvl3pPr marL="1608138" indent="-457200" algn="l">
              <a:spcBef>
                <a:spcPct val="20000"/>
              </a:spcBef>
              <a:buChar char="•"/>
              <a:defRPr sz="2400">
                <a:solidFill>
                  <a:schemeClr val="tx1"/>
                </a:solidFill>
                <a:latin typeface="Times New Roman" panose="02020603050405020304" pitchFamily="18" charset="0"/>
              </a:defRPr>
            </a:lvl3pPr>
            <a:lvl4pPr marL="2027238" indent="-381000" algn="l">
              <a:spcBef>
                <a:spcPct val="20000"/>
              </a:spcBef>
              <a:buChar char="–"/>
              <a:defRPr sz="2000">
                <a:solidFill>
                  <a:schemeClr val="tx1"/>
                </a:solidFill>
                <a:latin typeface="Times New Roman" panose="02020603050405020304" pitchFamily="18" charset="0"/>
              </a:defRPr>
            </a:lvl4pPr>
            <a:lvl5pPr marL="2484438" indent="-381000" algn="l">
              <a:spcBef>
                <a:spcPct val="20000"/>
              </a:spcBef>
              <a:buChar char="»"/>
              <a:defRPr sz="2000">
                <a:solidFill>
                  <a:schemeClr val="tx1"/>
                </a:solidFill>
                <a:latin typeface="Times New Roman" panose="02020603050405020304" pitchFamily="18" charset="0"/>
              </a:defRPr>
            </a:lvl5pPr>
            <a:lvl6pPr marL="2941638" indent="-381000" fontAlgn="base">
              <a:spcBef>
                <a:spcPct val="20000"/>
              </a:spcBef>
              <a:spcAft>
                <a:spcPct val="0"/>
              </a:spcAft>
              <a:buChar char="»"/>
              <a:defRPr sz="2000">
                <a:solidFill>
                  <a:schemeClr val="tx1"/>
                </a:solidFill>
                <a:latin typeface="Times New Roman" panose="02020603050405020304" pitchFamily="18" charset="0"/>
              </a:defRPr>
            </a:lvl6pPr>
            <a:lvl7pPr marL="3398838" indent="-381000" fontAlgn="base">
              <a:spcBef>
                <a:spcPct val="20000"/>
              </a:spcBef>
              <a:spcAft>
                <a:spcPct val="0"/>
              </a:spcAft>
              <a:buChar char="»"/>
              <a:defRPr sz="2000">
                <a:solidFill>
                  <a:schemeClr val="tx1"/>
                </a:solidFill>
                <a:latin typeface="Times New Roman" panose="02020603050405020304" pitchFamily="18" charset="0"/>
              </a:defRPr>
            </a:lvl7pPr>
            <a:lvl8pPr marL="3856038" indent="-381000" fontAlgn="base">
              <a:spcBef>
                <a:spcPct val="20000"/>
              </a:spcBef>
              <a:spcAft>
                <a:spcPct val="0"/>
              </a:spcAft>
              <a:buChar char="»"/>
              <a:defRPr sz="2000">
                <a:solidFill>
                  <a:schemeClr val="tx1"/>
                </a:solidFill>
                <a:latin typeface="Times New Roman" panose="02020603050405020304" pitchFamily="18" charset="0"/>
              </a:defRPr>
            </a:lvl8pPr>
            <a:lvl9pPr marL="4313238" indent="-381000" fontAlgn="base">
              <a:spcBef>
                <a:spcPct val="20000"/>
              </a:spcBef>
              <a:spcAft>
                <a:spcPct val="0"/>
              </a:spcAft>
              <a:buChar char="»"/>
              <a:defRPr sz="2000">
                <a:solidFill>
                  <a:schemeClr val="tx1"/>
                </a:solidFill>
                <a:latin typeface="Times New Roman" panose="02020603050405020304" pitchFamily="18" charset="0"/>
              </a:defRPr>
            </a:lvl9pPr>
          </a:lstStyle>
          <a:p>
            <a:pPr>
              <a:buFont typeface="Wingdings" panose="05000000000000000000" pitchFamily="2" charset="2"/>
              <a:buAutoNum type="arabicPeriod"/>
            </a:pPr>
            <a:r>
              <a:rPr lang="en-US" altLang="cs-CZ" sz="2400">
                <a:solidFill>
                  <a:srgbClr val="0000FF"/>
                </a:solidFill>
                <a:latin typeface="Palatino Linotype" panose="02040502050505030304" pitchFamily="18" charset="0"/>
              </a:rPr>
              <a:t>Preconventional Morality:</a:t>
            </a:r>
            <a:r>
              <a:rPr lang="en-US" altLang="cs-CZ" sz="2400">
                <a:latin typeface="Palatino Linotype" panose="02040502050505030304" pitchFamily="18" charset="0"/>
              </a:rPr>
              <a:t> Before age 9, children show morality to avoid punishment or gain reward.</a:t>
            </a:r>
          </a:p>
          <a:p>
            <a:pPr>
              <a:buFont typeface="Wingdings" panose="05000000000000000000" pitchFamily="2" charset="2"/>
              <a:buAutoNum type="arabicPeriod"/>
            </a:pPr>
            <a:r>
              <a:rPr lang="en-US" altLang="cs-CZ" sz="2400">
                <a:solidFill>
                  <a:srgbClr val="0000FF"/>
                </a:solidFill>
                <a:latin typeface="Palatino Linotype" panose="02040502050505030304" pitchFamily="18" charset="0"/>
              </a:rPr>
              <a:t>Conventional Morality:</a:t>
            </a:r>
            <a:r>
              <a:rPr lang="en-US" altLang="cs-CZ" sz="2400">
                <a:latin typeface="Palatino Linotype" panose="02040502050505030304" pitchFamily="18" charset="0"/>
              </a:rPr>
              <a:t> By early adolescence, social rules and laws are upheld for their own sake.</a:t>
            </a:r>
          </a:p>
          <a:p>
            <a:pPr>
              <a:buFont typeface="Wingdings" panose="05000000000000000000" pitchFamily="2" charset="2"/>
              <a:buAutoNum type="arabicPeriod"/>
            </a:pPr>
            <a:r>
              <a:rPr lang="en-US" altLang="cs-CZ" sz="2400">
                <a:solidFill>
                  <a:srgbClr val="0000FF"/>
                </a:solidFill>
                <a:latin typeface="Palatino Linotype" panose="02040502050505030304" pitchFamily="18" charset="0"/>
              </a:rPr>
              <a:t>Postconventional Morality:</a:t>
            </a:r>
            <a:r>
              <a:rPr lang="en-US" altLang="cs-CZ" sz="2400">
                <a:latin typeface="Palatino Linotype" panose="02040502050505030304" pitchFamily="18" charset="0"/>
              </a:rPr>
              <a:t> Affirms people’s agreed-upon rights or follows personally perceived ethical principles.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2"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Morality</a:t>
            </a:r>
          </a:p>
        </p:txBody>
      </p:sp>
      <p:sp>
        <p:nvSpPr>
          <p:cNvPr id="4" name="Zástupný symbol pro číslo snímku 5"/>
          <p:cNvSpPr>
            <a:spLocks noGrp="1"/>
          </p:cNvSpPr>
          <p:nvPr>
            <p:ph type="sldNum" sz="quarter" idx="12"/>
          </p:nvPr>
        </p:nvSpPr>
        <p:spPr/>
        <p:txBody>
          <a:bodyPr/>
          <a:lstStyle/>
          <a:p>
            <a:fld id="{2632344C-2CE0-4259-AAA2-EC9A1BE1F27B}" type="slidenum">
              <a:rPr lang="en-US" altLang="cs-CZ"/>
              <a:pPr/>
              <a:t>46</a:t>
            </a:fld>
            <a:endParaRPr lang="en-US" altLang="cs-CZ"/>
          </a:p>
        </p:txBody>
      </p:sp>
      <p:sp>
        <p:nvSpPr>
          <p:cNvPr id="1699843" name="Rectangle 3"/>
          <p:cNvSpPr>
            <a:spLocks noChangeArrowheads="1"/>
          </p:cNvSpPr>
          <p:nvPr/>
        </p:nvSpPr>
        <p:spPr bwMode="auto">
          <a:xfrm>
            <a:off x="519113" y="1905000"/>
            <a:ext cx="806291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As our thinking matures, so does our behavior in that we become less selfish and more caring. People who engage in doing the right thing develop empathy for others and the self-discipline to resist their own impulses.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8"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Social Development</a:t>
            </a:r>
          </a:p>
        </p:txBody>
      </p:sp>
      <p:pic>
        <p:nvPicPr>
          <p:cNvPr id="1703942" name="Picture 6" descr="12673_Myers_Psy_8e_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23975" y="1371600"/>
            <a:ext cx="6477000" cy="532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Zástupný symbol pro číslo snímku 5"/>
          <p:cNvSpPr>
            <a:spLocks noGrp="1"/>
          </p:cNvSpPr>
          <p:nvPr>
            <p:ph type="sldNum" sz="quarter" idx="12"/>
          </p:nvPr>
        </p:nvSpPr>
        <p:spPr/>
        <p:txBody>
          <a:bodyPr/>
          <a:lstStyle/>
          <a:p>
            <a:fld id="{A60AB89C-6B40-41B1-9F39-645312046631}" type="slidenum">
              <a:rPr lang="en-US" altLang="cs-CZ"/>
              <a:pPr/>
              <a:t>47</a:t>
            </a:fld>
            <a:endParaRPr lang="en-US" altLang="cs-CZ"/>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Forming an Identity</a:t>
            </a:r>
          </a:p>
        </p:txBody>
      </p:sp>
      <p:pic>
        <p:nvPicPr>
          <p:cNvPr id="1705990" name="Picture 6" descr="12673_Myers_Psy_8e_4UN1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57375" y="3414713"/>
            <a:ext cx="5381625" cy="304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Zástupný symbol pro číslo snímku 5"/>
          <p:cNvSpPr>
            <a:spLocks noGrp="1"/>
          </p:cNvSpPr>
          <p:nvPr>
            <p:ph type="sldNum" sz="quarter" idx="12"/>
          </p:nvPr>
        </p:nvSpPr>
        <p:spPr/>
        <p:txBody>
          <a:bodyPr/>
          <a:lstStyle/>
          <a:p>
            <a:fld id="{49A6FB5E-366E-41CA-95F4-3232DC664F60}" type="slidenum">
              <a:rPr lang="en-US" altLang="cs-CZ"/>
              <a:pPr/>
              <a:t>48</a:t>
            </a:fld>
            <a:endParaRPr lang="en-US" altLang="cs-CZ"/>
          </a:p>
        </p:txBody>
      </p:sp>
      <p:sp>
        <p:nvSpPr>
          <p:cNvPr id="1705989" name="Rectangle 5"/>
          <p:cNvSpPr>
            <a:spLocks noChangeArrowheads="1"/>
          </p:cNvSpPr>
          <p:nvPr/>
        </p:nvSpPr>
        <p:spPr bwMode="auto">
          <a:xfrm>
            <a:off x="519113" y="1600200"/>
            <a:ext cx="806291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In Western cultures, many adolescents try out different selves before settling into a consistent and comfortable identity. Having such an identity leads to forming close relationships.</a:t>
            </a:r>
          </a:p>
        </p:txBody>
      </p:sp>
      <p:sp>
        <p:nvSpPr>
          <p:cNvPr id="1705992" name="Text Box 8"/>
          <p:cNvSpPr txBox="1">
            <a:spLocks noChangeArrowheads="1"/>
          </p:cNvSpPr>
          <p:nvPr/>
        </p:nvSpPr>
        <p:spPr bwMode="auto">
          <a:xfrm rot="5400000">
            <a:off x="3561557" y="5437981"/>
            <a:ext cx="18081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Leland Bobble/ Getty Images</a:t>
            </a:r>
          </a:p>
        </p:txBody>
      </p:sp>
      <p:sp>
        <p:nvSpPr>
          <p:cNvPr id="1705993" name="Text Box 9"/>
          <p:cNvSpPr txBox="1">
            <a:spLocks noChangeArrowheads="1"/>
          </p:cNvSpPr>
          <p:nvPr/>
        </p:nvSpPr>
        <p:spPr bwMode="auto">
          <a:xfrm rot="5400000">
            <a:off x="6389688" y="5370512"/>
            <a:ext cx="1943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Matthias Clamer/ Getty Images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034" name="Rectangle 2"/>
          <p:cNvSpPr>
            <a:spLocks noGrp="1" noChangeArrowheads="1"/>
          </p:cNvSpPr>
          <p:nvPr>
            <p:ph type="title"/>
          </p:nvPr>
        </p:nvSpPr>
        <p:spPr>
          <a:xfrm>
            <a:off x="671513" y="276225"/>
            <a:ext cx="7772400" cy="1143000"/>
          </a:xfrm>
        </p:spPr>
        <p:txBody>
          <a:bodyPr>
            <a:normAutofit fontScale="90000"/>
          </a:bodyPr>
          <a:lstStyle/>
          <a:p>
            <a:r>
              <a:rPr lang="en-US" altLang="cs-CZ" sz="4000">
                <a:latin typeface="Palatino Linotype" panose="02040502050505030304" pitchFamily="18" charset="0"/>
              </a:rPr>
              <a:t>Parent and Peer Influence</a:t>
            </a:r>
          </a:p>
        </p:txBody>
      </p:sp>
      <p:pic>
        <p:nvPicPr>
          <p:cNvPr id="1708036" name="Picture 4"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0" y="1600200"/>
            <a:ext cx="40370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ástupný symbol pro číslo snímku 5"/>
          <p:cNvSpPr>
            <a:spLocks noGrp="1"/>
          </p:cNvSpPr>
          <p:nvPr>
            <p:ph type="sldNum" sz="quarter" idx="12"/>
          </p:nvPr>
        </p:nvSpPr>
        <p:spPr/>
        <p:txBody>
          <a:bodyPr/>
          <a:lstStyle/>
          <a:p>
            <a:fld id="{3BC1173A-25E9-45CF-9DCB-021A9F02B70E}" type="slidenum">
              <a:rPr lang="en-US" altLang="cs-CZ"/>
              <a:pPr/>
              <a:t>49</a:t>
            </a:fld>
            <a:endParaRPr lang="en-US" altLang="cs-CZ"/>
          </a:p>
        </p:txBody>
      </p:sp>
      <p:sp>
        <p:nvSpPr>
          <p:cNvPr id="1708035" name="Rectangle 3"/>
          <p:cNvSpPr>
            <a:spLocks noChangeArrowheads="1"/>
          </p:cNvSpPr>
          <p:nvPr/>
        </p:nvSpPr>
        <p:spPr bwMode="auto">
          <a:xfrm>
            <a:off x="519113" y="1600200"/>
            <a:ext cx="405288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Although teens become independent of their parents as they grow older, they nevertheless relate to their parents on a number of things, including religiosity and career choices. Peer approval and relationships are also very important.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ChangeArrowheads="1"/>
          </p:cNvSpPr>
          <p:nvPr>
            <p:ph type="title"/>
          </p:nvPr>
        </p:nvSpPr>
        <p:spPr>
          <a:xfrm>
            <a:off x="671513" y="285750"/>
            <a:ext cx="7772400" cy="1143000"/>
          </a:xfrm>
        </p:spPr>
        <p:txBody>
          <a:bodyPr>
            <a:normAutofit fontScale="90000"/>
          </a:bodyPr>
          <a:lstStyle/>
          <a:p>
            <a:r>
              <a:rPr lang="en-US" altLang="cs-CZ" sz="4000">
                <a:latin typeface="Palatino Linotype" panose="02040502050505030304" pitchFamily="18" charset="0"/>
              </a:rPr>
              <a:t>Developmental Psychology</a:t>
            </a:r>
          </a:p>
        </p:txBody>
      </p:sp>
      <p:graphicFrame>
        <p:nvGraphicFramePr>
          <p:cNvPr id="1581103" name="Group 47"/>
          <p:cNvGraphicFramePr>
            <a:graphicFrameLocks noGrp="1"/>
          </p:cNvGraphicFramePr>
          <p:nvPr>
            <p:ph type="tbl" idx="1"/>
          </p:nvPr>
        </p:nvGraphicFramePr>
        <p:xfrm>
          <a:off x="900113" y="1600200"/>
          <a:ext cx="7543800" cy="4520946"/>
        </p:xfrm>
        <a:graphic>
          <a:graphicData uri="http://schemas.openxmlformats.org/drawingml/2006/table">
            <a:tbl>
              <a:tblPr/>
              <a:tblGrid>
                <a:gridCol w="3771900">
                  <a:extLst>
                    <a:ext uri="{9D8B030D-6E8A-4147-A177-3AD203B41FA5}">
                      <a16:colId xmlns:a16="http://schemas.microsoft.com/office/drawing/2014/main" val="3347218893"/>
                    </a:ext>
                  </a:extLst>
                </a:gridCol>
                <a:gridCol w="3771900">
                  <a:extLst>
                    <a:ext uri="{9D8B030D-6E8A-4147-A177-3AD203B41FA5}">
                      <a16:colId xmlns:a16="http://schemas.microsoft.com/office/drawing/2014/main" val="3537301112"/>
                    </a:ext>
                  </a:extLst>
                </a:gridCol>
              </a:tblGrid>
              <a:tr h="742950">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2800" b="1" i="0" u="none" strike="noStrike" cap="none" normalizeH="0" baseline="0" smtClean="0">
                          <a:ln>
                            <a:noFill/>
                          </a:ln>
                          <a:solidFill>
                            <a:schemeClr val="tx1"/>
                          </a:solidFill>
                          <a:effectLst/>
                          <a:latin typeface="Palatino Linotype" panose="02040502050505030304" pitchFamily="18" charset="0"/>
                        </a:rPr>
                        <a:t>Issue</a:t>
                      </a:r>
                    </a:p>
                  </a:txBody>
                  <a:tcPr anchor="ctr" anchorCtr="1"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2800" b="1" i="0" u="none" strike="noStrike" cap="none" normalizeH="0" baseline="0" smtClean="0">
                          <a:ln>
                            <a:noFill/>
                          </a:ln>
                          <a:solidFill>
                            <a:schemeClr val="tx1"/>
                          </a:solidFill>
                          <a:effectLst/>
                          <a:latin typeface="Palatino Linotype" panose="02040502050505030304" pitchFamily="18" charset="0"/>
                        </a:rPr>
                        <a:t>Details</a:t>
                      </a:r>
                    </a:p>
                  </a:txBody>
                  <a:tcPr anchor="ctr" anchorCtr="1"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220795391"/>
                  </a:ext>
                </a:extLst>
              </a:tr>
              <a:tr h="771525">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2200" b="0" i="0" u="none" strike="noStrike" cap="none" normalizeH="0" baseline="0" smtClean="0">
                          <a:ln>
                            <a:noFill/>
                          </a:ln>
                          <a:solidFill>
                            <a:schemeClr val="tx1"/>
                          </a:solidFill>
                          <a:effectLst/>
                          <a:latin typeface="Palatino Linotype" panose="02040502050505030304" pitchFamily="18" charset="0"/>
                        </a:rPr>
                        <a:t>Nature/Nurture</a:t>
                      </a:r>
                    </a:p>
                  </a:txBody>
                  <a:tcPr anchor="ctr" anchorCtr="1"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Times New Roman" panose="02020603050405020304" pitchFamily="18" charset="0"/>
                        </a:defRPr>
                      </a:lvl1pPr>
                      <a:lvl2pPr marL="1036638" indent="-457200" algn="l">
                        <a:spcBef>
                          <a:spcPct val="20000"/>
                        </a:spcBef>
                        <a:defRPr sz="2400">
                          <a:solidFill>
                            <a:schemeClr val="tx1"/>
                          </a:solidFill>
                          <a:latin typeface="Times New Roman" panose="02020603050405020304" pitchFamily="18" charset="0"/>
                        </a:defRPr>
                      </a:lvl2pPr>
                      <a:lvl3pPr marL="1531938" indent="-381000" algn="l">
                        <a:spcBef>
                          <a:spcPct val="20000"/>
                        </a:spcBef>
                        <a:defRPr sz="2000">
                          <a:solidFill>
                            <a:schemeClr val="tx1"/>
                          </a:solidFill>
                          <a:latin typeface="Times New Roman" panose="02020603050405020304" pitchFamily="18" charset="0"/>
                        </a:defRPr>
                      </a:lvl3pPr>
                      <a:lvl4pPr marL="1989138" indent="-342900" algn="l">
                        <a:spcBef>
                          <a:spcPct val="20000"/>
                        </a:spcBef>
                        <a:defRPr>
                          <a:solidFill>
                            <a:schemeClr val="tx1"/>
                          </a:solidFill>
                          <a:latin typeface="Times New Roman" panose="02020603050405020304" pitchFamily="18" charset="0"/>
                        </a:defRPr>
                      </a:lvl4pPr>
                      <a:lvl5pPr marL="2446338" indent="-342900" algn="l">
                        <a:spcBef>
                          <a:spcPct val="20000"/>
                        </a:spcBef>
                        <a:defRPr>
                          <a:solidFill>
                            <a:schemeClr val="tx1"/>
                          </a:solidFill>
                          <a:latin typeface="Times New Roman" panose="02020603050405020304" pitchFamily="18" charset="0"/>
                        </a:defRPr>
                      </a:lvl5pPr>
                      <a:lvl6pPr marL="2903538" indent="-342900" fontAlgn="base">
                        <a:spcBef>
                          <a:spcPct val="20000"/>
                        </a:spcBef>
                        <a:spcAft>
                          <a:spcPct val="0"/>
                        </a:spcAft>
                        <a:defRPr>
                          <a:solidFill>
                            <a:schemeClr val="tx1"/>
                          </a:solidFill>
                          <a:latin typeface="Times New Roman" panose="02020603050405020304" pitchFamily="18" charset="0"/>
                        </a:defRPr>
                      </a:lvl6pPr>
                      <a:lvl7pPr marL="3360738" indent="-342900" fontAlgn="base">
                        <a:spcBef>
                          <a:spcPct val="20000"/>
                        </a:spcBef>
                        <a:spcAft>
                          <a:spcPct val="0"/>
                        </a:spcAft>
                        <a:defRPr>
                          <a:solidFill>
                            <a:schemeClr val="tx1"/>
                          </a:solidFill>
                          <a:latin typeface="Times New Roman" panose="02020603050405020304" pitchFamily="18" charset="0"/>
                        </a:defRPr>
                      </a:lvl7pPr>
                      <a:lvl8pPr marL="3817938" indent="-342900" fontAlgn="base">
                        <a:spcBef>
                          <a:spcPct val="20000"/>
                        </a:spcBef>
                        <a:spcAft>
                          <a:spcPct val="0"/>
                        </a:spcAft>
                        <a:defRPr>
                          <a:solidFill>
                            <a:schemeClr val="tx1"/>
                          </a:solidFill>
                          <a:latin typeface="Times New Roman" panose="02020603050405020304" pitchFamily="18" charset="0"/>
                        </a:defRPr>
                      </a:lvl8pPr>
                      <a:lvl9pPr marL="4275138" indent="-342900"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95000"/>
                        </a:lnSpc>
                        <a:spcBef>
                          <a:spcPct val="20000"/>
                        </a:spcBef>
                        <a:spcAft>
                          <a:spcPct val="0"/>
                        </a:spcAft>
                        <a:buClrTx/>
                        <a:buSzTx/>
                        <a:buFont typeface="Wingdings" panose="05000000000000000000" pitchFamily="2" charset="2"/>
                        <a:buNone/>
                        <a:tabLst/>
                      </a:pPr>
                      <a:r>
                        <a:rPr kumimoji="0" lang="en-US" altLang="en-US" sz="2200" b="0" i="0" u="none" strike="noStrike" cap="none" normalizeH="0" baseline="0" smtClean="0">
                          <a:ln>
                            <a:noFill/>
                          </a:ln>
                          <a:solidFill>
                            <a:schemeClr val="tx1"/>
                          </a:solidFill>
                          <a:effectLst/>
                          <a:latin typeface="Palatino Linotype" panose="02040502050505030304" pitchFamily="18" charset="0"/>
                        </a:rPr>
                        <a:t>How do genetic inheritance (</a:t>
                      </a:r>
                      <a:r>
                        <a:rPr kumimoji="0" lang="en-US" altLang="en-US" sz="2200" b="0" i="1" u="none" strike="noStrike" cap="none" normalizeH="0" baseline="0" smtClean="0">
                          <a:ln>
                            <a:noFill/>
                          </a:ln>
                          <a:solidFill>
                            <a:schemeClr val="tx1"/>
                          </a:solidFill>
                          <a:effectLst/>
                          <a:latin typeface="Palatino Linotype" panose="02040502050505030304" pitchFamily="18" charset="0"/>
                        </a:rPr>
                        <a:t>our nature</a:t>
                      </a:r>
                      <a:r>
                        <a:rPr kumimoji="0" lang="en-US" altLang="en-US" sz="2200" b="0" i="0" u="none" strike="noStrike" cap="none" normalizeH="0" baseline="0" smtClean="0">
                          <a:ln>
                            <a:noFill/>
                          </a:ln>
                          <a:solidFill>
                            <a:schemeClr val="tx1"/>
                          </a:solidFill>
                          <a:effectLst/>
                          <a:latin typeface="Palatino Linotype" panose="02040502050505030304" pitchFamily="18" charset="0"/>
                        </a:rPr>
                        <a:t>) and experience (</a:t>
                      </a:r>
                      <a:r>
                        <a:rPr kumimoji="0" lang="en-US" altLang="en-US" sz="2200" b="0" i="1" u="none" strike="noStrike" cap="none" normalizeH="0" baseline="0" smtClean="0">
                          <a:ln>
                            <a:noFill/>
                          </a:ln>
                          <a:solidFill>
                            <a:schemeClr val="tx1"/>
                          </a:solidFill>
                          <a:effectLst/>
                          <a:latin typeface="Palatino Linotype" panose="02040502050505030304" pitchFamily="18" charset="0"/>
                        </a:rPr>
                        <a:t>the nurture we receive</a:t>
                      </a:r>
                      <a:r>
                        <a:rPr kumimoji="0" lang="en-US" altLang="en-US" sz="2200" b="0" i="0" u="none" strike="noStrike" cap="none" normalizeH="0" baseline="0" smtClean="0">
                          <a:ln>
                            <a:noFill/>
                          </a:ln>
                          <a:solidFill>
                            <a:schemeClr val="tx1"/>
                          </a:solidFill>
                          <a:effectLst/>
                          <a:latin typeface="Palatino Linotype" panose="02040502050505030304" pitchFamily="18" charset="0"/>
                        </a:rPr>
                        <a:t>) influence our behavior?</a:t>
                      </a:r>
                    </a:p>
                  </a:txBody>
                  <a:tcPr anchor="ctr" anchorCtr="1"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1218743"/>
                  </a:ext>
                </a:extLst>
              </a:tr>
              <a:tr h="673100">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2200" b="0" i="0" u="none" strike="noStrike" cap="none" normalizeH="0" baseline="0" smtClean="0">
                          <a:ln>
                            <a:noFill/>
                          </a:ln>
                          <a:solidFill>
                            <a:schemeClr val="tx1"/>
                          </a:solidFill>
                          <a:effectLst/>
                          <a:latin typeface="Palatino Linotype" panose="02040502050505030304" pitchFamily="18" charset="0"/>
                        </a:rPr>
                        <a:t>Continuity/Stages</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Times New Roman" panose="02020603050405020304" pitchFamily="18" charset="0"/>
                        </a:defRPr>
                      </a:lvl1pPr>
                      <a:lvl2pPr marL="1136650" indent="-457200" algn="l">
                        <a:spcBef>
                          <a:spcPct val="20000"/>
                        </a:spcBef>
                        <a:defRPr sz="2400">
                          <a:solidFill>
                            <a:schemeClr val="tx1"/>
                          </a:solidFill>
                          <a:latin typeface="Times New Roman" panose="02020603050405020304" pitchFamily="18" charset="0"/>
                        </a:defRPr>
                      </a:lvl2pPr>
                      <a:lvl3pPr marL="1631950" indent="-381000" algn="l">
                        <a:spcBef>
                          <a:spcPct val="20000"/>
                        </a:spcBef>
                        <a:defRPr sz="2000">
                          <a:solidFill>
                            <a:schemeClr val="tx1"/>
                          </a:solidFill>
                          <a:latin typeface="Times New Roman" panose="02020603050405020304" pitchFamily="18" charset="0"/>
                        </a:defRPr>
                      </a:lvl3pPr>
                      <a:lvl4pPr marL="2089150" indent="-342900" algn="l">
                        <a:spcBef>
                          <a:spcPct val="20000"/>
                        </a:spcBef>
                        <a:defRPr>
                          <a:solidFill>
                            <a:schemeClr val="tx1"/>
                          </a:solidFill>
                          <a:latin typeface="Times New Roman" panose="02020603050405020304" pitchFamily="18" charset="0"/>
                        </a:defRPr>
                      </a:lvl4pPr>
                      <a:lvl5pPr marL="2546350" indent="-342900" algn="l">
                        <a:spcBef>
                          <a:spcPct val="20000"/>
                        </a:spcBef>
                        <a:defRPr>
                          <a:solidFill>
                            <a:schemeClr val="tx1"/>
                          </a:solidFill>
                          <a:latin typeface="Times New Roman" panose="02020603050405020304" pitchFamily="18" charset="0"/>
                        </a:defRPr>
                      </a:lvl5pPr>
                      <a:lvl6pPr marL="3003550" indent="-342900" fontAlgn="base">
                        <a:spcBef>
                          <a:spcPct val="20000"/>
                        </a:spcBef>
                        <a:spcAft>
                          <a:spcPct val="0"/>
                        </a:spcAft>
                        <a:defRPr>
                          <a:solidFill>
                            <a:schemeClr val="tx1"/>
                          </a:solidFill>
                          <a:latin typeface="Times New Roman" panose="02020603050405020304" pitchFamily="18" charset="0"/>
                        </a:defRPr>
                      </a:lvl6pPr>
                      <a:lvl7pPr marL="3460750" indent="-342900" fontAlgn="base">
                        <a:spcBef>
                          <a:spcPct val="20000"/>
                        </a:spcBef>
                        <a:spcAft>
                          <a:spcPct val="0"/>
                        </a:spcAft>
                        <a:defRPr>
                          <a:solidFill>
                            <a:schemeClr val="tx1"/>
                          </a:solidFill>
                          <a:latin typeface="Times New Roman" panose="02020603050405020304" pitchFamily="18" charset="0"/>
                        </a:defRPr>
                      </a:lvl7pPr>
                      <a:lvl8pPr marL="3917950" indent="-342900" fontAlgn="base">
                        <a:spcBef>
                          <a:spcPct val="20000"/>
                        </a:spcBef>
                        <a:spcAft>
                          <a:spcPct val="0"/>
                        </a:spcAft>
                        <a:defRPr>
                          <a:solidFill>
                            <a:schemeClr val="tx1"/>
                          </a:solidFill>
                          <a:latin typeface="Times New Roman" panose="02020603050405020304" pitchFamily="18" charset="0"/>
                        </a:defRPr>
                      </a:lvl8pPr>
                      <a:lvl9pPr marL="4375150" indent="-342900"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95000"/>
                        </a:lnSpc>
                        <a:spcBef>
                          <a:spcPct val="20000"/>
                        </a:spcBef>
                        <a:spcAft>
                          <a:spcPct val="0"/>
                        </a:spcAft>
                        <a:buClrTx/>
                        <a:buSzTx/>
                        <a:buFont typeface="Wingdings" panose="05000000000000000000" pitchFamily="2" charset="2"/>
                        <a:buNone/>
                        <a:tabLst/>
                      </a:pPr>
                      <a:r>
                        <a:rPr kumimoji="0" lang="en-US" altLang="en-US" sz="2200" b="0" i="0" u="none" strike="noStrike" cap="none" normalizeH="0" baseline="0" smtClean="0">
                          <a:ln>
                            <a:noFill/>
                          </a:ln>
                          <a:solidFill>
                            <a:schemeClr val="tx1"/>
                          </a:solidFill>
                          <a:effectLst/>
                          <a:latin typeface="Palatino Linotype" panose="02040502050505030304" pitchFamily="18" charset="0"/>
                        </a:rPr>
                        <a:t>Is development a gradual, continuous process or a sequence of separate stages?</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36807633"/>
                  </a:ext>
                </a:extLst>
              </a:tr>
              <a:tr h="769938">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2200" b="0" i="0" u="none" strike="noStrike" cap="none" normalizeH="0" baseline="0" smtClean="0">
                          <a:ln>
                            <a:noFill/>
                          </a:ln>
                          <a:solidFill>
                            <a:schemeClr val="tx1"/>
                          </a:solidFill>
                          <a:effectLst/>
                          <a:latin typeface="Palatino Linotype" panose="02040502050505030304" pitchFamily="18" charset="0"/>
                        </a:rPr>
                        <a:t>Stability/Change</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a:spcBef>
                          <a:spcPct val="20000"/>
                        </a:spcBef>
                        <a:defRPr sz="2800">
                          <a:solidFill>
                            <a:schemeClr val="tx1"/>
                          </a:solidFill>
                          <a:latin typeface="Times New Roman" panose="02020603050405020304" pitchFamily="18" charset="0"/>
                        </a:defRPr>
                      </a:lvl1pPr>
                      <a:lvl2pPr marL="1087438" indent="-457200" algn="l">
                        <a:spcBef>
                          <a:spcPct val="20000"/>
                        </a:spcBef>
                        <a:defRPr sz="2400">
                          <a:solidFill>
                            <a:schemeClr val="tx1"/>
                          </a:solidFill>
                          <a:latin typeface="Times New Roman" panose="02020603050405020304" pitchFamily="18" charset="0"/>
                        </a:defRPr>
                      </a:lvl2pPr>
                      <a:lvl3pPr marL="1582738" indent="-381000" algn="l">
                        <a:spcBef>
                          <a:spcPct val="20000"/>
                        </a:spcBef>
                        <a:defRPr sz="2000">
                          <a:solidFill>
                            <a:schemeClr val="tx1"/>
                          </a:solidFill>
                          <a:latin typeface="Times New Roman" panose="02020603050405020304" pitchFamily="18" charset="0"/>
                        </a:defRPr>
                      </a:lvl3pPr>
                      <a:lvl4pPr marL="2039938" indent="-342900" algn="l">
                        <a:spcBef>
                          <a:spcPct val="20000"/>
                        </a:spcBef>
                        <a:defRPr>
                          <a:solidFill>
                            <a:schemeClr val="tx1"/>
                          </a:solidFill>
                          <a:latin typeface="Times New Roman" panose="02020603050405020304" pitchFamily="18" charset="0"/>
                        </a:defRPr>
                      </a:lvl4pPr>
                      <a:lvl5pPr marL="2497138" indent="-342900" algn="l">
                        <a:spcBef>
                          <a:spcPct val="20000"/>
                        </a:spcBef>
                        <a:defRPr>
                          <a:solidFill>
                            <a:schemeClr val="tx1"/>
                          </a:solidFill>
                          <a:latin typeface="Times New Roman" panose="02020603050405020304" pitchFamily="18" charset="0"/>
                        </a:defRPr>
                      </a:lvl5pPr>
                      <a:lvl6pPr marL="2954338" indent="-342900" fontAlgn="base">
                        <a:spcBef>
                          <a:spcPct val="20000"/>
                        </a:spcBef>
                        <a:spcAft>
                          <a:spcPct val="0"/>
                        </a:spcAft>
                        <a:defRPr>
                          <a:solidFill>
                            <a:schemeClr val="tx1"/>
                          </a:solidFill>
                          <a:latin typeface="Times New Roman" panose="02020603050405020304" pitchFamily="18" charset="0"/>
                        </a:defRPr>
                      </a:lvl6pPr>
                      <a:lvl7pPr marL="3411538" indent="-342900" fontAlgn="base">
                        <a:spcBef>
                          <a:spcPct val="20000"/>
                        </a:spcBef>
                        <a:spcAft>
                          <a:spcPct val="0"/>
                        </a:spcAft>
                        <a:defRPr>
                          <a:solidFill>
                            <a:schemeClr val="tx1"/>
                          </a:solidFill>
                          <a:latin typeface="Times New Roman" panose="02020603050405020304" pitchFamily="18" charset="0"/>
                        </a:defRPr>
                      </a:lvl7pPr>
                      <a:lvl8pPr marL="3868738" indent="-342900" fontAlgn="base">
                        <a:spcBef>
                          <a:spcPct val="20000"/>
                        </a:spcBef>
                        <a:spcAft>
                          <a:spcPct val="0"/>
                        </a:spcAft>
                        <a:defRPr>
                          <a:solidFill>
                            <a:schemeClr val="tx1"/>
                          </a:solidFill>
                          <a:latin typeface="Times New Roman" panose="02020603050405020304" pitchFamily="18" charset="0"/>
                        </a:defRPr>
                      </a:lvl8pPr>
                      <a:lvl9pPr marL="4325938" indent="-342900"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95000"/>
                        </a:lnSpc>
                        <a:spcBef>
                          <a:spcPct val="20000"/>
                        </a:spcBef>
                        <a:spcAft>
                          <a:spcPct val="0"/>
                        </a:spcAft>
                        <a:buClrTx/>
                        <a:buSzTx/>
                        <a:buFont typeface="Wingdings" panose="05000000000000000000" pitchFamily="2" charset="2"/>
                        <a:buNone/>
                        <a:tabLst/>
                      </a:pPr>
                      <a:r>
                        <a:rPr kumimoji="0" lang="en-US" altLang="cs-CZ" sz="2200" b="0" i="0" u="none" strike="noStrike" cap="none" normalizeH="0" baseline="0" smtClean="0">
                          <a:ln>
                            <a:noFill/>
                          </a:ln>
                          <a:solidFill>
                            <a:schemeClr val="tx1"/>
                          </a:solidFill>
                          <a:effectLst/>
                          <a:latin typeface="Palatino Linotype" panose="02040502050505030304" pitchFamily="18" charset="0"/>
                        </a:rPr>
                        <a:t>Do our early personality traits persist through life, or do we become different persons as we age.</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085184110"/>
                  </a:ext>
                </a:extLst>
              </a:tr>
            </a:tbl>
          </a:graphicData>
        </a:graphic>
      </p:graphicFrame>
      <p:sp>
        <p:nvSpPr>
          <p:cNvPr id="26" name="Zástupný symbol pro číslo snímku 5"/>
          <p:cNvSpPr>
            <a:spLocks noGrp="1"/>
          </p:cNvSpPr>
          <p:nvPr>
            <p:ph type="sldNum" sz="quarter" idx="12"/>
          </p:nvPr>
        </p:nvSpPr>
        <p:spPr/>
        <p:txBody>
          <a:bodyPr/>
          <a:lstStyle/>
          <a:p>
            <a:fld id="{FE80AB9B-4CA2-47CE-87C3-BF6770356ABC}" type="slidenum">
              <a:rPr lang="en-US" altLang="cs-CZ"/>
              <a:pPr/>
              <a:t>5</a:t>
            </a:fld>
            <a:endParaRPr lang="en-US" altLang="cs-CZ"/>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cs-CZ" sz="4000"/>
              <a:t>Parents and Teens</a:t>
            </a:r>
            <a:br>
              <a:rPr lang="en-US" altLang="cs-CZ" sz="4000"/>
            </a:br>
            <a:r>
              <a:rPr lang="en-US" altLang="cs-CZ" sz="4000"/>
              <a:t>David Elkind (researcher)</a:t>
            </a:r>
          </a:p>
        </p:txBody>
      </p:sp>
      <p:sp>
        <p:nvSpPr>
          <p:cNvPr id="24579" name="Rectangle 3"/>
          <p:cNvSpPr>
            <a:spLocks noGrp="1" noChangeArrowheads="1"/>
          </p:cNvSpPr>
          <p:nvPr>
            <p:ph idx="1"/>
          </p:nvPr>
        </p:nvSpPr>
        <p:spPr/>
        <p:txBody>
          <a:bodyPr/>
          <a:lstStyle/>
          <a:p>
            <a:r>
              <a:rPr lang="en-US" altLang="cs-CZ">
                <a:solidFill>
                  <a:srgbClr val="FF6600"/>
                </a:solidFill>
              </a:rPr>
              <a:t>Hurried Adulthood-</a:t>
            </a:r>
            <a:r>
              <a:rPr lang="en-US" altLang="cs-CZ"/>
              <a:t> parents push kids too much</a:t>
            </a:r>
          </a:p>
          <a:p>
            <a:pPr lvl="1"/>
            <a:r>
              <a:rPr lang="en-US" altLang="cs-CZ"/>
              <a:t>Causes too much stress</a:t>
            </a:r>
          </a:p>
          <a:p>
            <a:endParaRPr lang="en-US" altLang="cs-CZ"/>
          </a:p>
          <a:p>
            <a:r>
              <a:rPr lang="en-US" altLang="cs-CZ">
                <a:solidFill>
                  <a:srgbClr val="FF6600"/>
                </a:solidFill>
              </a:rPr>
              <a:t>Parents affect Identity</a:t>
            </a:r>
            <a:r>
              <a:rPr lang="en-US" altLang="cs-CZ"/>
              <a:t> Formation: sometimes creates- conflict</a:t>
            </a:r>
          </a:p>
          <a:p>
            <a:pPr lvl="1"/>
            <a:r>
              <a:rPr lang="en-US" altLang="cs-CZ"/>
              <a:t>Dating, sex, substance abuse, freedom</a:t>
            </a:r>
          </a:p>
          <a:p>
            <a:r>
              <a:rPr lang="en-US" altLang="cs-CZ">
                <a:solidFill>
                  <a:srgbClr val="FF6600"/>
                </a:solidFill>
              </a:rPr>
              <a:t>Parents</a:t>
            </a:r>
            <a:r>
              <a:rPr lang="en-US" altLang="cs-CZ"/>
              <a:t> should be authoritative- don’t give in or give up</a:t>
            </a:r>
          </a:p>
        </p:txBody>
      </p:sp>
    </p:spTree>
    <p:extLst>
      <p:ext uri="{BB962C8B-B14F-4D97-AF65-F5344CB8AC3E}">
        <p14:creationId xmlns:p14="http://schemas.microsoft.com/office/powerpoint/2010/main" val="1378952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cs-CZ" sz="4000"/>
              <a:t>Adolescent </a:t>
            </a:r>
            <a:r>
              <a:rPr lang="en-US" altLang="cs-CZ" sz="4000">
                <a:solidFill>
                  <a:srgbClr val="FF6600"/>
                </a:solidFill>
              </a:rPr>
              <a:t>Perceptions</a:t>
            </a:r>
            <a:r>
              <a:rPr lang="en-US" altLang="cs-CZ" sz="4000"/>
              <a:t/>
            </a:r>
            <a:br>
              <a:rPr lang="en-US" altLang="cs-CZ" sz="4000"/>
            </a:br>
            <a:r>
              <a:rPr lang="en-US" altLang="cs-CZ" sz="4000"/>
              <a:t>Elkind</a:t>
            </a:r>
          </a:p>
        </p:txBody>
      </p:sp>
      <p:sp>
        <p:nvSpPr>
          <p:cNvPr id="25603" name="Rectangle 3"/>
          <p:cNvSpPr>
            <a:spLocks noGrp="1" noChangeArrowheads="1"/>
          </p:cNvSpPr>
          <p:nvPr>
            <p:ph type="body" idx="1"/>
          </p:nvPr>
        </p:nvSpPr>
        <p:spPr/>
        <p:txBody>
          <a:bodyPr/>
          <a:lstStyle/>
          <a:p>
            <a:r>
              <a:rPr lang="en-US" altLang="cs-CZ">
                <a:solidFill>
                  <a:srgbClr val="FF6600"/>
                </a:solidFill>
              </a:rPr>
              <a:t>Imaginary Audiences:</a:t>
            </a:r>
            <a:r>
              <a:rPr lang="en-US" altLang="cs-CZ"/>
              <a:t> teens are preoccupied by imagining audiences-</a:t>
            </a:r>
          </a:p>
          <a:p>
            <a:pPr lvl="1"/>
            <a:r>
              <a:rPr lang="en-US" altLang="cs-CZ"/>
              <a:t>Concerned that they are being watched</a:t>
            </a:r>
          </a:p>
          <a:p>
            <a:pPr lvl="1"/>
            <a:r>
              <a:rPr lang="en-US" altLang="cs-CZ"/>
              <a:t>Affects behavior</a:t>
            </a:r>
          </a:p>
          <a:p>
            <a:pPr lvl="1"/>
            <a:r>
              <a:rPr lang="en-US" altLang="cs-CZ"/>
              <a:t>Kids try to control outside impressions</a:t>
            </a:r>
          </a:p>
          <a:p>
            <a:pPr lvl="1"/>
            <a:endParaRPr lang="en-US" altLang="cs-CZ"/>
          </a:p>
          <a:p>
            <a:pPr lvl="1"/>
            <a:endParaRPr lang="en-US" altLang="cs-CZ"/>
          </a:p>
        </p:txBody>
      </p:sp>
    </p:spTree>
    <p:extLst>
      <p:ext uri="{BB962C8B-B14F-4D97-AF65-F5344CB8AC3E}">
        <p14:creationId xmlns:p14="http://schemas.microsoft.com/office/powerpoint/2010/main" val="3664008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82"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Emerging Adulthood</a:t>
            </a:r>
          </a:p>
        </p:txBody>
      </p:sp>
      <p:pic>
        <p:nvPicPr>
          <p:cNvPr id="1710086" name="Picture 6"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1513" y="3390900"/>
            <a:ext cx="7772400" cy="290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Zástupný symbol pro číslo snímku 5"/>
          <p:cNvSpPr>
            <a:spLocks noGrp="1"/>
          </p:cNvSpPr>
          <p:nvPr>
            <p:ph type="sldNum" sz="quarter" idx="12"/>
          </p:nvPr>
        </p:nvSpPr>
        <p:spPr/>
        <p:txBody>
          <a:bodyPr/>
          <a:lstStyle/>
          <a:p>
            <a:fld id="{3F5AB9CE-5430-41CA-8F95-F085B8896F4B}" type="slidenum">
              <a:rPr lang="en-US" altLang="cs-CZ"/>
              <a:pPr/>
              <a:t>52</a:t>
            </a:fld>
            <a:endParaRPr lang="en-US" altLang="cs-CZ"/>
          </a:p>
        </p:txBody>
      </p:sp>
      <p:sp>
        <p:nvSpPr>
          <p:cNvPr id="1710083" name="Rectangle 3"/>
          <p:cNvSpPr>
            <a:spLocks noChangeArrowheads="1"/>
          </p:cNvSpPr>
          <p:nvPr/>
        </p:nvSpPr>
        <p:spPr bwMode="auto">
          <a:xfrm>
            <a:off x="519113" y="1600200"/>
            <a:ext cx="81676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Emerging adulthood spans ages 18-25. During this time, young adults may live with their parents and attend college or work. On average, emerging adults marry in their mid-twenties.</a:t>
            </a:r>
          </a:p>
        </p:txBody>
      </p:sp>
      <p:sp>
        <p:nvSpPr>
          <p:cNvPr id="1710088" name="Text Box 8"/>
          <p:cNvSpPr txBox="1">
            <a:spLocks noChangeArrowheads="1"/>
          </p:cNvSpPr>
          <p:nvPr/>
        </p:nvSpPr>
        <p:spPr bwMode="auto">
          <a:xfrm rot="5400000">
            <a:off x="7893050" y="5497513"/>
            <a:ext cx="1343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Ariel Skelley/ Corbis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0"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Adulthood</a:t>
            </a:r>
          </a:p>
        </p:txBody>
      </p:sp>
      <p:pic>
        <p:nvPicPr>
          <p:cNvPr id="1712132" name="Picture 4" descr="12673_Myers_Psy_8e_4UN2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92713" y="1600200"/>
            <a:ext cx="3462337"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Zástupný symbol pro číslo snímku 5"/>
          <p:cNvSpPr>
            <a:spLocks noGrp="1"/>
          </p:cNvSpPr>
          <p:nvPr>
            <p:ph type="sldNum" sz="quarter" idx="12"/>
          </p:nvPr>
        </p:nvSpPr>
        <p:spPr/>
        <p:txBody>
          <a:bodyPr/>
          <a:lstStyle/>
          <a:p>
            <a:fld id="{E8798CB4-00F8-46CF-BEFA-29730465B863}" type="slidenum">
              <a:rPr lang="en-US" altLang="cs-CZ"/>
              <a:pPr/>
              <a:t>53</a:t>
            </a:fld>
            <a:endParaRPr lang="en-US" altLang="cs-CZ"/>
          </a:p>
        </p:txBody>
      </p:sp>
      <p:sp>
        <p:nvSpPr>
          <p:cNvPr id="1712131" name="Rectangle 3"/>
          <p:cNvSpPr>
            <a:spLocks noChangeArrowheads="1"/>
          </p:cNvSpPr>
          <p:nvPr/>
        </p:nvSpPr>
        <p:spPr bwMode="auto">
          <a:xfrm>
            <a:off x="519113" y="1600200"/>
            <a:ext cx="428148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Although adulthood begins sometime after a person’s mid-twenties, defining adulthood into stages is more difficult than defining the stages of childhood or adolescence.</a:t>
            </a:r>
          </a:p>
        </p:txBody>
      </p:sp>
      <p:sp>
        <p:nvSpPr>
          <p:cNvPr id="1712134" name="Text Box 6"/>
          <p:cNvSpPr txBox="1">
            <a:spLocks noChangeArrowheads="1"/>
          </p:cNvSpPr>
          <p:nvPr/>
        </p:nvSpPr>
        <p:spPr bwMode="auto">
          <a:xfrm rot="5400000">
            <a:off x="8155782" y="5352256"/>
            <a:ext cx="1243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Rick Doyle/ Corbis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78"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Physical Development</a:t>
            </a:r>
          </a:p>
        </p:txBody>
      </p:sp>
      <p:sp>
        <p:nvSpPr>
          <p:cNvPr id="4" name="Zástupný symbol pro číslo snímku 5"/>
          <p:cNvSpPr>
            <a:spLocks noGrp="1"/>
          </p:cNvSpPr>
          <p:nvPr>
            <p:ph type="sldNum" sz="quarter" idx="12"/>
          </p:nvPr>
        </p:nvSpPr>
        <p:spPr/>
        <p:txBody>
          <a:bodyPr/>
          <a:lstStyle/>
          <a:p>
            <a:fld id="{D08181AD-F098-4CF4-B939-3F351BD05DEB}" type="slidenum">
              <a:rPr lang="en-US" altLang="cs-CZ"/>
              <a:pPr/>
              <a:t>54</a:t>
            </a:fld>
            <a:endParaRPr lang="en-US" altLang="cs-CZ"/>
          </a:p>
        </p:txBody>
      </p:sp>
      <p:sp>
        <p:nvSpPr>
          <p:cNvPr id="1714179" name="Rectangle 3"/>
          <p:cNvSpPr>
            <a:spLocks noChangeArrowheads="1"/>
          </p:cNvSpPr>
          <p:nvPr/>
        </p:nvSpPr>
        <p:spPr bwMode="auto">
          <a:xfrm>
            <a:off x="476250" y="2209800"/>
            <a:ext cx="816768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The peak of physical performance occurs around 20 years of age, after which it declines imperceptibly for most of us.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226"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Middle Adulthood</a:t>
            </a:r>
          </a:p>
        </p:txBody>
      </p:sp>
      <p:pic>
        <p:nvPicPr>
          <p:cNvPr id="1716233" name="Picture 9"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1513" y="3733800"/>
            <a:ext cx="7772400" cy="2562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Zástupný symbol pro číslo snímku 5"/>
          <p:cNvSpPr>
            <a:spLocks noGrp="1"/>
          </p:cNvSpPr>
          <p:nvPr>
            <p:ph type="sldNum" sz="quarter" idx="12"/>
          </p:nvPr>
        </p:nvSpPr>
        <p:spPr/>
        <p:txBody>
          <a:bodyPr/>
          <a:lstStyle/>
          <a:p>
            <a:fld id="{0CC22968-2018-48F7-8B70-07AE336CE639}" type="slidenum">
              <a:rPr lang="en-US" altLang="cs-CZ"/>
              <a:pPr/>
              <a:t>55</a:t>
            </a:fld>
            <a:endParaRPr lang="en-US" altLang="cs-CZ"/>
          </a:p>
        </p:txBody>
      </p:sp>
      <p:sp>
        <p:nvSpPr>
          <p:cNvPr id="1716227" name="Rectangle 3"/>
          <p:cNvSpPr>
            <a:spLocks noChangeArrowheads="1"/>
          </p:cNvSpPr>
          <p:nvPr/>
        </p:nvSpPr>
        <p:spPr bwMode="auto">
          <a:xfrm>
            <a:off x="476250" y="1600200"/>
            <a:ext cx="81676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Muscular strength, reaction time, sensory abilities and cardiac output begin to decline after the mid-twenties. Around age 50, women go through menopause, and men experience decreased levels of hormones and fertility.</a:t>
            </a:r>
          </a:p>
        </p:txBody>
      </p:sp>
      <p:sp>
        <p:nvSpPr>
          <p:cNvPr id="1716235" name="Text Box 11"/>
          <p:cNvSpPr txBox="1">
            <a:spLocks noChangeArrowheads="1"/>
          </p:cNvSpPr>
          <p:nvPr/>
        </p:nvSpPr>
        <p:spPr bwMode="auto">
          <a:xfrm>
            <a:off x="2435225" y="6346825"/>
            <a:ext cx="425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000"/>
              <a:t>Batting performance of Willie Mays.</a:t>
            </a:r>
          </a:p>
        </p:txBody>
      </p:sp>
      <p:sp>
        <p:nvSpPr>
          <p:cNvPr id="1716236" name="Text Box 12"/>
          <p:cNvSpPr txBox="1">
            <a:spLocks noChangeArrowheads="1"/>
          </p:cNvSpPr>
          <p:nvPr/>
        </p:nvSpPr>
        <p:spPr bwMode="auto">
          <a:xfrm rot="5400000">
            <a:off x="1705769" y="5623719"/>
            <a:ext cx="11001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Bettman/ Corbis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22" name="Rectangle 2"/>
          <p:cNvSpPr>
            <a:spLocks noGrp="1" noChangeArrowheads="1"/>
          </p:cNvSpPr>
          <p:nvPr>
            <p:ph type="title"/>
          </p:nvPr>
        </p:nvSpPr>
        <p:spPr>
          <a:xfrm>
            <a:off x="671513" y="276225"/>
            <a:ext cx="7772400" cy="1143000"/>
          </a:xfrm>
        </p:spPr>
        <p:txBody>
          <a:bodyPr>
            <a:normAutofit fontScale="90000"/>
          </a:bodyPr>
          <a:lstStyle/>
          <a:p>
            <a:r>
              <a:rPr lang="en-US" altLang="cs-CZ" sz="4000">
                <a:latin typeface="Palatino Linotype" panose="02040502050505030304" pitchFamily="18" charset="0"/>
              </a:rPr>
              <a:t>Old Age: Sensory Abilities</a:t>
            </a:r>
          </a:p>
        </p:txBody>
      </p:sp>
      <p:pic>
        <p:nvPicPr>
          <p:cNvPr id="1720326" name="Picture 6"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38225" y="3908425"/>
            <a:ext cx="7024688" cy="249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Zástupný symbol pro číslo snímku 5"/>
          <p:cNvSpPr>
            <a:spLocks noGrp="1"/>
          </p:cNvSpPr>
          <p:nvPr>
            <p:ph type="sldNum" sz="quarter" idx="12"/>
          </p:nvPr>
        </p:nvSpPr>
        <p:spPr/>
        <p:txBody>
          <a:bodyPr/>
          <a:lstStyle/>
          <a:p>
            <a:fld id="{1B2FB5F6-00A1-4968-B942-4618D81BB373}" type="slidenum">
              <a:rPr lang="en-US" altLang="cs-CZ"/>
              <a:pPr/>
              <a:t>56</a:t>
            </a:fld>
            <a:endParaRPr lang="en-US" altLang="cs-CZ"/>
          </a:p>
        </p:txBody>
      </p:sp>
      <p:sp>
        <p:nvSpPr>
          <p:cNvPr id="1720323" name="Rectangle 3"/>
          <p:cNvSpPr>
            <a:spLocks noChangeArrowheads="1"/>
          </p:cNvSpPr>
          <p:nvPr/>
        </p:nvSpPr>
        <p:spPr bwMode="auto">
          <a:xfrm>
            <a:off x="476250" y="1600200"/>
            <a:ext cx="816768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After age 70, hearing, distance perception, and the sense of smell diminish, as do muscle strength, reaction time, and stamina. After 80, neural processes slow down, especially for complex tasks.</a:t>
            </a:r>
          </a:p>
        </p:txBody>
      </p:sp>
      <p:sp>
        <p:nvSpPr>
          <p:cNvPr id="1720328" name="Text Box 8"/>
          <p:cNvSpPr txBox="1">
            <a:spLocks noChangeArrowheads="1"/>
          </p:cNvSpPr>
          <p:nvPr/>
        </p:nvSpPr>
        <p:spPr bwMode="auto">
          <a:xfrm rot="5400000">
            <a:off x="7352507" y="5372894"/>
            <a:ext cx="16557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900"/>
              <a:t>Michael Newman/ PhotoEdit</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Old Age: Motor Abilities</a:t>
            </a:r>
          </a:p>
        </p:txBody>
      </p:sp>
      <p:pic>
        <p:nvPicPr>
          <p:cNvPr id="1722374" name="Picture 6"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9113" y="3201988"/>
            <a:ext cx="7253287" cy="3395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ástupný symbol pro číslo snímku 5"/>
          <p:cNvSpPr>
            <a:spLocks noGrp="1"/>
          </p:cNvSpPr>
          <p:nvPr>
            <p:ph type="sldNum" sz="quarter" idx="12"/>
          </p:nvPr>
        </p:nvSpPr>
        <p:spPr/>
        <p:txBody>
          <a:bodyPr/>
          <a:lstStyle/>
          <a:p>
            <a:fld id="{8829A6BE-E234-4640-A0D2-03551D752312}" type="slidenum">
              <a:rPr lang="en-US" altLang="cs-CZ"/>
              <a:pPr/>
              <a:t>57</a:t>
            </a:fld>
            <a:endParaRPr lang="en-US" altLang="cs-CZ"/>
          </a:p>
        </p:txBody>
      </p:sp>
      <p:sp>
        <p:nvSpPr>
          <p:cNvPr id="1722371" name="Rectangle 3"/>
          <p:cNvSpPr>
            <a:spLocks noChangeArrowheads="1"/>
          </p:cNvSpPr>
          <p:nvPr/>
        </p:nvSpPr>
        <p:spPr bwMode="auto">
          <a:xfrm>
            <a:off x="476250" y="1600200"/>
            <a:ext cx="816768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At age 70, our motor abilities also decline. A 70-year-old is no match for a 20-year-old individual. Fatal accidents also increase around this age.</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6466"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Cognitive Development</a:t>
            </a:r>
          </a:p>
        </p:txBody>
      </p:sp>
      <p:sp>
        <p:nvSpPr>
          <p:cNvPr id="4" name="Zástupný symbol pro číslo snímku 5"/>
          <p:cNvSpPr>
            <a:spLocks noGrp="1"/>
          </p:cNvSpPr>
          <p:nvPr>
            <p:ph type="sldNum" sz="quarter" idx="12"/>
          </p:nvPr>
        </p:nvSpPr>
        <p:spPr/>
        <p:txBody>
          <a:bodyPr/>
          <a:lstStyle/>
          <a:p>
            <a:fld id="{ECA523D9-EA32-4A87-9889-DA5200550E02}" type="slidenum">
              <a:rPr lang="en-US" altLang="cs-CZ"/>
              <a:pPr/>
              <a:t>58</a:t>
            </a:fld>
            <a:endParaRPr lang="en-US" altLang="cs-CZ"/>
          </a:p>
        </p:txBody>
      </p:sp>
      <p:sp>
        <p:nvSpPr>
          <p:cNvPr id="1726467" name="Rectangle 3"/>
          <p:cNvSpPr>
            <a:spLocks noChangeArrowheads="1"/>
          </p:cNvSpPr>
          <p:nvPr/>
        </p:nvSpPr>
        <p:spPr bwMode="auto">
          <a:xfrm>
            <a:off x="476250" y="1905000"/>
            <a:ext cx="816768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Do cognitive abilities like memory, creativity, and intelligence decline with age the same way physical abilities do?</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8514"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Aging and Memory</a:t>
            </a:r>
          </a:p>
        </p:txBody>
      </p:sp>
      <p:pic>
        <p:nvPicPr>
          <p:cNvPr id="1728519" name="Picture 7"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91000" y="1600200"/>
            <a:ext cx="4645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ástupný symbol pro číslo snímku 5"/>
          <p:cNvSpPr>
            <a:spLocks noGrp="1"/>
          </p:cNvSpPr>
          <p:nvPr>
            <p:ph type="sldNum" sz="quarter" idx="12"/>
          </p:nvPr>
        </p:nvSpPr>
        <p:spPr/>
        <p:txBody>
          <a:bodyPr/>
          <a:lstStyle/>
          <a:p>
            <a:fld id="{BF828CC0-7A41-450B-8F9E-D7A01F6B4B57}" type="slidenum">
              <a:rPr lang="en-US" altLang="cs-CZ"/>
              <a:pPr/>
              <a:t>59</a:t>
            </a:fld>
            <a:endParaRPr lang="en-US" altLang="cs-CZ"/>
          </a:p>
        </p:txBody>
      </p:sp>
      <p:sp>
        <p:nvSpPr>
          <p:cNvPr id="1728515" name="Rectangle 3"/>
          <p:cNvSpPr>
            <a:spLocks noChangeArrowheads="1"/>
          </p:cNvSpPr>
          <p:nvPr/>
        </p:nvSpPr>
        <p:spPr bwMode="auto">
          <a:xfrm>
            <a:off x="476250" y="1600200"/>
            <a:ext cx="37147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As we age, we remember some things well. These include recent past events and events that happened a decade or two back. However, recalling names becomes increasingly difficult.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Rectangle 2"/>
          <p:cNvSpPr>
            <a:spLocks noGrp="1" noChangeArrowheads="1"/>
          </p:cNvSpPr>
          <p:nvPr>
            <p:ph type="title"/>
          </p:nvPr>
        </p:nvSpPr>
        <p:spPr>
          <a:xfrm>
            <a:off x="671513" y="290513"/>
            <a:ext cx="7772400" cy="1143000"/>
          </a:xfrm>
        </p:spPr>
        <p:txBody>
          <a:bodyPr/>
          <a:lstStyle/>
          <a:p>
            <a:r>
              <a:rPr lang="en-US" altLang="cs-CZ" sz="3600">
                <a:latin typeface="Palatino Linotype" panose="02040502050505030304" pitchFamily="18" charset="0"/>
              </a:rPr>
              <a:t>Prenatal Development and the Newborn</a:t>
            </a:r>
          </a:p>
        </p:txBody>
      </p:sp>
      <p:sp>
        <p:nvSpPr>
          <p:cNvPr id="4" name="Zástupný symbol pro číslo snímku 5"/>
          <p:cNvSpPr>
            <a:spLocks noGrp="1"/>
          </p:cNvSpPr>
          <p:nvPr>
            <p:ph type="sldNum" sz="quarter" idx="12"/>
          </p:nvPr>
        </p:nvSpPr>
        <p:spPr/>
        <p:txBody>
          <a:bodyPr/>
          <a:lstStyle/>
          <a:p>
            <a:fld id="{2A5C9559-C0FC-42D2-BDB0-E1209B327F3E}" type="slidenum">
              <a:rPr lang="en-US" altLang="cs-CZ"/>
              <a:pPr/>
              <a:t>6</a:t>
            </a:fld>
            <a:endParaRPr lang="en-US" altLang="cs-CZ"/>
          </a:p>
        </p:txBody>
      </p:sp>
      <p:sp>
        <p:nvSpPr>
          <p:cNvPr id="1459203" name="Rectangle 3"/>
          <p:cNvSpPr>
            <a:spLocks noChangeArrowheads="1"/>
          </p:cNvSpPr>
          <p:nvPr/>
        </p:nvSpPr>
        <p:spPr bwMode="auto">
          <a:xfrm>
            <a:off x="671513" y="2400300"/>
            <a:ext cx="7772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dirty="0">
                <a:latin typeface="Palatino Linotype" panose="02040502050505030304" pitchFamily="18" charset="0"/>
              </a:rPr>
              <a:t>How, over time, did we come to be who we are? From zygote to birth, development progresses in an orderly, though fragile, sequence.</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610"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Aging and Memory</a:t>
            </a:r>
          </a:p>
        </p:txBody>
      </p:sp>
      <p:pic>
        <p:nvPicPr>
          <p:cNvPr id="1732617" name="Picture 9"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7813" y="3305175"/>
            <a:ext cx="6019800" cy="319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Zástupný symbol pro číslo snímku 5"/>
          <p:cNvSpPr>
            <a:spLocks noGrp="1"/>
          </p:cNvSpPr>
          <p:nvPr>
            <p:ph type="sldNum" sz="quarter" idx="12"/>
          </p:nvPr>
        </p:nvSpPr>
        <p:spPr/>
        <p:txBody>
          <a:bodyPr/>
          <a:lstStyle/>
          <a:p>
            <a:fld id="{425A1DD7-44C6-49E2-BD9D-2766C307272D}" type="slidenum">
              <a:rPr lang="en-US" altLang="cs-CZ"/>
              <a:pPr/>
              <a:t>60</a:t>
            </a:fld>
            <a:endParaRPr lang="en-US" altLang="cs-CZ"/>
          </a:p>
        </p:txBody>
      </p:sp>
      <p:sp>
        <p:nvSpPr>
          <p:cNvPr id="1732611" name="Rectangle 3"/>
          <p:cNvSpPr>
            <a:spLocks noChangeArrowheads="1"/>
          </p:cNvSpPr>
          <p:nvPr/>
        </p:nvSpPr>
        <p:spPr bwMode="auto">
          <a:xfrm>
            <a:off x="566738" y="1476375"/>
            <a:ext cx="796766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Recognition memory does not decline with age, and material that is meaningful is recalled better than meaningless material. </a:t>
            </a:r>
          </a:p>
        </p:txBody>
      </p:sp>
      <p:sp>
        <p:nvSpPr>
          <p:cNvPr id="1732619" name="Text Box 11"/>
          <p:cNvSpPr txBox="1">
            <a:spLocks noChangeArrowheads="1"/>
          </p:cNvSpPr>
          <p:nvPr/>
        </p:nvSpPr>
        <p:spPr bwMode="auto">
          <a:xfrm rot="5400000">
            <a:off x="4006056" y="5595144"/>
            <a:ext cx="919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David Myers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58" name="Rectangle 2"/>
          <p:cNvSpPr>
            <a:spLocks noGrp="1" noChangeArrowheads="1"/>
          </p:cNvSpPr>
          <p:nvPr>
            <p:ph type="title"/>
          </p:nvPr>
        </p:nvSpPr>
        <p:spPr/>
        <p:txBody>
          <a:bodyPr/>
          <a:lstStyle/>
          <a:p>
            <a:r>
              <a:rPr lang="en-US" altLang="cs-CZ" sz="4000">
                <a:latin typeface="Palatino Linotype" panose="02040502050505030304" pitchFamily="18" charset="0"/>
              </a:rPr>
              <a:t>Aging and Intelligence</a:t>
            </a:r>
          </a:p>
        </p:txBody>
      </p:sp>
      <p:sp>
        <p:nvSpPr>
          <p:cNvPr id="4" name="Zástupný symbol pro číslo snímku 4"/>
          <p:cNvSpPr>
            <a:spLocks noGrp="1"/>
          </p:cNvSpPr>
          <p:nvPr>
            <p:ph type="sldNum" sz="quarter" idx="12"/>
          </p:nvPr>
        </p:nvSpPr>
        <p:spPr/>
        <p:txBody>
          <a:bodyPr/>
          <a:lstStyle/>
          <a:p>
            <a:fld id="{7FE90B04-408D-4EC9-9842-964B979303CC}" type="slidenum">
              <a:rPr lang="en-US" altLang="cs-CZ"/>
              <a:pPr/>
              <a:t>61</a:t>
            </a:fld>
            <a:endParaRPr lang="en-US" altLang="cs-CZ"/>
          </a:p>
        </p:txBody>
      </p:sp>
      <p:sp>
        <p:nvSpPr>
          <p:cNvPr id="1734659" name="Rectangle 3"/>
          <p:cNvSpPr>
            <a:spLocks noChangeArrowheads="1"/>
          </p:cNvSpPr>
          <p:nvPr/>
        </p:nvSpPr>
        <p:spPr bwMode="auto">
          <a:xfrm>
            <a:off x="533400" y="2133600"/>
            <a:ext cx="8153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It is believed today that </a:t>
            </a:r>
            <a:r>
              <a:rPr lang="en-US" altLang="cs-CZ" sz="2800">
                <a:solidFill>
                  <a:srgbClr val="0000FF"/>
                </a:solidFill>
                <a:latin typeface="Palatino Linotype" panose="02040502050505030304" pitchFamily="18" charset="0"/>
              </a:rPr>
              <a:t>fluid intelligence</a:t>
            </a:r>
            <a:r>
              <a:rPr lang="en-US" altLang="cs-CZ" sz="2800">
                <a:latin typeface="Palatino Linotype" panose="02040502050505030304" pitchFamily="18" charset="0"/>
              </a:rPr>
              <a:t> (ability to reason speedily) declines with age, but </a:t>
            </a:r>
            <a:r>
              <a:rPr lang="en-US" altLang="cs-CZ" sz="2800">
                <a:solidFill>
                  <a:srgbClr val="0000FF"/>
                </a:solidFill>
                <a:latin typeface="Palatino Linotype" panose="02040502050505030304" pitchFamily="18" charset="0"/>
              </a:rPr>
              <a:t>crystalline intelligence</a:t>
            </a:r>
            <a:r>
              <a:rPr lang="en-US" altLang="cs-CZ" sz="2800">
                <a:latin typeface="Palatino Linotype" panose="02040502050505030304" pitchFamily="18" charset="0"/>
              </a:rPr>
              <a:t> (accumulated knowledge and skills) does not. We gain vocabulary and knowledge but lose recall memory and process more slowly.</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706"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Aging and Intelligence</a:t>
            </a:r>
          </a:p>
        </p:txBody>
      </p:sp>
      <p:pic>
        <p:nvPicPr>
          <p:cNvPr id="1736710" name="Picture 6"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38600" y="1600200"/>
            <a:ext cx="48418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ástupný symbol pro číslo snímku 5"/>
          <p:cNvSpPr>
            <a:spLocks noGrp="1"/>
          </p:cNvSpPr>
          <p:nvPr>
            <p:ph type="sldNum" sz="quarter" idx="12"/>
          </p:nvPr>
        </p:nvSpPr>
        <p:spPr/>
        <p:txBody>
          <a:bodyPr/>
          <a:lstStyle/>
          <a:p>
            <a:fld id="{0579D39D-A9FC-4EB4-BBE3-2EB83F05039D}" type="slidenum">
              <a:rPr lang="en-US" altLang="cs-CZ"/>
              <a:pPr/>
              <a:t>62</a:t>
            </a:fld>
            <a:endParaRPr lang="en-US" altLang="cs-CZ"/>
          </a:p>
        </p:txBody>
      </p:sp>
      <p:sp>
        <p:nvSpPr>
          <p:cNvPr id="1736707" name="Rectangle 3"/>
          <p:cNvSpPr>
            <a:spLocks noChangeArrowheads="1"/>
          </p:cNvSpPr>
          <p:nvPr/>
        </p:nvSpPr>
        <p:spPr bwMode="auto">
          <a:xfrm>
            <a:off x="304800" y="1600200"/>
            <a:ext cx="3733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 number of cognitive abilities decline with age. However, vocabulary and general knowledge increase with age.</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754"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Social Development</a:t>
            </a:r>
          </a:p>
        </p:txBody>
      </p:sp>
      <p:sp>
        <p:nvSpPr>
          <p:cNvPr id="4" name="Zástupný symbol pro číslo snímku 5"/>
          <p:cNvSpPr>
            <a:spLocks noGrp="1"/>
          </p:cNvSpPr>
          <p:nvPr>
            <p:ph type="sldNum" sz="quarter" idx="12"/>
          </p:nvPr>
        </p:nvSpPr>
        <p:spPr/>
        <p:txBody>
          <a:bodyPr/>
          <a:lstStyle/>
          <a:p>
            <a:fld id="{6BFEA86C-20D3-4F18-AFFC-BD3083FE5503}" type="slidenum">
              <a:rPr lang="en-US" altLang="cs-CZ"/>
              <a:pPr/>
              <a:t>63</a:t>
            </a:fld>
            <a:endParaRPr lang="en-US" altLang="cs-CZ"/>
          </a:p>
        </p:txBody>
      </p:sp>
      <p:sp>
        <p:nvSpPr>
          <p:cNvPr id="1738755" name="Rectangle 3"/>
          <p:cNvSpPr>
            <a:spLocks noChangeArrowheads="1"/>
          </p:cNvSpPr>
          <p:nvPr/>
        </p:nvSpPr>
        <p:spPr bwMode="auto">
          <a:xfrm>
            <a:off x="476250" y="2057400"/>
            <a:ext cx="816768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Many differences between the young and old are not simply based on physical and cognitive abilities, but may instead be based on life events associated with family, relationships, and work.</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671513" y="276225"/>
            <a:ext cx="7772400" cy="1143000"/>
          </a:xfrm>
        </p:spPr>
        <p:txBody>
          <a:bodyPr>
            <a:normAutofit fontScale="90000"/>
          </a:bodyPr>
          <a:lstStyle/>
          <a:p>
            <a:r>
              <a:rPr lang="en-US" altLang="cs-CZ" sz="4000">
                <a:latin typeface="Palatino Linotype" panose="02040502050505030304" pitchFamily="18" charset="0"/>
              </a:rPr>
              <a:t>Adulthood’s Ages and Stages</a:t>
            </a:r>
          </a:p>
        </p:txBody>
      </p:sp>
      <p:pic>
        <p:nvPicPr>
          <p:cNvPr id="1740806" name="Picture 6"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86200" y="1600200"/>
            <a:ext cx="48704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Zástupný symbol pro číslo snímku 5"/>
          <p:cNvSpPr>
            <a:spLocks noGrp="1"/>
          </p:cNvSpPr>
          <p:nvPr>
            <p:ph type="sldNum" sz="quarter" idx="12"/>
          </p:nvPr>
        </p:nvSpPr>
        <p:spPr/>
        <p:txBody>
          <a:bodyPr/>
          <a:lstStyle/>
          <a:p>
            <a:fld id="{6208F140-DAA9-416D-ABD5-4F37CB8AAFF5}" type="slidenum">
              <a:rPr lang="en-US" altLang="cs-CZ"/>
              <a:pPr/>
              <a:t>64</a:t>
            </a:fld>
            <a:endParaRPr lang="en-US" altLang="cs-CZ"/>
          </a:p>
        </p:txBody>
      </p:sp>
      <p:sp>
        <p:nvSpPr>
          <p:cNvPr id="1740803" name="Rectangle 3"/>
          <p:cNvSpPr>
            <a:spLocks noChangeArrowheads="1"/>
          </p:cNvSpPr>
          <p:nvPr/>
        </p:nvSpPr>
        <p:spPr bwMode="auto">
          <a:xfrm>
            <a:off x="762000" y="1600200"/>
            <a:ext cx="3124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dirty="0">
                <a:latin typeface="Palatino Linotype" panose="02040502050505030304" pitchFamily="18" charset="0"/>
              </a:rPr>
              <a:t>Psychologists doubt that adults pass through an orderly sequence of age-bound stages. Mid-life crises at 40 are less likely to occur than crises triggered by major events (divorce, new marriage).</a:t>
            </a:r>
          </a:p>
        </p:txBody>
      </p:sp>
      <p:sp>
        <p:nvSpPr>
          <p:cNvPr id="1740808" name="Text Box 8"/>
          <p:cNvSpPr txBox="1">
            <a:spLocks noChangeArrowheads="1"/>
          </p:cNvSpPr>
          <p:nvPr/>
        </p:nvSpPr>
        <p:spPr bwMode="auto">
          <a:xfrm>
            <a:off x="4803775" y="5715000"/>
            <a:ext cx="4111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000"/>
              <a:t>Neuroticism scores, 10,000 subjects</a:t>
            </a:r>
          </a:p>
          <a:p>
            <a:r>
              <a:rPr lang="en-US" altLang="cs-CZ" sz="2000"/>
              <a:t>(McCrae &amp; Costa, 1996).</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850" name="Rectangle 2"/>
          <p:cNvSpPr>
            <a:spLocks noGrp="1" noChangeArrowheads="1"/>
          </p:cNvSpPr>
          <p:nvPr>
            <p:ph type="title"/>
          </p:nvPr>
        </p:nvSpPr>
        <p:spPr>
          <a:xfrm>
            <a:off x="671513" y="276225"/>
            <a:ext cx="7772400" cy="1143000"/>
          </a:xfrm>
        </p:spPr>
        <p:txBody>
          <a:bodyPr>
            <a:normAutofit fontScale="90000"/>
          </a:bodyPr>
          <a:lstStyle/>
          <a:p>
            <a:r>
              <a:rPr lang="en-US" altLang="cs-CZ" sz="4000">
                <a:latin typeface="Palatino Linotype" panose="02040502050505030304" pitchFamily="18" charset="0"/>
              </a:rPr>
              <a:t>Adulthood’s Commitments</a:t>
            </a:r>
          </a:p>
        </p:txBody>
      </p:sp>
      <p:sp>
        <p:nvSpPr>
          <p:cNvPr id="6" name="Zástupný symbol pro číslo snímku 5"/>
          <p:cNvSpPr>
            <a:spLocks noGrp="1"/>
          </p:cNvSpPr>
          <p:nvPr>
            <p:ph type="sldNum" sz="quarter" idx="12"/>
          </p:nvPr>
        </p:nvSpPr>
        <p:spPr/>
        <p:txBody>
          <a:bodyPr/>
          <a:lstStyle/>
          <a:p>
            <a:fld id="{21388331-1BF1-4A5E-A60B-6E45F0C4B585}" type="slidenum">
              <a:rPr lang="en-US" altLang="cs-CZ"/>
              <a:pPr/>
              <a:t>65</a:t>
            </a:fld>
            <a:endParaRPr lang="en-US" altLang="cs-CZ"/>
          </a:p>
        </p:txBody>
      </p:sp>
      <p:sp>
        <p:nvSpPr>
          <p:cNvPr id="2" name="Zástupný symbol pro obsah 1"/>
          <p:cNvSpPr>
            <a:spLocks noGrp="1"/>
          </p:cNvSpPr>
          <p:nvPr>
            <p:ph idx="1"/>
          </p:nvPr>
        </p:nvSpPr>
        <p:spPr/>
        <p:txBody>
          <a:bodyPr/>
          <a:lstStyle/>
          <a:p>
            <a:r>
              <a:rPr lang="en-US" altLang="cs-CZ" dirty="0">
                <a:latin typeface="Palatino Linotype" panose="02040502050505030304" pitchFamily="18" charset="0"/>
              </a:rPr>
              <a:t>Love and work are defining themes in adult life. Evolutionary psychologists believe that commitment has survival value. Parents that stay together are likely to leave a viable future generation.</a:t>
            </a:r>
          </a:p>
          <a:p>
            <a:endParaRPr lang="cs-CZ"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8" name="Rectangle 2"/>
          <p:cNvSpPr>
            <a:spLocks noGrp="1" noChangeArrowheads="1"/>
          </p:cNvSpPr>
          <p:nvPr>
            <p:ph type="title"/>
          </p:nvPr>
        </p:nvSpPr>
        <p:spPr>
          <a:xfrm>
            <a:off x="671513" y="276225"/>
            <a:ext cx="7772400" cy="1143000"/>
          </a:xfrm>
        </p:spPr>
        <p:txBody>
          <a:bodyPr>
            <a:normAutofit fontScale="90000"/>
          </a:bodyPr>
          <a:lstStyle/>
          <a:p>
            <a:r>
              <a:rPr lang="en-US" altLang="cs-CZ" sz="4000">
                <a:latin typeface="Palatino Linotype" panose="02040502050505030304" pitchFamily="18" charset="0"/>
              </a:rPr>
              <a:t>Adulthood’s Commitments</a:t>
            </a:r>
          </a:p>
        </p:txBody>
      </p:sp>
      <p:sp>
        <p:nvSpPr>
          <p:cNvPr id="6" name="Zástupný symbol pro číslo snímku 5"/>
          <p:cNvSpPr>
            <a:spLocks noGrp="1"/>
          </p:cNvSpPr>
          <p:nvPr>
            <p:ph type="sldNum" sz="quarter" idx="12"/>
          </p:nvPr>
        </p:nvSpPr>
        <p:spPr/>
        <p:txBody>
          <a:bodyPr/>
          <a:lstStyle/>
          <a:p>
            <a:fld id="{596ACFF0-C7D9-4CC7-AB1B-BA7FDD6632FA}" type="slidenum">
              <a:rPr lang="en-US" altLang="cs-CZ"/>
              <a:pPr/>
              <a:t>66</a:t>
            </a:fld>
            <a:endParaRPr lang="en-US" altLang="cs-CZ"/>
          </a:p>
        </p:txBody>
      </p:sp>
      <p:sp>
        <p:nvSpPr>
          <p:cNvPr id="1744899" name="Rectangle 3"/>
          <p:cNvSpPr>
            <a:spLocks noChangeArrowheads="1"/>
          </p:cNvSpPr>
          <p:nvPr/>
        </p:nvSpPr>
        <p:spPr bwMode="auto">
          <a:xfrm>
            <a:off x="485775" y="1600200"/>
            <a:ext cx="813911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Happiness stems from working in a job that fits your interests and provides you with a sense of competence and accomplishment.</a:t>
            </a:r>
          </a:p>
        </p:txBody>
      </p:sp>
      <p:sp>
        <p:nvSpPr>
          <p:cNvPr id="2" name="Zástupný symbol pro obsah 1"/>
          <p:cNvSpPr>
            <a:spLocks noGrp="1"/>
          </p:cNvSpPr>
          <p:nvPr>
            <p:ph idx="1"/>
          </p:nvPr>
        </p:nvSpPr>
        <p:spPr/>
        <p:txBody>
          <a:bodyPr/>
          <a:lstStyle/>
          <a:p>
            <a:endParaRPr lang="cs-CZ"/>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Rectangle 2"/>
          <p:cNvSpPr>
            <a:spLocks noGrp="1" noChangeArrowheads="1"/>
          </p:cNvSpPr>
          <p:nvPr>
            <p:ph type="title"/>
          </p:nvPr>
        </p:nvSpPr>
        <p:spPr>
          <a:xfrm>
            <a:off x="671513" y="276225"/>
            <a:ext cx="7772400" cy="1143000"/>
          </a:xfrm>
        </p:spPr>
        <p:txBody>
          <a:bodyPr/>
          <a:lstStyle/>
          <a:p>
            <a:r>
              <a:rPr lang="en-US" altLang="cs-CZ" sz="3600">
                <a:latin typeface="Palatino Linotype" panose="02040502050505030304" pitchFamily="18" charset="0"/>
              </a:rPr>
              <a:t>Well-Being Across the Life Span</a:t>
            </a:r>
          </a:p>
        </p:txBody>
      </p:sp>
      <p:pic>
        <p:nvPicPr>
          <p:cNvPr id="1746950" name="Picture 6"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14500" y="2794000"/>
            <a:ext cx="5695950" cy="368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Zástupný symbol pro číslo snímku 5"/>
          <p:cNvSpPr>
            <a:spLocks noGrp="1"/>
          </p:cNvSpPr>
          <p:nvPr>
            <p:ph type="sldNum" sz="quarter" idx="12"/>
          </p:nvPr>
        </p:nvSpPr>
        <p:spPr/>
        <p:txBody>
          <a:bodyPr/>
          <a:lstStyle/>
          <a:p>
            <a:fld id="{74AD3FEB-D994-4692-B33C-BA5DAABE439D}" type="slidenum">
              <a:rPr lang="en-US" altLang="cs-CZ"/>
              <a:pPr/>
              <a:t>67</a:t>
            </a:fld>
            <a:endParaRPr lang="en-US" altLang="cs-CZ"/>
          </a:p>
        </p:txBody>
      </p:sp>
      <p:sp>
        <p:nvSpPr>
          <p:cNvPr id="1746947" name="Rectangle 3"/>
          <p:cNvSpPr>
            <a:spLocks noChangeArrowheads="1"/>
          </p:cNvSpPr>
          <p:nvPr/>
        </p:nvSpPr>
        <p:spPr bwMode="auto">
          <a:xfrm>
            <a:off x="485775" y="1600200"/>
            <a:ext cx="81391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Well-being and people’s feelings of satisfaction are stable across the life span.</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4"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Successful Aging</a:t>
            </a:r>
          </a:p>
        </p:txBody>
      </p:sp>
      <p:pic>
        <p:nvPicPr>
          <p:cNvPr id="1748998" name="Picture 6"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6888" y="1419225"/>
            <a:ext cx="5573712" cy="5140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Zástupný symbol pro číslo snímku 5"/>
          <p:cNvSpPr>
            <a:spLocks noGrp="1"/>
          </p:cNvSpPr>
          <p:nvPr>
            <p:ph type="sldNum" sz="quarter" idx="12"/>
          </p:nvPr>
        </p:nvSpPr>
        <p:spPr/>
        <p:txBody>
          <a:bodyPr/>
          <a:lstStyle/>
          <a:p>
            <a:fld id="{5BAA2DE1-A69B-432E-AA09-628EBADAF389}" type="slidenum">
              <a:rPr lang="en-US" altLang="cs-CZ"/>
              <a:pPr/>
              <a:t>68</a:t>
            </a:fld>
            <a:endParaRPr lang="en-US" altLang="cs-CZ"/>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Death and Dying</a:t>
            </a:r>
          </a:p>
        </p:txBody>
      </p:sp>
      <p:sp>
        <p:nvSpPr>
          <p:cNvPr id="6" name="Zástupný symbol pro číslo snímku 5"/>
          <p:cNvSpPr>
            <a:spLocks noGrp="1"/>
          </p:cNvSpPr>
          <p:nvPr>
            <p:ph type="sldNum" sz="quarter" idx="12"/>
          </p:nvPr>
        </p:nvSpPr>
        <p:spPr/>
        <p:txBody>
          <a:bodyPr/>
          <a:lstStyle/>
          <a:p>
            <a:fld id="{2B575545-3DA9-4F30-957E-5C270994741C}" type="slidenum">
              <a:rPr lang="en-US" altLang="cs-CZ"/>
              <a:pPr/>
              <a:t>69</a:t>
            </a:fld>
            <a:endParaRPr lang="en-US" altLang="cs-CZ"/>
          </a:p>
        </p:txBody>
      </p:sp>
      <p:sp>
        <p:nvSpPr>
          <p:cNvPr id="2" name="Zástupný symbol pro obsah 1"/>
          <p:cNvSpPr>
            <a:spLocks noGrp="1"/>
          </p:cNvSpPr>
          <p:nvPr>
            <p:ph idx="1"/>
          </p:nvPr>
        </p:nvSpPr>
        <p:spPr/>
        <p:txBody>
          <a:bodyPr/>
          <a:lstStyle/>
          <a:p>
            <a:r>
              <a:rPr lang="en-US" altLang="cs-CZ" dirty="0">
                <a:latin typeface="Palatino Linotype" panose="02040502050505030304" pitchFamily="18" charset="0"/>
              </a:rPr>
              <a:t>The “normal” range of reactions or grief stages after the death of a loved one varies widely. Grief is more severe if death occurs unexpectedly. People who view their lives with a sense of integrity (in Erikson’s terms) see life as meaningful and worthwhile.</a:t>
            </a:r>
          </a:p>
          <a:p>
            <a:endParaRPr lang="cs-CZ"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2"/>
          <p:cNvSpPr>
            <a:spLocks noGrp="1" noChangeArrowheads="1"/>
          </p:cNvSpPr>
          <p:nvPr>
            <p:ph type="title"/>
          </p:nvPr>
        </p:nvSpPr>
        <p:spPr>
          <a:xfrm>
            <a:off x="671513" y="290513"/>
            <a:ext cx="7772400" cy="1143000"/>
          </a:xfrm>
        </p:spPr>
        <p:txBody>
          <a:bodyPr/>
          <a:lstStyle/>
          <a:p>
            <a:r>
              <a:rPr lang="en-US" altLang="cs-CZ" sz="4000">
                <a:latin typeface="Palatino Linotype" panose="02040502050505030304" pitchFamily="18" charset="0"/>
              </a:rPr>
              <a:t>Conception</a:t>
            </a:r>
          </a:p>
        </p:txBody>
      </p:sp>
      <p:pic>
        <p:nvPicPr>
          <p:cNvPr id="1585156" name="Picture 4"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95375" y="3211513"/>
            <a:ext cx="6919913" cy="337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Zástupný symbol pro číslo snímku 5"/>
          <p:cNvSpPr>
            <a:spLocks noGrp="1"/>
          </p:cNvSpPr>
          <p:nvPr>
            <p:ph type="sldNum" sz="quarter" idx="12"/>
          </p:nvPr>
        </p:nvSpPr>
        <p:spPr/>
        <p:txBody>
          <a:bodyPr/>
          <a:lstStyle/>
          <a:p>
            <a:fld id="{D40844D4-C8AA-471D-A5F4-5FFA02ABA78B}" type="slidenum">
              <a:rPr lang="en-US" altLang="cs-CZ"/>
              <a:pPr/>
              <a:t>7</a:t>
            </a:fld>
            <a:endParaRPr lang="en-US" altLang="cs-CZ"/>
          </a:p>
        </p:txBody>
      </p:sp>
      <p:sp>
        <p:nvSpPr>
          <p:cNvPr id="1585155" name="Rectangle 3"/>
          <p:cNvSpPr>
            <a:spLocks noChangeArrowheads="1"/>
          </p:cNvSpPr>
          <p:nvPr/>
        </p:nvSpPr>
        <p:spPr bwMode="auto">
          <a:xfrm>
            <a:off x="671513" y="1600200"/>
            <a:ext cx="7772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 single sperm cell (male) penetrates the outer coating of the egg (female) and fuses to form one fertilized cell.</a:t>
            </a:r>
          </a:p>
        </p:txBody>
      </p:sp>
      <p:sp>
        <p:nvSpPr>
          <p:cNvPr id="1585160" name="Text Box 8"/>
          <p:cNvSpPr txBox="1">
            <a:spLocks noChangeArrowheads="1"/>
          </p:cNvSpPr>
          <p:nvPr/>
        </p:nvSpPr>
        <p:spPr bwMode="auto">
          <a:xfrm rot="5400000">
            <a:off x="6500019" y="4715669"/>
            <a:ext cx="32750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Lennart Nilsson/ Albert Bonniers Publishing Company</a:t>
            </a:r>
          </a:p>
        </p:txBody>
      </p:sp>
      <p:sp>
        <p:nvSpPr>
          <p:cNvPr id="1585161" name="Text Box 9"/>
          <p:cNvSpPr txBox="1">
            <a:spLocks noChangeArrowheads="1"/>
          </p:cNvSpPr>
          <p:nvPr/>
        </p:nvSpPr>
        <p:spPr bwMode="auto">
          <a:xfrm rot="5400000">
            <a:off x="2828132" y="4726781"/>
            <a:ext cx="3275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Lennart Nilsson/ Albert Bonniers Publishing Company</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0" name="Rectangle 2"/>
          <p:cNvSpPr>
            <a:spLocks noGrp="1" noChangeArrowheads="1"/>
          </p:cNvSpPr>
          <p:nvPr>
            <p:ph type="title"/>
          </p:nvPr>
        </p:nvSpPr>
        <p:spPr>
          <a:xfrm>
            <a:off x="671513" y="276225"/>
            <a:ext cx="7772400" cy="1143000"/>
          </a:xfrm>
        </p:spPr>
        <p:txBody>
          <a:bodyPr>
            <a:normAutofit fontScale="90000"/>
          </a:bodyPr>
          <a:lstStyle/>
          <a:p>
            <a:r>
              <a:rPr lang="en-US" altLang="cs-CZ" sz="4000">
                <a:latin typeface="Palatino Linotype" panose="02040502050505030304" pitchFamily="18" charset="0"/>
              </a:rPr>
              <a:t>Reflections on Two Major Developmental Issues</a:t>
            </a:r>
          </a:p>
        </p:txBody>
      </p:sp>
      <p:sp>
        <p:nvSpPr>
          <p:cNvPr id="5" name="Zástupný symbol pro číslo snímku 5"/>
          <p:cNvSpPr>
            <a:spLocks noGrp="1"/>
          </p:cNvSpPr>
          <p:nvPr>
            <p:ph type="sldNum" sz="quarter" idx="12"/>
          </p:nvPr>
        </p:nvSpPr>
        <p:spPr/>
        <p:txBody>
          <a:bodyPr/>
          <a:lstStyle/>
          <a:p>
            <a:fld id="{3F4BB4BC-FCED-430B-87A8-EAD2F5CB7913}" type="slidenum">
              <a:rPr lang="en-US" altLang="cs-CZ"/>
              <a:pPr/>
              <a:t>70</a:t>
            </a:fld>
            <a:endParaRPr lang="en-US" altLang="cs-CZ"/>
          </a:p>
        </p:txBody>
      </p:sp>
      <p:sp>
        <p:nvSpPr>
          <p:cNvPr id="1753091" name="Rectangle 3"/>
          <p:cNvSpPr>
            <a:spLocks noChangeArrowheads="1"/>
          </p:cNvSpPr>
          <p:nvPr/>
        </p:nvSpPr>
        <p:spPr bwMode="auto">
          <a:xfrm>
            <a:off x="576263" y="2362200"/>
            <a:ext cx="795813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Researchers who view development as a slow, continuous process are generally those who emphasize experience and learning. Those with a biological perspective, on the other hand, view maturation and development as a series of genetically predisposed steps or stages. These include psychologists like Piaget, Kohlberg and Erikson.</a:t>
            </a:r>
          </a:p>
        </p:txBody>
      </p:sp>
      <p:sp>
        <p:nvSpPr>
          <p:cNvPr id="1753094" name="Text Box 6"/>
          <p:cNvSpPr txBox="1">
            <a:spLocks noChangeArrowheads="1"/>
          </p:cNvSpPr>
          <p:nvPr/>
        </p:nvSpPr>
        <p:spPr bwMode="auto">
          <a:xfrm>
            <a:off x="2727325" y="1603375"/>
            <a:ext cx="3673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t>Continuity and Stages</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138" name="Rectangle 2"/>
          <p:cNvSpPr>
            <a:spLocks noGrp="1" noChangeArrowheads="1"/>
          </p:cNvSpPr>
          <p:nvPr>
            <p:ph type="title"/>
          </p:nvPr>
        </p:nvSpPr>
        <p:spPr>
          <a:xfrm>
            <a:off x="671513" y="276225"/>
            <a:ext cx="7772400" cy="1143000"/>
          </a:xfrm>
        </p:spPr>
        <p:txBody>
          <a:bodyPr/>
          <a:lstStyle/>
          <a:p>
            <a:r>
              <a:rPr lang="en-US" altLang="cs-CZ" sz="4000">
                <a:latin typeface="Palatino Linotype" panose="02040502050505030304" pitchFamily="18" charset="0"/>
              </a:rPr>
              <a:t>Developmental Issues</a:t>
            </a:r>
          </a:p>
        </p:txBody>
      </p:sp>
      <p:sp>
        <p:nvSpPr>
          <p:cNvPr id="5" name="Zástupný symbol pro číslo snímku 5"/>
          <p:cNvSpPr>
            <a:spLocks noGrp="1"/>
          </p:cNvSpPr>
          <p:nvPr>
            <p:ph type="sldNum" sz="quarter" idx="12"/>
          </p:nvPr>
        </p:nvSpPr>
        <p:spPr/>
        <p:txBody>
          <a:bodyPr/>
          <a:lstStyle/>
          <a:p>
            <a:fld id="{7875FDB6-B125-48E5-830D-0A9D61BC4C9E}" type="slidenum">
              <a:rPr lang="en-US" altLang="cs-CZ"/>
              <a:pPr/>
              <a:t>71</a:t>
            </a:fld>
            <a:endParaRPr lang="en-US" altLang="cs-CZ"/>
          </a:p>
        </p:txBody>
      </p:sp>
      <p:sp>
        <p:nvSpPr>
          <p:cNvPr id="1755139" name="Rectangle 3"/>
          <p:cNvSpPr>
            <a:spLocks noChangeArrowheads="1"/>
          </p:cNvSpPr>
          <p:nvPr/>
        </p:nvSpPr>
        <p:spPr bwMode="auto">
          <a:xfrm>
            <a:off x="576263" y="2362200"/>
            <a:ext cx="795813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Lifelong development requires both stability and change. Personality gradually stabilizes as people age. However, this does not mean that our traits do not change over a lifetime. Some temperaments are more stable than others.</a:t>
            </a:r>
          </a:p>
        </p:txBody>
      </p:sp>
      <p:sp>
        <p:nvSpPr>
          <p:cNvPr id="1755140" name="Text Box 4"/>
          <p:cNvSpPr txBox="1">
            <a:spLocks noChangeArrowheads="1"/>
          </p:cNvSpPr>
          <p:nvPr/>
        </p:nvSpPr>
        <p:spPr bwMode="auto">
          <a:xfrm>
            <a:off x="2833688" y="1603375"/>
            <a:ext cx="3476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t>Stability and Change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title"/>
          </p:nvPr>
        </p:nvSpPr>
        <p:spPr>
          <a:xfrm>
            <a:off x="671513" y="290513"/>
            <a:ext cx="7772400" cy="1143000"/>
          </a:xfrm>
        </p:spPr>
        <p:txBody>
          <a:bodyPr/>
          <a:lstStyle/>
          <a:p>
            <a:r>
              <a:rPr lang="en-US" altLang="cs-CZ" sz="4000">
                <a:latin typeface="Palatino Linotype" panose="02040502050505030304" pitchFamily="18" charset="0"/>
              </a:rPr>
              <a:t>Prenatal Development</a:t>
            </a:r>
          </a:p>
        </p:txBody>
      </p:sp>
      <p:pic>
        <p:nvPicPr>
          <p:cNvPr id="1588231" name="Picture 7"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7350" y="3241675"/>
            <a:ext cx="5791200" cy="3159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Zástupný symbol pro číslo snímku 5"/>
          <p:cNvSpPr>
            <a:spLocks noGrp="1"/>
          </p:cNvSpPr>
          <p:nvPr>
            <p:ph type="sldNum" sz="quarter" idx="12"/>
          </p:nvPr>
        </p:nvSpPr>
        <p:spPr/>
        <p:txBody>
          <a:bodyPr/>
          <a:lstStyle/>
          <a:p>
            <a:fld id="{51D1C417-7370-4270-BFC9-2897E597F1C0}" type="slidenum">
              <a:rPr lang="en-US" altLang="cs-CZ"/>
              <a:pPr/>
              <a:t>8</a:t>
            </a:fld>
            <a:endParaRPr lang="en-US" altLang="cs-CZ"/>
          </a:p>
        </p:txBody>
      </p:sp>
      <p:sp>
        <p:nvSpPr>
          <p:cNvPr id="1588227" name="Rectangle 3"/>
          <p:cNvSpPr>
            <a:spLocks noChangeArrowheads="1"/>
          </p:cNvSpPr>
          <p:nvPr/>
        </p:nvSpPr>
        <p:spPr bwMode="auto">
          <a:xfrm>
            <a:off x="671513" y="1600200"/>
            <a:ext cx="7772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 zygote is a fertilized egg with 100 cells that become increasingly diverse. At about 14 days the zygote turns into an embryo (a and b). </a:t>
            </a:r>
          </a:p>
        </p:txBody>
      </p:sp>
      <p:sp>
        <p:nvSpPr>
          <p:cNvPr id="1588233" name="Text Box 9"/>
          <p:cNvSpPr txBox="1">
            <a:spLocks noChangeArrowheads="1"/>
          </p:cNvSpPr>
          <p:nvPr/>
        </p:nvSpPr>
        <p:spPr bwMode="auto">
          <a:xfrm rot="5400000">
            <a:off x="2447131" y="4566444"/>
            <a:ext cx="29606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900"/>
              <a:t>Lennart Nilsson/ Albert Bonniers Publishing Company</a:t>
            </a:r>
          </a:p>
        </p:txBody>
      </p:sp>
      <p:sp>
        <p:nvSpPr>
          <p:cNvPr id="1588234" name="Text Box 10"/>
          <p:cNvSpPr txBox="1">
            <a:spLocks noChangeArrowheads="1"/>
          </p:cNvSpPr>
          <p:nvPr/>
        </p:nvSpPr>
        <p:spPr bwMode="auto">
          <a:xfrm rot="5400000">
            <a:off x="6222206" y="4690269"/>
            <a:ext cx="2697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000"/>
              <a:t>Biophoto Associates/ Photo Researchers, Inc.</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Rectangle 2"/>
          <p:cNvSpPr>
            <a:spLocks noGrp="1" noChangeArrowheads="1"/>
          </p:cNvSpPr>
          <p:nvPr>
            <p:ph type="title"/>
          </p:nvPr>
        </p:nvSpPr>
        <p:spPr>
          <a:xfrm>
            <a:off x="671513" y="290513"/>
            <a:ext cx="7772400" cy="1143000"/>
          </a:xfrm>
        </p:spPr>
        <p:txBody>
          <a:bodyPr/>
          <a:lstStyle/>
          <a:p>
            <a:r>
              <a:rPr lang="en-US" altLang="cs-CZ" sz="4000">
                <a:latin typeface="Palatino Linotype" panose="02040502050505030304" pitchFamily="18" charset="0"/>
              </a:rPr>
              <a:t>Prenatal Development</a:t>
            </a:r>
          </a:p>
        </p:txBody>
      </p:sp>
      <p:pic>
        <p:nvPicPr>
          <p:cNvPr id="1590278" name="Picture 6" descr="12673_Myers_Psy_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33513" y="3403600"/>
            <a:ext cx="6248400" cy="330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Zástupný symbol pro číslo snímku 5"/>
          <p:cNvSpPr>
            <a:spLocks noGrp="1"/>
          </p:cNvSpPr>
          <p:nvPr>
            <p:ph type="sldNum" sz="quarter" idx="12"/>
          </p:nvPr>
        </p:nvSpPr>
        <p:spPr/>
        <p:txBody>
          <a:bodyPr/>
          <a:lstStyle/>
          <a:p>
            <a:fld id="{803ED015-586E-444C-9967-366F275778D0}" type="slidenum">
              <a:rPr lang="en-US" altLang="cs-CZ"/>
              <a:pPr/>
              <a:t>9</a:t>
            </a:fld>
            <a:endParaRPr lang="en-US" altLang="cs-CZ"/>
          </a:p>
        </p:txBody>
      </p:sp>
      <p:sp>
        <p:nvSpPr>
          <p:cNvPr id="1590275" name="Rectangle 3"/>
          <p:cNvSpPr>
            <a:spLocks noChangeArrowheads="1"/>
          </p:cNvSpPr>
          <p:nvPr/>
        </p:nvSpPr>
        <p:spPr bwMode="auto">
          <a:xfrm>
            <a:off x="457200" y="1600200"/>
            <a:ext cx="8153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Times New Roman" panose="02020603050405020304" pitchFamily="18" charset="0"/>
              </a:defRPr>
            </a:lvl1pPr>
            <a:lvl2pPr marL="1036638" indent="-457200" algn="l">
              <a:spcBef>
                <a:spcPct val="20000"/>
              </a:spcBef>
              <a:buChar char="–"/>
              <a:defRPr sz="2800">
                <a:solidFill>
                  <a:schemeClr val="tx1"/>
                </a:solidFill>
                <a:latin typeface="Times New Roman" panose="02020603050405020304" pitchFamily="18" charset="0"/>
              </a:defRPr>
            </a:lvl2pPr>
            <a:lvl3pPr marL="1531938" indent="-381000" algn="l">
              <a:spcBef>
                <a:spcPct val="20000"/>
              </a:spcBef>
              <a:buChar char="•"/>
              <a:defRPr sz="2400">
                <a:solidFill>
                  <a:schemeClr val="tx1"/>
                </a:solidFill>
                <a:latin typeface="Times New Roman" panose="02020603050405020304" pitchFamily="18" charset="0"/>
              </a:defRPr>
            </a:lvl3pPr>
            <a:lvl4pPr marL="1989138" indent="-342900" algn="l">
              <a:spcBef>
                <a:spcPct val="20000"/>
              </a:spcBef>
              <a:buChar char="–"/>
              <a:defRPr sz="2000">
                <a:solidFill>
                  <a:schemeClr val="tx1"/>
                </a:solidFill>
                <a:latin typeface="Times New Roman" panose="02020603050405020304" pitchFamily="18" charset="0"/>
              </a:defRPr>
            </a:lvl4pPr>
            <a:lvl5pPr marL="2446338" indent="-342900" algn="l">
              <a:spcBef>
                <a:spcPct val="20000"/>
              </a:spcBef>
              <a:buChar char="»"/>
              <a:defRPr sz="2000">
                <a:solidFill>
                  <a:schemeClr val="tx1"/>
                </a:solidFill>
                <a:latin typeface="Times New Roman" panose="02020603050405020304" pitchFamily="18" charset="0"/>
              </a:defRPr>
            </a:lvl5pPr>
            <a:lvl6pPr marL="2903538" indent="-342900" fontAlgn="base">
              <a:spcBef>
                <a:spcPct val="20000"/>
              </a:spcBef>
              <a:spcAft>
                <a:spcPct val="0"/>
              </a:spcAft>
              <a:buChar char="»"/>
              <a:defRPr sz="2000">
                <a:solidFill>
                  <a:schemeClr val="tx1"/>
                </a:solidFill>
                <a:latin typeface="Times New Roman" panose="02020603050405020304" pitchFamily="18" charset="0"/>
              </a:defRPr>
            </a:lvl6pPr>
            <a:lvl7pPr marL="3360738" indent="-342900" fontAlgn="base">
              <a:spcBef>
                <a:spcPct val="20000"/>
              </a:spcBef>
              <a:spcAft>
                <a:spcPct val="0"/>
              </a:spcAft>
              <a:buChar char="»"/>
              <a:defRPr sz="2000">
                <a:solidFill>
                  <a:schemeClr val="tx1"/>
                </a:solidFill>
                <a:latin typeface="Times New Roman" panose="02020603050405020304" pitchFamily="18" charset="0"/>
              </a:defRPr>
            </a:lvl7pPr>
            <a:lvl8pPr marL="3817938" indent="-342900" fontAlgn="base">
              <a:spcBef>
                <a:spcPct val="20000"/>
              </a:spcBef>
              <a:spcAft>
                <a:spcPct val="0"/>
              </a:spcAft>
              <a:buChar char="»"/>
              <a:defRPr sz="2000">
                <a:solidFill>
                  <a:schemeClr val="tx1"/>
                </a:solidFill>
                <a:latin typeface="Times New Roman" panose="02020603050405020304" pitchFamily="18" charset="0"/>
              </a:defRPr>
            </a:lvl8pPr>
            <a:lvl9pPr marL="4275138" indent="-342900" fontAlgn="base">
              <a:spcBef>
                <a:spcPct val="20000"/>
              </a:spcBef>
              <a:spcAft>
                <a:spcPct val="0"/>
              </a:spcAft>
              <a:buChar char="»"/>
              <a:defRPr sz="2000">
                <a:solidFill>
                  <a:schemeClr val="tx1"/>
                </a:solidFill>
                <a:latin typeface="Times New Roman" panose="02020603050405020304" pitchFamily="18" charset="0"/>
              </a:defRPr>
            </a:lvl9pPr>
          </a:lstStyle>
          <a:p>
            <a:pPr algn="ctr">
              <a:buFont typeface="Wingdings" panose="05000000000000000000" pitchFamily="2" charset="2"/>
              <a:buNone/>
            </a:pPr>
            <a:r>
              <a:rPr lang="en-US" altLang="cs-CZ" sz="2800">
                <a:latin typeface="Palatino Linotype" panose="02040502050505030304" pitchFamily="18" charset="0"/>
              </a:rPr>
              <a:t>At 9 weeks, an embryo turns into a fetus (c and d). Teratogens are chemicals or viruses that can enter the placenta and harm the developing fetus.</a:t>
            </a:r>
          </a:p>
        </p:txBody>
      </p:sp>
      <p:sp>
        <p:nvSpPr>
          <p:cNvPr id="1590281" name="Text Box 9"/>
          <p:cNvSpPr txBox="1">
            <a:spLocks noChangeArrowheads="1"/>
          </p:cNvSpPr>
          <p:nvPr/>
        </p:nvSpPr>
        <p:spPr bwMode="auto">
          <a:xfrm rot="5400000">
            <a:off x="3053556" y="4795044"/>
            <a:ext cx="29606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900"/>
              <a:t>Lennart Nilsson/ Albert Bonniers Publishing Company</a:t>
            </a:r>
          </a:p>
        </p:txBody>
      </p:sp>
      <p:sp>
        <p:nvSpPr>
          <p:cNvPr id="1590282" name="Text Box 10"/>
          <p:cNvSpPr txBox="1">
            <a:spLocks noChangeArrowheads="1"/>
          </p:cNvSpPr>
          <p:nvPr/>
        </p:nvSpPr>
        <p:spPr bwMode="auto">
          <a:xfrm rot="5400000">
            <a:off x="6315869" y="4795044"/>
            <a:ext cx="29606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900"/>
              <a:t>Lennart Nilsson/ Albert Bonniers Publishing Company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Značka</Template>
  <TotalTime>554</TotalTime>
  <Words>2897</Words>
  <Application>Microsoft Office PowerPoint</Application>
  <PresentationFormat>US letter (8,5 x 11")</PresentationFormat>
  <Paragraphs>392</Paragraphs>
  <Slides>71</Slides>
  <Notes>62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71</vt:i4>
      </vt:variant>
    </vt:vector>
  </HeadingPairs>
  <TitlesOfParts>
    <vt:vector size="76" baseType="lpstr">
      <vt:lpstr>Times New Roman</vt:lpstr>
      <vt:lpstr>Palatino Linotype</vt:lpstr>
      <vt:lpstr>Wingdings</vt:lpstr>
      <vt:lpstr>Arial</vt:lpstr>
      <vt:lpstr>Badge</vt:lpstr>
      <vt:lpstr>Developmental Psychology   </vt:lpstr>
      <vt:lpstr>Developing Through the Life Span</vt:lpstr>
      <vt:lpstr>Prezentace aplikace PowerPoint</vt:lpstr>
      <vt:lpstr>Prezentace aplikace PowerPoint</vt:lpstr>
      <vt:lpstr>Developmental Psychology</vt:lpstr>
      <vt:lpstr>Prenatal Development and the Newborn</vt:lpstr>
      <vt:lpstr>Conception</vt:lpstr>
      <vt:lpstr>Prenatal Development</vt:lpstr>
      <vt:lpstr>Prenatal Development</vt:lpstr>
      <vt:lpstr>The Competent Newborn</vt:lpstr>
      <vt:lpstr>Infancy and Childhood</vt:lpstr>
      <vt:lpstr>Physical Development</vt:lpstr>
      <vt:lpstr>Developing Brain</vt:lpstr>
      <vt:lpstr>Maturation</vt:lpstr>
      <vt:lpstr>Motor Development</vt:lpstr>
      <vt:lpstr>Maturation and Infant Memory</vt:lpstr>
      <vt:lpstr>Cognitive Development</vt:lpstr>
      <vt:lpstr>Schemas</vt:lpstr>
      <vt:lpstr>Assimilation and Accommodation</vt:lpstr>
      <vt:lpstr>Piaget’s Theory and Current Thinking</vt:lpstr>
      <vt:lpstr>Sensorimotor Stage</vt:lpstr>
      <vt:lpstr>Sensorimotor Stage: Criticisms</vt:lpstr>
      <vt:lpstr>Sensorimotor Stage: Criticisms</vt:lpstr>
      <vt:lpstr>Preoperational Stage</vt:lpstr>
      <vt:lpstr>Preoperational Stage: Criticism</vt:lpstr>
      <vt:lpstr>Egocentrism</vt:lpstr>
      <vt:lpstr>Theory of Mind</vt:lpstr>
      <vt:lpstr>Concrete Operational Stage</vt:lpstr>
      <vt:lpstr>Formal Operational Stage</vt:lpstr>
      <vt:lpstr>Formal Operational Stage</vt:lpstr>
      <vt:lpstr>Reflecting on Piaget’s Theory</vt:lpstr>
      <vt:lpstr>Social Development</vt:lpstr>
      <vt:lpstr>Problems of Childhood</vt:lpstr>
      <vt:lpstr>Adolescence</vt:lpstr>
      <vt:lpstr>Puberty-Biological Event</vt:lpstr>
      <vt:lpstr>Adolescence transition</vt:lpstr>
      <vt:lpstr>Early and Late Maturation</vt:lpstr>
      <vt:lpstr>Physical Development</vt:lpstr>
      <vt:lpstr>Primary Sexual Characteristics</vt:lpstr>
      <vt:lpstr>Secondary Sexual Characteristics</vt:lpstr>
      <vt:lpstr>Brain Development</vt:lpstr>
      <vt:lpstr>Frontal Cortex</vt:lpstr>
      <vt:lpstr>Cognitive Development</vt:lpstr>
      <vt:lpstr>Developing Reasoning Power</vt:lpstr>
      <vt:lpstr>3 Basic Levels of Moral Thinking</vt:lpstr>
      <vt:lpstr>Morality</vt:lpstr>
      <vt:lpstr>Social Development</vt:lpstr>
      <vt:lpstr>Forming an Identity</vt:lpstr>
      <vt:lpstr>Parent and Peer Influence</vt:lpstr>
      <vt:lpstr>Parents and Teens David Elkind (researcher)</vt:lpstr>
      <vt:lpstr>Adolescent Perceptions Elkind</vt:lpstr>
      <vt:lpstr>Emerging Adulthood</vt:lpstr>
      <vt:lpstr>Adulthood</vt:lpstr>
      <vt:lpstr>Physical Development</vt:lpstr>
      <vt:lpstr>Middle Adulthood</vt:lpstr>
      <vt:lpstr>Old Age: Sensory Abilities</vt:lpstr>
      <vt:lpstr>Old Age: Motor Abilities</vt:lpstr>
      <vt:lpstr>Cognitive Development</vt:lpstr>
      <vt:lpstr>Aging and Memory</vt:lpstr>
      <vt:lpstr>Aging and Memory</vt:lpstr>
      <vt:lpstr>Aging and Intelligence</vt:lpstr>
      <vt:lpstr>Aging and Intelligence</vt:lpstr>
      <vt:lpstr>Social Development</vt:lpstr>
      <vt:lpstr>Adulthood’s Ages and Stages</vt:lpstr>
      <vt:lpstr>Adulthood’s Commitments</vt:lpstr>
      <vt:lpstr>Adulthood’s Commitments</vt:lpstr>
      <vt:lpstr>Well-Being Across the Life Span</vt:lpstr>
      <vt:lpstr>Successful Aging</vt:lpstr>
      <vt:lpstr>Death and Dying</vt:lpstr>
      <vt:lpstr>Reflections on Two Major Developmental Issues</vt:lpstr>
      <vt:lpstr>Developmental Issues</vt:lpstr>
    </vt:vector>
  </TitlesOfParts>
  <Company>Holtzbrinck Publishers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David Myers</dc:title>
  <dc:creator>x</dc:creator>
  <cp:lastModifiedBy>Jan Mareš</cp:lastModifiedBy>
  <cp:revision>21</cp:revision>
  <dcterms:created xsi:type="dcterms:W3CDTF">2008-12-15T14:58:42Z</dcterms:created>
  <dcterms:modified xsi:type="dcterms:W3CDTF">2018-04-13T09:50:27Z</dcterms:modified>
</cp:coreProperties>
</file>