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1" r:id="rId5"/>
    <p:sldId id="264" r:id="rId6"/>
    <p:sldId id="263" r:id="rId7"/>
    <p:sldId id="266" r:id="rId8"/>
    <p:sldId id="267" r:id="rId9"/>
    <p:sldId id="268" r:id="rId10"/>
    <p:sldId id="273" r:id="rId11"/>
    <p:sldId id="274" r:id="rId12"/>
    <p:sldId id="278" r:id="rId13"/>
    <p:sldId id="279" r:id="rId14"/>
    <p:sldId id="275" r:id="rId15"/>
    <p:sldId id="276" r:id="rId16"/>
    <p:sldId id="277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1219" autoAdjust="0"/>
  </p:normalViewPr>
  <p:slideViewPr>
    <p:cSldViewPr>
      <p:cViewPr>
        <p:scale>
          <a:sx n="70" d="100"/>
          <a:sy n="70" d="100"/>
        </p:scale>
        <p:origin x="-1380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63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C4C28-FB8C-4534-9BD5-3139218BC8A2}" type="datetimeFigureOut">
              <a:rPr lang="cs-CZ" smtClean="0"/>
              <a:pPr/>
              <a:t>15. 5. 2018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6F9B4-1DCC-49B6-B06A-AA78F77AD34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6F9B4-1DCC-49B6-B06A-AA78F77AD347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Coinciding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with</a:t>
            </a:r>
            <a:r>
              <a:rPr lang="cs-CZ" baseline="0" dirty="0" smtClean="0"/>
              <a:t> </a:t>
            </a:r>
            <a:r>
              <a:rPr lang="cs-CZ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Bronfenbrenner</a:t>
            </a:r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's </a:t>
            </a:r>
            <a:r>
              <a:rPr lang="cs-CZ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bioecological</a:t>
            </a:r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model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6F9B4-1DCC-49B6-B06A-AA78F77AD347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6F9B4-1DCC-49B6-B06A-AA78F77AD347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Alexander</a:t>
            </a:r>
            <a:r>
              <a:rPr lang="cs-CZ" baseline="0" dirty="0" smtClean="0"/>
              <a:t> – no </a:t>
            </a:r>
            <a:r>
              <a:rPr lang="cs-CZ" baseline="0" dirty="0" err="1" smtClean="0"/>
              <a:t>portrait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idealized</a:t>
            </a:r>
            <a:r>
              <a:rPr lang="cs-CZ" baseline="0" dirty="0" smtClean="0"/>
              <a:t>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6F9B4-1DCC-49B6-B06A-AA78F77AD347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baseline="0" dirty="0" smtClean="0"/>
              <a:t>Julius </a:t>
            </a:r>
            <a:r>
              <a:rPr lang="cs-CZ" b="1" baseline="0" dirty="0" err="1" smtClean="0"/>
              <a:t>Caesar</a:t>
            </a:r>
            <a:r>
              <a:rPr lang="cs-CZ" b="1" baseline="0" dirty="0" smtClean="0"/>
              <a:t> </a:t>
            </a:r>
            <a:r>
              <a:rPr lang="cs-CZ" baseline="0" dirty="0" smtClean="0"/>
              <a:t>– </a:t>
            </a:r>
            <a:r>
              <a:rPr lang="cs-CZ" baseline="0" dirty="0" err="1" smtClean="0"/>
              <a:t>portrait</a:t>
            </a:r>
            <a:r>
              <a:rPr lang="cs-CZ" baseline="0" dirty="0" smtClean="0"/>
              <a:t>, no </a:t>
            </a:r>
            <a:r>
              <a:rPr lang="cs-CZ" baseline="0" dirty="0" err="1" smtClean="0"/>
              <a:t>hair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scars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wrinkles</a:t>
            </a:r>
            <a:r>
              <a:rPr lang="cs-CZ" baseline="0" dirty="0" smtClean="0"/>
              <a:t>. 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6F9B4-1DCC-49B6-B06A-AA78F77AD347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6F9B4-1DCC-49B6-B06A-AA78F77AD347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6F9B4-1DCC-49B6-B06A-AA78F77AD347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EA3E-E190-4C01-ABA2-084CC7B5E4BD}" type="datetimeFigureOut">
              <a:rPr lang="cs-CZ" smtClean="0"/>
              <a:pPr/>
              <a:t>15. 5. 2018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4776-3BB1-4D56-A32B-7A3F31E64F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EA3E-E190-4C01-ABA2-084CC7B5E4BD}" type="datetimeFigureOut">
              <a:rPr lang="cs-CZ" smtClean="0"/>
              <a:pPr/>
              <a:t>15. 5. 2018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4776-3BB1-4D56-A32B-7A3F31E64F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EA3E-E190-4C01-ABA2-084CC7B5E4BD}" type="datetimeFigureOut">
              <a:rPr lang="cs-CZ" smtClean="0"/>
              <a:pPr/>
              <a:t>15. 5. 2018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4776-3BB1-4D56-A32B-7A3F31E64F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EA3E-E190-4C01-ABA2-084CC7B5E4BD}" type="datetimeFigureOut">
              <a:rPr lang="cs-CZ" smtClean="0"/>
              <a:pPr/>
              <a:t>15. 5. 2018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4776-3BB1-4D56-A32B-7A3F31E64F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EA3E-E190-4C01-ABA2-084CC7B5E4BD}" type="datetimeFigureOut">
              <a:rPr lang="cs-CZ" smtClean="0"/>
              <a:pPr/>
              <a:t>15. 5. 2018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4776-3BB1-4D56-A32B-7A3F31E64F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EA3E-E190-4C01-ABA2-084CC7B5E4BD}" type="datetimeFigureOut">
              <a:rPr lang="cs-CZ" smtClean="0"/>
              <a:pPr/>
              <a:t>15. 5. 2018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4776-3BB1-4D56-A32B-7A3F31E64F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EA3E-E190-4C01-ABA2-084CC7B5E4BD}" type="datetimeFigureOut">
              <a:rPr lang="cs-CZ" smtClean="0"/>
              <a:pPr/>
              <a:t>15. 5. 2018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4776-3BB1-4D56-A32B-7A3F31E64F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EA3E-E190-4C01-ABA2-084CC7B5E4BD}" type="datetimeFigureOut">
              <a:rPr lang="cs-CZ" smtClean="0"/>
              <a:pPr/>
              <a:t>15. 5. 2018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4776-3BB1-4D56-A32B-7A3F31E64F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EA3E-E190-4C01-ABA2-084CC7B5E4BD}" type="datetimeFigureOut">
              <a:rPr lang="cs-CZ" smtClean="0"/>
              <a:pPr/>
              <a:t>15. 5. 2018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4776-3BB1-4D56-A32B-7A3F31E64F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EA3E-E190-4C01-ABA2-084CC7B5E4BD}" type="datetimeFigureOut">
              <a:rPr lang="cs-CZ" smtClean="0"/>
              <a:pPr/>
              <a:t>15. 5. 2018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4776-3BB1-4D56-A32B-7A3F31E64F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EA3E-E190-4C01-ABA2-084CC7B5E4BD}" type="datetimeFigureOut">
              <a:rPr lang="cs-CZ" smtClean="0"/>
              <a:pPr/>
              <a:t>15. 5. 2018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4776-3BB1-4D56-A32B-7A3F31E64F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DEA3E-E190-4C01-ABA2-084CC7B5E4BD}" type="datetimeFigureOut">
              <a:rPr lang="cs-CZ" smtClean="0"/>
              <a:pPr/>
              <a:t>15. 5. 2018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D4776-3BB1-4D56-A32B-7A3F31E64F2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5184576"/>
          </a:xfrm>
        </p:spPr>
        <p:txBody>
          <a:bodyPr>
            <a:normAutofit/>
          </a:bodyPr>
          <a:lstStyle/>
          <a:p>
            <a:r>
              <a:rPr lang="en-US" sz="4800" b="1" smtClean="0"/>
              <a:t>Introduction</a:t>
            </a:r>
            <a:br>
              <a:rPr lang="en-US" sz="4800" b="1" smtClean="0"/>
            </a:br>
            <a:r>
              <a:rPr lang="en-US" sz="3200" b="1" smtClean="0"/>
              <a:t>to </a:t>
            </a:r>
            <a:r>
              <a:rPr lang="en-US" sz="4800" b="1" smtClean="0"/>
              <a:t/>
            </a:r>
            <a:br>
              <a:rPr lang="en-US" sz="4800" b="1" smtClean="0"/>
            </a:br>
            <a:r>
              <a:rPr lang="en-US" sz="4800" b="1" smtClean="0"/>
              <a:t>(Multi)cultural Education</a:t>
            </a:r>
            <a:br>
              <a:rPr lang="en-US" sz="4800" b="1" smtClean="0"/>
            </a:br>
            <a:r>
              <a:rPr lang="en-US" sz="3200" b="1" smtClean="0"/>
              <a:t>and</a:t>
            </a:r>
            <a:r>
              <a:rPr lang="en-US" sz="4800" b="1" smtClean="0"/>
              <a:t/>
            </a:r>
            <a:br>
              <a:rPr lang="en-US" sz="4800" b="1" smtClean="0"/>
            </a:br>
            <a:r>
              <a:rPr lang="en-US" sz="4800" b="1" smtClean="0"/>
              <a:t>Axiological Dimension</a:t>
            </a:r>
            <a:br>
              <a:rPr lang="en-US" sz="4800" b="1" smtClean="0"/>
            </a:br>
            <a:r>
              <a:rPr lang="en-US" sz="3200" b="1" smtClean="0"/>
              <a:t>in</a:t>
            </a:r>
            <a:r>
              <a:rPr lang="en-US" sz="4800" b="1" smtClean="0"/>
              <a:t/>
            </a:r>
            <a:br>
              <a:rPr lang="en-US" sz="4800" b="1" smtClean="0"/>
            </a:br>
            <a:r>
              <a:rPr lang="en-US" sz="4800" b="1" smtClean="0"/>
              <a:t>Diverse World</a:t>
            </a:r>
            <a:endParaRPr lang="en-US" sz="4800" b="1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373216"/>
            <a:ext cx="6400800" cy="265584"/>
          </a:xfrm>
        </p:spPr>
        <p:txBody>
          <a:bodyPr>
            <a:normAutofit fontScale="40000" lnSpcReduction="20000"/>
          </a:bodyPr>
          <a:lstStyle/>
          <a:p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err="1" smtClean="0"/>
              <a:t>Miracle</a:t>
            </a:r>
            <a:r>
              <a:rPr lang="cs-CZ" dirty="0" smtClean="0"/>
              <a:t>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b="1" dirty="0" smtClean="0"/>
              <a:t>Ancient Greece </a:t>
            </a:r>
            <a:r>
              <a:rPr lang="en-US" dirty="0" smtClean="0"/>
              <a:t>gifted Western civilization with</a:t>
            </a:r>
            <a:r>
              <a:rPr lang="cs-CZ" dirty="0" smtClean="0"/>
              <a:t>:</a:t>
            </a:r>
          </a:p>
          <a:p>
            <a:pPr algn="ctr">
              <a:buNone/>
            </a:pPr>
            <a:r>
              <a:rPr lang="en-US" dirty="0" smtClean="0"/>
              <a:t> </a:t>
            </a:r>
            <a:endParaRPr lang="cs-CZ" dirty="0" smtClean="0"/>
          </a:p>
          <a:p>
            <a:r>
              <a:rPr lang="cs-CZ" dirty="0" smtClean="0"/>
              <a:t>T</a:t>
            </a:r>
            <a:r>
              <a:rPr lang="en-US" dirty="0" smtClean="0"/>
              <a:t>he invention of </a:t>
            </a:r>
            <a:r>
              <a:rPr lang="cs-CZ" dirty="0" smtClean="0"/>
              <a:t>P</a:t>
            </a:r>
            <a:r>
              <a:rPr lang="en-US" dirty="0" err="1" smtClean="0"/>
              <a:t>olis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    Res publica x </a:t>
            </a:r>
            <a:r>
              <a:rPr lang="cs-CZ" dirty="0" err="1" smtClean="0"/>
              <a:t>omnipotent</a:t>
            </a:r>
            <a:r>
              <a:rPr lang="cs-CZ" dirty="0" smtClean="0"/>
              <a:t> </a:t>
            </a:r>
            <a:r>
              <a:rPr lang="cs-CZ" dirty="0" err="1" smtClean="0"/>
              <a:t>ruler</a:t>
            </a:r>
            <a:endParaRPr lang="cs-CZ" dirty="0" smtClean="0"/>
          </a:p>
          <a:p>
            <a:pPr lvl="1"/>
            <a:r>
              <a:rPr lang="cs-CZ" sz="3200" dirty="0" smtClean="0"/>
              <a:t>Public </a:t>
            </a:r>
            <a:r>
              <a:rPr lang="cs-CZ" sz="3200" dirty="0" err="1" smtClean="0"/>
              <a:t>space</a:t>
            </a:r>
            <a:r>
              <a:rPr lang="cs-CZ" sz="3200" dirty="0" smtClean="0"/>
              <a:t> – agora</a:t>
            </a:r>
          </a:p>
          <a:p>
            <a:pPr lvl="3"/>
            <a:r>
              <a:rPr lang="cs-CZ" sz="3200" dirty="0" err="1" smtClean="0"/>
              <a:t>Rise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word</a:t>
            </a:r>
            <a:r>
              <a:rPr lang="cs-CZ" sz="3200" dirty="0" smtClean="0"/>
              <a:t> </a:t>
            </a:r>
            <a:r>
              <a:rPr lang="cs-CZ" sz="3200" dirty="0" err="1" smtClean="0"/>
              <a:t>and</a:t>
            </a:r>
            <a:r>
              <a:rPr lang="cs-CZ" sz="3200" dirty="0" smtClean="0"/>
              <a:t> </a:t>
            </a:r>
            <a:r>
              <a:rPr lang="cs-CZ" sz="3200" dirty="0" err="1" smtClean="0"/>
              <a:t>reason</a:t>
            </a:r>
            <a:r>
              <a:rPr lang="cs-CZ" sz="3200" dirty="0" smtClean="0"/>
              <a:t> (</a:t>
            </a:r>
            <a:r>
              <a:rPr lang="cs-CZ" sz="3200" dirty="0" err="1" smtClean="0"/>
              <a:t>collective</a:t>
            </a:r>
            <a:r>
              <a:rPr lang="cs-CZ" sz="3200" dirty="0" smtClean="0"/>
              <a:t> </a:t>
            </a:r>
            <a:r>
              <a:rPr lang="cs-CZ" sz="3200" dirty="0" err="1" smtClean="0"/>
              <a:t>laws</a:t>
            </a:r>
            <a:r>
              <a:rPr lang="cs-CZ" sz="3200" dirty="0" smtClean="0"/>
              <a:t>)</a:t>
            </a:r>
          </a:p>
          <a:p>
            <a:pPr lvl="3"/>
            <a:r>
              <a:rPr lang="cs-CZ" sz="3200" dirty="0" err="1" smtClean="0"/>
              <a:t>Equality</a:t>
            </a:r>
            <a:r>
              <a:rPr lang="cs-CZ" sz="3200" dirty="0" smtClean="0"/>
              <a:t> </a:t>
            </a:r>
            <a:r>
              <a:rPr lang="cs-CZ" sz="3200" dirty="0" err="1" smtClean="0"/>
              <a:t>before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law</a:t>
            </a:r>
            <a:r>
              <a:rPr lang="cs-CZ" sz="3200" dirty="0" smtClean="0"/>
              <a:t> (</a:t>
            </a:r>
            <a:r>
              <a:rPr lang="cs-CZ" sz="3200" dirty="0" err="1" smtClean="0"/>
              <a:t>known</a:t>
            </a:r>
            <a:r>
              <a:rPr lang="cs-CZ" sz="3200" dirty="0" smtClean="0"/>
              <a:t> by </a:t>
            </a:r>
            <a:r>
              <a:rPr lang="cs-CZ" sz="3200" dirty="0" err="1" smtClean="0"/>
              <a:t>all</a:t>
            </a:r>
            <a:r>
              <a:rPr lang="cs-CZ" sz="3200" dirty="0" smtClean="0"/>
              <a:t>)</a:t>
            </a:r>
          </a:p>
          <a:p>
            <a:pPr lvl="3"/>
            <a:r>
              <a:rPr lang="cs-CZ" sz="3200" dirty="0" smtClean="0"/>
              <a:t>Rule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Law</a:t>
            </a:r>
            <a:r>
              <a:rPr lang="cs-CZ" sz="3200" dirty="0" smtClean="0"/>
              <a:t> </a:t>
            </a:r>
            <a:r>
              <a:rPr lang="cs-CZ" sz="3200" dirty="0" err="1" smtClean="0"/>
              <a:t>modified</a:t>
            </a:r>
            <a:r>
              <a:rPr lang="cs-CZ" sz="3200" dirty="0" smtClean="0"/>
              <a:t> by man not by </a:t>
            </a:r>
            <a:r>
              <a:rPr lang="cs-CZ" sz="3200" dirty="0" err="1" smtClean="0"/>
              <a:t>gods</a:t>
            </a:r>
            <a:endParaRPr lang="cs-CZ" sz="3200" dirty="0" smtClean="0"/>
          </a:p>
          <a:p>
            <a:pPr lvl="3"/>
            <a:endParaRPr lang="cs-CZ" dirty="0" smtClean="0"/>
          </a:p>
          <a:p>
            <a:r>
              <a:rPr lang="en-US" dirty="0" smtClean="0"/>
              <a:t>Science</a:t>
            </a:r>
            <a:r>
              <a:rPr lang="cs-CZ" dirty="0" smtClean="0"/>
              <a:t>-s (</a:t>
            </a:r>
            <a:r>
              <a:rPr lang="cs-CZ" dirty="0" err="1" smtClean="0"/>
              <a:t>experiments</a:t>
            </a:r>
            <a:r>
              <a:rPr lang="cs-CZ" dirty="0" smtClean="0"/>
              <a:t>, not </a:t>
            </a:r>
            <a:r>
              <a:rPr lang="cs-CZ" dirty="0" err="1" smtClean="0"/>
              <a:t>divination</a:t>
            </a:r>
            <a:r>
              <a:rPr lang="cs-CZ" dirty="0" smtClean="0"/>
              <a:t>; </a:t>
            </a:r>
            <a:r>
              <a:rPr lang="cs-CZ" dirty="0" err="1" smtClean="0"/>
              <a:t>individual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en-US" dirty="0" smtClean="0"/>
              <a:t>→</a:t>
            </a:r>
            <a:r>
              <a:rPr lang="cs-CZ" dirty="0" smtClean="0"/>
              <a:t> </a:t>
            </a:r>
            <a:r>
              <a:rPr lang="en-US" dirty="0" smtClean="0"/>
              <a:t>Schools</a:t>
            </a:r>
            <a:r>
              <a:rPr lang="cs-CZ" dirty="0" smtClean="0"/>
              <a:t> (</a:t>
            </a:r>
            <a:r>
              <a:rPr lang="cs-CZ" dirty="0" err="1" smtClean="0"/>
              <a:t>read</a:t>
            </a:r>
            <a:r>
              <a:rPr lang="cs-CZ" dirty="0" smtClean="0"/>
              <a:t>, </a:t>
            </a:r>
            <a:r>
              <a:rPr lang="cs-CZ" dirty="0" err="1" smtClean="0"/>
              <a:t>write</a:t>
            </a:r>
            <a:r>
              <a:rPr lang="cs-CZ" dirty="0" smtClean="0"/>
              <a:t>, </a:t>
            </a:r>
            <a:r>
              <a:rPr lang="cs-CZ" dirty="0" err="1" smtClean="0"/>
              <a:t>count</a:t>
            </a:r>
            <a:r>
              <a:rPr lang="cs-CZ" dirty="0" smtClean="0"/>
              <a:t>) </a:t>
            </a:r>
            <a:r>
              <a:rPr lang="cs-CZ" dirty="0" err="1" smtClean="0"/>
              <a:t>but</a:t>
            </a:r>
            <a:r>
              <a:rPr lang="cs-CZ" dirty="0" smtClean="0"/>
              <a:t> no </a:t>
            </a:r>
            <a:r>
              <a:rPr lang="cs-CZ" dirty="0" err="1" smtClean="0"/>
              <a:t>will</a:t>
            </a:r>
            <a:r>
              <a:rPr lang="cs-CZ" dirty="0" smtClean="0"/>
              <a:t> to </a:t>
            </a:r>
            <a:r>
              <a:rPr lang="cs-CZ" dirty="0" err="1" smtClean="0"/>
              <a:t>change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C</a:t>
            </a:r>
            <a:r>
              <a:rPr lang="en-US" dirty="0" smtClean="0"/>
              <a:t>are about soul</a:t>
            </a:r>
            <a:r>
              <a:rPr lang="cs-CZ" dirty="0" smtClean="0"/>
              <a:t> (</a:t>
            </a:r>
            <a:r>
              <a:rPr lang="cs-CZ" dirty="0" err="1" smtClean="0"/>
              <a:t>cultura</a:t>
            </a:r>
            <a:r>
              <a:rPr lang="cs-CZ" dirty="0" smtClean="0"/>
              <a:t> </a:t>
            </a:r>
            <a:r>
              <a:rPr lang="cs-CZ" dirty="0" err="1" smtClean="0"/>
              <a:t>animi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Miracle</a:t>
            </a:r>
            <a:r>
              <a:rPr lang="cs-CZ" dirty="0" smtClean="0"/>
              <a:t>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 </a:t>
            </a:r>
            <a:r>
              <a:rPr lang="en-US" b="1" dirty="0" smtClean="0"/>
              <a:t>Ancient Rome</a:t>
            </a:r>
            <a:r>
              <a:rPr lang="en-US" dirty="0" smtClean="0"/>
              <a:t> gifted Western civilization with:</a:t>
            </a:r>
          </a:p>
          <a:p>
            <a:endParaRPr lang="en-US" dirty="0" smtClean="0"/>
          </a:p>
          <a:p>
            <a:r>
              <a:rPr lang="en-US" dirty="0" smtClean="0"/>
              <a:t>Rights (no </a:t>
            </a:r>
            <a:r>
              <a:rPr lang="en-US" dirty="0" err="1" smtClean="0"/>
              <a:t>magics</a:t>
            </a:r>
            <a:r>
              <a:rPr lang="en-US" dirty="0" smtClean="0"/>
              <a:t>, myths, but objective human nature)</a:t>
            </a:r>
          </a:p>
          <a:p>
            <a:r>
              <a:rPr lang="en-US" dirty="0" smtClean="0"/>
              <a:t>Civil Law (root of modern western law)</a:t>
            </a:r>
          </a:p>
          <a:p>
            <a:r>
              <a:rPr lang="en-US" dirty="0" smtClean="0"/>
              <a:t>Personal Ownership </a:t>
            </a:r>
            <a:r>
              <a:rPr lang="en-US" sz="1900" dirty="0" smtClean="0"/>
              <a:t>(mine → yours)  →</a:t>
            </a:r>
          </a:p>
          <a:p>
            <a:r>
              <a:rPr lang="en-US" dirty="0" smtClean="0"/>
              <a:t>The discovery of man</a:t>
            </a:r>
          </a:p>
          <a:p>
            <a:pPr lvl="1">
              <a:buNone/>
            </a:pPr>
            <a:r>
              <a:rPr lang="en-US" dirty="0" smtClean="0"/>
              <a:t>→ individual human </a:t>
            </a:r>
            <a:r>
              <a:rPr lang="en-US" i="1" dirty="0" smtClean="0"/>
              <a:t>persona –</a:t>
            </a:r>
            <a:r>
              <a:rPr lang="en-US" dirty="0" smtClean="0"/>
              <a:t> human nature and personal nature </a:t>
            </a:r>
          </a:p>
          <a:p>
            <a:pPr lvl="1"/>
            <a:r>
              <a:rPr lang="en-US" dirty="0" smtClean="0"/>
              <a:t>Public (</a:t>
            </a:r>
            <a:r>
              <a:rPr lang="en-US" dirty="0" err="1" smtClean="0"/>
              <a:t>gr</a:t>
            </a:r>
            <a:r>
              <a:rPr lang="en-US" dirty="0" smtClean="0"/>
              <a:t>) vs. Individual (</a:t>
            </a:r>
            <a:r>
              <a:rPr lang="en-US" dirty="0" err="1" smtClean="0"/>
              <a:t>rom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026" name="Picture 2" descr="C:\Users\fanous\Desktop\values prednaska\2014_NYR_03403_0140_000(a_roman_marble_portrait_of_alexander_the_great_circa_1st_century_ad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92696"/>
            <a:ext cx="4349867" cy="5465087"/>
          </a:xfrm>
          <a:prstGeom prst="rect">
            <a:avLst/>
          </a:prstGeom>
          <a:noFill/>
        </p:spPr>
      </p:pic>
      <p:pic>
        <p:nvPicPr>
          <p:cNvPr id="1027" name="Picture 3" descr="C:\Users\fanous\Desktop\values prednaska\nero_mus_munche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692696"/>
            <a:ext cx="4087572" cy="5498976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" dirty="0" smtClean="0"/>
              <a:t>.</a:t>
            </a:r>
            <a:endParaRPr lang="cs-CZ" sz="300" dirty="0"/>
          </a:p>
        </p:txBody>
      </p:sp>
      <p:pic>
        <p:nvPicPr>
          <p:cNvPr id="4" name="Zástupný symbol pro obsah 3" descr="diskobolo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1520" y="696255"/>
            <a:ext cx="3600400" cy="5872896"/>
          </a:xfrm>
        </p:spPr>
      </p:pic>
      <p:pic>
        <p:nvPicPr>
          <p:cNvPr id="1026" name="Picture 2" descr="C:\Users\fanous\Desktop\values prednaska\caesa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678353"/>
            <a:ext cx="3779172" cy="570297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Miracle</a:t>
            </a:r>
            <a:r>
              <a:rPr lang="cs-CZ" dirty="0" smtClean="0"/>
              <a:t>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err="1" smtClean="0"/>
              <a:t>Jewish</a:t>
            </a:r>
            <a:r>
              <a:rPr lang="cs-CZ" b="1" dirty="0" smtClean="0"/>
              <a:t>-Christian </a:t>
            </a:r>
            <a:r>
              <a:rPr lang="cs-CZ" dirty="0" err="1" smtClean="0"/>
              <a:t>gifted</a:t>
            </a:r>
            <a:r>
              <a:rPr lang="cs-CZ" dirty="0" smtClean="0"/>
              <a:t> Western </a:t>
            </a:r>
            <a:r>
              <a:rPr lang="cs-CZ" dirty="0" err="1" smtClean="0"/>
              <a:t>civilization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R</a:t>
            </a:r>
            <a:r>
              <a:rPr lang="en-US" dirty="0" err="1" smtClean="0"/>
              <a:t>efused</a:t>
            </a:r>
            <a:r>
              <a:rPr lang="en-US" dirty="0" smtClean="0"/>
              <a:t> to consider evil as a normal part of </a:t>
            </a:r>
            <a:r>
              <a:rPr lang="en-US" dirty="0" smtClean="0"/>
              <a:t>life</a:t>
            </a:r>
            <a:endParaRPr lang="cs-CZ" dirty="0" smtClean="0"/>
          </a:p>
          <a:p>
            <a:r>
              <a:rPr lang="cs-CZ" dirty="0" smtClean="0"/>
              <a:t>B</a:t>
            </a:r>
            <a:r>
              <a:rPr lang="en-US" dirty="0" err="1" smtClean="0"/>
              <a:t>asis</a:t>
            </a:r>
            <a:r>
              <a:rPr lang="en-US" dirty="0" smtClean="0"/>
              <a:t> for ethics</a:t>
            </a:r>
            <a:r>
              <a:rPr lang="cs-CZ" dirty="0" smtClean="0"/>
              <a:t> → justice (</a:t>
            </a:r>
            <a:r>
              <a:rPr lang="cs-CZ" dirty="0" err="1" smtClean="0"/>
              <a:t>done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above</a:t>
            </a:r>
            <a:r>
              <a:rPr lang="cs-CZ" dirty="0" smtClean="0"/>
              <a:t>) vs. </a:t>
            </a:r>
            <a:r>
              <a:rPr lang="cs-CZ" dirty="0" err="1" smtClean="0"/>
              <a:t>compassion</a:t>
            </a:r>
            <a:r>
              <a:rPr lang="cs-CZ" dirty="0" smtClean="0"/>
              <a:t> (</a:t>
            </a:r>
            <a:r>
              <a:rPr lang="cs-CZ" dirty="0" err="1" smtClean="0"/>
              <a:t>coming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humans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Me</a:t>
            </a:r>
            <a:r>
              <a:rPr lang="cs-CZ" dirty="0" smtClean="0"/>
              <a:t> ↔ </a:t>
            </a:r>
            <a:r>
              <a:rPr lang="cs-CZ" dirty="0" err="1" smtClean="0"/>
              <a:t>You</a:t>
            </a:r>
            <a:r>
              <a:rPr lang="cs-CZ" dirty="0" smtClean="0"/>
              <a:t>, </a:t>
            </a:r>
            <a:r>
              <a:rPr lang="cs-CZ" dirty="0" err="1" smtClean="0"/>
              <a:t>responsibility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others</a:t>
            </a:r>
            <a:r>
              <a:rPr lang="cs-CZ" dirty="0" smtClean="0"/>
              <a:t> </a:t>
            </a:r>
          </a:p>
          <a:p>
            <a:r>
              <a:rPr lang="cs-CZ" dirty="0" smtClean="0"/>
              <a:t>P</a:t>
            </a:r>
            <a:r>
              <a:rPr lang="en-US" dirty="0" err="1" smtClean="0"/>
              <a:t>ut</a:t>
            </a:r>
            <a:r>
              <a:rPr lang="en-US" dirty="0" smtClean="0"/>
              <a:t> mercy above justice</a:t>
            </a:r>
            <a:r>
              <a:rPr lang="cs-CZ" dirty="0" smtClean="0"/>
              <a:t> = </a:t>
            </a:r>
            <a:r>
              <a:rPr lang="cs-CZ" dirty="0" err="1" smtClean="0"/>
              <a:t>injustice</a:t>
            </a:r>
            <a:endParaRPr lang="cs-CZ" dirty="0" smtClean="0"/>
          </a:p>
          <a:p>
            <a:r>
              <a:rPr lang="cs-CZ" dirty="0" smtClean="0"/>
              <a:t>Seneca </a:t>
            </a:r>
            <a:r>
              <a:rPr lang="cs-CZ" dirty="0" err="1" smtClean="0"/>
              <a:t>and</a:t>
            </a:r>
            <a:r>
              <a:rPr lang="cs-CZ" dirty="0" smtClean="0"/>
              <a:t> Nero (</a:t>
            </a:r>
            <a:r>
              <a:rPr lang="cs-CZ" dirty="0" err="1" smtClean="0"/>
              <a:t>forgiveness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i="1" dirty="0" smtClean="0"/>
              <a:t>pardon</a:t>
            </a:r>
            <a:r>
              <a:rPr lang="cs-CZ" dirty="0" smtClean="0"/>
              <a:t>)</a:t>
            </a:r>
            <a:r>
              <a:rPr lang="cs-CZ" i="1" dirty="0" smtClean="0"/>
              <a:t> </a:t>
            </a:r>
          </a:p>
          <a:p>
            <a:endParaRPr lang="cs-CZ" i="1" dirty="0" smtClean="0"/>
          </a:p>
          <a:p>
            <a:pPr>
              <a:buNone/>
            </a:pPr>
            <a:r>
              <a:rPr lang="cs-CZ" dirty="0" smtClean="0"/>
              <a:t>Eschatology:</a:t>
            </a:r>
          </a:p>
          <a:p>
            <a:r>
              <a:rPr lang="cs-CZ" dirty="0" err="1" smtClean="0"/>
              <a:t>Cyclic</a:t>
            </a:r>
            <a:r>
              <a:rPr lang="cs-CZ" dirty="0" smtClean="0"/>
              <a:t> </a:t>
            </a:r>
            <a:r>
              <a:rPr lang="cs-CZ" sz="2300" dirty="0" smtClean="0"/>
              <a:t>(</a:t>
            </a:r>
            <a:r>
              <a:rPr lang="en-US" sz="2300" dirty="0" smtClean="0"/>
              <a:t>Myth of the Eternal Return</a:t>
            </a:r>
            <a:r>
              <a:rPr lang="cs-CZ" sz="2300" dirty="0" smtClean="0"/>
              <a:t>)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dirty="0" err="1" smtClean="0"/>
              <a:t>linear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endParaRPr lang="cs-CZ" dirty="0" smtClean="0"/>
          </a:p>
          <a:p>
            <a:r>
              <a:rPr lang="cs-CZ" dirty="0" err="1" smtClean="0"/>
              <a:t>History</a:t>
            </a:r>
            <a:r>
              <a:rPr lang="cs-CZ" dirty="0" smtClean="0"/>
              <a:t> , presence , </a:t>
            </a:r>
            <a:r>
              <a:rPr lang="cs-CZ" dirty="0" err="1" smtClean="0"/>
              <a:t>future</a:t>
            </a:r>
            <a:r>
              <a:rPr lang="cs-CZ" dirty="0" smtClean="0"/>
              <a:t> (not to “</a:t>
            </a:r>
            <a:r>
              <a:rPr lang="cs-CZ" dirty="0" err="1" smtClean="0"/>
              <a:t>nothing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sun“)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cs-CZ" dirty="0" err="1" smtClean="0"/>
              <a:t>Miracle</a:t>
            </a:r>
            <a:r>
              <a:rPr lang="cs-CZ" dirty="0" smtClean="0"/>
              <a:t> 4 – </a:t>
            </a:r>
            <a:r>
              <a:rPr lang="en-US" dirty="0" smtClean="0"/>
              <a:t>11</a:t>
            </a:r>
            <a:r>
              <a:rPr lang="en-US" baseline="30000" dirty="0" smtClean="0"/>
              <a:t>t</a:t>
            </a:r>
            <a:r>
              <a:rPr lang="cs-CZ" baseline="30000" dirty="0" smtClean="0"/>
              <a:t>h </a:t>
            </a:r>
            <a:r>
              <a:rPr lang="cs-CZ" dirty="0" smtClean="0"/>
              <a:t>-</a:t>
            </a:r>
            <a:r>
              <a:rPr lang="en-US" dirty="0" smtClean="0"/>
              <a:t>13</a:t>
            </a:r>
            <a:r>
              <a:rPr lang="en-US" baseline="30000" dirty="0" smtClean="0"/>
              <a:t>t</a:t>
            </a:r>
            <a:r>
              <a:rPr lang="cs-CZ" baseline="30000" dirty="0" smtClean="0"/>
              <a:t>h </a:t>
            </a:r>
            <a:r>
              <a:rPr lang="en-US" dirty="0" smtClean="0"/>
              <a:t> C.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 smtClean="0"/>
              <a:t>Gregorian</a:t>
            </a:r>
            <a:r>
              <a:rPr lang="cs-CZ" dirty="0" smtClean="0"/>
              <a:t> </a:t>
            </a:r>
            <a:r>
              <a:rPr lang="cs-CZ" dirty="0" err="1" smtClean="0"/>
              <a:t>reform</a:t>
            </a:r>
            <a:r>
              <a:rPr lang="cs-CZ" dirty="0" smtClean="0"/>
              <a:t>: </a:t>
            </a:r>
            <a:r>
              <a:rPr lang="cs-CZ" dirty="0" err="1" smtClean="0"/>
              <a:t>reorganization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knowledge</a:t>
            </a:r>
            <a:r>
              <a:rPr lang="cs-CZ" dirty="0" smtClean="0"/>
              <a:t>, </a:t>
            </a:r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</a:rPr>
              <a:t>values</a:t>
            </a:r>
            <a:r>
              <a:rPr lang="cs-CZ" dirty="0" smtClean="0"/>
              <a:t>, </a:t>
            </a:r>
            <a:r>
              <a:rPr lang="cs-CZ" b="1" dirty="0" err="1" smtClean="0">
                <a:solidFill>
                  <a:srgbClr val="0070C0"/>
                </a:solidFill>
              </a:rPr>
              <a:t>laws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institutions</a:t>
            </a:r>
            <a:r>
              <a:rPr lang="cs-CZ" dirty="0" smtClean="0"/>
              <a:t> </a:t>
            </a:r>
            <a:r>
              <a:rPr lang="cs-CZ" dirty="0" smtClean="0">
                <a:sym typeface="Symbol"/>
              </a:rPr>
              <a:t> </a:t>
            </a:r>
            <a:r>
              <a:rPr lang="cs-CZ" dirty="0" err="1" smtClean="0">
                <a:sym typeface="Symbol"/>
              </a:rPr>
              <a:t>progress</a:t>
            </a:r>
            <a:r>
              <a:rPr lang="cs-CZ" dirty="0" smtClean="0">
                <a:sym typeface="Symbol"/>
              </a:rPr>
              <a:t> (x </a:t>
            </a:r>
            <a:r>
              <a:rPr lang="cs-CZ" dirty="0" err="1" smtClean="0">
                <a:sym typeface="Symbol"/>
              </a:rPr>
              <a:t>Islam</a:t>
            </a:r>
            <a:r>
              <a:rPr lang="cs-CZ" dirty="0" smtClean="0">
                <a:sym typeface="Symbol"/>
              </a:rPr>
              <a:t>, China, India, </a:t>
            </a:r>
            <a:r>
              <a:rPr lang="cs-CZ" dirty="0" err="1" smtClean="0">
                <a:sym typeface="Symbol"/>
              </a:rPr>
              <a:t>Eastern</a:t>
            </a:r>
            <a:r>
              <a:rPr lang="cs-CZ" dirty="0" smtClean="0">
                <a:sym typeface="Symbol"/>
              </a:rPr>
              <a:t> </a:t>
            </a:r>
            <a:r>
              <a:rPr lang="cs-CZ" dirty="0" err="1" smtClean="0">
                <a:sym typeface="Symbol"/>
              </a:rPr>
              <a:t>Europe</a:t>
            </a:r>
            <a:r>
              <a:rPr lang="cs-CZ" dirty="0" smtClean="0">
                <a:sym typeface="Symbol"/>
              </a:rPr>
              <a:t>)</a:t>
            </a:r>
            <a:endParaRPr lang="cs-CZ" dirty="0" smtClean="0"/>
          </a:p>
          <a:p>
            <a:r>
              <a:rPr lang="cs-CZ" dirty="0" err="1" smtClean="0"/>
              <a:t>Resurrection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Roman </a:t>
            </a:r>
            <a:r>
              <a:rPr lang="cs-CZ" b="1" dirty="0" err="1" smtClean="0">
                <a:solidFill>
                  <a:srgbClr val="0070C0"/>
                </a:solidFill>
              </a:rPr>
              <a:t>Law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- </a:t>
            </a:r>
            <a:r>
              <a:rPr lang="en-US" dirty="0" smtClean="0"/>
              <a:t>the Roman law became more humane which resurrected and reconciled with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biblical ethics</a:t>
            </a:r>
            <a:r>
              <a:rPr lang="en-US" dirty="0" smtClean="0"/>
              <a:t>, so ethics became less utopian but more oriented on real life</a:t>
            </a:r>
            <a:endParaRPr lang="cs-CZ" dirty="0" smtClean="0"/>
          </a:p>
          <a:p>
            <a:r>
              <a:rPr lang="en-US" dirty="0" smtClean="0"/>
              <a:t>consciously established the use of reason in form of Greek science and Roman law</a:t>
            </a:r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University</a:t>
            </a:r>
            <a:r>
              <a:rPr lang="cs-CZ" dirty="0" smtClean="0"/>
              <a:t> – </a:t>
            </a:r>
            <a:r>
              <a:rPr lang="cs-CZ" dirty="0" err="1" smtClean="0"/>
              <a:t>education</a:t>
            </a:r>
            <a:endParaRPr lang="cs-CZ" dirty="0" smtClean="0"/>
          </a:p>
          <a:p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part </a:t>
            </a:r>
            <a:r>
              <a:rPr lang="cs-CZ" dirty="0" err="1" smtClean="0"/>
              <a:t>of</a:t>
            </a:r>
            <a:r>
              <a:rPr lang="cs-CZ" dirty="0" smtClean="0"/>
              <a:t> society, </a:t>
            </a:r>
            <a:r>
              <a:rPr lang="cs-CZ" dirty="0" err="1" smtClean="0"/>
              <a:t>every</a:t>
            </a:r>
            <a:r>
              <a:rPr lang="cs-CZ" dirty="0" smtClean="0"/>
              <a:t> </a:t>
            </a:r>
            <a:r>
              <a:rPr lang="cs-CZ" dirty="0" err="1" smtClean="0"/>
              <a:t>deeds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counted</a:t>
            </a:r>
            <a:r>
              <a:rPr lang="cs-CZ" dirty="0" smtClean="0"/>
              <a:t> (x </a:t>
            </a:r>
            <a:r>
              <a:rPr lang="cs-CZ" dirty="0" err="1" smtClean="0"/>
              <a:t>monks</a:t>
            </a:r>
            <a:r>
              <a:rPr lang="cs-CZ" dirty="0" smtClean="0"/>
              <a:t>=</a:t>
            </a:r>
            <a:r>
              <a:rPr lang="cs-CZ" dirty="0" err="1" smtClean="0"/>
              <a:t>deserters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smtClean="0">
                <a:sym typeface="Symbol"/>
              </a:rPr>
              <a:t> </a:t>
            </a:r>
            <a:r>
              <a:rPr lang="cs-CZ" dirty="0" err="1" smtClean="0">
                <a:sym typeface="Symbol"/>
              </a:rPr>
              <a:t>Buddhism</a:t>
            </a:r>
            <a:r>
              <a:rPr lang="cs-CZ" dirty="0" smtClean="0">
                <a:sym typeface="Symbol"/>
              </a:rPr>
              <a:t> x </a:t>
            </a:r>
            <a:r>
              <a:rPr lang="cs-CZ" dirty="0" err="1" smtClean="0">
                <a:sym typeface="Symbol"/>
              </a:rPr>
              <a:t>Jesus</a:t>
            </a:r>
            <a:r>
              <a:rPr lang="cs-CZ" dirty="0" smtClean="0">
                <a:sym typeface="Symbol"/>
              </a:rPr>
              <a:t> </a:t>
            </a:r>
            <a:r>
              <a:rPr lang="en-US" dirty="0" smtClean="0"/>
              <a:t>“</a:t>
            </a:r>
            <a:r>
              <a:rPr lang="en-US" b="1" dirty="0" smtClean="0"/>
              <a:t>Do</a:t>
            </a:r>
            <a:r>
              <a:rPr lang="en-US" dirty="0" smtClean="0"/>
              <a:t> to others what you want them to do to you</a:t>
            </a:r>
            <a:r>
              <a:rPr lang="cs-CZ" dirty="0" smtClean="0"/>
              <a:t>.</a:t>
            </a:r>
            <a:r>
              <a:rPr lang="cs-CZ" dirty="0" smtClean="0"/>
              <a:t>“ </a:t>
            </a:r>
            <a:endParaRPr lang="cs-CZ" dirty="0" smtClean="0"/>
          </a:p>
          <a:p>
            <a:r>
              <a:rPr lang="cs-CZ" dirty="0" err="1" smtClean="0"/>
              <a:t>Work</a:t>
            </a:r>
            <a:r>
              <a:rPr lang="cs-CZ" dirty="0" smtClean="0"/>
              <a:t> – </a:t>
            </a:r>
            <a:r>
              <a:rPr lang="cs-CZ" dirty="0" err="1" smtClean="0"/>
              <a:t>curse</a:t>
            </a:r>
            <a:r>
              <a:rPr lang="cs-CZ" dirty="0" smtClean="0"/>
              <a:t> x </a:t>
            </a:r>
            <a:r>
              <a:rPr lang="cs-CZ" dirty="0" err="1" smtClean="0"/>
              <a:t>changing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good</a:t>
            </a:r>
            <a:r>
              <a:rPr lang="cs-CZ" dirty="0" smtClean="0"/>
              <a:t> (</a:t>
            </a:r>
            <a:r>
              <a:rPr lang="cs-CZ" dirty="0" err="1" smtClean="0"/>
              <a:t>roots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economy</a:t>
            </a:r>
            <a:r>
              <a:rPr lang="cs-CZ" dirty="0" smtClean="0"/>
              <a:t>) </a:t>
            </a:r>
          </a:p>
          <a:p>
            <a:endParaRPr lang="cs-CZ" dirty="0" smtClean="0"/>
          </a:p>
          <a:p>
            <a:r>
              <a:rPr lang="cs-CZ" dirty="0" smtClean="0"/>
              <a:t>Western x </a:t>
            </a:r>
            <a:r>
              <a:rPr lang="cs-CZ" dirty="0" err="1" smtClean="0"/>
              <a:t>Eastern</a:t>
            </a:r>
            <a:r>
              <a:rPr lang="cs-CZ" dirty="0" smtClean="0"/>
              <a:t>(</a:t>
            </a:r>
            <a:r>
              <a:rPr lang="cs-CZ" dirty="0" err="1" smtClean="0"/>
              <a:t>orthodox</a:t>
            </a:r>
            <a:r>
              <a:rPr lang="cs-CZ" dirty="0" smtClean="0"/>
              <a:t>) </a:t>
            </a:r>
            <a:r>
              <a:rPr lang="cs-CZ" dirty="0" err="1" smtClean="0"/>
              <a:t>Europe</a:t>
            </a:r>
            <a:r>
              <a:rPr lang="cs-CZ" dirty="0" smtClean="0"/>
              <a:t>: </a:t>
            </a:r>
            <a:r>
              <a:rPr lang="cs-CZ" dirty="0" err="1" smtClean="0"/>
              <a:t>horizontal</a:t>
            </a:r>
            <a:r>
              <a:rPr lang="cs-CZ" dirty="0" smtClean="0"/>
              <a:t> – </a:t>
            </a:r>
            <a:r>
              <a:rPr lang="cs-CZ" dirty="0" err="1" smtClean="0"/>
              <a:t>vertical</a:t>
            </a:r>
            <a:r>
              <a:rPr lang="cs-CZ" dirty="0" smtClean="0"/>
              <a:t> </a:t>
            </a:r>
            <a:r>
              <a:rPr lang="cs-CZ" dirty="0" err="1" smtClean="0"/>
              <a:t>way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responsibility</a:t>
            </a:r>
            <a:r>
              <a:rPr lang="cs-CZ" dirty="0" smtClean="0"/>
              <a:t>, </a:t>
            </a:r>
            <a:r>
              <a:rPr lang="cs-CZ" dirty="0" err="1" smtClean="0"/>
              <a:t>deeds</a:t>
            </a:r>
            <a:r>
              <a:rPr lang="cs-CZ" dirty="0" smtClean="0"/>
              <a:t>, </a:t>
            </a:r>
            <a:r>
              <a:rPr lang="cs-CZ" dirty="0" err="1" smtClean="0"/>
              <a:t>reason</a:t>
            </a:r>
            <a:r>
              <a:rPr lang="cs-CZ" dirty="0" smtClean="0"/>
              <a:t>, </a:t>
            </a:r>
            <a:r>
              <a:rPr lang="cs-CZ" dirty="0" err="1" smtClean="0"/>
              <a:t>work</a:t>
            </a:r>
            <a:r>
              <a:rPr lang="cs-CZ" dirty="0" smtClean="0"/>
              <a:t> → </a:t>
            </a:r>
            <a:r>
              <a:rPr lang="cs-CZ" dirty="0" err="1" smtClean="0"/>
              <a:t>organization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 → </a:t>
            </a:r>
            <a:r>
              <a:rPr lang="cs-CZ" dirty="0" err="1" smtClean="0"/>
              <a:t>Economical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technological</a:t>
            </a:r>
            <a:r>
              <a:rPr lang="cs-CZ" dirty="0" smtClean="0"/>
              <a:t> </a:t>
            </a:r>
            <a:r>
              <a:rPr lang="cs-CZ" dirty="0" err="1" smtClean="0"/>
              <a:t>progress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X  </a:t>
            </a:r>
            <a:r>
              <a:rPr lang="cs-CZ" dirty="0" err="1" smtClean="0"/>
              <a:t>Eastern</a:t>
            </a:r>
            <a:r>
              <a:rPr lang="cs-CZ" dirty="0" smtClean="0"/>
              <a:t> – </a:t>
            </a:r>
            <a:r>
              <a:rPr lang="cs-CZ" dirty="0" err="1" smtClean="0"/>
              <a:t>God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centre,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Islam</a:t>
            </a:r>
            <a:r>
              <a:rPr lang="cs-CZ" dirty="0" smtClean="0"/>
              <a:t> </a:t>
            </a:r>
            <a:r>
              <a:rPr lang="cs-CZ" dirty="0" err="1" smtClean="0"/>
              <a:t>did</a:t>
            </a:r>
            <a:r>
              <a:rPr lang="cs-CZ" dirty="0" smtClean="0"/>
              <a:t>-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since</a:t>
            </a:r>
            <a:r>
              <a:rPr lang="cs-CZ" dirty="0" smtClean="0"/>
              <a:t> </a:t>
            </a:r>
            <a:r>
              <a:rPr lang="cs-CZ" dirty="0" err="1" smtClean="0"/>
              <a:t>Averroes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Miracle</a:t>
            </a:r>
            <a:r>
              <a:rPr lang="cs-CZ" dirty="0" smtClean="0"/>
              <a:t>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T</a:t>
            </a:r>
            <a:r>
              <a:rPr lang="en-US" dirty="0" smtClean="0"/>
              <a:t>he birth of liberal democracy  </a:t>
            </a:r>
            <a:endParaRPr lang="cs-CZ" dirty="0" smtClean="0"/>
          </a:p>
          <a:p>
            <a:r>
              <a:rPr lang="en-US" dirty="0" smtClean="0"/>
              <a:t>de</a:t>
            </a:r>
            <a:r>
              <a:rPr lang="cs-CZ" dirty="0" smtClean="0"/>
              <a:t>-</a:t>
            </a:r>
            <a:r>
              <a:rPr lang="en-US" dirty="0" err="1" smtClean="0"/>
              <a:t>sacralization</a:t>
            </a:r>
            <a:r>
              <a:rPr lang="en-US" dirty="0" smtClean="0"/>
              <a:t> of power</a:t>
            </a:r>
            <a:r>
              <a:rPr lang="cs-CZ" dirty="0" smtClean="0"/>
              <a:t> (exp. 20</a:t>
            </a:r>
            <a:r>
              <a:rPr lang="cs-CZ" baseline="30000" dirty="0" smtClean="0"/>
              <a:t>th</a:t>
            </a:r>
            <a:r>
              <a:rPr lang="cs-CZ" dirty="0" smtClean="0"/>
              <a:t> C.)</a:t>
            </a:r>
          </a:p>
          <a:p>
            <a:r>
              <a:rPr lang="en-US" dirty="0" smtClean="0"/>
              <a:t>rise of pluralism and modernity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dirty="0" err="1" smtClean="0"/>
              <a:t>representative</a:t>
            </a:r>
            <a:r>
              <a:rPr lang="cs-CZ" dirty="0" smtClean="0"/>
              <a:t>) </a:t>
            </a:r>
            <a:r>
              <a:rPr lang="cs-CZ" dirty="0" err="1" smtClean="0"/>
              <a:t>democracy</a:t>
            </a:r>
            <a:endParaRPr lang="cs-CZ" dirty="0" smtClean="0"/>
          </a:p>
          <a:p>
            <a:r>
              <a:rPr lang="cs-CZ" dirty="0" err="1" smtClean="0"/>
              <a:t>Right</a:t>
            </a:r>
            <a:r>
              <a:rPr lang="cs-CZ" dirty="0" smtClean="0"/>
              <a:t> to </a:t>
            </a:r>
            <a:r>
              <a:rPr lang="cs-CZ" dirty="0" err="1" smtClean="0"/>
              <a:t>vote</a:t>
            </a:r>
            <a:endParaRPr lang="cs-CZ" dirty="0" smtClean="0"/>
          </a:p>
          <a:p>
            <a:r>
              <a:rPr lang="cs-CZ" dirty="0" smtClean="0"/>
              <a:t>Independent justice</a:t>
            </a:r>
          </a:p>
          <a:p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endParaRPr lang="cs-CZ" dirty="0" smtClean="0"/>
          </a:p>
          <a:p>
            <a:r>
              <a:rPr lang="cs-CZ" dirty="0" err="1" smtClean="0"/>
              <a:t>Religious</a:t>
            </a:r>
            <a:r>
              <a:rPr lang="cs-CZ" dirty="0" smtClean="0"/>
              <a:t> </a:t>
            </a:r>
            <a:r>
              <a:rPr lang="cs-CZ" dirty="0" err="1" smtClean="0"/>
              <a:t>freedom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Freedom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speech</a:t>
            </a:r>
            <a:endParaRPr lang="cs-CZ" dirty="0" smtClean="0"/>
          </a:p>
          <a:p>
            <a:r>
              <a:rPr lang="cs-CZ" dirty="0" err="1" smtClean="0"/>
              <a:t>Diplomacy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Freedom</a:t>
            </a:r>
            <a:r>
              <a:rPr lang="cs-CZ" dirty="0" smtClean="0"/>
              <a:t> to </a:t>
            </a:r>
            <a:r>
              <a:rPr lang="cs-CZ" dirty="0" err="1" smtClean="0"/>
              <a:t>think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criticize</a:t>
            </a:r>
            <a:endParaRPr lang="cs-CZ" dirty="0" smtClean="0"/>
          </a:p>
          <a:p>
            <a:r>
              <a:rPr lang="cs-CZ" dirty="0" smtClean="0"/>
              <a:t>Market</a:t>
            </a:r>
          </a:p>
          <a:p>
            <a:r>
              <a:rPr lang="cs-CZ" dirty="0" err="1" smtClean="0"/>
              <a:t>Industrial</a:t>
            </a:r>
            <a:r>
              <a:rPr lang="cs-CZ" dirty="0" smtClean="0"/>
              <a:t> </a:t>
            </a:r>
            <a:r>
              <a:rPr lang="cs-CZ" dirty="0" err="1" smtClean="0"/>
              <a:t>revolution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What is axiological dimension?</a:t>
            </a:r>
            <a:br>
              <a:rPr lang="en-US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Axiology</a:t>
            </a:r>
            <a:r>
              <a:rPr lang="en-US" dirty="0" smtClean="0"/>
              <a:t> – philosophical study of values, </a:t>
            </a:r>
            <a:r>
              <a:rPr lang="cs-CZ" dirty="0" err="1"/>
              <a:t>G</a:t>
            </a:r>
            <a:r>
              <a:rPr lang="en-US" dirty="0" smtClean="0"/>
              <a:t>reek words „logos“ = word</a:t>
            </a:r>
            <a:r>
              <a:rPr lang="cs-CZ" dirty="0" smtClean="0"/>
              <a:t> +</a:t>
            </a:r>
            <a:r>
              <a:rPr lang="en-US" dirty="0" smtClean="0"/>
              <a:t> „</a:t>
            </a:r>
            <a:r>
              <a:rPr lang="en-US" dirty="0" err="1" smtClean="0"/>
              <a:t>axias</a:t>
            </a:r>
            <a:r>
              <a:rPr lang="en-US" dirty="0" smtClean="0"/>
              <a:t>“ = worth, equivalent x equal</a:t>
            </a:r>
            <a:r>
              <a:rPr lang="cs-CZ" dirty="0" smtClean="0"/>
              <a:t> </a:t>
            </a:r>
            <a:r>
              <a:rPr lang="cs-CZ" sz="1800" dirty="0" smtClean="0"/>
              <a:t>(</a:t>
            </a:r>
            <a:r>
              <a:rPr lang="en-US" sz="1800" dirty="0" smtClean="0"/>
              <a:t>"Equal" and "equivalent" are equivalent, but they're not equal</a:t>
            </a:r>
            <a:r>
              <a:rPr lang="cs-CZ" sz="1800" dirty="0" smtClean="0"/>
              <a:t>)</a:t>
            </a:r>
            <a:endParaRPr lang="en-US" dirty="0" smtClean="0"/>
          </a:p>
          <a:p>
            <a:r>
              <a:rPr lang="en-US" dirty="0" smtClean="0"/>
              <a:t>at the turn of the 19</a:t>
            </a:r>
            <a:r>
              <a:rPr lang="en-US" baseline="30000" dirty="0" smtClean="0"/>
              <a:t>t</a:t>
            </a:r>
            <a:r>
              <a:rPr lang="cs-CZ" baseline="30000" dirty="0" smtClean="0"/>
              <a:t>h </a:t>
            </a:r>
            <a:r>
              <a:rPr lang="en-US" dirty="0" smtClean="0"/>
              <a:t>and </a:t>
            </a:r>
            <a:r>
              <a:rPr lang="cs-CZ" dirty="0" smtClean="0"/>
              <a:t>20</a:t>
            </a:r>
            <a:r>
              <a:rPr lang="en-US" baseline="30000" dirty="0" err="1" smtClean="0"/>
              <a:t>th</a:t>
            </a:r>
            <a:r>
              <a:rPr lang="en-US" dirty="0" smtClean="0"/>
              <a:t> centuries </a:t>
            </a:r>
            <a:r>
              <a:rPr lang="en-US" dirty="0" smtClean="0"/>
              <a:t>as a </a:t>
            </a:r>
            <a:r>
              <a:rPr lang="en-US" dirty="0" smtClean="0"/>
              <a:t>study </a:t>
            </a:r>
          </a:p>
          <a:p>
            <a:pPr>
              <a:buNone/>
            </a:pPr>
            <a:r>
              <a:rPr lang="en-US" dirty="0" smtClean="0"/>
              <a:t>x </a:t>
            </a:r>
          </a:p>
          <a:p>
            <a:pPr>
              <a:buNone/>
            </a:pPr>
            <a:r>
              <a:rPr lang="en-US" dirty="0" smtClean="0"/>
              <a:t>    everlasting </a:t>
            </a:r>
            <a:r>
              <a:rPr lang="en-US" dirty="0" smtClean="0"/>
              <a:t>desire of human </a:t>
            </a:r>
            <a:r>
              <a:rPr lang="en-US" dirty="0" smtClean="0"/>
              <a:t>beings for values : what is good, what is right?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culture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</a:t>
            </a:r>
            <a:r>
              <a:rPr lang="en-US" dirty="0" err="1" smtClean="0"/>
              <a:t>latin</a:t>
            </a:r>
            <a:r>
              <a:rPr lang="en-US" dirty="0" smtClean="0"/>
              <a:t> noun „</a:t>
            </a:r>
            <a:r>
              <a:rPr lang="en-US" dirty="0" err="1" smtClean="0"/>
              <a:t>cultura</a:t>
            </a:r>
            <a:r>
              <a:rPr lang="en-US" dirty="0" smtClean="0"/>
              <a:t>“ or verb „</a:t>
            </a:r>
            <a:r>
              <a:rPr lang="en-US" dirty="0" err="1" smtClean="0"/>
              <a:t>colere</a:t>
            </a:r>
            <a:r>
              <a:rPr lang="en-US" dirty="0" smtClean="0"/>
              <a:t>“ = cultivate („</a:t>
            </a:r>
            <a:r>
              <a:rPr lang="en-US" dirty="0" err="1" smtClean="0"/>
              <a:t>cultura</a:t>
            </a:r>
            <a:r>
              <a:rPr lang="en-US" dirty="0" smtClean="0"/>
              <a:t> </a:t>
            </a:r>
            <a:r>
              <a:rPr lang="en-US" dirty="0" err="1" smtClean="0"/>
              <a:t>animi</a:t>
            </a:r>
            <a:r>
              <a:rPr lang="en-US" dirty="0" smtClean="0"/>
              <a:t>“ Plato)</a:t>
            </a:r>
          </a:p>
          <a:p>
            <a:r>
              <a:rPr lang="en-US" dirty="0" err="1" smtClean="0"/>
              <a:t>CULTivate</a:t>
            </a:r>
            <a:r>
              <a:rPr lang="en-US" dirty="0" smtClean="0"/>
              <a:t> in religious way </a:t>
            </a:r>
          </a:p>
          <a:p>
            <a:endParaRPr lang="en-US" dirty="0" smtClean="0"/>
          </a:p>
          <a:p>
            <a:r>
              <a:rPr lang="en-US" i="1" dirty="0" smtClean="0"/>
              <a:t>What does it mean CULTIVATE?</a:t>
            </a:r>
          </a:p>
          <a:p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Cultivate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en-US" dirty="0" smtClean="0"/>
              <a:t>Cultivate = take care of something</a:t>
            </a:r>
          </a:p>
          <a:p>
            <a:r>
              <a:rPr lang="en-US" dirty="0" smtClean="0"/>
              <a:t>Agriculture: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	</a:t>
            </a:r>
            <a:r>
              <a:rPr lang="en-US" dirty="0" smtClean="0"/>
              <a:t>„ager“ + „</a:t>
            </a:r>
            <a:r>
              <a:rPr lang="en-US" dirty="0" err="1" smtClean="0"/>
              <a:t>cultura</a:t>
            </a:r>
            <a:r>
              <a:rPr lang="en-US" dirty="0" smtClean="0"/>
              <a:t>“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	</a:t>
            </a:r>
            <a:r>
              <a:rPr lang="en-US" dirty="0" smtClean="0"/>
              <a:t>= take care of the soil/land/field</a:t>
            </a:r>
            <a:endParaRPr lang="cs-CZ" dirty="0" smtClean="0"/>
          </a:p>
          <a:p>
            <a:r>
              <a:rPr lang="cs-CZ" dirty="0"/>
              <a:t>to </a:t>
            </a:r>
            <a:r>
              <a:rPr lang="en-US" dirty="0" smtClean="0"/>
              <a:t>be responsible for, to respond to, to attend to it caringly</a:t>
            </a:r>
          </a:p>
          <a:p>
            <a:r>
              <a:rPr lang="en-US" dirty="0" smtClean="0"/>
              <a:t>To reclaim, be active </a:t>
            </a:r>
            <a:r>
              <a:rPr lang="en-US" dirty="0" smtClean="0">
                <a:sym typeface="Symbol"/>
              </a:rPr>
              <a:t></a:t>
            </a:r>
            <a:endParaRPr lang="en-US" dirty="0" smtClean="0"/>
          </a:p>
          <a:p>
            <a:r>
              <a:rPr lang="en-US" sz="2400" dirty="0" smtClean="0"/>
              <a:t>In Czech language </a:t>
            </a:r>
            <a:r>
              <a:rPr lang="en-US" sz="2400" i="1" dirty="0" err="1" smtClean="0"/>
              <a:t>zemědělství</a:t>
            </a:r>
            <a:r>
              <a:rPr lang="en-US" sz="2400" i="1" dirty="0" smtClean="0"/>
              <a:t> </a:t>
            </a:r>
            <a:endParaRPr lang="en-US" i="1" dirty="0" smtClean="0"/>
          </a:p>
          <a:p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Culture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system of </a:t>
            </a:r>
            <a:r>
              <a:rPr lang="en-US" i="1" dirty="0" smtClean="0"/>
              <a:t>things</a:t>
            </a:r>
            <a:r>
              <a:rPr lang="en-US" dirty="0" smtClean="0"/>
              <a:t> acquired by a member of particular society: language, knowledge, religion, art, law, morals, tradition…</a:t>
            </a:r>
          </a:p>
          <a:p>
            <a:pPr lvl="0"/>
            <a:r>
              <a:rPr lang="en-US" dirty="0" smtClean="0"/>
              <a:t>not natural, must be learnt to become a member of a society;</a:t>
            </a:r>
          </a:p>
          <a:p>
            <a:pPr lvl="0"/>
            <a:r>
              <a:rPr lang="en-US" dirty="0" smtClean="0"/>
              <a:t>not created by one;</a:t>
            </a:r>
          </a:p>
          <a:p>
            <a:pPr lvl="0"/>
            <a:r>
              <a:rPr lang="en-US" dirty="0" smtClean="0"/>
              <a:t>it is collective and anonymous, been created in long-term;</a:t>
            </a:r>
          </a:p>
          <a:p>
            <a:pPr lvl="0"/>
            <a:r>
              <a:rPr lang="en-US" dirty="0" smtClean="0"/>
              <a:t>kept by caring;</a:t>
            </a:r>
          </a:p>
          <a:p>
            <a:pPr lvl="0"/>
            <a:r>
              <a:rPr lang="en-US" dirty="0" smtClean="0"/>
              <a:t>it units the society and makes it different from another</a:t>
            </a:r>
          </a:p>
          <a:p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Culture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 doings since the 16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r>
              <a:rPr lang="en-US" dirty="0" smtClean="0"/>
              <a:t>High culture</a:t>
            </a:r>
          </a:p>
          <a:p>
            <a:r>
              <a:rPr lang="en-US" dirty="0" smtClean="0"/>
              <a:t>Low culture (popular culture) since 18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r>
              <a:rPr lang="en-US" dirty="0" smtClean="0"/>
              <a:t>nowadays mix of these</a:t>
            </a:r>
          </a:p>
          <a:p>
            <a:endParaRPr lang="cs-CZ" dirty="0" smtClean="0"/>
          </a:p>
          <a:p>
            <a:endParaRPr lang="en-US" dirty="0" smtClean="0"/>
          </a:p>
          <a:p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Culture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Culture is linked with us = our culture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There are vertical levels: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Family (home, relatives)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err="1" smtClean="0"/>
              <a:t>Neighbourhood</a:t>
            </a:r>
            <a:endParaRPr lang="en-US" dirty="0" smtClean="0"/>
          </a:p>
          <a:p>
            <a:pPr lvl="2">
              <a:buFont typeface="Wingdings" pitchFamily="2" charset="2"/>
              <a:buChar char="Ø"/>
            </a:pPr>
            <a:r>
              <a:rPr lang="en-US" sz="3200" dirty="0" smtClean="0"/>
              <a:t>Village / town</a:t>
            </a:r>
          </a:p>
          <a:p>
            <a:pPr lvl="3">
              <a:buFont typeface="Wingdings" pitchFamily="2" charset="2"/>
              <a:buChar char="Ø"/>
            </a:pPr>
            <a:r>
              <a:rPr lang="en-US" sz="3200" dirty="0" smtClean="0"/>
              <a:t>Province / state / county</a:t>
            </a:r>
          </a:p>
          <a:p>
            <a:pPr lvl="4">
              <a:buFont typeface="Wingdings" pitchFamily="2" charset="2"/>
              <a:buChar char="Ø"/>
            </a:pPr>
            <a:r>
              <a:rPr lang="en-US" sz="3200" dirty="0" smtClean="0"/>
              <a:t>Country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Culture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There are horizontal levels of ours: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Nation / ethnicity (now and then)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Race</a:t>
            </a:r>
          </a:p>
          <a:p>
            <a:pPr lvl="2">
              <a:buFont typeface="Wingdings" pitchFamily="2" charset="2"/>
              <a:buChar char="Ø"/>
            </a:pPr>
            <a:r>
              <a:rPr lang="en-US" sz="3200" dirty="0" smtClean="0"/>
              <a:t>Political views</a:t>
            </a:r>
          </a:p>
          <a:p>
            <a:pPr lvl="3">
              <a:buFont typeface="Wingdings" pitchFamily="2" charset="2"/>
              <a:buChar char="Ø"/>
            </a:pPr>
            <a:r>
              <a:rPr lang="en-US" sz="3200" dirty="0" smtClean="0"/>
              <a:t>Religion</a:t>
            </a:r>
          </a:p>
          <a:p>
            <a:pPr lvl="4">
              <a:buFont typeface="Wingdings" pitchFamily="2" charset="2"/>
              <a:buChar char="Ø"/>
            </a:pPr>
            <a:r>
              <a:rPr lang="en-US" sz="3200" dirty="0" smtClean="0"/>
              <a:t>Socio-economic class (competitive)</a:t>
            </a:r>
          </a:p>
          <a:p>
            <a:pPr lvl="5">
              <a:buFont typeface="Wingdings" pitchFamily="2" charset="2"/>
              <a:buChar char="Ø"/>
            </a:pPr>
            <a:r>
              <a:rPr lang="en-US" sz="3200" dirty="0" smtClean="0"/>
              <a:t>Gender</a:t>
            </a:r>
          </a:p>
          <a:p>
            <a:pPr lvl="6">
              <a:buFont typeface="Wingdings" pitchFamily="2" charset="2"/>
              <a:buChar char="Ø"/>
            </a:pPr>
            <a:r>
              <a:rPr lang="en-US" sz="3200" dirty="0" smtClean="0"/>
              <a:t>Language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 „</a:t>
            </a:r>
            <a:r>
              <a:rPr lang="cs-CZ" dirty="0" err="1" smtClean="0"/>
              <a:t>Miracles</a:t>
            </a:r>
            <a:r>
              <a:rPr lang="cs-CZ" dirty="0" smtClean="0"/>
              <a:t>“ </a:t>
            </a:r>
            <a:r>
              <a:rPr lang="cs-CZ" dirty="0" err="1" smtClean="0"/>
              <a:t>of</a:t>
            </a:r>
            <a:r>
              <a:rPr lang="cs-CZ" dirty="0" smtClean="0"/>
              <a:t> Western </a:t>
            </a:r>
            <a:r>
              <a:rPr lang="cs-CZ" dirty="0" err="1" smtClean="0"/>
              <a:t>Culture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Ancient Greece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Ancient Rome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Jewish-Christian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Gregorian reform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Liberal democracy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779</Words>
  <Application>Microsoft Office PowerPoint</Application>
  <PresentationFormat>Předvádění na obrazovce (4:3)</PresentationFormat>
  <Paragraphs>131</Paragraphs>
  <Slides>16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Introduction to  (Multi)cultural Education and Axiological Dimension in Diverse World</vt:lpstr>
      <vt:lpstr> What is axiological dimension? </vt:lpstr>
      <vt:lpstr>What is culture?</vt:lpstr>
      <vt:lpstr>Cultivate</vt:lpstr>
      <vt:lpstr>Culture</vt:lpstr>
      <vt:lpstr>Culture</vt:lpstr>
      <vt:lpstr>Culture</vt:lpstr>
      <vt:lpstr>Culture</vt:lpstr>
      <vt:lpstr>5 „Miracles“ of Western Culture</vt:lpstr>
      <vt:lpstr>Miracle 1</vt:lpstr>
      <vt:lpstr>Miracle 2</vt:lpstr>
      <vt:lpstr>.</vt:lpstr>
      <vt:lpstr>.</vt:lpstr>
      <vt:lpstr>Miracle 3</vt:lpstr>
      <vt:lpstr>Miracle 4 – 11th -13th  C.</vt:lpstr>
      <vt:lpstr>Miracle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axiological dimension and diversity in education</dc:title>
  <dc:creator>fanous</dc:creator>
  <cp:lastModifiedBy>fanous</cp:lastModifiedBy>
  <cp:revision>98</cp:revision>
  <dcterms:created xsi:type="dcterms:W3CDTF">2018-03-23T20:24:39Z</dcterms:created>
  <dcterms:modified xsi:type="dcterms:W3CDTF">2018-05-15T21:13:23Z</dcterms:modified>
</cp:coreProperties>
</file>