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0" r:id="rId4"/>
    <p:sldId id="268" r:id="rId5"/>
    <p:sldId id="384" r:id="rId6"/>
    <p:sldId id="369" r:id="rId7"/>
    <p:sldId id="339" r:id="rId8"/>
    <p:sldId id="358" r:id="rId9"/>
    <p:sldId id="360" r:id="rId10"/>
    <p:sldId id="357" r:id="rId11"/>
    <p:sldId id="280" r:id="rId12"/>
    <p:sldId id="272" r:id="rId13"/>
    <p:sldId id="350" r:id="rId14"/>
    <p:sldId id="304" r:id="rId15"/>
    <p:sldId id="383" r:id="rId16"/>
    <p:sldId id="365" r:id="rId17"/>
    <p:sldId id="370" r:id="rId18"/>
    <p:sldId id="364" r:id="rId19"/>
    <p:sldId id="371" r:id="rId20"/>
    <p:sldId id="348" r:id="rId21"/>
    <p:sldId id="349" r:id="rId22"/>
    <p:sldId id="372" r:id="rId23"/>
    <p:sldId id="353" r:id="rId24"/>
    <p:sldId id="354" r:id="rId25"/>
    <p:sldId id="361" r:id="rId26"/>
    <p:sldId id="362" r:id="rId27"/>
    <p:sldId id="373" r:id="rId28"/>
    <p:sldId id="355" r:id="rId29"/>
    <p:sldId id="374" r:id="rId30"/>
    <p:sldId id="363" r:id="rId31"/>
    <p:sldId id="367" r:id="rId32"/>
    <p:sldId id="375" r:id="rId33"/>
    <p:sldId id="356" r:id="rId34"/>
    <p:sldId id="343" r:id="rId35"/>
    <p:sldId id="376" r:id="rId36"/>
    <p:sldId id="346" r:id="rId37"/>
    <p:sldId id="288" r:id="rId38"/>
    <p:sldId id="377" r:id="rId39"/>
    <p:sldId id="347" r:id="rId40"/>
    <p:sldId id="275" r:id="rId41"/>
    <p:sldId id="306" r:id="rId42"/>
    <p:sldId id="378" r:id="rId43"/>
    <p:sldId id="351" r:id="rId44"/>
    <p:sldId id="379" r:id="rId45"/>
    <p:sldId id="352" r:id="rId46"/>
    <p:sldId id="281" r:id="rId47"/>
    <p:sldId id="380" r:id="rId48"/>
    <p:sldId id="276" r:id="rId49"/>
    <p:sldId id="282" r:id="rId50"/>
    <p:sldId id="382" r:id="rId51"/>
    <p:sldId id="277" r:id="rId52"/>
    <p:sldId id="381" r:id="rId53"/>
    <p:sldId id="340" r:id="rId54"/>
    <p:sldId id="283" r:id="rId55"/>
    <p:sldId id="278" r:id="rId56"/>
    <p:sldId id="279" r:id="rId57"/>
    <p:sldId id="300" r:id="rId58"/>
    <p:sldId id="368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20.02.2018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sois.ois.muni.cz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Def1: </a:t>
            </a:r>
          </a:p>
          <a:p>
            <a:pPr marL="118872" indent="0">
              <a:buNone/>
            </a:pPr>
            <a:r>
              <a:rPr lang="cs-CZ" dirty="0"/>
              <a:t>Sociální psychologie studuje </a:t>
            </a:r>
            <a:r>
              <a:rPr lang="cs-CZ" b="1" dirty="0"/>
              <a:t>sociální interakce v</a:t>
            </a:r>
            <a:r>
              <a:rPr lang="cs-CZ" dirty="0"/>
              <a:t> různých </a:t>
            </a:r>
            <a:r>
              <a:rPr lang="cs-CZ" b="1" dirty="0"/>
              <a:t>a mezi </a:t>
            </a:r>
            <a:r>
              <a:rPr lang="cs-CZ" dirty="0"/>
              <a:t>různými sociálními útvary (</a:t>
            </a:r>
            <a:r>
              <a:rPr lang="cs-CZ" b="1" dirty="0"/>
              <a:t>soc. skupinami</a:t>
            </a:r>
            <a:r>
              <a:rPr lang="cs-CZ" dirty="0"/>
              <a:t>, </a:t>
            </a:r>
            <a:r>
              <a:rPr lang="cs-CZ" b="1" dirty="0"/>
              <a:t>agregáty, institucemi</a:t>
            </a:r>
            <a:r>
              <a:rPr lang="cs-CZ" dirty="0"/>
              <a:t> ad.) a snaží se popsat jejich kognitivní, emoční a somatické předpoklady a zákonitosti jejich fungování. (</a:t>
            </a:r>
            <a:r>
              <a:rPr lang="cs-CZ" dirty="0" err="1"/>
              <a:t>Hunt</a:t>
            </a:r>
            <a:r>
              <a:rPr lang="cs-CZ" dirty="0"/>
              <a:t>,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Def2: Sociální psychologie studuje, jak jsou chování, prožívání, myšlení, pocity a tělesné procesy ovlivňovány </a:t>
            </a:r>
            <a:r>
              <a:rPr lang="cs-CZ" b="1" dirty="0"/>
              <a:t>reálnou</a:t>
            </a:r>
            <a:r>
              <a:rPr lang="cs-CZ" dirty="0"/>
              <a:t>, </a:t>
            </a:r>
            <a:r>
              <a:rPr lang="cs-CZ" b="1" dirty="0"/>
              <a:t>zprostředkovanou</a:t>
            </a:r>
            <a:r>
              <a:rPr lang="cs-CZ" dirty="0"/>
              <a:t> nebo jen </a:t>
            </a:r>
            <a:r>
              <a:rPr lang="cs-CZ" b="1" dirty="0"/>
              <a:t>představovanou</a:t>
            </a:r>
            <a:r>
              <a:rPr lang="cs-CZ" dirty="0"/>
              <a:t> přítomností druhých.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SocPs</a:t>
            </a:r>
            <a:r>
              <a:rPr lang="cs-CZ" dirty="0"/>
              <a:t> jakožto </a:t>
            </a:r>
            <a:r>
              <a:rPr lang="cs-CZ" b="1" dirty="0"/>
              <a:t>empirická věda </a:t>
            </a:r>
            <a:r>
              <a:rPr lang="cs-CZ" dirty="0"/>
              <a:t>ovlivňuje mnoho dalších </a:t>
            </a:r>
            <a:r>
              <a:rPr lang="cs-CZ" b="1" dirty="0"/>
              <a:t>společenských</a:t>
            </a:r>
            <a:r>
              <a:rPr lang="cs-CZ" dirty="0"/>
              <a:t> věd (filosofii, sociologii, historii, politologii…), i mnoho </a:t>
            </a:r>
            <a:r>
              <a:rPr lang="cs-CZ" b="1" dirty="0"/>
              <a:t>přírodních</a:t>
            </a:r>
            <a:r>
              <a:rPr lang="cs-CZ" dirty="0"/>
              <a:t> věd (etologii, biologii, genetiku), ale i </a:t>
            </a:r>
            <a:r>
              <a:rPr lang="cs-CZ" b="1" dirty="0"/>
              <a:t>techniku</a:t>
            </a:r>
            <a:r>
              <a:rPr lang="cs-CZ" dirty="0"/>
              <a:t> (ve smyslu ergonomie a sociálního rozměru techniky a práce).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Kognitivní moduly </a:t>
            </a:r>
            <a:r>
              <a:rPr lang="cs-CZ" dirty="0"/>
              <a:t>a jejich evoluce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vnímání druhých lidí (</a:t>
            </a:r>
            <a:r>
              <a:rPr lang="cs-CZ" b="1" dirty="0"/>
              <a:t>sociální percepce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SOCIALIZACE</a:t>
            </a:r>
          </a:p>
        </p:txBody>
      </p:sp>
      <p:pic>
        <p:nvPicPr>
          <p:cNvPr id="1028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176"/>
            <a:ext cx="7200800" cy="54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3. </a:t>
            </a:r>
            <a:r>
              <a:rPr lang="cs-CZ" dirty="0"/>
              <a:t>Odlišnosti v reagování na tytéž zkušenosti</a:t>
            </a:r>
            <a:endParaRPr lang="en-US" dirty="0"/>
          </a:p>
          <a:p>
            <a:pPr>
              <a:buNone/>
            </a:pPr>
            <a:r>
              <a:rPr lang="en-US" b="1" dirty="0"/>
              <a:t>4. </a:t>
            </a:r>
            <a:r>
              <a:rPr lang="cs-CZ" dirty="0"/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Model socializace </a:t>
            </a:r>
            <a:br>
              <a:rPr lang="cs-CZ" sz="4000" dirty="0"/>
            </a:br>
            <a:r>
              <a:rPr lang="cs-CZ" sz="4000" dirty="0"/>
              <a:t>v mezikulturní psychologii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Genom předurčuje fenotyp (cca tělo člověka).</a:t>
            </a:r>
          </a:p>
          <a:p>
            <a:pPr marL="118872" indent="0">
              <a:buNone/>
            </a:pPr>
            <a:r>
              <a:rPr lang="cs-CZ" dirty="0"/>
              <a:t>Nicméně sociální prostředí má také významný vliv.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limity.</a:t>
            </a:r>
          </a:p>
        </p:txBody>
      </p:sp>
    </p:spTree>
    <p:extLst>
      <p:ext uri="{BB962C8B-B14F-4D97-AF65-F5344CB8AC3E}">
        <p14:creationId xmlns:p14="http://schemas.microsoft.com/office/powerpoint/2010/main" val="387636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mozek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lety).</a:t>
            </a:r>
          </a:p>
        </p:txBody>
      </p:sp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774825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Písemný test na 60% (termíny, výzkumy a teorie, čtení z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 </a:t>
            </a:r>
            <a:r>
              <a:rPr lang="cs-CZ" dirty="0"/>
              <a:t>ve Studijních materiálech)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Slova napsaná v prezentacích tučným písmem jsou slova klíčová, jejichž význam bude test také prověřovat.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Student by si měl přečíst nějakou odbornou knihu zabývající se sociální psychologií (viz povinnou a doporučenou literaturu). </a:t>
            </a:r>
            <a:r>
              <a:rPr lang="cs-CZ" i="1" dirty="0"/>
              <a:t>Nejnižší úroveň</a:t>
            </a:r>
            <a:r>
              <a:rPr lang="cs-CZ" dirty="0"/>
              <a:t> je 1 kniha na 1 kurz!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R.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systémy. Počet sociálních vazeb (resp. velikost skupin) je u primátů úměrný velikosti mozku.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169"/>
            <a:ext cx="4392488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Sociální psychologie je založena na sociálnosti člověka. Sociálnost je v přírodě celkem rozšířená vlastnost (nejen lidé jsou sociální).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není lidským výtvorem - je to v přírodě celkem rozšířená vlastnost (nejen lidé jsou sociální!).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včel či mravenců je však jiná (zdá se nám neměnná a rigidní), než sociálnost lidská.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Základy sociálnosti jsou </a:t>
            </a:r>
            <a:r>
              <a:rPr lang="cs-CZ" b="1" dirty="0"/>
              <a:t>pudové</a:t>
            </a:r>
            <a:r>
              <a:rPr lang="cs-CZ" dirty="0"/>
              <a:t> (tj. mj. jsou společné všem zástupcům daného druhu!).</a:t>
            </a:r>
          </a:p>
          <a:p>
            <a:r>
              <a:rPr lang="cs-CZ" dirty="0"/>
              <a:t>Sociálnost blanokřídlých je určená </a:t>
            </a:r>
            <a:r>
              <a:rPr lang="cs-CZ" b="1" dirty="0"/>
              <a:t>hormonálně</a:t>
            </a:r>
            <a:r>
              <a:rPr lang="cs-CZ" dirty="0"/>
              <a:t> (a je proto víceméně </a:t>
            </a:r>
            <a:r>
              <a:rPr lang="cs-CZ" b="1" dirty="0"/>
              <a:t>uniformní</a:t>
            </a:r>
            <a:r>
              <a:rPr lang="cs-CZ" dirty="0"/>
              <a:t>), zatímco lidská sociálnost je spoluurčována také odlišností individuí (a u moderního člověka nabývá nepřeberného množství konkrétních a specifických podob).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</a:t>
            </a:r>
            <a:r>
              <a:rPr lang="cs-CZ" dirty="0" err="1"/>
              <a:t>mimogenetické</a:t>
            </a:r>
            <a:r>
              <a:rPr lang="cs-CZ" dirty="0"/>
              <a:t> 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610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Socializace</a:t>
            </a:r>
            <a:r>
              <a:rPr lang="cs-CZ" dirty="0"/>
              <a:t> člověka je spojena s vývojem a předáváním </a:t>
            </a:r>
            <a:r>
              <a:rPr lang="cs-CZ" b="1" dirty="0"/>
              <a:t>kultury</a:t>
            </a:r>
            <a:r>
              <a:rPr lang="cs-CZ" dirty="0"/>
              <a:t>. Jak? Jakými cestami?</a:t>
            </a:r>
          </a:p>
          <a:p>
            <a:pPr marL="118872" indent="0">
              <a:buNone/>
            </a:pPr>
            <a:r>
              <a:rPr lang="cs-CZ" dirty="0"/>
              <a:t>Této kulturní paměti se říká </a:t>
            </a:r>
            <a:r>
              <a:rPr lang="cs-CZ" b="1" dirty="0"/>
              <a:t>socializace</a:t>
            </a:r>
            <a:r>
              <a:rPr lang="cs-CZ" dirty="0"/>
              <a:t>. Socializace není ničím jiným než </a:t>
            </a:r>
            <a:r>
              <a:rPr lang="cs-CZ" i="1" dirty="0"/>
              <a:t>předáváním</a:t>
            </a:r>
            <a:r>
              <a:rPr lang="cs-CZ" dirty="0"/>
              <a:t> a </a:t>
            </a:r>
            <a:r>
              <a:rPr lang="cs-CZ" i="1" dirty="0"/>
              <a:t>učením se </a:t>
            </a:r>
            <a:r>
              <a:rPr lang="cs-CZ" dirty="0"/>
              <a:t>kultuře.</a:t>
            </a:r>
          </a:p>
          <a:p>
            <a:pPr marL="118872" indent="0">
              <a:buNone/>
            </a:pPr>
            <a:r>
              <a:rPr lang="cs-CZ" dirty="0"/>
              <a:t>Člověk se učí: </a:t>
            </a:r>
          </a:p>
          <a:p>
            <a:pPr marL="633222" indent="-514350">
              <a:buAutoNum type="arabicPeriod"/>
            </a:pPr>
            <a:r>
              <a:rPr lang="cs-CZ" b="1" dirty="0"/>
              <a:t>nápodobou</a:t>
            </a:r>
            <a:r>
              <a:rPr lang="cs-CZ" dirty="0"/>
              <a:t> (behaviorální složka kultury)</a:t>
            </a:r>
          </a:p>
          <a:p>
            <a:pPr marL="633222" indent="-514350">
              <a:buAutoNum type="arabicPeriod"/>
            </a:pPr>
            <a:r>
              <a:rPr lang="cs-CZ" dirty="0"/>
              <a:t>orální instrukcí, tj. </a:t>
            </a:r>
            <a:r>
              <a:rPr lang="cs-CZ" b="1" dirty="0"/>
              <a:t>posloucháním</a:t>
            </a:r>
            <a:r>
              <a:rPr lang="cs-CZ" dirty="0"/>
              <a:t> návodů (verbální, konceptuální a narativní složka kultury)</a:t>
            </a:r>
          </a:p>
          <a:p>
            <a:pPr marL="633222" indent="-514350">
              <a:buAutoNum type="arabicPeriod"/>
            </a:pPr>
            <a:r>
              <a:rPr lang="cs-CZ" b="1" dirty="0"/>
              <a:t>čtením</a:t>
            </a:r>
            <a:r>
              <a:rPr lang="cs-CZ" dirty="0"/>
              <a:t> médií, hlavně knih (tj. </a:t>
            </a:r>
            <a:r>
              <a:rPr lang="cs-CZ" dirty="0" err="1"/>
              <a:t>externalizované</a:t>
            </a:r>
            <a:r>
              <a:rPr lang="cs-CZ" dirty="0"/>
              <a:t> lidské paměti), dnes také čtením: hypertextů a internetu. Jiná média: výtvarné umění, divadlo, hudba, tanec aj.</a:t>
            </a:r>
          </a:p>
          <a:p>
            <a:pPr marL="633222" indent="-514350">
              <a:buAutoNum type="arabicPeriod"/>
            </a:pPr>
            <a:r>
              <a:rPr lang="cs-CZ" dirty="0"/>
              <a:t>vlastním </a:t>
            </a:r>
            <a:r>
              <a:rPr lang="cs-CZ" b="1" dirty="0"/>
              <a:t>uvažováním</a:t>
            </a:r>
            <a:r>
              <a:rPr lang="cs-CZ" dirty="0"/>
              <a:t>: čl. se naučí dělat myšlenkové experimenty</a:t>
            </a:r>
          </a:p>
          <a:p>
            <a:pPr marL="633222" indent="-514350">
              <a:buAutoNum type="arabicPeriod"/>
            </a:pPr>
            <a:r>
              <a:rPr lang="cs-CZ" dirty="0"/>
              <a:t>Jinak?</a:t>
            </a:r>
          </a:p>
        </p:txBody>
      </p:sp>
    </p:spTree>
    <p:extLst>
      <p:ext uri="{BB962C8B-B14F-4D97-AF65-F5344CB8AC3E}">
        <p14:creationId xmlns:p14="http://schemas.microsoft.com/office/powerpoint/2010/main" val="1641576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69269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6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Socializace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300" b="1" dirty="0"/>
              <a:t>Socializace</a:t>
            </a:r>
            <a:r>
              <a:rPr lang="cs-CZ" sz="2300" dirty="0"/>
              <a:t> = proces osvojování si kulturně sdílených poznatků, postojů (ideálů), jednání, vzorců chování, norem a zákazů. </a:t>
            </a:r>
          </a:p>
          <a:p>
            <a:pPr marL="137160" indent="0">
              <a:buNone/>
            </a:pPr>
            <a:r>
              <a:rPr lang="cs-CZ" sz="2300" b="1" dirty="0"/>
              <a:t>Kultura</a:t>
            </a:r>
            <a:r>
              <a:rPr lang="cs-CZ" sz="2300" dirty="0"/>
              <a:t> představuje od dědičnosti odlišný způsob kumulace a přenosu informace. Kulturu se učíme (geny dědíme).</a:t>
            </a:r>
          </a:p>
          <a:p>
            <a:pPr marL="137160" indent="0">
              <a:buNone/>
            </a:pPr>
            <a:r>
              <a:rPr lang="cs-CZ" sz="2300" dirty="0"/>
              <a:t>Téma </a:t>
            </a:r>
            <a:r>
              <a:rPr lang="cs-CZ" sz="2300" i="1" dirty="0"/>
              <a:t>příroda</a:t>
            </a:r>
            <a:r>
              <a:rPr lang="cs-CZ" sz="2300" dirty="0"/>
              <a:t> proti </a:t>
            </a:r>
            <a:r>
              <a:rPr lang="cs-CZ" sz="2300" i="1" dirty="0"/>
              <a:t>kultuře</a:t>
            </a:r>
            <a:r>
              <a:rPr lang="cs-CZ" sz="2300" dirty="0"/>
              <a:t> (</a:t>
            </a:r>
            <a:r>
              <a:rPr lang="cs-CZ" sz="2300" i="1" dirty="0"/>
              <a:t>natura</a:t>
            </a:r>
            <a:r>
              <a:rPr lang="cs-CZ" sz="2300" dirty="0"/>
              <a:t> vs. </a:t>
            </a:r>
            <a:r>
              <a:rPr lang="cs-CZ" sz="2300" i="1" dirty="0" err="1"/>
              <a:t>cultura</a:t>
            </a:r>
            <a:r>
              <a:rPr lang="cs-CZ" sz="2300" dirty="0"/>
              <a:t>) je filosoficky velmi plodné (srov. </a:t>
            </a:r>
            <a:r>
              <a:rPr lang="cs-CZ" sz="2300" i="1" dirty="0" err="1"/>
              <a:t>fýzis</a:t>
            </a:r>
            <a:r>
              <a:rPr lang="cs-CZ" sz="2300" dirty="0"/>
              <a:t> x </a:t>
            </a:r>
            <a:r>
              <a:rPr lang="cs-CZ" sz="2300" i="1" dirty="0" err="1"/>
              <a:t>nómos</a:t>
            </a:r>
            <a:r>
              <a:rPr lang="cs-CZ" sz="2300" dirty="0"/>
              <a:t> antické filosofie; </a:t>
            </a:r>
            <a:r>
              <a:rPr lang="cs-CZ" sz="2300" dirty="0" err="1"/>
              <a:t>Šmajs</a:t>
            </a:r>
            <a:r>
              <a:rPr lang="cs-CZ" sz="2300" dirty="0"/>
              <a:t>, 2003 aj.)</a:t>
            </a:r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Srov. </a:t>
            </a:r>
            <a:r>
              <a:rPr lang="cs-CZ" sz="2300" b="1" i="1" dirty="0"/>
              <a:t>vlčí děti </a:t>
            </a:r>
            <a:r>
              <a:rPr lang="cs-CZ" sz="2300" dirty="0"/>
              <a:t>- kam by to dotáhl člověk bez péče druhých</a:t>
            </a:r>
          </a:p>
          <a:p>
            <a:pPr marL="137160" indent="0">
              <a:buNone/>
            </a:pPr>
            <a:r>
              <a:rPr lang="cs-CZ" sz="2300" dirty="0">
                <a:hlinkClick r:id="rId2"/>
              </a:rPr>
              <a:t>https://www.youtube.com/watch?v=VLXI7-vmFAY</a:t>
            </a:r>
            <a:endParaRPr lang="cs-CZ" sz="2300" dirty="0"/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Pudy (společné všem) vedou jedince k určitým typickým událostem, které v jedinci vylaďují příští vývoj dané schopnosti (modulu). Proto mohou opakované špatné/dobré zkušenosti především v raném věku významně změnit chování jedince!</a:t>
            </a:r>
          </a:p>
        </p:txBody>
      </p:sp>
    </p:spTree>
    <p:extLst>
      <p:ext uri="{BB962C8B-B14F-4D97-AF65-F5344CB8AC3E}">
        <p14:creationId xmlns:p14="http://schemas.microsoft.com/office/powerpoint/2010/main" val="206442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sz="2400" dirty="0"/>
              <a:t>	Řezáč, J.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/>
              <a:t>Paido</a:t>
            </a:r>
            <a:r>
              <a:rPr lang="cs-CZ" sz="2400" dirty="0"/>
              <a:t>. – dostupná na Uložto.cz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	psychologie</a:t>
            </a:r>
            <a:r>
              <a:rPr lang="cs-CZ" sz="2400" dirty="0"/>
              <a:t>. Praha: Portál.</a:t>
            </a:r>
          </a:p>
          <a:p>
            <a:pPr marL="1170432" lvl="3" indent="0">
              <a:buNone/>
            </a:pPr>
            <a:r>
              <a:rPr lang="cs-CZ" sz="2400" dirty="0"/>
              <a:t>	</a:t>
            </a:r>
          </a:p>
          <a:p>
            <a:pPr marL="1170432" lvl="3" indent="0">
              <a:buNone/>
            </a:pPr>
            <a:r>
              <a:rPr lang="cs-CZ" sz="2400" dirty="0"/>
              <a:t>	vybrané kapitoly ve Studijních materiálech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8" y="1700808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 a rodinné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(čl. nikoli). </a:t>
            </a:r>
          </a:p>
          <a:p>
            <a:pPr marL="137160" indent="0">
              <a:buNone/>
            </a:pPr>
            <a:r>
              <a:rPr lang="cs-CZ" dirty="0"/>
              <a:t>Člověk prodlužuje tzv. období učení se jednak co do délky (ve 14-15 letech končí povinná školní docházka, což je nejdelší absolutní délka času), a za druhé přesahuje i z období dětství a adolescence do dospělosti a stáří (srov. U3V).</a:t>
            </a:r>
          </a:p>
          <a:p>
            <a:pPr marL="137160" indent="0">
              <a:buNone/>
            </a:pPr>
            <a:r>
              <a:rPr lang="cs-CZ" dirty="0"/>
              <a:t>U člověka (žen) existuje menopauza, po které ženy žijí cca ještě 30 let. To jim umožňuje roli prarodiče (babičky). U neandrtálců pravděpodobně babičky nebyly kvůli kratšímu věku.</a:t>
            </a:r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učitele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 </a:t>
            </a:r>
            <a:r>
              <a:rPr lang="cs-CZ" dirty="0"/>
              <a:t>(=</a:t>
            </a:r>
            <a:r>
              <a:rPr lang="cs-CZ" b="1" dirty="0"/>
              <a:t>citová vazba </a:t>
            </a:r>
            <a:r>
              <a:rPr lang="cs-CZ" dirty="0"/>
              <a:t>je pud) – J. </a:t>
            </a:r>
            <a:r>
              <a:rPr lang="cs-CZ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důvěry (a další fáze vývoje) u E. </a:t>
            </a:r>
            <a:r>
              <a:rPr lang="cs-CZ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ontogeneze mají svůj sociální rozměr: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… tisíc věcí 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první pohlavní styk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potenciálně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však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 a mezi nimi celé </a:t>
            </a:r>
            <a:r>
              <a:rPr lang="cs-CZ" sz="2300" b="1" dirty="0"/>
              <a:t>kontinuum</a:t>
            </a:r>
            <a:r>
              <a:rPr lang="cs-CZ" sz="2300" dirty="0"/>
              <a:t> přechodů. (Zatímco do dospělosti patrně převažuje receptivní pól v poměru ke kultuře, od dospělosti pomalu převažuje distribuční pól. To je od počátku také pozice</a:t>
            </a:r>
            <a:r>
              <a:rPr lang="cs-CZ" sz="2300" b="1" dirty="0"/>
              <a:t> učitele</a:t>
            </a:r>
            <a:r>
              <a:rPr lang="cs-CZ" sz="2300" dirty="0"/>
              <a:t>!)</a:t>
            </a:r>
          </a:p>
          <a:p>
            <a:pPr marL="633222" indent="-514350">
              <a:buAutoNum type="arabicPeriod"/>
            </a:pPr>
            <a:r>
              <a:rPr lang="cs-CZ" sz="2300" dirty="0"/>
              <a:t>Dítě je od prvního dne narození samo velmi významným sociálním činitelem – srov. narození dítěte a změna celého partnerského (nyní již rodinného) života! </a:t>
            </a:r>
          </a:p>
          <a:p>
            <a:pPr marL="633222" indent="-514350">
              <a:buAutoNum type="arabicPeriod"/>
            </a:pPr>
            <a:r>
              <a:rPr lang="cs-CZ" sz="2300" dirty="0"/>
              <a:t>+ Dítě se často velmi silně bouří proti socializačním postupům (chtějí víc/méně mléka, strava jim ne/chutná, za někým nepůjdou, něco je nudí,  chtějí být občas neposlušné atd. Srov. Freudovu teorii dynamiky osobnosti založenou na konfliktu id x superego!</a:t>
            </a:r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a dovednosti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 atd.)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1774825"/>
            <a:ext cx="8212781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68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</a:t>
            </a:r>
          </a:p>
          <a:p>
            <a:r>
              <a:rPr lang="cs-CZ" dirty="0"/>
              <a:t>Verbální komunikace</a:t>
            </a:r>
          </a:p>
          <a:p>
            <a:r>
              <a:rPr lang="cs-CZ" dirty="0"/>
              <a:t>Komunikace činem, resp. chováním</a:t>
            </a:r>
          </a:p>
          <a:p>
            <a:r>
              <a:rPr lang="cs-CZ" dirty="0"/>
              <a:t>Komunikace artefakty (prestižní předměty, uniforma, snubní prsten, šperky…)</a:t>
            </a:r>
          </a:p>
          <a:p>
            <a:r>
              <a:rPr lang="cs-CZ" dirty="0"/>
              <a:t>Masová média (knihy, učebnice, televize, internetové stránky, oděv aj.)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555776" y="2521093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Podstatou socializace je </a:t>
            </a:r>
            <a:r>
              <a:rPr lang="cs-CZ" b="1" dirty="0"/>
              <a:t>učení</a:t>
            </a:r>
            <a:r>
              <a:rPr lang="cs-CZ" dirty="0"/>
              <a:t>. Produktem (sociálního) učení jsou </a:t>
            </a:r>
            <a:r>
              <a:rPr lang="cs-CZ" b="1" dirty="0"/>
              <a:t>sociální  kategorie a reprezentace</a:t>
            </a:r>
            <a:r>
              <a:rPr lang="cs-CZ" dirty="0"/>
              <a:t>, s. </a:t>
            </a:r>
            <a:r>
              <a:rPr lang="cs-CZ" b="1" dirty="0"/>
              <a:t>vztahy</a:t>
            </a:r>
            <a:r>
              <a:rPr lang="cs-CZ" dirty="0"/>
              <a:t>, z nich plynoucí s. </a:t>
            </a:r>
            <a:r>
              <a:rPr lang="cs-CZ" b="1" dirty="0"/>
              <a:t>role</a:t>
            </a:r>
            <a:r>
              <a:rPr lang="cs-CZ" dirty="0"/>
              <a:t> (rolové chování), </a:t>
            </a:r>
            <a:r>
              <a:rPr lang="cs-CZ" b="1" dirty="0"/>
              <a:t>postoje</a:t>
            </a:r>
            <a:r>
              <a:rPr lang="cs-CZ" dirty="0"/>
              <a:t>, </a:t>
            </a:r>
            <a:r>
              <a:rPr lang="cs-CZ" b="1" dirty="0"/>
              <a:t>hodnoty</a:t>
            </a:r>
            <a:r>
              <a:rPr lang="cs-CZ" dirty="0"/>
              <a:t>, ideály, rutiny, vzorce chování ad.</a:t>
            </a:r>
          </a:p>
          <a:p>
            <a:pPr marL="137160" indent="0">
              <a:buNone/>
            </a:pPr>
            <a:r>
              <a:rPr lang="cs-CZ" dirty="0"/>
              <a:t>Významné jsou v tomto ohledu tyto 4 základní typy učení:</a:t>
            </a:r>
          </a:p>
          <a:p>
            <a:pPr marL="651510" indent="-514350">
              <a:buAutoNum type="arabicPeriod"/>
            </a:pPr>
            <a:r>
              <a:rPr lang="cs-CZ" b="1" dirty="0"/>
              <a:t>Klasické asociativní učení</a:t>
            </a:r>
          </a:p>
          <a:p>
            <a:pPr marL="651510" indent="-514350">
              <a:buAutoNum type="arabicPeriod"/>
            </a:pPr>
            <a:r>
              <a:rPr lang="cs-CZ" b="1" dirty="0"/>
              <a:t>Operantní učení (sociálním posílením)</a:t>
            </a:r>
          </a:p>
          <a:p>
            <a:pPr marL="651510" indent="-514350">
              <a:buAutoNum type="arabicPeriod"/>
            </a:pPr>
            <a:r>
              <a:rPr lang="cs-CZ" b="1" dirty="0"/>
              <a:t>Nápodoba (imitace chování)</a:t>
            </a:r>
          </a:p>
          <a:p>
            <a:pPr marL="651510" indent="-514350">
              <a:buAutoNum type="arabicPeriod"/>
            </a:pPr>
            <a:r>
              <a:rPr lang="cs-CZ" b="1" dirty="0"/>
              <a:t>Identifikace (imitace sociální role)</a:t>
            </a:r>
          </a:p>
          <a:p>
            <a:pPr marL="651510" indent="-51435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9B5445F-D799-4F59-B77B-0644743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/>
              <a:t>Druhy sociálního učení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302784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Klasické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300" b="1" dirty="0"/>
              <a:t>Asociace</a:t>
            </a:r>
            <a:r>
              <a:rPr lang="cs-CZ" sz="2300" dirty="0"/>
              <a:t> je (mentální) </a:t>
            </a:r>
            <a:r>
              <a:rPr lang="cs-CZ" sz="2300" b="1" dirty="0"/>
              <a:t>propojení</a:t>
            </a:r>
            <a:r>
              <a:rPr lang="cs-CZ" sz="2300" dirty="0"/>
              <a:t> konceptů, procesů, prožitků a mentálních stavů. Většinou pramení ze zkušenosti.</a:t>
            </a:r>
          </a:p>
          <a:p>
            <a:pPr>
              <a:buNone/>
            </a:pPr>
            <a:r>
              <a:rPr lang="cs-CZ" sz="2300" dirty="0"/>
              <a:t>Schopnost asociace je společná člověku a většině mnohobuněčných tvorů (Obratlovců i Bezobratlých)</a:t>
            </a:r>
          </a:p>
          <a:p>
            <a:pPr>
              <a:buNone/>
            </a:pPr>
            <a:endParaRPr lang="cs-CZ" sz="2300" b="1" dirty="0"/>
          </a:p>
          <a:p>
            <a:pPr>
              <a:buNone/>
            </a:pPr>
            <a:r>
              <a:rPr lang="cs-CZ" sz="2300" b="1" dirty="0"/>
              <a:t>Paměť</a:t>
            </a:r>
            <a:r>
              <a:rPr lang="cs-CZ" sz="2300" dirty="0"/>
              <a:t> sama se projevuje jako systém </a:t>
            </a:r>
            <a:r>
              <a:rPr lang="cs-CZ" sz="2300" b="1" dirty="0"/>
              <a:t>asociací </a:t>
            </a:r>
            <a:r>
              <a:rPr lang="cs-CZ" sz="2300" dirty="0"/>
              <a:t>(!): lidská tvář v nás asociuje i jméno nositele atd. Pojmy, slova, vjemy a procedury jsou v lidské mysli spolu asociovány do obrovité sítě (srov. mentální lexikon). Vybavení jednoho pojmu či slova vede k nezáměrnému, resp. implicitnímu, vybavení i celých dalších sérií pojmů, slov atd. (Myšlení je řízením asociací?)</a:t>
            </a:r>
          </a:p>
          <a:p>
            <a:pPr>
              <a:buNone/>
            </a:pPr>
            <a:r>
              <a:rPr lang="cs-CZ" sz="2300" dirty="0"/>
              <a:t>Pojmové asociace lze zkoumat empiricky: tzv. </a:t>
            </a:r>
            <a:r>
              <a:rPr lang="cs-CZ" sz="2300" b="1" dirty="0"/>
              <a:t>asociačním testem</a:t>
            </a:r>
            <a:r>
              <a:rPr lang="cs-CZ" sz="2300" dirty="0"/>
              <a:t>: říkáte různá slova jako podněty a měříte dobu tzv. latence.</a:t>
            </a:r>
          </a:p>
        </p:txBody>
      </p:sp>
    </p:spTree>
    <p:extLst>
      <p:ext uri="{BB962C8B-B14F-4D97-AF65-F5344CB8AC3E}">
        <p14:creationId xmlns:p14="http://schemas.microsoft.com/office/powerpoint/2010/main" val="2457025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89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(behaviorismus) je vytvoření spojení mezi dvěma stimuly nebo mezi vlastním chováním a stimulem. </a:t>
            </a:r>
          </a:p>
          <a:p>
            <a:pPr>
              <a:buNone/>
            </a:pPr>
            <a:r>
              <a:rPr lang="cs-CZ" b="1" dirty="0"/>
              <a:t>Behavioristé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/>
              <a:t>klasické</a:t>
            </a:r>
            <a:r>
              <a:rPr lang="cs-CZ" dirty="0"/>
              <a:t> a </a:t>
            </a:r>
            <a:r>
              <a:rPr lang="cs-CZ" b="1" dirty="0"/>
              <a:t>operantní podmiňování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1. Klasické podmiňování</a:t>
            </a:r>
            <a:r>
              <a:rPr lang="cs-CZ" dirty="0"/>
              <a:t>: když pes vidí potravu (NS=Nepodmíněný Stimulus), tak slintá (NR). Když nějaký NS (třeba žrádlo) spojíme s PS (=Podmíněný stimulus), třeba se zvukem zvonku či modrým světlem, tak po dostatečně dlouhém opakování dojde k nové (=Podmíněné) asociaci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365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0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2. Operantní podmiňování: </a:t>
            </a:r>
            <a:r>
              <a:rPr lang="cs-CZ" dirty="0"/>
              <a:t>S nezpůsobuje R tak jako u klas. podmiňování, ale tvoří asociaci mezi chováním a jeho následkem. </a:t>
            </a:r>
            <a:r>
              <a:rPr lang="cs-CZ" dirty="0" err="1"/>
              <a:t>Skinner</a:t>
            </a:r>
            <a:r>
              <a:rPr lang="cs-CZ" dirty="0"/>
              <a:t>  mezi chováním a následkem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  <a:p>
            <a:pPr marL="118872" indent="0">
              <a:buNone/>
            </a:pPr>
            <a:r>
              <a:rPr lang="cs-CZ" dirty="0"/>
              <a:t>Srov. roli odměn (sociální povahy) a trestů v socializaci a při učení! </a:t>
            </a:r>
          </a:p>
        </p:txBody>
      </p:sp>
    </p:spTree>
    <p:extLst>
      <p:ext uri="{BB962C8B-B14F-4D97-AF65-F5344CB8AC3E}">
        <p14:creationId xmlns:p14="http://schemas.microsoft.com/office/powerpoint/2010/main" val="3113643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2.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opakuje, pokud je sociálně oceněno. </a:t>
            </a:r>
          </a:p>
          <a:p>
            <a:pPr marL="137160" indent="0">
              <a:buNone/>
            </a:pPr>
            <a:r>
              <a:rPr lang="cs-CZ" dirty="0"/>
              <a:t>(a naopak)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r>
              <a:rPr lang="cs-CZ" dirty="0"/>
              <a:t>(viz např. </a:t>
            </a:r>
            <a:r>
              <a:rPr lang="cs-CZ" b="1" dirty="0" err="1"/>
              <a:t>Maslowovu</a:t>
            </a:r>
            <a:r>
              <a:rPr lang="cs-CZ" b="1" dirty="0"/>
              <a:t> teorii potřeb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55" y="1772816"/>
            <a:ext cx="8354490" cy="450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692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Lidské potřeby a jejich sociální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Abraham </a:t>
            </a:r>
            <a:r>
              <a:rPr lang="cs-CZ" b="1" dirty="0" err="1"/>
              <a:t>Maslow</a:t>
            </a:r>
            <a:r>
              <a:rPr lang="cs-CZ" b="1" dirty="0"/>
              <a:t> (1908-1970) </a:t>
            </a:r>
            <a:r>
              <a:rPr lang="cs-CZ" dirty="0"/>
              <a:t>– </a:t>
            </a:r>
            <a:r>
              <a:rPr lang="cs-CZ" b="1" dirty="0"/>
              <a:t>teorie hierarchie potřeb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2.-4. úroveň lze nazvat sociálními potřebami. </a:t>
            </a:r>
            <a:r>
              <a:rPr lang="cs-CZ" b="1" dirty="0"/>
              <a:t>Jakékoli uspokojení těchto potřeb může sloužit jako forma sociální akceptace.</a:t>
            </a:r>
            <a:r>
              <a:rPr lang="cs-CZ" dirty="0"/>
              <a:t> Dítě se v naplňování základních potřeb neobejde bez pomoci sociálního okolí. 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946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Behaviorismus</a:t>
            </a:r>
            <a:br>
              <a:rPr lang="cs-CZ" dirty="0"/>
            </a:br>
            <a:r>
              <a:rPr lang="cs-CZ" sz="2000" dirty="0"/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(1874-1949) </a:t>
            </a:r>
          </a:p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kočky zavíral do „pro-</a:t>
            </a:r>
          </a:p>
          <a:p>
            <a:pPr marL="137160" indent="0">
              <a:buNone/>
            </a:pPr>
            <a:r>
              <a:rPr lang="cs-CZ" dirty="0" err="1"/>
              <a:t>blémových</a:t>
            </a:r>
            <a:r>
              <a:rPr lang="cs-CZ" dirty="0"/>
              <a:t> boxů“, kde musela kočka vět-</a:t>
            </a:r>
          </a:p>
          <a:p>
            <a:pPr marL="137160" indent="0">
              <a:buNone/>
            </a:pPr>
            <a:r>
              <a:rPr lang="cs-CZ" dirty="0"/>
              <a:t>šinou zatáhnout za páčku, aby dostala jídlo.</a:t>
            </a:r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potřeb)</a:t>
            </a:r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</a:t>
            </a:r>
          </a:p>
          <a:p>
            <a:r>
              <a:rPr lang="cs-CZ" dirty="0"/>
              <a:t>Výsledky učení se dostavují spíše postupně než najednou a vlivem opakovaných úspěchů se zlepšují</a:t>
            </a:r>
          </a:p>
          <a:p>
            <a:r>
              <a:rPr lang="cs-CZ" dirty="0"/>
              <a:t>Nezapomínáme na to, co si opakujeme, a co máme v čerstvé paměti…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Erasmus +</a:t>
            </a:r>
            <a:br>
              <a:rPr lang="cs-CZ"/>
            </a:br>
            <a:r>
              <a:rPr lang="cs-CZ"/>
              <a:t> </a:t>
            </a:r>
            <a:r>
              <a:rPr lang="cs-CZ"/>
              <a:t>zahraniční </a:t>
            </a:r>
            <a:r>
              <a:rPr lang="cs-CZ" smtClean="0"/>
              <a:t>studium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Outgoing</a:t>
            </a:r>
            <a:r>
              <a:rPr lang="cs-CZ" dirty="0" smtClean="0"/>
              <a:t> </a:t>
            </a:r>
            <a:r>
              <a:rPr lang="cs-CZ" dirty="0"/>
              <a:t>mobility pro studenty </a:t>
            </a:r>
            <a:r>
              <a:rPr lang="cs-CZ" dirty="0" err="1"/>
              <a:t>PdF</a:t>
            </a:r>
            <a:r>
              <a:rPr lang="cs-CZ" dirty="0"/>
              <a:t> MU </a:t>
            </a:r>
            <a:r>
              <a:rPr lang="cs-CZ" b="1" dirty="0"/>
              <a:t>2018/2019</a:t>
            </a:r>
            <a:endParaRPr lang="cs-CZ" dirty="0"/>
          </a:p>
          <a:p>
            <a:pPr lvl="0"/>
            <a:r>
              <a:rPr lang="cs-CZ" dirty="0"/>
              <a:t>Otevření přihlášek od </a:t>
            </a:r>
            <a:r>
              <a:rPr lang="cs-CZ" b="1" dirty="0"/>
              <a:t>29.1. 2018 do 2.3. 2018</a:t>
            </a:r>
          </a:p>
          <a:p>
            <a:pPr lvl="0"/>
            <a:r>
              <a:rPr lang="cs-CZ" dirty="0"/>
              <a:t>Katedra psychologie nabízí studium na Pedagogické fakultě, Univerzity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Ljubjana</a:t>
            </a:r>
            <a:r>
              <a:rPr lang="cs-CZ" dirty="0"/>
              <a:t>, Slovinsko</a:t>
            </a:r>
          </a:p>
          <a:p>
            <a:pPr lvl="0"/>
            <a:r>
              <a:rPr lang="cs-CZ" b="1" dirty="0"/>
              <a:t>Možnost přihlášení na adrese </a:t>
            </a:r>
            <a:r>
              <a:rPr lang="cs-CZ" b="1" u="sng" dirty="0">
                <a:hlinkClick r:id="rId2"/>
              </a:rPr>
              <a:t>https://isois.ois.muni.cz</a:t>
            </a:r>
            <a:r>
              <a:rPr lang="cs-CZ" b="1" dirty="0"/>
              <a:t> do 25.2.2017</a:t>
            </a:r>
            <a:endParaRPr lang="cs-CZ" dirty="0"/>
          </a:p>
          <a:p>
            <a:pPr lvl="0"/>
            <a:r>
              <a:rPr lang="cs-CZ" dirty="0"/>
              <a:t>Výběrové řízení 26.2.2018 v 11 hod na katedře psychologie</a:t>
            </a:r>
          </a:p>
          <a:p>
            <a:pPr lvl="0"/>
            <a:r>
              <a:rPr lang="cs-CZ" dirty="0"/>
              <a:t>Osobní kontakt PhDr. I. </a:t>
            </a:r>
            <a:r>
              <a:rPr lang="cs-CZ" dirty="0" err="1"/>
              <a:t>Žaloudíková</a:t>
            </a:r>
            <a:r>
              <a:rPr lang="cs-CZ" dirty="0"/>
              <a:t>, Ph.D. (zaloudikova@ped.muni.cz)</a:t>
            </a:r>
          </a:p>
          <a:p>
            <a:pPr lvl="0"/>
            <a:r>
              <a:rPr lang="cs-CZ" dirty="0"/>
              <a:t>Požadavky: motivační dopis, studijní průměr, jazyková úroveň B2, životopis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422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81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</a:t>
            </a:r>
          </a:p>
          <a:p>
            <a:pPr marL="137160" indent="0">
              <a:buNone/>
            </a:pPr>
            <a:r>
              <a:rPr lang="cs-CZ" dirty="0"/>
              <a:t>Dítě imituje chování dospělého.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</a:t>
            </a:r>
          </a:p>
          <a:p>
            <a:pPr marL="137160" indent="0">
              <a:buNone/>
            </a:pPr>
            <a:r>
              <a:rPr lang="cs-CZ" b="1" dirty="0"/>
              <a:t>Role zrcadlových neuronů v mozku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Dítě napodobuje cokoli, zvláště pohyby a postupy které vedou k naplnění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davu.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10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Autorem je </a:t>
            </a:r>
            <a:r>
              <a:rPr lang="cs-CZ" b="1" dirty="0"/>
              <a:t>A. Bandura </a:t>
            </a:r>
            <a:r>
              <a:rPr lang="cs-CZ" dirty="0"/>
              <a:t>(1961, 1963, 1971).</a:t>
            </a:r>
          </a:p>
          <a:p>
            <a:pPr>
              <a:buNone/>
            </a:pPr>
            <a:r>
              <a:rPr lang="cs-CZ" dirty="0"/>
              <a:t>Do té doby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kognitivní revoluce).</a:t>
            </a:r>
          </a:p>
          <a:p>
            <a:pPr>
              <a:buNone/>
            </a:pPr>
            <a:r>
              <a:rPr lang="cs-CZ" dirty="0"/>
              <a:t>Dalším „úderem“ byly výzkumy Bandury (1961): děti se učí prostým pozorováním okolí, aniž by muselo docházet ke zpevňování.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37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=</a:t>
            </a:r>
            <a:r>
              <a:rPr lang="cs-CZ" b="1" dirty="0"/>
              <a:t>observační učení </a:t>
            </a:r>
            <a:r>
              <a:rPr lang="cs-CZ" dirty="0"/>
              <a:t>(- mj. se předpokládá komplexní kognitivní systém)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836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70741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nám srst (popř. je tam, kde u savců chybí)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83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Učitel musí být vzdělaný (je poslem vzdělanosti v lokální komunitě) a </a:t>
            </a:r>
            <a:r>
              <a:rPr lang="cs-CZ" b="1" dirty="0"/>
              <a:t>MUSÍ se </a:t>
            </a:r>
            <a:r>
              <a:rPr lang="cs-CZ" dirty="0"/>
              <a:t>(což je právě vysoce náročné na osobnostní kvality učitele) </a:t>
            </a:r>
            <a:r>
              <a:rPr lang="cs-CZ" b="1" dirty="0"/>
              <a:t>naučit</a:t>
            </a:r>
            <a:r>
              <a:rPr lang="cs-CZ" dirty="0"/>
              <a:t> vzdělávat libovolné osobnosti ve zvoleném oboru.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(mistrem se stane jen vzhledem k určitým věk. </a:t>
            </a:r>
            <a:r>
              <a:rPr lang="cs-CZ" dirty="0" err="1"/>
              <a:t>sk</a:t>
            </a:r>
            <a:r>
              <a:rPr lang="cs-CZ" dirty="0"/>
              <a:t>. a určitým typům osobnosti).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Znalost psychologie je pro učitele klíčová.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Psychologie člověka by pro moderního učitele měla být základem, ze kterého dále uvažuje další kroky vzdělávacího procesu: pedagogiku, didaktiku, vlastní obor.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Nejde jen o to osvojit si právě a jen obsah přednášek, </a:t>
            </a:r>
            <a:r>
              <a:rPr lang="cs-CZ" b="1" dirty="0"/>
              <a:t>ALE</a:t>
            </a:r>
            <a:r>
              <a:rPr lang="cs-CZ" dirty="0"/>
              <a:t> naučit se přemýšlet psychologicky a rozumět a vyhledávat, kriticky hodnotit a používat psychologické informace (čtení pomáhá).</a:t>
            </a:r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žáka) tak po stránce </a:t>
            </a:r>
            <a:r>
              <a:rPr lang="cs-CZ" b="1" dirty="0"/>
              <a:t>sociálně-psychologické </a:t>
            </a:r>
            <a:r>
              <a:rPr lang="cs-CZ" dirty="0"/>
              <a:t>(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jednotlivé žáky). </a:t>
            </a:r>
          </a:p>
          <a:p>
            <a:pPr marL="118872" indent="0">
              <a:buNone/>
            </a:pPr>
            <a:r>
              <a:rPr lang="cs-CZ" dirty="0"/>
              <a:t>PS: učitel zná většinou třídu lépe než kdokoli jiný, musí si však osvojit psychologickou terminologii a psychologické uvažování, aby ji dokázal vhodně mentálně reprezentovat, popsat a uvažovat o ní.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11344</TotalTime>
  <Words>2875</Words>
  <Application>Microsoft Office PowerPoint</Application>
  <PresentationFormat>Předvádění na obrazovce (4:3)</PresentationFormat>
  <Paragraphs>252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Corbel</vt:lpstr>
      <vt:lpstr>Wingdings</vt:lpstr>
      <vt:lpstr>Wingdings 2</vt:lpstr>
      <vt:lpstr>Wingdings 3</vt:lpstr>
      <vt:lpstr>Modul</vt:lpstr>
      <vt:lpstr>Sociální psychologie 1</vt:lpstr>
      <vt:lpstr>Podmínky ukončení:</vt:lpstr>
      <vt:lpstr>Doporučená studijní literatura:</vt:lpstr>
      <vt:lpstr>Doporučená studijní literatura:</vt:lpstr>
      <vt:lpstr>Erasmus +  zahraniční studium</vt:lpstr>
      <vt:lpstr>Prezentace aplikace PowerPoint</vt:lpstr>
      <vt:lpstr>Prezentace aplikace PowerPoint</vt:lpstr>
      <vt:lpstr>Prezentace aplikace PowerPoint</vt:lpstr>
      <vt:lpstr>Učitel a sociální psychologie</vt:lpstr>
      <vt:lpstr>Definice sociální psychologie</vt:lpstr>
      <vt:lpstr>Definice</vt:lpstr>
      <vt:lpstr>Sylabus </vt:lpstr>
      <vt:lpstr>SOCIALIZACE</vt:lpstr>
      <vt:lpstr>Vývojové vlivy</vt:lpstr>
      <vt:lpstr>Model socializace  v mezikulturní psychologii</vt:lpstr>
      <vt:lpstr>Vliv genů a prostředí</vt:lpstr>
      <vt:lpstr>Prezentace aplikace PowerPoint</vt:lpstr>
      <vt:lpstr>Lidský mozek</vt:lpstr>
      <vt:lpstr>Prezentace aplikace PowerPoint</vt:lpstr>
      <vt:lpstr>Sociální mozek </vt:lpstr>
      <vt:lpstr>Sociální mozek </vt:lpstr>
      <vt:lpstr>Prezentace aplikace PowerPoint</vt:lpstr>
      <vt:lpstr>Evoluce sociálnosti</vt:lpstr>
      <vt:lpstr>Evoluce sociálnosti</vt:lpstr>
      <vt:lpstr>Vývoj člověka</vt:lpstr>
      <vt:lpstr>Socializace</vt:lpstr>
      <vt:lpstr>Prezentace aplikace PowerPoint</vt:lpstr>
      <vt:lpstr>Socializace člověka</vt:lpstr>
      <vt:lpstr>Prezentace aplikace PowerPoint</vt:lpstr>
      <vt:lpstr>Socializace a rodinné vztahy</vt:lpstr>
      <vt:lpstr>Prezentace aplikace PowerPoint</vt:lpstr>
      <vt:lpstr>Prezentace aplikace PowerPoint</vt:lpstr>
      <vt:lpstr>Socializace</vt:lpstr>
      <vt:lpstr>Sociálnost lidského vývoje</vt:lpstr>
      <vt:lpstr>Prezentace aplikace PowerPoint</vt:lpstr>
      <vt:lpstr>Socializace</vt:lpstr>
      <vt:lpstr>Aktéři socializace</vt:lpstr>
      <vt:lpstr>Prezentace aplikace PowerPoint</vt:lpstr>
      <vt:lpstr>Kanály socializace</vt:lpstr>
      <vt:lpstr>Druhy sociálního učení</vt:lpstr>
      <vt:lpstr>1. Klasické asociativní učení</vt:lpstr>
      <vt:lpstr>Prezentace aplikace PowerPoint</vt:lpstr>
      <vt:lpstr>1. Asociativní učení</vt:lpstr>
      <vt:lpstr>Prezentace aplikace PowerPoint</vt:lpstr>
      <vt:lpstr>2. Operantní podmiňování</vt:lpstr>
      <vt:lpstr>2. Operantní podmiňování</vt:lpstr>
      <vt:lpstr>Prezentace aplikace PowerPoint</vt:lpstr>
      <vt:lpstr>Lidské potřeby a jejich sociální kontext</vt:lpstr>
      <vt:lpstr>Behaviorismus (americký přístup v psychologii)</vt:lpstr>
      <vt:lpstr>Prezentace aplikace PowerPoint</vt:lpstr>
      <vt:lpstr>3. Imitace</vt:lpstr>
      <vt:lpstr>Prezentace aplikace PowerPoint</vt:lpstr>
      <vt:lpstr>Social learning theory teorie sociálního (observačního) učení</vt:lpstr>
      <vt:lpstr>A. Bandura – Bobo doll experiment</vt:lpstr>
      <vt:lpstr>Prezentace aplikace PowerPoint</vt:lpstr>
      <vt:lpstr>4. Identifikace  (pojem z psychoanalýzy)</vt:lpstr>
      <vt:lpstr>Prezentace aplikace PowerPoint</vt:lpstr>
      <vt:lpstr>Zvláštnosti člověka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Uživatel systému Windows</cp:lastModifiedBy>
  <cp:revision>143</cp:revision>
  <dcterms:created xsi:type="dcterms:W3CDTF">2015-10-20T07:43:33Z</dcterms:created>
  <dcterms:modified xsi:type="dcterms:W3CDTF">2018-02-20T13:09:21Z</dcterms:modified>
</cp:coreProperties>
</file>