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 id="2147483661" r:id="rId2"/>
    <p:sldMasterId id="2147483662" r:id="rId3"/>
  </p:sldMasterIdLst>
  <p:notesMasterIdLst>
    <p:notesMasterId r:id="rId22"/>
  </p:notesMasterIdLst>
  <p:sldIdLst>
    <p:sldId id="256" r:id="rId4"/>
    <p:sldId id="257" r:id="rId5"/>
    <p:sldId id="266" r:id="rId6"/>
    <p:sldId id="267" r:id="rId7"/>
    <p:sldId id="268" r:id="rId8"/>
    <p:sldId id="258" r:id="rId9"/>
    <p:sldId id="269" r:id="rId10"/>
    <p:sldId id="259" r:id="rId11"/>
    <p:sldId id="263" r:id="rId12"/>
    <p:sldId id="272" r:id="rId13"/>
    <p:sldId id="271" r:id="rId14"/>
    <p:sldId id="273" r:id="rId15"/>
    <p:sldId id="274" r:id="rId16"/>
    <p:sldId id="275" r:id="rId17"/>
    <p:sldId id="270" r:id="rId18"/>
    <p:sldId id="276" r:id="rId19"/>
    <p:sldId id="264" r:id="rId20"/>
    <p:sldId id="265"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26826E-15D6-43DD-945E-2BC45D60856B}">
  <a:tblStyle styleId="{2926826E-15D6-43DD-945E-2BC45D60856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720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4095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002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591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type="title">
  <p:cSld name="TITL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963613" y="3951288"/>
            <a:ext cx="7713662" cy="1081087"/>
          </a:xfrm>
          <a:prstGeom prst="rect">
            <a:avLst/>
          </a:prstGeom>
          <a:noFill/>
          <a:ln>
            <a:noFill/>
          </a:ln>
        </p:spPr>
        <p:txBody>
          <a:bodyPr spcFirstLastPara="1" wrap="square" lIns="91425" tIns="91425" rIns="91425" bIns="91425" anchor="b" anchorCtr="0"/>
          <a:lstStyle>
            <a:lvl1pPr marR="0" lvl="0" algn="l" rtl="0">
              <a:lnSpc>
                <a:spcPct val="110000"/>
              </a:lnSpc>
              <a:spcBef>
                <a:spcPts val="0"/>
              </a:spcBef>
              <a:spcAft>
                <a:spcPts val="0"/>
              </a:spcAft>
              <a:buSzPts val="1400"/>
              <a:buNone/>
              <a:defRPr sz="32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subTitle" idx="1"/>
          </p:nvPr>
        </p:nvSpPr>
        <p:spPr>
          <a:xfrm>
            <a:off x="960438" y="5075238"/>
            <a:ext cx="7740650" cy="757237"/>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2400"/>
              <a:buFont typeface="Noto Sans Symbols"/>
              <a:buNone/>
              <a:defRPr sz="2400" b="0" i="0" u="none" strike="noStrike" cap="none">
                <a:solidFill>
                  <a:schemeClr val="dk1"/>
                </a:solidFill>
                <a:latin typeface="Arial"/>
                <a:ea typeface="Arial"/>
                <a:cs typeface="Arial"/>
                <a:sym typeface="Arial"/>
              </a:defRPr>
            </a:lvl1pPr>
            <a:lvl2pPr marR="0" lvl="1" algn="l" rtl="0">
              <a:spcBef>
                <a:spcPts val="9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R="0" lvl="3"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58"/>
        <p:cNvGrpSpPr/>
        <p:nvPr/>
      </p:nvGrpSpPr>
      <p:grpSpPr>
        <a:xfrm>
          <a:off x="0" y="0"/>
          <a:ext cx="0" cy="0"/>
          <a:chOff x="0" y="0"/>
          <a:chExt cx="0" cy="0"/>
        </a:xfrm>
      </p:grpSpPr>
      <p:sp>
        <p:nvSpPr>
          <p:cNvPr id="59" name="Shape 59"/>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Zwei Inhalte" type="twoObj">
  <p:cSld name="TWO_OBJECTS">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body" idx="1"/>
          </p:nvPr>
        </p:nvSpPr>
        <p:spPr>
          <a:xfrm>
            <a:off x="295275" y="1489075"/>
            <a:ext cx="4186238" cy="4313238"/>
          </a:xfrm>
          <a:prstGeom prst="rect">
            <a:avLst/>
          </a:prstGeom>
          <a:noFill/>
          <a:ln>
            <a:noFill/>
          </a:ln>
        </p:spPr>
        <p:txBody>
          <a:bodyPr spcFirstLastPara="1" wrap="square" lIns="91425" tIns="91425" rIns="91425" bIns="91425" anchor="t" anchorCtr="0"/>
          <a:lstStyle>
            <a:lvl1pPr marL="457200" marR="0" lvl="0" indent="-406400" algn="l" rtl="0">
              <a:spcBef>
                <a:spcPts val="0"/>
              </a:spcBef>
              <a:spcAft>
                <a:spcPts val="0"/>
              </a:spcAft>
              <a:buClr>
                <a:schemeClr val="dk1"/>
              </a:buClr>
              <a:buSzPts val="2800"/>
              <a:buFont typeface="Noto Sans Symbols"/>
              <a:buChar char="▪"/>
              <a:defRPr sz="2800">
                <a:solidFill>
                  <a:schemeClr val="dk1"/>
                </a:solidFill>
                <a:latin typeface="Arial"/>
                <a:ea typeface="Arial"/>
                <a:cs typeface="Arial"/>
                <a:sym typeface="Arial"/>
              </a:defRPr>
            </a:lvl1pPr>
            <a:lvl2pPr marL="914400" marR="0" lvl="1"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body" idx="2"/>
          </p:nvPr>
        </p:nvSpPr>
        <p:spPr>
          <a:xfrm>
            <a:off x="4633913" y="1489075"/>
            <a:ext cx="4186237" cy="4313238"/>
          </a:xfrm>
          <a:prstGeom prst="rect">
            <a:avLst/>
          </a:prstGeom>
          <a:noFill/>
          <a:ln>
            <a:noFill/>
          </a:ln>
        </p:spPr>
        <p:txBody>
          <a:bodyPr spcFirstLastPara="1" wrap="square" lIns="91425" tIns="91425" rIns="91425" bIns="91425" anchor="t" anchorCtr="0"/>
          <a:lstStyle>
            <a:lvl1pPr marL="457200" marR="0" lvl="0" indent="-406400" algn="l" rtl="0">
              <a:spcBef>
                <a:spcPts val="0"/>
              </a:spcBef>
              <a:spcAft>
                <a:spcPts val="0"/>
              </a:spcAft>
              <a:buClr>
                <a:schemeClr val="dk1"/>
              </a:buClr>
              <a:buSzPts val="2800"/>
              <a:buFont typeface="Noto Sans Symbols"/>
              <a:buChar char="▪"/>
              <a:defRPr sz="2800">
                <a:solidFill>
                  <a:schemeClr val="dk1"/>
                </a:solidFill>
                <a:latin typeface="Arial"/>
                <a:ea typeface="Arial"/>
                <a:cs typeface="Arial"/>
                <a:sym typeface="Arial"/>
              </a:defRPr>
            </a:lvl1pPr>
            <a:lvl2pPr marL="914400" marR="0" lvl="1"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Abschnittsüberschrift" type="secHead">
  <p:cSld name="SECTION_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40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0"/>
              </a:spcBef>
              <a:spcAft>
                <a:spcPts val="0"/>
              </a:spcAft>
              <a:buClr>
                <a:schemeClr val="dk1"/>
              </a:buClr>
              <a:buSzPts val="2000"/>
              <a:buFont typeface="Noto Sans Symbols"/>
              <a:buNone/>
              <a:defRPr sz="2000">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56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56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56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56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560"/>
              </a:spcBef>
              <a:spcAft>
                <a:spcPts val="56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Nur Titel">
  <p:cSld name="1_Nur Titel">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23850" y="238539"/>
            <a:ext cx="8497092" cy="61645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body" idx="1"/>
          </p:nvPr>
        </p:nvSpPr>
        <p:spPr>
          <a:xfrm>
            <a:off x="323850" y="854994"/>
            <a:ext cx="8496300" cy="336244"/>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chemeClr val="dk1"/>
              </a:buClr>
              <a:buSzPts val="2000"/>
              <a:buFont typeface="Noto Sans Symbols"/>
              <a:buNone/>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und Inhalt" type="obj">
  <p:cSld name="Titel und Inhal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body" idx="1"/>
          </p:nvPr>
        </p:nvSpPr>
        <p:spPr>
          <a:xfrm>
            <a:off x="295275" y="1489075"/>
            <a:ext cx="8524875" cy="4313237"/>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97919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body" idx="1"/>
          </p:nvPr>
        </p:nvSpPr>
        <p:spPr>
          <a:xfrm>
            <a:off x="295275" y="1489075"/>
            <a:ext cx="8524875" cy="4313237"/>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leich" type="twoTxTwoObj">
  <p:cSld name="TWO_OBJECTS_WITH_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0"/>
              </a:spcBef>
              <a:spcAft>
                <a:spcPts val="0"/>
              </a:spcAft>
              <a:buClr>
                <a:schemeClr val="dk1"/>
              </a:buClr>
              <a:buSzPts val="2400"/>
              <a:buFont typeface="Noto Sans Symbols"/>
              <a:buNone/>
              <a:defRPr sz="2400" b="1">
                <a:solidFill>
                  <a:schemeClr val="dk1"/>
                </a:solidFill>
                <a:latin typeface="Arial"/>
                <a:ea typeface="Arial"/>
                <a:cs typeface="Arial"/>
                <a:sym typeface="Arial"/>
              </a:defRPr>
            </a:lvl1pPr>
            <a:lvl2pPr marL="914400" marR="0" lvl="1" indent="-228600" algn="l" rtl="0">
              <a:spcBef>
                <a:spcPts val="96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8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7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640"/>
              </a:spcBef>
              <a:spcAft>
                <a:spcPts val="64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0"/>
              </a:spcBef>
              <a:spcAft>
                <a:spcPts val="0"/>
              </a:spcAft>
              <a:buClr>
                <a:schemeClr val="dk1"/>
              </a:buClr>
              <a:buSzPts val="2400"/>
              <a:buFont typeface="Noto Sans Symbols"/>
              <a:buChar char="▪"/>
              <a:defRPr sz="2400">
                <a:solidFill>
                  <a:schemeClr val="dk1"/>
                </a:solidFill>
                <a:latin typeface="Arial"/>
                <a:ea typeface="Arial"/>
                <a:cs typeface="Arial"/>
                <a:sym typeface="Arial"/>
              </a:defRPr>
            </a:lvl1pPr>
            <a:lvl2pPr marL="914400" marR="0" lvl="1"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7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640"/>
              </a:spcBef>
              <a:spcAft>
                <a:spcPts val="64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0"/>
              </a:spcBef>
              <a:spcAft>
                <a:spcPts val="0"/>
              </a:spcAft>
              <a:buClr>
                <a:schemeClr val="dk1"/>
              </a:buClr>
              <a:buSzPts val="2400"/>
              <a:buFont typeface="Noto Sans Symbols"/>
              <a:buNone/>
              <a:defRPr sz="2400" b="1">
                <a:solidFill>
                  <a:schemeClr val="dk1"/>
                </a:solidFill>
                <a:latin typeface="Arial"/>
                <a:ea typeface="Arial"/>
                <a:cs typeface="Arial"/>
                <a:sym typeface="Arial"/>
              </a:defRPr>
            </a:lvl1pPr>
            <a:lvl2pPr marL="914400" marR="0" lvl="1" indent="-228600" algn="l" rtl="0">
              <a:spcBef>
                <a:spcPts val="96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8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7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640"/>
              </a:spcBef>
              <a:spcAft>
                <a:spcPts val="64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0"/>
              </a:spcBef>
              <a:spcAft>
                <a:spcPts val="0"/>
              </a:spcAft>
              <a:buClr>
                <a:schemeClr val="dk1"/>
              </a:buClr>
              <a:buSzPts val="2400"/>
              <a:buFont typeface="Noto Sans Symbols"/>
              <a:buChar char="▪"/>
              <a:defRPr sz="2400">
                <a:solidFill>
                  <a:schemeClr val="dk1"/>
                </a:solidFill>
                <a:latin typeface="Arial"/>
                <a:ea typeface="Arial"/>
                <a:cs typeface="Arial"/>
                <a:sym typeface="Arial"/>
              </a:defRPr>
            </a:lvl1pPr>
            <a:lvl2pPr marL="914400" marR="0" lvl="1"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7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64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640"/>
              </a:spcBef>
              <a:spcAft>
                <a:spcPts val="64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CAL_TITLE_AND_VERTICAL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rot="5400000">
            <a:off x="4999038" y="1970088"/>
            <a:ext cx="5530850" cy="21336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1"/>
          </p:nvPr>
        </p:nvSpPr>
        <p:spPr>
          <a:xfrm rot="5400000">
            <a:off x="654844" y="-88106"/>
            <a:ext cx="5530850" cy="6249988"/>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body" idx="1"/>
          </p:nvPr>
        </p:nvSpPr>
        <p:spPr>
          <a:xfrm rot="5400000">
            <a:off x="2401094" y="-616744"/>
            <a:ext cx="4313237" cy="8524875"/>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ld mit Überschrift" type="picTx">
  <p:cSld name="PICTURE_WITH_CAPTION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SzPts val="1400"/>
              <a:buNone/>
              <a:defRPr sz="20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50" name="Shape 5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Noto Sans Symbols"/>
              <a:buNone/>
              <a:defRPr sz="3200">
                <a:solidFill>
                  <a:schemeClr val="dk1"/>
                </a:solidFill>
                <a:latin typeface="Arial"/>
                <a:ea typeface="Arial"/>
                <a:cs typeface="Arial"/>
                <a:sym typeface="Arial"/>
              </a:defRPr>
            </a:lvl1pPr>
            <a:lvl2pPr marR="0" lvl="1" algn="l" rtl="0">
              <a:spcBef>
                <a:spcPts val="128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112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96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800"/>
              </a:spcBef>
              <a:spcAft>
                <a:spcPts val="80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chemeClr val="dk1"/>
              </a:buClr>
              <a:buSzPts val="1400"/>
              <a:buFont typeface="Noto Sans Symbols"/>
              <a:buNone/>
              <a:defRPr sz="1400">
                <a:solidFill>
                  <a:schemeClr val="dk1"/>
                </a:solidFill>
                <a:latin typeface="Arial"/>
                <a:ea typeface="Arial"/>
                <a:cs typeface="Arial"/>
                <a:sym typeface="Arial"/>
              </a:defRPr>
            </a:lvl1pPr>
            <a:lvl2pPr marL="914400" marR="0" lvl="1" indent="-228600" algn="l" rtl="0">
              <a:spcBef>
                <a:spcPts val="56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360"/>
              </a:spcBef>
              <a:spcAft>
                <a:spcPts val="36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nhalt mit Überschrift" type="objTx">
  <p:cSld name="OBJECT_WITH_CAPTION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SzPts val="1400"/>
              <a:buNone/>
              <a:defRPr sz="20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0"/>
              </a:spcBef>
              <a:spcAft>
                <a:spcPts val="0"/>
              </a:spcAft>
              <a:buClr>
                <a:schemeClr val="dk1"/>
              </a:buClr>
              <a:buSzPts val="3200"/>
              <a:buFont typeface="Noto Sans Symbols"/>
              <a:buChar char="▪"/>
              <a:defRPr sz="3200">
                <a:solidFill>
                  <a:schemeClr val="dk1"/>
                </a:solidFill>
                <a:latin typeface="Arial"/>
                <a:ea typeface="Arial"/>
                <a:cs typeface="Arial"/>
                <a:sym typeface="Arial"/>
              </a:defRPr>
            </a:lvl1pPr>
            <a:lvl2pPr marL="914400" marR="0" lvl="1" indent="-406400" algn="l" rtl="0">
              <a:spcBef>
                <a:spcPts val="128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800"/>
              </a:spcBef>
              <a:spcAft>
                <a:spcPts val="80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chemeClr val="dk1"/>
              </a:buClr>
              <a:buSzPts val="1400"/>
              <a:buFont typeface="Noto Sans Symbols"/>
              <a:buNone/>
              <a:defRPr sz="1400">
                <a:solidFill>
                  <a:schemeClr val="dk1"/>
                </a:solidFill>
                <a:latin typeface="Arial"/>
                <a:ea typeface="Arial"/>
                <a:cs typeface="Arial"/>
                <a:sym typeface="Arial"/>
              </a:defRPr>
            </a:lvl1pPr>
            <a:lvl2pPr marL="914400" marR="0" lvl="1" indent="-228600" algn="l" rtl="0">
              <a:spcBef>
                <a:spcPts val="56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360"/>
              </a:spcBef>
              <a:spcAft>
                <a:spcPts val="36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2.jp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3.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body" idx="1"/>
          </p:nvPr>
        </p:nvSpPr>
        <p:spPr>
          <a:xfrm>
            <a:off x="295275" y="1489075"/>
            <a:ext cx="8524875" cy="4313237"/>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17"/>
        <p:cNvGrpSpPr/>
        <p:nvPr/>
      </p:nvGrpSpPr>
      <p:grpSpPr>
        <a:xfrm>
          <a:off x="0" y="0"/>
          <a:ext cx="0" cy="0"/>
          <a:chOff x="0" y="0"/>
          <a:chExt cx="0" cy="0"/>
        </a:xfrm>
      </p:grpSpPr>
      <p:sp>
        <p:nvSpPr>
          <p:cNvPr id="18" name="Shape 18"/>
          <p:cNvSpPr txBox="1"/>
          <p:nvPr/>
        </p:nvSpPr>
        <p:spPr>
          <a:xfrm>
            <a:off x="219075" y="6365875"/>
            <a:ext cx="1343025" cy="247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Page ▪ </a:t>
            </a:r>
            <a:fld id="{00000000-1234-1234-1234-123412341234}" type="slidenum">
              <a:rPr lang="en-US" sz="1000" b="0" i="0" u="none" strike="noStrike" cap="none">
                <a:solidFill>
                  <a:schemeClr val="dk1"/>
                </a:solidFill>
                <a:latin typeface="Arial"/>
                <a:ea typeface="Arial"/>
                <a:cs typeface="Arial"/>
                <a:sym typeface="Arial"/>
              </a:rPr>
              <a:t>‹#›</a:t>
            </a:fld>
            <a:endParaRPr/>
          </a:p>
        </p:txBody>
      </p:sp>
      <p:sp>
        <p:nvSpPr>
          <p:cNvPr id="19" name="Shape 19"/>
          <p:cNvSpPr txBox="1">
            <a:spLocks noGrp="1"/>
          </p:cNvSpPr>
          <p:nvPr>
            <p:ph type="body" idx="1"/>
          </p:nvPr>
        </p:nvSpPr>
        <p:spPr>
          <a:xfrm>
            <a:off x="295275" y="1489075"/>
            <a:ext cx="8524875" cy="4313237"/>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63" r:id="rId2"/>
  </p:sldLayoutIdLst>
  <p:transition spd="med">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295275" y="1489075"/>
            <a:ext cx="8524875" cy="4313237"/>
          </a:xfrm>
          <a:prstGeom prst="rect">
            <a:avLst/>
          </a:prstGeom>
          <a:noFill/>
          <a:ln>
            <a:noFill/>
          </a:ln>
        </p:spPr>
        <p:txBody>
          <a:bodyPr spcFirstLastPara="1" wrap="square" lIns="91425" tIns="91425" rIns="91425" bIns="91425" anchor="t" anchorCtr="0"/>
          <a:lstStyle>
            <a:lvl1pPr marL="457200" marR="0" lvl="0" indent="-355600" algn="l" rtl="0">
              <a:spcBef>
                <a:spcPts val="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406400" algn="l" rtl="0">
              <a:spcBef>
                <a:spcPts val="8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112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96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8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spcBef>
                <a:spcPts val="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72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720"/>
              </a:spcBef>
              <a:spcAft>
                <a:spcPts val="72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ftr" idx="11"/>
          </p:nvPr>
        </p:nvSpPr>
        <p:spPr>
          <a:xfrm>
            <a:off x="3124200" y="6365875"/>
            <a:ext cx="2895600" cy="24765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
        <p:nvSpPr>
          <p:cNvPr id="27" name="Shape 27"/>
          <p:cNvSpPr txBox="1"/>
          <p:nvPr/>
        </p:nvSpPr>
        <p:spPr>
          <a:xfrm>
            <a:off x="219075" y="6365875"/>
            <a:ext cx="1343025" cy="247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Page ▪ </a:t>
            </a:r>
            <a:fld id="{00000000-1234-1234-1234-123412341234}" type="slidenum">
              <a:rPr lang="en-US" sz="1000" b="0" i="0" u="none" strike="noStrike" cap="none">
                <a:solidFill>
                  <a:schemeClr val="dk1"/>
                </a:solidFill>
                <a:latin typeface="Arial"/>
                <a:ea typeface="Arial"/>
                <a:cs typeface="Arial"/>
                <a:sym typeface="Arial"/>
              </a:rPr>
              <a:t>‹#›</a:t>
            </a:fld>
            <a:endParaRPr/>
          </a:p>
        </p:txBody>
      </p:sp>
      <p:sp>
        <p:nvSpPr>
          <p:cNvPr id="28" name="Shape 28"/>
          <p:cNvSpPr txBox="1">
            <a:spLocks noGrp="1"/>
          </p:cNvSpPr>
          <p:nvPr>
            <p:ph type="title"/>
          </p:nvPr>
        </p:nvSpPr>
        <p:spPr>
          <a:xfrm>
            <a:off x="311150" y="271462"/>
            <a:ext cx="8520112" cy="64770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2600" b="1"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ctrTitle"/>
          </p:nvPr>
        </p:nvSpPr>
        <p:spPr>
          <a:xfrm>
            <a:off x="963612" y="3951287"/>
            <a:ext cx="7713662" cy="1081087"/>
          </a:xfrm>
          <a:prstGeom prst="rect">
            <a:avLst/>
          </a:prstGeom>
          <a:noFill/>
          <a:ln>
            <a:noFill/>
          </a:ln>
        </p:spPr>
        <p:txBody>
          <a:bodyPr spcFirstLastPara="1" wrap="square" lIns="0" tIns="45700" rIns="0" bIns="45700" anchor="b" anchorCtr="0">
            <a:noAutofit/>
          </a:bodyPr>
          <a:lstStyle/>
          <a:p>
            <a:pPr marL="0" marR="0" lvl="0" indent="0" algn="l" rtl="0">
              <a:lnSpc>
                <a:spcPct val="110000"/>
              </a:lnSpc>
              <a:spcBef>
                <a:spcPts val="0"/>
              </a:spcBef>
              <a:spcAft>
                <a:spcPts val="0"/>
              </a:spcAft>
              <a:buClr>
                <a:schemeClr val="dk1"/>
              </a:buClr>
              <a:buSzPts val="3200"/>
              <a:buFont typeface="Arial"/>
              <a:buNone/>
            </a:pPr>
            <a:r>
              <a:rPr lang="en-US" sz="3200" b="1" i="0" u="none" strike="noStrike" cap="none">
                <a:solidFill>
                  <a:schemeClr val="dk1"/>
                </a:solidFill>
                <a:latin typeface="Arial"/>
                <a:ea typeface="Arial"/>
                <a:cs typeface="Arial"/>
                <a:sym typeface="Arial"/>
              </a:rPr>
              <a:t>Pedagogicko-psychologická diagnostika  v práci učitele </a:t>
            </a:r>
            <a:br>
              <a:rPr lang="en-US" sz="3200" b="1" i="0" u="none" strike="noStrike" cap="none">
                <a:solidFill>
                  <a:schemeClr val="dk1"/>
                </a:solidFill>
                <a:latin typeface="Arial"/>
                <a:ea typeface="Arial"/>
                <a:cs typeface="Arial"/>
                <a:sym typeface="Arial"/>
              </a:rPr>
            </a:br>
            <a:endParaRPr/>
          </a:p>
        </p:txBody>
      </p:sp>
      <p:sp>
        <p:nvSpPr>
          <p:cNvPr id="77" name="Shape 77"/>
          <p:cNvSpPr txBox="1">
            <a:spLocks noGrp="1"/>
          </p:cNvSpPr>
          <p:nvPr>
            <p:ph type="subTitle" idx="1"/>
          </p:nvPr>
        </p:nvSpPr>
        <p:spPr>
          <a:xfrm>
            <a:off x="960437" y="5075237"/>
            <a:ext cx="7740650" cy="757237"/>
          </a:xfrm>
          <a:prstGeom prst="rect">
            <a:avLst/>
          </a:prstGeom>
          <a:noFill/>
          <a:ln>
            <a:noFill/>
          </a:ln>
        </p:spPr>
        <p:txBody>
          <a:bodyPr spcFirstLastPara="1" wrap="square" lIns="0" tIns="45700" rIns="0" bIns="45700" anchor="t" anchorCtr="0">
            <a:noAutofit/>
          </a:bodyPr>
          <a:lstStyle/>
          <a:p>
            <a:pPr marL="0" marR="0" lvl="0" indent="0" algn="l" rtl="0">
              <a:lnSpc>
                <a:spcPct val="100000"/>
              </a:lnSpc>
              <a:spcBef>
                <a:spcPts val="0"/>
              </a:spcBef>
              <a:spcAft>
                <a:spcPts val="0"/>
              </a:spcAft>
              <a:buClr>
                <a:schemeClr val="dk1"/>
              </a:buClr>
              <a:buSzPts val="2400"/>
              <a:buFont typeface="Noto Sans Symbols"/>
              <a:buNone/>
            </a:pPr>
            <a:r>
              <a:rPr lang="en-US" sz="2400" b="0" i="0" u="none" strike="noStrike" cap="none">
                <a:solidFill>
                  <a:schemeClr val="dk1"/>
                </a:solidFill>
                <a:latin typeface="Arial"/>
                <a:ea typeface="Arial"/>
                <a:cs typeface="Arial"/>
                <a:sym typeface="Arial"/>
              </a:rPr>
              <a:t>Teoretické vymezení </a:t>
            </a:r>
            <a:br>
              <a:rPr lang="en-US" sz="2400" b="0" i="0" u="none" strike="noStrike" cap="none">
                <a:solidFill>
                  <a:schemeClr val="dk1"/>
                </a:solidFill>
                <a:latin typeface="Arial"/>
                <a:ea typeface="Arial"/>
                <a:cs typeface="Arial"/>
                <a:sym typeface="Arial"/>
              </a:rPr>
            </a:br>
            <a:r>
              <a:rPr lang="en-US" sz="2400" b="0" i="0" u="none" strike="noStrike" cap="none">
                <a:solidFill>
                  <a:schemeClr val="dk1"/>
                </a:solidFill>
                <a:latin typeface="Arial"/>
                <a:ea typeface="Arial"/>
                <a:cs typeface="Arial"/>
                <a:sym typeface="Arial"/>
              </a:rPr>
              <a:t>Diagnostický proces                           Jana Kratochvílová </a:t>
            </a:r>
            <a:endParaRP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46" y="0"/>
            <a:ext cx="9572692" cy="714356"/>
          </a:xfrm>
        </p:spPr>
        <p:txBody>
          <a:bodyPr/>
          <a:lstStyle/>
          <a:p>
            <a:r>
              <a:rPr lang="cs-CZ" sz="2700" b="1" dirty="0">
                <a:solidFill>
                  <a:schemeClr val="accent1">
                    <a:lumMod val="75000"/>
                  </a:schemeClr>
                </a:solidFill>
              </a:rPr>
              <a:t>    </a:t>
            </a:r>
            <a:r>
              <a:rPr lang="cs-CZ" sz="2700" b="1" dirty="0">
                <a:solidFill>
                  <a:schemeClr val="accent4"/>
                </a:solidFill>
              </a:rPr>
              <a:t>Členění podpůrných opatření v rámci stupňů 1 až 5</a:t>
            </a:r>
          </a:p>
        </p:txBody>
      </p:sp>
      <p:sp>
        <p:nvSpPr>
          <p:cNvPr id="3" name="Zástupný symbol pro obsah 2"/>
          <p:cNvSpPr>
            <a:spLocks noGrp="1"/>
          </p:cNvSpPr>
          <p:nvPr>
            <p:ph idx="1"/>
          </p:nvPr>
        </p:nvSpPr>
        <p:spPr>
          <a:xfrm>
            <a:off x="0" y="928670"/>
            <a:ext cx="9144000" cy="6072230"/>
          </a:xfrm>
        </p:spPr>
        <p:txBody>
          <a:bodyPr/>
          <a:lstStyle/>
          <a:p>
            <a:r>
              <a:rPr lang="cs-CZ" sz="2000" b="1" dirty="0"/>
              <a:t>Metody výuky</a:t>
            </a:r>
          </a:p>
          <a:p>
            <a:r>
              <a:rPr lang="cs-CZ" sz="2000" b="1" dirty="0"/>
              <a:t>Organizace výuky </a:t>
            </a:r>
            <a:r>
              <a:rPr lang="cs-CZ" sz="2000" dirty="0"/>
              <a:t>- ve škole</a:t>
            </a:r>
          </a:p>
          <a:p>
            <a:pPr>
              <a:buNone/>
            </a:pPr>
            <a:r>
              <a:rPr lang="cs-CZ" sz="2000" dirty="0"/>
              <a:t>                                      - ve školském zařízení</a:t>
            </a:r>
          </a:p>
          <a:p>
            <a:r>
              <a:rPr lang="cs-CZ" sz="2000" b="1" dirty="0"/>
              <a:t>Úprava obsahu a výstupů vzdělávání</a:t>
            </a:r>
          </a:p>
          <a:p>
            <a:r>
              <a:rPr lang="cs-CZ" sz="2000" b="1" dirty="0"/>
              <a:t>Individuální vzdělávací plán</a:t>
            </a:r>
          </a:p>
          <a:p>
            <a:r>
              <a:rPr lang="cs-CZ" sz="2000" b="1" dirty="0"/>
              <a:t>Personální podpora </a:t>
            </a:r>
            <a:r>
              <a:rPr lang="cs-CZ" sz="2000" dirty="0"/>
              <a:t>- ve škole</a:t>
            </a:r>
          </a:p>
          <a:p>
            <a:pPr>
              <a:buNone/>
            </a:pPr>
            <a:r>
              <a:rPr lang="cs-CZ" sz="2000" dirty="0"/>
              <a:t>                                         - ve školském zařízení</a:t>
            </a:r>
          </a:p>
          <a:p>
            <a:r>
              <a:rPr lang="cs-CZ" sz="2000" b="1" dirty="0"/>
              <a:t>Hodnocení</a:t>
            </a:r>
          </a:p>
          <a:p>
            <a:r>
              <a:rPr lang="cs-CZ" sz="2000" b="1" dirty="0"/>
              <a:t>Intervence</a:t>
            </a:r>
            <a:r>
              <a:rPr lang="cs-CZ" sz="2000" dirty="0"/>
              <a:t> - ve škole</a:t>
            </a:r>
          </a:p>
          <a:p>
            <a:pPr>
              <a:buNone/>
            </a:pPr>
            <a:r>
              <a:rPr lang="cs-CZ" sz="2000" dirty="0"/>
              <a:t>                        - ve školském zařízení</a:t>
            </a:r>
          </a:p>
          <a:p>
            <a:r>
              <a:rPr lang="cs-CZ" sz="2000" b="1" dirty="0"/>
              <a:t> Úprava podmínek přijímání ke vzdělávání</a:t>
            </a:r>
          </a:p>
          <a:p>
            <a:r>
              <a:rPr lang="cs-CZ" sz="2000" b="1" dirty="0"/>
              <a:t>Úprava podmínek ukončování vzdělávání  </a:t>
            </a:r>
            <a:r>
              <a:rPr lang="cs-CZ" sz="2000" dirty="0"/>
              <a:t>(maturitní zkouškou, závěrečnou zkouškou, absolutoriem)</a:t>
            </a:r>
          </a:p>
          <a:p>
            <a:r>
              <a:rPr lang="cs-CZ" sz="2000" b="1" dirty="0"/>
              <a:t>Prodloužení délky vzdělávání</a:t>
            </a:r>
          </a:p>
          <a:p>
            <a:r>
              <a:rPr lang="cs-CZ" sz="2000" b="1" dirty="0"/>
              <a:t>Pomůcky</a:t>
            </a:r>
            <a:r>
              <a:rPr lang="cs-CZ" sz="2000" dirty="0"/>
              <a:t> pro jednotlivé stupně a skupiny žáků se SVP</a:t>
            </a:r>
            <a:endParaRPr lang="cs-CZ" sz="2000" b="1" dirty="0"/>
          </a:p>
          <a:p>
            <a:endParaRPr lang="cs-CZ" sz="2700" dirty="0"/>
          </a:p>
          <a:p>
            <a:endParaRPr lang="cs-CZ" sz="2800" dirty="0"/>
          </a:p>
          <a:p>
            <a:pPr>
              <a:buNone/>
            </a:pPr>
            <a:endParaRPr lang="cs-CZ" sz="2800" dirty="0"/>
          </a:p>
          <a:p>
            <a:endParaRPr lang="cs-CZ" dirty="0"/>
          </a:p>
          <a:p>
            <a:endParaRPr lang="cs-CZ" sz="3200" dirty="0"/>
          </a:p>
          <a:p>
            <a:pPr lvl="7">
              <a:buNone/>
            </a:pPr>
            <a:endParaRPr lang="cs-CZ" sz="3200" dirty="0"/>
          </a:p>
          <a:p>
            <a:pPr lvl="7">
              <a:buNone/>
            </a:pPr>
            <a:endParaRPr lang="cs-CZ" sz="3200" dirty="0"/>
          </a:p>
          <a:p>
            <a:pPr lvl="7">
              <a:buNone/>
            </a:pPr>
            <a:endParaRPr lang="cs-CZ" sz="3200" dirty="0"/>
          </a:p>
        </p:txBody>
      </p:sp>
      <p:sp>
        <p:nvSpPr>
          <p:cNvPr id="4" name="Zástupný symbol pro číslo snímku 3"/>
          <p:cNvSpPr>
            <a:spLocks noGrp="1"/>
          </p:cNvSpPr>
          <p:nvPr>
            <p:ph type="sldNum" sz="quarter" idx="12"/>
          </p:nvPr>
        </p:nvSpPr>
        <p:spPr/>
        <p:txBody>
          <a:bodyPr/>
          <a:lstStyle/>
          <a:p>
            <a:fld id="{B07CEB9D-AFCB-4200-B0D7-411533867191}" type="slidenum">
              <a:rPr lang="cs-CZ" smtClean="0"/>
              <a:pPr/>
              <a:t>10</a:t>
            </a:fld>
            <a:endParaRPr lang="cs-CZ"/>
          </a:p>
        </p:txBody>
      </p:sp>
    </p:spTree>
    <p:extLst>
      <p:ext uri="{BB962C8B-B14F-4D97-AF65-F5344CB8AC3E}">
        <p14:creationId xmlns:p14="http://schemas.microsoft.com/office/powerpoint/2010/main" val="3135146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1150" y="0"/>
            <a:ext cx="8520112" cy="919162"/>
          </a:xfrm>
        </p:spPr>
        <p:txBody>
          <a:bodyPr>
            <a:normAutofit fontScale="90000"/>
          </a:bodyPr>
          <a:lstStyle/>
          <a:p>
            <a:pPr algn="ctr"/>
            <a:r>
              <a:rPr lang="cs-CZ" sz="3600" dirty="0"/>
              <a:t>První stupeň podpory je </a:t>
            </a:r>
            <a:r>
              <a:rPr lang="cs-CZ" sz="3600" b="1" dirty="0"/>
              <a:t>plně v kompetenci školy</a:t>
            </a:r>
            <a:endParaRPr lang="cs-CZ" sz="3600" dirty="0"/>
          </a:p>
        </p:txBody>
      </p:sp>
      <p:sp>
        <p:nvSpPr>
          <p:cNvPr id="3" name="Zástupný symbol pro obsah 2"/>
          <p:cNvSpPr>
            <a:spLocks noGrp="1"/>
          </p:cNvSpPr>
          <p:nvPr>
            <p:ph idx="1"/>
          </p:nvPr>
        </p:nvSpPr>
        <p:spPr>
          <a:xfrm>
            <a:off x="179512" y="1575582"/>
            <a:ext cx="8424936" cy="4520418"/>
          </a:xfrm>
        </p:spPr>
        <p:txBody>
          <a:bodyPr>
            <a:normAutofit/>
          </a:bodyPr>
          <a:lstStyle/>
          <a:p>
            <a:pPr algn="just">
              <a:lnSpc>
                <a:spcPct val="150000"/>
              </a:lnSpc>
            </a:pPr>
            <a:r>
              <a:rPr lang="cs-CZ" dirty="0"/>
              <a:t>Pedagogičtí pracovníci školy nejsou vnímáni pouze jako ti, kteří na základě doporučení poradenských institucí realizují podpůrná opatření směrem k žákům.</a:t>
            </a:r>
            <a:r>
              <a:rPr lang="cs-CZ" i="1" dirty="0"/>
              <a:t> </a:t>
            </a:r>
          </a:p>
          <a:p>
            <a:pPr algn="just">
              <a:lnSpc>
                <a:spcPct val="150000"/>
              </a:lnSpc>
            </a:pPr>
            <a:endParaRPr lang="cs-CZ" i="1" dirty="0"/>
          </a:p>
          <a:p>
            <a:pPr algn="just">
              <a:lnSpc>
                <a:spcPct val="150000"/>
              </a:lnSpc>
            </a:pPr>
            <a:r>
              <a:rPr lang="cs-CZ" dirty="0"/>
              <a:t>Naopak se očekává, že jsou kompetentními a aktivními realizátory těchto opatření, tj. že jsou schopni na základě vlastní pedagogické diagnostiky identifikovat žáky, kterým je potřeba poskytnout prvotní zvýšenou podporu.</a:t>
            </a:r>
          </a:p>
          <a:p>
            <a:pPr algn="just"/>
            <a:endParaRPr lang="cs-CZ" i="1" dirty="0"/>
          </a:p>
          <a:p>
            <a:pPr algn="just"/>
            <a:endParaRPr lang="cs-CZ" dirty="0"/>
          </a:p>
        </p:txBody>
      </p:sp>
    </p:spTree>
    <p:extLst>
      <p:ext uri="{BB962C8B-B14F-4D97-AF65-F5344CB8AC3E}">
        <p14:creationId xmlns:p14="http://schemas.microsoft.com/office/powerpoint/2010/main" val="3931105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980728"/>
            <a:ext cx="8062664" cy="5115272"/>
          </a:xfrm>
        </p:spPr>
        <p:txBody>
          <a:bodyPr>
            <a:normAutofit/>
          </a:bodyPr>
          <a:lstStyle/>
          <a:p>
            <a:pPr marL="0" indent="0">
              <a:lnSpc>
                <a:spcPct val="150000"/>
              </a:lnSpc>
              <a:buNone/>
            </a:pPr>
            <a:r>
              <a:rPr lang="cs-CZ" dirty="0"/>
              <a:t>Podpůrná opatření škola následně specifikuje v PLPP nebo v individuálním vzdělávacím plánu, rodič nebo zletilý student o IVP žádá a ředitel školy jej schvaluje na základě §16 školského zákona a §3 vyhlášky č. 27/2016 </a:t>
            </a:r>
            <a:r>
              <a:rPr lang="cs-CZ" dirty="0" err="1"/>
              <a:t>Sb</a:t>
            </a:r>
            <a:endParaRPr lang="cs-CZ" dirty="0"/>
          </a:p>
          <a:p>
            <a:pPr>
              <a:lnSpc>
                <a:spcPct val="150000"/>
              </a:lnSpc>
            </a:pPr>
            <a:r>
              <a:rPr lang="cs-CZ" dirty="0"/>
              <a:t>žáci s mírnějšími a přechodnými obtížemi, kterým jsou poskytována podpůrná opatření I. stupně, jsou žáci, u nichž je </a:t>
            </a:r>
            <a:r>
              <a:rPr lang="cs-CZ" b="1" dirty="0"/>
              <a:t>spíše riziko rozvoje SVP </a:t>
            </a:r>
            <a:r>
              <a:rPr lang="cs-CZ" dirty="0"/>
              <a:t>(speciálních vzdělávacích potřeb).</a:t>
            </a:r>
          </a:p>
          <a:p>
            <a:pPr>
              <a:lnSpc>
                <a:spcPct val="150000"/>
              </a:lnSpc>
            </a:pPr>
            <a:endParaRPr lang="cs-CZ" dirty="0"/>
          </a:p>
          <a:p>
            <a:pPr marL="101600" indent="0" algn="ctr">
              <a:buNone/>
            </a:pPr>
            <a:r>
              <a:rPr lang="cs-CZ" b="1" dirty="0">
                <a:solidFill>
                  <a:srgbClr val="FF0000"/>
                </a:solidFill>
              </a:rPr>
              <a:t>Toto riziko lze snížit právě včasnou prvotní intervencí organizovanou na půdě školy.</a:t>
            </a:r>
            <a:endParaRPr lang="cs-CZ" dirty="0">
              <a:solidFill>
                <a:srgbClr val="FF0000"/>
              </a:solidFill>
            </a:endParaRPr>
          </a:p>
          <a:p>
            <a:pPr marL="0" indent="0">
              <a:buNone/>
            </a:pPr>
            <a:endParaRPr lang="cs-CZ" dirty="0"/>
          </a:p>
        </p:txBody>
      </p:sp>
    </p:spTree>
    <p:extLst>
      <p:ext uri="{BB962C8B-B14F-4D97-AF65-F5344CB8AC3E}">
        <p14:creationId xmlns:p14="http://schemas.microsoft.com/office/powerpoint/2010/main" val="3291321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96842"/>
          </a:xfrm>
        </p:spPr>
        <p:txBody>
          <a:bodyPr>
            <a:normAutofit fontScale="90000"/>
          </a:bodyPr>
          <a:lstStyle/>
          <a:p>
            <a:r>
              <a:rPr lang="cs-CZ" sz="2800" b="1" dirty="0">
                <a:solidFill>
                  <a:schemeClr val="accent1">
                    <a:lumMod val="75000"/>
                  </a:schemeClr>
                </a:solidFill>
              </a:rPr>
              <a:t>Podpůrná opatření 1. stupně - příklady</a:t>
            </a:r>
            <a:endParaRPr lang="cs-CZ" sz="2800" dirty="0"/>
          </a:p>
        </p:txBody>
      </p:sp>
      <p:sp>
        <p:nvSpPr>
          <p:cNvPr id="3" name="Zástupný symbol pro obsah 2"/>
          <p:cNvSpPr>
            <a:spLocks noGrp="1"/>
          </p:cNvSpPr>
          <p:nvPr>
            <p:ph sz="half" idx="1"/>
          </p:nvPr>
        </p:nvSpPr>
        <p:spPr>
          <a:xfrm>
            <a:off x="457200" y="1266092"/>
            <a:ext cx="4038600" cy="5091866"/>
          </a:xfrm>
        </p:spPr>
        <p:txBody>
          <a:bodyPr>
            <a:normAutofit lnSpcReduction="10000"/>
          </a:bodyPr>
          <a:lstStyle/>
          <a:p>
            <a:pPr>
              <a:buNone/>
            </a:pPr>
            <a:r>
              <a:rPr lang="cs-CZ" sz="2000" b="1" dirty="0"/>
              <a:t>Metody výuky</a:t>
            </a:r>
          </a:p>
          <a:p>
            <a:pPr>
              <a:buFontTx/>
              <a:buChar char="-"/>
            </a:pPr>
            <a:r>
              <a:rPr lang="cs-CZ" sz="2000" dirty="0"/>
              <a:t>Respektování osobního tempa, častější zpětná vazba</a:t>
            </a:r>
          </a:p>
          <a:p>
            <a:pPr>
              <a:buFontTx/>
              <a:buChar char="-"/>
            </a:pPr>
            <a:r>
              <a:rPr lang="cs-CZ" sz="2000" dirty="0"/>
              <a:t>Stanovování odlišných časových limitů pro činnosti</a:t>
            </a:r>
          </a:p>
          <a:p>
            <a:pPr>
              <a:buFontTx/>
              <a:buChar char="-"/>
            </a:pPr>
            <a:r>
              <a:rPr lang="cs-CZ" sz="2000" dirty="0"/>
              <a:t>Metody podporující preferované styly učení žáků</a:t>
            </a:r>
          </a:p>
          <a:p>
            <a:pPr>
              <a:buFontTx/>
              <a:buChar char="-"/>
            </a:pPr>
            <a:r>
              <a:rPr lang="cs-CZ" sz="2000" dirty="0" err="1"/>
              <a:t>Multisenzorický</a:t>
            </a:r>
            <a:r>
              <a:rPr lang="cs-CZ" sz="2000" dirty="0"/>
              <a:t> přístup</a:t>
            </a:r>
          </a:p>
          <a:p>
            <a:pPr>
              <a:buFontTx/>
              <a:buChar char="-"/>
            </a:pPr>
            <a:r>
              <a:rPr lang="cs-CZ" sz="2000" dirty="0"/>
              <a:t>Podpora motivace</a:t>
            </a:r>
          </a:p>
          <a:p>
            <a:pPr>
              <a:buFontTx/>
              <a:buChar char="-"/>
            </a:pPr>
            <a:r>
              <a:rPr lang="cs-CZ" sz="2000" dirty="0"/>
              <a:t>Metody aktivního učení apod.</a:t>
            </a:r>
          </a:p>
          <a:p>
            <a:pPr>
              <a:buNone/>
            </a:pPr>
            <a:endParaRPr lang="cs-CZ" sz="2000" dirty="0"/>
          </a:p>
          <a:p>
            <a:pPr>
              <a:buNone/>
            </a:pPr>
            <a:r>
              <a:rPr lang="cs-CZ" sz="2000" b="1" dirty="0"/>
              <a:t>Úprava obsahu a výstupů vzdělávání</a:t>
            </a:r>
          </a:p>
          <a:p>
            <a:pPr>
              <a:buFontTx/>
              <a:buChar char="-"/>
            </a:pPr>
            <a:r>
              <a:rPr lang="cs-CZ" sz="2000" dirty="0"/>
              <a:t>Obohacování učiva</a:t>
            </a:r>
          </a:p>
          <a:p>
            <a:pPr>
              <a:buFontTx/>
              <a:buChar char="-"/>
            </a:pPr>
            <a:r>
              <a:rPr lang="cs-CZ" sz="2000" dirty="0"/>
              <a:t>Výstupy vzdělávání se neupravují</a:t>
            </a:r>
          </a:p>
        </p:txBody>
      </p:sp>
      <p:sp>
        <p:nvSpPr>
          <p:cNvPr id="10" name="Zástupný symbol pro obsah 9"/>
          <p:cNvSpPr>
            <a:spLocks noGrp="1"/>
          </p:cNvSpPr>
          <p:nvPr>
            <p:ph sz="half" idx="2"/>
          </p:nvPr>
        </p:nvSpPr>
        <p:spPr>
          <a:xfrm>
            <a:off x="4648200" y="1266092"/>
            <a:ext cx="4038600" cy="5020428"/>
          </a:xfrm>
        </p:spPr>
        <p:txBody>
          <a:bodyPr>
            <a:normAutofit lnSpcReduction="10000"/>
          </a:bodyPr>
          <a:lstStyle/>
          <a:p>
            <a:pPr>
              <a:buNone/>
            </a:pPr>
            <a:r>
              <a:rPr lang="cs-CZ" sz="2000" b="1" dirty="0"/>
              <a:t>Organizace výuky</a:t>
            </a:r>
          </a:p>
          <a:p>
            <a:pPr>
              <a:buFontTx/>
              <a:buChar char="-"/>
            </a:pPr>
            <a:r>
              <a:rPr lang="cs-CZ" sz="2000" dirty="0"/>
              <a:t>Pravidelné střídání činností v průběhu výuky</a:t>
            </a:r>
          </a:p>
          <a:p>
            <a:pPr>
              <a:buFontTx/>
              <a:buChar char="-"/>
            </a:pPr>
            <a:r>
              <a:rPr lang="cs-CZ" sz="2000" dirty="0"/>
              <a:t>Změna zasedacího pořádku nebo uspořádání třídy</a:t>
            </a:r>
          </a:p>
          <a:p>
            <a:pPr>
              <a:buFontTx/>
              <a:buChar char="-"/>
            </a:pPr>
            <a:r>
              <a:rPr lang="cs-CZ" sz="2000" dirty="0"/>
              <a:t>Skupinová a kooperativní výuka</a:t>
            </a:r>
          </a:p>
          <a:p>
            <a:pPr>
              <a:buFontTx/>
              <a:buChar char="-"/>
            </a:pPr>
            <a:r>
              <a:rPr lang="cs-CZ" sz="2000" dirty="0"/>
              <a:t>Nabídka volnočasových aktivit a  mimoškolních aktivit (stáže, exkurze)</a:t>
            </a:r>
          </a:p>
          <a:p>
            <a:pPr>
              <a:buNone/>
            </a:pPr>
            <a:r>
              <a:rPr lang="cs-CZ" sz="2000" b="1" dirty="0"/>
              <a:t>Hodnocení</a:t>
            </a:r>
          </a:p>
          <a:p>
            <a:pPr>
              <a:buFontTx/>
              <a:buChar char="-"/>
            </a:pPr>
            <a:r>
              <a:rPr lang="cs-CZ" sz="2000" dirty="0"/>
              <a:t>Využívání různých forem hodnocení</a:t>
            </a:r>
          </a:p>
          <a:p>
            <a:pPr>
              <a:buFontTx/>
              <a:buChar char="-"/>
            </a:pPr>
            <a:r>
              <a:rPr lang="cs-CZ" sz="2000" dirty="0"/>
              <a:t>Aplikace metod formativního hodnocení</a:t>
            </a:r>
          </a:p>
          <a:p>
            <a:pPr>
              <a:buFontTx/>
              <a:buChar char="-"/>
            </a:pPr>
            <a:r>
              <a:rPr lang="cs-CZ" sz="2000" dirty="0"/>
              <a:t>Podpora sebehodnocení</a:t>
            </a:r>
          </a:p>
          <a:p>
            <a:pPr>
              <a:buFontTx/>
              <a:buChar char="-"/>
            </a:pPr>
            <a:endParaRPr lang="cs-CZ" sz="2000" dirty="0"/>
          </a:p>
        </p:txBody>
      </p:sp>
      <p:sp>
        <p:nvSpPr>
          <p:cNvPr id="5" name="Zástupný symbol pro číslo snímku 4"/>
          <p:cNvSpPr>
            <a:spLocks noGrp="1"/>
          </p:cNvSpPr>
          <p:nvPr>
            <p:ph type="sldNum" sz="quarter" idx="12"/>
          </p:nvPr>
        </p:nvSpPr>
        <p:spPr/>
        <p:txBody>
          <a:bodyPr/>
          <a:lstStyle/>
          <a:p>
            <a:fld id="{B07CEB9D-AFCB-4200-B0D7-411533867191}" type="slidenum">
              <a:rPr lang="cs-CZ" smtClean="0"/>
              <a:pPr/>
              <a:t>13</a:t>
            </a:fld>
            <a:endParaRPr lang="cs-CZ"/>
          </a:p>
        </p:txBody>
      </p:sp>
    </p:spTree>
    <p:extLst>
      <p:ext uri="{BB962C8B-B14F-4D97-AF65-F5344CB8AC3E}">
        <p14:creationId xmlns:p14="http://schemas.microsoft.com/office/powerpoint/2010/main" val="68686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2852"/>
            <a:ext cx="8229600" cy="428628"/>
          </a:xfrm>
        </p:spPr>
        <p:txBody>
          <a:bodyPr>
            <a:normAutofit fontScale="90000"/>
          </a:bodyPr>
          <a:lstStyle/>
          <a:p>
            <a:r>
              <a:rPr lang="cs-CZ" sz="2800" b="1" dirty="0">
                <a:solidFill>
                  <a:schemeClr val="accent4"/>
                </a:solidFill>
              </a:rPr>
              <a:t>Podpůrná opatření 1. stupně - příklady</a:t>
            </a:r>
            <a:endParaRPr lang="cs-CZ" sz="2800" dirty="0">
              <a:solidFill>
                <a:schemeClr val="accent4"/>
              </a:solidFill>
            </a:endParaRPr>
          </a:p>
        </p:txBody>
      </p:sp>
      <p:sp>
        <p:nvSpPr>
          <p:cNvPr id="3" name="Zástupný symbol pro obsah 2"/>
          <p:cNvSpPr>
            <a:spLocks noGrp="1"/>
          </p:cNvSpPr>
          <p:nvPr>
            <p:ph idx="1"/>
          </p:nvPr>
        </p:nvSpPr>
        <p:spPr>
          <a:xfrm>
            <a:off x="457200" y="928670"/>
            <a:ext cx="8229600" cy="5197493"/>
          </a:xfrm>
        </p:spPr>
        <p:txBody>
          <a:bodyPr/>
          <a:lstStyle/>
          <a:p>
            <a:r>
              <a:rPr lang="cs-CZ" sz="2400" b="1" dirty="0"/>
              <a:t>Intervence školy</a:t>
            </a:r>
          </a:p>
          <a:p>
            <a:pPr>
              <a:buNone/>
            </a:pPr>
            <a:endParaRPr lang="cs-CZ" sz="2400" b="1" dirty="0"/>
          </a:p>
          <a:p>
            <a:pPr>
              <a:buFontTx/>
              <a:buChar char="-"/>
            </a:pPr>
            <a:r>
              <a:rPr lang="cs-CZ" sz="2400" b="1" dirty="0"/>
              <a:t>Přímá podpora </a:t>
            </a:r>
            <a:r>
              <a:rPr lang="cs-CZ" sz="2400" dirty="0"/>
              <a:t>– poskytování individualizované podpory učitelem</a:t>
            </a:r>
          </a:p>
          <a:p>
            <a:pPr>
              <a:buFontTx/>
              <a:buChar char="-"/>
            </a:pPr>
            <a:r>
              <a:rPr lang="cs-CZ" sz="2400" b="1" dirty="0"/>
              <a:t>Plán pedagogické podpory </a:t>
            </a:r>
            <a:r>
              <a:rPr lang="cs-CZ" sz="2400" dirty="0"/>
              <a:t>– pokud není přímá podpora účinná – formalizace poskytování PO 1. stupně plánem pedagogické podpory (spolupráce na tvorbě: učitel +  rodič + poradenský pracovník školy), formulář viz příloha vyhlášky č. 3.</a:t>
            </a:r>
          </a:p>
          <a:p>
            <a:pPr>
              <a:buFontTx/>
              <a:buChar char="-"/>
            </a:pPr>
            <a:r>
              <a:rPr lang="cs-CZ" sz="2400" b="1" dirty="0"/>
              <a:t>Metodická podpora učitelů </a:t>
            </a:r>
            <a:r>
              <a:rPr lang="cs-CZ" sz="2400" dirty="0"/>
              <a:t>ze strany poradenských pracovníků školy</a:t>
            </a:r>
          </a:p>
          <a:p>
            <a:pPr>
              <a:buFontTx/>
              <a:buChar char="-"/>
            </a:pPr>
            <a:endParaRPr lang="cs-CZ" sz="2800" b="1" dirty="0"/>
          </a:p>
        </p:txBody>
      </p:sp>
      <p:sp>
        <p:nvSpPr>
          <p:cNvPr id="4" name="Zástupný symbol pro číslo snímku 3"/>
          <p:cNvSpPr>
            <a:spLocks noGrp="1"/>
          </p:cNvSpPr>
          <p:nvPr>
            <p:ph type="sldNum" sz="quarter" idx="12"/>
          </p:nvPr>
        </p:nvSpPr>
        <p:spPr/>
        <p:txBody>
          <a:bodyPr/>
          <a:lstStyle/>
          <a:p>
            <a:fld id="{B07CEB9D-AFCB-4200-B0D7-411533867191}" type="slidenum">
              <a:rPr lang="cs-CZ" smtClean="0"/>
              <a:pPr/>
              <a:t>14</a:t>
            </a:fld>
            <a:endParaRPr lang="cs-CZ"/>
          </a:p>
        </p:txBody>
      </p:sp>
    </p:spTree>
    <p:extLst>
      <p:ext uri="{BB962C8B-B14F-4D97-AF65-F5344CB8AC3E}">
        <p14:creationId xmlns:p14="http://schemas.microsoft.com/office/powerpoint/2010/main" val="13654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dirty="0" err="1">
                <a:solidFill>
                  <a:schemeClr val="dk1"/>
                </a:solidFill>
                <a:latin typeface="Arial"/>
                <a:ea typeface="Arial"/>
                <a:cs typeface="Arial"/>
                <a:sym typeface="Arial"/>
              </a:rPr>
              <a:t>Poradenské</a:t>
            </a:r>
            <a:r>
              <a:rPr lang="en-US" sz="2600" b="1" i="0" u="none" strike="noStrike" cap="none" dirty="0">
                <a:solidFill>
                  <a:schemeClr val="dk1"/>
                </a:solidFill>
                <a:latin typeface="Arial"/>
                <a:ea typeface="Arial"/>
                <a:cs typeface="Arial"/>
                <a:sym typeface="Arial"/>
              </a:rPr>
              <a:t> </a:t>
            </a:r>
            <a:r>
              <a:rPr lang="en-US" sz="2600" b="1" i="0" u="none" strike="noStrike" cap="none" dirty="0" err="1">
                <a:solidFill>
                  <a:schemeClr val="dk1"/>
                </a:solidFill>
                <a:latin typeface="Arial"/>
                <a:ea typeface="Arial"/>
                <a:cs typeface="Arial"/>
                <a:sym typeface="Arial"/>
              </a:rPr>
              <a:t>služby</a:t>
            </a:r>
            <a:r>
              <a:rPr lang="en-US" sz="2600" b="1" i="0" u="none" strike="noStrike" cap="none" dirty="0">
                <a:solidFill>
                  <a:schemeClr val="dk1"/>
                </a:solidFill>
                <a:latin typeface="Arial"/>
                <a:ea typeface="Arial"/>
                <a:cs typeface="Arial"/>
                <a:sym typeface="Arial"/>
              </a:rPr>
              <a:t> – </a:t>
            </a:r>
            <a:r>
              <a:rPr lang="en-US" sz="2600" b="1" i="0" u="none" strike="noStrike" cap="none" dirty="0" err="1">
                <a:solidFill>
                  <a:schemeClr val="dk1"/>
                </a:solidFill>
                <a:latin typeface="Arial"/>
                <a:ea typeface="Arial"/>
                <a:cs typeface="Arial"/>
                <a:sym typeface="Arial"/>
              </a:rPr>
              <a:t>podpora</a:t>
            </a:r>
            <a:r>
              <a:rPr lang="en-US" sz="2600" b="1" i="0" u="none" strike="noStrike" cap="none" dirty="0">
                <a:solidFill>
                  <a:schemeClr val="dk1"/>
                </a:solidFill>
                <a:latin typeface="Arial"/>
                <a:ea typeface="Arial"/>
                <a:cs typeface="Arial"/>
                <a:sym typeface="Arial"/>
              </a:rPr>
              <a:t> </a:t>
            </a:r>
            <a:r>
              <a:rPr lang="en-US" sz="2600" b="1" i="0" u="none" strike="noStrike" cap="none" dirty="0" err="1">
                <a:solidFill>
                  <a:schemeClr val="dk1"/>
                </a:solidFill>
                <a:latin typeface="Arial"/>
                <a:ea typeface="Arial"/>
                <a:cs typeface="Arial"/>
                <a:sym typeface="Arial"/>
              </a:rPr>
              <a:t>učitele</a:t>
            </a:r>
            <a:br>
              <a:rPr lang="en-US" sz="2600" b="1" i="0" u="none" strike="noStrike" cap="none" dirty="0">
                <a:solidFill>
                  <a:schemeClr val="dk1"/>
                </a:solidFill>
                <a:latin typeface="Arial"/>
                <a:ea typeface="Arial"/>
                <a:cs typeface="Arial"/>
                <a:sym typeface="Arial"/>
              </a:rPr>
            </a:br>
            <a:br>
              <a:rPr lang="en-US" sz="2600" b="1" i="0" u="none" strike="noStrike" cap="none" dirty="0">
                <a:solidFill>
                  <a:schemeClr val="dk1"/>
                </a:solidFill>
                <a:latin typeface="Arial"/>
                <a:ea typeface="Arial"/>
                <a:cs typeface="Arial"/>
                <a:sym typeface="Arial"/>
              </a:rPr>
            </a:br>
            <a:br>
              <a:rPr lang="sk-SK" sz="2600" b="1" i="0" u="none" strike="noStrike" cap="none" dirty="0">
                <a:solidFill>
                  <a:schemeClr val="dk1"/>
                </a:solidFill>
                <a:latin typeface="Arial"/>
                <a:ea typeface="Arial"/>
                <a:cs typeface="Arial"/>
                <a:sym typeface="Arial"/>
              </a:rPr>
            </a:br>
            <a:r>
              <a:rPr lang="en-US" sz="1600" b="1" i="0" u="none" strike="noStrike" cap="none" dirty="0" err="1">
                <a:solidFill>
                  <a:schemeClr val="dk1"/>
                </a:solidFill>
                <a:latin typeface="Arial"/>
                <a:ea typeface="Arial"/>
                <a:cs typeface="Arial"/>
                <a:sym typeface="Arial"/>
              </a:rPr>
              <a:t>Vyhláška</a:t>
            </a:r>
            <a:r>
              <a:rPr lang="en-US" sz="1600" b="1" i="0" u="none" strike="noStrike" cap="none" dirty="0">
                <a:solidFill>
                  <a:schemeClr val="dk1"/>
                </a:solidFill>
                <a:latin typeface="Arial"/>
                <a:ea typeface="Arial"/>
                <a:cs typeface="Arial"/>
                <a:sym typeface="Arial"/>
              </a:rPr>
              <a:t> č. 197/2016 Sb., o </a:t>
            </a:r>
            <a:r>
              <a:rPr lang="en-US" sz="1600" b="1" i="0" u="none" strike="noStrike" cap="none" dirty="0" err="1">
                <a:solidFill>
                  <a:schemeClr val="dk1"/>
                </a:solidFill>
                <a:latin typeface="Arial"/>
                <a:ea typeface="Arial"/>
                <a:cs typeface="Arial"/>
                <a:sym typeface="Arial"/>
              </a:rPr>
              <a:t>poskytování</a:t>
            </a:r>
            <a:r>
              <a:rPr lang="en-US" sz="1600" b="1" i="0" u="none" strike="noStrike" cap="none" dirty="0">
                <a:solidFill>
                  <a:schemeClr val="dk1"/>
                </a:solidFill>
                <a:latin typeface="Arial"/>
                <a:ea typeface="Arial"/>
                <a:cs typeface="Arial"/>
                <a:sym typeface="Arial"/>
              </a:rPr>
              <a:t> </a:t>
            </a:r>
            <a:r>
              <a:rPr lang="en-US" sz="1600" b="1" i="0" u="none" strike="noStrike" cap="none" dirty="0" err="1">
                <a:solidFill>
                  <a:schemeClr val="dk1"/>
                </a:solidFill>
                <a:latin typeface="Arial"/>
                <a:ea typeface="Arial"/>
                <a:cs typeface="Arial"/>
                <a:sym typeface="Arial"/>
              </a:rPr>
              <a:t>poradenských</a:t>
            </a:r>
            <a:r>
              <a:rPr lang="en-US" sz="1600" b="1" i="0" u="none" strike="noStrike" cap="none" dirty="0">
                <a:solidFill>
                  <a:schemeClr val="dk1"/>
                </a:solidFill>
                <a:latin typeface="Arial"/>
                <a:ea typeface="Arial"/>
                <a:cs typeface="Arial"/>
                <a:sym typeface="Arial"/>
              </a:rPr>
              <a:t> </a:t>
            </a:r>
            <a:r>
              <a:rPr lang="en-US" sz="1600" b="1" i="0" u="none" strike="noStrike" cap="none" dirty="0" err="1">
                <a:solidFill>
                  <a:schemeClr val="dk1"/>
                </a:solidFill>
                <a:latin typeface="Arial"/>
                <a:ea typeface="Arial"/>
                <a:cs typeface="Arial"/>
                <a:sym typeface="Arial"/>
              </a:rPr>
              <a:t>služeb</a:t>
            </a:r>
            <a:r>
              <a:rPr lang="en-US" sz="1600" b="1" i="0" u="none" strike="noStrike" cap="none" dirty="0">
                <a:solidFill>
                  <a:schemeClr val="dk1"/>
                </a:solidFill>
                <a:latin typeface="Arial"/>
                <a:ea typeface="Arial"/>
                <a:cs typeface="Arial"/>
                <a:sym typeface="Arial"/>
              </a:rPr>
              <a:t> </a:t>
            </a:r>
            <a:r>
              <a:rPr lang="en-US" sz="1600" b="1" i="0" u="none" strike="noStrike" cap="none" dirty="0" err="1">
                <a:solidFill>
                  <a:schemeClr val="dk1"/>
                </a:solidFill>
                <a:latin typeface="Arial"/>
                <a:ea typeface="Arial"/>
                <a:cs typeface="Arial"/>
                <a:sym typeface="Arial"/>
              </a:rPr>
              <a:t>ve</a:t>
            </a:r>
            <a:r>
              <a:rPr lang="en-US" sz="1600" b="1" i="0" u="none" strike="noStrike" cap="none" dirty="0">
                <a:solidFill>
                  <a:schemeClr val="dk1"/>
                </a:solidFill>
                <a:latin typeface="Arial"/>
                <a:ea typeface="Arial"/>
                <a:cs typeface="Arial"/>
                <a:sym typeface="Arial"/>
              </a:rPr>
              <a:t> </a:t>
            </a:r>
            <a:r>
              <a:rPr lang="en-US" sz="1600" b="1" i="0" u="none" strike="noStrike" cap="none" dirty="0" err="1">
                <a:solidFill>
                  <a:schemeClr val="dk1"/>
                </a:solidFill>
                <a:latin typeface="Arial"/>
                <a:ea typeface="Arial"/>
                <a:cs typeface="Arial"/>
                <a:sym typeface="Arial"/>
              </a:rPr>
              <a:t>školách</a:t>
            </a:r>
            <a:r>
              <a:rPr lang="en-US" sz="1600" b="1" i="0" u="none" strike="noStrike" cap="none" dirty="0">
                <a:solidFill>
                  <a:schemeClr val="dk1"/>
                </a:solidFill>
                <a:latin typeface="Arial"/>
                <a:ea typeface="Arial"/>
                <a:cs typeface="Arial"/>
                <a:sym typeface="Arial"/>
              </a:rPr>
              <a:t> a </a:t>
            </a:r>
            <a:r>
              <a:rPr lang="en-US" sz="1600" b="1" i="0" u="none" strike="noStrike" cap="none" dirty="0" err="1">
                <a:solidFill>
                  <a:schemeClr val="dk1"/>
                </a:solidFill>
                <a:latin typeface="Arial"/>
                <a:ea typeface="Arial"/>
                <a:cs typeface="Arial"/>
                <a:sym typeface="Arial"/>
              </a:rPr>
              <a:t>školských</a:t>
            </a:r>
            <a:r>
              <a:rPr lang="en-US" sz="1600" b="1" i="0" u="none" strike="noStrike" cap="none" dirty="0">
                <a:solidFill>
                  <a:schemeClr val="dk1"/>
                </a:solidFill>
                <a:latin typeface="Arial"/>
                <a:ea typeface="Arial"/>
                <a:cs typeface="Arial"/>
                <a:sym typeface="Arial"/>
              </a:rPr>
              <a:t> </a:t>
            </a:r>
            <a:r>
              <a:rPr lang="sk-SK" dirty="0"/>
              <a:t> </a:t>
            </a:r>
            <a:r>
              <a:rPr lang="en-US" sz="1800" b="1" i="0" u="none" strike="noStrike" cap="none" dirty="0" err="1">
                <a:solidFill>
                  <a:schemeClr val="dk1"/>
                </a:solidFill>
                <a:latin typeface="Arial"/>
                <a:ea typeface="Arial"/>
                <a:cs typeface="Arial"/>
                <a:sym typeface="Arial"/>
              </a:rPr>
              <a:t>poradenských</a:t>
            </a:r>
            <a:r>
              <a:rPr lang="en-US" sz="1800" b="1" i="0" u="none" strike="noStrike" cap="none" dirty="0">
                <a:solidFill>
                  <a:schemeClr val="dk1"/>
                </a:solidFill>
                <a:latin typeface="Arial"/>
                <a:ea typeface="Arial"/>
                <a:cs typeface="Arial"/>
                <a:sym typeface="Arial"/>
              </a:rPr>
              <a:t> </a:t>
            </a:r>
            <a:r>
              <a:rPr lang="en-US" sz="1800" b="1" i="0" u="none" strike="noStrike" cap="none" dirty="0" err="1">
                <a:solidFill>
                  <a:schemeClr val="dk1"/>
                </a:solidFill>
                <a:latin typeface="Arial"/>
                <a:ea typeface="Arial"/>
                <a:cs typeface="Arial"/>
                <a:sym typeface="Arial"/>
              </a:rPr>
              <a:t>zařízeních</a:t>
            </a:r>
            <a:endParaRPr dirty="0"/>
          </a:p>
        </p:txBody>
      </p:sp>
      <p:sp>
        <p:nvSpPr>
          <p:cNvPr id="121" name="Shape 121"/>
          <p:cNvSpPr txBox="1">
            <a:spLocks noGrp="1"/>
          </p:cNvSpPr>
          <p:nvPr>
            <p:ph type="body" idx="1"/>
          </p:nvPr>
        </p:nvSpPr>
        <p:spPr>
          <a:xfrm>
            <a:off x="457200" y="2180491"/>
            <a:ext cx="4040187" cy="638175"/>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chemeClr val="dk1"/>
              </a:buClr>
              <a:buSzPts val="2400"/>
              <a:buFont typeface="Noto Sans Symbols"/>
              <a:buNone/>
            </a:pPr>
            <a:endParaRPr lang="sk-SK" sz="2400" b="1"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Noto Sans Symbols"/>
              <a:buNone/>
            </a:pPr>
            <a:endParaRPr lang="sk-SK" dirty="0"/>
          </a:p>
          <a:p>
            <a:pPr marL="0" marR="0" lvl="0" indent="0" algn="l" rtl="0">
              <a:lnSpc>
                <a:spcPct val="100000"/>
              </a:lnSpc>
              <a:spcBef>
                <a:spcPts val="0"/>
              </a:spcBef>
              <a:spcAft>
                <a:spcPts val="0"/>
              </a:spcAft>
              <a:buClr>
                <a:schemeClr val="dk1"/>
              </a:buClr>
              <a:buSzPts val="2400"/>
              <a:buFont typeface="Noto Sans Symbols"/>
              <a:buNone/>
            </a:pPr>
            <a:r>
              <a:rPr lang="en-US" sz="2400" b="1" i="0" u="none" dirty="0" err="1">
                <a:solidFill>
                  <a:schemeClr val="dk1"/>
                </a:solidFill>
                <a:latin typeface="Arial"/>
                <a:ea typeface="Arial"/>
                <a:cs typeface="Arial"/>
                <a:sym typeface="Arial"/>
              </a:rPr>
              <a:t>Školní</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poradenské</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pracoviště</a:t>
            </a:r>
            <a:endParaRPr dirty="0"/>
          </a:p>
        </p:txBody>
      </p:sp>
      <p:sp>
        <p:nvSpPr>
          <p:cNvPr id="122" name="Shape 122"/>
          <p:cNvSpPr txBox="1">
            <a:spLocks noGrp="1"/>
          </p:cNvSpPr>
          <p:nvPr>
            <p:ph type="body" idx="1"/>
          </p:nvPr>
        </p:nvSpPr>
        <p:spPr>
          <a:xfrm>
            <a:off x="354012" y="2657475"/>
            <a:ext cx="4040187" cy="3951287"/>
          </a:xfrm>
          <a:prstGeom prst="rect">
            <a:avLst/>
          </a:prstGeom>
          <a:noFill/>
          <a:ln>
            <a:noFill/>
          </a:ln>
        </p:spPr>
        <p:txBody>
          <a:bodyPr spcFirstLastPara="1" wrap="square" lIns="0" tIns="0" rIns="0" bIns="0" anchor="t" anchorCtr="0">
            <a:noAutofit/>
          </a:bodyPr>
          <a:lstStyle/>
          <a:p>
            <a:pPr marL="180975" marR="0" lvl="0" indent="-28575" algn="l" rtl="0">
              <a:lnSpc>
                <a:spcPct val="100000"/>
              </a:lnSpc>
              <a:spcBef>
                <a:spcPts val="0"/>
              </a:spcBef>
              <a:spcAft>
                <a:spcPts val="0"/>
              </a:spcAft>
              <a:buClr>
                <a:schemeClr val="dk1"/>
              </a:buClr>
              <a:buSzPts val="2400"/>
              <a:buFont typeface="Noto Sans Symbols"/>
              <a:buNone/>
            </a:pPr>
            <a:endParaRPr sz="2400" b="0" i="0" u="none" dirty="0">
              <a:solidFill>
                <a:schemeClr val="dk1"/>
              </a:solidFill>
              <a:latin typeface="Arial"/>
              <a:ea typeface="Arial"/>
              <a:cs typeface="Arial"/>
              <a:sym typeface="Arial"/>
            </a:endParaRPr>
          </a:p>
          <a:p>
            <a:pPr marL="180975" marR="0" lvl="0" indent="-180975" algn="l" rtl="0">
              <a:lnSpc>
                <a:spcPct val="100000"/>
              </a:lnSpc>
              <a:spcBef>
                <a:spcPts val="96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výchovný</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poradce</a:t>
            </a:r>
            <a:endParaRPr dirty="0"/>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školní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metodik</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prevence</a:t>
            </a:r>
            <a:r>
              <a:rPr lang="en-US" sz="2000" b="0" i="0" u="none" dirty="0">
                <a:solidFill>
                  <a:schemeClr val="dk1"/>
                </a:solidFill>
                <a:latin typeface="Arial"/>
                <a:ea typeface="Arial"/>
                <a:cs typeface="Arial"/>
                <a:sym typeface="Arial"/>
              </a:rPr>
              <a:t> </a:t>
            </a:r>
            <a:endParaRPr dirty="0"/>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školní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psycholog</a:t>
            </a:r>
            <a:endParaRPr dirty="0"/>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školní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speciální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pedagog</a:t>
            </a:r>
            <a:endParaRPr dirty="0"/>
          </a:p>
          <a:p>
            <a:pPr marL="180975" marR="0" lvl="0" indent="-53975" algn="l" rtl="0">
              <a:spcBef>
                <a:spcPts val="800"/>
              </a:spcBef>
              <a:spcAft>
                <a:spcPts val="0"/>
              </a:spcAft>
              <a:buClr>
                <a:schemeClr val="dk1"/>
              </a:buClr>
              <a:buSzPts val="2000"/>
              <a:buFont typeface="Noto Sans Symbols"/>
              <a:buNone/>
            </a:pPr>
            <a:endParaRPr sz="2000" b="0" i="0" u="none" dirty="0">
              <a:solidFill>
                <a:schemeClr val="dk1"/>
              </a:solidFill>
              <a:latin typeface="Arial"/>
              <a:ea typeface="Arial"/>
              <a:cs typeface="Arial"/>
              <a:sym typeface="Arial"/>
            </a:endParaRPr>
          </a:p>
        </p:txBody>
      </p:sp>
      <p:sp>
        <p:nvSpPr>
          <p:cNvPr id="123" name="Shape 123"/>
          <p:cNvSpPr txBox="1">
            <a:spLocks noGrp="1"/>
          </p:cNvSpPr>
          <p:nvPr>
            <p:ph type="body" idx="1"/>
          </p:nvPr>
        </p:nvSpPr>
        <p:spPr>
          <a:xfrm>
            <a:off x="4792662" y="1855787"/>
            <a:ext cx="4041775" cy="962879"/>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chemeClr val="dk1"/>
              </a:buClr>
              <a:buSzPts val="2400"/>
              <a:buFont typeface="Noto Sans Symbols"/>
              <a:buNone/>
            </a:pPr>
            <a:r>
              <a:rPr lang="en-US" sz="2400" b="1" i="0" u="none" dirty="0" err="1">
                <a:solidFill>
                  <a:schemeClr val="dk1"/>
                </a:solidFill>
                <a:latin typeface="Arial"/>
                <a:ea typeface="Arial"/>
                <a:cs typeface="Arial"/>
                <a:sym typeface="Arial"/>
              </a:rPr>
              <a:t>Školské</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poradenské</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zařízení</a:t>
            </a:r>
            <a:endParaRPr dirty="0"/>
          </a:p>
        </p:txBody>
      </p:sp>
      <p:sp>
        <p:nvSpPr>
          <p:cNvPr id="124" name="Shape 124"/>
          <p:cNvSpPr txBox="1">
            <a:spLocks noGrp="1"/>
          </p:cNvSpPr>
          <p:nvPr>
            <p:ph type="body" idx="2"/>
          </p:nvPr>
        </p:nvSpPr>
        <p:spPr>
          <a:xfrm>
            <a:off x="4792662" y="2667000"/>
            <a:ext cx="4041775" cy="3951287"/>
          </a:xfrm>
          <a:prstGeom prst="rect">
            <a:avLst/>
          </a:prstGeom>
          <a:noFill/>
          <a:ln>
            <a:noFill/>
          </a:ln>
        </p:spPr>
        <p:txBody>
          <a:bodyPr spcFirstLastPara="1" wrap="square" lIns="0" tIns="0" rIns="0" bIns="0" anchor="t" anchorCtr="0">
            <a:noAutofit/>
          </a:bodyPr>
          <a:lstStyle/>
          <a:p>
            <a:pPr marL="180975" marR="0" lvl="0" indent="-28575" algn="l" rtl="0">
              <a:lnSpc>
                <a:spcPct val="100000"/>
              </a:lnSpc>
              <a:spcBef>
                <a:spcPts val="0"/>
              </a:spcBef>
              <a:spcAft>
                <a:spcPts val="0"/>
              </a:spcAft>
              <a:buClr>
                <a:schemeClr val="dk1"/>
              </a:buClr>
              <a:buSzPts val="2400"/>
              <a:buFont typeface="Noto Sans Symbols"/>
              <a:buNone/>
            </a:pPr>
            <a:endParaRPr sz="2400" b="0" i="0" u="none" dirty="0">
              <a:solidFill>
                <a:schemeClr val="dk1"/>
              </a:solidFill>
              <a:latin typeface="Arial"/>
              <a:ea typeface="Arial"/>
              <a:cs typeface="Arial"/>
              <a:sym typeface="Arial"/>
            </a:endParaRPr>
          </a:p>
          <a:p>
            <a:pPr marL="180975" marR="0" lvl="0" indent="-180975" algn="l" rtl="0">
              <a:lnSpc>
                <a:spcPct val="100000"/>
              </a:lnSpc>
              <a:spcBef>
                <a:spcPts val="96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pedagogicko-psychologická</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poradna</a:t>
            </a:r>
            <a:endParaRPr sz="2000" b="0" i="1" u="none" dirty="0">
              <a:solidFill>
                <a:schemeClr val="dk1"/>
              </a:solidFill>
              <a:latin typeface="Arial"/>
              <a:ea typeface="Arial"/>
              <a:cs typeface="Arial"/>
              <a:sym typeface="Arial"/>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dirty="0" err="1">
                <a:solidFill>
                  <a:schemeClr val="dk1"/>
                </a:solidFill>
                <a:latin typeface="Arial"/>
                <a:ea typeface="Arial"/>
                <a:cs typeface="Arial"/>
                <a:sym typeface="Arial"/>
              </a:rPr>
              <a:t>speciálně</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pedagogické</a:t>
            </a:r>
            <a:r>
              <a:rPr lang="en-US" sz="2000" b="0" i="0" u="none" dirty="0">
                <a:solidFill>
                  <a:schemeClr val="dk1"/>
                </a:solidFill>
                <a:latin typeface="Arial"/>
                <a:ea typeface="Arial"/>
                <a:cs typeface="Arial"/>
                <a:sym typeface="Arial"/>
              </a:rPr>
              <a:t> centrum</a:t>
            </a:r>
            <a:endParaRPr sz="2000" b="0" i="0" u="none" dirty="0">
              <a:solidFill>
                <a:schemeClr val="dk1"/>
              </a:solidFill>
              <a:latin typeface="Arial"/>
              <a:ea typeface="Arial"/>
              <a:cs typeface="Arial"/>
              <a:sym typeface="Arial"/>
            </a:endParaRPr>
          </a:p>
          <a:p>
            <a:pPr marL="180975" marR="0" lvl="0" indent="-180975" algn="l" rtl="0">
              <a:lnSpc>
                <a:spcPct val="100000"/>
              </a:lnSpc>
              <a:spcBef>
                <a:spcPts val="800"/>
              </a:spcBef>
              <a:spcAft>
                <a:spcPts val="0"/>
              </a:spcAft>
              <a:buClr>
                <a:schemeClr val="dk1"/>
              </a:buClr>
              <a:buSzPts val="2400"/>
              <a:buFont typeface="Noto Sans Symbols"/>
              <a:buNone/>
            </a:pPr>
            <a:endParaRPr sz="2400" b="0" i="0" u="none" dirty="0">
              <a:solidFill>
                <a:schemeClr val="dk1"/>
              </a:solidFill>
              <a:latin typeface="Arial"/>
              <a:ea typeface="Arial"/>
              <a:cs typeface="Arial"/>
              <a:sym typeface="Arial"/>
            </a:endParaRPr>
          </a:p>
          <a:p>
            <a:pPr marL="180975" marR="0" lvl="0" indent="-28575" algn="l" rtl="0">
              <a:spcBef>
                <a:spcPts val="960"/>
              </a:spcBef>
              <a:spcAft>
                <a:spcPts val="0"/>
              </a:spcAft>
              <a:buClr>
                <a:schemeClr val="dk1"/>
              </a:buClr>
              <a:buSzPts val="2400"/>
              <a:buFont typeface="Noto Sans Symbols"/>
              <a:buNone/>
            </a:pPr>
            <a:endParaRPr sz="2400" b="0" i="0" u="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67490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ED98-7001-474F-9DFD-6E4455D463F7}"/>
              </a:ext>
            </a:extLst>
          </p:cNvPr>
          <p:cNvSpPr>
            <a:spLocks noGrp="1"/>
          </p:cNvSpPr>
          <p:nvPr>
            <p:ph type="title"/>
          </p:nvPr>
        </p:nvSpPr>
        <p:spPr/>
        <p:txBody>
          <a:bodyPr/>
          <a:lstStyle/>
          <a:p>
            <a:r>
              <a:rPr lang="sk-SK" dirty="0"/>
              <a:t>Etika v pedagogické </a:t>
            </a:r>
            <a:r>
              <a:rPr lang="sk-SK" dirty="0" err="1"/>
              <a:t>diagnostice</a:t>
            </a:r>
            <a:endParaRPr lang="sk-SK" dirty="0"/>
          </a:p>
        </p:txBody>
      </p:sp>
      <p:sp>
        <p:nvSpPr>
          <p:cNvPr id="3" name="Text Placeholder 2">
            <a:extLst>
              <a:ext uri="{FF2B5EF4-FFF2-40B4-BE49-F238E27FC236}">
                <a16:creationId xmlns:a16="http://schemas.microsoft.com/office/drawing/2014/main" id="{5F82CE83-56B0-450A-BB83-81935EEDF2A2}"/>
              </a:ext>
            </a:extLst>
          </p:cNvPr>
          <p:cNvSpPr>
            <a:spLocks noGrp="1"/>
          </p:cNvSpPr>
          <p:nvPr>
            <p:ph type="body" idx="1"/>
          </p:nvPr>
        </p:nvSpPr>
        <p:spPr>
          <a:xfrm>
            <a:off x="295275" y="1083213"/>
            <a:ext cx="8524875" cy="4719100"/>
          </a:xfrm>
        </p:spPr>
        <p:txBody>
          <a:bodyPr/>
          <a:lstStyle/>
          <a:p>
            <a:pPr marL="101600" indent="0">
              <a:buNone/>
            </a:pPr>
            <a:r>
              <a:rPr lang="cs-CZ" b="1" dirty="0"/>
              <a:t>Učitel = odborná a etická autorita</a:t>
            </a:r>
          </a:p>
          <a:p>
            <a:endParaRPr lang="cs-CZ" dirty="0"/>
          </a:p>
          <a:p>
            <a:pPr marL="101600" indent="0">
              <a:buNone/>
            </a:pPr>
            <a:r>
              <a:rPr lang="cs-CZ" dirty="0"/>
              <a:t>Nedodržení etických pravidel = </a:t>
            </a:r>
            <a:r>
              <a:rPr lang="cs-CZ" b="1" dirty="0"/>
              <a:t>zdroj zátěžové situace</a:t>
            </a:r>
            <a:r>
              <a:rPr lang="cs-CZ" dirty="0"/>
              <a:t> pro </a:t>
            </a:r>
            <a:r>
              <a:rPr lang="cs-CZ" b="1" dirty="0"/>
              <a:t>žáka. </a:t>
            </a:r>
          </a:p>
          <a:p>
            <a:endParaRPr lang="cs-CZ" b="1" dirty="0"/>
          </a:p>
          <a:p>
            <a:pPr marL="101600" indent="0">
              <a:buNone/>
            </a:pPr>
            <a:r>
              <a:rPr lang="cs-CZ" b="1" dirty="0"/>
              <a:t>Ústní zkoušení</a:t>
            </a:r>
            <a:r>
              <a:rPr lang="cs-CZ" dirty="0"/>
              <a:t> (je příkladem </a:t>
            </a:r>
            <a:r>
              <a:rPr lang="cs-CZ" b="1" dirty="0"/>
              <a:t>metody  rozhovoru</a:t>
            </a:r>
            <a:r>
              <a:rPr lang="cs-CZ" dirty="0"/>
              <a:t>) – učitel ironizuje výkon žáka, komentuje, nevhodně hodnotí. Nesrozumitelně položená otázka, časový nátlak, 	srovnávání s jinými = etické selhání. </a:t>
            </a:r>
          </a:p>
          <a:p>
            <a:pPr marL="101600" indent="0">
              <a:buNone/>
            </a:pPr>
            <a:endParaRPr lang="cs-CZ" dirty="0"/>
          </a:p>
          <a:p>
            <a:pPr marL="101600" indent="0">
              <a:buNone/>
            </a:pPr>
            <a:r>
              <a:rPr lang="cs-CZ" b="1" dirty="0"/>
              <a:t>Práce s chybou žáka = </a:t>
            </a:r>
            <a:r>
              <a:rPr lang="cs-CZ" dirty="0"/>
              <a:t>žák by vždy měl mít šanci svůj výkon opravit.</a:t>
            </a:r>
          </a:p>
          <a:p>
            <a:pPr marL="101600" indent="0">
              <a:buNone/>
            </a:pPr>
            <a:endParaRPr lang="cs-CZ" dirty="0"/>
          </a:p>
          <a:p>
            <a:pPr marL="101600" indent="0">
              <a:buNone/>
            </a:pPr>
            <a:r>
              <a:rPr lang="cs-CZ" b="1" dirty="0"/>
              <a:t>Nevhodná interpretace</a:t>
            </a:r>
            <a:r>
              <a:rPr lang="cs-CZ" dirty="0"/>
              <a:t> výsledků = nebezpečí poškození žáka. </a:t>
            </a:r>
            <a:endParaRPr lang="sk-SK" dirty="0"/>
          </a:p>
          <a:p>
            <a:pPr marL="101600" indent="0">
              <a:buNone/>
            </a:pPr>
            <a:endParaRPr lang="sk-SK" dirty="0"/>
          </a:p>
          <a:p>
            <a:pPr marL="101600" indent="0">
              <a:buNone/>
            </a:pPr>
            <a:r>
              <a:rPr lang="cs-CZ" b="1" dirty="0"/>
              <a:t>Výsledky dotazníků nebo sociometrie = </a:t>
            </a:r>
            <a:r>
              <a:rPr lang="cs-CZ" dirty="0"/>
              <a:t>informace pouze pro práci učitele, je neetické jejich výsledky zveřejnit.</a:t>
            </a:r>
          </a:p>
          <a:p>
            <a:pPr marL="101600" indent="0">
              <a:buNone/>
            </a:pPr>
            <a:endParaRPr lang="cs-CZ" dirty="0"/>
          </a:p>
          <a:p>
            <a:pPr marL="101600" indent="0">
              <a:buNone/>
            </a:pPr>
            <a:r>
              <a:rPr lang="cs-CZ" b="1" dirty="0"/>
              <a:t>Informace o výsledcích </a:t>
            </a:r>
            <a:r>
              <a:rPr lang="cs-CZ" dirty="0"/>
              <a:t>žákovy práce rodičům v rámci tzv. třídních schůzek – soukromě.</a:t>
            </a:r>
            <a:endParaRPr lang="sk-SK" dirty="0"/>
          </a:p>
          <a:p>
            <a:endParaRPr lang="sk-SK" dirty="0"/>
          </a:p>
        </p:txBody>
      </p:sp>
    </p:spTree>
    <p:extLst>
      <p:ext uri="{BB962C8B-B14F-4D97-AF65-F5344CB8AC3E}">
        <p14:creationId xmlns:p14="http://schemas.microsoft.com/office/powerpoint/2010/main" val="176454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Závěr</a:t>
            </a:r>
            <a:endParaRPr/>
          </a:p>
        </p:txBody>
      </p:sp>
      <p:sp>
        <p:nvSpPr>
          <p:cNvPr id="138" name="Shape 138"/>
          <p:cNvSpPr txBox="1">
            <a:spLocks noGrp="1"/>
          </p:cNvSpPr>
          <p:nvPr>
            <p:ph type="body" idx="1"/>
          </p:nvPr>
        </p:nvSpPr>
        <p:spPr>
          <a:xfrm>
            <a:off x="295275" y="1489075"/>
            <a:ext cx="8524875" cy="4313237"/>
          </a:xfrm>
          <a:prstGeom prst="rect">
            <a:avLst/>
          </a:prstGeom>
          <a:noFill/>
          <a:ln>
            <a:noFill/>
          </a:ln>
        </p:spPr>
        <p:txBody>
          <a:bodyPr spcFirstLastPara="1" wrap="square" lIns="0" tIns="0" rIns="0" bIns="0" anchor="t" anchorCtr="0">
            <a:noAutofit/>
          </a:bodyPr>
          <a:lstStyle/>
          <a:p>
            <a:pPr marL="180975" marR="0" lvl="0" indent="-53975" algn="l" rtl="0">
              <a:lnSpc>
                <a:spcPct val="100000"/>
              </a:lnSpc>
              <a:spcBef>
                <a:spcPts val="0"/>
              </a:spcBef>
              <a:spcAft>
                <a:spcPts val="0"/>
              </a:spcAft>
              <a:buClr>
                <a:schemeClr val="dk1"/>
              </a:buClr>
              <a:buSzPts val="2000"/>
              <a:buFont typeface="Noto Sans Symbols"/>
              <a:buNone/>
            </a:pPr>
            <a:endParaRPr sz="2000" b="0" i="0" u="none" dirty="0">
              <a:solidFill>
                <a:schemeClr val="dk1"/>
              </a:solidFill>
              <a:latin typeface="Arial"/>
              <a:ea typeface="Arial"/>
              <a:cs typeface="Arial"/>
              <a:sym typeface="Arial"/>
            </a:endParaRPr>
          </a:p>
          <a:p>
            <a:pPr marL="0" marR="0" lvl="0" indent="0" algn="l" rtl="0">
              <a:lnSpc>
                <a:spcPct val="150000"/>
              </a:lnSpc>
              <a:spcBef>
                <a:spcPts val="800"/>
              </a:spcBef>
              <a:spcAft>
                <a:spcPts val="0"/>
              </a:spcAft>
              <a:buClr>
                <a:schemeClr val="dk1"/>
              </a:buClr>
              <a:buSzPts val="2000"/>
              <a:buNone/>
            </a:pPr>
            <a:r>
              <a:rPr lang="en-US" sz="2000" b="0" i="0" u="none" dirty="0">
                <a:solidFill>
                  <a:schemeClr val="dk1"/>
                </a:solidFill>
                <a:latin typeface="Arial"/>
                <a:ea typeface="Arial"/>
                <a:cs typeface="Arial"/>
                <a:sym typeface="Arial"/>
              </a:rPr>
              <a:t>PD </a:t>
            </a:r>
            <a:r>
              <a:rPr lang="en-US" sz="2000" b="0" i="0" u="none" dirty="0" err="1">
                <a:solidFill>
                  <a:schemeClr val="dk1"/>
                </a:solidFill>
                <a:latin typeface="Arial"/>
                <a:ea typeface="Arial"/>
                <a:cs typeface="Arial"/>
                <a:sym typeface="Arial"/>
              </a:rPr>
              <a:t>je</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přítomná</a:t>
            </a:r>
            <a:r>
              <a:rPr lang="en-US" sz="2000" b="0" i="0" u="none" dirty="0">
                <a:solidFill>
                  <a:schemeClr val="dk1"/>
                </a:solidFill>
                <a:latin typeface="Arial"/>
                <a:ea typeface="Arial"/>
                <a:cs typeface="Arial"/>
                <a:sym typeface="Arial"/>
              </a:rPr>
              <a:t> v </a:t>
            </a:r>
            <a:r>
              <a:rPr lang="en-US" sz="2000" b="0" i="0" u="none" dirty="0" err="1">
                <a:solidFill>
                  <a:schemeClr val="dk1"/>
                </a:solidFill>
                <a:latin typeface="Arial"/>
                <a:ea typeface="Arial"/>
                <a:cs typeface="Arial"/>
                <a:sym typeface="Arial"/>
              </a:rPr>
              <a:t>každodenním</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rozhodování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učitele</a:t>
            </a:r>
            <a:r>
              <a:rPr lang="en-US" sz="2000" b="0" i="0" u="none" dirty="0">
                <a:solidFill>
                  <a:schemeClr val="dk1"/>
                </a:solidFill>
                <a:latin typeface="Arial"/>
                <a:ea typeface="Arial"/>
                <a:cs typeface="Arial"/>
                <a:sym typeface="Arial"/>
              </a:rPr>
              <a:t>, v </a:t>
            </a:r>
            <a:r>
              <a:rPr lang="en-US" sz="2000" b="0" i="0" u="none" dirty="0" err="1">
                <a:solidFill>
                  <a:schemeClr val="dk1"/>
                </a:solidFill>
                <a:latin typeface="Arial"/>
                <a:ea typeface="Arial"/>
                <a:cs typeface="Arial"/>
                <a:sym typeface="Arial"/>
              </a:rPr>
              <a:t>jakékoli</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jeho</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činnosti</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ve</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třídě</a:t>
            </a:r>
            <a:r>
              <a:rPr lang="en-US" sz="2000" b="0" i="0" u="none" dirty="0">
                <a:solidFill>
                  <a:schemeClr val="dk1"/>
                </a:solidFill>
                <a:latin typeface="Arial"/>
                <a:ea typeface="Arial"/>
                <a:cs typeface="Arial"/>
                <a:sym typeface="Arial"/>
              </a:rPr>
              <a:t> – </a:t>
            </a:r>
            <a:r>
              <a:rPr lang="en-US" sz="2000" b="0" i="0" u="none" dirty="0" err="1">
                <a:solidFill>
                  <a:schemeClr val="dk1"/>
                </a:solidFill>
                <a:latin typeface="Arial"/>
                <a:ea typeface="Arial"/>
                <a:cs typeface="Arial"/>
                <a:sym typeface="Arial"/>
              </a:rPr>
              <a:t>učitel</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vždy</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analyzuje</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třídí</a:t>
            </a:r>
            <a:r>
              <a:rPr lang="en-US" sz="2000" b="0" i="0" u="none" dirty="0">
                <a:solidFill>
                  <a:schemeClr val="dk1"/>
                </a:solidFill>
                <a:latin typeface="Arial"/>
                <a:ea typeface="Arial"/>
                <a:cs typeface="Arial"/>
                <a:sym typeface="Arial"/>
              </a:rPr>
              <a:t>, </a:t>
            </a:r>
            <a:r>
              <a:rPr lang="en-US" sz="2000" b="0" i="0" u="none" dirty="0" err="1">
                <a:solidFill>
                  <a:schemeClr val="dk1"/>
                </a:solidFill>
                <a:latin typeface="Arial"/>
                <a:ea typeface="Arial"/>
                <a:cs typeface="Arial"/>
                <a:sym typeface="Arial"/>
              </a:rPr>
              <a:t>porovnává</a:t>
            </a:r>
            <a:r>
              <a:rPr lang="en-US" sz="2000" b="0" i="0" u="none" dirty="0">
                <a:solidFill>
                  <a:schemeClr val="dk1"/>
                </a:solidFill>
                <a:latin typeface="Arial"/>
                <a:ea typeface="Arial"/>
                <a:cs typeface="Arial"/>
                <a:sym typeface="Arial"/>
              </a:rPr>
              <a: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152400" y="255587"/>
            <a:ext cx="8883650" cy="6523037"/>
          </a:xfrm>
          <a:prstGeom prst="rect">
            <a:avLst/>
          </a:prstGeom>
          <a:noFill/>
          <a:ln>
            <a:noFill/>
          </a:ln>
        </p:spPr>
        <p:txBody>
          <a:bodyPr spcFirstLastPara="1" wrap="square" lIns="0" tIns="0" rIns="0" bIns="0" anchor="t" anchorCtr="0">
            <a:noAutofit/>
          </a:bodyPr>
          <a:lstStyle/>
          <a:p>
            <a:pPr marL="180975" marR="0" lvl="0" indent="-180975" algn="l" rtl="0">
              <a:lnSpc>
                <a:spcPct val="100000"/>
              </a:lnSpc>
              <a:spcBef>
                <a:spcPts val="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Dittrich, P. (1992). </a:t>
            </a:r>
            <a:r>
              <a:rPr lang="en-US" sz="1200" b="0" i="1" u="none">
                <a:solidFill>
                  <a:schemeClr val="dk1"/>
                </a:solidFill>
                <a:latin typeface="Arial"/>
                <a:ea typeface="Arial"/>
                <a:cs typeface="Arial"/>
                <a:sym typeface="Arial"/>
              </a:rPr>
              <a:t>Pedagogicko-psychologická diagnostika.</a:t>
            </a:r>
            <a:r>
              <a:rPr lang="en-US" sz="1200" b="0" i="0" u="none">
                <a:solidFill>
                  <a:schemeClr val="dk1"/>
                </a:solidFill>
                <a:latin typeface="Arial"/>
                <a:ea typeface="Arial"/>
                <a:cs typeface="Arial"/>
                <a:sym typeface="Arial"/>
              </a:rPr>
              <a:t> Praha: H + H.</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Gavora, P. (2001). </a:t>
            </a:r>
            <a:r>
              <a:rPr lang="en-US" sz="1200" b="0" i="1" u="none">
                <a:solidFill>
                  <a:schemeClr val="dk1"/>
                </a:solidFill>
                <a:latin typeface="Arial"/>
                <a:ea typeface="Arial"/>
                <a:cs typeface="Arial"/>
                <a:sym typeface="Arial"/>
              </a:rPr>
              <a:t>Diagnostikovanie a hodnotenie žiaka vo vyučování. In Předškolní a primární pedagogika. Předškolská a elementárná pedagogika.</a:t>
            </a:r>
            <a:r>
              <a:rPr lang="en-US" sz="1200" b="0" i="0" u="none">
                <a:solidFill>
                  <a:schemeClr val="dk1"/>
                </a:solidFill>
                <a:latin typeface="Arial"/>
                <a:ea typeface="Arial"/>
                <a:cs typeface="Arial"/>
                <a:sym typeface="Arial"/>
              </a:rPr>
              <a:t> Praha: Portál.</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Maydlová, Z. (1980). </a:t>
            </a:r>
            <a:r>
              <a:rPr lang="en-US" sz="1200" b="0" i="1" u="none">
                <a:solidFill>
                  <a:schemeClr val="dk1"/>
                </a:solidFill>
                <a:latin typeface="Arial"/>
                <a:ea typeface="Arial"/>
                <a:cs typeface="Arial"/>
                <a:sym typeface="Arial"/>
              </a:rPr>
              <a:t>Soustavné hodnocení žáka.</a:t>
            </a:r>
            <a:r>
              <a:rPr lang="en-US" sz="1200" b="0" i="0" u="none">
                <a:solidFill>
                  <a:schemeClr val="dk1"/>
                </a:solidFill>
                <a:latin typeface="Arial"/>
                <a:ea typeface="Arial"/>
                <a:cs typeface="Arial"/>
                <a:sym typeface="Arial"/>
              </a:rPr>
              <a:t> Praha : SPN.</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Mertin, V., Krejčocá, L. et al. (2016). </a:t>
            </a:r>
            <a:r>
              <a:rPr lang="en-US" sz="1200" b="0" i="1" u="none">
                <a:solidFill>
                  <a:schemeClr val="dk1"/>
                </a:solidFill>
                <a:latin typeface="Arial"/>
                <a:ea typeface="Arial"/>
                <a:cs typeface="Arial"/>
                <a:sym typeface="Arial"/>
              </a:rPr>
              <a:t>Metody a postupy poznávání žáka.</a:t>
            </a:r>
            <a:r>
              <a:rPr lang="en-US" sz="1200" b="0" i="0" u="none">
                <a:solidFill>
                  <a:schemeClr val="dk1"/>
                </a:solidFill>
                <a:latin typeface="Arial"/>
                <a:ea typeface="Arial"/>
                <a:cs typeface="Arial"/>
                <a:sym typeface="Arial"/>
              </a:rPr>
              <a:t> Praha: Wolters Kluwer ČR.</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Mojžíšek, L. (1987). </a:t>
            </a:r>
            <a:r>
              <a:rPr lang="en-US" sz="1200" b="0" i="1" u="none">
                <a:solidFill>
                  <a:schemeClr val="dk1"/>
                </a:solidFill>
                <a:latin typeface="Arial"/>
                <a:ea typeface="Arial"/>
                <a:cs typeface="Arial"/>
                <a:sym typeface="Arial"/>
              </a:rPr>
              <a:t>Teoretické otázky pedagogické diagnostiky. Praha: Academia.</a:t>
            </a:r>
            <a:r>
              <a:rPr lang="en-US" sz="1200" b="0" i="0" u="none">
                <a:solidFill>
                  <a:schemeClr val="dk1"/>
                </a:solidFill>
                <a:latin typeface="Arial"/>
                <a:ea typeface="Arial"/>
                <a:cs typeface="Arial"/>
                <a:sym typeface="Arial"/>
              </a:rPr>
              <a:t> Praha: Academia.</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Pollard et al. (2014). Reflective teaching in schools. London: Bloomsbury Academic.</a:t>
            </a:r>
            <a:endParaRPr sz="1200" b="0" i="0" u="none">
              <a:solidFill>
                <a:schemeClr val="dk1"/>
              </a:solidFill>
              <a:latin typeface="Arial"/>
              <a:ea typeface="Arial"/>
              <a:cs typeface="Arial"/>
              <a:sym typeface="Arial"/>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Průcha, J. (1998). Pedagogická diagnostika 97'. </a:t>
            </a:r>
            <a:r>
              <a:rPr lang="en-US" sz="1200" b="0" i="1" u="none">
                <a:solidFill>
                  <a:schemeClr val="dk1"/>
                </a:solidFill>
                <a:latin typeface="Arial"/>
                <a:ea typeface="Arial"/>
                <a:cs typeface="Arial"/>
                <a:sym typeface="Arial"/>
              </a:rPr>
              <a:t>Sborník referátů z mezinárodní konference Pedagogická diagnostika 97'.</a:t>
            </a:r>
            <a:r>
              <a:rPr lang="en-US" sz="1200" b="0" i="0" u="none">
                <a:solidFill>
                  <a:schemeClr val="dk1"/>
                </a:solidFill>
                <a:latin typeface="Arial"/>
                <a:ea typeface="Arial"/>
                <a:cs typeface="Arial"/>
                <a:sym typeface="Arial"/>
              </a:rPr>
              <a:t> Ostrava: Pedagogická fakulta Ostravské univerzity.</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Průcha, J. et al. (2009). </a:t>
            </a:r>
            <a:r>
              <a:rPr lang="en-US" sz="1200" b="0" i="1" u="none">
                <a:solidFill>
                  <a:schemeClr val="dk1"/>
                </a:solidFill>
                <a:latin typeface="Arial"/>
                <a:ea typeface="Arial"/>
                <a:cs typeface="Arial"/>
                <a:sym typeface="Arial"/>
              </a:rPr>
              <a:t>Pedagogická encyklopedie.</a:t>
            </a:r>
            <a:r>
              <a:rPr lang="en-US" sz="1200" b="0" i="0" u="none">
                <a:solidFill>
                  <a:schemeClr val="dk1"/>
                </a:solidFill>
                <a:latin typeface="Arial"/>
                <a:ea typeface="Arial"/>
                <a:cs typeface="Arial"/>
                <a:sym typeface="Arial"/>
              </a:rPr>
              <a:t> Praha: Portál.</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Swierkoszová, J. (2005). </a:t>
            </a:r>
            <a:r>
              <a:rPr lang="en-US" sz="1200" b="0" i="1" u="none">
                <a:solidFill>
                  <a:schemeClr val="dk1"/>
                </a:solidFill>
                <a:latin typeface="Arial"/>
                <a:ea typeface="Arial"/>
                <a:cs typeface="Arial"/>
                <a:sym typeface="Arial"/>
              </a:rPr>
              <a:t>Pedagogická diagnostika dětského vývoje pro učitele primárního vzdělávání.</a:t>
            </a:r>
            <a:r>
              <a:rPr lang="en-US" sz="1200" b="0" i="0" u="none">
                <a:solidFill>
                  <a:schemeClr val="dk1"/>
                </a:solidFill>
                <a:latin typeface="Arial"/>
                <a:ea typeface="Arial"/>
                <a:cs typeface="Arial"/>
                <a:sym typeface="Arial"/>
              </a:rPr>
              <a:t> Ostrava: REPRONIS.</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Tomanová, D. (2006).</a:t>
            </a:r>
            <a:r>
              <a:rPr lang="en-US" sz="1200" b="0" i="1" u="none">
                <a:solidFill>
                  <a:schemeClr val="dk1"/>
                </a:solidFill>
                <a:latin typeface="Arial"/>
                <a:ea typeface="Arial"/>
                <a:cs typeface="Arial"/>
                <a:sym typeface="Arial"/>
              </a:rPr>
              <a:t>Úvod do pedagogické diagnostiky v mateřské škole. </a:t>
            </a:r>
            <a:r>
              <a:rPr lang="en-US" sz="1200" b="0" i="0" u="none">
                <a:solidFill>
                  <a:schemeClr val="dk1"/>
                </a:solidFill>
                <a:latin typeface="Arial"/>
                <a:ea typeface="Arial"/>
                <a:cs typeface="Arial"/>
                <a:sym typeface="Arial"/>
              </a:rPr>
              <a:t>Olomouc : UP, 2006. </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Tomková, A. e. (2012). </a:t>
            </a:r>
            <a:r>
              <a:rPr lang="en-US" sz="1200" b="0" i="1" u="none">
                <a:solidFill>
                  <a:schemeClr val="dk1"/>
                </a:solidFill>
                <a:latin typeface="Arial"/>
                <a:ea typeface="Arial"/>
                <a:cs typeface="Arial"/>
                <a:sym typeface="Arial"/>
              </a:rPr>
              <a:t>Rámec profesních kvalit učitele. Hodnotící a sebehodnotící arch.</a:t>
            </a:r>
            <a:r>
              <a:rPr lang="en-US" sz="1200" b="0" i="0" u="none">
                <a:solidFill>
                  <a:schemeClr val="dk1"/>
                </a:solidFill>
                <a:latin typeface="Arial"/>
                <a:ea typeface="Arial"/>
                <a:cs typeface="Arial"/>
                <a:sym typeface="Arial"/>
              </a:rPr>
              <a:t> Praha: Národní ústav pro vzdělávání.</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Valenta, J. (2007). Komplexní rozvoj osobnosti žáka ve vyučování. V A. &amp;. Vališová, </a:t>
            </a:r>
            <a:r>
              <a:rPr lang="en-US" sz="1200" b="0" i="1" u="none">
                <a:solidFill>
                  <a:schemeClr val="dk1"/>
                </a:solidFill>
                <a:latin typeface="Arial"/>
                <a:ea typeface="Arial"/>
                <a:cs typeface="Arial"/>
                <a:sym typeface="Arial"/>
              </a:rPr>
              <a:t>Pedagogika pro učitele</a:t>
            </a:r>
            <a:r>
              <a:rPr lang="en-US" sz="1200" b="0" i="0" u="none">
                <a:solidFill>
                  <a:schemeClr val="dk1"/>
                </a:solidFill>
                <a:latin typeface="Arial"/>
                <a:ea typeface="Arial"/>
                <a:cs typeface="Arial"/>
                <a:sym typeface="Arial"/>
              </a:rPr>
              <a:t> (stránky 265-282). Havlíčkův Brod: Grada.</a:t>
            </a:r>
            <a:endParaRPr/>
          </a:p>
          <a:p>
            <a:pPr marL="180975" marR="0" lvl="0" indent="-180975" algn="l" rtl="0">
              <a:lnSpc>
                <a:spcPct val="100000"/>
              </a:lnSpc>
              <a:spcBef>
                <a:spcPts val="1200"/>
              </a:spcBef>
              <a:spcAft>
                <a:spcPts val="0"/>
              </a:spcAft>
              <a:buClr>
                <a:schemeClr val="dk1"/>
              </a:buClr>
              <a:buSzPts val="1200"/>
              <a:buFont typeface="Noto Sans Symbols"/>
              <a:buNone/>
            </a:pPr>
            <a:r>
              <a:rPr lang="en-US" sz="1200" b="0" i="0" u="none">
                <a:solidFill>
                  <a:schemeClr val="dk1"/>
                </a:solidFill>
                <a:latin typeface="Arial"/>
                <a:ea typeface="Arial"/>
                <a:cs typeface="Arial"/>
                <a:sym typeface="Arial"/>
              </a:rPr>
              <a:t>Zelinková, O. </a:t>
            </a:r>
            <a:r>
              <a:rPr lang="en-US" sz="1200" b="0" i="1" u="none">
                <a:solidFill>
                  <a:schemeClr val="dk1"/>
                </a:solidFill>
                <a:latin typeface="Arial"/>
                <a:ea typeface="Arial"/>
                <a:cs typeface="Arial"/>
                <a:sym typeface="Arial"/>
              </a:rPr>
              <a:t>Pedagogická diagnostika a individuální vzdělávací program. </a:t>
            </a:r>
            <a:r>
              <a:rPr lang="en-US" sz="1200" b="0" i="0" u="none">
                <a:solidFill>
                  <a:schemeClr val="dk1"/>
                </a:solidFill>
                <a:latin typeface="Arial"/>
                <a:ea typeface="Arial"/>
                <a:cs typeface="Arial"/>
                <a:sym typeface="Arial"/>
              </a:rPr>
              <a:t>Praha : Portál, 2001. </a:t>
            </a:r>
            <a:endParaRPr/>
          </a:p>
          <a:p>
            <a:pPr marL="180975" marR="0" lvl="0" indent="-180975" algn="l" rtl="0">
              <a:lnSpc>
                <a:spcPct val="100000"/>
              </a:lnSpc>
              <a:spcBef>
                <a:spcPts val="1200"/>
              </a:spcBef>
              <a:spcAft>
                <a:spcPts val="0"/>
              </a:spcAft>
              <a:buClr>
                <a:schemeClr val="dk1"/>
              </a:buClr>
              <a:buSzPts val="1200"/>
              <a:buFont typeface="Noto Sans Symbols"/>
              <a:buNone/>
            </a:pPr>
            <a:endParaRPr sz="1200" b="0" i="0" u="none">
              <a:solidFill>
                <a:schemeClr val="dk1"/>
              </a:solidFill>
              <a:latin typeface="Arial"/>
              <a:ea typeface="Arial"/>
              <a:cs typeface="Arial"/>
              <a:sym typeface="Arial"/>
            </a:endParaRPr>
          </a:p>
          <a:p>
            <a:pPr marL="180975" marR="0" lvl="0" indent="-180975" algn="l" rtl="0">
              <a:lnSpc>
                <a:spcPct val="100000"/>
              </a:lnSpc>
              <a:spcBef>
                <a:spcPts val="0"/>
              </a:spcBef>
              <a:spcAft>
                <a:spcPts val="0"/>
              </a:spcAft>
              <a:buClr>
                <a:schemeClr val="dk1"/>
              </a:buClr>
              <a:buSzPts val="1200"/>
              <a:buFont typeface="Noto Sans Symbols"/>
              <a:buNone/>
            </a:pPr>
            <a:r>
              <a:rPr lang="en-US" sz="1200" b="0" i="1" u="none">
                <a:solidFill>
                  <a:schemeClr val="dk1"/>
                </a:solidFill>
                <a:latin typeface="Arial"/>
                <a:ea typeface="Arial"/>
                <a:cs typeface="Arial"/>
                <a:sym typeface="Arial"/>
              </a:rPr>
              <a:t>Rámcový vzdělávací program pro základní vzdělávání. Praha: Výzkumný ústav pedagogický v Praze. </a:t>
            </a:r>
            <a:endParaRPr sz="1200" b="0" i="0" u="none">
              <a:solidFill>
                <a:schemeClr val="dk1"/>
              </a:solidFill>
              <a:latin typeface="Arial"/>
              <a:ea typeface="Arial"/>
              <a:cs typeface="Arial"/>
              <a:sym typeface="Arial"/>
            </a:endParaRPr>
          </a:p>
          <a:p>
            <a:pPr marL="180975" marR="0" lvl="0" indent="-180975" algn="l" rtl="0">
              <a:lnSpc>
                <a:spcPct val="100000"/>
              </a:lnSpc>
              <a:spcBef>
                <a:spcPts val="0"/>
              </a:spcBef>
              <a:spcAft>
                <a:spcPts val="0"/>
              </a:spcAft>
              <a:buClr>
                <a:schemeClr val="dk1"/>
              </a:buClr>
              <a:buSzPts val="1200"/>
              <a:buFont typeface="Noto Sans Symbols"/>
              <a:buNone/>
            </a:pPr>
            <a:r>
              <a:rPr lang="en-US" sz="1200" b="0" i="1" u="none">
                <a:solidFill>
                  <a:schemeClr val="dk1"/>
                </a:solidFill>
                <a:latin typeface="Arial"/>
                <a:ea typeface="Arial"/>
                <a:cs typeface="Arial"/>
                <a:sym typeface="Arial"/>
              </a:rPr>
              <a:t>Vyhláška č. 72/2005 Sb. o poskytování poradenských služeb ve školách a školských poradenských zařízeních. [online] Aktuální znění 1. 9. 2016 .</a:t>
            </a:r>
            <a:r>
              <a:rPr lang="en-US" sz="1200" b="0" i="0" u="none">
                <a:solidFill>
                  <a:schemeClr val="dk1"/>
                </a:solidFill>
                <a:latin typeface="Arial"/>
                <a:ea typeface="Arial"/>
                <a:cs typeface="Arial"/>
                <a:sym typeface="Arial"/>
              </a:rPr>
              <a:t> (2005). </a:t>
            </a:r>
            <a:endParaRPr/>
          </a:p>
          <a:p>
            <a:pPr marL="180975" marR="0" lvl="0" indent="-180975" algn="l" rtl="0">
              <a:lnSpc>
                <a:spcPct val="100000"/>
              </a:lnSpc>
              <a:spcBef>
                <a:spcPts val="0"/>
              </a:spcBef>
              <a:spcAft>
                <a:spcPts val="0"/>
              </a:spcAft>
              <a:buClr>
                <a:schemeClr val="dk1"/>
              </a:buClr>
              <a:buSzPts val="1200"/>
              <a:buFont typeface="Noto Sans Symbols"/>
              <a:buNone/>
            </a:pPr>
            <a:r>
              <a:rPr lang="en-US" sz="1200" b="0" i="1" u="none">
                <a:solidFill>
                  <a:schemeClr val="dk1"/>
                </a:solidFill>
                <a:latin typeface="Arial"/>
                <a:ea typeface="Arial"/>
                <a:cs typeface="Arial"/>
                <a:sym typeface="Arial"/>
              </a:rPr>
              <a:t>Zákon č. 101/2000 Sb., o ochraně osobních údajů a o změně některých zákonů. Aktuální znění od 6. 10. 2016. </a:t>
            </a:r>
            <a:endParaRPr/>
          </a:p>
          <a:p>
            <a:pPr marL="180975" marR="0" lvl="0" indent="-180975" algn="l" rtl="0">
              <a:lnSpc>
                <a:spcPct val="100000"/>
              </a:lnSpc>
              <a:spcBef>
                <a:spcPts val="0"/>
              </a:spcBef>
              <a:spcAft>
                <a:spcPts val="0"/>
              </a:spcAft>
              <a:buClr>
                <a:schemeClr val="dk1"/>
              </a:buClr>
              <a:buSzPts val="1200"/>
              <a:buFont typeface="Noto Sans Symbols"/>
              <a:buNone/>
            </a:pPr>
            <a:r>
              <a:rPr lang="en-US" sz="1200" b="0" i="1" u="none">
                <a:solidFill>
                  <a:schemeClr val="dk1"/>
                </a:solidFill>
                <a:latin typeface="Arial"/>
                <a:ea typeface="Arial"/>
                <a:cs typeface="Arial"/>
                <a:sym typeface="Arial"/>
              </a:rPr>
              <a:t>Zákon č. 561/2004 Sb., o předškolním, základním, středním, vyšším odborném a jiném vzdělávání (školský zákon), in: Sbírka zákonů České republiky [online], Konsolidované znění účinné od 1. 9. 2016.</a:t>
            </a:r>
            <a:r>
              <a:rPr lang="en-US" sz="1200" b="0" i="0" u="none">
                <a:solidFill>
                  <a:schemeClr val="dk1"/>
                </a:solidFill>
                <a:latin typeface="Arial"/>
                <a:ea typeface="Arial"/>
                <a:cs typeface="Arial"/>
                <a:sym typeface="Arial"/>
              </a:rPr>
              <a:t> (2004</a:t>
            </a:r>
            <a:endParaRPr/>
          </a:p>
          <a:p>
            <a:pPr marL="180975" marR="0" lvl="0" indent="-180975" algn="l" rtl="0">
              <a:lnSpc>
                <a:spcPct val="100000"/>
              </a:lnSpc>
              <a:spcBef>
                <a:spcPts val="0"/>
              </a:spcBef>
              <a:spcAft>
                <a:spcPts val="0"/>
              </a:spcAft>
              <a:buClr>
                <a:schemeClr val="dk1"/>
              </a:buClr>
              <a:buSzPts val="1200"/>
              <a:buFont typeface="Noto Sans Symbols"/>
              <a:buNone/>
            </a:pPr>
            <a:r>
              <a:rPr lang="en-US" sz="1200" b="0" i="1" u="none">
                <a:solidFill>
                  <a:schemeClr val="dk1"/>
                </a:solidFill>
                <a:latin typeface="Arial"/>
                <a:ea typeface="Arial"/>
                <a:cs typeface="Arial"/>
                <a:sym typeface="Arial"/>
              </a:rPr>
              <a:t>Zákon č. 563/2004 Sb., o pedagogických pracovnících a o změně některých zákonů. Aktuální znění zákona k 1. 9. 2016. [online].</a:t>
            </a:r>
            <a:r>
              <a:rPr lang="en-US" sz="1200" b="0" i="0" u="none">
                <a:solidFill>
                  <a:schemeClr val="dk1"/>
                </a:solidFill>
                <a:latin typeface="Arial"/>
                <a:ea typeface="Arial"/>
                <a:cs typeface="Arial"/>
                <a:sym typeface="Arial"/>
              </a:rPr>
              <a:t> (2004). </a:t>
            </a:r>
            <a:endParaRPr/>
          </a:p>
          <a:p>
            <a:pPr marL="180975" marR="0" lvl="0" indent="-180975" algn="l" rtl="0">
              <a:lnSpc>
                <a:spcPct val="70000"/>
              </a:lnSpc>
              <a:spcBef>
                <a:spcPts val="1200"/>
              </a:spcBef>
              <a:spcAft>
                <a:spcPts val="0"/>
              </a:spcAft>
              <a:buClr>
                <a:schemeClr val="dk1"/>
              </a:buClr>
              <a:buSzPts val="1200"/>
              <a:buFont typeface="Noto Sans Symbols"/>
              <a:buNone/>
            </a:pPr>
            <a:endParaRPr sz="1200" b="0" i="0" u="none">
              <a:solidFill>
                <a:schemeClr val="dk1"/>
              </a:solidFill>
              <a:latin typeface="Arial"/>
              <a:ea typeface="Arial"/>
              <a:cs typeface="Arial"/>
              <a:sym typeface="Arial"/>
            </a:endParaRPr>
          </a:p>
          <a:p>
            <a:pPr marL="180975" marR="0" lvl="0" indent="-104775" algn="l" rtl="0">
              <a:spcBef>
                <a:spcPts val="480"/>
              </a:spcBef>
              <a:spcAft>
                <a:spcPts val="0"/>
              </a:spcAft>
              <a:buClr>
                <a:schemeClr val="dk1"/>
              </a:buClr>
              <a:buSzPts val="1200"/>
              <a:buFont typeface="Noto Sans Symbols"/>
              <a:buNone/>
            </a:pPr>
            <a:endParaRPr sz="1200" b="0" i="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23850" y="238125"/>
            <a:ext cx="8496300" cy="617537"/>
          </a:xfrm>
          <a:prstGeom prst="rect">
            <a:avLst/>
          </a:prstGeom>
          <a:noFill/>
          <a:ln>
            <a:noFill/>
          </a:ln>
        </p:spPr>
        <p:txBody>
          <a:bodyPr spcFirstLastPara="1" wrap="square" lIns="0" tIns="45700" rIns="0" bIns="45700" anchor="ctr" anchorCtr="0">
            <a:noAutofit/>
          </a:bodyPr>
          <a:lstStyle/>
          <a:p>
            <a:pPr marL="0" marR="0" lvl="0" indent="0" algn="l" rtl="0">
              <a:lnSpc>
                <a:spcPct val="10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Cíle </a:t>
            </a:r>
            <a:endParaRPr/>
          </a:p>
        </p:txBody>
      </p:sp>
      <p:sp>
        <p:nvSpPr>
          <p:cNvPr id="83" name="Shape 83"/>
          <p:cNvSpPr txBox="1"/>
          <p:nvPr/>
        </p:nvSpPr>
        <p:spPr>
          <a:xfrm>
            <a:off x="1438275" y="1476375"/>
            <a:ext cx="7381875" cy="708025"/>
          </a:xfrm>
          <a:prstGeom prst="rect">
            <a:avLst/>
          </a:prstGeom>
          <a:gradFill>
            <a:gsLst>
              <a:gs pos="0">
                <a:srgbClr val="FFDB99"/>
              </a:gs>
              <a:gs pos="100000">
                <a:srgbClr val="FEC967"/>
              </a:gs>
            </a:gsLst>
            <a:lin ang="5400000" scaled="0"/>
          </a:gradFill>
          <a:ln w="12700" cap="flat" cmpd="sng">
            <a:solidFill>
              <a:srgbClr val="C0C0C0"/>
            </a:solidFill>
            <a:prstDash val="solid"/>
            <a:miter lim="800000"/>
            <a:headEnd type="none" w="sm" len="sm"/>
            <a:tailEnd type="none" w="sm" len="sm"/>
          </a:ln>
          <a:effectLst>
            <a:outerShdw blurRad="63500" dist="38100" dir="2700000">
              <a:srgbClr val="000000">
                <a:alpha val="39607"/>
              </a:srgbClr>
            </a:outerShdw>
          </a:effectLst>
        </p:spPr>
        <p:txBody>
          <a:bodyPr spcFirstLastPara="1" wrap="square" lIns="216000" tIns="36000" rIns="216000" bIns="36000" anchor="ctr" anchorCtr="0">
            <a:noAutofit/>
          </a:bodyPr>
          <a:lstStyle/>
          <a:p>
            <a:pPr marL="0" marR="0" lvl="0" indent="0" algn="l" rtl="0">
              <a:lnSpc>
                <a:spcPct val="100000"/>
              </a:lnSpc>
              <a:spcBef>
                <a:spcPts val="0"/>
              </a:spcBef>
              <a:spcAft>
                <a:spcPts val="0"/>
              </a:spcAft>
              <a:buClr>
                <a:schemeClr val="dk1"/>
              </a:buClr>
              <a:buSzPts val="2000"/>
              <a:buFont typeface="Arial"/>
              <a:buNone/>
            </a:pPr>
            <a:endParaRPr sz="2000" b="0" i="0" u="none" strike="noStrike" cap="none" dirty="0">
              <a:solidFill>
                <a:schemeClr val="dk1"/>
              </a:solidFill>
              <a:latin typeface="Arial"/>
              <a:ea typeface="Arial"/>
              <a:cs typeface="Arial"/>
              <a:sym typeface="Arial"/>
            </a:endParaRPr>
          </a:p>
          <a:p>
            <a:pPr marL="0" marR="0" lvl="0" indent="0" algn="l" rtl="0">
              <a:lnSpc>
                <a:spcPct val="100000"/>
              </a:lnSpc>
              <a:spcBef>
                <a:spcPts val="400"/>
              </a:spcBef>
              <a:spcAft>
                <a:spcPts val="0"/>
              </a:spcAft>
              <a:buClr>
                <a:schemeClr val="dk1"/>
              </a:buClr>
              <a:buSzPts val="1600"/>
              <a:buFont typeface="Arial"/>
              <a:buNone/>
            </a:pPr>
            <a:r>
              <a:rPr lang="en-US" sz="1600" b="0" i="0" u="none" strike="noStrike" cap="none" dirty="0" err="1">
                <a:solidFill>
                  <a:schemeClr val="dk1"/>
                </a:solidFill>
                <a:latin typeface="Arial"/>
                <a:ea typeface="Arial"/>
                <a:cs typeface="Arial"/>
                <a:sym typeface="Arial"/>
              </a:rPr>
              <a:t>Vysvětlit</a:t>
            </a:r>
            <a:r>
              <a:rPr lang="en-US" sz="1600" b="0" i="0" u="none" strike="noStrike" cap="none" dirty="0">
                <a:solidFill>
                  <a:schemeClr val="dk1"/>
                </a:solidFill>
                <a:latin typeface="Arial"/>
                <a:ea typeface="Arial"/>
                <a:cs typeface="Arial"/>
                <a:sym typeface="Arial"/>
              </a:rPr>
              <a:t> a </a:t>
            </a:r>
            <a:r>
              <a:rPr lang="en-US" sz="1600" b="0" i="0" u="none" strike="noStrike" cap="none" dirty="0" err="1">
                <a:solidFill>
                  <a:schemeClr val="dk1"/>
                </a:solidFill>
                <a:latin typeface="Arial"/>
                <a:ea typeface="Arial"/>
                <a:cs typeface="Arial"/>
                <a:sym typeface="Arial"/>
              </a:rPr>
              <a:t>osvojit</a:t>
            </a:r>
            <a:r>
              <a:rPr lang="en-US" sz="1600" b="0" i="0" u="none" strike="noStrike" cap="none" dirty="0">
                <a:solidFill>
                  <a:schemeClr val="dk1"/>
                </a:solidFill>
                <a:latin typeface="Arial"/>
                <a:ea typeface="Arial"/>
                <a:cs typeface="Arial"/>
                <a:sym typeface="Arial"/>
              </a:rPr>
              <a:t> </a:t>
            </a:r>
            <a:r>
              <a:rPr lang="en-US" sz="1600" b="0" i="0" u="none" strike="noStrike" cap="none" dirty="0" err="1">
                <a:solidFill>
                  <a:schemeClr val="dk1"/>
                </a:solidFill>
                <a:latin typeface="Arial"/>
                <a:ea typeface="Arial"/>
                <a:cs typeface="Arial"/>
                <a:sym typeface="Arial"/>
              </a:rPr>
              <a:t>si</a:t>
            </a:r>
            <a:r>
              <a:rPr lang="en-US" sz="1600" b="0" i="0" u="none" strike="noStrike" cap="none" dirty="0">
                <a:solidFill>
                  <a:schemeClr val="dk1"/>
                </a:solidFill>
                <a:latin typeface="Arial"/>
                <a:ea typeface="Arial"/>
                <a:cs typeface="Arial"/>
                <a:sym typeface="Arial"/>
              </a:rPr>
              <a:t> </a:t>
            </a:r>
            <a:r>
              <a:rPr lang="en-US" sz="1600" b="0" i="0" u="none" strike="noStrike" cap="none" dirty="0" err="1">
                <a:solidFill>
                  <a:schemeClr val="dk1"/>
                </a:solidFill>
                <a:latin typeface="Arial"/>
                <a:ea typeface="Arial"/>
                <a:cs typeface="Arial"/>
                <a:sym typeface="Arial"/>
              </a:rPr>
              <a:t>kroky</a:t>
            </a:r>
            <a:r>
              <a:rPr lang="en-US" sz="1600" b="0" i="0" u="none" strike="noStrike" cap="none" dirty="0">
                <a:solidFill>
                  <a:schemeClr val="dk1"/>
                </a:solidFill>
                <a:latin typeface="Arial"/>
                <a:ea typeface="Arial"/>
                <a:cs typeface="Arial"/>
                <a:sym typeface="Arial"/>
              </a:rPr>
              <a:t> </a:t>
            </a:r>
            <a:r>
              <a:rPr lang="en-US" sz="1600" b="0" i="0" u="none" strike="noStrike" cap="none" dirty="0" err="1">
                <a:solidFill>
                  <a:schemeClr val="dk1"/>
                </a:solidFill>
                <a:latin typeface="Arial"/>
                <a:ea typeface="Arial"/>
                <a:cs typeface="Arial"/>
                <a:sym typeface="Arial"/>
              </a:rPr>
              <a:t>diagnostikování</a:t>
            </a:r>
            <a:r>
              <a:rPr lang="en-US" sz="1600" b="0" i="0" u="none" strike="noStrike" cap="none" dirty="0">
                <a:solidFill>
                  <a:schemeClr val="dk1"/>
                </a:solidFill>
                <a:latin typeface="Arial"/>
                <a:ea typeface="Arial"/>
                <a:cs typeface="Arial"/>
                <a:sym typeface="Arial"/>
              </a:rPr>
              <a:t> v </a:t>
            </a:r>
            <a:r>
              <a:rPr lang="en-US" sz="1600" b="0" i="0" u="none" strike="noStrike" cap="none" dirty="0" err="1">
                <a:solidFill>
                  <a:schemeClr val="dk1"/>
                </a:solidFill>
                <a:latin typeface="Arial"/>
                <a:ea typeface="Arial"/>
                <a:cs typeface="Arial"/>
                <a:sym typeface="Arial"/>
              </a:rPr>
              <a:t>praxi</a:t>
            </a:r>
            <a:r>
              <a:rPr lang="en-US" sz="1600" b="0" i="0" u="none" strike="noStrike" cap="none" dirty="0">
                <a:solidFill>
                  <a:schemeClr val="dk1"/>
                </a:solidFill>
                <a:latin typeface="Arial"/>
                <a:ea typeface="Arial"/>
                <a:cs typeface="Arial"/>
                <a:sym typeface="Arial"/>
              </a:rPr>
              <a:t>.</a:t>
            </a:r>
            <a:r>
              <a:rPr lang="en-US" sz="1600" b="1" i="0" u="none" strike="noStrike" cap="none" dirty="0">
                <a:solidFill>
                  <a:srgbClr val="FFFFFF"/>
                </a:solidFill>
                <a:latin typeface="Arial"/>
                <a:ea typeface="Arial"/>
                <a:cs typeface="Arial"/>
                <a:sym typeface="Arial"/>
              </a:rPr>
              <a:t> </a:t>
            </a:r>
            <a:endParaRPr dirty="0"/>
          </a:p>
        </p:txBody>
      </p:sp>
      <p:sp>
        <p:nvSpPr>
          <p:cNvPr id="84" name="Shape 84"/>
          <p:cNvSpPr/>
          <p:nvPr/>
        </p:nvSpPr>
        <p:spPr>
          <a:xfrm>
            <a:off x="280987" y="1262062"/>
            <a:ext cx="1273175" cy="1120775"/>
          </a:xfrm>
          <a:prstGeom prst="roundRect">
            <a:avLst>
              <a:gd name="adj" fmla="val 9083"/>
            </a:avLst>
          </a:prstGeom>
          <a:gradFill>
            <a:gsLst>
              <a:gs pos="0">
                <a:srgbClr val="FFC965"/>
              </a:gs>
              <a:gs pos="100000">
                <a:schemeClr val="accent1"/>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4000"/>
              <a:buFont typeface="Arial"/>
              <a:buNone/>
            </a:pPr>
            <a:r>
              <a:rPr lang="en-US" sz="4000" b="1" i="0" u="none" strike="noStrike" cap="none">
                <a:solidFill>
                  <a:srgbClr val="FFFFFF"/>
                </a:solidFill>
                <a:latin typeface="Arial"/>
                <a:ea typeface="Arial"/>
                <a:cs typeface="Arial"/>
                <a:sym typeface="Arial"/>
              </a:rPr>
              <a:t>1</a:t>
            </a:r>
            <a:endParaRPr/>
          </a:p>
        </p:txBody>
      </p:sp>
      <p:sp>
        <p:nvSpPr>
          <p:cNvPr id="85" name="Shape 85"/>
          <p:cNvSpPr txBox="1"/>
          <p:nvPr/>
        </p:nvSpPr>
        <p:spPr>
          <a:xfrm>
            <a:off x="1438275" y="2609850"/>
            <a:ext cx="7381875" cy="708025"/>
          </a:xfrm>
          <a:prstGeom prst="rect">
            <a:avLst/>
          </a:prstGeom>
          <a:gradFill>
            <a:gsLst>
              <a:gs pos="0">
                <a:srgbClr val="FFFFFF"/>
              </a:gs>
              <a:gs pos="100000">
                <a:srgbClr val="D9D9D9"/>
              </a:gs>
            </a:gsLst>
            <a:lin ang="5400000" scaled="0"/>
          </a:gradFill>
          <a:ln w="12700" cap="flat" cmpd="sng">
            <a:solidFill>
              <a:srgbClr val="C0C0C0"/>
            </a:solidFill>
            <a:prstDash val="solid"/>
            <a:miter lim="800000"/>
            <a:headEnd type="none" w="sm" len="sm"/>
            <a:tailEnd type="none" w="sm" len="sm"/>
          </a:ln>
          <a:effectLst>
            <a:outerShdw blurRad="63500" dist="38100" dir="2700000">
              <a:srgbClr val="000000">
                <a:alpha val="39607"/>
              </a:srgbClr>
            </a:outerShdw>
          </a:effectLst>
        </p:spPr>
        <p:txBody>
          <a:bodyPr spcFirstLastPara="1" wrap="square" lIns="216000" tIns="36000" rIns="216000" bIns="36000" anchor="ctr"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Upozornit na problematiku zpracování osobních údajů a etiky diagnostické činnosti</a:t>
            </a:r>
            <a:endParaRPr/>
          </a:p>
        </p:txBody>
      </p:sp>
      <p:sp>
        <p:nvSpPr>
          <p:cNvPr id="86" name="Shape 86"/>
          <p:cNvSpPr/>
          <p:nvPr/>
        </p:nvSpPr>
        <p:spPr>
          <a:xfrm>
            <a:off x="285750" y="2414587"/>
            <a:ext cx="1268412" cy="1030287"/>
          </a:xfrm>
          <a:prstGeom prst="roundRect">
            <a:avLst>
              <a:gd name="adj" fmla="val 9083"/>
            </a:avLst>
          </a:prstGeom>
          <a:gradFill>
            <a:gsLst>
              <a:gs pos="0">
                <a:srgbClr val="D9D9D9"/>
              </a:gs>
              <a:gs pos="100000">
                <a:srgbClr val="A6A6A6"/>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404040"/>
              </a:buClr>
              <a:buSzPts val="4000"/>
              <a:buFont typeface="Arial"/>
              <a:buNone/>
            </a:pPr>
            <a:r>
              <a:rPr lang="en-US" sz="4000" b="1" i="0" u="none" strike="noStrike" cap="none">
                <a:solidFill>
                  <a:srgbClr val="404040"/>
                </a:solidFill>
                <a:latin typeface="Arial"/>
                <a:ea typeface="Arial"/>
                <a:cs typeface="Arial"/>
                <a:sym typeface="Arial"/>
              </a:rPr>
              <a:t>2</a:t>
            </a:r>
            <a:endParaRPr sz="4000" b="1" i="0" u="none" strike="noStrike" cap="none">
              <a:solidFill>
                <a:srgbClr val="404040"/>
              </a:solidFill>
              <a:latin typeface="Arial"/>
              <a:ea typeface="Arial"/>
              <a:cs typeface="Arial"/>
              <a:sym typeface="Arial"/>
            </a:endParaRPr>
          </a:p>
        </p:txBody>
      </p:sp>
      <p:sp>
        <p:nvSpPr>
          <p:cNvPr id="87" name="Shape 87"/>
          <p:cNvSpPr txBox="1"/>
          <p:nvPr/>
        </p:nvSpPr>
        <p:spPr>
          <a:xfrm>
            <a:off x="1438275" y="3695700"/>
            <a:ext cx="7381875" cy="709612"/>
          </a:xfrm>
          <a:prstGeom prst="rect">
            <a:avLst/>
          </a:prstGeom>
          <a:gradFill>
            <a:gsLst>
              <a:gs pos="0">
                <a:srgbClr val="FFFFFF"/>
              </a:gs>
              <a:gs pos="100000">
                <a:srgbClr val="D9D9D9"/>
              </a:gs>
            </a:gsLst>
            <a:lin ang="5400000" scaled="0"/>
          </a:gradFill>
          <a:ln w="12700" cap="flat" cmpd="sng">
            <a:solidFill>
              <a:srgbClr val="C0C0C0"/>
            </a:solidFill>
            <a:prstDash val="solid"/>
            <a:miter lim="800000"/>
            <a:headEnd type="none" w="sm" len="sm"/>
            <a:tailEnd type="none" w="sm" len="sm"/>
          </a:ln>
          <a:effectLst>
            <a:outerShdw blurRad="63500" dist="38100" dir="2700000">
              <a:srgbClr val="000000">
                <a:alpha val="39607"/>
              </a:srgbClr>
            </a:outerShdw>
          </a:effectLst>
        </p:spPr>
        <p:txBody>
          <a:bodyPr spcFirstLastPara="1" wrap="square" lIns="216000" tIns="36000" rIns="216000" bIns="36000" anchor="ctr"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Představit systém poradenství ve školství</a:t>
            </a:r>
            <a:endParaRPr/>
          </a:p>
        </p:txBody>
      </p:sp>
      <p:sp>
        <p:nvSpPr>
          <p:cNvPr id="88" name="Shape 88"/>
          <p:cNvSpPr/>
          <p:nvPr/>
        </p:nvSpPr>
        <p:spPr>
          <a:xfrm>
            <a:off x="285750" y="3571875"/>
            <a:ext cx="1268412" cy="1023937"/>
          </a:xfrm>
          <a:prstGeom prst="roundRect">
            <a:avLst>
              <a:gd name="adj" fmla="val 9083"/>
            </a:avLst>
          </a:prstGeom>
          <a:gradFill>
            <a:gsLst>
              <a:gs pos="0">
                <a:srgbClr val="D9D9D9"/>
              </a:gs>
              <a:gs pos="100000">
                <a:srgbClr val="A6A6A6"/>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404040"/>
              </a:buClr>
              <a:buSzPts val="4000"/>
              <a:buFont typeface="Arial"/>
              <a:buNone/>
            </a:pPr>
            <a:r>
              <a:rPr lang="en-US" sz="4000" b="1" i="0" u="none" strike="noStrike" cap="none">
                <a:solidFill>
                  <a:srgbClr val="404040"/>
                </a:solidFill>
                <a:latin typeface="Arial"/>
                <a:ea typeface="Arial"/>
                <a:cs typeface="Arial"/>
                <a:sym typeface="Arial"/>
              </a:rPr>
              <a:t>3</a:t>
            </a:r>
            <a:endParaRPr sz="4000" b="1" i="0" u="none" strike="noStrike" cap="none">
              <a:solidFill>
                <a:srgbClr val="404040"/>
              </a:solidFill>
              <a:latin typeface="Arial"/>
              <a:ea typeface="Arial"/>
              <a:cs typeface="Arial"/>
              <a:sym typeface="Arial"/>
            </a:endParaRPr>
          </a:p>
        </p:txBody>
      </p:sp>
      <p:sp>
        <p:nvSpPr>
          <p:cNvPr id="89" name="Shape 89"/>
          <p:cNvSpPr txBox="1"/>
          <p:nvPr/>
        </p:nvSpPr>
        <p:spPr>
          <a:xfrm>
            <a:off x="1438275" y="4783137"/>
            <a:ext cx="7381875" cy="906462"/>
          </a:xfrm>
          <a:prstGeom prst="rect">
            <a:avLst/>
          </a:prstGeom>
          <a:gradFill>
            <a:gsLst>
              <a:gs pos="0">
                <a:srgbClr val="FFFFFF"/>
              </a:gs>
              <a:gs pos="100000">
                <a:srgbClr val="D9D9D9"/>
              </a:gs>
            </a:gsLst>
            <a:lin ang="5400000" scaled="0"/>
          </a:gradFill>
          <a:ln w="12700" cap="flat" cmpd="sng">
            <a:solidFill>
              <a:srgbClr val="C0C0C0"/>
            </a:solidFill>
            <a:prstDash val="solid"/>
            <a:miter lim="800000"/>
            <a:headEnd type="none" w="sm" len="sm"/>
            <a:tailEnd type="none" w="sm" len="sm"/>
          </a:ln>
          <a:effectLst>
            <a:outerShdw blurRad="63500" dist="38100" dir="2700000">
              <a:srgbClr val="000000">
                <a:alpha val="39607"/>
              </a:srgbClr>
            </a:outerShdw>
          </a:effectLst>
        </p:spPr>
        <p:txBody>
          <a:bodyPr spcFirstLastPara="1" wrap="square" lIns="216000" tIns="36000" rIns="216000" bIns="36000" anchor="ctr"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Seznámit studenty  s platnou legislativou (školský zákon a vyhláška o vzdělávání žáků se speciálními vzdělávacími potřebami) a  podpůrnými opatřeními. </a:t>
            </a:r>
            <a:br>
              <a:rPr lang="en-US" sz="1600" b="0" i="0" u="none" strike="noStrike" cap="none">
                <a:solidFill>
                  <a:schemeClr val="dk1"/>
                </a:solidFill>
                <a:latin typeface="Arial"/>
                <a:ea typeface="Arial"/>
                <a:cs typeface="Arial"/>
                <a:sym typeface="Arial"/>
              </a:rPr>
            </a:br>
            <a:endParaRPr/>
          </a:p>
        </p:txBody>
      </p:sp>
      <p:sp>
        <p:nvSpPr>
          <p:cNvPr id="90" name="Shape 90"/>
          <p:cNvSpPr/>
          <p:nvPr/>
        </p:nvSpPr>
        <p:spPr>
          <a:xfrm>
            <a:off x="285750" y="4632325"/>
            <a:ext cx="1268412" cy="1122362"/>
          </a:xfrm>
          <a:prstGeom prst="roundRect">
            <a:avLst>
              <a:gd name="adj" fmla="val 9083"/>
            </a:avLst>
          </a:prstGeom>
          <a:gradFill>
            <a:gsLst>
              <a:gs pos="0">
                <a:srgbClr val="D9D9D9"/>
              </a:gs>
              <a:gs pos="100000">
                <a:srgbClr val="A6A6A6"/>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404040"/>
              </a:buClr>
              <a:buSzPts val="4000"/>
              <a:buFont typeface="Arial"/>
              <a:buNone/>
            </a:pPr>
            <a:r>
              <a:rPr lang="en-US" sz="4000" b="1" i="0" u="none" strike="noStrike" cap="none">
                <a:solidFill>
                  <a:srgbClr val="404040"/>
                </a:solidFill>
                <a:latin typeface="Arial"/>
                <a:ea typeface="Arial"/>
                <a:cs typeface="Arial"/>
                <a:sym typeface="Arial"/>
              </a:rPr>
              <a:t>4</a:t>
            </a:r>
            <a:endParaRPr sz="4000" b="1" i="0" u="none" strike="noStrike" cap="none">
              <a:solidFill>
                <a:srgbClr val="404040"/>
              </a:solidFill>
              <a:latin typeface="Arial"/>
              <a:ea typeface="Arial"/>
              <a:cs typeface="Arial"/>
              <a:sym typeface="Aria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Oprávněnost získávat informace o žákovi</a:t>
            </a:r>
            <a:br>
              <a:rPr lang="en-US" sz="2600" b="1" i="0" u="none" strike="noStrike" cap="none">
                <a:solidFill>
                  <a:schemeClr val="dk1"/>
                </a:solidFill>
                <a:latin typeface="Arial"/>
                <a:ea typeface="Arial"/>
                <a:cs typeface="Arial"/>
                <a:sym typeface="Arial"/>
              </a:rPr>
            </a:br>
            <a:r>
              <a:rPr lang="en-US" sz="1800" b="1" i="0" u="none" strike="noStrike" cap="none">
                <a:solidFill>
                  <a:schemeClr val="dk1"/>
                </a:solidFill>
                <a:latin typeface="Arial"/>
                <a:ea typeface="Arial"/>
                <a:cs typeface="Arial"/>
                <a:sym typeface="Arial"/>
              </a:rPr>
              <a:t>561/2004 Sb. (Školský zákon )</a:t>
            </a:r>
            <a:endParaRPr/>
          </a:p>
        </p:txBody>
      </p:sp>
      <p:sp>
        <p:nvSpPr>
          <p:cNvPr id="115" name="Shape 115"/>
          <p:cNvSpPr txBox="1">
            <a:spLocks noGrp="1"/>
          </p:cNvSpPr>
          <p:nvPr>
            <p:ph type="body" idx="1"/>
          </p:nvPr>
        </p:nvSpPr>
        <p:spPr>
          <a:xfrm>
            <a:off x="295275" y="1489075"/>
            <a:ext cx="8524875" cy="4313237"/>
          </a:xfrm>
          <a:prstGeom prst="rect">
            <a:avLst/>
          </a:prstGeom>
          <a:noFill/>
          <a:ln>
            <a:noFill/>
          </a:ln>
        </p:spPr>
        <p:txBody>
          <a:bodyPr spcFirstLastPara="1" wrap="square" lIns="0" tIns="0" rIns="0" bIns="0" anchor="t" anchorCtr="0">
            <a:noAutofit/>
          </a:bodyPr>
          <a:lstStyle/>
          <a:p>
            <a:pPr marL="180975" marR="0" lvl="0" indent="-180975" algn="l" rtl="0">
              <a:lnSpc>
                <a:spcPct val="100000"/>
              </a:lnSpc>
              <a:spcBef>
                <a:spcPts val="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Základní práva a povinnosti školy, zákonných zástupců a žáka – povinnost informovat</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Zohledňování potřeb jednotlivce (individualizace)</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Dodržování metod a postupů de lege artis (pedagogické umění) – co nejširší uplatňování účinných moderních pedagogických přístupů a metod</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Hodnocení výsledků žáků – vzhledem k dosahování cílů vzdělávání</a:t>
            </a:r>
            <a:endParaRPr/>
          </a:p>
        </p:txBody>
      </p:sp>
    </p:spTree>
    <p:extLst>
      <p:ext uri="{BB962C8B-B14F-4D97-AF65-F5344CB8AC3E}">
        <p14:creationId xmlns:p14="http://schemas.microsoft.com/office/powerpoint/2010/main" val="405363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Osobní údaj a jeho zpracování</a:t>
            </a:r>
            <a:br>
              <a:rPr lang="en-US" sz="2600" b="1" i="0" u="none" strike="noStrike" cap="none">
                <a:solidFill>
                  <a:schemeClr val="dk1"/>
                </a:solidFill>
                <a:latin typeface="Arial"/>
                <a:ea typeface="Arial"/>
                <a:cs typeface="Arial"/>
                <a:sym typeface="Arial"/>
              </a:rPr>
            </a:br>
            <a:r>
              <a:rPr lang="en-US" sz="2000" b="1" i="0" u="none" strike="noStrike" cap="none">
                <a:solidFill>
                  <a:schemeClr val="dk1"/>
                </a:solidFill>
                <a:latin typeface="Arial"/>
                <a:ea typeface="Arial"/>
                <a:cs typeface="Arial"/>
                <a:sym typeface="Arial"/>
              </a:rPr>
              <a:t>zákona č. 101/ 2000 Sb., o ochraně osobních údajů a o změně některých zákonů § 4 písm. a), e)</a:t>
            </a:r>
            <a:endParaRPr/>
          </a:p>
        </p:txBody>
      </p:sp>
      <p:sp>
        <p:nvSpPr>
          <p:cNvPr id="109" name="Shape 109"/>
          <p:cNvSpPr txBox="1">
            <a:spLocks noGrp="1"/>
          </p:cNvSpPr>
          <p:nvPr>
            <p:ph type="body" idx="1"/>
          </p:nvPr>
        </p:nvSpPr>
        <p:spPr>
          <a:xfrm>
            <a:off x="295275" y="1489075"/>
            <a:ext cx="8524875" cy="4313237"/>
          </a:xfrm>
          <a:prstGeom prst="rect">
            <a:avLst/>
          </a:prstGeom>
          <a:noFill/>
          <a:ln>
            <a:noFill/>
          </a:ln>
        </p:spPr>
        <p:txBody>
          <a:bodyPr spcFirstLastPara="1" wrap="square" lIns="0" tIns="0" rIns="0" bIns="0" anchor="t" anchorCtr="0">
            <a:noAutofit/>
          </a:bodyPr>
          <a:lstStyle/>
          <a:p>
            <a:pPr marL="180975" marR="0" lvl="0" indent="-180975" algn="l" rtl="0">
              <a:lnSpc>
                <a:spcPct val="100000"/>
              </a:lnSpc>
              <a:spcBef>
                <a:spcPts val="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jakákoliv informace týkající se určeného nebo určitelného subjektu údajů. tzn. že subjekt údajů lze přímo či nepřímo identifikovat zejména na základě čísla, kódu nebo jednoho či více prvků, specifických pro jeho fyzickou, fyziologickou, psychickou, ekonomickou, kulturní nebo sociální identitu“</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Zpracováním osobních údajů:  jakákoliv operace nebo soustava operací, které správce (škola) nebo zpracovatel (učitel) systematicky provádějí s osobními údaji, a to automatizovaně nebo jinými prostředky. </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Povinnost zachovávat mlčenlivost o osobních údajích.</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a:solidFill>
                  <a:schemeClr val="dk1"/>
                </a:solidFill>
                <a:latin typeface="Arial"/>
                <a:ea typeface="Arial"/>
                <a:cs typeface="Arial"/>
                <a:sym typeface="Arial"/>
              </a:rPr>
              <a:t>Např. školní matrika, další dokumentace žáka, dotazník či pracovní list s osobními údaji,  pravidelné zaznamenávání údajů o žákovi na základě záměrného pozorování nebo rozhovoru, údaje o průběhu a výsledcích vzdělávání žáka, výchovná opatření, údaje o docházce do školy.</a:t>
            </a:r>
            <a:endParaRPr/>
          </a:p>
          <a:p>
            <a:pPr marL="180975" marR="0" lvl="0" indent="-53975" algn="l" rtl="0">
              <a:spcBef>
                <a:spcPts val="800"/>
              </a:spcBef>
              <a:spcAft>
                <a:spcPts val="0"/>
              </a:spcAft>
              <a:buClr>
                <a:schemeClr val="dk1"/>
              </a:buClr>
              <a:buSzPts val="2000"/>
              <a:buFont typeface="Noto Sans Symbols"/>
              <a:buNone/>
            </a:pPr>
            <a:endParaRPr sz="2000" b="0" i="0" u="none">
              <a:solidFill>
                <a:schemeClr val="dk1"/>
              </a:solidFill>
              <a:latin typeface="Arial"/>
              <a:ea typeface="Arial"/>
              <a:cs typeface="Arial"/>
              <a:sym typeface="Arial"/>
            </a:endParaRPr>
          </a:p>
        </p:txBody>
      </p:sp>
    </p:spTree>
    <p:extLst>
      <p:ext uri="{BB962C8B-B14F-4D97-AF65-F5344CB8AC3E}">
        <p14:creationId xmlns:p14="http://schemas.microsoft.com/office/powerpoint/2010/main" val="304501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62689-7DAE-4189-861D-54A20FE44190}"/>
              </a:ext>
            </a:extLst>
          </p:cNvPr>
          <p:cNvSpPr>
            <a:spLocks noGrp="1"/>
          </p:cNvSpPr>
          <p:nvPr>
            <p:ph type="title"/>
          </p:nvPr>
        </p:nvSpPr>
        <p:spPr/>
        <p:txBody>
          <a:bodyPr/>
          <a:lstStyle/>
          <a:p>
            <a:r>
              <a:rPr lang="cs-CZ" dirty="0"/>
              <a:t>Legislativa potřebná pro pedagogickou diagnostiku</a:t>
            </a:r>
            <a:br>
              <a:rPr lang="sk-SK" dirty="0"/>
            </a:br>
            <a:endParaRPr lang="sk-SK" dirty="0"/>
          </a:p>
        </p:txBody>
      </p:sp>
      <p:sp>
        <p:nvSpPr>
          <p:cNvPr id="3" name="Text Placeholder 2">
            <a:extLst>
              <a:ext uri="{FF2B5EF4-FFF2-40B4-BE49-F238E27FC236}">
                <a16:creationId xmlns:a16="http://schemas.microsoft.com/office/drawing/2014/main" id="{2B3E7D30-EE57-4072-8B4F-2941CCA1AF8B}"/>
              </a:ext>
            </a:extLst>
          </p:cNvPr>
          <p:cNvSpPr>
            <a:spLocks noGrp="1"/>
          </p:cNvSpPr>
          <p:nvPr>
            <p:ph type="body" idx="1"/>
          </p:nvPr>
        </p:nvSpPr>
        <p:spPr/>
        <p:txBody>
          <a:bodyPr/>
          <a:lstStyle/>
          <a:p>
            <a:pPr marL="101600" indent="0">
              <a:buNone/>
            </a:pPr>
            <a:r>
              <a:rPr lang="cs-CZ" b="1" dirty="0"/>
              <a:t>§ 16 školského zákona</a:t>
            </a:r>
          </a:p>
          <a:p>
            <a:pPr marL="101600" indent="0">
              <a:buNone/>
            </a:pPr>
            <a:endParaRPr lang="sk-SK" dirty="0"/>
          </a:p>
          <a:p>
            <a:pPr>
              <a:lnSpc>
                <a:spcPct val="150000"/>
              </a:lnSpc>
            </a:pPr>
            <a:r>
              <a:rPr lang="cs-CZ" dirty="0"/>
              <a:t>Vyhláška 197/2016 v platném znění</a:t>
            </a:r>
            <a:endParaRPr lang="sk-SK" dirty="0"/>
          </a:p>
          <a:p>
            <a:pPr>
              <a:lnSpc>
                <a:spcPct val="150000"/>
              </a:lnSpc>
            </a:pPr>
            <a:r>
              <a:rPr lang="cs-CZ" dirty="0"/>
              <a:t>Vyhláška 48/2005 v platném znění</a:t>
            </a:r>
            <a:endParaRPr lang="sk-SK" dirty="0"/>
          </a:p>
          <a:p>
            <a:pPr>
              <a:lnSpc>
                <a:spcPct val="150000"/>
              </a:lnSpc>
            </a:pPr>
            <a:r>
              <a:rPr lang="cs-CZ" dirty="0"/>
              <a:t>Vyhláška 27/2016 v platném znění</a:t>
            </a:r>
            <a:endParaRPr lang="sk-SK" dirty="0"/>
          </a:p>
          <a:p>
            <a:endParaRPr lang="sk-SK" dirty="0"/>
          </a:p>
        </p:txBody>
      </p:sp>
    </p:spTree>
    <p:extLst>
      <p:ext uri="{BB962C8B-B14F-4D97-AF65-F5344CB8AC3E}">
        <p14:creationId xmlns:p14="http://schemas.microsoft.com/office/powerpoint/2010/main" val="2301813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Diagnostický proces</a:t>
            </a:r>
            <a:endParaRPr/>
          </a:p>
        </p:txBody>
      </p:sp>
      <p:sp>
        <p:nvSpPr>
          <p:cNvPr id="96" name="Shape 96"/>
          <p:cNvSpPr txBox="1">
            <a:spLocks noGrp="1"/>
          </p:cNvSpPr>
          <p:nvPr>
            <p:ph type="body" idx="1"/>
          </p:nvPr>
        </p:nvSpPr>
        <p:spPr>
          <a:xfrm>
            <a:off x="295275" y="1489075"/>
            <a:ext cx="4802187" cy="4313237"/>
          </a:xfrm>
          <a:prstGeom prst="rect">
            <a:avLst/>
          </a:prstGeom>
          <a:noFill/>
          <a:ln>
            <a:noFill/>
          </a:ln>
        </p:spPr>
        <p:txBody>
          <a:bodyPr spcFirstLastPara="1" wrap="square" lIns="0" tIns="0" rIns="0" bIns="0" anchor="t" anchorCtr="0">
            <a:noAutofit/>
          </a:bodyPr>
          <a:lstStyle/>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dirty="0">
              <a:solidFill>
                <a:schemeClr val="dk1"/>
              </a:solidFill>
              <a:latin typeface="Arial"/>
              <a:ea typeface="Arial"/>
              <a:cs typeface="Arial"/>
              <a:sym typeface="Arial"/>
            </a:endParaRPr>
          </a:p>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dirty="0">
              <a:solidFill>
                <a:schemeClr val="dk1"/>
              </a:solidFill>
              <a:latin typeface="Arial"/>
              <a:ea typeface="Arial"/>
              <a:cs typeface="Arial"/>
              <a:sym typeface="Arial"/>
            </a:endParaRPr>
          </a:p>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dirty="0">
              <a:solidFill>
                <a:schemeClr val="dk1"/>
              </a:solidFill>
              <a:latin typeface="Arial"/>
              <a:ea typeface="Arial"/>
              <a:cs typeface="Arial"/>
              <a:sym typeface="Arial"/>
            </a:endParaRPr>
          </a:p>
          <a:p>
            <a:pPr marL="180975" marR="0" lvl="0" indent="-53975" algn="l" rtl="0">
              <a:spcBef>
                <a:spcPts val="800"/>
              </a:spcBef>
              <a:spcAft>
                <a:spcPts val="0"/>
              </a:spcAft>
              <a:buClr>
                <a:schemeClr val="dk1"/>
              </a:buClr>
              <a:buSzPts val="2000"/>
              <a:buFont typeface="Noto Sans Symbols"/>
              <a:buNone/>
            </a:pPr>
            <a:endParaRPr sz="2000" b="0" i="0" u="none"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Diagnostický proces</a:t>
            </a:r>
            <a:endParaRPr/>
          </a:p>
        </p:txBody>
      </p:sp>
      <p:sp>
        <p:nvSpPr>
          <p:cNvPr id="96" name="Shape 96"/>
          <p:cNvSpPr txBox="1">
            <a:spLocks noGrp="1"/>
          </p:cNvSpPr>
          <p:nvPr>
            <p:ph type="body" idx="1"/>
          </p:nvPr>
        </p:nvSpPr>
        <p:spPr>
          <a:xfrm>
            <a:off x="295275" y="1489075"/>
            <a:ext cx="4802187" cy="4313237"/>
          </a:xfrm>
          <a:prstGeom prst="rect">
            <a:avLst/>
          </a:prstGeom>
          <a:noFill/>
          <a:ln>
            <a:noFill/>
          </a:ln>
        </p:spPr>
        <p:txBody>
          <a:bodyPr spcFirstLastPara="1" wrap="square" lIns="0" tIns="0" rIns="0" bIns="0" anchor="t" anchorCtr="0">
            <a:noAutofit/>
          </a:bodyPr>
          <a:lstStyle/>
          <a:p>
            <a:pPr marL="180975" marR="0" lvl="0" indent="-180975" algn="l" rtl="0">
              <a:lnSpc>
                <a:spcPct val="100000"/>
              </a:lnSpc>
              <a:spcBef>
                <a:spcPts val="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Diagnostická hypotéza a plánování</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Sběr a zpracování diagnostických údajů</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Vyhodnocení a interpretace diagnostických údajů</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Závěrečné zjištění (stanovení diagnózy)</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Nastavení a zavedení opatření</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Vyslovení prognózy</a:t>
            </a:r>
            <a:endParaRPr/>
          </a:p>
          <a:p>
            <a:pPr marL="180975" marR="0" lvl="0" indent="-180975" algn="l" rtl="0">
              <a:lnSpc>
                <a:spcPct val="100000"/>
              </a:lnSpc>
              <a:spcBef>
                <a:spcPts val="8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Komunikace diagnózy</a:t>
            </a:r>
            <a:endParaRPr/>
          </a:p>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80975" marR="0" lvl="0" indent="-53975" algn="l" rtl="0">
              <a:lnSpc>
                <a:spcPct val="100000"/>
              </a:lnSpc>
              <a:spcBef>
                <a:spcPts val="8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80975" marR="0" lvl="0" indent="-53975" algn="l" rtl="0">
              <a:spcBef>
                <a:spcPts val="800"/>
              </a:spcBef>
              <a:spcAft>
                <a:spcPts val="0"/>
              </a:spcAft>
              <a:buClr>
                <a:schemeClr val="dk1"/>
              </a:buClr>
              <a:buSzPts val="2000"/>
              <a:buFont typeface="Noto Sans Symbols"/>
              <a:buNone/>
            </a:pPr>
            <a:endParaRPr sz="2000" b="0" i="0" u="none">
              <a:solidFill>
                <a:schemeClr val="dk1"/>
              </a:solidFill>
              <a:latin typeface="Arial"/>
              <a:ea typeface="Arial"/>
              <a:cs typeface="Arial"/>
              <a:sym typeface="Arial"/>
            </a:endParaRPr>
          </a:p>
        </p:txBody>
      </p:sp>
      <p:sp>
        <p:nvSpPr>
          <p:cNvPr id="97" name="Shape 97"/>
          <p:cNvSpPr txBox="1"/>
          <p:nvPr/>
        </p:nvSpPr>
        <p:spPr>
          <a:xfrm>
            <a:off x="5097462" y="2481262"/>
            <a:ext cx="4041775" cy="21240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„Jako diagnostický názor jsem si vytvořila vlastní pozorovací schéma. Obsahuje tvrzení, na které je možné odpovědět buď ano nebo ne. Objektem mého pozorování byla Anička, dívenka, která upoutala moji pozornost kvůli své výmluvnosti, aktivitě a neposednosti..“</a:t>
            </a:r>
            <a:endParaRPr/>
          </a:p>
          <a:p>
            <a:pPr marL="0" marR="0" lvl="0" indent="0" algn="l" rtl="0">
              <a:lnSpc>
                <a:spcPct val="100000"/>
              </a:lnSpc>
              <a:spcBef>
                <a:spcPts val="0"/>
              </a:spcBef>
              <a:spcAft>
                <a:spcPts val="0"/>
              </a:spcAft>
              <a:buNone/>
            </a:pPr>
            <a:endParaRPr sz="1600" b="0" i="0" u="none">
              <a:solidFill>
                <a:schemeClr val="dk1"/>
              </a:solidFill>
              <a:latin typeface="Arial"/>
              <a:ea typeface="Arial"/>
              <a:cs typeface="Arial"/>
              <a:sym typeface="Arial"/>
            </a:endParaRPr>
          </a:p>
        </p:txBody>
      </p:sp>
    </p:spTree>
    <p:extLst>
      <p:ext uri="{BB962C8B-B14F-4D97-AF65-F5344CB8AC3E}">
        <p14:creationId xmlns:p14="http://schemas.microsoft.com/office/powerpoint/2010/main" val="5391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Shape 102" descr="diagnoza2.jpg"/>
          <p:cNvPicPr preferRelativeResize="0">
            <a:picLocks noGrp="1"/>
          </p:cNvPicPr>
          <p:nvPr>
            <p:ph type="body" idx="1"/>
          </p:nvPr>
        </p:nvPicPr>
        <p:blipFill rotWithShape="1">
          <a:blip r:embed="rId3">
            <a:alphaModFix/>
          </a:blip>
          <a:srcRect/>
          <a:stretch/>
        </p:blipFill>
        <p:spPr>
          <a:xfrm>
            <a:off x="315912" y="1909762"/>
            <a:ext cx="8510587" cy="3527425"/>
          </a:xfrm>
          <a:prstGeom prst="rect">
            <a:avLst/>
          </a:prstGeom>
          <a:noFill/>
          <a:ln>
            <a:noFill/>
          </a:ln>
        </p:spPr>
      </p:pic>
      <p:sp>
        <p:nvSpPr>
          <p:cNvPr id="103" name="Shape 103"/>
          <p:cNvSpPr txBox="1">
            <a:spLocks noGrp="1"/>
          </p:cNvSpPr>
          <p:nvPr>
            <p:ph type="title"/>
          </p:nvPr>
        </p:nvSpPr>
        <p:spPr>
          <a:xfrm>
            <a:off x="311150" y="271462"/>
            <a:ext cx="8520112" cy="647700"/>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1" i="0" u="none" strike="noStrike" cap="none">
                <a:solidFill>
                  <a:schemeClr val="dk1"/>
                </a:solidFill>
                <a:latin typeface="Arial"/>
                <a:ea typeface="Arial"/>
                <a:cs typeface="Arial"/>
                <a:sym typeface="Arial"/>
              </a:rPr>
              <a:t>Diagnostický proces – o kterou fázi se jedná?</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graphicFrame>
        <p:nvGraphicFramePr>
          <p:cNvPr id="129" name="Shape 129"/>
          <p:cNvGraphicFramePr/>
          <p:nvPr/>
        </p:nvGraphicFramePr>
        <p:xfrm>
          <a:off x="160337" y="3327400"/>
          <a:ext cx="8820150" cy="3530575"/>
        </p:xfrm>
        <a:graphic>
          <a:graphicData uri="http://schemas.openxmlformats.org/drawingml/2006/table">
            <a:tbl>
              <a:tblPr>
                <a:noFill/>
                <a:tableStyleId>{2926826E-15D6-43DD-945E-2BC45D60856B}</a:tableStyleId>
              </a:tblPr>
              <a:tblGrid>
                <a:gridCol w="1089025">
                  <a:extLst>
                    <a:ext uri="{9D8B030D-6E8A-4147-A177-3AD203B41FA5}">
                      <a16:colId xmlns:a16="http://schemas.microsoft.com/office/drawing/2014/main" val="20000"/>
                    </a:ext>
                  </a:extLst>
                </a:gridCol>
                <a:gridCol w="4791075">
                  <a:extLst>
                    <a:ext uri="{9D8B030D-6E8A-4147-A177-3AD203B41FA5}">
                      <a16:colId xmlns:a16="http://schemas.microsoft.com/office/drawing/2014/main" val="20001"/>
                    </a:ext>
                  </a:extLst>
                </a:gridCol>
                <a:gridCol w="2940050">
                  <a:extLst>
                    <a:ext uri="{9D8B030D-6E8A-4147-A177-3AD203B41FA5}">
                      <a16:colId xmlns:a16="http://schemas.microsoft.com/office/drawing/2014/main" val="20002"/>
                    </a:ext>
                  </a:extLst>
                </a:gridCol>
              </a:tblGrid>
              <a:tr h="431800">
                <a:tc>
                  <a:txBody>
                    <a:bodyPr/>
                    <a:lstStyle/>
                    <a:p>
                      <a:pPr marL="0" marR="0" lvl="0" indent="0" algn="l" rtl="0">
                        <a:lnSpc>
                          <a:spcPct val="100000"/>
                        </a:lnSpc>
                        <a:spcBef>
                          <a:spcPts val="0"/>
                        </a:spcBef>
                        <a:spcAft>
                          <a:spcPts val="0"/>
                        </a:spcAft>
                        <a:buClr>
                          <a:srgbClr val="FFFFFF"/>
                        </a:buClr>
                        <a:buSzPts val="1600"/>
                        <a:buFont typeface="Arial"/>
                        <a:buNone/>
                      </a:pPr>
                      <a:r>
                        <a:rPr lang="en-US" sz="1600" b="1" i="0" u="none" strike="noStrike" cap="none">
                          <a:solidFill>
                            <a:srgbClr val="FFFFFF"/>
                          </a:solidFill>
                          <a:latin typeface="Arial"/>
                          <a:ea typeface="Arial"/>
                          <a:cs typeface="Arial"/>
                          <a:sym typeface="Arial"/>
                        </a:rPr>
                        <a:t>Stupeň</a:t>
                      </a:r>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2087550">
                <a:tc>
                  <a:txBody>
                    <a:bodyPr/>
                    <a:lstStyle/>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1. stupeň</a:t>
                      </a:r>
                      <a:endParaRPr/>
                    </a:p>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žák s rizikem rozvoje speciálních vzdělávacích potřeb</a:t>
                      </a:r>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Poskytuje škola sama, primárně učitel v součinnosti se školním poradenským pracovištěm. </a:t>
                      </a:r>
                      <a:endParaRPr/>
                    </a:p>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Forma: </a:t>
                      </a:r>
                      <a:endParaRPr/>
                    </a:p>
                    <a:p>
                      <a:pPr marL="0" marR="0" lvl="0" indent="0" algn="l" rtl="0">
                        <a:lnSpc>
                          <a:spcPct val="100000"/>
                        </a:lnSpc>
                        <a:spcBef>
                          <a:spcPts val="0"/>
                        </a:spcBef>
                        <a:spcAft>
                          <a:spcPts val="0"/>
                        </a:spcAft>
                        <a:buClr>
                          <a:srgbClr val="000000"/>
                        </a:buClr>
                        <a:buSzPts val="1600"/>
                        <a:buFont typeface="Arial"/>
                        <a:buAutoNum type="alphaLcParenR"/>
                      </a:pPr>
                      <a:r>
                        <a:rPr lang="en-US" sz="1600" b="0" i="0" u="none">
                          <a:solidFill>
                            <a:srgbClr val="000000"/>
                          </a:solidFill>
                          <a:latin typeface="Arial"/>
                          <a:ea typeface="Arial"/>
                          <a:cs typeface="Arial"/>
                          <a:sym typeface="Arial"/>
                        </a:rPr>
                        <a:t>individualizace přístupu k žákovi </a:t>
                      </a:r>
                      <a:endParaRPr/>
                    </a:p>
                    <a:p>
                      <a:pPr marL="0" marR="0" lvl="0" indent="0" algn="l" rtl="0">
                        <a:lnSpc>
                          <a:spcPct val="100000"/>
                        </a:lnSpc>
                        <a:spcBef>
                          <a:spcPts val="0"/>
                        </a:spcBef>
                        <a:spcAft>
                          <a:spcPts val="0"/>
                        </a:spcAft>
                        <a:buClr>
                          <a:srgbClr val="000000"/>
                        </a:buClr>
                        <a:buSzPts val="1600"/>
                        <a:buFont typeface="Arial"/>
                        <a:buAutoNum type="alphaLcParenR"/>
                      </a:pPr>
                      <a:r>
                        <a:rPr lang="en-US" sz="1600" b="0" i="0" u="none">
                          <a:solidFill>
                            <a:srgbClr val="000000"/>
                          </a:solidFill>
                          <a:latin typeface="Arial"/>
                          <a:ea typeface="Arial"/>
                          <a:cs typeface="Arial"/>
                          <a:sym typeface="Arial"/>
                        </a:rPr>
                        <a:t> </a:t>
                      </a:r>
                      <a:r>
                        <a:rPr lang="en-US" sz="1600" b="1" i="0" u="none">
                          <a:solidFill>
                            <a:srgbClr val="000000"/>
                          </a:solidFill>
                          <a:latin typeface="Arial"/>
                          <a:ea typeface="Arial"/>
                          <a:cs typeface="Arial"/>
                          <a:sym typeface="Arial"/>
                        </a:rPr>
                        <a:t>Plánu pedagogické podpory</a:t>
                      </a:r>
                      <a:r>
                        <a:rPr lang="en-US" sz="1600" b="0" i="0" u="none">
                          <a:solidFill>
                            <a:srgbClr val="000000"/>
                          </a:solidFill>
                          <a:latin typeface="Arial"/>
                          <a:ea typeface="Arial"/>
                          <a:cs typeface="Arial"/>
                          <a:sym typeface="Arial"/>
                        </a:rPr>
                        <a:t>. </a:t>
                      </a:r>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Pokud nedochází k pozitivní změně, žádá škola  nejpozději do 3 měsíců žáka nebo jeho zákonného zástupce o návštěvu školského poradenského zařízení. </a:t>
                      </a:r>
                      <a:endParaRPr/>
                    </a:p>
                    <a:p>
                      <a:pPr marL="0" marR="0" lvl="0" indent="0" algn="l" rtl="0">
                        <a:spcBef>
                          <a:spcPts val="0"/>
                        </a:spcBef>
                        <a:spcAft>
                          <a:spcPts val="0"/>
                        </a:spcAft>
                        <a:buNone/>
                      </a:pPr>
                      <a:endParaRPr sz="1600" b="0" i="0" u="none">
                        <a:solidFill>
                          <a:srgbClr val="000000"/>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extLst>
                  <a:ext uri="{0D108BD9-81ED-4DB2-BD59-A6C34878D82A}">
                    <a16:rowId xmlns:a16="http://schemas.microsoft.com/office/drawing/2014/main" val="10001"/>
                  </a:ext>
                </a:extLst>
              </a:tr>
              <a:tr h="639750">
                <a:tc>
                  <a:txBody>
                    <a:bodyPr/>
                    <a:lstStyle/>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2.-5.stupeň</a:t>
                      </a:r>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F0E7"/>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0" i="0" u="none">
                          <a:solidFill>
                            <a:srgbClr val="000000"/>
                          </a:solidFill>
                          <a:latin typeface="Arial"/>
                          <a:ea typeface="Arial"/>
                          <a:cs typeface="Arial"/>
                          <a:sym typeface="Arial"/>
                        </a:rPr>
                        <a:t>Navrhuje a metodicky provází v jeho naplňování školské poradenské zařízení</a:t>
                      </a:r>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F0E7"/>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F0E7"/>
                    </a:solidFill>
                  </a:tcPr>
                </a:tc>
                <a:extLst>
                  <a:ext uri="{0D108BD9-81ED-4DB2-BD59-A6C34878D82A}">
                    <a16:rowId xmlns:a16="http://schemas.microsoft.com/office/drawing/2014/main" val="10002"/>
                  </a:ext>
                </a:extLst>
              </a:tr>
              <a:tr h="371475">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25" marR="91425"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FE1CB"/>
                    </a:solidFill>
                  </a:tcPr>
                </a:tc>
                <a:extLst>
                  <a:ext uri="{0D108BD9-81ED-4DB2-BD59-A6C34878D82A}">
                    <a16:rowId xmlns:a16="http://schemas.microsoft.com/office/drawing/2014/main" val="10003"/>
                  </a:ext>
                </a:extLst>
              </a:tr>
            </a:tbl>
          </a:graphicData>
        </a:graphic>
      </p:graphicFrame>
      <p:pic>
        <p:nvPicPr>
          <p:cNvPr id="130" name="Shape 130"/>
          <p:cNvPicPr preferRelativeResize="0"/>
          <p:nvPr/>
        </p:nvPicPr>
        <p:blipFill rotWithShape="1">
          <a:blip r:embed="rId3">
            <a:alphaModFix/>
          </a:blip>
          <a:srcRect/>
          <a:stretch/>
        </p:blipFill>
        <p:spPr>
          <a:xfrm>
            <a:off x="4886325" y="206375"/>
            <a:ext cx="4094162" cy="2838450"/>
          </a:xfrm>
          <a:prstGeom prst="rect">
            <a:avLst/>
          </a:prstGeom>
          <a:noFill/>
          <a:ln>
            <a:noFill/>
          </a:ln>
        </p:spPr>
      </p:pic>
      <p:sp>
        <p:nvSpPr>
          <p:cNvPr id="131" name="Shape 131"/>
          <p:cNvSpPr txBox="1"/>
          <p:nvPr/>
        </p:nvSpPr>
        <p:spPr>
          <a:xfrm>
            <a:off x="314325" y="206375"/>
            <a:ext cx="4572000" cy="10144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r>
              <a:rPr lang="en-US" sz="2000" b="0" i="0" u="none">
                <a:solidFill>
                  <a:schemeClr val="dk1"/>
                </a:solidFill>
                <a:latin typeface="Arial"/>
                <a:ea typeface="Arial"/>
                <a:cs typeface="Arial"/>
                <a:sym typeface="Arial"/>
              </a:rPr>
              <a:t>Model vzdělávací podpory žáků (Neil MacKey,2009)</a:t>
            </a:r>
            <a:br>
              <a:rPr lang="en-US" sz="2000" b="0" i="0" u="none">
                <a:solidFill>
                  <a:schemeClr val="dk1"/>
                </a:solidFill>
                <a:latin typeface="Arial"/>
                <a:ea typeface="Arial"/>
                <a:cs typeface="Arial"/>
                <a:sym typeface="Arial"/>
              </a:rPr>
            </a:br>
            <a:endParaRPr/>
          </a:p>
        </p:txBody>
      </p:sp>
      <p:sp>
        <p:nvSpPr>
          <p:cNvPr id="132" name="Shape 132"/>
          <p:cNvSpPr txBox="1"/>
          <p:nvPr/>
        </p:nvSpPr>
        <p:spPr>
          <a:xfrm>
            <a:off x="160337" y="2844800"/>
            <a:ext cx="202565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r>
              <a:rPr lang="en-US" sz="2000" b="0" i="0" u="none">
                <a:solidFill>
                  <a:schemeClr val="dk1"/>
                </a:solidFill>
                <a:latin typeface="Arial"/>
                <a:ea typeface="Arial"/>
                <a:cs typeface="Arial"/>
                <a:sym typeface="Arial"/>
              </a:rPr>
              <a:t>Česká republika</a:t>
            </a:r>
            <a:endParaRPr/>
          </a:p>
        </p:txBody>
      </p:sp>
    </p:spTree>
  </p:cSld>
  <p:clrMapOvr>
    <a:masterClrMapping/>
  </p:clrMapOvr>
</p:sld>
</file>

<file path=ppt/theme/theme1.xml><?xml version="1.0" encoding="utf-8"?>
<a:theme xmlns:a="http://schemas.openxmlformats.org/drawingml/2006/main" name="1_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1324</Words>
  <Application>Microsoft Office PowerPoint</Application>
  <PresentationFormat>Předvádění na obrazovce (4:3)</PresentationFormat>
  <Paragraphs>163</Paragraphs>
  <Slides>18</Slides>
  <Notes>11</Notes>
  <HiddenSlides>0</HiddenSlides>
  <MMClips>0</MMClips>
  <ScaleCrop>false</ScaleCrop>
  <HeadingPairs>
    <vt:vector size="6" baseType="variant">
      <vt:variant>
        <vt:lpstr>Použitá písma</vt:lpstr>
      </vt:variant>
      <vt:variant>
        <vt:i4>2</vt:i4>
      </vt:variant>
      <vt:variant>
        <vt:lpstr>Motiv</vt:lpstr>
      </vt:variant>
      <vt:variant>
        <vt:i4>3</vt:i4>
      </vt:variant>
      <vt:variant>
        <vt:lpstr>Nadpisy snímků</vt:lpstr>
      </vt:variant>
      <vt:variant>
        <vt:i4>18</vt:i4>
      </vt:variant>
    </vt:vector>
  </HeadingPairs>
  <TitlesOfParts>
    <vt:vector size="23" baseType="lpstr">
      <vt:lpstr>Arial</vt:lpstr>
      <vt:lpstr>Noto Sans Symbols</vt:lpstr>
      <vt:lpstr>1_Standarddesign</vt:lpstr>
      <vt:lpstr>2_Standarddesign</vt:lpstr>
      <vt:lpstr>Standarddesign</vt:lpstr>
      <vt:lpstr>Pedagogicko-psychologická diagnostika  v práci učitele  </vt:lpstr>
      <vt:lpstr>Cíle </vt:lpstr>
      <vt:lpstr>Oprávněnost získávat informace o žákovi 561/2004 Sb. (Školský zákon )</vt:lpstr>
      <vt:lpstr>Osobní údaj a jeho zpracování zákona č. 101/ 2000 Sb., o ochraně osobních údajů a o změně některých zákonů § 4 písm. a), e)</vt:lpstr>
      <vt:lpstr>Legislativa potřebná pro pedagogickou diagnostiku </vt:lpstr>
      <vt:lpstr>Diagnostický proces</vt:lpstr>
      <vt:lpstr>Diagnostický proces</vt:lpstr>
      <vt:lpstr>Diagnostický proces – o kterou fázi se jedná?</vt:lpstr>
      <vt:lpstr>Prezentace aplikace PowerPoint</vt:lpstr>
      <vt:lpstr>    Členění podpůrných opatření v rámci stupňů 1 až 5</vt:lpstr>
      <vt:lpstr>První stupeň podpory je plně v kompetenci školy</vt:lpstr>
      <vt:lpstr>Prezentace aplikace PowerPoint</vt:lpstr>
      <vt:lpstr>Podpůrná opatření 1. stupně - příklady</vt:lpstr>
      <vt:lpstr>Podpůrná opatření 1. stupně - příklady</vt:lpstr>
      <vt:lpstr>Poradenské služby – podpora učitele   Vyhláška č. 197/2016 Sb., o poskytování poradenských služeb ve školách a školských  poradenských zařízeních</vt:lpstr>
      <vt:lpstr>Etika v pedagogické diagnostice</vt:lpstr>
      <vt:lpstr>Závěr</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Pedagogicko-psychologická diagnostika  v práci učitele</dc:title>
  <dc:creator>Jarmila</dc:creator>
  <cp:lastModifiedBy>Blanka Vaculík Pravdová</cp:lastModifiedBy>
  <cp:revision>11</cp:revision>
  <dcterms:modified xsi:type="dcterms:W3CDTF">2018-03-05T08:42:31Z</dcterms:modified>
</cp:coreProperties>
</file>