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9" r:id="rId3"/>
    <p:sldId id="318" r:id="rId4"/>
    <p:sldId id="322" r:id="rId5"/>
    <p:sldId id="323" r:id="rId6"/>
    <p:sldId id="324" r:id="rId7"/>
    <p:sldId id="302" r:id="rId8"/>
    <p:sldId id="314" r:id="rId9"/>
    <p:sldId id="325" r:id="rId10"/>
    <p:sldId id="326" r:id="rId11"/>
    <p:sldId id="327" r:id="rId12"/>
    <p:sldId id="306" r:id="rId13"/>
    <p:sldId id="328" r:id="rId14"/>
    <p:sldId id="309" r:id="rId15"/>
    <p:sldId id="329" r:id="rId16"/>
    <p:sldId id="258" r:id="rId17"/>
  </p:sldIdLst>
  <p:sldSz cx="9144000" cy="6858000" type="screen4x3"/>
  <p:notesSz cx="6858000" cy="9144000"/>
  <p:custDataLst>
    <p:tags r:id="rId18"/>
  </p:custDataLst>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Obdélník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bdélník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lang="cs-CZ" smtClean="0"/>
              <a:t>Klepnutím lze upravit styl předlohy nadpisů.</a:t>
            </a:r>
            <a:endParaRPr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7" name="Zástupný symbol pro datum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8B79E83D-639D-4AC9-9DD8-F54D2BE130DD}" type="datetimeFigureOut">
              <a:rPr lang="cs-CZ"/>
              <a:pPr>
                <a:defRPr/>
              </a:pPr>
              <a:t>28.3.2016</a:t>
            </a:fld>
            <a:endParaRPr lang="cs-CZ"/>
          </a:p>
        </p:txBody>
      </p:sp>
      <p:sp>
        <p:nvSpPr>
          <p:cNvPr id="10" name="Zástupný symbol pro zápatí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cs-CZ"/>
          </a:p>
        </p:txBody>
      </p:sp>
      <p:sp>
        <p:nvSpPr>
          <p:cNvPr id="11"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748516A-AECA-4ABD-9F9F-B2D4D0EBE566}"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378435BB-C555-4191-AE0C-32E1C603C6A3}" type="datetimeFigureOut">
              <a:rPr lang="cs-CZ"/>
              <a:pPr>
                <a:defRPr/>
              </a:pPr>
              <a:t>28.3.2016</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D6526F84-8DF3-484A-AA8B-87E77C6B8634}"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Obdélník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bdélník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bdélník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vislý nadpis 1"/>
          <p:cNvSpPr>
            <a:spLocks noGrp="1"/>
          </p:cNvSpPr>
          <p:nvPr>
            <p:ph type="title" orient="vert"/>
          </p:nvPr>
        </p:nvSpPr>
        <p:spPr>
          <a:xfrm>
            <a:off x="6553200" y="609600"/>
            <a:ext cx="2057400" cy="5516563"/>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609600"/>
            <a:ext cx="5562600" cy="551656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3"/>
          <p:cNvSpPr>
            <a:spLocks noGrp="1"/>
          </p:cNvSpPr>
          <p:nvPr>
            <p:ph type="dt" sz="half" idx="10"/>
          </p:nvPr>
        </p:nvSpPr>
        <p:spPr>
          <a:xfrm>
            <a:off x="6553200" y="6248400"/>
            <a:ext cx="2209800" cy="365125"/>
          </a:xfrm>
        </p:spPr>
        <p:txBody>
          <a:bodyPr/>
          <a:lstStyle>
            <a:lvl1pPr>
              <a:defRPr/>
            </a:lvl1pPr>
          </a:lstStyle>
          <a:p>
            <a:pPr>
              <a:defRPr/>
            </a:pPr>
            <a:fld id="{902EF661-FE38-4B79-939F-08F0A31DC9D1}" type="datetimeFigureOut">
              <a:rPr lang="cs-CZ"/>
              <a:pPr>
                <a:defRPr/>
              </a:pPr>
              <a:t>28.3.2016</a:t>
            </a:fld>
            <a:endParaRPr lang="cs-CZ"/>
          </a:p>
        </p:txBody>
      </p:sp>
      <p:sp>
        <p:nvSpPr>
          <p:cNvPr id="8" name="Zástupný symbol pro zápatí 4"/>
          <p:cNvSpPr>
            <a:spLocks noGrp="1"/>
          </p:cNvSpPr>
          <p:nvPr>
            <p:ph type="ftr" sz="quarter" idx="11"/>
          </p:nvPr>
        </p:nvSpPr>
        <p:spPr>
          <a:xfrm>
            <a:off x="457200" y="6248400"/>
            <a:ext cx="5573713" cy="365125"/>
          </a:xfrm>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a:xfrm rot="5400000">
            <a:off x="5989638" y="144462"/>
            <a:ext cx="533400" cy="244475"/>
          </a:xfrm>
        </p:spPr>
        <p:txBody>
          <a:bodyPr/>
          <a:lstStyle>
            <a:lvl1pPr>
              <a:defRPr/>
            </a:lvl1pPr>
          </a:lstStyle>
          <a:p>
            <a:pPr>
              <a:defRPr/>
            </a:pPr>
            <a:fld id="{4B9CABF6-B33B-4249-ABA1-FB8F260322B5}" type="slidenum">
              <a:rPr lang="cs-CZ"/>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lang="cs-CZ" smtClean="0"/>
              <a:t>Klepnutím lze upravit styl předlohy nadpisů.</a:t>
            </a:r>
            <a:endParaRPr lang="en-US"/>
          </a:p>
        </p:txBody>
      </p:sp>
      <p:sp>
        <p:nvSpPr>
          <p:cNvPr id="8" name="Zástupný symbol pro obsah 7"/>
          <p:cNvSpPr>
            <a:spLocks noGrp="1"/>
          </p:cNvSpPr>
          <p:nvPr>
            <p:ph sz="quarter" idx="1"/>
          </p:nvPr>
        </p:nvSpPr>
        <p:spPr>
          <a:xfrm>
            <a:off x="612648" y="1600200"/>
            <a:ext cx="8153400" cy="4495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B5D3AD0F-FA42-416D-9D63-D140CC5F990F}" type="datetimeFigureOut">
              <a:rPr lang="cs-CZ"/>
              <a:pPr>
                <a:defRPr/>
              </a:pPr>
              <a:t>28.3.2016</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2F1A8569-33F3-40CE-9677-0C2C3FB148A3}"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4" name="Obdélník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Obdélník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bdélník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Zástupný symbol pro text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Klepnutím lze upravit styly předlohy textu.</a:t>
            </a:r>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cs-CZ" smtClean="0"/>
              <a:t>Klepnutím lze upravit styl předlohy nadpisů.</a:t>
            </a:r>
            <a:endParaRPr lang="en-US"/>
          </a:p>
        </p:txBody>
      </p:sp>
      <p:sp>
        <p:nvSpPr>
          <p:cNvPr id="7" name="Zástupný symbol pro datum 11"/>
          <p:cNvSpPr>
            <a:spLocks noGrp="1"/>
          </p:cNvSpPr>
          <p:nvPr>
            <p:ph type="dt" sz="half" idx="10"/>
          </p:nvPr>
        </p:nvSpPr>
        <p:spPr/>
        <p:txBody>
          <a:bodyPr/>
          <a:lstStyle>
            <a:lvl1pPr>
              <a:defRPr/>
            </a:lvl1pPr>
          </a:lstStyle>
          <a:p>
            <a:pPr>
              <a:defRPr/>
            </a:pPr>
            <a:fld id="{A1F2F4BC-DC86-4347-B341-4B7104F0897A}" type="datetimeFigureOut">
              <a:rPr lang="cs-CZ"/>
              <a:pPr>
                <a:defRPr/>
              </a:pPr>
              <a:t>28.3.2016</a:t>
            </a:fld>
            <a:endParaRPr lang="cs-CZ"/>
          </a:p>
        </p:txBody>
      </p:sp>
      <p:sp>
        <p:nvSpPr>
          <p:cNvPr id="8" name="Zástupný symbol pro číslo snímku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771ADB0C-84D0-4D3B-A3E5-4D0E02E3835A}" type="slidenum">
              <a:rPr lang="cs-CZ"/>
              <a:pPr>
                <a:defRPr/>
              </a:pPr>
              <a:t>‹#›</a:t>
            </a:fld>
            <a:endParaRPr lang="cs-CZ"/>
          </a:p>
        </p:txBody>
      </p:sp>
      <p:sp>
        <p:nvSpPr>
          <p:cNvPr id="9" name="Zástupný symbol pro zápatí 13"/>
          <p:cNvSpPr>
            <a:spLocks noGrp="1"/>
          </p:cNvSpPr>
          <p:nvPr>
            <p:ph type="ftr" sz="quarter" idx="12"/>
          </p:nvPr>
        </p:nvSpPr>
        <p:spPr/>
        <p:txBody>
          <a:bodyPr/>
          <a:lstStyle>
            <a:lvl1pPr>
              <a:defRPr/>
            </a:lvl1pPr>
          </a:lstStyle>
          <a:p>
            <a:pPr>
              <a:defRPr/>
            </a:pP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9" name="Zástupný symbol pro obsah 8"/>
          <p:cNvSpPr>
            <a:spLocks noGrp="1"/>
          </p:cNvSpPr>
          <p:nvPr>
            <p:ph sz="quarter" idx="1"/>
          </p:nvPr>
        </p:nvSpPr>
        <p:spPr>
          <a:xfrm>
            <a:off x="609600" y="1589567"/>
            <a:ext cx="388620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Zástupný symbol pro obsah 10"/>
          <p:cNvSpPr>
            <a:spLocks noGrp="1"/>
          </p:cNvSpPr>
          <p:nvPr>
            <p:ph sz="quarter" idx="2"/>
          </p:nvPr>
        </p:nvSpPr>
        <p:spPr>
          <a:xfrm>
            <a:off x="4844901" y="1589567"/>
            <a:ext cx="388620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7"/>
          <p:cNvSpPr>
            <a:spLocks noGrp="1"/>
          </p:cNvSpPr>
          <p:nvPr>
            <p:ph type="dt" sz="half" idx="10"/>
          </p:nvPr>
        </p:nvSpPr>
        <p:spPr/>
        <p:txBody>
          <a:bodyPr rtlCol="0"/>
          <a:lstStyle>
            <a:lvl1pPr>
              <a:defRPr/>
            </a:lvl1pPr>
          </a:lstStyle>
          <a:p>
            <a:pPr>
              <a:defRPr/>
            </a:pPr>
            <a:fld id="{569A5964-0F57-4087-B887-6CDB4241BE2A}" type="datetimeFigureOut">
              <a:rPr lang="cs-CZ"/>
              <a:pPr>
                <a:defRPr/>
              </a:pPr>
              <a:t>28.3.2016</a:t>
            </a:fld>
            <a:endParaRPr lang="cs-CZ"/>
          </a:p>
        </p:txBody>
      </p:sp>
      <p:sp>
        <p:nvSpPr>
          <p:cNvPr id="6" name="Zástupný symbol pro číslo snímku 9"/>
          <p:cNvSpPr>
            <a:spLocks noGrp="1"/>
          </p:cNvSpPr>
          <p:nvPr>
            <p:ph type="sldNum" sz="quarter" idx="11"/>
          </p:nvPr>
        </p:nvSpPr>
        <p:spPr/>
        <p:txBody>
          <a:bodyPr rtlCol="0"/>
          <a:lstStyle>
            <a:lvl1pPr>
              <a:defRPr/>
            </a:lvl1pPr>
          </a:lstStyle>
          <a:p>
            <a:pPr>
              <a:defRPr/>
            </a:pPr>
            <a:fld id="{223C2E33-2C01-45E0-80C0-052FA0945309}" type="slidenum">
              <a:rPr lang="cs-CZ"/>
              <a:pPr>
                <a:defRPr/>
              </a:pPr>
              <a:t>‹#›</a:t>
            </a:fld>
            <a:endParaRPr lang="cs-CZ"/>
          </a:p>
        </p:txBody>
      </p:sp>
      <p:sp>
        <p:nvSpPr>
          <p:cNvPr id="7" name="Zástupný symbol pro zápatí 11"/>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lstStyle>
            <a:lvl1pPr>
              <a:defRPr/>
            </a:lvl1pPr>
          </a:lstStyle>
          <a:p>
            <a:r>
              <a:rPr lang="cs-CZ" smtClean="0"/>
              <a:t>Klepnutím lze upravit styl předlohy nadpisů.</a:t>
            </a:r>
            <a:endParaRPr lang="en-US"/>
          </a:p>
        </p:txBody>
      </p:sp>
      <p:sp>
        <p:nvSpPr>
          <p:cNvPr id="11" name="Zástupný symbol pro obsah 10"/>
          <p:cNvSpPr>
            <a:spLocks noGrp="1"/>
          </p:cNvSpPr>
          <p:nvPr>
            <p:ph sz="quarter" idx="2"/>
          </p:nvPr>
        </p:nvSpPr>
        <p:spPr>
          <a:xfrm>
            <a:off x="609600" y="2438400"/>
            <a:ext cx="3886200" cy="3581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3" name="Zástupný symbol pro obsah 12"/>
          <p:cNvSpPr>
            <a:spLocks noGrp="1"/>
          </p:cNvSpPr>
          <p:nvPr>
            <p:ph sz="quarter" idx="4"/>
          </p:nvPr>
        </p:nvSpPr>
        <p:spPr>
          <a:xfrm>
            <a:off x="4800600" y="2438400"/>
            <a:ext cx="3886200" cy="3581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6" name="Zástupný symbol pro tex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cs-CZ" smtClean="0"/>
              <a:t>Klepnutím lze upravit styly předlohy textu.</a:t>
            </a:r>
          </a:p>
        </p:txBody>
      </p:sp>
      <p:sp>
        <p:nvSpPr>
          <p:cNvPr id="15" name="Zástupný symbol pro tex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cs-CZ" smtClean="0"/>
              <a:t>Klepnutím lze upravit styly předlohy textu.</a:t>
            </a:r>
          </a:p>
        </p:txBody>
      </p:sp>
      <p:sp>
        <p:nvSpPr>
          <p:cNvPr id="7" name="Zástupný symbol pro datum 9"/>
          <p:cNvSpPr>
            <a:spLocks noGrp="1"/>
          </p:cNvSpPr>
          <p:nvPr>
            <p:ph type="dt" sz="half" idx="10"/>
          </p:nvPr>
        </p:nvSpPr>
        <p:spPr/>
        <p:txBody>
          <a:bodyPr rtlCol="0"/>
          <a:lstStyle>
            <a:lvl1pPr>
              <a:defRPr/>
            </a:lvl1pPr>
          </a:lstStyle>
          <a:p>
            <a:pPr>
              <a:defRPr/>
            </a:pPr>
            <a:fld id="{27CF28C3-683A-472D-8426-52ED5AC527A8}" type="datetimeFigureOut">
              <a:rPr lang="cs-CZ"/>
              <a:pPr>
                <a:defRPr/>
              </a:pPr>
              <a:t>28.3.2016</a:t>
            </a:fld>
            <a:endParaRPr lang="cs-CZ"/>
          </a:p>
        </p:txBody>
      </p:sp>
      <p:sp>
        <p:nvSpPr>
          <p:cNvPr id="8" name="Zástupný symbol pro číslo snímku 11"/>
          <p:cNvSpPr>
            <a:spLocks noGrp="1"/>
          </p:cNvSpPr>
          <p:nvPr>
            <p:ph type="sldNum" sz="quarter" idx="11"/>
          </p:nvPr>
        </p:nvSpPr>
        <p:spPr/>
        <p:txBody>
          <a:bodyPr rtlCol="0"/>
          <a:lstStyle>
            <a:lvl1pPr>
              <a:defRPr/>
            </a:lvl1pPr>
          </a:lstStyle>
          <a:p>
            <a:pPr>
              <a:defRPr/>
            </a:pPr>
            <a:fld id="{7F71B115-2DBC-413C-ABC5-42464C1861D6}" type="slidenum">
              <a:rPr lang="cs-CZ"/>
              <a:pPr>
                <a:defRPr/>
              </a:pPr>
              <a:t>‹#›</a:t>
            </a:fld>
            <a:endParaRPr lang="cs-CZ"/>
          </a:p>
        </p:txBody>
      </p:sp>
      <p:sp>
        <p:nvSpPr>
          <p:cNvPr id="9" name="Zástupný symbol pro zápatí 13"/>
          <p:cNvSpPr>
            <a:spLocks noGrp="1"/>
          </p:cNvSpPr>
          <p:nvPr>
            <p:ph type="ftr" sz="quarter" idx="12"/>
          </p:nvPr>
        </p:nvSpPr>
        <p:spPr/>
        <p:txBody>
          <a:bodyPr rtlCol="0"/>
          <a:lstStyle>
            <a:lvl1pPr>
              <a:defRPr/>
            </a:lvl1pPr>
          </a:lstStyle>
          <a:p>
            <a:pPr>
              <a:defRPr/>
            </a:pPr>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13"/>
          <p:cNvSpPr>
            <a:spLocks noGrp="1"/>
          </p:cNvSpPr>
          <p:nvPr>
            <p:ph type="dt" sz="half" idx="10"/>
          </p:nvPr>
        </p:nvSpPr>
        <p:spPr/>
        <p:txBody>
          <a:bodyPr/>
          <a:lstStyle>
            <a:lvl1pPr>
              <a:defRPr/>
            </a:lvl1pPr>
          </a:lstStyle>
          <a:p>
            <a:pPr>
              <a:defRPr/>
            </a:pPr>
            <a:fld id="{C0114283-EAF9-4877-A49A-302D8BBF7046}" type="datetimeFigureOut">
              <a:rPr lang="cs-CZ"/>
              <a:pPr>
                <a:defRPr/>
              </a:pPr>
              <a:t>28.3.2016</a:t>
            </a:fld>
            <a:endParaRPr lang="cs-CZ"/>
          </a:p>
        </p:txBody>
      </p:sp>
      <p:sp>
        <p:nvSpPr>
          <p:cNvPr id="4" name="Zástupný symbol pro zápatí 2"/>
          <p:cNvSpPr>
            <a:spLocks noGrp="1"/>
          </p:cNvSpPr>
          <p:nvPr>
            <p:ph type="ftr" sz="quarter" idx="11"/>
          </p:nvPr>
        </p:nvSpPr>
        <p:spPr/>
        <p:txBody>
          <a:bodyPr/>
          <a:lstStyle>
            <a:lvl1pPr>
              <a:defRPr/>
            </a:lvl1pPr>
          </a:lstStyle>
          <a:p>
            <a:pPr>
              <a:defRPr/>
            </a:pPr>
            <a:endParaRPr lang="cs-CZ"/>
          </a:p>
        </p:txBody>
      </p:sp>
      <p:sp>
        <p:nvSpPr>
          <p:cNvPr id="5" name="Zástupný symbol pro číslo snímku 22"/>
          <p:cNvSpPr>
            <a:spLocks noGrp="1"/>
          </p:cNvSpPr>
          <p:nvPr>
            <p:ph type="sldNum" sz="quarter" idx="12"/>
          </p:nvPr>
        </p:nvSpPr>
        <p:spPr/>
        <p:txBody>
          <a:bodyPr/>
          <a:lstStyle>
            <a:lvl1pPr>
              <a:defRPr/>
            </a:lvl1pPr>
          </a:lstStyle>
          <a:p>
            <a:pPr>
              <a:defRPr/>
            </a:pPr>
            <a:fld id="{57AEB58F-D37A-4389-9AB3-6FEAE627548C}"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pPr>
              <a:defRPr/>
            </a:pPr>
            <a:fld id="{15F32E03-048C-4B60-8068-2AE4A111F8B1}" type="datetimeFigureOut">
              <a:rPr lang="cs-CZ"/>
              <a:pPr>
                <a:defRPr/>
              </a:pPr>
              <a:t>28.3.2016</a:t>
            </a:fld>
            <a:endParaRPr lang="cs-CZ"/>
          </a:p>
        </p:txBody>
      </p:sp>
      <p:sp>
        <p:nvSpPr>
          <p:cNvPr id="3" name="Zástupný symbol pro zápatí 2"/>
          <p:cNvSpPr>
            <a:spLocks noGrp="1"/>
          </p:cNvSpPr>
          <p:nvPr>
            <p:ph type="ftr" sz="quarter" idx="11"/>
          </p:nvPr>
        </p:nvSpPr>
        <p:spPr/>
        <p:txBody>
          <a:bodyPr/>
          <a:lstStyle>
            <a:lvl1pPr>
              <a:defRPr/>
            </a:lvl1pPr>
          </a:lstStyle>
          <a:p>
            <a:pPr>
              <a:defRPr/>
            </a:pPr>
            <a:endParaRPr lang="cs-CZ"/>
          </a:p>
        </p:txBody>
      </p:sp>
      <p:sp>
        <p:nvSpPr>
          <p:cNvPr id="4" name="Zástupný symbol pro číslo snímku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F236F561-0B37-4BDC-BF6B-403A6F6A6706}"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lstStyle>
            <a:lvl1pPr algn="l">
              <a:buNone/>
              <a:defRPr sz="4400" b="0"/>
            </a:lvl1pPr>
          </a:lstStyle>
          <a:p>
            <a:r>
              <a:rPr lang="cs-CZ" smtClean="0"/>
              <a:t>Klepnutím lze upravit styl předlohy nadpisů.</a:t>
            </a:r>
            <a:endParaRPr lang="en-US"/>
          </a:p>
        </p:txBody>
      </p:sp>
      <p:sp>
        <p:nvSpPr>
          <p:cNvPr id="3" name="Zástupný symbol pro tex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cs-CZ" smtClean="0"/>
              <a:t>Klepnutím lze upravit styly předlohy textu.</a:t>
            </a:r>
          </a:p>
        </p:txBody>
      </p:sp>
      <p:sp>
        <p:nvSpPr>
          <p:cNvPr id="9" name="Zástupný symbol pro obsah 8"/>
          <p:cNvSpPr>
            <a:spLocks noGrp="1"/>
          </p:cNvSpPr>
          <p:nvPr>
            <p:ph sz="quarter" idx="1"/>
          </p:nvPr>
        </p:nvSpPr>
        <p:spPr>
          <a:xfrm>
            <a:off x="2362200" y="1752600"/>
            <a:ext cx="6400800" cy="44196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D51B32EC-8050-4A6C-B821-AB44DADA9980}" type="datetimeFigureOut">
              <a:rPr lang="cs-CZ"/>
              <a:pPr>
                <a:defRPr/>
              </a:pPr>
              <a:t>28.3.2016</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7A9BB8F1-5991-41FC-AD55-6D72F9A8CCB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3">
        <a:schemeClr val="bg2"/>
      </p:bgRef>
    </p:bg>
    <p:spTree>
      <p:nvGrpSpPr>
        <p:cNvPr id="1" name=""/>
        <p:cNvGrpSpPr/>
        <p:nvPr/>
      </p:nvGrpSpPr>
      <p:grpSpPr>
        <a:xfrm>
          <a:off x="0" y="0"/>
          <a:ext cx="0" cy="0"/>
          <a:chOff x="0" y="0"/>
          <a:chExt cx="0" cy="0"/>
        </a:xfrm>
      </p:grpSpPr>
      <p:sp>
        <p:nvSpPr>
          <p:cNvPr id="5" name="Obdélník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bdélník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Obdélník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bdélník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Zástupný symbol pro tex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cs-CZ" smtClean="0"/>
              <a:t>Klepnutím lze upravit styly předlohy textu.</a:t>
            </a:r>
          </a:p>
        </p:txBody>
      </p:sp>
      <p:sp>
        <p:nvSpPr>
          <p:cNvPr id="2" name="Nadpis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9" name="Zástupný symbol pro datum 11"/>
          <p:cNvSpPr>
            <a:spLocks noGrp="1"/>
          </p:cNvSpPr>
          <p:nvPr>
            <p:ph type="dt" sz="half" idx="10"/>
          </p:nvPr>
        </p:nvSpPr>
        <p:spPr>
          <a:xfrm>
            <a:off x="6248400" y="6248400"/>
            <a:ext cx="2667000" cy="365125"/>
          </a:xfrm>
        </p:spPr>
        <p:txBody>
          <a:bodyPr rtlCol="0"/>
          <a:lstStyle>
            <a:lvl1pPr>
              <a:defRPr/>
            </a:lvl1pPr>
          </a:lstStyle>
          <a:p>
            <a:pPr>
              <a:defRPr/>
            </a:pPr>
            <a:fld id="{E37968F9-5FA4-41EB-B758-1A886949B617}" type="datetimeFigureOut">
              <a:rPr lang="cs-CZ"/>
              <a:pPr>
                <a:defRPr/>
              </a:pPr>
              <a:t>28.3.2016</a:t>
            </a:fld>
            <a:endParaRPr lang="cs-CZ"/>
          </a:p>
        </p:txBody>
      </p:sp>
      <p:sp>
        <p:nvSpPr>
          <p:cNvPr id="10" name="Zástupný symbol pro číslo snímku 12"/>
          <p:cNvSpPr>
            <a:spLocks noGrp="1"/>
          </p:cNvSpPr>
          <p:nvPr>
            <p:ph type="sldNum" sz="quarter" idx="11"/>
          </p:nvPr>
        </p:nvSpPr>
        <p:spPr>
          <a:xfrm>
            <a:off x="0" y="4667250"/>
            <a:ext cx="1447800" cy="663575"/>
          </a:xfrm>
        </p:spPr>
        <p:txBody>
          <a:bodyPr rtlCol="0"/>
          <a:lstStyle>
            <a:lvl1pPr>
              <a:defRPr sz="2800"/>
            </a:lvl1pPr>
          </a:lstStyle>
          <a:p>
            <a:pPr>
              <a:defRPr/>
            </a:pPr>
            <a:fld id="{8E940DD3-B223-43CD-8E8D-C39DA66F0E6E}" type="slidenum">
              <a:rPr lang="cs-CZ"/>
              <a:pPr>
                <a:defRPr/>
              </a:pPr>
              <a:t>‹#›</a:t>
            </a:fld>
            <a:endParaRPr lang="cs-CZ"/>
          </a:p>
        </p:txBody>
      </p:sp>
      <p:sp>
        <p:nvSpPr>
          <p:cNvPr id="11" name="Zástupný symbol pro zápatí 13"/>
          <p:cNvSpPr>
            <a:spLocks noGrp="1"/>
          </p:cNvSpPr>
          <p:nvPr>
            <p:ph type="ftr" sz="quarter" idx="12"/>
          </p:nvPr>
        </p:nvSpPr>
        <p:spPr>
          <a:xfrm>
            <a:off x="1600200" y="6248400"/>
            <a:ext cx="4572000" cy="365125"/>
          </a:xfrm>
        </p:spPr>
        <p:txBody>
          <a:bodyPr rtlCol="0"/>
          <a:lstStyle>
            <a:lvl1pPr>
              <a:defRPr/>
            </a:lvl1pPr>
          </a:lstStyle>
          <a:p>
            <a:pPr>
              <a:defRPr/>
            </a:pPr>
            <a:endParaRPr lang="cs-CZ"/>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Zástupný symbol pro nadpis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en-US" smtClean="0"/>
          </a:p>
        </p:txBody>
      </p:sp>
      <p:sp>
        <p:nvSpPr>
          <p:cNvPr id="5123" name="Zástupný symbol pro text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4" name="Zástupný symbol pro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3BC56B1C-846E-4313-A8F9-31B5BAFB3B7E}" type="datetimeFigureOut">
              <a:rPr lang="cs-CZ"/>
              <a:pPr>
                <a:defRPr/>
              </a:pPr>
              <a:t>28.3.2016</a:t>
            </a:fld>
            <a:endParaRPr lang="cs-CZ"/>
          </a:p>
        </p:txBody>
      </p:sp>
      <p:sp>
        <p:nvSpPr>
          <p:cNvPr id="3" name="Zástupný symbol pro zápatí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cs-CZ"/>
          </a:p>
        </p:txBody>
      </p:sp>
      <p:sp>
        <p:nvSpPr>
          <p:cNvPr id="7" name="Obdélník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bdélník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Obdélník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Zástupný symbol pro číslo snímku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193EEE03-14BA-40EA-A6AD-863AFAB049E3}"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143" r:id="rId1"/>
    <p:sldLayoutId id="2147484139" r:id="rId2"/>
    <p:sldLayoutId id="2147484144" r:id="rId3"/>
    <p:sldLayoutId id="2147484145" r:id="rId4"/>
    <p:sldLayoutId id="2147484146" r:id="rId5"/>
    <p:sldLayoutId id="2147484140" r:id="rId6"/>
    <p:sldLayoutId id="2147484147" r:id="rId7"/>
    <p:sldLayoutId id="2147484141" r:id="rId8"/>
    <p:sldLayoutId id="2147484148" r:id="rId9"/>
    <p:sldLayoutId id="2147484142" r:id="rId10"/>
    <p:sldLayoutId id="214748414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18"/>
        </a:defRPr>
      </a:lvl2pPr>
      <a:lvl3pPr algn="l" rtl="0" eaLnBrk="0" fontAlgn="base" hangingPunct="0">
        <a:spcBef>
          <a:spcPct val="0"/>
        </a:spcBef>
        <a:spcAft>
          <a:spcPct val="0"/>
        </a:spcAft>
        <a:defRPr sz="4400">
          <a:solidFill>
            <a:schemeClr val="tx2"/>
          </a:solidFill>
          <a:latin typeface="Tw Cen MT" pitchFamily="34" charset="-18"/>
        </a:defRPr>
      </a:lvl3pPr>
      <a:lvl4pPr algn="l" rtl="0" eaLnBrk="0" fontAlgn="base" hangingPunct="0">
        <a:spcBef>
          <a:spcPct val="0"/>
        </a:spcBef>
        <a:spcAft>
          <a:spcPct val="0"/>
        </a:spcAft>
        <a:defRPr sz="4400">
          <a:solidFill>
            <a:schemeClr val="tx2"/>
          </a:solidFill>
          <a:latin typeface="Tw Cen MT" pitchFamily="34" charset="-18"/>
        </a:defRPr>
      </a:lvl4pPr>
      <a:lvl5pPr algn="l" rtl="0" eaLnBrk="0" fontAlgn="base" hangingPunct="0">
        <a:spcBef>
          <a:spcPct val="0"/>
        </a:spcBef>
        <a:spcAft>
          <a:spcPct val="0"/>
        </a:spcAft>
        <a:defRPr sz="4400">
          <a:solidFill>
            <a:schemeClr val="tx2"/>
          </a:solidFill>
          <a:latin typeface="Tw Cen MT" pitchFamily="34" charset="-18"/>
        </a:defRPr>
      </a:lvl5pPr>
      <a:lvl6pPr marL="457200" algn="l" rtl="0" fontAlgn="base">
        <a:spcBef>
          <a:spcPct val="0"/>
        </a:spcBef>
        <a:spcAft>
          <a:spcPct val="0"/>
        </a:spcAft>
        <a:defRPr sz="4400">
          <a:solidFill>
            <a:schemeClr val="tx2"/>
          </a:solidFill>
          <a:latin typeface="Tw Cen MT" pitchFamily="34" charset="-18"/>
        </a:defRPr>
      </a:lvl6pPr>
      <a:lvl7pPr marL="914400" algn="l" rtl="0" fontAlgn="base">
        <a:spcBef>
          <a:spcPct val="0"/>
        </a:spcBef>
        <a:spcAft>
          <a:spcPct val="0"/>
        </a:spcAft>
        <a:defRPr sz="4400">
          <a:solidFill>
            <a:schemeClr val="tx2"/>
          </a:solidFill>
          <a:latin typeface="Tw Cen MT" pitchFamily="34" charset="-18"/>
        </a:defRPr>
      </a:lvl7pPr>
      <a:lvl8pPr marL="1371600" algn="l" rtl="0" fontAlgn="base">
        <a:spcBef>
          <a:spcPct val="0"/>
        </a:spcBef>
        <a:spcAft>
          <a:spcPct val="0"/>
        </a:spcAft>
        <a:defRPr sz="4400">
          <a:solidFill>
            <a:schemeClr val="tx2"/>
          </a:solidFill>
          <a:latin typeface="Tw Cen MT" pitchFamily="34" charset="-18"/>
        </a:defRPr>
      </a:lvl8pPr>
      <a:lvl9pPr marL="1828800" algn="l" rtl="0" fontAlgn="base">
        <a:spcBef>
          <a:spcPct val="0"/>
        </a:spcBef>
        <a:spcAft>
          <a:spcPct val="0"/>
        </a:spcAft>
        <a:defRPr sz="4400">
          <a:solidFill>
            <a:schemeClr val="tx2"/>
          </a:solidFill>
          <a:latin typeface="Tw Cen MT" pitchFamily="34" charset="-1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ed.muni.cz/wphy/fyzvl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pPr eaLnBrk="1" fontAlgn="auto" hangingPunct="1">
              <a:spcAft>
                <a:spcPts val="0"/>
              </a:spcAft>
              <a:defRPr/>
            </a:pPr>
            <a:r>
              <a:rPr lang="cs-CZ" dirty="0" smtClean="0"/>
              <a:t>Zpevnění materiálu</a:t>
            </a:r>
            <a:endParaRPr lang="cs-CZ" dirty="0">
              <a:solidFill>
                <a:schemeClr val="tx2">
                  <a:satMod val="200000"/>
                </a:schemeClr>
              </a:solidFill>
            </a:endParaRPr>
          </a:p>
        </p:txBody>
      </p:sp>
      <p:sp>
        <p:nvSpPr>
          <p:cNvPr id="9219" name="Podnadpis 2"/>
          <p:cNvSpPr>
            <a:spLocks noGrp="1"/>
          </p:cNvSpPr>
          <p:nvPr>
            <p:ph type="subTitle" idx="1"/>
          </p:nvPr>
        </p:nvSpPr>
        <p:spPr>
          <a:xfrm>
            <a:off x="2362200" y="6049963"/>
            <a:ext cx="6705600" cy="685800"/>
          </a:xfrm>
        </p:spPr>
        <p:txBody>
          <a:bodyPr/>
          <a:lstStyle/>
          <a:p>
            <a:pPr eaLnBrk="1" hangingPunct="1">
              <a:spcBef>
                <a:spcPct val="0"/>
              </a:spcBef>
              <a:defRPr/>
            </a:pPr>
            <a:r>
              <a:rPr lang="cs-CZ" sz="2400" dirty="0" smtClean="0">
                <a:solidFill>
                  <a:schemeClr val="tx2">
                    <a:satMod val="200000"/>
                  </a:schemeClr>
                </a:solidFill>
              </a:rPr>
              <a:t>Pohyb dislokací, zpevnění</a:t>
            </a:r>
            <a:endParaRPr lang="cs-CZ"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Příměsové zpevnění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marL="0" indent="0" algn="just" eaLnBrk="1" hangingPunct="1">
              <a:buNone/>
            </a:pPr>
            <a:r>
              <a:rPr lang="cs-CZ" sz="2400" dirty="0" smtClean="0"/>
              <a:t>Příměsové zpevnění materiálu zná lidstvo už asi 5600 let, neboť v té době začíná přibližně doba bronzová. Právě v té době, neznámo kde, člověk objevil skutečnost, že vzájemným slitím dvou měkkých </a:t>
            </a:r>
            <a:r>
              <a:rPr lang="cs-CZ" sz="2400" dirty="0" smtClean="0"/>
              <a:t>kovů lze vytvořit slitinu mnohem tvrdší. Dá </a:t>
            </a:r>
            <a:r>
              <a:rPr lang="cs-CZ" sz="2400" dirty="0" smtClean="0"/>
              <a:t>se předpokládat, že podobný vliv budou mít atomy příměsí i na mechanické vlastnosti vzniklé slitiny. </a:t>
            </a:r>
            <a:r>
              <a:rPr lang="cs-CZ" sz="2400" dirty="0" smtClean="0"/>
              <a:t>Pokud </a:t>
            </a:r>
            <a:r>
              <a:rPr lang="cs-CZ" sz="2400" dirty="0" smtClean="0"/>
              <a:t>jsou poloměry obou druhů atomů přibližně stejné, je vliv atomů příměsí nepříliš velký (daný zřejmě pouze rozdílem vazeb mezi atomy základního prvku mezi sebou a atomy příměsí a atomy základního prvku navzájem – </a:t>
            </a:r>
            <a:r>
              <a:rPr lang="cs-CZ" sz="2400" dirty="0" err="1" smtClean="0"/>
              <a:t>Zn</a:t>
            </a:r>
            <a:r>
              <a:rPr lang="cs-CZ" sz="2400" dirty="0" smtClean="0"/>
              <a:t> a Ni v </a:t>
            </a:r>
            <a:r>
              <a:rPr lang="cs-CZ" sz="2400" dirty="0" err="1" smtClean="0"/>
              <a:t>Cu</a:t>
            </a:r>
            <a:r>
              <a:rPr lang="cs-CZ" sz="2400" dirty="0" smtClean="0"/>
              <a:t>). Je-li rozdíl poloměrů atomů příměsí a atomů základního prvku větší, je vliv atomů příměsí na mez plasticity slitiny mnohem </a:t>
            </a:r>
            <a:r>
              <a:rPr lang="cs-CZ" sz="2400" dirty="0" err="1" smtClean="0"/>
              <a:t>zásadnější</a:t>
            </a:r>
            <a:r>
              <a:rPr lang="cs-CZ" sz="2400" dirty="0" smtClean="0"/>
              <a:t> (</a:t>
            </a:r>
            <a:r>
              <a:rPr lang="cs-CZ" sz="2400" dirty="0" err="1" smtClean="0"/>
              <a:t>Al</a:t>
            </a:r>
            <a:r>
              <a:rPr lang="cs-CZ" sz="2400" dirty="0" smtClean="0"/>
              <a:t>, </a:t>
            </a:r>
            <a:r>
              <a:rPr lang="cs-CZ" sz="2400" dirty="0" err="1" smtClean="0"/>
              <a:t>Sn</a:t>
            </a:r>
            <a:r>
              <a:rPr lang="cs-CZ" sz="2400" dirty="0" smtClean="0"/>
              <a:t> a Si, </a:t>
            </a:r>
            <a:r>
              <a:rPr lang="cs-CZ" sz="2400" dirty="0" err="1" smtClean="0"/>
              <a:t>Be</a:t>
            </a:r>
            <a:r>
              <a:rPr lang="cs-CZ" sz="2400" dirty="0" smtClean="0"/>
              <a:t> v </a:t>
            </a:r>
            <a:r>
              <a:rPr lang="cs-CZ" sz="2400" dirty="0" err="1" smtClean="0"/>
              <a:t>Cu</a:t>
            </a:r>
            <a:r>
              <a:rPr lang="cs-CZ" sz="2400" dirty="0" smtClean="0"/>
              <a:t>).</a:t>
            </a:r>
            <a:endParaRPr lang="cs-CZ" sz="2400" dirty="0" smtClean="0"/>
          </a:p>
        </p:txBody>
      </p:sp>
    </p:spTree>
    <p:extLst>
      <p:ext uri="{BB962C8B-B14F-4D97-AF65-F5344CB8AC3E}">
        <p14:creationId xmlns:p14="http://schemas.microsoft.com/office/powerpoint/2010/main" xmlns="" val="4172980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Příměsové zpevnění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eaLnBrk="1" hangingPunct="1">
              <a:buNone/>
            </a:pPr>
            <a:endParaRPr lang="cs-CZ" dirty="0" smtClean="0"/>
          </a:p>
        </p:txBody>
      </p:sp>
      <p:pic>
        <p:nvPicPr>
          <p:cNvPr id="5122" name="Picture 2"/>
          <p:cNvPicPr>
            <a:picLocks noChangeAspect="1" noChangeArrowheads="1"/>
          </p:cNvPicPr>
          <p:nvPr/>
        </p:nvPicPr>
        <p:blipFill>
          <a:blip r:embed="rId2"/>
          <a:srcRect/>
          <a:stretch>
            <a:fillRect/>
          </a:stretch>
        </p:blipFill>
        <p:spPr bwMode="auto">
          <a:xfrm>
            <a:off x="3571868" y="930348"/>
            <a:ext cx="5382949" cy="5927652"/>
          </a:xfrm>
          <a:prstGeom prst="rect">
            <a:avLst/>
          </a:prstGeom>
          <a:noFill/>
          <a:ln w="9525">
            <a:noFill/>
            <a:miter lim="800000"/>
            <a:headEnd/>
            <a:tailEnd/>
          </a:ln>
          <a:effectLst/>
        </p:spPr>
      </p:pic>
    </p:spTree>
    <p:extLst>
      <p:ext uri="{BB962C8B-B14F-4D97-AF65-F5344CB8AC3E}">
        <p14:creationId xmlns:p14="http://schemas.microsoft.com/office/powerpoint/2010/main" xmlns="" val="4172980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Precipitační zpevnění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a:buNone/>
            </a:pPr>
            <a:r>
              <a:rPr lang="cs-CZ" sz="2800" dirty="0" smtClean="0"/>
              <a:t>	</a:t>
            </a:r>
            <a:r>
              <a:rPr lang="cs-CZ" sz="2800" dirty="0" smtClean="0"/>
              <a:t>Rozpustnost </a:t>
            </a:r>
            <a:r>
              <a:rPr lang="cs-CZ" sz="2800" dirty="0" smtClean="0"/>
              <a:t>některých prvků v jiných může být dosti omezená. Fyzikální stránky tohoto problému si ještě všimneme podrobněji, zatím stačí poznatek, že v případě omezené, nebo nulové rozpustnosti vznikají v materiálu matrice tzv. vměstky, neboli precipitáty. Jsou to tzv. částice druhé fáze, které mají často zcela odlišné fyzikální a chemické vlastnosti a krystalickou strukturu</a:t>
            </a:r>
            <a:r>
              <a:rPr lang="cs-CZ" sz="2800" dirty="0" smtClean="0"/>
              <a:t>. </a:t>
            </a:r>
            <a:endParaRPr lang="cs-CZ"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Precipitační zpevnění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a:buNone/>
            </a:pPr>
            <a:r>
              <a:rPr lang="cs-CZ" sz="2800" dirty="0" smtClean="0"/>
              <a:t>	</a:t>
            </a:r>
            <a:endParaRPr lang="cs-CZ" dirty="0" smtClean="0"/>
          </a:p>
        </p:txBody>
      </p:sp>
      <p:pic>
        <p:nvPicPr>
          <p:cNvPr id="6146" name="Picture 2"/>
          <p:cNvPicPr>
            <a:picLocks noChangeAspect="1" noChangeArrowheads="1"/>
          </p:cNvPicPr>
          <p:nvPr/>
        </p:nvPicPr>
        <p:blipFill>
          <a:blip r:embed="rId2"/>
          <a:srcRect/>
          <a:stretch>
            <a:fillRect/>
          </a:stretch>
        </p:blipFill>
        <p:spPr bwMode="auto">
          <a:xfrm>
            <a:off x="642910" y="1571612"/>
            <a:ext cx="5819775" cy="30575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000496" y="4000504"/>
            <a:ext cx="4786314" cy="2621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Zpevnění pomocí hranic zrn</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a:buNone/>
            </a:pPr>
            <a:r>
              <a:rPr lang="cs-CZ" dirty="0" smtClean="0"/>
              <a:t>	</a:t>
            </a:r>
            <a:r>
              <a:rPr lang="cs-CZ" dirty="0" smtClean="0"/>
              <a:t>Hranice zrn </a:t>
            </a:r>
            <a:r>
              <a:rPr lang="cs-CZ" dirty="0" smtClean="0"/>
              <a:t>jsou </a:t>
            </a:r>
            <a:r>
              <a:rPr lang="cs-CZ" dirty="0" smtClean="0"/>
              <a:t>jako plošné poruchy složeny buď z dislokací (</a:t>
            </a:r>
            <a:r>
              <a:rPr lang="cs-CZ" dirty="0" err="1" smtClean="0"/>
              <a:t>maloúhlové</a:t>
            </a:r>
            <a:r>
              <a:rPr lang="cs-CZ" dirty="0" smtClean="0"/>
              <a:t> hranice), nebo z tenké téměř amorfní vrstvičky (</a:t>
            </a:r>
            <a:r>
              <a:rPr lang="cs-CZ" dirty="0" err="1" smtClean="0"/>
              <a:t>velkoúhlové</a:t>
            </a:r>
            <a:r>
              <a:rPr lang="cs-CZ" dirty="0" smtClean="0"/>
              <a:t> hranice) a </a:t>
            </a:r>
            <a:r>
              <a:rPr lang="cs-CZ" dirty="0" smtClean="0"/>
              <a:t>jsou </a:t>
            </a:r>
            <a:r>
              <a:rPr lang="cs-CZ" dirty="0" smtClean="0"/>
              <a:t>značnou překážkou pro pohyb dislokací. Deformace polykrystalů s velkým zrnem je obvykle dána hlavně deformací uvnitř zrn na rozdíl od deformace polykrystalů s malými zrny, která se téměř nedeformují a „kloužou“ po sobě (tzv. </a:t>
            </a:r>
            <a:r>
              <a:rPr lang="cs-CZ" dirty="0" err="1" smtClean="0"/>
              <a:t>pokluz</a:t>
            </a:r>
            <a:r>
              <a:rPr lang="cs-CZ" dirty="0" smtClean="0"/>
              <a:t> po hranicích zrn</a:t>
            </a:r>
            <a:r>
              <a:rPr lang="cs-CZ" dirty="0" smtClean="0"/>
              <a:t>).</a:t>
            </a:r>
            <a:endParaRPr lang="cs-CZ"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Zpevnění pomocí hranic zrn</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a:buNone/>
            </a:pPr>
            <a:r>
              <a:rPr lang="cs-CZ" dirty="0" smtClean="0"/>
              <a:t>	</a:t>
            </a:r>
            <a:r>
              <a:rPr lang="cs-CZ" dirty="0" smtClean="0"/>
              <a:t>Velikost a tvar zrn se během deformování mění, přičemž se tvar jednoho zrna přizpůsobuje tvaru zrn sousedních (nevznikají mezi nimi kavity – prázdná místa). V tom případě hraje velký význam mechanismus difúze atomů, silně ovlivňovaná teplotou deformovaného materiálu.</a:t>
            </a:r>
          </a:p>
          <a:p>
            <a:pPr algn="just">
              <a:buNone/>
            </a:pPr>
            <a:r>
              <a:rPr lang="cs-CZ" dirty="0" smtClean="0"/>
              <a:t>Poznámka</a:t>
            </a:r>
            <a:r>
              <a:rPr lang="cs-CZ" dirty="0" smtClean="0"/>
              <a:t>: Ve fyzice pevných látek se nízkou (resp. vysokou) teplotou rozumí teplota nižší, (resp. vyšší), než je polovina teploty tání TM ( v K) dané látky.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Závěr</a:t>
            </a:r>
            <a:endParaRPr lang="cs-CZ" dirty="0">
              <a:solidFill>
                <a:schemeClr val="tx2">
                  <a:satMod val="200000"/>
                </a:schemeClr>
              </a:solidFill>
            </a:endParaRPr>
          </a:p>
        </p:txBody>
      </p:sp>
      <p:sp>
        <p:nvSpPr>
          <p:cNvPr id="36867" name="Zástupný symbol pro obsah 2"/>
          <p:cNvSpPr>
            <a:spLocks noGrp="1"/>
          </p:cNvSpPr>
          <p:nvPr>
            <p:ph sz="quarter" idx="1"/>
          </p:nvPr>
        </p:nvSpPr>
        <p:spPr>
          <a:xfrm>
            <a:off x="785813" y="1285875"/>
            <a:ext cx="8072437" cy="5070475"/>
          </a:xfrm>
        </p:spPr>
        <p:txBody>
          <a:bodyPr/>
          <a:lstStyle/>
          <a:p>
            <a:pPr eaLnBrk="1" hangingPunct="1">
              <a:buFont typeface="Wingdings" pitchFamily="2" charset="2"/>
              <a:buNone/>
            </a:pPr>
            <a:r>
              <a:rPr lang="cs-CZ" dirty="0" smtClean="0"/>
              <a:t>Literatura:</a:t>
            </a:r>
          </a:p>
          <a:p>
            <a:pPr eaLnBrk="1" hangingPunct="1">
              <a:buFont typeface="Wingdings" pitchFamily="2" charset="2"/>
              <a:buNone/>
            </a:pPr>
            <a:r>
              <a:rPr lang="cs-CZ" sz="2400" dirty="0" smtClean="0"/>
              <a:t>[1] </a:t>
            </a:r>
            <a:r>
              <a:rPr lang="cs-CZ" sz="2400" dirty="0" err="1" smtClean="0"/>
              <a:t>Pokluda</a:t>
            </a:r>
            <a:r>
              <a:rPr lang="cs-CZ" sz="2400" dirty="0" smtClean="0"/>
              <a:t>, J., Kroupa, F., Obdržálek, L.: </a:t>
            </a:r>
            <a:r>
              <a:rPr lang="cs-CZ" sz="2400" i="1" dirty="0" smtClean="0"/>
              <a:t>Mechanické vlastnosti a struktura pevných látek</a:t>
            </a:r>
            <a:r>
              <a:rPr lang="cs-CZ" sz="2400" dirty="0" smtClean="0"/>
              <a:t>. PC-DIR spol. s r.o., Brno, 1994, 385s.</a:t>
            </a:r>
          </a:p>
          <a:p>
            <a:pPr eaLnBrk="1" hangingPunct="1">
              <a:buFont typeface="Wingdings" pitchFamily="2" charset="2"/>
              <a:buNone/>
            </a:pPr>
            <a:r>
              <a:rPr lang="cs-CZ" sz="2400" dirty="0" smtClean="0"/>
              <a:t>[2] Vondráček, F. </a:t>
            </a:r>
            <a:r>
              <a:rPr lang="cs-CZ" sz="2400" i="1" dirty="0" smtClean="0"/>
              <a:t>Materiály a technologie I a II</a:t>
            </a:r>
            <a:r>
              <a:rPr lang="en-US" sz="2400" dirty="0" smtClean="0"/>
              <a:t>, 19</a:t>
            </a:r>
            <a:r>
              <a:rPr lang="cs-CZ" sz="2400" dirty="0" smtClean="0"/>
              <a:t>85, 243+244s.</a:t>
            </a:r>
          </a:p>
          <a:p>
            <a:pPr eaLnBrk="1" hangingPunct="1">
              <a:buFont typeface="Wingdings" pitchFamily="2" charset="2"/>
              <a:buNone/>
            </a:pPr>
            <a:r>
              <a:rPr lang="cs-CZ" sz="2400" dirty="0" smtClean="0"/>
              <a:t>[3] Ptáček a kol. </a:t>
            </a:r>
            <a:r>
              <a:rPr lang="cs-CZ" sz="2400" i="1" dirty="0" smtClean="0"/>
              <a:t>Nauka o materiálu I a II</a:t>
            </a:r>
            <a:r>
              <a:rPr lang="cs-CZ" sz="2400" dirty="0" smtClean="0"/>
              <a:t>. CERM, 2003, 520+396 s.</a:t>
            </a:r>
          </a:p>
          <a:p>
            <a:pPr eaLnBrk="1" hangingPunct="1">
              <a:buNone/>
            </a:pPr>
            <a:r>
              <a:rPr lang="cs-CZ" sz="2400" dirty="0" smtClean="0">
                <a:solidFill>
                  <a:srgbClr val="FF0000"/>
                </a:solidFill>
              </a:rPr>
              <a:t>[4] </a:t>
            </a:r>
            <a:r>
              <a:rPr lang="cs-CZ" sz="2400" i="1" dirty="0" smtClean="0">
                <a:solidFill>
                  <a:srgbClr val="FF0000"/>
                </a:solidFill>
              </a:rPr>
              <a:t>internet</a:t>
            </a:r>
            <a:r>
              <a:rPr lang="cs-CZ" sz="2400" dirty="0" smtClean="0">
                <a:solidFill>
                  <a:srgbClr val="FF0000"/>
                </a:solidFill>
              </a:rPr>
              <a:t> </a:t>
            </a:r>
            <a:r>
              <a:rPr lang="cs-CZ" sz="2400" dirty="0" smtClean="0">
                <a:solidFill>
                  <a:srgbClr val="FF0000"/>
                </a:solidFill>
                <a:hlinkClick r:id="rId2"/>
              </a:rPr>
              <a:t>http://www.</a:t>
            </a:r>
            <a:r>
              <a:rPr lang="cs-CZ" sz="2400" dirty="0" err="1" smtClean="0">
                <a:solidFill>
                  <a:srgbClr val="FF0000"/>
                </a:solidFill>
                <a:hlinkClick r:id="rId2"/>
              </a:rPr>
              <a:t>ped.muni.cz</a:t>
            </a:r>
            <a:r>
              <a:rPr lang="cs-CZ" sz="2400" dirty="0" smtClean="0">
                <a:solidFill>
                  <a:srgbClr val="FF0000"/>
                </a:solidFill>
                <a:hlinkClick r:id="rId2"/>
              </a:rPr>
              <a:t>/</a:t>
            </a:r>
            <a:r>
              <a:rPr lang="cs-CZ" sz="2400" dirty="0" err="1" smtClean="0">
                <a:solidFill>
                  <a:srgbClr val="FF0000"/>
                </a:solidFill>
                <a:hlinkClick r:id="rId2"/>
              </a:rPr>
              <a:t>wphy</a:t>
            </a:r>
            <a:r>
              <a:rPr lang="cs-CZ" sz="2400" dirty="0" smtClean="0">
                <a:solidFill>
                  <a:srgbClr val="FF0000"/>
                </a:solidFill>
                <a:hlinkClick r:id="rId2"/>
              </a:rPr>
              <a:t>/</a:t>
            </a:r>
            <a:r>
              <a:rPr lang="cs-CZ" sz="2400" dirty="0" err="1" smtClean="0">
                <a:solidFill>
                  <a:srgbClr val="FF0000"/>
                </a:solidFill>
                <a:hlinkClick r:id="rId2"/>
              </a:rPr>
              <a:t>fyzvla</a:t>
            </a:r>
            <a:r>
              <a:rPr lang="cs-CZ" sz="2400" dirty="0" smtClean="0">
                <a:solidFill>
                  <a:srgbClr val="FF0000"/>
                </a:solidFill>
                <a:hlinkClick r:id="rId2"/>
              </a:rPr>
              <a:t>/</a:t>
            </a:r>
            <a:endParaRPr lang="cs-CZ" sz="2400" dirty="0" smtClean="0">
              <a:solidFill>
                <a:srgbClr val="FF0000"/>
              </a:solidFill>
            </a:endParaRPr>
          </a:p>
          <a:p>
            <a:pPr eaLnBrk="1" hangingPunct="1">
              <a:buNone/>
            </a:pPr>
            <a:endParaRPr lang="cs-CZ" sz="2400" dirty="0" smtClean="0">
              <a:solidFill>
                <a:srgbClr val="FF0000"/>
              </a:solidFill>
            </a:endParaRPr>
          </a:p>
          <a:p>
            <a:pPr eaLnBrk="1" hangingPunct="1">
              <a:buNone/>
            </a:pPr>
            <a:endParaRPr lang="cs-CZ" sz="2400" i="1" dirty="0" smtClean="0">
              <a:solidFill>
                <a:srgbClr val="FF0000"/>
              </a:solidFill>
            </a:endParaRPr>
          </a:p>
          <a:p>
            <a:pPr eaLnBrk="1" hangingPunct="1">
              <a:buFont typeface="Wingdings" pitchFamily="2" charset="2"/>
              <a:buNone/>
            </a:pPr>
            <a:endParaRPr lang="cs-CZ" sz="2400" i="1" dirty="0" smtClean="0"/>
          </a:p>
          <a:p>
            <a:pPr eaLnBrk="1" hangingPunct="1">
              <a:buFont typeface="Wingdings" pitchFamily="2" charset="2"/>
              <a:buNone/>
            </a:pPr>
            <a:endParaRPr lang="cs-CZ"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Úvod</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a:buNone/>
            </a:pPr>
            <a:r>
              <a:rPr lang="cs-CZ" dirty="0" smtClean="0"/>
              <a:t>	</a:t>
            </a:r>
            <a:r>
              <a:rPr lang="cs-CZ" dirty="0" smtClean="0"/>
              <a:t>Mechanické vlastnosti těchto látek jsou nejvíce ovlivňovány dislokacemi. Zjednodušeně se dá říci, že v oblasti pružné se dislokace ještě nepohybují a teprve v okamžiku, kdy napětí, působící na dislokaci překročí jistou mez a dislokace se dají do pohybu, dá se hovořit o plastické deformaci. Protože pohyb dislokací je tak důležitý zejména pro charakterizování plastických vlastností látek (a zejména kovů), všimneme si nejprve podrobněji právě pohybu dislokací</a:t>
            </a:r>
            <a:r>
              <a:rPr lang="cs-CZ" dirty="0" smtClean="0"/>
              <a:t>.</a:t>
            </a:r>
            <a:endParaRPr lang="cs-CZ" dirty="0"/>
          </a:p>
          <a:p>
            <a:pPr algn="just">
              <a:buNone/>
            </a:pPr>
            <a:endParaRPr lang="cs-CZ" dirty="0"/>
          </a:p>
          <a:p>
            <a:pPr algn="just">
              <a:buNone/>
            </a:pPr>
            <a:r>
              <a:rPr lang="cs-CZ" dirty="0"/>
              <a:t>            </a:t>
            </a:r>
            <a:endParaRPr lang="cs-CZ" dirty="0" smtClean="0"/>
          </a:p>
          <a:p>
            <a:pPr algn="just" eaLnBrk="1" hangingPunct="1">
              <a:buNone/>
            </a:pPr>
            <a:r>
              <a:rPr lang="cs-CZ" dirty="0" smtClean="0"/>
              <a:t> </a:t>
            </a:r>
          </a:p>
          <a:p>
            <a:pPr eaLnBrk="1" hangingPunct="1">
              <a:buFont typeface="Wingdings" pitchFamily="2" charset="2"/>
              <a:buNone/>
            </a:pPr>
            <a:endParaRPr lang="cs-CZ"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Pohyb dislokací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a:buNone/>
            </a:pPr>
            <a:r>
              <a:rPr lang="cs-CZ" dirty="0" smtClean="0"/>
              <a:t>	</a:t>
            </a:r>
            <a:r>
              <a:rPr lang="cs-CZ" sz="2800" dirty="0" smtClean="0"/>
              <a:t>P</a:t>
            </a:r>
            <a:r>
              <a:rPr lang="cs-CZ" sz="2800" dirty="0" smtClean="0"/>
              <a:t>ohyb </a:t>
            </a:r>
            <a:r>
              <a:rPr lang="cs-CZ" sz="2800" dirty="0" smtClean="0"/>
              <a:t>hranové </a:t>
            </a:r>
            <a:r>
              <a:rPr lang="cs-CZ" sz="2800" dirty="0" smtClean="0"/>
              <a:t>dislokace - na </a:t>
            </a:r>
            <a:r>
              <a:rPr lang="cs-CZ" sz="2800" dirty="0" smtClean="0"/>
              <a:t>pohybu dislokace se účastní pouze atomy v okolí hrany nadbytečné poloroviny. </a:t>
            </a:r>
            <a:r>
              <a:rPr lang="cs-CZ" sz="2800" dirty="0" smtClean="0"/>
              <a:t>Atomy </a:t>
            </a:r>
            <a:r>
              <a:rPr lang="cs-CZ" sz="2800" dirty="0" smtClean="0"/>
              <a:t>dislokace kmitají a mohou se navázat na atomy, nacházející se pod skluzovou rovinou, u nichž se při kmitání narušily vzájemné vazby. Nebude-li působit na dislokaci žádné napětí, bude dislokace kmitat kolem rovnovážné polohy. Působí-li však skluzové napětí např. ve směru zleva doprava, bude se dislokace pohybovat také tímto směrem a výsledkem bude skok o velikosti </a:t>
            </a:r>
            <a:r>
              <a:rPr lang="cs-CZ" sz="2800" dirty="0" err="1" smtClean="0"/>
              <a:t>Burgersova</a:t>
            </a:r>
            <a:r>
              <a:rPr lang="cs-CZ" sz="2800" dirty="0" smtClean="0"/>
              <a:t> vektoru na povrchu </a:t>
            </a:r>
            <a:r>
              <a:rPr lang="cs-CZ" sz="2800" dirty="0" smtClean="0"/>
              <a:t>krystalu. </a:t>
            </a:r>
            <a:endParaRPr lang="cs-CZ" sz="2800" dirty="0"/>
          </a:p>
          <a:p>
            <a:pPr algn="just">
              <a:buNone/>
            </a:pPr>
            <a:r>
              <a:rPr lang="cs-CZ" dirty="0"/>
              <a:t>            </a:t>
            </a:r>
            <a:endParaRPr lang="cs-CZ" dirty="0" smtClean="0"/>
          </a:p>
          <a:p>
            <a:pPr algn="just" eaLnBrk="1" hangingPunct="1">
              <a:buNone/>
            </a:pPr>
            <a:r>
              <a:rPr lang="cs-CZ" dirty="0" smtClean="0"/>
              <a:t> </a:t>
            </a:r>
          </a:p>
          <a:p>
            <a:pPr eaLnBrk="1" hangingPunct="1">
              <a:buFont typeface="Wingdings" pitchFamily="2" charset="2"/>
              <a:buNone/>
            </a:pPr>
            <a:endParaRPr lang="cs-CZ" dirty="0" smtClean="0"/>
          </a:p>
        </p:txBody>
      </p:sp>
    </p:spTree>
    <p:extLst>
      <p:ext uri="{BB962C8B-B14F-4D97-AF65-F5344CB8AC3E}">
        <p14:creationId xmlns:p14="http://schemas.microsoft.com/office/powerpoint/2010/main" xmlns="" val="2766622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Pohyb dislokací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a:buNone/>
            </a:pPr>
            <a:r>
              <a:rPr lang="cs-CZ" dirty="0" smtClean="0"/>
              <a:t>	</a:t>
            </a:r>
            <a:endParaRPr lang="cs-CZ" sz="2800" dirty="0"/>
          </a:p>
          <a:p>
            <a:pPr algn="just">
              <a:buNone/>
            </a:pPr>
            <a:r>
              <a:rPr lang="cs-CZ" dirty="0"/>
              <a:t>            </a:t>
            </a:r>
            <a:endParaRPr lang="cs-CZ" dirty="0" smtClean="0"/>
          </a:p>
          <a:p>
            <a:pPr algn="just" eaLnBrk="1" hangingPunct="1">
              <a:buNone/>
            </a:pPr>
            <a:r>
              <a:rPr lang="cs-CZ" dirty="0" smtClean="0"/>
              <a:t> </a:t>
            </a:r>
          </a:p>
          <a:p>
            <a:pPr eaLnBrk="1" hangingPunct="1">
              <a:buFont typeface="Wingdings" pitchFamily="2" charset="2"/>
              <a:buNone/>
            </a:pPr>
            <a:endParaRPr lang="cs-CZ" dirty="0" smtClean="0"/>
          </a:p>
        </p:txBody>
      </p:sp>
      <p:pic>
        <p:nvPicPr>
          <p:cNvPr id="1026" name="Picture 2"/>
          <p:cNvPicPr>
            <a:picLocks noChangeAspect="1" noChangeArrowheads="1"/>
          </p:cNvPicPr>
          <p:nvPr/>
        </p:nvPicPr>
        <p:blipFill>
          <a:blip r:embed="rId2"/>
          <a:srcRect/>
          <a:stretch>
            <a:fillRect/>
          </a:stretch>
        </p:blipFill>
        <p:spPr bwMode="auto">
          <a:xfrm>
            <a:off x="285720" y="1571612"/>
            <a:ext cx="6334125" cy="2381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000100" y="4286256"/>
            <a:ext cx="7840803" cy="2214578"/>
          </a:xfrm>
          <a:prstGeom prst="rect">
            <a:avLst/>
          </a:prstGeom>
          <a:noFill/>
          <a:ln w="9525">
            <a:noFill/>
            <a:miter lim="800000"/>
            <a:headEnd/>
            <a:tailEnd/>
          </a:ln>
          <a:effectLst/>
        </p:spPr>
      </p:pic>
    </p:spTree>
    <p:extLst>
      <p:ext uri="{BB962C8B-B14F-4D97-AF65-F5344CB8AC3E}">
        <p14:creationId xmlns:p14="http://schemas.microsoft.com/office/powerpoint/2010/main" xmlns="" val="2766622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Pohyb dislokací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a:buNone/>
            </a:pPr>
            <a:r>
              <a:rPr lang="cs-CZ" dirty="0" smtClean="0"/>
              <a:t>	</a:t>
            </a:r>
            <a:endParaRPr lang="cs-CZ" sz="2800" dirty="0"/>
          </a:p>
          <a:p>
            <a:pPr algn="just">
              <a:buNone/>
            </a:pPr>
            <a:r>
              <a:rPr lang="cs-CZ" dirty="0"/>
              <a:t>            </a:t>
            </a:r>
            <a:endParaRPr lang="cs-CZ" dirty="0" smtClean="0"/>
          </a:p>
          <a:p>
            <a:pPr algn="just" eaLnBrk="1" hangingPunct="1">
              <a:buNone/>
            </a:pPr>
            <a:r>
              <a:rPr lang="cs-CZ" dirty="0" smtClean="0"/>
              <a:t> </a:t>
            </a:r>
          </a:p>
          <a:p>
            <a:pPr eaLnBrk="1" hangingPunct="1">
              <a:buFont typeface="Wingdings" pitchFamily="2" charset="2"/>
              <a:buNone/>
            </a:pPr>
            <a:endParaRPr lang="cs-CZ" dirty="0" smtClean="0"/>
          </a:p>
        </p:txBody>
      </p:sp>
      <p:sp>
        <p:nvSpPr>
          <p:cNvPr id="6" name="Obdélník 5"/>
          <p:cNvSpPr/>
          <p:nvPr/>
        </p:nvSpPr>
        <p:spPr>
          <a:xfrm>
            <a:off x="500034" y="1643050"/>
            <a:ext cx="8286808" cy="830997"/>
          </a:xfrm>
          <a:prstGeom prst="rect">
            <a:avLst/>
          </a:prstGeom>
        </p:spPr>
        <p:txBody>
          <a:bodyPr wrap="square">
            <a:spAutoFit/>
          </a:bodyPr>
          <a:lstStyle/>
          <a:p>
            <a:r>
              <a:rPr lang="cs-CZ" sz="2400" dirty="0" smtClean="0"/>
              <a:t>Z makroskopického hlediska je pohyb dislokace hranové a šroubové a jeho výsledek znázorněn na </a:t>
            </a:r>
            <a:r>
              <a:rPr lang="cs-CZ" sz="2400" dirty="0" smtClean="0"/>
              <a:t>obr.</a:t>
            </a:r>
            <a:endParaRPr lang="cs-CZ" sz="2400" dirty="0"/>
          </a:p>
        </p:txBody>
      </p:sp>
      <p:pic>
        <p:nvPicPr>
          <p:cNvPr id="2050" name="Picture 2"/>
          <p:cNvPicPr>
            <a:picLocks noChangeAspect="1" noChangeArrowheads="1"/>
          </p:cNvPicPr>
          <p:nvPr/>
        </p:nvPicPr>
        <p:blipFill>
          <a:blip r:embed="rId2"/>
          <a:srcRect/>
          <a:stretch>
            <a:fillRect/>
          </a:stretch>
        </p:blipFill>
        <p:spPr bwMode="auto">
          <a:xfrm>
            <a:off x="3143240" y="2714620"/>
            <a:ext cx="4705350" cy="3848100"/>
          </a:xfrm>
          <a:prstGeom prst="rect">
            <a:avLst/>
          </a:prstGeom>
          <a:noFill/>
          <a:ln w="9525">
            <a:noFill/>
            <a:miter lim="800000"/>
            <a:headEnd/>
            <a:tailEnd/>
          </a:ln>
          <a:effectLst/>
        </p:spPr>
      </p:pic>
    </p:spTree>
    <p:extLst>
      <p:ext uri="{BB962C8B-B14F-4D97-AF65-F5344CB8AC3E}">
        <p14:creationId xmlns:p14="http://schemas.microsoft.com/office/powerpoint/2010/main" xmlns="" val="276662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Pohyb dislokací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a:buNone/>
            </a:pPr>
            <a:r>
              <a:rPr lang="cs-CZ" dirty="0" smtClean="0"/>
              <a:t>	</a:t>
            </a:r>
            <a:endParaRPr lang="cs-CZ" sz="2800" dirty="0"/>
          </a:p>
          <a:p>
            <a:pPr algn="just">
              <a:buNone/>
            </a:pPr>
            <a:r>
              <a:rPr lang="cs-CZ" dirty="0"/>
              <a:t>            </a:t>
            </a:r>
            <a:endParaRPr lang="cs-CZ" dirty="0" smtClean="0"/>
          </a:p>
          <a:p>
            <a:pPr algn="just" eaLnBrk="1" hangingPunct="1">
              <a:buNone/>
            </a:pPr>
            <a:r>
              <a:rPr lang="cs-CZ" dirty="0" smtClean="0"/>
              <a:t> </a:t>
            </a:r>
          </a:p>
          <a:p>
            <a:pPr eaLnBrk="1" hangingPunct="1">
              <a:buFont typeface="Wingdings" pitchFamily="2" charset="2"/>
              <a:buNone/>
            </a:pPr>
            <a:endParaRPr lang="cs-CZ" dirty="0" smtClean="0"/>
          </a:p>
        </p:txBody>
      </p:sp>
      <p:sp>
        <p:nvSpPr>
          <p:cNvPr id="6" name="Obdélník 5"/>
          <p:cNvSpPr/>
          <p:nvPr/>
        </p:nvSpPr>
        <p:spPr>
          <a:xfrm>
            <a:off x="500034" y="1643050"/>
            <a:ext cx="8286808" cy="1938992"/>
          </a:xfrm>
          <a:prstGeom prst="rect">
            <a:avLst/>
          </a:prstGeom>
        </p:spPr>
        <p:txBody>
          <a:bodyPr wrap="square">
            <a:spAutoFit/>
          </a:bodyPr>
          <a:lstStyle/>
          <a:p>
            <a:pPr algn="just"/>
            <a:r>
              <a:rPr lang="cs-CZ" sz="2000" dirty="0" smtClean="0"/>
              <a:t>Během </a:t>
            </a:r>
            <a:r>
              <a:rPr lang="cs-CZ" sz="2000" dirty="0" smtClean="0"/>
              <a:t>plastické deformace hustota dislokací neklesá, ale naopak prudce narůstá. Mechanismus, vysvětlující proč tomu tak je, navrhli Frank a </a:t>
            </a:r>
            <a:r>
              <a:rPr lang="cs-CZ" sz="2000" dirty="0" err="1" smtClean="0"/>
              <a:t>Reed</a:t>
            </a:r>
            <a:r>
              <a:rPr lang="cs-CZ" sz="2000" dirty="0" smtClean="0"/>
              <a:t>. </a:t>
            </a:r>
            <a:endParaRPr lang="cs-CZ" sz="2000" dirty="0" smtClean="0"/>
          </a:p>
          <a:p>
            <a:pPr algn="just"/>
            <a:r>
              <a:rPr lang="cs-CZ" sz="2000" dirty="0" smtClean="0"/>
              <a:t>Je </a:t>
            </a:r>
            <a:r>
              <a:rPr lang="cs-CZ" sz="2000" dirty="0" smtClean="0"/>
              <a:t>to tzv. Frankův – </a:t>
            </a:r>
            <a:r>
              <a:rPr lang="cs-CZ" sz="2000" dirty="0" err="1" smtClean="0"/>
              <a:t>Reedův</a:t>
            </a:r>
            <a:r>
              <a:rPr lang="cs-CZ" sz="2000" dirty="0" smtClean="0"/>
              <a:t> (F-R) </a:t>
            </a:r>
            <a:r>
              <a:rPr lang="cs-CZ" sz="2000" dirty="0" smtClean="0"/>
              <a:t>zdroj.</a:t>
            </a:r>
          </a:p>
          <a:p>
            <a:pPr algn="just"/>
            <a:endParaRPr lang="cs-CZ" sz="2000" dirty="0" smtClean="0"/>
          </a:p>
          <a:p>
            <a:pPr algn="just"/>
            <a:r>
              <a:rPr lang="cs-CZ" sz="2000" dirty="0" smtClean="0"/>
              <a:t>Foto z el. mikroskopu</a:t>
            </a:r>
            <a:endParaRPr lang="cs-CZ" sz="2000" dirty="0"/>
          </a:p>
        </p:txBody>
      </p:sp>
      <p:pic>
        <p:nvPicPr>
          <p:cNvPr id="3074" name="Picture 2"/>
          <p:cNvPicPr>
            <a:picLocks noChangeAspect="1" noChangeArrowheads="1"/>
          </p:cNvPicPr>
          <p:nvPr/>
        </p:nvPicPr>
        <p:blipFill>
          <a:blip r:embed="rId2"/>
          <a:srcRect/>
          <a:stretch>
            <a:fillRect/>
          </a:stretch>
        </p:blipFill>
        <p:spPr bwMode="auto">
          <a:xfrm>
            <a:off x="5214942" y="2357430"/>
            <a:ext cx="3686175" cy="4343400"/>
          </a:xfrm>
          <a:prstGeom prst="rect">
            <a:avLst/>
          </a:prstGeom>
          <a:noFill/>
          <a:ln w="9525">
            <a:noFill/>
            <a:miter lim="800000"/>
            <a:headEnd/>
            <a:tailEnd/>
          </a:ln>
          <a:effectLst/>
        </p:spPr>
      </p:pic>
    </p:spTree>
    <p:extLst>
      <p:ext uri="{BB962C8B-B14F-4D97-AF65-F5344CB8AC3E}">
        <p14:creationId xmlns:p14="http://schemas.microsoft.com/office/powerpoint/2010/main" xmlns="" val="2766622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Pohyb dislokací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eaLnBrk="1" hangingPunct="1">
              <a:buNone/>
            </a:pPr>
            <a:r>
              <a:rPr lang="cs-CZ" dirty="0" smtClean="0"/>
              <a:t>   </a:t>
            </a:r>
            <a:r>
              <a:rPr lang="cs-CZ" sz="2800" dirty="0" smtClean="0"/>
              <a:t>	</a:t>
            </a:r>
            <a:r>
              <a:rPr lang="cs-CZ" sz="2400" dirty="0" smtClean="0"/>
              <a:t>Protože </a:t>
            </a:r>
            <a:r>
              <a:rPr lang="cs-CZ" sz="2400" dirty="0" smtClean="0"/>
              <a:t>plastická deformace vzniká v důsledku pohybu dislokací, je základní strategií všech technologických postupů, jejichž výsledkem má být materiál daných vlastností, ovlivňování pohybu dislokací. Chceme – li vyrobit materiál velmi tvrdý (ale bohužel křehký), musíme pohyb dislokací co nejvíce omezit. </a:t>
            </a:r>
            <a:endParaRPr lang="cs-CZ" sz="2400" dirty="0" smtClean="0"/>
          </a:p>
          <a:p>
            <a:pPr algn="just" eaLnBrk="1" hangingPunct="1">
              <a:buNone/>
            </a:pPr>
            <a:r>
              <a:rPr lang="cs-CZ" sz="2400" dirty="0" smtClean="0"/>
              <a:t>	</a:t>
            </a:r>
            <a:r>
              <a:rPr lang="cs-CZ" sz="2400" dirty="0" smtClean="0"/>
              <a:t>Naopak </a:t>
            </a:r>
            <a:r>
              <a:rPr lang="cs-CZ" sz="2400" dirty="0" smtClean="0"/>
              <a:t>v kujném (tažném) materiálu se dislokace mohou pohybovat. Je však ještě další cesta – vyrobit a používat tzv. </a:t>
            </a:r>
            <a:r>
              <a:rPr lang="cs-CZ" sz="2400" dirty="0" err="1" smtClean="0"/>
              <a:t>bezdislokační</a:t>
            </a:r>
            <a:r>
              <a:rPr lang="cs-CZ" sz="2400" dirty="0" smtClean="0"/>
              <a:t> materiál, který má velkou, tzv. ideální pevnost. Výroba takových materiálů je sice možná, je však velmi drahá a takové materiály nemusí být dostatečně stabilní (trhlinky na povrchu krystalu mohou být zdrojem dislokací). </a:t>
            </a:r>
            <a:r>
              <a:rPr lang="cs-CZ" sz="2800" dirty="0" smtClean="0"/>
              <a:t> </a:t>
            </a:r>
            <a:endParaRPr lang="cs-CZ"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Deformační zpevnění</a:t>
            </a:r>
            <a:endParaRPr lang="cs-CZ" dirty="0">
              <a:solidFill>
                <a:schemeClr val="tx2">
                  <a:satMod val="200000"/>
                </a:schemeClr>
              </a:solidFill>
            </a:endParaRPr>
          </a:p>
        </p:txBody>
      </p:sp>
      <p:sp>
        <p:nvSpPr>
          <p:cNvPr id="14339" name="Zástupný symbol pro obsah 2"/>
          <p:cNvSpPr>
            <a:spLocks noGrp="1"/>
          </p:cNvSpPr>
          <p:nvPr>
            <p:ph sz="quarter" idx="1"/>
          </p:nvPr>
        </p:nvSpPr>
        <p:spPr>
          <a:xfrm>
            <a:off x="612775" y="1600200"/>
            <a:ext cx="8153400" cy="4495800"/>
          </a:xfrm>
        </p:spPr>
        <p:txBody>
          <a:bodyPr/>
          <a:lstStyle/>
          <a:p>
            <a:pPr algn="just" eaLnBrk="1" hangingPunct="1">
              <a:buNone/>
            </a:pPr>
            <a:r>
              <a:rPr lang="cs-CZ" dirty="0" smtClean="0"/>
              <a:t>	</a:t>
            </a:r>
            <a:r>
              <a:rPr lang="cs-CZ" sz="2400" dirty="0" smtClean="0"/>
              <a:t>Významnou překážkou v pohybu dislokací jsou dislokace v jiných skluzových rovinách, tzv. „dislokace lesa“. </a:t>
            </a:r>
            <a:endParaRPr lang="cs-CZ" sz="2400" dirty="0" smtClean="0"/>
          </a:p>
          <a:p>
            <a:pPr algn="just" eaLnBrk="1" hangingPunct="1">
              <a:buNone/>
            </a:pPr>
            <a:r>
              <a:rPr lang="cs-CZ" sz="2400" dirty="0" smtClean="0"/>
              <a:t>	</a:t>
            </a:r>
            <a:r>
              <a:rPr lang="cs-CZ" sz="2400" dirty="0" smtClean="0"/>
              <a:t>Deformační </a:t>
            </a:r>
            <a:r>
              <a:rPr lang="cs-CZ" sz="2400" dirty="0" smtClean="0"/>
              <a:t>zpevnění je v praxi užíváno již odedávna. Například kováním ostří kosy dosáhneme nejen jeho ztenčení (což bychom mohli provést snadněji broušením), ale zejména zpevnění ostří (které bude ale křehčí). Přitom zbytek kosy nebude křehký (což by bylo nevhodné, neboť by se lámala). Deformačního zpevnění používali kováři a platnéři dávnověku i novověku a je využíván i v současnosti (tzv. </a:t>
            </a:r>
            <a:r>
              <a:rPr lang="cs-CZ" sz="2400" i="1" dirty="0" smtClean="0"/>
              <a:t>tváření za studena</a:t>
            </a:r>
            <a:r>
              <a:rPr lang="cs-CZ" sz="2400" dirty="0" smtClean="0"/>
              <a:t> – </a:t>
            </a:r>
            <a:r>
              <a:rPr lang="cs-CZ" sz="2400" dirty="0" smtClean="0"/>
              <a:t>viz obr. </a:t>
            </a:r>
            <a:r>
              <a:rPr lang="cs-CZ" sz="2400" dirty="0" smtClean="0"/>
              <a:t>) s tím rozdílem, že kovové součástky nejsou kovány ručně, ale pomocí bucharů a lisů</a:t>
            </a:r>
            <a:r>
              <a:rPr lang="cs-CZ" sz="2400" dirty="0" smtClean="0"/>
              <a:t>.</a:t>
            </a:r>
            <a:r>
              <a:rPr lang="cs-CZ" sz="2400" dirty="0" smtClean="0"/>
              <a:t> </a:t>
            </a:r>
          </a:p>
          <a:p>
            <a:pPr algn="just" eaLnBrk="1" hangingPunct="1">
              <a:buNone/>
            </a:pPr>
            <a:endParaRPr lang="cs-CZ"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tx2">
                    <a:satMod val="200000"/>
                  </a:schemeClr>
                </a:solidFill>
              </a:rPr>
              <a:t>Deformační zpevnění</a:t>
            </a:r>
            <a:endParaRPr lang="cs-CZ" dirty="0">
              <a:solidFill>
                <a:schemeClr val="tx2">
                  <a:satMod val="200000"/>
                </a:schemeClr>
              </a:solidFill>
            </a:endParaRPr>
          </a:p>
        </p:txBody>
      </p:sp>
      <p:pic>
        <p:nvPicPr>
          <p:cNvPr id="4098" name="Picture 2"/>
          <p:cNvPicPr>
            <a:picLocks noGrp="1" noChangeAspect="1" noChangeArrowheads="1"/>
          </p:cNvPicPr>
          <p:nvPr>
            <p:ph sz="quarter" idx="1"/>
          </p:nvPr>
        </p:nvPicPr>
        <p:blipFill>
          <a:blip r:embed="rId2"/>
          <a:srcRect/>
          <a:stretch>
            <a:fillRect/>
          </a:stretch>
        </p:blipFill>
        <p:spPr bwMode="auto">
          <a:xfrm>
            <a:off x="1808162" y="1833562"/>
            <a:ext cx="6675413" cy="4667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oruchy krystalové mříže&amp;quot;&quot;/&gt;&lt;property id=&quot;20307&quot; value=&quot;256&quot;/&gt;&lt;/object&gt;&lt;object type=&quot;3&quot; unique_id=&quot;10005&quot;&gt;&lt;property id=&quot;20148&quot; value=&quot;5&quot;/&gt;&lt;property id=&quot;20300&quot; value=&quot;Slide 2 - &amp;quot;Poruchy krystalové mřížky&amp;quot;&quot;/&gt;&lt;property id=&quot;20307&quot; value=&quot;259&quot;/&gt;&lt;/object&gt;&lt;object type=&quot;3&quot; unique_id=&quot;10006&quot;&gt;&lt;property id=&quot;20148&quot; value=&quot;5&quot;/&gt;&lt;property id=&quot;20300&quot; value=&quot;Slide 4 - &amp;quot;Bodové poruchy&amp;quot;&quot;/&gt;&lt;property id=&quot;20307&quot; value=&quot;302&quot;/&gt;&lt;/object&gt;&lt;object type=&quot;3&quot; unique_id=&quot;10007&quot;&gt;&lt;property id=&quot;20148&quot; value=&quot;5&quot;/&gt;&lt;property id=&quot;20300&quot; value=&quot;Slide 5 - &amp;quot;Bodové poruchy - vakance&amp;quot;&quot;/&gt;&lt;property id=&quot;20307&quot; value=&quot;314&quot;/&gt;&lt;/object&gt;&lt;object type=&quot;3&quot; unique_id=&quot;10012&quot;&gt;&lt;property id=&quot;20148&quot; value=&quot;5&quot;/&gt;&lt;property id=&quot;20300&quot; value=&quot;Slide 8 - &amp;quot;Čárové poruchy&amp;quot;&quot;/&gt;&lt;property id=&quot;20307&quot; value=&quot;306&quot;/&gt;&lt;/object&gt;&lt;object type=&quot;3&quot; unique_id=&quot;10013&quot;&gt;&lt;property id=&quot;20148&quot; value=&quot;5&quot;/&gt;&lt;property id=&quot;20300&quot; value=&quot;Slide 9 - &amp;quot;Dislokace hranová&amp;quot;&quot;/&gt;&lt;property id=&quot;20307&quot; value=&quot;309&quot;/&gt;&lt;/object&gt;&lt;object type=&quot;3&quot; unique_id=&quot;10014&quot;&gt;&lt;property id=&quot;20148&quot; value=&quot;5&quot;/&gt;&lt;property id=&quot;20300&quot; value=&quot;Slide 10 - &amp;quot;Dislokace&amp;quot;&quot;/&gt;&lt;property id=&quot;20307&quot; value=&quot;317&quot;/&gt;&lt;/object&gt;&lt;object type=&quot;3&quot; unique_id=&quot;10015&quot;&gt;&lt;property id=&quot;20148&quot; value=&quot;5&quot;/&gt;&lt;property id=&quot;20300&quot; value=&quot;Slide 11 - &amp;quot;Plošné poruchy&amp;quot;&quot;/&gt;&lt;property id=&quot;20307&quot; value=&quot;313&quot;/&gt;&lt;/object&gt;&lt;object type=&quot;3&quot; unique_id=&quot;10016&quot;&gt;&lt;property id=&quot;20148&quot; value=&quot;5&quot;/&gt;&lt;property id=&quot;20300&quot; value=&quot;Slide 13 - &amp;quot;Závěr&amp;quot;&quot;/&gt;&lt;property id=&quot;20307&quot; value=&quot;258&quot;/&gt;&lt;/object&gt;&lt;object type=&quot;3&quot; unique_id=&quot;10152&quot;&gt;&lt;property id=&quot;20148&quot; value=&quot;5&quot;/&gt;&lt;property id=&quot;20300&quot; value=&quot;Slide 3 - &amp;quot;Poruchy krystalové mřížky&amp;quot;&quot;/&gt;&lt;property id=&quot;20307&quot; value=&quot;318&quot;/&gt;&lt;/object&gt;&lt;object type=&quot;3&quot; unique_id=&quot;10153&quot;&gt;&lt;property id=&quot;20148&quot; value=&quot;5&quot;/&gt;&lt;property id=&quot;20300&quot; value=&quot;Slide 6 - &amp;quot;Bodové poruchy - intersticiály&amp;quot;&quot;/&gt;&lt;property id=&quot;20307&quot; value=&quot;319&quot;/&gt;&lt;/object&gt;&lt;object type=&quot;3&quot; unique_id=&quot;10154&quot;&gt;&lt;property id=&quot;20148&quot; value=&quot;5&quot;/&gt;&lt;property id=&quot;20300&quot; value=&quot;Slide 7 - &amp;quot;Bodové poruchy&amp;quot;&quot;/&gt;&lt;property id=&quot;20307&quot; value=&quot;320&quot;/&gt;&lt;/object&gt;&lt;object type=&quot;3&quot; unique_id=&quot;10201&quot;&gt;&lt;property id=&quot;20148&quot; value=&quot;5&quot;/&gt;&lt;property id=&quot;20300&quot; value=&quot;Slide 12 - &amp;quot;Hranice zrn&amp;quot;&quot;/&gt;&lt;property id=&quot;20307&quot; value=&quot;32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2555</TotalTime>
  <Words>245</Words>
  <Application>Microsoft Office PowerPoint</Application>
  <PresentationFormat>Předvádění na obrazovce (4:3)</PresentationFormat>
  <Paragraphs>55</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Medián</vt:lpstr>
      <vt:lpstr>Zpevnění materiálu</vt:lpstr>
      <vt:lpstr>Úvod</vt:lpstr>
      <vt:lpstr>Pohyb dislokací</vt:lpstr>
      <vt:lpstr>Pohyb dislokací</vt:lpstr>
      <vt:lpstr>Pohyb dislokací</vt:lpstr>
      <vt:lpstr>Pohyb dislokací</vt:lpstr>
      <vt:lpstr>Pohyb dislokací</vt:lpstr>
      <vt:lpstr>Deformační zpevnění</vt:lpstr>
      <vt:lpstr>Deformační zpevnění</vt:lpstr>
      <vt:lpstr>Příměsové zpevnění</vt:lpstr>
      <vt:lpstr>Příměsové zpevnění</vt:lpstr>
      <vt:lpstr>Precipitační zpevnění</vt:lpstr>
      <vt:lpstr>Precipitační zpevnění</vt:lpstr>
      <vt:lpstr>Zpevnění pomocí hranic zrn</vt:lpstr>
      <vt:lpstr>Zpevnění pomocí hranic zrn</vt:lpstr>
      <vt:lpstr>Závěr</vt:lpstr>
    </vt:vector>
  </TitlesOfParts>
  <Company>ATC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Kovy v národním hospodářství</dc:title>
  <dc:creator>admin</dc:creator>
  <cp:lastModifiedBy>Zdeněk</cp:lastModifiedBy>
  <cp:revision>256</cp:revision>
  <dcterms:created xsi:type="dcterms:W3CDTF">2009-09-11T07:09:27Z</dcterms:created>
  <dcterms:modified xsi:type="dcterms:W3CDTF">2016-03-28T17:19:22Z</dcterms:modified>
</cp:coreProperties>
</file>