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sldIdLst>
    <p:sldId id="256" r:id="rId2"/>
    <p:sldId id="259" r:id="rId3"/>
    <p:sldId id="318" r:id="rId4"/>
    <p:sldId id="332" r:id="rId5"/>
    <p:sldId id="314" r:id="rId6"/>
    <p:sldId id="326" r:id="rId7"/>
    <p:sldId id="336" r:id="rId8"/>
    <p:sldId id="337" r:id="rId9"/>
    <p:sldId id="333" r:id="rId10"/>
    <p:sldId id="338" r:id="rId11"/>
    <p:sldId id="334" r:id="rId12"/>
    <p:sldId id="339" r:id="rId13"/>
    <p:sldId id="258" r:id="rId14"/>
  </p:sldIdLst>
  <p:sldSz cx="9144000" cy="6858000" type="screen4x3"/>
  <p:notesSz cx="6858000" cy="9144000"/>
  <p:custDataLst>
    <p:tags r:id="rId15"/>
  </p:custDataLst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B79E83D-639D-4AC9-9DD8-F54D2BE130DD}" type="datetimeFigureOut">
              <a:rPr lang="cs-CZ"/>
              <a:pPr>
                <a:defRPr/>
              </a:pPr>
              <a:t>25.4.2016</a:t>
            </a:fld>
            <a:endParaRPr lang="cs-CZ"/>
          </a:p>
        </p:txBody>
      </p:sp>
      <p:sp>
        <p:nvSpPr>
          <p:cNvPr id="10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748516A-AECA-4ABD-9F9F-B2D4D0EBE5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435BB-C555-4191-AE0C-32E1C603C6A3}" type="datetimeFigureOut">
              <a:rPr lang="cs-CZ"/>
              <a:pPr>
                <a:defRPr/>
              </a:pPr>
              <a:t>25.4.2016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26F84-8DF3-484A-AA8B-87E77C6B863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2EF661-FE38-4B79-939F-08F0A31DC9D1}" type="datetimeFigureOut">
              <a:rPr lang="cs-CZ"/>
              <a:pPr>
                <a:defRPr/>
              </a:pPr>
              <a:t>25.4.2016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CABF6-B33B-4249-ABA1-FB8F260322B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D3AD0F-FA42-416D-9D63-D140CC5F990F}" type="datetimeFigureOut">
              <a:rPr lang="cs-CZ"/>
              <a:pPr>
                <a:defRPr/>
              </a:pPr>
              <a:t>25.4.2016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1A8569-33F3-40CE-9677-0C2C3FB148A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7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2F4BC-DC86-4347-B341-4B7104F0897A}" type="datetimeFigureOut">
              <a:rPr lang="cs-CZ"/>
              <a:pPr>
                <a:defRPr/>
              </a:pPr>
              <a:t>25.4.2016</a:t>
            </a:fld>
            <a:endParaRPr lang="cs-CZ"/>
          </a:p>
        </p:txBody>
      </p:sp>
      <p:sp>
        <p:nvSpPr>
          <p:cNvPr id="8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71ADB0C-84D0-4D3B-A3E5-4D0E02E3835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69A5964-0F57-4087-B887-6CDB4241BE2A}" type="datetimeFigureOut">
              <a:rPr lang="cs-CZ"/>
              <a:pPr>
                <a:defRPr/>
              </a:pPr>
              <a:t>25.4.2016</a:t>
            </a:fld>
            <a:endParaRPr lang="cs-CZ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23C2E33-2C01-45E0-80C0-052FA094530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Zástupný symbol pro zápatí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7CF28C3-683A-472D-8426-52ED5AC527A8}" type="datetimeFigureOut">
              <a:rPr lang="cs-CZ"/>
              <a:pPr>
                <a:defRPr/>
              </a:pPr>
              <a:t>25.4.2016</a:t>
            </a:fld>
            <a:endParaRPr lang="cs-CZ"/>
          </a:p>
        </p:txBody>
      </p:sp>
      <p:sp>
        <p:nvSpPr>
          <p:cNvPr id="8" name="Zástupný symbol pro číslo snímku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F71B115-2DBC-413C-ABC5-42464C1861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14283-EAF9-4877-A49A-302D8BBF7046}" type="datetimeFigureOut">
              <a:rPr lang="cs-CZ"/>
              <a:pPr>
                <a:defRPr/>
              </a:pPr>
              <a:t>25.4.2016</a:t>
            </a:fld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AEB58F-D37A-4389-9AB3-6FEAE627548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F32E03-048C-4B60-8068-2AE4A111F8B1}" type="datetimeFigureOut">
              <a:rPr lang="cs-CZ"/>
              <a:pPr>
                <a:defRPr/>
              </a:pPr>
              <a:t>25.4.2016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236F561-0B37-4BDC-BF6B-403A6F6A670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B32EC-8050-4A6C-B821-AB44DADA9980}" type="datetimeFigureOut">
              <a:rPr lang="cs-CZ"/>
              <a:pPr>
                <a:defRPr/>
              </a:pPr>
              <a:t>25.4.2016</a:t>
            </a:fld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9BB8F1-5991-41FC-AD55-6D72F9A8CCB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37968F9-5FA4-41EB-B758-1A886949B617}" type="datetimeFigureOut">
              <a:rPr lang="cs-CZ"/>
              <a:pPr>
                <a:defRPr/>
              </a:pPr>
              <a:t>25.4.2016</a:t>
            </a:fld>
            <a:endParaRPr lang="cs-CZ"/>
          </a:p>
        </p:txBody>
      </p:sp>
      <p:sp>
        <p:nvSpPr>
          <p:cNvPr id="10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8E940DD3-B223-43CD-8E8D-C39DA66F0E6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1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5123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BC56B1C-846E-4313-A8F9-31B5BAFB3B7E}" type="datetimeFigureOut">
              <a:rPr lang="cs-CZ"/>
              <a:pPr>
                <a:defRPr/>
              </a:pPr>
              <a:t>25.4.2016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93EEE03-14BA-40EA-A6AD-863AFAB049E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3" r:id="rId1"/>
    <p:sldLayoutId id="2147484139" r:id="rId2"/>
    <p:sldLayoutId id="2147484144" r:id="rId3"/>
    <p:sldLayoutId id="2147484145" r:id="rId4"/>
    <p:sldLayoutId id="2147484146" r:id="rId5"/>
    <p:sldLayoutId id="2147484140" r:id="rId6"/>
    <p:sldLayoutId id="2147484147" r:id="rId7"/>
    <p:sldLayoutId id="2147484141" r:id="rId8"/>
    <p:sldLayoutId id="2147484148" r:id="rId9"/>
    <p:sldLayoutId id="2147484142" r:id="rId10"/>
    <p:sldLayoutId id="214748414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ed.muni.cz/wphy/fyzvla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Povrchové napětí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9219" name="Podnadpis 2"/>
          <p:cNvSpPr>
            <a:spLocks noGrp="1"/>
          </p:cNvSpPr>
          <p:nvPr>
            <p:ph type="subTitle" idx="1"/>
          </p:nvPr>
        </p:nvSpPr>
        <p:spPr>
          <a:xfrm>
            <a:off x="2362200" y="6049963"/>
            <a:ext cx="6705600" cy="685800"/>
          </a:xfrm>
        </p:spPr>
        <p:txBody>
          <a:bodyPr/>
          <a:lstStyle/>
          <a:p>
            <a:pPr eaLnBrk="1" hangingPunct="1">
              <a:spcBef>
                <a:spcPct val="0"/>
              </a:spcBef>
              <a:defRPr/>
            </a:pPr>
            <a:r>
              <a:rPr lang="cs-CZ" sz="2400" dirty="0" smtClean="0">
                <a:solidFill>
                  <a:schemeClr val="tx2">
                    <a:satMod val="200000"/>
                  </a:schemeClr>
                </a:solidFill>
              </a:rPr>
              <a:t>Povrchové napětí u kapalin a pevných látek</a:t>
            </a: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Struktura tekutých krystalů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433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algn="just">
              <a:buNone/>
            </a:pPr>
            <a:r>
              <a:rPr lang="cs-CZ" sz="2800" dirty="0"/>
              <a:t>Obecně se dá říci, že tekuté krystaly se vyskytují u látek, které mají nesymetrické, protáhlé molekuly, tedy u látek organických. Takové dlouhé molekuly lze uspořádat tak, že jsou uloženy v trojrozměrné krystalové mřížce, uspořádané ve všech třech směrech (pak se jedná o pevnou fázi). </a:t>
            </a:r>
            <a:endParaRPr lang="cs-CZ" sz="2800" dirty="0" smtClean="0"/>
          </a:p>
          <a:p>
            <a:pPr algn="just">
              <a:buNone/>
            </a:pPr>
            <a:r>
              <a:rPr lang="cs-CZ" sz="2800" i="1" u="sng" dirty="0" err="1" smtClean="0"/>
              <a:t>Nematické</a:t>
            </a:r>
            <a:r>
              <a:rPr lang="cs-CZ" sz="2800" i="1" u="sng" dirty="0" smtClean="0"/>
              <a:t> </a:t>
            </a:r>
            <a:r>
              <a:rPr lang="cs-CZ" sz="2800" i="1" u="sng" dirty="0"/>
              <a:t>tekuté krystaly</a:t>
            </a:r>
            <a:r>
              <a:rPr lang="cs-CZ" sz="2800" u="sng" dirty="0"/>
              <a:t> </a:t>
            </a:r>
            <a:r>
              <a:rPr lang="cs-CZ" sz="2800" dirty="0"/>
              <a:t>  </a:t>
            </a:r>
            <a:r>
              <a:rPr lang="cs-CZ" sz="2800" dirty="0" smtClean="0"/>
              <a:t>jsou </a:t>
            </a:r>
            <a:r>
              <a:rPr lang="cs-CZ" sz="2800" dirty="0"/>
              <a:t>uspořádány v jednom </a:t>
            </a:r>
            <a:r>
              <a:rPr lang="cs-CZ" sz="2800" dirty="0" smtClean="0"/>
              <a:t>směru.</a:t>
            </a:r>
          </a:p>
          <a:p>
            <a:pPr algn="just">
              <a:buNone/>
            </a:pPr>
            <a:r>
              <a:rPr lang="cs-CZ" sz="2800" i="1" u="sng" dirty="0" err="1"/>
              <a:t>Smektické</a:t>
            </a:r>
            <a:r>
              <a:rPr lang="cs-CZ" sz="2800" i="1" u="sng" dirty="0"/>
              <a:t> tekuté krystaly </a:t>
            </a:r>
            <a:r>
              <a:rPr lang="cs-CZ" sz="2800" dirty="0"/>
              <a:t>(smegma = mýdlo</a:t>
            </a:r>
            <a:r>
              <a:rPr lang="cs-CZ" sz="2800" dirty="0" smtClean="0"/>
              <a:t>), existuje </a:t>
            </a:r>
            <a:r>
              <a:rPr lang="cs-CZ" sz="2800" dirty="0"/>
              <a:t>uspořádání ve dvou směrech, tj. molekuly jsou uspořádány ve </a:t>
            </a:r>
            <a:r>
              <a:rPr lang="cs-CZ" sz="2800" dirty="0" smtClean="0"/>
              <a:t>vrstvách.</a:t>
            </a:r>
          </a:p>
        </p:txBody>
      </p:sp>
    </p:spTree>
    <p:extLst>
      <p:ext uri="{BB962C8B-B14F-4D97-AF65-F5344CB8AC3E}">
        <p14:creationId xmlns:p14="http://schemas.microsoft.com/office/powerpoint/2010/main" val="3615914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chemeClr val="tx2">
                    <a:satMod val="200000"/>
                  </a:schemeClr>
                </a:solidFill>
              </a:rPr>
              <a:t>Struktura tekutých krystalů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algn="just">
              <a:buNone/>
            </a:pPr>
            <a:r>
              <a:rPr lang="cs-CZ" sz="2800" dirty="0" smtClean="0"/>
              <a:t>  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204864"/>
            <a:ext cx="2762250" cy="294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429000"/>
            <a:ext cx="2895600" cy="293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2995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chemeClr val="tx2">
                    <a:satMod val="200000"/>
                  </a:schemeClr>
                </a:solidFill>
              </a:rPr>
              <a:t>Vlastnosti a využití tekutých krystalů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marL="0" indent="0" algn="just">
              <a:buNone/>
            </a:pPr>
            <a:r>
              <a:rPr lang="cs-CZ" sz="2800" dirty="0"/>
              <a:t>Významnou vlastností tekutých krystalů je skutečnost, že jsou velmi citlivé na změnu fyzikálních polí (kromě gravitačního), na změnu teploty, chemické látky apod. Tato citlivost se projevuje ve změně struktury a lze ji indikovat opticky (již zmíněným stáčením polarizační roviny, průhledností, barvou apod.). Například citlivosti na teplotu se využívá v lékařství (měření malých změn teploty kůže). Citlivosti na změnu elektrického pole se využívá při konstrukci displejů a obrazovek s tekutými krystaly. Citlivosti na chemické látky se využívá při konstrukci přístrojů, umožňujících měřit přítomnost malého množství různých </a:t>
            </a:r>
            <a:r>
              <a:rPr lang="cs-CZ" sz="2800" dirty="0" smtClean="0"/>
              <a:t>látek.</a:t>
            </a:r>
          </a:p>
        </p:txBody>
      </p:sp>
    </p:spTree>
    <p:extLst>
      <p:ext uri="{BB962C8B-B14F-4D97-AF65-F5344CB8AC3E}">
        <p14:creationId xmlns:p14="http://schemas.microsoft.com/office/powerpoint/2010/main" val="2047124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Závěr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686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785813" y="1285875"/>
            <a:ext cx="8072437" cy="50704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dirty="0" smtClean="0"/>
              <a:t>Literatura: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400" dirty="0" smtClean="0"/>
              <a:t>[1] </a:t>
            </a:r>
            <a:r>
              <a:rPr lang="cs-CZ" sz="2400" dirty="0" err="1" smtClean="0"/>
              <a:t>Pokluda</a:t>
            </a:r>
            <a:r>
              <a:rPr lang="cs-CZ" sz="2400" dirty="0" smtClean="0"/>
              <a:t>, J., Kroupa, F., Obdržálek, L.: </a:t>
            </a:r>
            <a:r>
              <a:rPr lang="cs-CZ" sz="2400" i="1" dirty="0" smtClean="0"/>
              <a:t>Mechanické vlastnosti a struktura pevných látek</a:t>
            </a:r>
            <a:r>
              <a:rPr lang="cs-CZ" sz="2400" dirty="0" smtClean="0"/>
              <a:t>. PC-DIR spol. s r.o., Brno, 1994, 385s.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400" dirty="0" smtClean="0"/>
              <a:t>[2] Vondráček, F. </a:t>
            </a:r>
            <a:r>
              <a:rPr lang="cs-CZ" sz="2400" i="1" dirty="0" smtClean="0"/>
              <a:t>Materiály a technologie I a II</a:t>
            </a:r>
            <a:r>
              <a:rPr lang="en-US" sz="2400" dirty="0" smtClean="0"/>
              <a:t>, 19</a:t>
            </a:r>
            <a:r>
              <a:rPr lang="cs-CZ" sz="2400" dirty="0" smtClean="0"/>
              <a:t>85, 243+244s.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400" dirty="0" smtClean="0"/>
              <a:t>[3] Ptáček a kol. </a:t>
            </a:r>
            <a:r>
              <a:rPr lang="cs-CZ" sz="2400" i="1" dirty="0" smtClean="0"/>
              <a:t>Nauka o materiálu I a II</a:t>
            </a:r>
            <a:r>
              <a:rPr lang="cs-CZ" sz="2400" dirty="0" smtClean="0"/>
              <a:t>. CERM, 2003, 520+396 s.</a:t>
            </a:r>
          </a:p>
          <a:p>
            <a:pPr eaLnBrk="1" hangingPunct="1">
              <a:buNone/>
            </a:pPr>
            <a:r>
              <a:rPr lang="cs-CZ" sz="2400" dirty="0" smtClean="0">
                <a:solidFill>
                  <a:srgbClr val="FF0000"/>
                </a:solidFill>
              </a:rPr>
              <a:t>[4] </a:t>
            </a:r>
            <a:r>
              <a:rPr lang="cs-CZ" sz="2400" i="1" dirty="0" smtClean="0">
                <a:solidFill>
                  <a:srgbClr val="FF0000"/>
                </a:solidFill>
              </a:rPr>
              <a:t>internet</a:t>
            </a:r>
            <a:r>
              <a:rPr lang="cs-CZ" sz="2400" dirty="0" smtClean="0">
                <a:solidFill>
                  <a:srgbClr val="FF0000"/>
                </a:solidFill>
              </a:rPr>
              <a:t> </a:t>
            </a:r>
            <a:r>
              <a:rPr lang="cs-CZ" sz="2400" dirty="0" smtClean="0">
                <a:solidFill>
                  <a:srgbClr val="FF0000"/>
                </a:solidFill>
                <a:hlinkClick r:id="rId2"/>
              </a:rPr>
              <a:t>http://www.</a:t>
            </a:r>
            <a:r>
              <a:rPr lang="cs-CZ" sz="2400" dirty="0" err="1" smtClean="0">
                <a:solidFill>
                  <a:srgbClr val="FF0000"/>
                </a:solidFill>
                <a:hlinkClick r:id="rId2"/>
              </a:rPr>
              <a:t>ped.muni.cz</a:t>
            </a:r>
            <a:r>
              <a:rPr lang="cs-CZ" sz="2400" dirty="0" smtClean="0">
                <a:solidFill>
                  <a:srgbClr val="FF0000"/>
                </a:solidFill>
                <a:hlinkClick r:id="rId2"/>
              </a:rPr>
              <a:t>/</a:t>
            </a:r>
            <a:r>
              <a:rPr lang="cs-CZ" sz="2400" dirty="0" err="1" smtClean="0">
                <a:solidFill>
                  <a:srgbClr val="FF0000"/>
                </a:solidFill>
                <a:hlinkClick r:id="rId2"/>
              </a:rPr>
              <a:t>wphy</a:t>
            </a:r>
            <a:r>
              <a:rPr lang="cs-CZ" sz="2400" dirty="0" smtClean="0">
                <a:solidFill>
                  <a:srgbClr val="FF0000"/>
                </a:solidFill>
                <a:hlinkClick r:id="rId2"/>
              </a:rPr>
              <a:t>/</a:t>
            </a:r>
            <a:r>
              <a:rPr lang="cs-CZ" sz="2400" dirty="0" err="1" smtClean="0">
                <a:solidFill>
                  <a:srgbClr val="FF0000"/>
                </a:solidFill>
                <a:hlinkClick r:id="rId2"/>
              </a:rPr>
              <a:t>fyzvla</a:t>
            </a:r>
            <a:r>
              <a:rPr lang="cs-CZ" sz="2400" dirty="0" smtClean="0">
                <a:solidFill>
                  <a:srgbClr val="FF0000"/>
                </a:solidFill>
                <a:hlinkClick r:id="rId2"/>
              </a:rPr>
              <a:t>/</a:t>
            </a:r>
            <a:endParaRPr lang="cs-CZ" sz="2400" dirty="0" smtClean="0">
              <a:solidFill>
                <a:srgbClr val="FF0000"/>
              </a:solidFill>
            </a:endParaRPr>
          </a:p>
          <a:p>
            <a:pPr eaLnBrk="1" hangingPunct="1">
              <a:buNone/>
            </a:pPr>
            <a:endParaRPr lang="cs-CZ" sz="2400" dirty="0" smtClean="0">
              <a:solidFill>
                <a:srgbClr val="FF0000"/>
              </a:solidFill>
            </a:endParaRPr>
          </a:p>
          <a:p>
            <a:pPr eaLnBrk="1" hangingPunct="1">
              <a:buNone/>
            </a:pPr>
            <a:endParaRPr lang="cs-CZ" sz="2400" i="1" dirty="0" smtClean="0">
              <a:solidFill>
                <a:srgbClr val="FF0000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cs-CZ" sz="2400" i="1" dirty="0" smtClean="0"/>
          </a:p>
          <a:p>
            <a:pPr eaLnBrk="1" hangingPunct="1">
              <a:buFont typeface="Wingdings" pitchFamily="2" charset="2"/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Povrchové napětí kapalin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433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algn="just">
              <a:buNone/>
            </a:pPr>
            <a:r>
              <a:rPr lang="cs-CZ" sz="2800" dirty="0" smtClean="0"/>
              <a:t>	</a:t>
            </a:r>
            <a:r>
              <a:rPr lang="cs-CZ" sz="2800" dirty="0"/>
              <a:t>Kapalné skupenství látek je s jedné strany ohraničeno skupenstvím pevným a s druhé strany skupenstvím plynným. Proto je přirozené očekávat, že kapaliny budou mít vlastnosti a strukturu, nacházející se někde mezi uspořádanými pevnými látkami a chaotickými plyny. Hustota kapalin se příliš neliší od hustoty pevných látek </a:t>
            </a:r>
            <a:r>
              <a:rPr lang="cs-CZ" sz="2800" dirty="0" smtClean="0"/>
              <a:t>a </a:t>
            </a:r>
            <a:r>
              <a:rPr lang="cs-CZ" sz="2800" dirty="0"/>
              <a:t>proto i v kapalinách budou tyto částice (atomy nebo molekuly) dosti blízko u sebe, ale přitom nebudou na sebe vázány tak velkými silami jako v pevných látkách (proto kapaliny nemají stálý tvar), ale přesto ještě dosti velkými (takže kapaliny udržují svůj </a:t>
            </a:r>
            <a:r>
              <a:rPr lang="cs-CZ" sz="2800" dirty="0" smtClean="0"/>
              <a:t>objem.</a:t>
            </a:r>
            <a:endParaRPr lang="cs-CZ" sz="2800" dirty="0"/>
          </a:p>
          <a:p>
            <a:pPr algn="just">
              <a:buNone/>
            </a:pPr>
            <a:r>
              <a:rPr lang="cs-CZ" dirty="0"/>
              <a:t>            </a:t>
            </a:r>
            <a:endParaRPr lang="cs-CZ" dirty="0" smtClean="0"/>
          </a:p>
          <a:p>
            <a:pPr algn="just" eaLnBrk="1" hangingPunct="1">
              <a:buNone/>
            </a:pPr>
            <a:r>
              <a:rPr lang="cs-CZ" dirty="0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chemeClr val="tx2">
                    <a:satMod val="200000"/>
                  </a:schemeClr>
                </a:solidFill>
              </a:rPr>
              <a:t>Povrchové napětí kapalin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algn="just">
              <a:buNone/>
            </a:pPr>
            <a:r>
              <a:rPr lang="cs-CZ" dirty="0" smtClean="0"/>
              <a:t>Podle </a:t>
            </a:r>
            <a:r>
              <a:rPr lang="cs-CZ" dirty="0" err="1"/>
              <a:t>Frenkela</a:t>
            </a:r>
            <a:r>
              <a:rPr lang="cs-CZ" dirty="0"/>
              <a:t> připomíná pohyb částic v kapalinách pohyb kočovníků: částice poskočí o malý úsek, chvíli kmitá na místě a opět poskočí náhodným směrem a zase kmitá, atd</a:t>
            </a:r>
            <a:r>
              <a:rPr lang="cs-CZ" dirty="0" smtClean="0"/>
              <a:t>.</a:t>
            </a:r>
          </a:p>
          <a:p>
            <a:pPr algn="just">
              <a:buNone/>
            </a:pPr>
            <a:r>
              <a:rPr lang="cs-CZ" dirty="0" smtClean="0"/>
              <a:t>Blízko </a:t>
            </a:r>
            <a:r>
              <a:rPr lang="cs-CZ" dirty="0"/>
              <a:t>povrchu a na povrchu </a:t>
            </a:r>
            <a:r>
              <a:rPr lang="cs-CZ" dirty="0" smtClean="0"/>
              <a:t>kapaliny je </a:t>
            </a:r>
            <a:r>
              <a:rPr lang="cs-CZ" dirty="0"/>
              <a:t>výslednice sil, působících na částici nenulová a směřuje dovnitř </a:t>
            </a:r>
            <a:r>
              <a:rPr lang="cs-CZ" dirty="0" smtClean="0"/>
              <a:t>kapaliny. </a:t>
            </a:r>
            <a:r>
              <a:rPr lang="cs-CZ" dirty="0"/>
              <a:t>Situace je tedy taková, jakoby byla kapalina stlačena silou, působící směrem dovnitř kapaliny. Ta síla je, ač se to na první pohled nezdá, značná – kapalina je stlačena tak, že se jeví navenek jako téměř nestlačitelná. </a:t>
            </a:r>
            <a:endParaRPr lang="cs-CZ" sz="2800" dirty="0"/>
          </a:p>
          <a:p>
            <a:pPr algn="just">
              <a:buNone/>
            </a:pPr>
            <a:r>
              <a:rPr lang="cs-CZ" dirty="0"/>
              <a:t>            </a:t>
            </a:r>
            <a:endParaRPr lang="cs-CZ" dirty="0" smtClean="0"/>
          </a:p>
          <a:p>
            <a:pPr algn="just" eaLnBrk="1" hangingPunct="1">
              <a:buNone/>
            </a:pPr>
            <a:r>
              <a:rPr lang="cs-CZ" dirty="0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766622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chemeClr val="tx2">
                    <a:satMod val="200000"/>
                  </a:schemeClr>
                </a:solidFill>
              </a:rPr>
              <a:t>Povrchové napětí kapalin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algn="just">
              <a:buNone/>
            </a:pPr>
            <a:r>
              <a:rPr lang="cs-CZ" dirty="0" smtClean="0"/>
              <a:t>	</a:t>
            </a:r>
            <a:r>
              <a:rPr lang="cs-CZ" dirty="0"/>
              <a:t>Jinými slovy to znamená, že na povrchu kapaliny je něco, co připomíná tenkou elastickou blanku, snažící se co nejvíce zmenšit svůj </a:t>
            </a:r>
            <a:r>
              <a:rPr lang="cs-CZ" dirty="0" smtClean="0"/>
              <a:t>povrch. </a:t>
            </a:r>
          </a:p>
          <a:p>
            <a:pPr algn="just">
              <a:buNone/>
            </a:pPr>
            <a:r>
              <a:rPr lang="cs-CZ" sz="2800" dirty="0" smtClean="0"/>
              <a:t> </a:t>
            </a:r>
            <a:endParaRPr lang="cs-CZ" sz="2800" dirty="0"/>
          </a:p>
          <a:p>
            <a:pPr algn="just">
              <a:buNone/>
            </a:pPr>
            <a:r>
              <a:rPr lang="cs-CZ" dirty="0"/>
              <a:t>            </a:t>
            </a:r>
            <a:endParaRPr lang="cs-CZ" dirty="0" smtClean="0"/>
          </a:p>
          <a:p>
            <a:pPr algn="just" eaLnBrk="1" hangingPunct="1">
              <a:buNone/>
            </a:pPr>
            <a:r>
              <a:rPr lang="cs-CZ" dirty="0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endParaRPr lang="cs-CZ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140968"/>
            <a:ext cx="2867025" cy="231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2996952"/>
            <a:ext cx="4476750" cy="379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1619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Povrchové napětí a energie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433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marL="0" indent="0" algn="just">
              <a:buNone/>
            </a:pPr>
            <a:r>
              <a:rPr lang="cs-CZ" dirty="0" smtClean="0"/>
              <a:t>V</a:t>
            </a:r>
            <a:r>
              <a:rPr lang="cs-CZ" dirty="0"/>
              <a:t> případě pevných látek se povrchové napětí nazývá </a:t>
            </a:r>
            <a:r>
              <a:rPr lang="cs-CZ" i="1" u="sng" dirty="0"/>
              <a:t>povrchovou energií pevných látek.</a:t>
            </a:r>
            <a:r>
              <a:rPr lang="cs-CZ" dirty="0"/>
              <a:t>  Proto můžeme kvalitativně i kvantitativně objasnit tvar povrchu kapaliny na rozhraní tří prostředí, pevného, kapalného a plynného, stejně jako tvar kapiček jedné kapaliny na povrchu druhé (nejsou-li navzájem rozpustné), nebo na povrchu pevné látky. </a:t>
            </a:r>
            <a:r>
              <a:rPr lang="cs-CZ" sz="2800" dirty="0" smtClean="0"/>
              <a:t> </a:t>
            </a:r>
            <a:endParaRPr lang="cs-CZ" sz="2800" dirty="0"/>
          </a:p>
          <a:p>
            <a:pPr algn="just">
              <a:buNone/>
            </a:pPr>
            <a:r>
              <a:rPr lang="cs-CZ" sz="2800" dirty="0" smtClean="0"/>
              <a:t>   </a:t>
            </a:r>
          </a:p>
          <a:p>
            <a:pPr algn="just" eaLnBrk="1" hangingPunct="1">
              <a:buNone/>
            </a:pPr>
            <a:endParaRPr lang="cs-CZ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154166"/>
            <a:ext cx="3714750" cy="169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5125591"/>
            <a:ext cx="4162425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chemeClr val="tx2">
                    <a:satMod val="200000"/>
                  </a:schemeClr>
                </a:solidFill>
              </a:rPr>
              <a:t>Výskyt a využití povrchového napětí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 smtClean="0"/>
              <a:t>Přehled </a:t>
            </a:r>
            <a:r>
              <a:rPr lang="cs-CZ" sz="2800" dirty="0"/>
              <a:t>alespoň některých z nich:</a:t>
            </a:r>
          </a:p>
          <a:p>
            <a:pPr marL="0" lvl="0" indent="0" algn="just">
              <a:buNone/>
            </a:pPr>
            <a:r>
              <a:rPr lang="cs-CZ" sz="2400" dirty="0"/>
              <a:t>a) </a:t>
            </a:r>
            <a:r>
              <a:rPr lang="cs-CZ" sz="2400" u="sng" dirty="0" smtClean="0"/>
              <a:t>Využití </a:t>
            </a:r>
            <a:r>
              <a:rPr lang="cs-CZ" sz="2400" u="sng" dirty="0"/>
              <a:t>v chemii</a:t>
            </a:r>
            <a:r>
              <a:rPr lang="cs-CZ" sz="2400" dirty="0"/>
              <a:t>: jevy povrchového napětí jsou podstatou celých odvětví chemie, jako je např. koloidní chemie, chromatografie</a:t>
            </a:r>
            <a:r>
              <a:rPr lang="cs-CZ" sz="2400" dirty="0" smtClean="0"/>
              <a:t>, </a:t>
            </a:r>
            <a:r>
              <a:rPr lang="cs-CZ" sz="2400" dirty="0"/>
              <a:t>atd.</a:t>
            </a:r>
          </a:p>
          <a:p>
            <a:pPr marL="0" lvl="0" indent="0" algn="just">
              <a:buNone/>
            </a:pPr>
            <a:r>
              <a:rPr lang="cs-CZ" sz="2400" dirty="0"/>
              <a:t>b) </a:t>
            </a:r>
            <a:r>
              <a:rPr lang="cs-CZ" sz="2400" u="sng" dirty="0" smtClean="0"/>
              <a:t>Využití </a:t>
            </a:r>
            <a:r>
              <a:rPr lang="cs-CZ" sz="2400" u="sng" dirty="0"/>
              <a:t>v biologii</a:t>
            </a:r>
            <a:r>
              <a:rPr lang="cs-CZ" sz="2400" dirty="0"/>
              <a:t>: povrchové napětí vysvětluje mnoho jevů, souvisejících s činností buněk, stejně jako kapilární jevy v rostlinách, atd.</a:t>
            </a:r>
          </a:p>
          <a:p>
            <a:pPr marL="0" lvl="0" indent="0" algn="just">
              <a:buNone/>
            </a:pPr>
            <a:r>
              <a:rPr lang="cs-CZ" sz="2400" dirty="0"/>
              <a:t>c</a:t>
            </a:r>
            <a:r>
              <a:rPr lang="cs-CZ" sz="2400" dirty="0" smtClean="0"/>
              <a:t>) </a:t>
            </a:r>
            <a:r>
              <a:rPr lang="cs-CZ" sz="2400" u="sng" dirty="0" smtClean="0"/>
              <a:t>Využití </a:t>
            </a:r>
            <a:r>
              <a:rPr lang="cs-CZ" sz="2400" u="sng" dirty="0"/>
              <a:t>v domácnosti</a:t>
            </a:r>
            <a:r>
              <a:rPr lang="cs-CZ" sz="2400" dirty="0"/>
              <a:t>: mytí, praní, holení, jsou činnosti, které mají společnou podstatu. Jde o umožnění smáčení nečistot a tím jejich odstranění. Studená voda má vysoké povrchové napětí a tak abychom ji mohli použít k výše uvedeným činnostem, musíme toto napětí snížit (ohřátím, přidáním látek, snižujících povrchové napětí – mýdla, saponátů apod</a:t>
            </a:r>
            <a:r>
              <a:rPr lang="cs-CZ" sz="2400" dirty="0" smtClean="0"/>
              <a:t>.).</a:t>
            </a:r>
            <a:endParaRPr lang="cs-CZ" sz="2400" dirty="0"/>
          </a:p>
          <a:p>
            <a:pPr marL="0" indent="0" algn="just">
              <a:buNone/>
            </a:pPr>
            <a:r>
              <a:rPr lang="cs-CZ" sz="2800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172980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chemeClr val="tx2">
                    <a:satMod val="200000"/>
                  </a:schemeClr>
                </a:solidFill>
              </a:rPr>
              <a:t>Výskyt a využití povrchového napětí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marL="0" lvl="0" indent="0" algn="just">
              <a:buNone/>
            </a:pPr>
            <a:r>
              <a:rPr lang="cs-CZ" sz="2400" dirty="0" smtClean="0"/>
              <a:t>d</a:t>
            </a:r>
            <a:r>
              <a:rPr lang="cs-CZ" sz="2400" dirty="0"/>
              <a:t>)  </a:t>
            </a:r>
            <a:r>
              <a:rPr lang="cs-CZ" sz="2400" u="sng" dirty="0" smtClean="0"/>
              <a:t>Využití </a:t>
            </a:r>
            <a:r>
              <a:rPr lang="cs-CZ" sz="2400" u="sng" dirty="0"/>
              <a:t>v zemědělství</a:t>
            </a:r>
            <a:r>
              <a:rPr lang="cs-CZ" sz="2400" dirty="0"/>
              <a:t>: aby bylo možno správně aplikovat herbicidy a insekticidy, </a:t>
            </a:r>
            <a:r>
              <a:rPr lang="cs-CZ" sz="2400" dirty="0" smtClean="0"/>
              <a:t>aby </a:t>
            </a:r>
            <a:r>
              <a:rPr lang="cs-CZ" sz="2400" dirty="0"/>
              <a:t>buď ulpěly, nebo neulpěly na daném druhu rostliny – kulturní či </a:t>
            </a:r>
            <a:r>
              <a:rPr lang="cs-CZ" sz="2400" dirty="0" smtClean="0"/>
              <a:t>plevelné.</a:t>
            </a:r>
            <a:endParaRPr lang="cs-CZ" sz="2400" dirty="0"/>
          </a:p>
          <a:p>
            <a:pPr marL="0" lvl="0" indent="0" algn="just">
              <a:buNone/>
            </a:pPr>
            <a:r>
              <a:rPr lang="cs-CZ" sz="2400" dirty="0"/>
              <a:t>e)  </a:t>
            </a:r>
            <a:r>
              <a:rPr lang="cs-CZ" sz="2400" u="sng" dirty="0" smtClean="0"/>
              <a:t>Využití </a:t>
            </a:r>
            <a:r>
              <a:rPr lang="cs-CZ" sz="2400" u="sng" dirty="0"/>
              <a:t>v průmyslu</a:t>
            </a:r>
            <a:r>
              <a:rPr lang="cs-CZ" sz="2400" dirty="0"/>
              <a:t>: technologický postup, zvaný </a:t>
            </a:r>
            <a:r>
              <a:rPr lang="cs-CZ" sz="2400" i="1" dirty="0"/>
              <a:t>flotace</a:t>
            </a:r>
            <a:r>
              <a:rPr lang="cs-CZ" sz="2400" dirty="0"/>
              <a:t>  spočívá v oddělování hlušiny od těžené látky (železa, zlata apod.).  Kapalina s vhodně upraveným povrchovým napětím (voda + saponát) způsobí, že hlušina bude smáčena a klesne ke dnu a nemáčená látka, na níž se vytvoří vzduchové bublinky vyplave na hladinu. Fyzikální podstata </a:t>
            </a:r>
            <a:r>
              <a:rPr lang="cs-CZ" sz="2400" i="1" dirty="0"/>
              <a:t>broušení</a:t>
            </a:r>
            <a:r>
              <a:rPr lang="cs-CZ" sz="2400" dirty="0"/>
              <a:t> je založena na skutečnosti, že vhodná kapalina sníží povrchové napětí broušených či obráběných látek. </a:t>
            </a: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451777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chemeClr val="tx2">
                    <a:satMod val="200000"/>
                  </a:schemeClr>
                </a:solidFill>
              </a:rPr>
              <a:t>Výskyt a využití povrchového napětí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marL="0" lvl="0" indent="0">
              <a:buNone/>
            </a:pPr>
            <a:r>
              <a:rPr lang="cs-CZ" sz="2400" dirty="0" smtClean="0"/>
              <a:t>f</a:t>
            </a:r>
            <a:r>
              <a:rPr lang="cs-CZ" sz="2400" dirty="0"/>
              <a:t>) </a:t>
            </a:r>
            <a:r>
              <a:rPr lang="cs-CZ" sz="2400" u="sng" dirty="0" smtClean="0"/>
              <a:t>Přírodní </a:t>
            </a:r>
            <a:r>
              <a:rPr lang="cs-CZ" sz="2400" u="sng" dirty="0"/>
              <a:t>jevy</a:t>
            </a:r>
            <a:r>
              <a:rPr lang="cs-CZ" sz="2400" dirty="0"/>
              <a:t>: existence povrchového napětí vysvětluje </a:t>
            </a:r>
            <a:r>
              <a:rPr lang="cs-CZ" sz="2400" dirty="0" smtClean="0"/>
              <a:t>…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132856"/>
            <a:ext cx="2647950" cy="303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2976" y="3652093"/>
            <a:ext cx="2143125" cy="294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5808" y="2100858"/>
            <a:ext cx="24384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3362325"/>
            <a:ext cx="2419350" cy="349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4519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Tekuté krystaly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433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algn="just">
              <a:buNone/>
            </a:pPr>
            <a:r>
              <a:rPr lang="cs-CZ" sz="2800" dirty="0"/>
              <a:t>Na přelomu 19. a 20. století zjistil Rakouský biolog </a:t>
            </a:r>
            <a:r>
              <a:rPr lang="cs-CZ" sz="2800" dirty="0" err="1"/>
              <a:t>Reinitzer</a:t>
            </a:r>
            <a:r>
              <a:rPr lang="cs-CZ" sz="2800" dirty="0"/>
              <a:t> při zahřívání různých pevných látek až nad bod tání, že vzniklá kapalina je zprvu neprůhledná (opalizuje) a teprve při dalším zahřívání se od jisté teploty změní na průhlednou kapalinu. Stručně řečeno, některé látky mají dva body tání. </a:t>
            </a:r>
            <a:endParaRPr lang="cs-CZ" sz="2800" dirty="0" smtClean="0"/>
          </a:p>
          <a:p>
            <a:pPr algn="just">
              <a:buNone/>
            </a:pPr>
            <a:r>
              <a:rPr lang="cs-CZ" sz="2800" dirty="0" smtClean="0"/>
              <a:t>Fyzik </a:t>
            </a:r>
            <a:r>
              <a:rPr lang="cs-CZ" sz="2800" dirty="0" err="1" smtClean="0"/>
              <a:t>Lehmann</a:t>
            </a:r>
            <a:r>
              <a:rPr lang="cs-CZ" sz="2800" dirty="0" smtClean="0"/>
              <a:t> se </a:t>
            </a:r>
            <a:r>
              <a:rPr lang="cs-CZ" sz="2800" dirty="0"/>
              <a:t>tomuto problému intenzivně věnoval a nazval tyto látky „</a:t>
            </a:r>
            <a:r>
              <a:rPr lang="cs-CZ" sz="2800" dirty="0" err="1"/>
              <a:t>mezofáze</a:t>
            </a:r>
            <a:r>
              <a:rPr lang="cs-CZ" sz="2800" dirty="0"/>
              <a:t>“ (později </a:t>
            </a:r>
            <a:r>
              <a:rPr lang="cs-CZ" sz="2800" i="1" dirty="0" err="1"/>
              <a:t>parakrystaly</a:t>
            </a:r>
            <a:r>
              <a:rPr lang="cs-CZ" sz="2800" i="1" dirty="0"/>
              <a:t>, kapalné krystaly, tekuté krystaly</a:t>
            </a:r>
            <a:r>
              <a:rPr lang="cs-CZ" sz="2800" dirty="0" smtClean="0"/>
              <a:t>). </a:t>
            </a:r>
            <a:r>
              <a:rPr lang="cs-CZ" sz="2800" dirty="0"/>
              <a:t>Zjistil, že tyto krystaly lze získat rozpouštěním v rozpouštědle (</a:t>
            </a:r>
            <a:r>
              <a:rPr lang="cs-CZ" sz="2800" i="1" dirty="0" err="1"/>
              <a:t>lyotropn</a:t>
            </a:r>
            <a:r>
              <a:rPr lang="cs-CZ" sz="2800" dirty="0" err="1"/>
              <a:t>í</a:t>
            </a:r>
            <a:r>
              <a:rPr lang="cs-CZ" sz="2800" dirty="0"/>
              <a:t> tekuté krystaly), nebo roztavením (</a:t>
            </a:r>
            <a:r>
              <a:rPr lang="cs-CZ" sz="2800" i="1" dirty="0" err="1"/>
              <a:t>termotropní</a:t>
            </a:r>
            <a:r>
              <a:rPr lang="cs-CZ" sz="2800" dirty="0"/>
              <a:t> tekuté krystaly</a:t>
            </a:r>
            <a:r>
              <a:rPr lang="cs-CZ" sz="2800" dirty="0" smtClean="0"/>
              <a:t>).</a:t>
            </a: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3234361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Povrchové napětí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Povrchové napětí kapalin&amp;quot;&quot;/&gt;&lt;property id=&quot;20307&quot; value=&quot;259&quot;/&gt;&lt;/object&gt;&lt;object type=&quot;3&quot; unique_id=&quot;10007&quot;&gt;&lt;property id=&quot;20148&quot; value=&quot;5&quot;/&gt;&lt;property id=&quot;20300&quot; value=&quot;Slide 5 - &amp;quot;Povrchové napětí a energie&amp;quot;&quot;/&gt;&lt;property id=&quot;20307&quot; value=&quot;314&quot;/&gt;&lt;/object&gt;&lt;object type=&quot;3&quot; unique_id=&quot;10016&quot;&gt;&lt;property id=&quot;20148&quot; value=&quot;5&quot;/&gt;&lt;property id=&quot;20300&quot; value=&quot;Slide 13 - &amp;quot;Závěr&amp;quot;&quot;/&gt;&lt;property id=&quot;20307&quot; value=&quot;258&quot;/&gt;&lt;/object&gt;&lt;object type=&quot;3&quot; unique_id=&quot;10152&quot;&gt;&lt;property id=&quot;20148&quot; value=&quot;5&quot;/&gt;&lt;property id=&quot;20300&quot; value=&quot;Slide 3 - &amp;quot;Povrchové napětí kapalin&amp;quot;&quot;/&gt;&lt;property id=&quot;20307&quot; value=&quot;318&quot;/&gt;&lt;/object&gt;&lt;object type=&quot;3&quot; unique_id=&quot;10205&quot;&gt;&lt;property id=&quot;20148&quot; value=&quot;5&quot;/&gt;&lt;property id=&quot;20300&quot; value=&quot;Slide 6 - &amp;quot;Výskyt a využití povrchového napětí&amp;quot;&quot;/&gt;&lt;property id=&quot;20307&quot; value=&quot;326&quot;/&gt;&lt;/object&gt;&lt;object type=&quot;3&quot; unique_id=&quot;10345&quot;&gt;&lt;property id=&quot;20148&quot; value=&quot;5&quot;/&gt;&lt;property id=&quot;20300&quot; value=&quot;Slide 4 - &amp;quot;Povrchové napětí kapalin&amp;quot;&quot;/&gt;&lt;property id=&quot;20307&quot; value=&quot;332&quot;/&gt;&lt;/object&gt;&lt;object type=&quot;3&quot; unique_id=&quot;10400&quot;&gt;&lt;property id=&quot;20148&quot; value=&quot;5&quot;/&gt;&lt;property id=&quot;20300&quot; value=&quot;Slide 9 - &amp;quot;Tekuté krystaly&amp;quot;&quot;/&gt;&lt;property id=&quot;20307&quot; value=&quot;333&quot;/&gt;&lt;/object&gt;&lt;object type=&quot;3&quot; unique_id=&quot;10427&quot;&gt;&lt;property id=&quot;20148&quot; value=&quot;5&quot;/&gt;&lt;property id=&quot;20300&quot; value=&quot;Slide 11 - &amp;quot;Struktura tekutých krystalů&amp;quot;&quot;/&gt;&lt;property id=&quot;20307&quot; value=&quot;334&quot;/&gt;&lt;/object&gt;&lt;object type=&quot;3&quot; unique_id=&quot;10579&quot;&gt;&lt;property id=&quot;20148&quot; value=&quot;5&quot;/&gt;&lt;property id=&quot;20300&quot; value=&quot;Slide 7 - &amp;quot;Výskyt a využití povrchového napětí&amp;quot;&quot;/&gt;&lt;property id=&quot;20307&quot; value=&quot;336&quot;/&gt;&lt;/object&gt;&lt;object type=&quot;3&quot; unique_id=&quot;10580&quot;&gt;&lt;property id=&quot;20148&quot; value=&quot;5&quot;/&gt;&lt;property id=&quot;20300&quot; value=&quot;Slide 8 - &amp;quot;Výskyt a využití povrchového napětí&amp;quot;&quot;/&gt;&lt;property id=&quot;20307&quot; value=&quot;337&quot;/&gt;&lt;/object&gt;&lt;object type=&quot;3&quot; unique_id=&quot;10654&quot;&gt;&lt;property id=&quot;20148&quot; value=&quot;5&quot;/&gt;&lt;property id=&quot;20300&quot; value=&quot;Slide 10 - &amp;quot;Struktura tekutých krystalů&amp;quot;&quot;/&gt;&lt;property id=&quot;20307&quot; value=&quot;338&quot;/&gt;&lt;/object&gt;&lt;object type=&quot;3&quot; unique_id=&quot;10655&quot;&gt;&lt;property id=&quot;20148&quot; value=&quot;5&quot;/&gt;&lt;property id=&quot;20300&quot; value=&quot;Slide 12 - &amp;quot;Vlastnosti a využití tekutých krystalů&amp;quot;&quot;/&gt;&lt;property id=&quot;20307&quot; value=&quot;339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á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2788</TotalTime>
  <Words>277</Words>
  <Application>Microsoft Office PowerPoint</Application>
  <PresentationFormat>Předvádění na obrazovce (4:3)</PresentationFormat>
  <Paragraphs>49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Medián</vt:lpstr>
      <vt:lpstr>Povrchové napětí</vt:lpstr>
      <vt:lpstr>Povrchové napětí kapalin</vt:lpstr>
      <vt:lpstr>Povrchové napětí kapalin</vt:lpstr>
      <vt:lpstr>Povrchové napětí kapalin</vt:lpstr>
      <vt:lpstr>Povrchové napětí a energie</vt:lpstr>
      <vt:lpstr>Výskyt a využití povrchového napětí</vt:lpstr>
      <vt:lpstr>Výskyt a využití povrchového napětí</vt:lpstr>
      <vt:lpstr>Výskyt a využití povrchového napětí</vt:lpstr>
      <vt:lpstr>Tekuté krystaly</vt:lpstr>
      <vt:lpstr>Struktura tekutých krystalů</vt:lpstr>
      <vt:lpstr>Struktura tekutých krystalů</vt:lpstr>
      <vt:lpstr>Vlastnosti a využití tekutých krystalů</vt:lpstr>
      <vt:lpstr>Závěr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Kovy v národním hospodářství</dc:title>
  <dc:creator>admin</dc:creator>
  <cp:lastModifiedBy>Zdenek</cp:lastModifiedBy>
  <cp:revision>291</cp:revision>
  <dcterms:created xsi:type="dcterms:W3CDTF">2009-09-11T07:09:27Z</dcterms:created>
  <dcterms:modified xsi:type="dcterms:W3CDTF">2016-04-25T13:42:24Z</dcterms:modified>
</cp:coreProperties>
</file>