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FB45-03F7-451A-8BAB-1BCDA340C51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8FB45-03F7-451A-8BAB-1BCDA340C51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28A7E-9938-481B-9150-D7E69570B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Systé</a:t>
            </a:r>
            <a:r>
              <a:rPr lang="cs-CZ" b="1" dirty="0" smtClean="0"/>
              <a:t>m</a:t>
            </a:r>
            <a:r>
              <a:rPr lang="cs-CZ" b="1" smtClean="0"/>
              <a:t> managementu jakosti </a:t>
            </a:r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Možnosti nakládání s neshodným produktem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Přijetí opatření k odstranění zjištěné neshody</a:t>
            </a:r>
          </a:p>
          <a:p>
            <a:r>
              <a:rPr lang="cs-CZ" dirty="0" smtClean="0"/>
              <a:t>Schválení jeho používání, uvolnění nebo přijetí s výjimkou udělenou příslušným orgánem či zákazníkem</a:t>
            </a:r>
          </a:p>
          <a:p>
            <a:r>
              <a:rPr lang="cs-CZ" dirty="0" smtClean="0"/>
              <a:t>Přijetí opatření k zamezení jeho původně zamýšlených použití nebo aplikací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Další požadavky při neshodném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Udržovat záznamy o povaze neshod a o všech provedených následných opatřeních, včetně výjimek</a:t>
            </a:r>
          </a:p>
          <a:p>
            <a:r>
              <a:rPr lang="cs-CZ" dirty="0" smtClean="0"/>
              <a:t>Produkt po opravě – opakované ověřování pro prokázání shody s požadavky</a:t>
            </a:r>
          </a:p>
          <a:p>
            <a:r>
              <a:rPr lang="cs-CZ" dirty="0" smtClean="0"/>
              <a:t>Zjištění neshody až po dodání nebo zahájení používání – opatření odpovídající důsledkům neshody nebo potencionálním důsledkům neshody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údajů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Shromažďovat údaje pro prokázání vhodnosti a efektivnosti systému a pro hledání zlepšování </a:t>
            </a:r>
          </a:p>
          <a:p>
            <a:r>
              <a:rPr lang="cs-CZ" dirty="0" smtClean="0"/>
              <a:t>Poskytnout informace o</a:t>
            </a:r>
          </a:p>
          <a:p>
            <a:pPr>
              <a:buNone/>
            </a:pPr>
            <a:r>
              <a:rPr lang="cs-CZ" dirty="0" smtClean="0"/>
              <a:t> - spokojenosti zákazníka</a:t>
            </a:r>
          </a:p>
          <a:p>
            <a:pPr>
              <a:buNone/>
            </a:pPr>
            <a:r>
              <a:rPr lang="cs-CZ" dirty="0" smtClean="0"/>
              <a:t> - shodě s požadavky na produkt</a:t>
            </a:r>
          </a:p>
          <a:p>
            <a:pPr>
              <a:buNone/>
            </a:pPr>
            <a:r>
              <a:rPr lang="cs-CZ" dirty="0" smtClean="0"/>
              <a:t> - znacích a trendech procesů a produktů</a:t>
            </a:r>
          </a:p>
          <a:p>
            <a:pPr>
              <a:buNone/>
            </a:pPr>
            <a:r>
              <a:rPr lang="cs-CZ" dirty="0" smtClean="0"/>
              <a:t> - dodavatelích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Neustálé zlepšování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Organizace musí neustále zlepšovat efektivnost systému managementu jakosti, a to využíváním politiky jakosti, cílů jakosti, analýzy údajů, opatření k nápravě, preventivních opatření a přezkoumání managementu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Opatření k nápravě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Zabránit opakovanému výskytu neshod</a:t>
            </a:r>
          </a:p>
          <a:p>
            <a:r>
              <a:rPr lang="cs-CZ" dirty="0" smtClean="0"/>
              <a:t>Dokumentovaný postup:</a:t>
            </a:r>
          </a:p>
          <a:p>
            <a:pPr>
              <a:buNone/>
            </a:pPr>
            <a:r>
              <a:rPr lang="cs-CZ" dirty="0" smtClean="0"/>
              <a:t> - přezkoumání neshod</a:t>
            </a:r>
          </a:p>
          <a:p>
            <a:pPr>
              <a:buNone/>
            </a:pPr>
            <a:r>
              <a:rPr lang="cs-CZ" dirty="0" smtClean="0"/>
              <a:t> - určení příčin neshod</a:t>
            </a:r>
          </a:p>
          <a:p>
            <a:pPr>
              <a:buNone/>
            </a:pPr>
            <a:r>
              <a:rPr lang="cs-CZ" dirty="0" smtClean="0"/>
              <a:t> - Vyhodnocení potřeby opatření</a:t>
            </a:r>
          </a:p>
          <a:p>
            <a:pPr>
              <a:buNone/>
            </a:pPr>
            <a:r>
              <a:rPr lang="cs-CZ" dirty="0" smtClean="0"/>
              <a:t> - určení a uplatnění potřebných opatření</a:t>
            </a:r>
          </a:p>
          <a:p>
            <a:pPr>
              <a:buNone/>
            </a:pPr>
            <a:r>
              <a:rPr lang="cs-CZ" dirty="0" smtClean="0"/>
              <a:t> - záznamy výsledků provedených opatření</a:t>
            </a:r>
          </a:p>
          <a:p>
            <a:pPr>
              <a:buNone/>
            </a:pPr>
            <a:r>
              <a:rPr lang="cs-CZ" dirty="0" smtClean="0"/>
              <a:t> - přezkoumání provedeného opatření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Preventivní opatření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 odstranění příčin </a:t>
            </a:r>
            <a:r>
              <a:rPr lang="cs-CZ" b="1" dirty="0" smtClean="0"/>
              <a:t>potencionálních</a:t>
            </a:r>
            <a:r>
              <a:rPr lang="cs-CZ" dirty="0" smtClean="0"/>
              <a:t> neshod</a:t>
            </a:r>
          </a:p>
          <a:p>
            <a:r>
              <a:rPr lang="cs-CZ" dirty="0" smtClean="0"/>
              <a:t>Dokumentovaný postup:</a:t>
            </a:r>
          </a:p>
          <a:p>
            <a:pPr>
              <a:buNone/>
            </a:pPr>
            <a:r>
              <a:rPr lang="cs-CZ" dirty="0" smtClean="0"/>
              <a:t> - určení potencionálních neshod a jejich příčin</a:t>
            </a:r>
          </a:p>
          <a:p>
            <a:pPr>
              <a:buNone/>
            </a:pPr>
            <a:r>
              <a:rPr lang="cs-CZ" dirty="0" smtClean="0"/>
              <a:t> - vyhodnocení potřeby opatření k zabránění výskytu neshody</a:t>
            </a:r>
          </a:p>
          <a:p>
            <a:pPr>
              <a:buNone/>
            </a:pPr>
            <a:r>
              <a:rPr lang="cs-CZ" dirty="0" smtClean="0"/>
              <a:t> - určení a uplatnění opatření</a:t>
            </a:r>
          </a:p>
          <a:p>
            <a:pPr>
              <a:buNone/>
            </a:pPr>
            <a:r>
              <a:rPr lang="cs-CZ" dirty="0" smtClean="0"/>
              <a:t> - záznamy výsledků provedených opatření</a:t>
            </a:r>
          </a:p>
          <a:p>
            <a:pPr>
              <a:buNone/>
            </a:pPr>
            <a:r>
              <a:rPr lang="cs-CZ" dirty="0" smtClean="0"/>
              <a:t> - přezkoumání </a:t>
            </a:r>
            <a:r>
              <a:rPr lang="cs-CZ" smtClean="0"/>
              <a:t>provedeného opatření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jakosti ve službách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oblasti managementu jakosti shodné s výrobní sférou</a:t>
            </a:r>
          </a:p>
          <a:p>
            <a:r>
              <a:rPr lang="cs-CZ" dirty="0" smtClean="0"/>
              <a:t>Specifika </a:t>
            </a:r>
          </a:p>
          <a:p>
            <a:pPr>
              <a:buNone/>
            </a:pPr>
            <a:r>
              <a:rPr lang="cs-CZ" dirty="0" smtClean="0"/>
              <a:t>– vysoké vnímání rizik ze strany zákazníka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obtížnější měřitelnost znaků procesů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roste role lidského faktoru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Růst významu managementu jakosti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vyspělých zemích roste podíl služeb na tvorbě domácího produktu</a:t>
            </a:r>
          </a:p>
          <a:p>
            <a:r>
              <a:rPr lang="cs-CZ" dirty="0" smtClean="0"/>
              <a:t>Sféra služeb zaměstnává stále více lidí, často absorbuje síly uvolněné při restrukturalizaci výrobních podniků</a:t>
            </a:r>
          </a:p>
          <a:p>
            <a:r>
              <a:rPr lang="cs-CZ" dirty="0" smtClean="0"/>
              <a:t>Velká konkurence</a:t>
            </a:r>
          </a:p>
          <a:p>
            <a:r>
              <a:rPr lang="cs-CZ" dirty="0" smtClean="0"/>
              <a:t>Management jakosti náročnější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Měření, analýza, zlepšování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Prokázání shody produktu</a:t>
            </a:r>
          </a:p>
          <a:p>
            <a:r>
              <a:rPr lang="cs-CZ" dirty="0" smtClean="0"/>
              <a:t>Zajištění shody managementu jakosti</a:t>
            </a:r>
          </a:p>
          <a:p>
            <a:r>
              <a:rPr lang="cs-CZ" dirty="0" smtClean="0"/>
              <a:t>Neustálé zlepšování efektivního systému managementu jakosti</a:t>
            </a:r>
          </a:p>
          <a:p>
            <a:r>
              <a:rPr lang="cs-CZ" dirty="0" smtClean="0"/>
              <a:t>Je nutné určit aplikovatelné metody, včetně statistických a rozsah jejich použití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Monitorování a měření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Spokojenost zákazníka</a:t>
            </a:r>
          </a:p>
          <a:p>
            <a:r>
              <a:rPr lang="cs-CZ" dirty="0" smtClean="0"/>
              <a:t>Interní audit</a:t>
            </a:r>
          </a:p>
          <a:p>
            <a:r>
              <a:rPr lang="cs-CZ" dirty="0" smtClean="0"/>
              <a:t>Monitorování a měření procesů</a:t>
            </a:r>
          </a:p>
          <a:p>
            <a:r>
              <a:rPr lang="cs-CZ" dirty="0" smtClean="0"/>
              <a:t>Monitorování a měření produktu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Spokojenost zákazníka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Monitorovat informace týkající se vnímání zákazníka, zda organizace splnila jeho požadavky.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audit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Program auditu </a:t>
            </a:r>
            <a:r>
              <a:rPr lang="cs-CZ" dirty="0" smtClean="0"/>
              <a:t>– podle složitosti a důležitosti procesů, podle výsledků předchozího auditu</a:t>
            </a:r>
          </a:p>
          <a:p>
            <a:r>
              <a:rPr lang="cs-CZ" b="1" dirty="0" smtClean="0"/>
              <a:t>Kritéria auditu</a:t>
            </a:r>
          </a:p>
          <a:p>
            <a:r>
              <a:rPr lang="cs-CZ" b="1" dirty="0" smtClean="0"/>
              <a:t>Předmět auditu</a:t>
            </a:r>
          </a:p>
          <a:p>
            <a:r>
              <a:rPr lang="cs-CZ" b="1" dirty="0" smtClean="0"/>
              <a:t>Četnost a metody auditu</a:t>
            </a:r>
          </a:p>
          <a:p>
            <a:pPr>
              <a:buNone/>
            </a:pPr>
            <a:r>
              <a:rPr lang="cs-CZ" dirty="0" smtClean="0"/>
              <a:t>Zajistit objektivitu a nestrannost auditu. Auditoři nesmějí provádět audit své vlastní práce.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Zajištění interního auditu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Management odpovědný za auditovanou část musí zajistit:</a:t>
            </a:r>
          </a:p>
          <a:p>
            <a:r>
              <a:rPr lang="cs-CZ" dirty="0" smtClean="0"/>
              <a:t>Provedení opatření k odstranění neshod a jejich příčin</a:t>
            </a:r>
          </a:p>
          <a:p>
            <a:r>
              <a:rPr lang="cs-CZ" dirty="0" smtClean="0"/>
              <a:t>Ověřit provedená opatření </a:t>
            </a:r>
          </a:p>
          <a:p>
            <a:r>
              <a:rPr lang="cs-CZ" dirty="0" smtClean="0"/>
              <a:t>Vyhodnotit</a:t>
            </a:r>
          </a:p>
          <a:p>
            <a:r>
              <a:rPr lang="cs-CZ" dirty="0" smtClean="0"/>
              <a:t>Předložit zprávu o výsledcích ověřování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Monitorování a měření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Aplikovat vhodné metody </a:t>
            </a:r>
          </a:p>
          <a:p>
            <a:r>
              <a:rPr lang="cs-CZ" dirty="0" smtClean="0"/>
              <a:t>Prokázat </a:t>
            </a:r>
            <a:r>
              <a:rPr lang="cs-CZ" b="1" dirty="0" smtClean="0"/>
              <a:t>schopnost procesů dosahovat </a:t>
            </a:r>
            <a:r>
              <a:rPr lang="cs-CZ" dirty="0" smtClean="0"/>
              <a:t>plánovaných výsledků</a:t>
            </a:r>
          </a:p>
          <a:p>
            <a:r>
              <a:rPr lang="cs-CZ" dirty="0" smtClean="0"/>
              <a:t>Není – li výsledků dosaženo –</a:t>
            </a:r>
            <a:r>
              <a:rPr lang="cs-CZ" b="1" dirty="0" smtClean="0"/>
              <a:t>opatření k nápravě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Monitorování a měření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Znaky </a:t>
            </a:r>
            <a:r>
              <a:rPr lang="cs-CZ" dirty="0" smtClean="0"/>
              <a:t>produktu</a:t>
            </a:r>
          </a:p>
          <a:p>
            <a:r>
              <a:rPr lang="cs-CZ" dirty="0" smtClean="0"/>
              <a:t>V příslušných etapách procesu realizace produktu</a:t>
            </a:r>
          </a:p>
          <a:p>
            <a:r>
              <a:rPr lang="cs-CZ" dirty="0" smtClean="0"/>
              <a:t>Udržovat </a:t>
            </a:r>
            <a:r>
              <a:rPr lang="cs-CZ" b="1" dirty="0" smtClean="0"/>
              <a:t>důkazy o shodě </a:t>
            </a:r>
            <a:r>
              <a:rPr lang="cs-CZ" dirty="0" smtClean="0"/>
              <a:t>s přejímacími kritérii</a:t>
            </a:r>
          </a:p>
          <a:p>
            <a:r>
              <a:rPr lang="cs-CZ" dirty="0" smtClean="0"/>
              <a:t>Uvolnění produktu a dodání služby </a:t>
            </a:r>
            <a:r>
              <a:rPr lang="cs-CZ" b="1" dirty="0" smtClean="0"/>
              <a:t>nesmí </a:t>
            </a:r>
            <a:r>
              <a:rPr lang="cs-CZ" dirty="0" smtClean="0"/>
              <a:t>pokračovat, dokud nejsou uspokojivě ukončeny plánované činnosti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neshodného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Produkt, který není ve shodě s požadavky na produkt – identifikován a řízen</a:t>
            </a:r>
          </a:p>
          <a:p>
            <a:r>
              <a:rPr lang="cs-CZ" dirty="0" smtClean="0"/>
              <a:t>Nástroje </a:t>
            </a:r>
            <a:r>
              <a:rPr lang="cs-CZ" b="1" dirty="0" smtClean="0"/>
              <a:t>řízení</a:t>
            </a:r>
            <a:r>
              <a:rPr lang="cs-CZ" dirty="0" smtClean="0"/>
              <a:t> a související </a:t>
            </a:r>
            <a:r>
              <a:rPr lang="cs-CZ" b="1" dirty="0" smtClean="0"/>
              <a:t>odpovědnosti</a:t>
            </a:r>
            <a:r>
              <a:rPr lang="cs-CZ" dirty="0" smtClean="0"/>
              <a:t> a </a:t>
            </a:r>
            <a:r>
              <a:rPr lang="cs-CZ" b="1" dirty="0" smtClean="0"/>
              <a:t>pravomoci </a:t>
            </a:r>
            <a:r>
              <a:rPr lang="cs-CZ" dirty="0" smtClean="0"/>
              <a:t>pro zacházení s neshodným produktem musí být </a:t>
            </a:r>
            <a:r>
              <a:rPr lang="cs-CZ" b="1" dirty="0" smtClean="0"/>
              <a:t>popsány v dokumentovaném postupu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525</Words>
  <Application>Microsoft Office PowerPoint</Application>
  <PresentationFormat>Předvádění na obrazovce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Systém managementu jakosti 2</vt:lpstr>
      <vt:lpstr>Měření, analýza, zlepšování</vt:lpstr>
      <vt:lpstr>Monitorování a měření</vt:lpstr>
      <vt:lpstr>Spokojenost zákazníka</vt:lpstr>
      <vt:lpstr>Interní audit</vt:lpstr>
      <vt:lpstr>Zajištění interního auditu</vt:lpstr>
      <vt:lpstr>Monitorování a měření procesů</vt:lpstr>
      <vt:lpstr>Monitorování a měření produktu</vt:lpstr>
      <vt:lpstr>Řízení neshodného produktu</vt:lpstr>
      <vt:lpstr>Možnosti nakládání s neshodným produktem</vt:lpstr>
      <vt:lpstr>Další požadavky při neshodném produktu</vt:lpstr>
      <vt:lpstr>Analýza údajů</vt:lpstr>
      <vt:lpstr>Neustálé zlepšování</vt:lpstr>
      <vt:lpstr>Opatření k nápravě</vt:lpstr>
      <vt:lpstr>Preventivní opatření</vt:lpstr>
      <vt:lpstr>Management jakosti ve službách</vt:lpstr>
      <vt:lpstr>Růst významu managementu jakosti služeb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MANAGEMENTU JAKOSTI 3</dc:title>
  <dc:creator>Javorova Barbora</dc:creator>
  <cp:lastModifiedBy>Javorova Barbora</cp:lastModifiedBy>
  <cp:revision>12</cp:revision>
  <dcterms:created xsi:type="dcterms:W3CDTF">2011-12-09T09:23:18Z</dcterms:created>
  <dcterms:modified xsi:type="dcterms:W3CDTF">2017-02-25T18:06:53Z</dcterms:modified>
</cp:coreProperties>
</file>