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01" r:id="rId4"/>
    <p:sldId id="302" r:id="rId5"/>
    <p:sldId id="259" r:id="rId6"/>
    <p:sldId id="260" r:id="rId7"/>
    <p:sldId id="284" r:id="rId8"/>
    <p:sldId id="283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70" r:id="rId20"/>
    <p:sldId id="271" r:id="rId21"/>
    <p:sldId id="296" r:id="rId22"/>
    <p:sldId id="273" r:id="rId23"/>
    <p:sldId id="295" r:id="rId24"/>
    <p:sldId id="297" r:id="rId25"/>
    <p:sldId id="298" r:id="rId26"/>
    <p:sldId id="272" r:id="rId27"/>
    <p:sldId id="274" r:id="rId28"/>
    <p:sldId id="275" r:id="rId29"/>
    <p:sldId id="299" r:id="rId30"/>
    <p:sldId id="276" r:id="rId31"/>
    <p:sldId id="262" r:id="rId32"/>
    <p:sldId id="277" r:id="rId33"/>
    <p:sldId id="263" r:id="rId34"/>
    <p:sldId id="264" r:id="rId35"/>
    <p:sldId id="265" r:id="rId36"/>
    <p:sldId id="266" r:id="rId37"/>
    <p:sldId id="267" r:id="rId38"/>
    <p:sldId id="268" r:id="rId39"/>
    <p:sldId id="269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0E00B-3AAC-44CC-900D-B1D0ECCA092C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Řízení jakosti II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Technická normalizace a metrologie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Tradiční nástroje státu k zabezpečení jakosti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Technická normalizace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Mezinárodní </a:t>
            </a:r>
          </a:p>
          <a:p>
            <a:pPr>
              <a:buNone/>
            </a:pPr>
            <a:r>
              <a:rPr lang="cs-CZ" dirty="0" smtClean="0"/>
              <a:t>– ISO, </a:t>
            </a:r>
          </a:p>
          <a:p>
            <a:pPr>
              <a:buNone/>
            </a:pPr>
            <a:r>
              <a:rPr lang="cs-CZ" dirty="0" smtClean="0"/>
              <a:t>– IEC (mezinárodní elektrotechnická komise)</a:t>
            </a:r>
          </a:p>
          <a:p>
            <a:r>
              <a:rPr lang="cs-CZ" b="1" dirty="0" smtClean="0"/>
              <a:t>Evropská </a:t>
            </a:r>
          </a:p>
          <a:p>
            <a:pPr>
              <a:buNone/>
            </a:pPr>
            <a:r>
              <a:rPr lang="cs-CZ" dirty="0" smtClean="0"/>
              <a:t>– CEN (Evropská komise pro normalizaci), </a:t>
            </a:r>
          </a:p>
          <a:p>
            <a:pPr>
              <a:buFontTx/>
              <a:buChar char="-"/>
            </a:pPr>
            <a:r>
              <a:rPr lang="cs-CZ" dirty="0" smtClean="0"/>
              <a:t>CENELEC (E. institut pro normalizaci v elektrotechnice)</a:t>
            </a:r>
          </a:p>
          <a:p>
            <a:pPr>
              <a:buFontTx/>
              <a:buChar char="-"/>
            </a:pPr>
            <a:r>
              <a:rPr lang="cs-CZ" dirty="0" smtClean="0"/>
              <a:t>ETSI (E. institut pro telekomunikační normy)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Metrologie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Zabývá se jednotností a přesností měřidel a způsobů měření</a:t>
            </a:r>
          </a:p>
          <a:p>
            <a:r>
              <a:rPr lang="cs-CZ" dirty="0" smtClean="0"/>
              <a:t>Právní úprava – taxativní vymezení měřicích jednotek: metr, kilogram, sekunda, ampér, kelvin, mol, kandela</a:t>
            </a:r>
          </a:p>
          <a:p>
            <a:r>
              <a:rPr lang="cs-CZ" dirty="0" smtClean="0"/>
              <a:t>Zákonem stanovená měřidla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Zákonem stanovená měřidla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Etalon</a:t>
            </a:r>
          </a:p>
          <a:p>
            <a:r>
              <a:rPr lang="cs-CZ" dirty="0" smtClean="0"/>
              <a:t>Stanovená měřidla</a:t>
            </a:r>
          </a:p>
          <a:p>
            <a:r>
              <a:rPr lang="cs-CZ" dirty="0" smtClean="0"/>
              <a:t>Pracovní měřidla</a:t>
            </a:r>
          </a:p>
          <a:p>
            <a:r>
              <a:rPr lang="cs-CZ" dirty="0" smtClean="0"/>
              <a:t>Referenční materiály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Etalon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Měřidlo k realizaci a uchovávání měřicí jednotky nebo stupnice</a:t>
            </a:r>
          </a:p>
          <a:p>
            <a:r>
              <a:rPr lang="cs-CZ" dirty="0" smtClean="0"/>
              <a:t>Schvaluje: Úřad pro technickou normalizaci, metrologii a státní zkušebnictví</a:t>
            </a:r>
          </a:p>
          <a:p>
            <a:r>
              <a:rPr lang="cs-CZ" dirty="0" smtClean="0"/>
              <a:t>Uchovává: Český metrologický institut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Stanovená měřidla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Slouží k povinnému ověřování pro ochranu správnosti obchodního styku</a:t>
            </a:r>
          </a:p>
          <a:p>
            <a:r>
              <a:rPr lang="cs-CZ" dirty="0" smtClean="0"/>
              <a:t>Pro stanovení sankcí, poplatků, tarifů, daní</a:t>
            </a:r>
          </a:p>
          <a:p>
            <a:r>
              <a:rPr lang="cs-CZ" dirty="0" smtClean="0"/>
              <a:t>Pro ochranu zdraví, životního prostředí, bezpečnosti práce,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měřidla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Nejsou etalonem ani stanoveným měřidlem</a:t>
            </a:r>
          </a:p>
          <a:p>
            <a:r>
              <a:rPr lang="cs-CZ" dirty="0" smtClean="0"/>
              <a:t>Uživatelé si mohou správnost ověřit pomocí kalibrovaných etalonů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Referenční materiály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Materiály nebo látky přesně stanoveného složení nebo vlastností</a:t>
            </a:r>
          </a:p>
          <a:p>
            <a:r>
              <a:rPr lang="cs-CZ" dirty="0" smtClean="0"/>
              <a:t>Používají se pro ověřování nebo kalibraci přístrojů, vyhodnocování měřicích metod a kvantitativních určování vlastností materiálů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Český metrologický institut (ČMI)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metrologie – rozvoj a schvalování státních etalonů</a:t>
            </a:r>
          </a:p>
          <a:p>
            <a:r>
              <a:rPr lang="cs-CZ" dirty="0" smtClean="0"/>
              <a:t>Kalibrace etalonů a měřidel</a:t>
            </a:r>
          </a:p>
          <a:p>
            <a:r>
              <a:rPr lang="cs-CZ" dirty="0" smtClean="0"/>
              <a:t>Legální metrologie – typové schvalování měřidel, prvotní a následné ověřování stanovených měřidel</a:t>
            </a:r>
          </a:p>
          <a:p>
            <a:r>
              <a:rPr lang="cs-CZ" smtClean="0"/>
              <a:t>Metrologický dozor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 a metody řízení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PDCA</a:t>
            </a:r>
          </a:p>
          <a:p>
            <a:r>
              <a:rPr lang="cs-CZ" dirty="0" smtClean="0"/>
              <a:t>Brainstorming</a:t>
            </a:r>
          </a:p>
          <a:p>
            <a:r>
              <a:rPr lang="cs-CZ" dirty="0" smtClean="0"/>
              <a:t>7 jednoduchých tradičních nástrojů řízení jakosti               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Ochrana spotřebitele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Podmínka dobře fungujícího tržního hospodářství</a:t>
            </a:r>
          </a:p>
          <a:p>
            <a:r>
              <a:rPr lang="cs-CZ" dirty="0" smtClean="0"/>
              <a:t>2 směry rozvoje: stát a dobrovolná sdružení</a:t>
            </a:r>
          </a:p>
          <a:p>
            <a:r>
              <a:rPr lang="cs-CZ" dirty="0" smtClean="0"/>
              <a:t>Stát – vypracovává koncepci a zajišťuje zákony</a:t>
            </a:r>
          </a:p>
          <a:p>
            <a:r>
              <a:rPr lang="cs-CZ" dirty="0" smtClean="0"/>
              <a:t>Dobrovolná sdružení – informují spotřebitele, vychovávají k odpovědnému rozhodování na trhu, prosazují zájmy spotřebitelů ve státních orgánech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7 tradičních nástrojů řízení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Tabulky a formuláře pro sběr informací</a:t>
            </a:r>
          </a:p>
          <a:p>
            <a:r>
              <a:rPr lang="cs-CZ" dirty="0" smtClean="0"/>
              <a:t>Vývojový diagram</a:t>
            </a:r>
          </a:p>
          <a:p>
            <a:r>
              <a:rPr lang="cs-CZ" dirty="0" err="1" smtClean="0"/>
              <a:t>Paretův</a:t>
            </a:r>
            <a:r>
              <a:rPr lang="cs-CZ" dirty="0" smtClean="0"/>
              <a:t> diagram</a:t>
            </a:r>
          </a:p>
          <a:p>
            <a:r>
              <a:rPr lang="cs-CZ" dirty="0" smtClean="0"/>
              <a:t>Diagram příčin a následků</a:t>
            </a:r>
          </a:p>
          <a:p>
            <a:r>
              <a:rPr lang="cs-CZ" dirty="0" smtClean="0"/>
              <a:t>Bodový diagram</a:t>
            </a:r>
          </a:p>
          <a:p>
            <a:r>
              <a:rPr lang="cs-CZ" dirty="0" smtClean="0"/>
              <a:t>Histogram</a:t>
            </a:r>
          </a:p>
          <a:p>
            <a:r>
              <a:rPr lang="cs-CZ" dirty="0" smtClean="0"/>
              <a:t>Regulační diagram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Vývojový diagram</a:t>
            </a:r>
            <a:endParaRPr lang="cs-CZ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00808"/>
            <a:ext cx="4215127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Paretovo</a:t>
            </a:r>
            <a:r>
              <a:rPr lang="cs-CZ" b="1" dirty="0" smtClean="0"/>
              <a:t> pravidlo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Pravidlo 80/20</a:t>
            </a:r>
          </a:p>
          <a:p>
            <a:r>
              <a:rPr lang="cs-CZ" dirty="0" smtClean="0"/>
              <a:t>20% příčin způsobuje 80% výsledků</a:t>
            </a:r>
          </a:p>
          <a:p>
            <a:r>
              <a:rPr lang="cs-CZ" dirty="0" smtClean="0"/>
              <a:t>Je třeba se soustředit na oněch kritických 20%, čímž lze dosáhnout 80% úspěchu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Diagram příčin a následků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554461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Histogram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Převádí do srozumitelné formy( sloupcového grafu) nepřehledné tabulky rozsáhlých číselných hodnot o jedné veličině (např. měření porcí zmrzliny z jednoho dávkovače)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Regulační diagram</a:t>
            </a:r>
            <a:endParaRPr lang="cs-CZ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708920"/>
            <a:ext cx="619268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7 nástrojů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Slouží k uspořádání a analýze zpravidla nečíselných informací</a:t>
            </a:r>
          </a:p>
          <a:p>
            <a:r>
              <a:rPr lang="cs-CZ" dirty="0" smtClean="0"/>
              <a:t>Diagram afinity</a:t>
            </a:r>
          </a:p>
          <a:p>
            <a:r>
              <a:rPr lang="cs-CZ" dirty="0" smtClean="0"/>
              <a:t>Relační diagram</a:t>
            </a:r>
          </a:p>
          <a:p>
            <a:r>
              <a:rPr lang="cs-CZ" dirty="0" smtClean="0"/>
              <a:t>Stromový diagram</a:t>
            </a:r>
          </a:p>
          <a:p>
            <a:r>
              <a:rPr lang="cs-CZ" dirty="0" smtClean="0"/>
              <a:t>Rozhodovací diagram</a:t>
            </a:r>
          </a:p>
          <a:p>
            <a:r>
              <a:rPr lang="cs-CZ" dirty="0" smtClean="0"/>
              <a:t>Maticový diagram</a:t>
            </a:r>
          </a:p>
          <a:p>
            <a:r>
              <a:rPr lang="cs-CZ" dirty="0" smtClean="0"/>
              <a:t>Analýza maticových dat</a:t>
            </a:r>
          </a:p>
          <a:p>
            <a:r>
              <a:rPr lang="cs-CZ" dirty="0" smtClean="0"/>
              <a:t>Síťový diagram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Diagram afinity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k roztřídění myšlenek do logických skupin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Relační diagram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odhalení vzájemných vztahů mezi informacemi</a:t>
            </a:r>
          </a:p>
          <a:p>
            <a:r>
              <a:rPr lang="cs-CZ" dirty="0" smtClean="0"/>
              <a:t>Porovnáváním každé s každou je možné stanovit, která veličina je příčinou a která následkem</a:t>
            </a:r>
          </a:p>
          <a:p>
            <a:r>
              <a:rPr lang="cs-CZ" dirty="0" smtClean="0"/>
              <a:t>Určení výchozí příčiny odhalí, kde „začít“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Stromový diagram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Umožní rozložit problém v linii od obecného ke konkrétnímu a vytvořit detailní náhled na situaci</a:t>
            </a:r>
          </a:p>
          <a:p>
            <a:r>
              <a:rPr lang="cs-CZ" dirty="0" smtClean="0"/>
              <a:t>Tzv. myšlenková mapa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CI – </a:t>
            </a:r>
            <a:r>
              <a:rPr lang="cs-CZ" b="1" dirty="0" err="1" smtClean="0"/>
              <a:t>Consumer</a:t>
            </a:r>
            <a:r>
              <a:rPr lang="cs-CZ" b="1" dirty="0" smtClean="0"/>
              <a:t> </a:t>
            </a:r>
            <a:r>
              <a:rPr lang="cs-CZ" b="1" dirty="0" err="1" smtClean="0"/>
              <a:t>International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Světová organizace na ochranu spotřebitelů</a:t>
            </a:r>
          </a:p>
          <a:p>
            <a:r>
              <a:rPr lang="cs-CZ" dirty="0" smtClean="0"/>
              <a:t>Londýn</a:t>
            </a:r>
          </a:p>
          <a:p>
            <a:r>
              <a:rPr lang="cs-CZ" dirty="0" smtClean="0"/>
              <a:t>Nezávislá nezisková organizace</a:t>
            </a:r>
          </a:p>
          <a:p>
            <a:r>
              <a:rPr lang="cs-CZ" dirty="0" smtClean="0"/>
              <a:t>2 hlavní priority: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Podpořit a posílit členské organizace a spotřebitelská hnutí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Prosadit, aby politika na mezinárodní úrovni respektovala spotřebitelské zájmy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Rozhodovací diagram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Pomáhá posoudit navržené varianty rozhodnutí </a:t>
            </a:r>
          </a:p>
          <a:p>
            <a:r>
              <a:rPr lang="cs-CZ" dirty="0" smtClean="0"/>
              <a:t>Z hlediska možností dosažení úspěchu </a:t>
            </a:r>
          </a:p>
          <a:p>
            <a:r>
              <a:rPr lang="cs-CZ" dirty="0" smtClean="0"/>
              <a:t>Z hlediska problémů, které by mohly nastat při uskutečňování variant</a:t>
            </a:r>
          </a:p>
          <a:p>
            <a:r>
              <a:rPr lang="cs-CZ" dirty="0" smtClean="0"/>
              <a:t>Na jeho základě je možné vypracovat plány rizik a přijmout opatření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nástroje zlepšování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Řízení procesů</a:t>
            </a:r>
          </a:p>
          <a:p>
            <a:r>
              <a:rPr lang="cs-CZ" dirty="0" smtClean="0"/>
              <a:t>Analýza způsobilosti</a:t>
            </a:r>
          </a:p>
          <a:p>
            <a:r>
              <a:rPr lang="cs-CZ" dirty="0" smtClean="0"/>
              <a:t>Metoda 5Why</a:t>
            </a:r>
          </a:p>
          <a:p>
            <a:r>
              <a:rPr lang="cs-CZ" dirty="0" smtClean="0"/>
              <a:t>Metoda 5S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způsobilosti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Spolehlivý, prověřený proces může být shledán</a:t>
            </a:r>
          </a:p>
          <a:p>
            <a:pPr>
              <a:buNone/>
            </a:pPr>
            <a:r>
              <a:rPr lang="cs-CZ" dirty="0" smtClean="0"/>
              <a:t>nezpůsobilým:</a:t>
            </a:r>
          </a:p>
          <a:p>
            <a:r>
              <a:rPr lang="cs-CZ" dirty="0" smtClean="0"/>
              <a:t>Charakteristika je sice neměnná, ale jiná, než by chtěl zákazník</a:t>
            </a:r>
          </a:p>
          <a:p>
            <a:r>
              <a:rPr lang="cs-CZ" dirty="0" smtClean="0"/>
              <a:t>Variabilita je trvale větší než by chtěl zákazník</a:t>
            </a:r>
          </a:p>
          <a:p>
            <a:r>
              <a:rPr lang="cs-CZ" dirty="0" smtClean="0"/>
              <a:t>Kombinace obou</a:t>
            </a:r>
          </a:p>
          <a:p>
            <a:pPr>
              <a:buNone/>
            </a:pPr>
            <a:r>
              <a:rPr lang="cs-CZ" b="1" dirty="0" smtClean="0"/>
              <a:t>Index způsobilosti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5S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zlepšit v organizaci pracovní prostředí a tím i kvalitu</a:t>
            </a:r>
          </a:p>
          <a:p>
            <a:r>
              <a:rPr lang="cs-CZ" dirty="0" smtClean="0"/>
              <a:t>Přístup je založen na zvýšení samostatnosti zaměstnanců, na týmové práci a vedení lidí</a:t>
            </a:r>
          </a:p>
          <a:p>
            <a:r>
              <a:rPr lang="cs-CZ" dirty="0" smtClean="0"/>
              <a:t>Pochází z </a:t>
            </a:r>
            <a:r>
              <a:rPr lang="cs-CZ" dirty="0"/>
              <a:t>J</a:t>
            </a:r>
            <a:r>
              <a:rPr lang="cs-CZ" dirty="0" smtClean="0"/>
              <a:t>aponska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5S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Seiri</a:t>
            </a:r>
            <a:r>
              <a:rPr lang="cs-CZ" dirty="0" smtClean="0"/>
              <a:t> – pořádek na pracovišti</a:t>
            </a:r>
          </a:p>
          <a:p>
            <a:r>
              <a:rPr lang="cs-CZ" dirty="0" err="1" smtClean="0"/>
              <a:t>Seiton</a:t>
            </a:r>
            <a:r>
              <a:rPr lang="cs-CZ" dirty="0" smtClean="0"/>
              <a:t> – vytřiďování, uspořádání</a:t>
            </a:r>
          </a:p>
          <a:p>
            <a:r>
              <a:rPr lang="cs-CZ" dirty="0" err="1" smtClean="0"/>
              <a:t>Seiso</a:t>
            </a:r>
            <a:r>
              <a:rPr lang="cs-CZ" dirty="0" smtClean="0"/>
              <a:t> – čistota, udržování pořádku</a:t>
            </a:r>
          </a:p>
          <a:p>
            <a:r>
              <a:rPr lang="cs-CZ" dirty="0" err="1" smtClean="0"/>
              <a:t>Seikutsu</a:t>
            </a:r>
            <a:r>
              <a:rPr lang="cs-CZ" dirty="0" smtClean="0"/>
              <a:t> – standardizace</a:t>
            </a:r>
          </a:p>
          <a:p>
            <a:r>
              <a:rPr lang="cs-CZ" dirty="0" err="1" smtClean="0"/>
              <a:t>Shitsuke</a:t>
            </a:r>
            <a:r>
              <a:rPr lang="cs-CZ" dirty="0" smtClean="0"/>
              <a:t> – standardizace, zaškolení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</a:t>
            </a:r>
            <a:r>
              <a:rPr lang="cs-CZ" b="1" dirty="0" err="1"/>
              <a:t>S</a:t>
            </a:r>
            <a:r>
              <a:rPr lang="cs-CZ" b="1" dirty="0" err="1" smtClean="0"/>
              <a:t>eiri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Oddělit potřebné a nepotřebné věci</a:t>
            </a:r>
          </a:p>
          <a:p>
            <a:r>
              <a:rPr lang="cs-CZ" dirty="0" smtClean="0"/>
              <a:t>Nepotřebné odstranit z pracoviště</a:t>
            </a:r>
          </a:p>
          <a:p>
            <a:r>
              <a:rPr lang="cs-CZ" dirty="0" smtClean="0"/>
              <a:t>Přemýšlet, jak vlastně byly dnes nepoužívané věci dříve používány</a:t>
            </a:r>
          </a:p>
          <a:p>
            <a:r>
              <a:rPr lang="cs-CZ" dirty="0" smtClean="0"/>
              <a:t>To stejné udělat s dokumentací</a:t>
            </a:r>
          </a:p>
          <a:p>
            <a:r>
              <a:rPr lang="cs-CZ" dirty="0" smtClean="0"/>
              <a:t>Kontrolovat pravidelně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</a:t>
            </a:r>
            <a:r>
              <a:rPr lang="cs-CZ" b="1" dirty="0" err="1" smtClean="0"/>
              <a:t>Seiton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Umístit potřebné a užívané věci tak, aby byly jednoduše a rychle použity</a:t>
            </a:r>
          </a:p>
          <a:p>
            <a:r>
              <a:rPr lang="cs-CZ" dirty="0" smtClean="0"/>
              <a:t>Označit tak, aby každý věděl, kde co je</a:t>
            </a:r>
          </a:p>
          <a:p>
            <a:r>
              <a:rPr lang="cs-CZ" dirty="0" smtClean="0"/>
              <a:t>Bezpečnost, speciální vlastnosti (vlhko, světlo…)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</a:t>
            </a:r>
            <a:r>
              <a:rPr lang="cs-CZ" b="1" dirty="0" err="1" smtClean="0"/>
              <a:t>Seiso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Čistota na pracovišti a v jeho okolí</a:t>
            </a:r>
          </a:p>
          <a:p>
            <a:r>
              <a:rPr lang="cs-CZ" dirty="0" smtClean="0"/>
              <a:t>Upravenost pracovníků</a:t>
            </a:r>
          </a:p>
          <a:p>
            <a:r>
              <a:rPr lang="cs-CZ" dirty="0" smtClean="0"/>
              <a:t>Místo pro odkládání nepotřebných věcí</a:t>
            </a:r>
          </a:p>
          <a:p>
            <a:r>
              <a:rPr lang="cs-CZ" smtClean="0"/>
              <a:t>Tříděný odpad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</a:t>
            </a:r>
            <a:r>
              <a:rPr lang="cs-CZ" b="1" dirty="0" err="1" smtClean="0"/>
              <a:t>Seiketsu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Neustálé a opakované zlepšování organizace práce a uspořádání pracoviště</a:t>
            </a:r>
          </a:p>
          <a:p>
            <a:r>
              <a:rPr lang="cs-CZ" dirty="0" smtClean="0"/>
              <a:t>Tzv. </a:t>
            </a:r>
            <a:r>
              <a:rPr lang="cs-CZ" dirty="0" err="1" smtClean="0"/>
              <a:t>visual</a:t>
            </a:r>
            <a:r>
              <a:rPr lang="cs-CZ" dirty="0" smtClean="0"/>
              <a:t> management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5. </a:t>
            </a:r>
            <a:r>
              <a:rPr lang="cs-CZ" b="1" dirty="0" err="1" smtClean="0"/>
              <a:t>Shitsuke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Disciplína</a:t>
            </a:r>
          </a:p>
          <a:p>
            <a:r>
              <a:rPr lang="cs-CZ" dirty="0" smtClean="0"/>
              <a:t>Vedoucí pracovníci musí jít příkladem</a:t>
            </a:r>
          </a:p>
          <a:p>
            <a:r>
              <a:rPr lang="cs-CZ" dirty="0" smtClean="0"/>
              <a:t>Všichni zaměstnanci mají být seznámeni s firemními pravidly a se zásadami 5S</a:t>
            </a:r>
          </a:p>
          <a:p>
            <a:r>
              <a:rPr lang="cs-CZ" dirty="0" smtClean="0"/>
              <a:t>Školit nově příchozí, pravidelně opakovat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8 základních práv 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Bezpečnost</a:t>
            </a:r>
          </a:p>
          <a:p>
            <a:r>
              <a:rPr lang="cs-CZ" dirty="0" smtClean="0"/>
              <a:t>Volný výběr zboží</a:t>
            </a:r>
          </a:p>
          <a:p>
            <a:r>
              <a:rPr lang="cs-CZ" dirty="0" smtClean="0"/>
              <a:t>Odškodnění</a:t>
            </a:r>
          </a:p>
          <a:p>
            <a:r>
              <a:rPr lang="cs-CZ" dirty="0" smtClean="0"/>
              <a:t>Informace</a:t>
            </a:r>
          </a:p>
          <a:p>
            <a:r>
              <a:rPr lang="cs-CZ" dirty="0" smtClean="0"/>
              <a:t>Vzdělání</a:t>
            </a:r>
          </a:p>
          <a:p>
            <a:r>
              <a:rPr lang="cs-CZ" dirty="0" smtClean="0"/>
              <a:t>Zastupování</a:t>
            </a:r>
          </a:p>
          <a:p>
            <a:r>
              <a:rPr lang="cs-CZ" dirty="0" smtClean="0"/>
              <a:t>Základní potřeby</a:t>
            </a:r>
          </a:p>
          <a:p>
            <a:r>
              <a:rPr lang="cs-CZ" dirty="0" smtClean="0"/>
              <a:t>Zdravé životní prostředí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Přístup EU ke kvalitě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EU rozděluje výrobky do regulované a neregulované sféry</a:t>
            </a:r>
          </a:p>
          <a:p>
            <a:r>
              <a:rPr lang="cs-CZ" dirty="0" smtClean="0"/>
              <a:t>Regulovaná sféra </a:t>
            </a:r>
          </a:p>
          <a:p>
            <a:pPr>
              <a:buNone/>
            </a:pPr>
            <a:r>
              <a:rPr lang="cs-CZ" dirty="0" smtClean="0"/>
              <a:t>– výrobky, které by mohly ohrozit  tzv. oprávněný zájem (zdraví, bezpečnost, životní prostředí..)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hračky, výtahy, tlakové nádoby, stavební prvky (cihla), zbraně – celkem 19 rizikových skupin</a:t>
            </a:r>
          </a:p>
          <a:p>
            <a:r>
              <a:rPr lang="cs-CZ" dirty="0" smtClean="0"/>
              <a:t>Neregulovaná sféra – např. hřeben, koberce…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Regulovaná sféra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Musí splnit technické požadavky,které jsou stanoveny direktivami EU</a:t>
            </a:r>
          </a:p>
          <a:p>
            <a:r>
              <a:rPr lang="cs-CZ" dirty="0" smtClean="0"/>
              <a:t>Směrnicemi určené požadavky (rámcová specifikace)</a:t>
            </a:r>
          </a:p>
          <a:p>
            <a:r>
              <a:rPr lang="cs-CZ" dirty="0" smtClean="0"/>
              <a:t>Evropské normy – EN</a:t>
            </a:r>
          </a:p>
          <a:p>
            <a:r>
              <a:rPr lang="cs-CZ" dirty="0" smtClean="0"/>
              <a:t>Průkazem shody s normou je označení CE</a:t>
            </a:r>
          </a:p>
          <a:p>
            <a:endParaRPr lang="cs-CZ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157192"/>
            <a:ext cx="165618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Právní řád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Normy EU jsou v právním řádu ČR převedeny  do formy Nařízení vlády</a:t>
            </a:r>
          </a:p>
          <a:p>
            <a:r>
              <a:rPr lang="cs-CZ" dirty="0" smtClean="0"/>
              <a:t>Jednotlivá Nařízení vlády vztahující se k daným výrobkům jsou dostupná na internetu</a:t>
            </a:r>
          </a:p>
          <a:p>
            <a:r>
              <a:rPr lang="cs-CZ" dirty="0" smtClean="0"/>
              <a:t>Nařízení vlády stanovují, jak a zda dané výrobky mají být opatřeny značkou CE a jak tato značka vypadá</a:t>
            </a:r>
          </a:p>
          <a:p>
            <a:r>
              <a:rPr lang="cs-CZ" dirty="0" smtClean="0"/>
              <a:t>Zákony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Hlavní zákony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odpovědnosti za škodu způsobenou vadou výrobku</a:t>
            </a:r>
          </a:p>
          <a:p>
            <a:r>
              <a:rPr lang="cs-CZ" dirty="0" smtClean="0"/>
              <a:t>Zákon o obecné bezpečnosti výrobků</a:t>
            </a:r>
          </a:p>
          <a:p>
            <a:r>
              <a:rPr lang="cs-CZ" dirty="0" smtClean="0"/>
              <a:t>Zákon o technických požadavcích na výrobky</a:t>
            </a:r>
          </a:p>
          <a:p>
            <a:r>
              <a:rPr lang="cs-CZ" dirty="0" smtClean="0"/>
              <a:t>Zákon o potravinách a tabákových výrobcích</a:t>
            </a:r>
          </a:p>
          <a:p>
            <a:r>
              <a:rPr lang="cs-CZ" dirty="0" smtClean="0"/>
              <a:t>Zákony o léčivech a ochraně veřejného zdraví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Dozorové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ČOI</a:t>
            </a:r>
          </a:p>
          <a:p>
            <a:r>
              <a:rPr lang="cs-CZ" dirty="0" smtClean="0"/>
              <a:t>Státní zemědělská a potravinářská inspekce</a:t>
            </a:r>
          </a:p>
          <a:p>
            <a:r>
              <a:rPr lang="cs-CZ" dirty="0" smtClean="0"/>
              <a:t>Státní veterinární služba</a:t>
            </a:r>
          </a:p>
          <a:p>
            <a:r>
              <a:rPr lang="cs-CZ" dirty="0" smtClean="0"/>
              <a:t>Hygienická služba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955</Words>
  <Application>Microsoft Office PowerPoint</Application>
  <PresentationFormat>Předvádění na obrazovce (4:3)</PresentationFormat>
  <Paragraphs>178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Motiv sady Office</vt:lpstr>
      <vt:lpstr>Řízení jakosti II</vt:lpstr>
      <vt:lpstr>Ochrana spotřebitele</vt:lpstr>
      <vt:lpstr>CI – Consumer International</vt:lpstr>
      <vt:lpstr>8 základních práv CI</vt:lpstr>
      <vt:lpstr>Přístup EU ke kvalitě</vt:lpstr>
      <vt:lpstr>Regulovaná sféra</vt:lpstr>
      <vt:lpstr>Právní řád ČR</vt:lpstr>
      <vt:lpstr>Hlavní zákony</vt:lpstr>
      <vt:lpstr>Dozorové orgány</vt:lpstr>
      <vt:lpstr>Technická normalizace a metrologie</vt:lpstr>
      <vt:lpstr>Technická normalizace</vt:lpstr>
      <vt:lpstr>Metrologie</vt:lpstr>
      <vt:lpstr>Zákonem stanovená měřidla</vt:lpstr>
      <vt:lpstr>Etalon</vt:lpstr>
      <vt:lpstr>Stanovená měřidla</vt:lpstr>
      <vt:lpstr>Pracovní měřidla</vt:lpstr>
      <vt:lpstr>Referenční materiály</vt:lpstr>
      <vt:lpstr>Český metrologický institut (ČMI)</vt:lpstr>
      <vt:lpstr>Nástroje a metody řízení kvality</vt:lpstr>
      <vt:lpstr>7 tradičních nástrojů řízení kvality</vt:lpstr>
      <vt:lpstr>Vývojový diagram</vt:lpstr>
      <vt:lpstr>Paretovo pravidlo</vt:lpstr>
      <vt:lpstr>Diagram příčin a následků</vt:lpstr>
      <vt:lpstr>Histogram</vt:lpstr>
      <vt:lpstr>Regulační diagram</vt:lpstr>
      <vt:lpstr>7 nástrojů managementu</vt:lpstr>
      <vt:lpstr>Diagram afinity</vt:lpstr>
      <vt:lpstr>Relační diagram</vt:lpstr>
      <vt:lpstr>Stromový diagram</vt:lpstr>
      <vt:lpstr>Rozhodovací diagram</vt:lpstr>
      <vt:lpstr>Další nástroje zlepšování kvality</vt:lpstr>
      <vt:lpstr>Analýza způsobilosti</vt:lpstr>
      <vt:lpstr>Metoda 5S</vt:lpstr>
      <vt:lpstr>5S</vt:lpstr>
      <vt:lpstr>1. Seiri</vt:lpstr>
      <vt:lpstr>2. Seiton</vt:lpstr>
      <vt:lpstr>3. Seiso</vt:lpstr>
      <vt:lpstr>4. Seiketsu</vt:lpstr>
      <vt:lpstr>5. Shitsuke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managementu 4</dc:title>
  <dc:creator>Javorova Barbora</dc:creator>
  <cp:lastModifiedBy>Javorova Barbora</cp:lastModifiedBy>
  <cp:revision>19</cp:revision>
  <dcterms:created xsi:type="dcterms:W3CDTF">2011-12-09T11:24:10Z</dcterms:created>
  <dcterms:modified xsi:type="dcterms:W3CDTF">2017-02-25T18:10:05Z</dcterms:modified>
</cp:coreProperties>
</file>