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421" r:id="rId3"/>
    <p:sldId id="422" r:id="rId4"/>
    <p:sldId id="423" r:id="rId5"/>
    <p:sldId id="424" r:id="rId6"/>
    <p:sldId id="425" r:id="rId7"/>
    <p:sldId id="438" r:id="rId8"/>
    <p:sldId id="439" r:id="rId9"/>
    <p:sldId id="287" r:id="rId10"/>
    <p:sldId id="288" r:id="rId11"/>
    <p:sldId id="289" r:id="rId12"/>
    <p:sldId id="290" r:id="rId13"/>
    <p:sldId id="291" r:id="rId14"/>
    <p:sldId id="257" r:id="rId15"/>
    <p:sldId id="284" r:id="rId16"/>
    <p:sldId id="285" r:id="rId17"/>
    <p:sldId id="286" r:id="rId18"/>
    <p:sldId id="363" r:id="rId19"/>
    <p:sldId id="436" r:id="rId20"/>
    <p:sldId id="292" r:id="rId21"/>
    <p:sldId id="364" r:id="rId22"/>
    <p:sldId id="365" r:id="rId23"/>
    <p:sldId id="366" r:id="rId24"/>
    <p:sldId id="367" r:id="rId25"/>
    <p:sldId id="403" r:id="rId26"/>
    <p:sldId id="368" r:id="rId27"/>
    <p:sldId id="369" r:id="rId28"/>
    <p:sldId id="370" r:id="rId29"/>
    <p:sldId id="404" r:id="rId30"/>
    <p:sldId id="371" r:id="rId31"/>
    <p:sldId id="372" r:id="rId32"/>
    <p:sldId id="373" r:id="rId33"/>
    <p:sldId id="374" r:id="rId34"/>
    <p:sldId id="376" r:id="rId35"/>
    <p:sldId id="379" r:id="rId36"/>
    <p:sldId id="380" r:id="rId37"/>
    <p:sldId id="405" r:id="rId38"/>
    <p:sldId id="406" r:id="rId39"/>
    <p:sldId id="407" r:id="rId40"/>
    <p:sldId id="378" r:id="rId41"/>
    <p:sldId id="408" r:id="rId42"/>
    <p:sldId id="381" r:id="rId43"/>
    <p:sldId id="382" r:id="rId44"/>
    <p:sldId id="383" r:id="rId45"/>
    <p:sldId id="384" r:id="rId46"/>
    <p:sldId id="259" r:id="rId47"/>
    <p:sldId id="260" r:id="rId48"/>
    <p:sldId id="261" r:id="rId49"/>
    <p:sldId id="410" r:id="rId50"/>
    <p:sldId id="411" r:id="rId51"/>
    <p:sldId id="412" r:id="rId52"/>
    <p:sldId id="413" r:id="rId53"/>
    <p:sldId id="442" r:id="rId54"/>
    <p:sldId id="414" r:id="rId55"/>
    <p:sldId id="415" r:id="rId56"/>
    <p:sldId id="416" r:id="rId57"/>
    <p:sldId id="417" r:id="rId58"/>
    <p:sldId id="419" r:id="rId59"/>
    <p:sldId id="418" r:id="rId60"/>
    <p:sldId id="420" r:id="rId61"/>
    <p:sldId id="440" r:id="rId62"/>
    <p:sldId id="441" r:id="rId63"/>
    <p:sldId id="426" r:id="rId64"/>
    <p:sldId id="427" r:id="rId65"/>
    <p:sldId id="437" r:id="rId66"/>
    <p:sldId id="428" r:id="rId67"/>
    <p:sldId id="429" r:id="rId68"/>
    <p:sldId id="431" r:id="rId69"/>
    <p:sldId id="430" r:id="rId70"/>
    <p:sldId id="432" r:id="rId71"/>
    <p:sldId id="433" r:id="rId72"/>
    <p:sldId id="434" r:id="rId73"/>
    <p:sldId id="435" r:id="rId74"/>
    <p:sldId id="447" r:id="rId75"/>
    <p:sldId id="444" r:id="rId76"/>
    <p:sldId id="445" r:id="rId77"/>
    <p:sldId id="446" r:id="rId78"/>
    <p:sldId id="264" r:id="rId79"/>
    <p:sldId id="265" r:id="rId80"/>
    <p:sldId id="266" r:id="rId81"/>
    <p:sldId id="267" r:id="rId82"/>
    <p:sldId id="268" r:id="rId83"/>
    <p:sldId id="269" r:id="rId84"/>
    <p:sldId id="270" r:id="rId85"/>
    <p:sldId id="275" r:id="rId86"/>
    <p:sldId id="276" r:id="rId87"/>
    <p:sldId id="385" r:id="rId88"/>
    <p:sldId id="386" r:id="rId89"/>
    <p:sldId id="387" r:id="rId90"/>
    <p:sldId id="389" r:id="rId91"/>
    <p:sldId id="390" r:id="rId92"/>
    <p:sldId id="391" r:id="rId93"/>
    <p:sldId id="392" r:id="rId94"/>
    <p:sldId id="393" r:id="rId95"/>
    <p:sldId id="394" r:id="rId96"/>
    <p:sldId id="395" r:id="rId97"/>
    <p:sldId id="316" r:id="rId98"/>
    <p:sldId id="317" r:id="rId99"/>
    <p:sldId id="318" r:id="rId100"/>
    <p:sldId id="326" r:id="rId10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</a:t>
            </a:r>
            <a:r>
              <a:rPr lang="cs-CZ" smtClean="0"/>
              <a:t>bezpečnosti“</a:t>
            </a:r>
            <a:endParaRPr lang="cs-CZ" dirty="0" smtClean="0"/>
          </a:p>
          <a:p>
            <a:r>
              <a:rPr lang="cs-CZ" dirty="0" smtClean="0"/>
              <a:t>V rámci Versailleské smlouvy vznikla i Mezinárodní organizace práce jako přidružená organizace </a:t>
            </a:r>
            <a:r>
              <a:rPr lang="cs-CZ" smtClean="0"/>
              <a:t>Společnosti národů </a:t>
            </a:r>
            <a:endParaRPr lang="cs-CZ" dirty="0" smtClean="0"/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Některé dokumenty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</a:t>
            </a:r>
            <a:r>
              <a:rPr lang="cs-CZ" smtClean="0"/>
              <a:t>ochranu menšin</a:t>
            </a:r>
            <a:endParaRPr lang="cs-CZ" dirty="0" smtClean="0"/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</a:t>
            </a:r>
            <a:r>
              <a:rPr lang="cs-CZ" smtClean="0"/>
              <a:t>ástupci </a:t>
            </a:r>
            <a:r>
              <a:rPr lang="cs-CZ" dirty="0" smtClean="0"/>
              <a:t>50 zemí se sešli na Konferenci Spojených národů o mezinárodním uspořádání a vypracovali </a:t>
            </a:r>
            <a:r>
              <a:rPr lang="cs-CZ" smtClean="0"/>
              <a:t>Chartu OSN</a:t>
            </a:r>
            <a:endParaRPr lang="cs-CZ" dirty="0" smtClean="0"/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</a:t>
            </a:r>
            <a:r>
              <a:rPr lang="cs-CZ" smtClean="0"/>
              <a:t>zemí OSN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</a:t>
            </a:r>
            <a:r>
              <a:rPr lang="cs-CZ" smtClean="0"/>
              <a:t>zemí OSN </a:t>
            </a:r>
            <a:endParaRPr lang="cs-CZ" dirty="0" smtClean="0"/>
          </a:p>
          <a:p>
            <a:r>
              <a:rPr lang="cs-CZ" dirty="0" smtClean="0"/>
              <a:t>Každoročně se proto 24. říjen slaví jako Den </a:t>
            </a:r>
            <a:r>
              <a:rPr lang="cs-CZ" smtClean="0"/>
              <a:t>Spojených národů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</a:t>
            </a:r>
            <a:r>
              <a:rPr lang="cs-CZ" smtClean="0"/>
              <a:t>povinnosti plnit</a:t>
            </a:r>
            <a:endParaRPr lang="cs-CZ" dirty="0" smtClean="0"/>
          </a:p>
          <a:p>
            <a:r>
              <a:rPr lang="cs-CZ" dirty="0" smtClean="0"/>
              <a:t>Nové členské státy přijímá Valné shromáždění na základě doporučení </a:t>
            </a:r>
            <a:r>
              <a:rPr lang="cs-CZ" smtClean="0"/>
              <a:t>Rady bezpečnosti </a:t>
            </a:r>
            <a:endParaRPr lang="cs-CZ" dirty="0" smtClean="0"/>
          </a:p>
          <a:p>
            <a:r>
              <a:rPr lang="cs-CZ" dirty="0" smtClean="0"/>
              <a:t>Charta stanovuje podmínky pro pozastavení členství nebo vyloučení států z důvodu porušení </a:t>
            </a:r>
            <a:r>
              <a:rPr lang="cs-CZ" smtClean="0"/>
              <a:t>zásad Charty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Schválena VS OSN 10. 12. 1948</a:t>
            </a:r>
          </a:p>
          <a:p>
            <a:r>
              <a:rPr lang="cs-CZ" dirty="0" smtClean="0"/>
              <a:t>Nezávazný dokument</a:t>
            </a:r>
          </a:p>
          <a:p>
            <a:r>
              <a:rPr lang="cs-CZ" dirty="0" smtClean="0"/>
              <a:t>Nejznámější dokument o lidských právech</a:t>
            </a:r>
          </a:p>
          <a:p>
            <a:r>
              <a:rPr lang="cs-CZ" dirty="0" smtClean="0"/>
              <a:t>Hlasování se zdrželo i tehdejší Československo, dále Sovětský Svaz, Ukrajina, Bělorusko, Polsko, Jugoslávie, Jihoafrická unie, Saudská Arábie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Všeobecná deklarace lidských práv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mtClean="0"/>
              <a:t>U vědomí toho, </a:t>
            </a:r>
          </a:p>
          <a:p>
            <a:r>
              <a:rPr lang="cs-CZ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smtClean="0"/>
              <a:t>že je nutné, aby lidská práva byla chráněna zákonem, nemá -li být člověk donucen uchylovat se, když vše ostatní selhalo, k odboji proti tyranii a útlaku a že je nutné podporovat rozvoj přátelských vztahů mezi národy</a:t>
            </a:r>
          </a:p>
          <a:p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obsahu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generací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statusů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nositelů práv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</a:t>
            </a:r>
            <a:r>
              <a:rPr lang="cs-CZ" smtClean="0"/>
              <a:t>e </a:t>
            </a:r>
            <a:r>
              <a:rPr lang="cs-CZ" dirty="0" smtClean="0"/>
              <a:t>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Základní orgány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Valné shromáždění</a:t>
            </a:r>
          </a:p>
          <a:p>
            <a:r>
              <a:rPr lang="cs-CZ" dirty="0" smtClean="0"/>
              <a:t>Rada bezpečnosti</a:t>
            </a:r>
          </a:p>
          <a:p>
            <a:r>
              <a:rPr lang="cs-CZ" dirty="0" smtClean="0"/>
              <a:t>Ekonomická a sociální rada</a:t>
            </a:r>
          </a:p>
          <a:p>
            <a:r>
              <a:rPr lang="cs-CZ" smtClean="0"/>
              <a:t>Sekretariát OSN</a:t>
            </a:r>
            <a:endParaRPr lang="cs-CZ" dirty="0" smtClean="0"/>
          </a:p>
          <a:p>
            <a:r>
              <a:rPr lang="cs-CZ" dirty="0" err="1" smtClean="0"/>
              <a:t>Poručenská</a:t>
            </a:r>
            <a:r>
              <a:rPr lang="cs-CZ" dirty="0" smtClean="0"/>
              <a:t> rada</a:t>
            </a:r>
          </a:p>
          <a:p>
            <a:r>
              <a:rPr lang="cs-CZ" dirty="0" smtClean="0"/>
              <a:t>Mezinárodní soudní dvůr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Členské státy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2011 193 států</a:t>
            </a:r>
          </a:p>
          <a:p>
            <a:r>
              <a:rPr lang="cs-CZ" dirty="0" smtClean="0"/>
              <a:t>Seznam </a:t>
            </a:r>
            <a:r>
              <a:rPr lang="cs-CZ" smtClean="0"/>
              <a:t>– wikipedie</a:t>
            </a: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Pozorovatelé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Organizace, entity a jeden suverénní stát</a:t>
            </a:r>
          </a:p>
          <a:p>
            <a:r>
              <a:rPr lang="cs-CZ" dirty="0" smtClean="0"/>
              <a:t>Mají právo mluvit na zasedání VS</a:t>
            </a:r>
          </a:p>
          <a:p>
            <a:r>
              <a:rPr lang="cs-CZ" dirty="0" smtClean="0"/>
              <a:t>Účastnit se procedurálního hlasování</a:t>
            </a:r>
          </a:p>
          <a:p>
            <a:r>
              <a:rPr lang="cs-CZ" dirty="0" smtClean="0"/>
              <a:t>Podepisovat a podporovat petice</a:t>
            </a:r>
          </a:p>
          <a:p>
            <a:r>
              <a:rPr lang="cs-CZ" dirty="0" smtClean="0"/>
              <a:t>Stát Vatikán</a:t>
            </a:r>
          </a:p>
          <a:p>
            <a:r>
              <a:rPr lang="cs-CZ" dirty="0" smtClean="0"/>
              <a:t>Ostatní např. Evropská unie, Rada Evropy, Sdružení karibských států, Mezinárodní olympijský výbor, Mezinárodní správa mořského dna…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Valné shromáždění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Nejvyšší orgán OSN</a:t>
            </a:r>
          </a:p>
          <a:p>
            <a:r>
              <a:rPr lang="cs-CZ" dirty="0" smtClean="0"/>
              <a:t>Všechny členské státy</a:t>
            </a:r>
          </a:p>
          <a:p>
            <a:r>
              <a:rPr lang="cs-CZ" dirty="0" smtClean="0"/>
              <a:t>V čele předseda</a:t>
            </a:r>
          </a:p>
          <a:p>
            <a:r>
              <a:rPr lang="cs-CZ" dirty="0" smtClean="0"/>
              <a:t>Zasedání začíná každoročně v září</a:t>
            </a:r>
          </a:p>
          <a:p>
            <a:r>
              <a:rPr lang="cs-CZ" smtClean="0"/>
              <a:t>72. </a:t>
            </a:r>
            <a:r>
              <a:rPr lang="cs-CZ" dirty="0" smtClean="0"/>
              <a:t>zasedání </a:t>
            </a:r>
            <a:r>
              <a:rPr lang="cs-CZ" smtClean="0"/>
              <a:t>zahájeno 19. </a:t>
            </a:r>
            <a:r>
              <a:rPr lang="cs-CZ" dirty="0" smtClean="0"/>
              <a:t>9</a:t>
            </a:r>
            <a:r>
              <a:rPr lang="cs-CZ" smtClean="0"/>
              <a:t>. 2017 </a:t>
            </a:r>
            <a:r>
              <a:rPr lang="cs-CZ" dirty="0" smtClean="0"/>
              <a:t>v New Yorku, předsedou </a:t>
            </a:r>
            <a:r>
              <a:rPr lang="cs-CZ" smtClean="0"/>
              <a:t>byl zvolen Miroslav Lajčák ze SR</a:t>
            </a:r>
            <a:endParaRPr lang="cs-CZ" dirty="0" smtClean="0"/>
          </a:p>
          <a:p>
            <a:r>
              <a:rPr lang="cs-CZ" dirty="0" smtClean="0"/>
              <a:t>Předsedou 57. zasedání v roce 2002/2003 byl Jan Kavan</a:t>
            </a:r>
          </a:p>
          <a:p>
            <a:r>
              <a:rPr lang="cs-CZ" dirty="0" smtClean="0"/>
              <a:t>Projednává otázky, které jsou spojené s Chartou OSN, zprávy výborů, volí jejich členy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Hlavní úkoly 72. zasedání VS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Cca 160 otázek</a:t>
            </a:r>
          </a:p>
          <a:p>
            <a:r>
              <a:rPr lang="cs-CZ" smtClean="0"/>
              <a:t>Rozvoj Afriky</a:t>
            </a:r>
          </a:p>
          <a:p>
            <a:r>
              <a:rPr lang="cs-CZ" smtClean="0"/>
              <a:t>Pašování drog</a:t>
            </a:r>
          </a:p>
          <a:p>
            <a:r>
              <a:rPr lang="cs-CZ" smtClean="0"/>
              <a:t>Boj s mezinárodním terorismem</a:t>
            </a:r>
          </a:p>
          <a:p>
            <a:r>
              <a:rPr lang="cs-CZ" smtClean="0"/>
              <a:t>Rozvoj mezinárodního práva</a:t>
            </a:r>
          </a:p>
          <a:p>
            <a:r>
              <a:rPr lang="cs-CZ" smtClean="0"/>
              <a:t>Koordinace humanitární pomoci</a:t>
            </a:r>
          </a:p>
          <a:p>
            <a:r>
              <a:rPr lang="cs-CZ" smtClean="0"/>
              <a:t>Ochrana práv člověka</a:t>
            </a:r>
          </a:p>
          <a:p>
            <a:r>
              <a:rPr lang="cs-CZ" smtClean="0"/>
              <a:t>Likvidace rasismu</a:t>
            </a:r>
          </a:p>
          <a:p>
            <a:r>
              <a:rPr lang="cs-CZ" smtClean="0"/>
              <a:t>Financování mírových operací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Všeobecný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Předseda VS</a:t>
            </a:r>
          </a:p>
          <a:p>
            <a:r>
              <a:rPr lang="cs-CZ" dirty="0" smtClean="0"/>
              <a:t>M</a:t>
            </a:r>
            <a:r>
              <a:rPr lang="cs-CZ" smtClean="0"/>
              <a:t>ístopředsedové </a:t>
            </a:r>
            <a:r>
              <a:rPr lang="cs-CZ" dirty="0" smtClean="0"/>
              <a:t>VS </a:t>
            </a:r>
          </a:p>
          <a:p>
            <a:r>
              <a:rPr lang="cs-CZ" dirty="0" smtClean="0"/>
              <a:t>P</a:t>
            </a:r>
            <a:r>
              <a:rPr lang="cs-CZ" smtClean="0"/>
              <a:t>ředsedové </a:t>
            </a:r>
            <a:r>
              <a:rPr lang="cs-CZ" dirty="0" smtClean="0"/>
              <a:t>výborů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 hlavních výborů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</a:t>
            </a:r>
            <a:r>
              <a:rPr lang="cs-CZ" smtClean="0"/>
              <a:t>rvní </a:t>
            </a:r>
            <a:r>
              <a:rPr lang="cs-CZ" dirty="0" smtClean="0"/>
              <a:t>výbor – politický a bezpečnostní, na jehož práci se podílí i tzv. zvláštní </a:t>
            </a:r>
            <a:r>
              <a:rPr lang="cs-CZ" smtClean="0"/>
              <a:t>politický výbor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smtClean="0"/>
              <a:t>ruhý </a:t>
            </a:r>
            <a:r>
              <a:rPr lang="cs-CZ" dirty="0" smtClean="0"/>
              <a:t>výbor – hospodářský </a:t>
            </a:r>
            <a:r>
              <a:rPr lang="cs-CZ" smtClean="0"/>
              <a:t>a finanční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cs-CZ" smtClean="0"/>
              <a:t>řetí </a:t>
            </a:r>
            <a:r>
              <a:rPr lang="cs-CZ" dirty="0" smtClean="0"/>
              <a:t>výbor – sociální, humanitní </a:t>
            </a:r>
            <a:r>
              <a:rPr lang="cs-CZ" smtClean="0"/>
              <a:t>a kulturní</a:t>
            </a:r>
            <a:endParaRPr lang="cs-CZ" dirty="0" smtClean="0"/>
          </a:p>
          <a:p>
            <a:r>
              <a:rPr lang="cs-CZ" dirty="0" smtClean="0"/>
              <a:t>Č</a:t>
            </a:r>
            <a:r>
              <a:rPr lang="cs-CZ" smtClean="0"/>
              <a:t>tvrtý </a:t>
            </a:r>
            <a:r>
              <a:rPr lang="cs-CZ" dirty="0" smtClean="0"/>
              <a:t>výbor – speciálně-politický </a:t>
            </a:r>
            <a:r>
              <a:rPr lang="cs-CZ" smtClean="0"/>
              <a:t>a dekolonizační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smtClean="0"/>
              <a:t>átý </a:t>
            </a:r>
            <a:r>
              <a:rPr lang="cs-CZ" dirty="0" smtClean="0"/>
              <a:t>výbor – administrativní </a:t>
            </a:r>
            <a:r>
              <a:rPr lang="cs-CZ" smtClean="0"/>
              <a:t>a rozpočtový</a:t>
            </a:r>
            <a:endParaRPr lang="cs-CZ" dirty="0" smtClean="0"/>
          </a:p>
          <a:p>
            <a:r>
              <a:rPr lang="cs-CZ" dirty="0" smtClean="0"/>
              <a:t>Š</a:t>
            </a:r>
            <a:r>
              <a:rPr lang="cs-CZ" smtClean="0"/>
              <a:t>estý </a:t>
            </a:r>
            <a:r>
              <a:rPr lang="cs-CZ" dirty="0" smtClean="0"/>
              <a:t>výbor </a:t>
            </a:r>
            <a:r>
              <a:rPr lang="cs-CZ" smtClean="0"/>
              <a:t>– právní</a:t>
            </a:r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Hlasování ve VS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Běžné otázky - </a:t>
            </a:r>
            <a:r>
              <a:rPr lang="cs-CZ" b="1" dirty="0" smtClean="0"/>
              <a:t>nadpoloviční většina přítomných </a:t>
            </a:r>
            <a:r>
              <a:rPr lang="cs-CZ" dirty="0" smtClean="0"/>
              <a:t>hlasujících</a:t>
            </a:r>
          </a:p>
          <a:p>
            <a:r>
              <a:rPr lang="cs-CZ" b="1" dirty="0" smtClean="0"/>
              <a:t>Podstatné věci </a:t>
            </a:r>
            <a:r>
              <a:rPr lang="cs-CZ" dirty="0" smtClean="0"/>
              <a:t>např. přijímání nových členů - </a:t>
            </a:r>
            <a:r>
              <a:rPr lang="cs-CZ" b="1" dirty="0" smtClean="0"/>
              <a:t>dvoutřetinová většina </a:t>
            </a:r>
            <a:r>
              <a:rPr lang="cs-CZ" dirty="0" smtClean="0"/>
              <a:t>z přítomných a </a:t>
            </a:r>
            <a:r>
              <a:rPr lang="cs-CZ" b="1" dirty="0" smtClean="0"/>
              <a:t>hlasujících</a:t>
            </a:r>
          </a:p>
          <a:p>
            <a:r>
              <a:rPr lang="cs-CZ" b="1" smtClean="0"/>
              <a:t>Volba </a:t>
            </a:r>
            <a:r>
              <a:rPr lang="cs-CZ" b="1" dirty="0" smtClean="0"/>
              <a:t>soudců Mezinárodního soudního dvora </a:t>
            </a:r>
            <a:r>
              <a:rPr lang="cs-CZ" dirty="0" smtClean="0"/>
              <a:t>- </a:t>
            </a:r>
            <a:r>
              <a:rPr lang="cs-CZ" b="1" dirty="0" smtClean="0"/>
              <a:t>nadpoloviční většina ze všech členů</a:t>
            </a:r>
          </a:p>
          <a:p>
            <a:r>
              <a:rPr lang="cs-CZ" b="1" smtClean="0"/>
              <a:t>Revize Charty </a:t>
            </a:r>
            <a:r>
              <a:rPr lang="cs-CZ" dirty="0" smtClean="0"/>
              <a:t>- </a:t>
            </a:r>
            <a:r>
              <a:rPr lang="cs-CZ" b="1" dirty="0" smtClean="0"/>
              <a:t>dvoutřetinová většina všech členů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Jednání a hlasování ve VS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 politických otázkách se rozhodnutí přijímají </a:t>
            </a:r>
            <a:r>
              <a:rPr lang="cs-CZ" b="1" smtClean="0"/>
              <a:t>konsenzem</a:t>
            </a:r>
            <a:r>
              <a:rPr lang="cs-CZ" smtClean="0"/>
              <a:t> všech členských států (konsenzus znamená všeobecný souhlas)</a:t>
            </a:r>
          </a:p>
          <a:p>
            <a:r>
              <a:rPr lang="cs-CZ" smtClean="0"/>
              <a:t>Pokud někdo vznáší připomínku, dále se rokuje, když ji nevznáší, považuje se věc za schválenou a dále se o ní nerokuje</a:t>
            </a:r>
          </a:p>
          <a:p>
            <a:r>
              <a:rPr lang="cs-CZ" smtClean="0"/>
              <a:t>Každý členský stát má jeden hlas </a:t>
            </a:r>
          </a:p>
          <a:p>
            <a:r>
              <a:rPr lang="cs-CZ" smtClean="0"/>
              <a:t>Přítomní hlasující jsou ti, kteří jsou fyzicky přítomni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Stálí </a:t>
            </a:r>
            <a:r>
              <a:rPr lang="cs-CZ" dirty="0" smtClean="0"/>
              <a:t>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smtClean="0"/>
              <a:t>Pozorovatelé</a:t>
            </a:r>
          </a:p>
          <a:p>
            <a:r>
              <a:rPr lang="cs-CZ" smtClean="0"/>
              <a:t>Celkem 15 členů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Navrhuje kandidáta na generálního tajemníka</a:t>
            </a:r>
          </a:p>
          <a:p>
            <a:r>
              <a:rPr lang="cs-CZ" dirty="0" smtClean="0"/>
              <a:t>Spolu s Valným shromážděním volí soudce mezinárodního soudního dvora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Sovětský svaz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Aktuální stálí členové Rady bezpečnosti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Rusko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Nestálí členové 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Voleni VS, vždy k </a:t>
            </a:r>
            <a:r>
              <a:rPr lang="cs-CZ" dirty="0" smtClean="0"/>
              <a:t>1. lednu </a:t>
            </a:r>
            <a:r>
              <a:rPr lang="cs-CZ" smtClean="0"/>
              <a:t>nadcházejícího roku</a:t>
            </a:r>
            <a:endParaRPr lang="cs-CZ" dirty="0" smtClean="0"/>
          </a:p>
          <a:p>
            <a:r>
              <a:rPr lang="cs-CZ" smtClean="0"/>
              <a:t>Regionální skupiny zemí navrhují </a:t>
            </a:r>
            <a:r>
              <a:rPr lang="cs-CZ" dirty="0" smtClean="0"/>
              <a:t>ze svého středu jednu nebo několik kandidátských zemí</a:t>
            </a:r>
          </a:p>
          <a:p>
            <a:r>
              <a:rPr lang="cs-CZ" i="1" dirty="0" smtClean="0"/>
              <a:t>Afrika</a:t>
            </a:r>
            <a:r>
              <a:rPr lang="cs-CZ" dirty="0" smtClean="0"/>
              <a:t>  - 3</a:t>
            </a:r>
          </a:p>
          <a:p>
            <a:r>
              <a:rPr lang="cs-CZ" i="1" dirty="0" smtClean="0"/>
              <a:t>Asie</a:t>
            </a:r>
            <a:r>
              <a:rPr lang="cs-CZ" dirty="0" smtClean="0"/>
              <a:t>, </a:t>
            </a:r>
            <a:r>
              <a:rPr lang="cs-CZ" i="1" dirty="0" smtClean="0"/>
              <a:t>Latinská Amerika</a:t>
            </a:r>
            <a:r>
              <a:rPr lang="cs-CZ" dirty="0" smtClean="0"/>
              <a:t> a </a:t>
            </a:r>
            <a:r>
              <a:rPr lang="cs-CZ" i="1" dirty="0" smtClean="0"/>
              <a:t>západní Evropa- 2</a:t>
            </a:r>
            <a:r>
              <a:rPr lang="cs-CZ" dirty="0" smtClean="0"/>
              <a:t>  </a:t>
            </a:r>
          </a:p>
          <a:p>
            <a:r>
              <a:rPr lang="cs-CZ" i="1" smtClean="0"/>
              <a:t>východní Evropa </a:t>
            </a:r>
            <a:r>
              <a:rPr lang="cs-CZ" smtClean="0"/>
              <a:t>(</a:t>
            </a:r>
            <a:r>
              <a:rPr lang="cs-CZ" dirty="0" smtClean="0"/>
              <a:t>kam spadá ČR) - 1 </a:t>
            </a:r>
          </a:p>
          <a:p>
            <a:r>
              <a:rPr lang="cs-CZ" dirty="0" smtClean="0"/>
              <a:t>Jedním ze zástupců musí být </a:t>
            </a:r>
            <a:r>
              <a:rPr lang="cs-CZ" i="1" dirty="0" smtClean="0"/>
              <a:t>arabská země</a:t>
            </a:r>
            <a:r>
              <a:rPr lang="cs-CZ" dirty="0" smtClean="0"/>
              <a:t> spadající střídavě pod Afriku nebo Asii </a:t>
            </a:r>
          </a:p>
          <a:p>
            <a:r>
              <a:rPr lang="cs-CZ" dirty="0" smtClean="0"/>
              <a:t>Žádná země nemůže být </a:t>
            </a:r>
            <a:r>
              <a:rPr lang="cs-CZ" smtClean="0"/>
              <a:t>zvolena dvakrát </a:t>
            </a:r>
            <a:r>
              <a:rPr lang="cs-CZ" dirty="0" smtClean="0"/>
              <a:t>bezprostředně po sobě, vždy musí následovat alespoň jednoletá přestávka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</a:t>
            </a:r>
            <a:r>
              <a:rPr lang="cs-CZ" smtClean="0"/>
              <a:t>RB OSN </a:t>
            </a:r>
          </a:p>
          <a:p>
            <a:r>
              <a:rPr lang="cs-CZ" smtClean="0"/>
              <a:t>Toto </a:t>
            </a:r>
            <a:r>
              <a:rPr lang="cs-CZ" dirty="0" smtClean="0"/>
              <a:t>veto nelze žádným </a:t>
            </a:r>
            <a:r>
              <a:rPr lang="cs-CZ" smtClean="0"/>
              <a:t>způsobem obejít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Probíhající mírové operace pod mandátem RB OSN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smtClean="0"/>
              <a:t>Afrika:</a:t>
            </a:r>
            <a:r>
              <a:rPr lang="cs-CZ" smtClean="0"/>
              <a:t> UNMISS (Jižní Súdán), UNAMID (Súdán-Dárfúr), UNISFA (Súdán-Abyei), UNOCI (Pobřeží slonoviny), UNMIL (Libérie), MONUSCO (DR Kongo), MINURSO (Západní Sahara), MINUSMA (Mali), MINUSCA (Středoafrická republika)</a:t>
            </a:r>
          </a:p>
          <a:p>
            <a:r>
              <a:rPr lang="cs-CZ" b="1" smtClean="0"/>
              <a:t>Amerika: </a:t>
            </a:r>
            <a:r>
              <a:rPr lang="cs-CZ" smtClean="0"/>
              <a:t>MINUSTAH (Haiti)</a:t>
            </a:r>
          </a:p>
          <a:p>
            <a:r>
              <a:rPr lang="cs-CZ" b="1" smtClean="0"/>
              <a:t>Asie: </a:t>
            </a:r>
            <a:r>
              <a:rPr lang="cs-CZ" smtClean="0"/>
              <a:t>UNMOGIP (Indie/Pákistán)</a:t>
            </a:r>
          </a:p>
          <a:p>
            <a:r>
              <a:rPr lang="cs-CZ" b="1" smtClean="0"/>
              <a:t>Blízký východ: </a:t>
            </a:r>
            <a:r>
              <a:rPr lang="cs-CZ" smtClean="0"/>
              <a:t>UNIFIL (Libanon), UNDOF (Golanské výšiny), UNTSO (od 1948)</a:t>
            </a:r>
          </a:p>
          <a:p>
            <a:r>
              <a:rPr lang="cs-CZ" b="1" smtClean="0"/>
              <a:t>Evropa:</a:t>
            </a:r>
            <a:r>
              <a:rPr lang="cs-CZ" smtClean="0"/>
              <a:t> UNMIK (Kosovo), UNFICYP (Kypr)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Ekonomická a sociální rada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Otázky spojené s ekonomickým, sociálním, kulturním a zdravotním rozvojem</a:t>
            </a:r>
          </a:p>
          <a:p>
            <a:r>
              <a:rPr lang="cs-CZ" smtClean="0"/>
              <a:t>Podpora dodržování lidských práv</a:t>
            </a:r>
          </a:p>
          <a:p>
            <a:r>
              <a:rPr lang="cs-CZ" smtClean="0"/>
              <a:t>Spolupráce s přidruženými odbornými mezinárodními organizacemi – Světová zdravotnická organizace, Organizace pro výživu a zemědělství, Světová banka apod</a:t>
            </a:r>
          </a:p>
          <a:p>
            <a:r>
              <a:rPr lang="cs-CZ" smtClean="0"/>
              <a:t>Vytváří si pomocné orgány, kterými jsou komise nebo výbory – Komise pro lidská práva, Výbor pro národnostní menšiny apod</a:t>
            </a:r>
          </a:p>
          <a:p>
            <a:r>
              <a:rPr lang="cs-CZ" smtClean="0"/>
              <a:t>Zasedá dvakrát ročně, a to jednou v New Yorku a jednou v Ženevě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Sekretariát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Zpracovává podkladové informace pro zástupce vlád</a:t>
            </a:r>
          </a:p>
          <a:p>
            <a:r>
              <a:rPr lang="cs-CZ" smtClean="0"/>
              <a:t>Realizuje rozhodnutí členských států OSN</a:t>
            </a:r>
          </a:p>
          <a:p>
            <a:r>
              <a:rPr lang="cs-CZ" smtClean="0"/>
              <a:t>Organizuje mezinárodní konference</a:t>
            </a:r>
          </a:p>
          <a:p>
            <a:r>
              <a:rPr lang="cs-CZ" smtClean="0"/>
              <a:t>Poskytuje překladatelské a tlumočnické služby do oficiálních jazyků OSN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Generální tajemník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Řídí  Sekretariát OSN</a:t>
            </a:r>
          </a:p>
          <a:p>
            <a:r>
              <a:rPr lang="cs-CZ" dirty="0" smtClean="0"/>
              <a:t>De facto je hlavou a osobou komunikující navenek OSN</a:t>
            </a:r>
          </a:p>
          <a:p>
            <a:r>
              <a:rPr lang="cs-CZ" dirty="0" smtClean="0"/>
              <a:t>Je jmenován na pětileté období VS na návrh RB</a:t>
            </a:r>
          </a:p>
          <a:p>
            <a:r>
              <a:rPr lang="cs-CZ" smtClean="0"/>
              <a:t>7</a:t>
            </a:r>
            <a:r>
              <a:rPr lang="cs-CZ" dirty="0" smtClean="0"/>
              <a:t>. generální tajemník </a:t>
            </a:r>
            <a:r>
              <a:rPr lang="cs-CZ" dirty="0" err="1" smtClean="0"/>
              <a:t>Kofi</a:t>
            </a:r>
            <a:r>
              <a:rPr lang="cs-CZ" dirty="0" smtClean="0"/>
              <a:t> </a:t>
            </a:r>
            <a:r>
              <a:rPr lang="cs-CZ" dirty="0" err="1" smtClean="0"/>
              <a:t>Annan</a:t>
            </a:r>
            <a:r>
              <a:rPr lang="cs-CZ" dirty="0" smtClean="0"/>
              <a:t> a OSN obdrželi v roce 2001 Nobelovu cenu míru za „práci za lépe organizovaný a mírovější svět“. </a:t>
            </a:r>
          </a:p>
          <a:p>
            <a:r>
              <a:rPr lang="cs-CZ" dirty="0" smtClean="0"/>
              <a:t>Od 1.1. 2017 </a:t>
            </a:r>
            <a:r>
              <a:rPr lang="cs-CZ" b="1" smtClean="0"/>
              <a:t>Antonio Guterres </a:t>
            </a:r>
            <a:r>
              <a:rPr lang="cs-CZ" dirty="0" smtClean="0"/>
              <a:t>(Portugalsko)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Hlavní úkoly Generálního tajemníka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Předkládá témata k projednání VS nebo jinému orgánu OSN</a:t>
            </a:r>
          </a:p>
          <a:p>
            <a:r>
              <a:rPr lang="cs-CZ" smtClean="0"/>
              <a:t>Upozorňuje RB na situace ohrožující mezinárodní bezpečnost </a:t>
            </a:r>
          </a:p>
          <a:p>
            <a:r>
              <a:rPr lang="cs-CZ" smtClean="0"/>
              <a:t>Působí jako arbitr ve sporech mezi členskými státy a slouží jako mediátor mezinárodních vyjednávání </a:t>
            </a:r>
          </a:p>
          <a:p>
            <a:r>
              <a:rPr lang="cs-CZ" smtClean="0"/>
              <a:t>Nemůže jednat samostatně bez podpory a souhlasu členských států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Poručenská</a:t>
            </a:r>
            <a:r>
              <a:rPr lang="cs-CZ" b="1" dirty="0" smtClean="0"/>
              <a:t>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pt-BR" dirty="0" smtClean="0"/>
              <a:t>stavena Chartou OSN v roce 1945</a:t>
            </a:r>
            <a:endParaRPr lang="cs-CZ" dirty="0" smtClean="0"/>
          </a:p>
          <a:p>
            <a:r>
              <a:rPr lang="cs-CZ" dirty="0" smtClean="0"/>
              <a:t>Pod správu patřila bývalá </a:t>
            </a:r>
            <a:r>
              <a:rPr lang="cs-CZ" b="1" dirty="0" smtClean="0"/>
              <a:t>mandátní území </a:t>
            </a:r>
            <a:r>
              <a:rPr lang="cs-CZ" dirty="0" smtClean="0"/>
              <a:t>Společnosti národů; území, jež byla odňata poraženým mocnostem po druhé světové válce - Itálii, Japonsku</a:t>
            </a:r>
          </a:p>
          <a:p>
            <a:r>
              <a:rPr lang="cs-CZ" dirty="0" smtClean="0"/>
              <a:t>Do roku 1994 dosáhla všechna svěřenecká území OSN samosprávy či nezávislost</a:t>
            </a:r>
          </a:p>
          <a:p>
            <a:r>
              <a:rPr lang="cs-CZ" dirty="0" smtClean="0"/>
              <a:t>Splnila svůj účel, nyní nepracuje, tzv. </a:t>
            </a:r>
            <a:r>
              <a:rPr lang="cs-CZ" b="1" dirty="0" smtClean="0"/>
              <a:t>spočívá</a:t>
            </a:r>
            <a:endParaRPr lang="cs-CZ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soudní dvůr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Haagu</a:t>
            </a:r>
          </a:p>
          <a:p>
            <a:r>
              <a:rPr lang="pl-PL" dirty="0" smtClean="0"/>
              <a:t>Zřízen roku 1945 na základě Charty OSN</a:t>
            </a:r>
          </a:p>
          <a:p>
            <a:r>
              <a:rPr lang="cs-CZ" dirty="0" smtClean="0"/>
              <a:t>Řeší spory mezi státy</a:t>
            </a:r>
          </a:p>
          <a:p>
            <a:r>
              <a:rPr lang="cs-CZ" dirty="0" smtClean="0"/>
              <a:t>Podává posudky o právních otázkách na žádost oprávněných orgánů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Patnáct soudců volených VS OSN a RB </a:t>
            </a:r>
          </a:p>
          <a:p>
            <a:r>
              <a:rPr lang="cs-CZ" dirty="0" smtClean="0"/>
              <a:t>Voleni na devět let a mohou být </a:t>
            </a:r>
            <a:r>
              <a:rPr lang="cs-CZ" dirty="0" err="1" smtClean="0"/>
              <a:t>znovuzvoleni</a:t>
            </a:r>
            <a:endParaRPr lang="cs-CZ" dirty="0" smtClean="0"/>
          </a:p>
          <a:p>
            <a:r>
              <a:rPr lang="cs-CZ" dirty="0" smtClean="0"/>
              <a:t>Každé tři roky se ve volbě obnovuje jedna třetina soudců</a:t>
            </a:r>
          </a:p>
          <a:p>
            <a:r>
              <a:rPr lang="cs-CZ" dirty="0" smtClean="0"/>
              <a:t>Členy soudu nemohou být zároveň dva příslušníci stejného státu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Senáty 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Soudci se usnáší prostou většinou hlasů a v případě rovnosti je rozhodující hlas předsedy</a:t>
            </a:r>
          </a:p>
          <a:p>
            <a:r>
              <a:rPr lang="cs-CZ" dirty="0" smtClean="0"/>
              <a:t>Ve většině případů zasedá Dvůr v plném počtu</a:t>
            </a:r>
          </a:p>
          <a:p>
            <a:r>
              <a:rPr lang="cs-CZ" dirty="0" err="1" smtClean="0"/>
              <a:t>Kvórum</a:t>
            </a:r>
            <a:r>
              <a:rPr lang="cs-CZ" dirty="0" smtClean="0"/>
              <a:t> je devět soudců</a:t>
            </a:r>
          </a:p>
          <a:p>
            <a:r>
              <a:rPr lang="cs-CZ" dirty="0" smtClean="0"/>
              <a:t>Může však pro určité druhy sporů utvořit menší senáty při minimálním počtu tří soudců.</a:t>
            </a:r>
          </a:p>
          <a:p>
            <a:r>
              <a:rPr lang="cs-CZ" dirty="0" smtClean="0"/>
              <a:t>Každý rok také tvoří pětičlenný senát, který pak na žádost stran rozhoduje ve zkráceném řízení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</a:t>
            </a:r>
            <a:r>
              <a:rPr lang="cs-CZ" smtClean="0"/>
              <a:t>rámci OSN</a:t>
            </a:r>
          </a:p>
          <a:p>
            <a:r>
              <a:rPr lang="cs-CZ" smtClean="0"/>
              <a:t>Účast </a:t>
            </a:r>
            <a:r>
              <a:rPr lang="cs-CZ" dirty="0" smtClean="0"/>
              <a:t>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</a:t>
            </a:r>
            <a:r>
              <a:rPr lang="cs-CZ" smtClean="0"/>
              <a:t>preventivní akce</a:t>
            </a:r>
          </a:p>
          <a:p>
            <a:r>
              <a:rPr lang="cs-CZ" smtClean="0"/>
              <a:t>Od </a:t>
            </a:r>
            <a:r>
              <a:rPr lang="cs-CZ" dirty="0" smtClean="0"/>
              <a:t>září 2014 je to Jordánec </a:t>
            </a:r>
            <a:r>
              <a:rPr lang="cs-CZ" dirty="0" err="1" smtClean="0"/>
              <a:t>Zaíd</a:t>
            </a:r>
            <a:r>
              <a:rPr lang="cs-CZ" dirty="0" smtClean="0"/>
              <a:t> </a:t>
            </a:r>
            <a:r>
              <a:rPr lang="cs-CZ" dirty="0" err="1" smtClean="0"/>
              <a:t>Raád</a:t>
            </a:r>
            <a:r>
              <a:rPr lang="cs-CZ" dirty="0" smtClean="0"/>
              <a:t> </a:t>
            </a:r>
            <a:r>
              <a:rPr lang="cs-CZ" dirty="0" err="1" smtClean="0"/>
              <a:t>Zaíd</a:t>
            </a:r>
            <a:r>
              <a:rPr lang="cs-CZ" dirty="0" smtClean="0"/>
              <a:t> Husajn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pomoc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Dětský fond OSN (UNICEF) </a:t>
            </a:r>
          </a:p>
          <a:p>
            <a:r>
              <a:rPr lang="cs-CZ" dirty="0" smtClean="0"/>
              <a:t>Organizace OSN pro výchovu, vědu a kulturu (UNESCO) </a:t>
            </a:r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Úřad vysokého komisaře OSN pro uprchlíky (UNHCR) </a:t>
            </a:r>
          </a:p>
          <a:p>
            <a:r>
              <a:rPr lang="cs-CZ" dirty="0" smtClean="0"/>
              <a:t>Dobrovolnický program OSN (</a:t>
            </a:r>
            <a:r>
              <a:rPr lang="cs-CZ" smtClean="0"/>
              <a:t>UNV)</a:t>
            </a:r>
            <a:endParaRPr lang="cs-CZ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</a:t>
            </a:r>
            <a:r>
              <a:rPr lang="cs-CZ" smtClean="0"/>
              <a:t>lavní </a:t>
            </a:r>
            <a:r>
              <a:rPr lang="cs-CZ" dirty="0" smtClean="0"/>
              <a:t>světová organizace pro pomoc dětem</a:t>
            </a:r>
          </a:p>
          <a:p>
            <a:r>
              <a:rPr lang="cs-CZ" dirty="0" smtClean="0"/>
              <a:t>T</a:t>
            </a:r>
            <a:r>
              <a:rPr lang="cs-CZ" smtClean="0"/>
              <a:t>rvale </a:t>
            </a:r>
            <a:r>
              <a:rPr lang="cs-CZ" dirty="0" smtClean="0"/>
              <a:t>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</a:t>
            </a:r>
            <a:r>
              <a:rPr lang="cs-CZ" smtClean="0"/>
              <a:t>světovou válkou</a:t>
            </a:r>
            <a:endParaRPr lang="cs-CZ" dirty="0" smtClean="0"/>
          </a:p>
          <a:p>
            <a:r>
              <a:rPr lang="cs-CZ" dirty="0" smtClean="0"/>
              <a:t>Od roku 1953 </a:t>
            </a:r>
            <a:r>
              <a:rPr lang="cs-CZ" smtClean="0"/>
              <a:t>se UNICEF (již </a:t>
            </a:r>
            <a:r>
              <a:rPr lang="cs-CZ" dirty="0" smtClean="0"/>
              <a:t>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err="1" smtClean="0"/>
              <a:t>Children’s</a:t>
            </a:r>
            <a:r>
              <a:rPr lang="cs-CZ" smtClean="0"/>
              <a:t> Fund) stal </a:t>
            </a:r>
            <a:r>
              <a:rPr lang="cs-CZ" dirty="0" smtClean="0"/>
              <a:t>trvalou </a:t>
            </a:r>
            <a:r>
              <a:rPr lang="cs-CZ" smtClean="0"/>
              <a:t>součástí OSN, zkratka UNICEF zachována</a:t>
            </a:r>
          </a:p>
          <a:p>
            <a:r>
              <a:rPr lang="cs-CZ" smtClean="0"/>
              <a:t>Programová </a:t>
            </a:r>
            <a:r>
              <a:rPr lang="cs-CZ" dirty="0" smtClean="0"/>
              <a:t>pomoc strádajícím dětem </a:t>
            </a:r>
            <a:r>
              <a:rPr lang="cs-CZ" smtClean="0"/>
              <a:t>celého světa</a:t>
            </a:r>
          </a:p>
          <a:p>
            <a:r>
              <a:rPr lang="cs-CZ" smtClean="0"/>
              <a:t>Krizová </a:t>
            </a:r>
            <a:r>
              <a:rPr lang="cs-CZ" dirty="0" smtClean="0"/>
              <a:t>pomoc v </a:t>
            </a:r>
            <a:r>
              <a:rPr lang="cs-CZ" smtClean="0"/>
              <a:t>situacích katastrof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</a:t>
            </a:r>
            <a:r>
              <a:rPr lang="es-ES" b="1" smtClean="0"/>
              <a:t>umanitárních </a:t>
            </a:r>
            <a:r>
              <a:rPr lang="es-ES" b="1" dirty="0" smtClean="0"/>
              <a:t>kriz</a:t>
            </a:r>
            <a:r>
              <a:rPr lang="cs-CZ" b="1" dirty="0" smtClean="0"/>
              <a:t>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Středoafrická republika, Sýrie, Jižní Súdán, Afghánistán, Somálsko, Jemen či Kolumbie….</a:t>
            </a:r>
          </a:p>
          <a:p>
            <a:r>
              <a:rPr lang="cs-CZ" dirty="0" smtClean="0"/>
              <a:t>Cca 50 zemí</a:t>
            </a:r>
          </a:p>
          <a:p>
            <a:r>
              <a:rPr lang="cs-CZ" dirty="0" smtClean="0"/>
              <a:t>59 milionů dětí</a:t>
            </a:r>
          </a:p>
          <a:p>
            <a:r>
              <a:rPr lang="cs-CZ" smtClean="0"/>
              <a:t>Somálsko</a:t>
            </a:r>
            <a:r>
              <a:rPr lang="cs-CZ" dirty="0" smtClean="0"/>
              <a:t>, Demokratická republika Kongo, Afghánistán, Barma či Jemen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568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</a:t>
            </a:r>
            <a:r>
              <a:rPr lang="cs-CZ" b="1" smtClean="0"/>
              <a:t>íce </a:t>
            </a:r>
            <a:r>
              <a:rPr lang="cs-CZ" b="1" dirty="0" smtClean="0"/>
              <a:t>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</a:t>
            </a:r>
            <a:r>
              <a:rPr lang="cs-CZ" b="1" smtClean="0"/>
              <a:t>dhaduje </a:t>
            </a:r>
            <a:r>
              <a:rPr lang="cs-CZ" b="1" dirty="0" smtClean="0"/>
              <a:t>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smtClean="0"/>
              <a:t>zdělání</a:t>
            </a:r>
            <a:endParaRPr lang="cs-CZ" dirty="0" smtClean="0"/>
          </a:p>
          <a:p>
            <a:r>
              <a:rPr lang="cs-CZ" smtClean="0"/>
              <a:t>Přírodní vědy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smtClean="0"/>
              <a:t>ociální </a:t>
            </a:r>
            <a:r>
              <a:rPr lang="cs-CZ" dirty="0" smtClean="0"/>
              <a:t>a humanitní vědy</a:t>
            </a:r>
          </a:p>
          <a:p>
            <a:r>
              <a:rPr lang="cs-CZ" dirty="0" smtClean="0"/>
              <a:t>K</a:t>
            </a:r>
            <a:r>
              <a:rPr lang="cs-CZ" smtClean="0"/>
              <a:t>ultura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smtClean="0"/>
              <a:t>omunikace </a:t>
            </a:r>
            <a:r>
              <a:rPr lang="cs-CZ" dirty="0" smtClean="0"/>
              <a:t>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</a:t>
            </a:r>
            <a:r>
              <a:rPr lang="cs-CZ" smtClean="0"/>
              <a:t>íření </a:t>
            </a:r>
            <a:r>
              <a:rPr lang="cs-CZ" dirty="0" smtClean="0"/>
              <a:t>gramotnosti</a:t>
            </a:r>
          </a:p>
          <a:p>
            <a:r>
              <a:rPr lang="cs-CZ" dirty="0" smtClean="0"/>
              <a:t>O</a:t>
            </a:r>
            <a:r>
              <a:rPr lang="cs-CZ" smtClean="0"/>
              <a:t>dborné </a:t>
            </a:r>
            <a:r>
              <a:rPr lang="cs-CZ" dirty="0" smtClean="0"/>
              <a:t>a školicí programy</a:t>
            </a:r>
          </a:p>
          <a:p>
            <a:r>
              <a:rPr lang="cs-CZ" dirty="0" smtClean="0"/>
              <a:t>P</a:t>
            </a:r>
            <a:r>
              <a:rPr lang="cs-CZ" smtClean="0"/>
              <a:t>rogramy </a:t>
            </a:r>
            <a:r>
              <a:rPr lang="cs-CZ" dirty="0" smtClean="0"/>
              <a:t>mezinárodní vědní spolupráce, propagaci nezávislých médií a svobody tisku</a:t>
            </a:r>
          </a:p>
          <a:p>
            <a:r>
              <a:rPr lang="cs-CZ" dirty="0" smtClean="0"/>
              <a:t>R</a:t>
            </a:r>
            <a:r>
              <a:rPr lang="cs-CZ" smtClean="0"/>
              <a:t>egionální </a:t>
            </a:r>
            <a:r>
              <a:rPr lang="cs-CZ" dirty="0" smtClean="0"/>
              <a:t>a kulturní historické projekty</a:t>
            </a:r>
          </a:p>
          <a:p>
            <a:r>
              <a:rPr lang="cs-CZ" dirty="0" smtClean="0"/>
              <a:t>P</a:t>
            </a:r>
            <a:r>
              <a:rPr lang="cs-CZ" smtClean="0"/>
              <a:t>ropagace </a:t>
            </a:r>
            <a:r>
              <a:rPr lang="cs-CZ" dirty="0" smtClean="0"/>
              <a:t>kulturní různorodosti</a:t>
            </a:r>
          </a:p>
          <a:p>
            <a:r>
              <a:rPr lang="cs-CZ" dirty="0" smtClean="0"/>
              <a:t>D</a:t>
            </a:r>
            <a:r>
              <a:rPr lang="cs-CZ" smtClean="0"/>
              <a:t>ohody </a:t>
            </a:r>
            <a:r>
              <a:rPr lang="cs-CZ" dirty="0" smtClean="0"/>
              <a:t>mezinárodní spolupráce v oblasti kulturního a přírodního dědictví a ochrany lidských práv </a:t>
            </a:r>
          </a:p>
          <a:p>
            <a:r>
              <a:rPr lang="cs-CZ" dirty="0" smtClean="0"/>
              <a:t>P</a:t>
            </a:r>
            <a:r>
              <a:rPr lang="cs-CZ" smtClean="0"/>
              <a:t>okusy </a:t>
            </a:r>
            <a:r>
              <a:rPr lang="cs-CZ" dirty="0" smtClean="0"/>
              <a:t>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Rozvojový program 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</a:t>
            </a:r>
            <a:r>
              <a:rPr lang="cs-CZ" smtClean="0"/>
              <a:t>peciální </a:t>
            </a:r>
            <a:r>
              <a:rPr lang="cs-CZ" dirty="0" smtClean="0"/>
              <a:t>instituce OSN</a:t>
            </a:r>
          </a:p>
          <a:p>
            <a:r>
              <a:rPr lang="cs-CZ" dirty="0" smtClean="0"/>
              <a:t>V</a:t>
            </a:r>
            <a:r>
              <a:rPr lang="cs-CZ" smtClean="0"/>
              <a:t>ytvořená </a:t>
            </a:r>
            <a:r>
              <a:rPr lang="cs-CZ" dirty="0" smtClean="0"/>
              <a:t>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</a:t>
            </a:r>
            <a:r>
              <a:rPr lang="cs-CZ" smtClean="0"/>
              <a:t>pro uprchlíky</a:t>
            </a:r>
          </a:p>
          <a:p>
            <a:r>
              <a:rPr lang="cs-CZ" smtClean="0"/>
              <a:t>Od roku 2016 Filippo Grandi (Itálie)</a:t>
            </a:r>
            <a:endParaRPr lang="cs-CZ" dirty="0" smtClean="0"/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</a:t>
            </a:r>
            <a:r>
              <a:rPr lang="cs-CZ" smtClean="0"/>
              <a:t>bdržela </a:t>
            </a:r>
            <a:r>
              <a:rPr lang="cs-CZ" dirty="0" smtClean="0"/>
              <a:t>v letech 1950 a 1981 Nobelovu </a:t>
            </a:r>
            <a:r>
              <a:rPr lang="cs-CZ" smtClean="0"/>
              <a:t>cenu míru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Stěžejní dokumenty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Úmluva o právním postavení uprchlíků r.1951</a:t>
            </a:r>
          </a:p>
          <a:p>
            <a:r>
              <a:rPr lang="cs-CZ" smtClean="0"/>
              <a:t>Protokol týkající se právního postavení uprchlíků r. 1967</a:t>
            </a:r>
          </a:p>
          <a:p>
            <a:r>
              <a:rPr lang="cs-CZ" smtClean="0"/>
              <a:t>Úmluva o právním postavení osob bez státní příslušnosti r. 1954</a:t>
            </a:r>
          </a:p>
          <a:p>
            <a:r>
              <a:rPr lang="cs-CZ" smtClean="0"/>
              <a:t>Úmluva o omezení případů bezdomovectví r. 1961</a:t>
            </a:r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</a:t>
            </a:r>
            <a:r>
              <a:rPr lang="cs-CZ" smtClean="0"/>
              <a:t>ůsobí </a:t>
            </a:r>
            <a:r>
              <a:rPr lang="cs-CZ" dirty="0" smtClean="0"/>
              <a:t>v téměř 150 zemích světa</a:t>
            </a:r>
          </a:p>
          <a:p>
            <a:r>
              <a:rPr lang="cs-CZ" dirty="0" smtClean="0"/>
              <a:t>Vznikl v </a:t>
            </a:r>
            <a:r>
              <a:rPr lang="cs-CZ" smtClean="0"/>
              <a:t>roce 1970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</a:t>
            </a:r>
            <a:r>
              <a:rPr lang="cs-CZ" b="1" smtClean="0"/>
              <a:t>ositelé </a:t>
            </a:r>
            <a:r>
              <a:rPr lang="cs-CZ" b="1" dirty="0" smtClean="0"/>
              <a:t>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Podmínky programu UNV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Základním předpokladem je odborná kvalifikace a několikaletá praxe</a:t>
            </a:r>
          </a:p>
          <a:p>
            <a:r>
              <a:rPr lang="cs-CZ" smtClean="0"/>
              <a:t>Běžně se smlouvy uzavírají na dva roky s výjimkou krátkodobých volebních, humanitárních a podobných operací</a:t>
            </a:r>
          </a:p>
          <a:p>
            <a:r>
              <a:rPr lang="cs-CZ" smtClean="0"/>
              <a:t>Dobrovolníci dostávají skromný měsíční příspěvek na pokrytí základních osobních potřeb</a:t>
            </a:r>
            <a:endParaRPr lang="cs-CZ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mezinárodní konvence stanovující občanská, politická, ekonomická, sociální a kulturní práva dětí</a:t>
            </a:r>
          </a:p>
          <a:p>
            <a:r>
              <a:rPr lang="cs-CZ" dirty="0" smtClean="0"/>
              <a:t>P</a:t>
            </a:r>
            <a:r>
              <a:rPr lang="cs-CZ" smtClean="0"/>
              <a:t>řijata </a:t>
            </a:r>
            <a:r>
              <a:rPr lang="cs-CZ" dirty="0" smtClean="0"/>
              <a:t>Valným shromážděním OSN 20.11. 1989</a:t>
            </a:r>
          </a:p>
          <a:p>
            <a:r>
              <a:rPr lang="cs-CZ" dirty="0" smtClean="0"/>
              <a:t>Dodržování 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</a:t>
            </a:r>
            <a:r>
              <a:rPr lang="cs-CZ" smtClean="0"/>
              <a:t>neratifikovaly)</a:t>
            </a:r>
            <a:endParaRPr lang="cs-CZ" dirty="0" smtClean="0"/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</a:t>
            </a:r>
            <a:r>
              <a:rPr lang="cs-CZ" smtClean="0"/>
              <a:t>do armády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smtClean="0"/>
              <a:t>Sdružuje </a:t>
            </a:r>
            <a:r>
              <a:rPr lang="cs-CZ" dirty="0" smtClean="0"/>
              <a:t>47 zemí, sídlo má </a:t>
            </a:r>
            <a:r>
              <a:rPr lang="cs-CZ" smtClean="0"/>
              <a:t>ve Štrasburku</a:t>
            </a:r>
          </a:p>
          <a:p>
            <a:r>
              <a:rPr lang="cs-CZ" smtClean="0"/>
              <a:t>Ochrana </a:t>
            </a:r>
            <a:r>
              <a:rPr lang="cs-CZ" dirty="0" smtClean="0"/>
              <a:t>lidských práv, parlamentní demokracie </a:t>
            </a:r>
            <a:r>
              <a:rPr lang="cs-CZ" smtClean="0"/>
              <a:t>a zákonnosti</a:t>
            </a:r>
          </a:p>
          <a:p>
            <a:r>
              <a:rPr lang="cs-CZ" smtClean="0"/>
              <a:t>Rozvoj </a:t>
            </a:r>
            <a:r>
              <a:rPr lang="cs-CZ" dirty="0" smtClean="0"/>
              <a:t>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smtClean="0"/>
              <a:t>Vídeňský summit </a:t>
            </a:r>
            <a:r>
              <a:rPr lang="cs-CZ" smtClean="0"/>
              <a:t>v říjnu 1993 -  vytyčil nové </a:t>
            </a:r>
            <a:r>
              <a:rPr lang="cs-CZ" dirty="0" smtClean="0"/>
              <a:t>politické </a:t>
            </a:r>
            <a:r>
              <a:rPr lang="cs-CZ" smtClean="0"/>
              <a:t>cíle organizace </a:t>
            </a:r>
          </a:p>
          <a:p>
            <a:r>
              <a:rPr lang="cs-CZ" smtClean="0"/>
              <a:t>Hlavy </a:t>
            </a:r>
            <a:r>
              <a:rPr lang="cs-CZ" dirty="0" smtClean="0"/>
              <a:t>států a vlády zde představily Radu Evropy v roli ochránce demokratické bezpečnosti, založené na lidských právech, demokracii a zákonnosti</a:t>
            </a:r>
            <a:r>
              <a:rPr lang="cs-CZ" smtClean="0"/>
              <a:t>. </a:t>
            </a:r>
          </a:p>
          <a:p>
            <a:r>
              <a:rPr lang="cs-CZ" b="1" smtClean="0"/>
              <a:t>Demokratická </a:t>
            </a:r>
            <a:r>
              <a:rPr lang="cs-CZ" b="1" dirty="0" smtClean="0"/>
              <a:t>bezpečnost</a:t>
            </a:r>
            <a:r>
              <a:rPr lang="cs-CZ" dirty="0" smtClean="0"/>
              <a:t>, která je základním doplňkem bezpečnosti vojenské, je předpokladem stability a míru na </a:t>
            </a:r>
            <a:r>
              <a:rPr lang="cs-CZ" smtClean="0"/>
              <a:t>evropském kontinentu</a:t>
            </a:r>
            <a:endParaRPr lang="cs-CZ" dirty="0" smtClean="0"/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</a:t>
            </a:r>
            <a:r>
              <a:rPr lang="cs-CZ" smtClean="0"/>
              <a:t>kulturní různorodost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2. Summit Rady Evropy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 Štrasburku v říjnu 1997 </a:t>
            </a:r>
          </a:p>
          <a:p>
            <a:r>
              <a:rPr lang="cs-CZ" smtClean="0"/>
              <a:t>Akční plán k posilování činnosti Rady Evropy ve čtyřech oblastech: </a:t>
            </a:r>
          </a:p>
          <a:p>
            <a:pPr>
              <a:buNone/>
            </a:pPr>
            <a:r>
              <a:rPr lang="cs-CZ" smtClean="0"/>
              <a:t>		</a:t>
            </a:r>
            <a:r>
              <a:rPr lang="cs-CZ" b="1" smtClean="0"/>
              <a:t>demokracie a lidská práva </a:t>
            </a:r>
          </a:p>
          <a:p>
            <a:pPr>
              <a:buNone/>
            </a:pPr>
            <a:r>
              <a:rPr lang="cs-CZ" b="1" smtClean="0"/>
              <a:t>		sociální soudržnost </a:t>
            </a:r>
          </a:p>
          <a:p>
            <a:pPr>
              <a:buNone/>
            </a:pPr>
            <a:r>
              <a:rPr lang="cs-CZ" b="1" smtClean="0"/>
              <a:t>		bezpečnost občanů a demokratické 	hodnoty </a:t>
            </a:r>
          </a:p>
          <a:p>
            <a:pPr>
              <a:buNone/>
            </a:pPr>
            <a:r>
              <a:rPr lang="cs-CZ" b="1" smtClean="0"/>
              <a:t>		kulturní různorodost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 ministrů</a:t>
            </a:r>
          </a:p>
          <a:p>
            <a:r>
              <a:rPr lang="cs-CZ" dirty="0" smtClean="0"/>
              <a:t>Parlamentní shromáždění</a:t>
            </a:r>
          </a:p>
          <a:p>
            <a:r>
              <a:rPr lang="cs-CZ" dirty="0" smtClean="0"/>
              <a:t>Kongres místních a regionálních orgánů</a:t>
            </a:r>
          </a:p>
          <a:p>
            <a:r>
              <a:rPr lang="cs-CZ" dirty="0" smtClean="0"/>
              <a:t>Komisař pro lidská práva</a:t>
            </a:r>
          </a:p>
          <a:p>
            <a:r>
              <a:rPr lang="cs-CZ" dirty="0" smtClean="0"/>
              <a:t>Evropský soud pro lidská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volen </a:t>
            </a:r>
            <a:r>
              <a:rPr lang="cs-CZ" smtClean="0"/>
              <a:t>parlamentním shromážděním</a:t>
            </a:r>
          </a:p>
          <a:p>
            <a:r>
              <a:rPr lang="cs-CZ" smtClean="0"/>
              <a:t>Rozvíjí </a:t>
            </a:r>
            <a:r>
              <a:rPr lang="cs-CZ" dirty="0" smtClean="0"/>
              <a:t>výchovu k lidským právům a informovanost o lidských právech ve </a:t>
            </a:r>
            <a:r>
              <a:rPr lang="cs-CZ" smtClean="0"/>
              <a:t>členských státech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smtClean="0"/>
              <a:t>jišťuje </a:t>
            </a:r>
            <a:r>
              <a:rPr lang="cs-CZ" dirty="0" smtClean="0"/>
              <a:t>případné nedostatky v právním systému a praxi členských států s ohledem na dodržování </a:t>
            </a:r>
            <a:r>
              <a:rPr lang="cs-CZ" smtClean="0"/>
              <a:t>lidských práv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smtClean="0"/>
              <a:t>omáhá </a:t>
            </a:r>
            <a:r>
              <a:rPr lang="cs-CZ" dirty="0" smtClean="0"/>
              <a:t>rozvíjet účinné dodržování a plné užívání lidských práv tak, jak jsou zakotveny v různých dokumentech </a:t>
            </a:r>
            <a:r>
              <a:rPr lang="cs-CZ" smtClean="0"/>
              <a:t>Rady Evropy</a:t>
            </a:r>
            <a:endParaRPr lang="cs-CZ" dirty="0" smtClean="0"/>
          </a:p>
          <a:p>
            <a:r>
              <a:rPr lang="cs-CZ" smtClean="0"/>
              <a:t>Na </a:t>
            </a:r>
            <a:r>
              <a:rPr lang="cs-CZ" dirty="0" smtClean="0"/>
              <a:t>základě svého mandátu zjišťuje nedostatky v legislativě i praxi </a:t>
            </a:r>
            <a:r>
              <a:rPr lang="cs-CZ" smtClean="0"/>
              <a:t>členských států</a:t>
            </a:r>
          </a:p>
          <a:p>
            <a:r>
              <a:rPr lang="cs-CZ" smtClean="0"/>
              <a:t>Spolupráce </a:t>
            </a:r>
            <a:r>
              <a:rPr lang="cs-CZ" dirty="0" smtClean="0"/>
              <a:t>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nazývaná Štrasburský soud</a:t>
            </a:r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</a:t>
            </a:r>
            <a:r>
              <a:rPr lang="cs-CZ" smtClean="0"/>
              <a:t>nebo stát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smtClean="0"/>
              <a:t>oslední </a:t>
            </a:r>
            <a:r>
              <a:rPr lang="cs-CZ" dirty="0" smtClean="0"/>
              <a:t>rozhodnutí ve věci nesmí být starší 6 měsíců</a:t>
            </a:r>
          </a:p>
          <a:p>
            <a:r>
              <a:rPr lang="cs-CZ" dirty="0" smtClean="0"/>
              <a:t>N</a:t>
            </a:r>
            <a:r>
              <a:rPr lang="cs-CZ" smtClean="0"/>
              <a:t>esmí </a:t>
            </a:r>
            <a:r>
              <a:rPr lang="cs-CZ" dirty="0" smtClean="0"/>
              <a:t>být zároveň projednávána jiným justičním orgánem  </a:t>
            </a:r>
          </a:p>
          <a:p>
            <a:r>
              <a:rPr lang="cs-CZ" dirty="0" smtClean="0"/>
              <a:t>N</a:t>
            </a:r>
            <a:r>
              <a:rPr lang="cs-CZ" smtClean="0"/>
              <a:t>esmí </a:t>
            </a:r>
            <a:r>
              <a:rPr lang="cs-CZ" dirty="0" smtClean="0"/>
              <a:t>být anonymní </a:t>
            </a:r>
          </a:p>
          <a:p>
            <a:r>
              <a:rPr lang="cs-CZ" dirty="0" smtClean="0"/>
              <a:t>M</a:t>
            </a:r>
            <a:r>
              <a:rPr lang="cs-CZ" smtClean="0"/>
              <a:t>usely </a:t>
            </a:r>
            <a:r>
              <a:rPr lang="cs-CZ" dirty="0" smtClean="0"/>
              <a:t>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</a:t>
            </a:r>
            <a:r>
              <a:rPr lang="cs-CZ" smtClean="0"/>
              <a:t>roce 1959</a:t>
            </a:r>
            <a:endParaRPr lang="cs-CZ" dirty="0" smtClean="0"/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</a:t>
            </a:r>
            <a:r>
              <a:rPr lang="cs-CZ" smtClean="0"/>
              <a:t>a francouzština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</a:t>
            </a:r>
            <a:r>
              <a:rPr lang="cs-CZ" smtClean="0"/>
              <a:t>prominutí trestu</a:t>
            </a:r>
            <a:endParaRPr lang="cs-CZ" dirty="0" smtClean="0"/>
          </a:p>
          <a:p>
            <a:r>
              <a:rPr lang="cs-CZ" dirty="0" smtClean="0"/>
              <a:t>Stěžovatel je tedy nemusí využít a může se na Štrasburský </a:t>
            </a:r>
            <a:r>
              <a:rPr lang="cs-CZ" smtClean="0"/>
              <a:t>soud obrátit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</a:t>
            </a:r>
            <a:r>
              <a:rPr lang="cs-CZ" smtClean="0"/>
              <a:t>mohutnou institucí </a:t>
            </a:r>
            <a:endParaRPr lang="cs-CZ" dirty="0" smtClean="0"/>
          </a:p>
          <a:p>
            <a:r>
              <a:rPr lang="cs-CZ" dirty="0" smtClean="0"/>
              <a:t>Každý členský stát Rady Evropy v ní má jednoho zástupce, přičemž jeho národnost </a:t>
            </a:r>
            <a:r>
              <a:rPr lang="cs-CZ" smtClean="0"/>
              <a:t>není rozhodující </a:t>
            </a:r>
            <a:endParaRPr lang="cs-CZ" dirty="0" smtClean="0"/>
          </a:p>
          <a:p>
            <a:r>
              <a:rPr lang="cs-CZ" dirty="0" smtClean="0"/>
              <a:t>Každý soudce může být na ESLP dosazen </a:t>
            </a:r>
            <a:r>
              <a:rPr lang="cs-CZ" smtClean="0"/>
              <a:t>pouze jednou</a:t>
            </a:r>
            <a:endParaRPr lang="cs-CZ" dirty="0" smtClean="0"/>
          </a:p>
          <a:p>
            <a:r>
              <a:rPr lang="cs-CZ" dirty="0" smtClean="0"/>
              <a:t>Funkční období je </a:t>
            </a:r>
            <a:r>
              <a:rPr lang="cs-CZ" smtClean="0"/>
              <a:t>devět let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diskriminace </a:t>
            </a:r>
            <a:r>
              <a:rPr lang="cs-CZ" smtClean="0"/>
              <a:t>všeho druhu </a:t>
            </a:r>
            <a:endParaRPr lang="cs-CZ" dirty="0" smtClean="0"/>
          </a:p>
          <a:p>
            <a:r>
              <a:rPr lang="cs-CZ" dirty="0" smtClean="0"/>
              <a:t>Stěžovatelé se pro náročnost celého procesu obrací často nejdříve na Veřejného ochránce lidských práv </a:t>
            </a:r>
            <a:r>
              <a:rPr lang="cs-CZ" smtClean="0"/>
              <a:t>- ombudsmana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r>
              <a:rPr lang="pl-PL" smtClean="0"/>
              <a:t>okument </a:t>
            </a:r>
            <a:r>
              <a:rPr lang="pl-PL" dirty="0" smtClean="0"/>
              <a:t>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</a:t>
            </a:r>
            <a:r>
              <a:rPr lang="cs-CZ" smtClean="0"/>
              <a:t>orušení </a:t>
            </a:r>
            <a:r>
              <a:rPr lang="cs-CZ" dirty="0" smtClean="0"/>
              <a:t>práva na život je i to, pokud není dostatečně projednána něčí smrt</a:t>
            </a:r>
          </a:p>
          <a:p>
            <a:r>
              <a:rPr lang="cs-CZ" dirty="0" smtClean="0"/>
              <a:t>P</a:t>
            </a:r>
            <a:r>
              <a:rPr lang="cs-CZ" smtClean="0"/>
              <a:t>okud </a:t>
            </a:r>
            <a:r>
              <a:rPr lang="cs-CZ" dirty="0" smtClean="0"/>
              <a:t>někdo uteče ze země, kde mu hrozí trest smrti a požádá v jiné zemi o azyl, tato země ho nemůže vydat, pokud </a:t>
            </a:r>
            <a:r>
              <a:rPr lang="pl-PL" dirty="0" smtClean="0"/>
              <a:t>lze předpokládat, že by </a:t>
            </a:r>
            <a:r>
              <a:rPr lang="pl-PL" smtClean="0"/>
              <a:t>byl </a:t>
            </a:r>
            <a:r>
              <a:rPr lang="pl-PL" smtClean="0"/>
              <a:t>popraven</a:t>
            </a:r>
            <a:endParaRPr lang="pl-PL" dirty="0" smtClean="0"/>
          </a:p>
          <a:p>
            <a:r>
              <a:rPr lang="cs-CZ" dirty="0" smtClean="0"/>
              <a:t>P</a:t>
            </a:r>
            <a:r>
              <a:rPr lang="cs-CZ" smtClean="0"/>
              <a:t>rávo </a:t>
            </a:r>
            <a:r>
              <a:rPr lang="cs-CZ" dirty="0" smtClean="0"/>
              <a:t>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</a:t>
            </a:r>
            <a:r>
              <a:rPr lang="cs-CZ" smtClean="0"/>
              <a:t>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</a:t>
            </a:r>
            <a:r>
              <a:rPr lang="cs-CZ" smtClean="0"/>
              <a:t>ezinárodní </a:t>
            </a:r>
            <a:r>
              <a:rPr lang="cs-CZ" dirty="0" smtClean="0"/>
              <a:t>smlouva o sociálních a hospodářských právech </a:t>
            </a:r>
          </a:p>
          <a:p>
            <a:r>
              <a:rPr lang="cs-CZ" dirty="0" smtClean="0"/>
              <a:t>R</a:t>
            </a:r>
            <a:r>
              <a:rPr lang="cs-CZ" smtClean="0"/>
              <a:t>atifikovaná </a:t>
            </a:r>
            <a:r>
              <a:rPr lang="cs-CZ" dirty="0" smtClean="0"/>
              <a:t>členskými státy Rady Evropy</a:t>
            </a:r>
          </a:p>
          <a:p>
            <a:r>
              <a:rPr lang="cs-CZ" dirty="0" smtClean="0"/>
              <a:t>18. října 1961 </a:t>
            </a:r>
            <a:r>
              <a:rPr lang="cs-CZ" smtClean="0"/>
              <a:t>v </a:t>
            </a:r>
            <a:r>
              <a:rPr lang="cs-CZ" smtClean="0"/>
              <a:t>Turínu</a:t>
            </a:r>
            <a:endParaRPr lang="cs-CZ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proporcionality</a:t>
            </a:r>
          </a:p>
          <a:p>
            <a:r>
              <a:rPr lang="cs-CZ" dirty="0" smtClean="0"/>
              <a:t>Princip přiměřenosti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základních práv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smtClean="0"/>
              <a:t>Centrem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</a:t>
            </a:r>
            <a:r>
              <a:rPr lang="en-US" b="1" dirty="0" err="1" smtClean="0"/>
              <a:t>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</a:t>
            </a:r>
            <a:r>
              <a:rPr lang="en-US" smtClean="0"/>
              <a:t>a strážníků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</a:t>
            </a:r>
            <a:r>
              <a:rPr lang="en-US" dirty="0" err="1" smtClean="0"/>
              <a:t>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cs-CZ" dirty="0" err="1" smtClean="0"/>
              <a:t>P</a:t>
            </a:r>
            <a:r>
              <a:rPr lang="en-US" dirty="0" err="1" smtClean="0"/>
              <a:t>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dirty="0" err="1" smtClean="0"/>
              <a:t>Z</a:t>
            </a:r>
            <a:r>
              <a:rPr lang="en-US" dirty="0" err="1" smtClean="0"/>
              <a:t>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dirty="0" smtClean="0"/>
              <a:t>ů</a:t>
            </a:r>
            <a:r>
              <a:rPr lang="en-US" b="1" dirty="0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Petr</a:t>
            </a:r>
            <a:r>
              <a:rPr lang="en-US" smtClean="0"/>
              <a:t> Mareš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15. </a:t>
            </a:r>
            <a:r>
              <a:rPr lang="en-US" dirty="0" err="1" smtClean="0"/>
              <a:t>července</a:t>
            </a:r>
            <a:r>
              <a:rPr lang="cs-CZ" dirty="0" smtClean="0"/>
              <a:t> </a:t>
            </a:r>
            <a:r>
              <a:rPr lang="en-US" dirty="0" smtClean="0"/>
              <a:t>2002 – 4. </a:t>
            </a:r>
            <a:r>
              <a:rPr lang="en-US" dirty="0" err="1" smtClean="0"/>
              <a:t>srpna</a:t>
            </a:r>
            <a:r>
              <a:rPr lang="cs-CZ" dirty="0" smtClean="0"/>
              <a:t> </a:t>
            </a:r>
            <a:r>
              <a:rPr lang="en-US" dirty="0" smtClean="0"/>
              <a:t>2004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místopředseda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pro </a:t>
            </a:r>
            <a:r>
              <a:rPr lang="en-US" dirty="0" err="1" smtClean="0"/>
              <a:t>výzkum</a:t>
            </a:r>
            <a:r>
              <a:rPr lang="en-US" dirty="0" smtClean="0"/>
              <a:t> a </a:t>
            </a:r>
            <a:r>
              <a:rPr lang="en-US" dirty="0" err="1" smtClean="0"/>
              <a:t>vývoj</a:t>
            </a:r>
            <a:r>
              <a:rPr lang="en-US" dirty="0" smtClean="0"/>
              <a:t>,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err="1" smtClean="0"/>
              <a:t>Džamila</a:t>
            </a:r>
            <a:r>
              <a:rPr lang="en-US" smtClean="0"/>
              <a:t> Stehlíková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2007 – 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ministryně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M</a:t>
            </a:r>
            <a:r>
              <a:rPr lang="en-US" err="1" smtClean="0"/>
              <a:t>ichael</a:t>
            </a:r>
            <a:r>
              <a:rPr lang="en-US" smtClean="0"/>
              <a:t> Kocáb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 – 29. </a:t>
            </a:r>
            <a:r>
              <a:rPr lang="en-US" dirty="0" err="1" smtClean="0"/>
              <a:t>března</a:t>
            </a:r>
            <a:r>
              <a:rPr lang="cs-CZ" dirty="0" smtClean="0"/>
              <a:t> </a:t>
            </a:r>
            <a:r>
              <a:rPr lang="en-US" dirty="0" smtClean="0"/>
              <a:t>2010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err="1" smtClean="0"/>
              <a:t>národnostní</a:t>
            </a:r>
            <a:r>
              <a:rPr lang="en-US" smtClean="0"/>
              <a:t> menšiny</a:t>
            </a:r>
            <a:endParaRPr lang="cs-CZ" dirty="0" smtClean="0"/>
          </a:p>
          <a:p>
            <a:r>
              <a:rPr lang="en-US" dirty="0" err="1" smtClean="0"/>
              <a:t>Jiří</a:t>
            </a:r>
            <a:r>
              <a:rPr lang="en-US" dirty="0" smtClean="0"/>
              <a:t> </a:t>
            </a:r>
            <a:r>
              <a:rPr lang="en-US" err="1" smtClean="0"/>
              <a:t>Dienstbie</a:t>
            </a:r>
            <a:r>
              <a:rPr lang="cs-CZ" smtClean="0"/>
              <a:t>r</a:t>
            </a:r>
            <a:endParaRPr lang="cs-CZ" dirty="0" smtClean="0"/>
          </a:p>
          <a:p>
            <a:pPr>
              <a:buNone/>
            </a:pPr>
            <a:r>
              <a:rPr lang="en-US" smtClean="0"/>
              <a:t>29</a:t>
            </a:r>
            <a:r>
              <a:rPr lang="en-US" dirty="0" smtClean="0"/>
              <a:t>. </a:t>
            </a:r>
            <a:r>
              <a:rPr lang="en-US" err="1" smtClean="0"/>
              <a:t>ledna</a:t>
            </a:r>
            <a:r>
              <a:rPr lang="cs-CZ" smtClean="0"/>
              <a:t> </a:t>
            </a:r>
            <a:r>
              <a:rPr lang="en-US" smtClean="0"/>
              <a:t>2014</a:t>
            </a:r>
            <a:r>
              <a:rPr lang="cs-CZ" smtClean="0"/>
              <a:t> - 30.11.2016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rovné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endParaRPr lang="cs-CZ" dirty="0" smtClean="0"/>
          </a:p>
          <a:p>
            <a:r>
              <a:rPr lang="cs-CZ" smtClean="0"/>
              <a:t>Jan Chvojka</a:t>
            </a:r>
          </a:p>
          <a:p>
            <a:pPr>
              <a:buNone/>
            </a:pPr>
            <a:r>
              <a:rPr lang="cs-CZ" smtClean="0"/>
              <a:t>1.12. 2016 – volby 2017</a:t>
            </a:r>
          </a:p>
          <a:p>
            <a:pPr>
              <a:buNone/>
            </a:pPr>
            <a:r>
              <a:rPr lang="en-US" smtClean="0"/>
              <a:t>ministr pro lidská práva a rovné příležitosti</a:t>
            </a:r>
            <a:endParaRPr lang="cs-CZ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Ombudsman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Stížnosti na úřady</a:t>
            </a:r>
          </a:p>
          <a:p>
            <a:r>
              <a:rPr lang="cs-CZ" dirty="0" smtClean="0"/>
              <a:t>Ochrana osob omezených na svobodě</a:t>
            </a:r>
          </a:p>
          <a:p>
            <a:r>
              <a:rPr lang="cs-CZ" dirty="0" smtClean="0"/>
              <a:t>Diskriminace</a:t>
            </a:r>
          </a:p>
          <a:p>
            <a:r>
              <a:rPr lang="cs-CZ" dirty="0" smtClean="0"/>
              <a:t>Sledování vyhoštění cizinců</a:t>
            </a:r>
          </a:p>
          <a:p>
            <a:r>
              <a:rPr lang="cs-CZ" dirty="0" smtClean="0"/>
              <a:t>Mgr. Anna Šabatová,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Stížnosti na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právo nahlížet do úředních či soudních spisů</a:t>
            </a:r>
          </a:p>
          <a:p>
            <a:r>
              <a:rPr lang="cs-CZ" dirty="0" smtClean="0"/>
              <a:t>Žádat úřady o vysvětlení</a:t>
            </a:r>
          </a:p>
          <a:p>
            <a:r>
              <a:rPr lang="cs-CZ" dirty="0" smtClean="0"/>
              <a:t>Může bez ohlášení provádět místní šetření apod. </a:t>
            </a:r>
          </a:p>
          <a:p>
            <a:r>
              <a:rPr lang="cs-CZ" dirty="0" smtClean="0"/>
              <a:t>Díky těmto pravomocem dokáže důkladně analyzovat problém, odhalit jeho příčiny a navrhnout řešení  </a:t>
            </a: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osob omezených na svobodě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Ochránce provádí preventivní systematické návštěvy míst, kde jsou nebo mohou být lidé omezeni na</a:t>
            </a:r>
            <a:r>
              <a:rPr lang="cs-CZ" smtClean="0"/>
              <a:t> svobodě</a:t>
            </a:r>
          </a:p>
          <a:p>
            <a:r>
              <a:rPr lang="cs-CZ" smtClean="0"/>
              <a:t>Snaží </a:t>
            </a:r>
            <a:r>
              <a:rPr lang="cs-CZ" dirty="0" smtClean="0"/>
              <a:t>se zajistit respektování jejich základních práv a posílit jejich ochranu před tzv. </a:t>
            </a:r>
            <a:r>
              <a:rPr lang="cs-CZ" smtClean="0"/>
              <a:t>špatným zacházením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</a:t>
            </a:r>
            <a:r>
              <a:rPr lang="cs-CZ" smtClean="0"/>
              <a:t>mocnostem Osy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cs-CZ" smtClean="0"/>
              <a:t>dlišné</a:t>
            </a:r>
            <a:r>
              <a:rPr lang="cs-CZ" dirty="0" smtClean="0"/>
              <a:t>, právem zakázané zacházení s lidmi ve vymezených, srovnatelných situacích na základě různé rasy, etnického původu, národnosti, pohlaví, sexuální orientace, věku, zdravotního postižení, víry, náboženského vyznání a </a:t>
            </a:r>
            <a:r>
              <a:rPr lang="cs-CZ" smtClean="0"/>
              <a:t>světového názoru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veřejného ochránce práv jako tělesa pro rovné zacházení stojí na </a:t>
            </a:r>
            <a:r>
              <a:rPr lang="cs-CZ" b="1" dirty="0" smtClean="0"/>
              <a:t>3 pilířích: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Informovat</a:t>
            </a:r>
            <a:endParaRPr lang="cs-CZ" dirty="0" smtClean="0"/>
          </a:p>
          <a:p>
            <a:pPr lvl="0"/>
            <a:r>
              <a:rPr lang="cs-CZ" dirty="0" smtClean="0"/>
              <a:t>        </a:t>
            </a:r>
            <a:r>
              <a:rPr lang="cs-CZ" b="1" dirty="0" smtClean="0"/>
              <a:t>Vzdělávat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Pomáhat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smtClean="0"/>
              <a:t>ydává </a:t>
            </a:r>
            <a:r>
              <a:rPr lang="cs-CZ" dirty="0" smtClean="0"/>
              <a:t>doporučení a stanoviska určena široké veřejnosti </a:t>
            </a:r>
          </a:p>
          <a:p>
            <a:r>
              <a:rPr lang="cs-CZ" dirty="0" smtClean="0"/>
              <a:t>V</a:t>
            </a:r>
            <a:r>
              <a:rPr lang="cs-CZ" smtClean="0"/>
              <a:t>yjadřuje </a:t>
            </a:r>
            <a:r>
              <a:rPr lang="cs-CZ" dirty="0" smtClean="0"/>
              <a:t>se ke konkrétním projevům diskriminace ve společnosti </a:t>
            </a:r>
          </a:p>
          <a:p>
            <a:r>
              <a:rPr lang="cs-CZ" dirty="0" smtClean="0"/>
              <a:t>V</a:t>
            </a:r>
            <a:r>
              <a:rPr lang="cs-CZ" smtClean="0"/>
              <a:t>ydává</a:t>
            </a:r>
            <a:r>
              <a:rPr lang="cs-CZ" dirty="0" smtClean="0"/>
              <a:t> doporučení, jak se takového jednání vyvarovat</a:t>
            </a:r>
          </a:p>
          <a:p>
            <a:r>
              <a:rPr lang="cs-CZ" dirty="0" smtClean="0"/>
              <a:t>S</a:t>
            </a:r>
            <a:r>
              <a:rPr lang="cs-CZ" smtClean="0"/>
              <a:t>těžejní </a:t>
            </a:r>
            <a:r>
              <a:rPr lang="cs-CZ" dirty="0" smtClean="0"/>
              <a:t>aktivitou je provádění výzkumu</a:t>
            </a:r>
          </a:p>
          <a:p>
            <a:r>
              <a:rPr lang="cs-CZ" dirty="0" smtClean="0"/>
              <a:t>K</a:t>
            </a:r>
            <a:r>
              <a:rPr lang="cs-CZ" smtClean="0"/>
              <a:t>onečnou </a:t>
            </a:r>
            <a:r>
              <a:rPr lang="cs-CZ" dirty="0" smtClean="0"/>
              <a:t>aktivitou je vydávání stanovisek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cs-CZ" smtClean="0"/>
              <a:t>ematické </a:t>
            </a:r>
            <a:r>
              <a:rPr lang="cs-CZ" dirty="0" smtClean="0"/>
              <a:t>semináře, workshopy a tréninky určené neziskovým organizacím, státní správě, zaměstnavatelům a poskytovatelům služeb</a:t>
            </a:r>
          </a:p>
          <a:p>
            <a:r>
              <a:rPr lang="cs-CZ" dirty="0" smtClean="0"/>
              <a:t>V</a:t>
            </a:r>
            <a:r>
              <a:rPr lang="cs-CZ" smtClean="0"/>
              <a:t>e</a:t>
            </a:r>
            <a:r>
              <a:rPr lang="cs-CZ" dirty="0" smtClean="0"/>
              <a:t> spolupráci s Právnickou fakultou Masarykovy univerzity vede Kliniky </a:t>
            </a:r>
            <a:r>
              <a:rPr lang="cs-CZ" dirty="0" err="1" smtClean="0"/>
              <a:t>antidiskriminačního</a:t>
            </a:r>
            <a:r>
              <a:rPr lang="cs-CZ" dirty="0" smtClean="0"/>
              <a:t> práva – výuku pro studenty studijního oboru Právo a právní věda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Pomáhat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Obětem diskriminace</a:t>
            </a:r>
          </a:p>
          <a:p>
            <a:r>
              <a:rPr lang="cs-CZ" dirty="0" smtClean="0"/>
              <a:t>Každá osoba má právo se na ochránce bezplatně obrátit se svým problémem souvisejícím s diskriminací</a:t>
            </a:r>
          </a:p>
          <a:p>
            <a:r>
              <a:rPr lang="cs-CZ" dirty="0" smtClean="0"/>
              <a:t>Poskytuje metodickou pomoc obětem diskriminace při podávání návrhů na zahájení řízení z důvodů diskriminace</a:t>
            </a:r>
          </a:p>
          <a:p>
            <a:r>
              <a:rPr lang="cs-CZ" dirty="0" smtClean="0"/>
              <a:t>Spolupracuje s neziskovou organizací Pro bono aliance , která může zprostředkovat bezplatnou právní pomoc nemajetným obětem diskriminace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Sledování vyhoštění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Zajistit respektování práv zajištěných a vyhošťovaných cizinců</a:t>
            </a:r>
          </a:p>
          <a:p>
            <a:r>
              <a:rPr lang="cs-CZ" dirty="0" smtClean="0"/>
              <a:t>Zajistit dodržování mezinárodních závazků České republiky v oblasti zajišťování a </a:t>
            </a:r>
            <a:r>
              <a:rPr lang="cs-CZ" smtClean="0"/>
              <a:t>vyhošťování cizinců</a:t>
            </a:r>
            <a:endParaRPr lang="cs-CZ" dirty="0" smtClean="0"/>
          </a:p>
          <a:p>
            <a:r>
              <a:rPr lang="cs-CZ" dirty="0" smtClean="0"/>
              <a:t>Zvyšovat standard zacházení s vyhošťovanými osobami</a:t>
            </a:r>
          </a:p>
          <a:p>
            <a:r>
              <a:rPr lang="cs-CZ" dirty="0" smtClean="0"/>
              <a:t>Posilovat ochranu zvlášť zranitelných osob, jako jsou např. nezletilí bez doprovodu</a:t>
            </a:r>
            <a:r>
              <a:rPr lang="cs-CZ" smtClean="0"/>
              <a:t>, zdravotně postižení</a:t>
            </a:r>
            <a:r>
              <a:rPr lang="cs-CZ" dirty="0" smtClean="0"/>
              <a:t>, oběti sexuálního násilí, oběti mučení nebo jiné formy násilí či žadatelé o mezinárodní ochranu</a:t>
            </a:r>
          </a:p>
          <a:p>
            <a:r>
              <a:rPr lang="cs-CZ" dirty="0" smtClean="0"/>
              <a:t>Působit preventivně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Návratová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Směrnice EP ze dne 16. prosince 2008, o společných normách a postupech v členských státech při navracení neoprávněně pobývajících státních příslušníků </a:t>
            </a:r>
            <a:r>
              <a:rPr lang="cs-CZ" smtClean="0"/>
              <a:t>třetích zemí </a:t>
            </a:r>
          </a:p>
          <a:p>
            <a:r>
              <a:rPr lang="cs-CZ" smtClean="0"/>
              <a:t>Směrnice </a:t>
            </a:r>
            <a:r>
              <a:rPr lang="cs-CZ" dirty="0" smtClean="0"/>
              <a:t>ukládá členským státům povinnost zavést účinný systém pro sledování </a:t>
            </a:r>
            <a:r>
              <a:rPr lang="cs-CZ" smtClean="0"/>
              <a:t>nuceného navracení </a:t>
            </a:r>
            <a:endParaRPr lang="cs-CZ" dirty="0" smtClean="0"/>
          </a:p>
          <a:p>
            <a:r>
              <a:rPr lang="cs-CZ" dirty="0" smtClean="0"/>
              <a:t>V České republice se dohledovým místem nad dodržováním práv cizinců zakotvených v této směrnici stal veřejný </a:t>
            </a:r>
            <a:r>
              <a:rPr lang="cs-CZ" smtClean="0"/>
              <a:t>ochránce práv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OSN</a:t>
            </a:r>
            <a:endParaRPr lang="cs-CZ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b="1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Volen </a:t>
            </a:r>
            <a:r>
              <a:rPr lang="cs-CZ" dirty="0" smtClean="0"/>
              <a:t>evropským parlamentem na dobu 5 let</a:t>
            </a:r>
          </a:p>
          <a:p>
            <a:r>
              <a:rPr lang="cs-CZ" dirty="0" smtClean="0"/>
              <a:t>Š</a:t>
            </a:r>
            <a:r>
              <a:rPr lang="cs-CZ" smtClean="0"/>
              <a:t>etří </a:t>
            </a:r>
            <a:r>
              <a:rPr lang="cs-CZ" dirty="0" smtClean="0"/>
              <a:t>stížnosti na nesprávný postup orgánů Evropské unie, nesmí však přezkoumávat jednání soudů</a:t>
            </a:r>
          </a:p>
          <a:p>
            <a:r>
              <a:rPr lang="cs-CZ" dirty="0" smtClean="0"/>
              <a:t>Z</a:t>
            </a:r>
            <a:r>
              <a:rPr lang="cs-CZ" smtClean="0"/>
              <a:t>abývá </a:t>
            </a:r>
            <a:r>
              <a:rPr lang="cs-CZ" dirty="0" smtClean="0"/>
              <a:t>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</a:t>
            </a:r>
            <a:r>
              <a:rPr lang="cs-CZ" smtClean="0"/>
              <a:t>etření </a:t>
            </a:r>
            <a:r>
              <a:rPr lang="cs-CZ" dirty="0" smtClean="0"/>
              <a:t>může zahájit na návrh i z vlastní iniciativy</a:t>
            </a:r>
          </a:p>
          <a:p>
            <a:r>
              <a:rPr lang="cs-CZ" dirty="0" smtClean="0"/>
              <a:t>S</a:t>
            </a:r>
            <a:r>
              <a:rPr lang="cs-CZ" smtClean="0"/>
              <a:t>tížnosti </a:t>
            </a:r>
            <a:r>
              <a:rPr lang="cs-CZ" dirty="0" smtClean="0"/>
              <a:t>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3466</Words>
  <Application>Microsoft Office PowerPoint</Application>
  <PresentationFormat>Předvádění na obrazovce (4:3)</PresentationFormat>
  <Paragraphs>514</Paragraphs>
  <Slides>100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100</vt:i4>
      </vt:variant>
    </vt:vector>
  </HeadingPairs>
  <TitlesOfParts>
    <vt:vector size="101" baseType="lpstr">
      <vt:lpstr>Motiv sady Office</vt:lpstr>
      <vt:lpstr>Lidská práva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Všeobecná deklarace lidských práv</vt:lpstr>
      <vt:lpstr>Lid Spojených národů</vt:lpstr>
      <vt:lpstr>Základní orgány OSN</vt:lpstr>
      <vt:lpstr>Členské státy</vt:lpstr>
      <vt:lpstr>Pozorovatelé</vt:lpstr>
      <vt:lpstr>Valné shromáždění OSN</vt:lpstr>
      <vt:lpstr>Hlavní úkoly 72. zasedání VS OSN</vt:lpstr>
      <vt:lpstr>Všeobecný výbor</vt:lpstr>
      <vt:lpstr>6 hlavních výborů</vt:lpstr>
      <vt:lpstr>Hlasování ve VS OSN</vt:lpstr>
      <vt:lpstr>Jednání a hlasování ve VS OSN</vt:lpstr>
      <vt:lpstr>Rada bezpečnosti OSN</vt:lpstr>
      <vt:lpstr>Kompetence RB OSN</vt:lpstr>
      <vt:lpstr>Původní stálí členové</vt:lpstr>
      <vt:lpstr>Aktuální stálí členové Rady bezpečnosti</vt:lpstr>
      <vt:lpstr>Nestálí členové RB</vt:lpstr>
      <vt:lpstr>Ohrožení míru</vt:lpstr>
      <vt:lpstr>Právo veta</vt:lpstr>
      <vt:lpstr>Probíhající mírové operace pod mandátem RB OSN</vt:lpstr>
      <vt:lpstr>Ekonomická a sociální rada</vt:lpstr>
      <vt:lpstr>Sekretariát OSN</vt:lpstr>
      <vt:lpstr>Generální tajemník OSN</vt:lpstr>
      <vt:lpstr>Hlavní úkoly Generálního tajemníka OSN</vt:lpstr>
      <vt:lpstr>Poručenská rada</vt:lpstr>
      <vt:lpstr>Mezinárodní soudní dvůr</vt:lpstr>
      <vt:lpstr>MSD</vt:lpstr>
      <vt:lpstr>Senáty MSD</vt:lpstr>
      <vt:lpstr>Vysoký komisař OSN pro lidská práva</vt:lpstr>
      <vt:lpstr>Úřad vysokého komisaře pro lidská práva</vt:lpstr>
      <vt:lpstr>Další orgány OSN zapojené do ochrany LP</vt:lpstr>
      <vt:lpstr>Dětský fond OSN – UNICEF</vt:lpstr>
      <vt:lpstr>Dlouhodobé programy UNICEF</vt:lpstr>
      <vt:lpstr>Humanitárních krize</vt:lpstr>
      <vt:lpstr>Snímek 52</vt:lpstr>
      <vt:lpstr>Práva dětí</vt:lpstr>
      <vt:lpstr>UNESCO</vt:lpstr>
      <vt:lpstr>Projekty UNESCO</vt:lpstr>
      <vt:lpstr>Rozvojový program UNDP</vt:lpstr>
      <vt:lpstr>UNHCR</vt:lpstr>
      <vt:lpstr>Stěžejní dokumenty</vt:lpstr>
      <vt:lpstr>UNV</vt:lpstr>
      <vt:lpstr>Podmínky programu UNV</vt:lpstr>
      <vt:lpstr>Úmluva o právech dítěte</vt:lpstr>
      <vt:lpstr>Úmluva o právech dítěte</vt:lpstr>
      <vt:lpstr>Rada Evropy</vt:lpstr>
      <vt:lpstr>Politické cíle Rady Evropy</vt:lpstr>
      <vt:lpstr>2. Summit Rady Evropy</vt:lpstr>
      <vt:lpstr>Instituce Rady Evropy</vt:lpstr>
      <vt:lpstr>Komisař pro lidská práva</vt:lpstr>
      <vt:lpstr>Evropský soud pro lidská práva</vt:lpstr>
      <vt:lpstr>Evropský soud pro lidská práva – podmínky projednávání</vt:lpstr>
      <vt:lpstr>Ustanovení</vt:lpstr>
      <vt:lpstr>Předmětem stížnosti je rozsudek</vt:lpstr>
      <vt:lpstr>Jak soud funguje</vt:lpstr>
      <vt:lpstr>Na co si stěžujeme?</vt:lpstr>
      <vt:lpstr>Evropská úmluva o ochraně základních lidských práv a svobod</vt:lpstr>
      <vt:lpstr>Povinnosti státu vyplývající z čl. 2 Úmluvy (právo na život)</vt:lpstr>
      <vt:lpstr>Právo na respektování a na ochranu soukromí, obydlí a korespondence</vt:lpstr>
      <vt:lpstr>Evropská sociální charta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Vláda ČR a lidská práva</vt:lpstr>
      <vt:lpstr>ČR</vt:lpstr>
      <vt:lpstr>Ombudsman ČR</vt:lpstr>
      <vt:lpstr>Stížnosti na úřady</vt:lpstr>
      <vt:lpstr>Ochrana osob omezených na svobodě 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Úrovně ochrany lidských práv v EU</vt:lpstr>
      <vt:lpstr>Vývoj v EU</vt:lpstr>
      <vt:lpstr>Evropský veřejný ochránce práv</vt:lpstr>
      <vt:lpstr>Některé dokumenty EU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72</cp:revision>
  <dcterms:created xsi:type="dcterms:W3CDTF">2014-02-20T13:00:01Z</dcterms:created>
  <dcterms:modified xsi:type="dcterms:W3CDTF">2018-02-09T19:45:12Z</dcterms:modified>
</cp:coreProperties>
</file>