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72" r:id="rId5"/>
    <p:sldId id="273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5" r:id="rId17"/>
    <p:sldId id="27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9843A-C77C-437A-9DC6-66DC8F73052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Organizace veřejné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Správa území, státu, kraje, obce</a:t>
            </a:r>
          </a:p>
          <a:p>
            <a:r>
              <a:rPr lang="cs-CZ" dirty="0" smtClean="0"/>
              <a:t>Správa věcí, ke kterým má veřejnost vlastnická práva</a:t>
            </a:r>
          </a:p>
          <a:p>
            <a:r>
              <a:rPr lang="cs-CZ" dirty="0" smtClean="0"/>
              <a:t>Správa veřejných záležitostí</a:t>
            </a:r>
          </a:p>
          <a:p>
            <a:r>
              <a:rPr lang="cs-CZ" dirty="0" smtClean="0"/>
              <a:t>Správa veřejných financí</a:t>
            </a:r>
          </a:p>
          <a:p>
            <a:r>
              <a:rPr lang="cs-CZ" dirty="0" smtClean="0"/>
              <a:t>Správa užívání veřejných objektů a zařízení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Komise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Může </a:t>
            </a:r>
            <a:r>
              <a:rPr lang="cs-CZ" b="1" dirty="0" smtClean="0"/>
              <a:t>zřídit Rada</a:t>
            </a:r>
            <a:r>
              <a:rPr lang="cs-CZ" dirty="0" smtClean="0"/>
              <a:t> obce jako své iniciativní a poradní orgány komise </a:t>
            </a:r>
          </a:p>
          <a:p>
            <a:r>
              <a:rPr lang="cs-CZ" dirty="0" smtClean="0"/>
              <a:t>Svá stanoviska a náměty předkládají komise radě obce</a:t>
            </a:r>
          </a:p>
          <a:p>
            <a:r>
              <a:rPr lang="cs-CZ" dirty="0" smtClean="0"/>
              <a:t>Komise je ze své činnosti odpovědna radě obce</a:t>
            </a:r>
          </a:p>
          <a:p>
            <a:r>
              <a:rPr lang="cs-CZ" dirty="0" smtClean="0"/>
              <a:t>Ve věcech výkonu přenesené působnosti na svěřeném úseku odpovídá starostovi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Kontrolní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Ministerstvo vnitra  - </a:t>
            </a:r>
            <a:r>
              <a:rPr lang="cs-CZ" dirty="0" smtClean="0"/>
              <a:t>Dozor nad vydáváním a obsahem obecně závazných vyhlášek obcí a usnesení, rozhodnutí a jiných opatření orgánů obcí v </a:t>
            </a:r>
            <a:r>
              <a:rPr lang="cs-CZ" b="1" dirty="0" smtClean="0"/>
              <a:t>samostatné </a:t>
            </a:r>
            <a:r>
              <a:rPr lang="cs-CZ" dirty="0" smtClean="0"/>
              <a:t>působnosti </a:t>
            </a:r>
            <a:r>
              <a:rPr lang="cs-CZ" b="1" dirty="0" smtClean="0"/>
              <a:t> </a:t>
            </a:r>
            <a:endParaRPr lang="cs-CZ" dirty="0" smtClean="0"/>
          </a:p>
          <a:p>
            <a:r>
              <a:rPr lang="cs-CZ" b="1" dirty="0" smtClean="0"/>
              <a:t>Krajský úřad  - </a:t>
            </a:r>
            <a:r>
              <a:rPr lang="cs-CZ" dirty="0" smtClean="0"/>
              <a:t>Dozor nad vydáváním a obsahem nařízení obcí </a:t>
            </a:r>
            <a:r>
              <a:rPr lang="cs-CZ" smtClean="0"/>
              <a:t>a </a:t>
            </a:r>
            <a:r>
              <a:rPr lang="cs-CZ" smtClean="0"/>
              <a:t>usnesení, rozhodnutí </a:t>
            </a:r>
            <a:r>
              <a:rPr lang="cs-CZ" dirty="0" smtClean="0"/>
              <a:t>a jiných opatření </a:t>
            </a:r>
            <a:r>
              <a:rPr lang="cs-CZ" smtClean="0"/>
              <a:t>orgánů </a:t>
            </a:r>
            <a:r>
              <a:rPr lang="cs-CZ" smtClean="0"/>
              <a:t>obcí</a:t>
            </a:r>
            <a:r>
              <a:rPr lang="cs-CZ" b="1" dirty="0" smtClean="0"/>
              <a:t> </a:t>
            </a:r>
            <a:r>
              <a:rPr lang="cs-CZ" b="1" smtClean="0"/>
              <a:t>v</a:t>
            </a:r>
            <a:r>
              <a:rPr lang="cs-CZ" b="1" dirty="0" smtClean="0"/>
              <a:t> přenesené </a:t>
            </a:r>
            <a:r>
              <a:rPr lang="cs-CZ" dirty="0" smtClean="0"/>
              <a:t>působnosti </a:t>
            </a:r>
          </a:p>
          <a:p>
            <a:r>
              <a:rPr lang="cs-CZ" b="1" dirty="0" smtClean="0"/>
              <a:t>Magistrát  </a:t>
            </a:r>
            <a:r>
              <a:rPr lang="cs-CZ" dirty="0" smtClean="0"/>
              <a:t>- Dozor nad vydáváním a obsahem usnesení</a:t>
            </a:r>
            <a:r>
              <a:rPr lang="cs-CZ" smtClean="0"/>
              <a:t>, </a:t>
            </a:r>
            <a:r>
              <a:rPr lang="cs-CZ" smtClean="0"/>
              <a:t>rozhodnutí a</a:t>
            </a:r>
            <a:r>
              <a:rPr lang="cs-CZ" dirty="0" smtClean="0"/>
              <a:t> jiných opatření </a:t>
            </a:r>
            <a:r>
              <a:rPr lang="cs-CZ" b="1" dirty="0" smtClean="0"/>
              <a:t>orgánů městských obvodů a městských částí</a:t>
            </a:r>
            <a:r>
              <a:rPr lang="cs-CZ" dirty="0" smtClean="0"/>
              <a:t> územně členěných statutárních měst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Příspěvková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Jedna </a:t>
            </a:r>
            <a:r>
              <a:rPr lang="cs-CZ" dirty="0"/>
              <a:t>z forem veřejného </a:t>
            </a:r>
            <a:r>
              <a:rPr lang="cs-CZ" dirty="0" smtClean="0"/>
              <a:t>ústavu</a:t>
            </a:r>
            <a:endParaRPr lang="cs-CZ" dirty="0"/>
          </a:p>
          <a:p>
            <a:r>
              <a:rPr lang="cs-CZ" dirty="0" smtClean="0"/>
              <a:t>Právnická osoba</a:t>
            </a:r>
          </a:p>
          <a:p>
            <a:r>
              <a:rPr lang="cs-CZ" dirty="0" smtClean="0"/>
              <a:t>Zřízena </a:t>
            </a:r>
            <a:r>
              <a:rPr lang="cs-CZ" dirty="0"/>
              <a:t>k plnění úkolů ve veřejném </a:t>
            </a:r>
            <a:r>
              <a:rPr lang="cs-CZ" dirty="0" smtClean="0"/>
              <a:t>zájmu</a:t>
            </a:r>
          </a:p>
          <a:p>
            <a:r>
              <a:rPr lang="cs-CZ" dirty="0" smtClean="0"/>
              <a:t>Veřejnoprávní</a:t>
            </a:r>
            <a:r>
              <a:rPr lang="cs-CZ" dirty="0"/>
              <a:t> </a:t>
            </a:r>
            <a:r>
              <a:rPr lang="cs-CZ" dirty="0" smtClean="0"/>
              <a:t>nezisková organizace</a:t>
            </a:r>
          </a:p>
          <a:p>
            <a:r>
              <a:rPr lang="cs-CZ" dirty="0" smtClean="0"/>
              <a:t>Organizační složka státu nebo zřízena územním samosprávným celkem (obec, kraj)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Legislativní rámec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obcích</a:t>
            </a:r>
          </a:p>
          <a:p>
            <a:r>
              <a:rPr lang="cs-CZ" dirty="0" smtClean="0"/>
              <a:t>Školský zákon</a:t>
            </a:r>
          </a:p>
          <a:p>
            <a:r>
              <a:rPr lang="cs-CZ" dirty="0"/>
              <a:t>Z</a:t>
            </a:r>
            <a:r>
              <a:rPr lang="cs-CZ" dirty="0" smtClean="0"/>
              <a:t>ákon </a:t>
            </a:r>
            <a:r>
              <a:rPr lang="cs-CZ" dirty="0"/>
              <a:t>o rozpočtových pravidlech </a:t>
            </a:r>
            <a:r>
              <a:rPr lang="cs-CZ" dirty="0" smtClean="0"/>
              <a:t>státu</a:t>
            </a:r>
          </a:p>
          <a:p>
            <a:r>
              <a:rPr lang="cs-CZ" dirty="0" smtClean="0"/>
              <a:t>Zákon </a:t>
            </a:r>
            <a:r>
              <a:rPr lang="cs-CZ" dirty="0"/>
              <a:t>o rozpočtových pravidlech územních </a:t>
            </a:r>
            <a:r>
              <a:rPr lang="cs-CZ" dirty="0" smtClean="0"/>
              <a:t>rozpočtů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Zřizovatel PO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</a:t>
            </a:r>
            <a:r>
              <a:rPr lang="cs-CZ" dirty="0"/>
              <a:t> </a:t>
            </a:r>
            <a:r>
              <a:rPr lang="cs-CZ" dirty="0" smtClean="0"/>
              <a:t>zřizovací listinu</a:t>
            </a:r>
            <a:endParaRPr lang="cs-CZ" dirty="0"/>
          </a:p>
          <a:p>
            <a:r>
              <a:rPr lang="cs-CZ" dirty="0" smtClean="0"/>
              <a:t>Jmenuje </a:t>
            </a:r>
            <a:r>
              <a:rPr lang="cs-CZ" dirty="0"/>
              <a:t>a odvolává jejího ředitele, rozhoduje o jeho </a:t>
            </a:r>
            <a:r>
              <a:rPr lang="cs-CZ" dirty="0" smtClean="0"/>
              <a:t>odměňování</a:t>
            </a:r>
          </a:p>
          <a:p>
            <a:r>
              <a:rPr lang="cs-CZ" dirty="0"/>
              <a:t>P</a:t>
            </a:r>
            <a:r>
              <a:rPr lang="cs-CZ" dirty="0" smtClean="0"/>
              <a:t>oskytuje příspěvek </a:t>
            </a:r>
            <a:r>
              <a:rPr lang="cs-CZ" dirty="0"/>
              <a:t>na provoz</a:t>
            </a:r>
          </a:p>
          <a:p>
            <a:r>
              <a:rPr lang="cs-CZ" dirty="0" smtClean="0"/>
              <a:t>Šetří</a:t>
            </a:r>
            <a:r>
              <a:rPr lang="cs-CZ" dirty="0"/>
              <a:t> stížnosti směřující proti </a:t>
            </a:r>
            <a:r>
              <a:rPr lang="cs-CZ" dirty="0" smtClean="0"/>
              <a:t>němu</a:t>
            </a:r>
          </a:p>
          <a:p>
            <a:r>
              <a:rPr lang="cs-CZ" dirty="0" smtClean="0"/>
              <a:t>Provádí</a:t>
            </a:r>
            <a:r>
              <a:rPr lang="cs-CZ" dirty="0"/>
              <a:t> </a:t>
            </a:r>
            <a:r>
              <a:rPr lang="cs-CZ" dirty="0" smtClean="0"/>
              <a:t>kontrolu hospodaření </a:t>
            </a:r>
            <a:r>
              <a:rPr lang="cs-CZ" dirty="0"/>
              <a:t>celé </a:t>
            </a:r>
            <a:r>
              <a:rPr lang="cs-CZ" dirty="0" smtClean="0"/>
              <a:t>PO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 státu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Nesou </a:t>
            </a:r>
            <a:r>
              <a:rPr lang="cs-CZ" dirty="0"/>
              <a:t>označení </a:t>
            </a:r>
            <a:r>
              <a:rPr lang="cs-CZ" b="1" dirty="0"/>
              <a:t>státní </a:t>
            </a:r>
            <a:r>
              <a:rPr lang="cs-CZ" b="1" dirty="0" smtClean="0"/>
              <a:t>organizace </a:t>
            </a:r>
          </a:p>
          <a:p>
            <a:r>
              <a:rPr lang="cs-CZ" dirty="0" smtClean="0"/>
              <a:t>Některé </a:t>
            </a:r>
            <a:r>
              <a:rPr lang="cs-CZ" dirty="0"/>
              <a:t>z nich jsou zřízeny </a:t>
            </a:r>
            <a:r>
              <a:rPr lang="cs-CZ" dirty="0" smtClean="0"/>
              <a:t>zákonem</a:t>
            </a:r>
          </a:p>
          <a:p>
            <a:r>
              <a:rPr lang="cs-CZ" dirty="0"/>
              <a:t>D</a:t>
            </a:r>
            <a:r>
              <a:rPr lang="cs-CZ" dirty="0" smtClean="0"/>
              <a:t>ětské </a:t>
            </a:r>
            <a:r>
              <a:rPr lang="cs-CZ" dirty="0"/>
              <a:t>diagnostické </a:t>
            </a:r>
            <a:r>
              <a:rPr lang="cs-CZ" dirty="0" smtClean="0"/>
              <a:t>ústavy, speciální </a:t>
            </a:r>
            <a:r>
              <a:rPr lang="cs-CZ" dirty="0"/>
              <a:t>školy, fakultní nemocnice, psychiatrické léčebny, dále například muzea, galerie, knihovny a divadla celostátního </a:t>
            </a:r>
            <a:r>
              <a:rPr lang="cs-CZ" dirty="0" smtClean="0"/>
              <a:t>významu</a:t>
            </a:r>
          </a:p>
          <a:p>
            <a:r>
              <a:rPr lang="cs-CZ" dirty="0"/>
              <a:t>Od organizačních složek státu se státní </a:t>
            </a:r>
            <a:r>
              <a:rPr lang="cs-CZ" dirty="0" smtClean="0"/>
              <a:t>PO liší </a:t>
            </a:r>
            <a:r>
              <a:rPr lang="cs-CZ" dirty="0"/>
              <a:t>tím, že mají </a:t>
            </a:r>
            <a:r>
              <a:rPr lang="cs-CZ" b="1" dirty="0"/>
              <a:t>vlastní právní </a:t>
            </a:r>
            <a:r>
              <a:rPr lang="cs-CZ" b="1" dirty="0" smtClean="0"/>
              <a:t>subjektivitu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specifická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Nevytváří zisk, poskytuje kvalitní službu (většinou veřejnou)</a:t>
            </a:r>
          </a:p>
          <a:p>
            <a:r>
              <a:rPr lang="cs-CZ" dirty="0" smtClean="0"/>
              <a:t>Výchova a vzdělávání  - vzájemné působení lidí</a:t>
            </a:r>
          </a:p>
          <a:p>
            <a:r>
              <a:rPr lang="cs-CZ" dirty="0" smtClean="0"/>
              <a:t>Vytváření osobnosti žáka – potřeba začlenit školu do širšího kontextu vlivů</a:t>
            </a:r>
          </a:p>
          <a:p>
            <a:r>
              <a:rPr lang="cs-CZ" dirty="0" smtClean="0"/>
              <a:t>Synergické působení jako důsledek kvalitního managementu</a:t>
            </a:r>
          </a:p>
          <a:p>
            <a:r>
              <a:rPr lang="cs-CZ" dirty="0" smtClean="0"/>
              <a:t>Soulad mezi pedagogickou koncepcí školy a řízením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Řízení školy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Výchovně vzdělávací proces</a:t>
            </a:r>
          </a:p>
          <a:p>
            <a:r>
              <a:rPr lang="cs-CZ" smtClean="0"/>
              <a:t>Podpůrné procesy – udržování vztahů s rodiči a veřejností</a:t>
            </a:r>
          </a:p>
          <a:p>
            <a:r>
              <a:rPr lang="cs-CZ" smtClean="0"/>
              <a:t>Manažerský proces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Řízení organizací veřejné správy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Stejný management jako u soukromé organizace</a:t>
            </a:r>
          </a:p>
          <a:p>
            <a:r>
              <a:rPr lang="cs-CZ" smtClean="0"/>
              <a:t>Nutnost respektovat specifika - např. větší vázanost právem, ochrana veřejného zájmu, omezení ziskového motivu a nesnadná normovatelnost výkonu při některých, zejména koncepčních a rozhodovacích činnostech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Specifika organizací veřejné správy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Působí na základě politicky stanovených potřeb </a:t>
            </a:r>
          </a:p>
          <a:p>
            <a:r>
              <a:rPr lang="cs-CZ" smtClean="0"/>
              <a:t>Celý veřejný sektor je závislý na prvotních politických rozhodnutích</a:t>
            </a:r>
          </a:p>
          <a:p>
            <a:r>
              <a:rPr lang="cs-CZ" smtClean="0"/>
              <a:t>Důsledky rozhodnutí managementu pociťuje široká veřejnost zcela bezprostředně (v sektoru soukromém přijatá rozhodnutí zasáhnou nejprve samotný podnik a až následně a zprostředkovaně dopadají na zákazníky) 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Specifika organizací veřejné správy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Neexistuje klasický ziskový motiv</a:t>
            </a:r>
          </a:p>
          <a:p>
            <a:r>
              <a:rPr lang="cs-CZ" smtClean="0"/>
              <a:t>Problémy s měřením výkonnosti, řadu běžných manažerských měřítek nelze použít</a:t>
            </a:r>
          </a:p>
          <a:p>
            <a:r>
              <a:rPr lang="cs-CZ" smtClean="0"/>
              <a:t>R</a:t>
            </a:r>
            <a:r>
              <a:rPr lang="cs-CZ" smtClean="0"/>
              <a:t>ozdílné </a:t>
            </a:r>
            <a:r>
              <a:rPr lang="cs-CZ" smtClean="0"/>
              <a:t>právní prostředí - mnohem intenzivnější vazba na právní předpisy a normy</a:t>
            </a:r>
          </a:p>
          <a:p>
            <a:r>
              <a:rPr lang="cs-CZ" smtClean="0"/>
              <a:t>V důsledku vede k omezování osobní tvořivosti a individuálních iniciativ 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Specifika organizací veřejné správy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Rozhodování manažerů do značné míry ovlivňují tisk a další média </a:t>
            </a:r>
          </a:p>
          <a:p>
            <a:r>
              <a:rPr lang="cs-CZ" smtClean="0"/>
              <a:t>Manažeři mají současně schopnost (díky přístupu k informacím a stykům s tiskem a médii) ovlivňovat dění a politické rozhodování 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obcí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Zastupitelstvo</a:t>
            </a:r>
          </a:p>
          <a:p>
            <a:r>
              <a:rPr lang="cs-CZ" dirty="0" smtClean="0"/>
              <a:t>Rada</a:t>
            </a:r>
          </a:p>
          <a:p>
            <a:r>
              <a:rPr lang="cs-CZ" dirty="0" smtClean="0"/>
              <a:t>Starosta</a:t>
            </a:r>
          </a:p>
          <a:p>
            <a:r>
              <a:rPr lang="cs-CZ" dirty="0" smtClean="0"/>
              <a:t>Obecní úřad</a:t>
            </a:r>
          </a:p>
          <a:p>
            <a:r>
              <a:rPr lang="cs-CZ" dirty="0" smtClean="0"/>
              <a:t>Tajemník úřadu</a:t>
            </a:r>
          </a:p>
          <a:p>
            <a:r>
              <a:rPr lang="cs-CZ" dirty="0" smtClean="0"/>
              <a:t>Výbory zastupitelstva</a:t>
            </a:r>
          </a:p>
          <a:p>
            <a:r>
              <a:rPr lang="cs-CZ" dirty="0" smtClean="0"/>
              <a:t>Komise rady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Obecní úřad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 rámci </a:t>
            </a:r>
            <a:r>
              <a:rPr lang="cs-CZ" b="1" dirty="0" smtClean="0"/>
              <a:t>samostatné</a:t>
            </a:r>
            <a:r>
              <a:rPr lang="cs-CZ" dirty="0" smtClean="0"/>
              <a:t> působnosti (samospráva)</a:t>
            </a:r>
          </a:p>
          <a:p>
            <a:r>
              <a:rPr lang="cs-CZ" b="1" dirty="0" smtClean="0"/>
              <a:t>Plní</a:t>
            </a:r>
            <a:r>
              <a:rPr lang="cs-CZ" dirty="0" smtClean="0"/>
              <a:t> úkoly, které mu uložilo zastupitelstvo obce nebo rada obce</a:t>
            </a:r>
          </a:p>
          <a:p>
            <a:r>
              <a:rPr lang="cs-CZ" b="1" dirty="0" smtClean="0"/>
              <a:t>Pomáhá</a:t>
            </a:r>
            <a:r>
              <a:rPr lang="cs-CZ" dirty="0" smtClean="0"/>
              <a:t> výborům a komisím v jejich činnosti</a:t>
            </a:r>
          </a:p>
          <a:p>
            <a:r>
              <a:rPr lang="cs-CZ" b="1" dirty="0" smtClean="0"/>
              <a:t>Rozhoduje</a:t>
            </a:r>
            <a:r>
              <a:rPr lang="cs-CZ" dirty="0" smtClean="0"/>
              <a:t> v případech stanovených zákonem o obcích</a:t>
            </a:r>
          </a:p>
          <a:p>
            <a:pPr>
              <a:buNone/>
            </a:pPr>
            <a:r>
              <a:rPr lang="cs-CZ" dirty="0" smtClean="0"/>
              <a:t>Vykonává </a:t>
            </a:r>
            <a:r>
              <a:rPr lang="cs-CZ" b="1" dirty="0" smtClean="0"/>
              <a:t>přenesenou</a:t>
            </a:r>
            <a:r>
              <a:rPr lang="cs-CZ" dirty="0" smtClean="0"/>
              <a:t> působnost dle zákona</a:t>
            </a:r>
            <a:br>
              <a:rPr lang="cs-CZ" dirty="0" smtClean="0"/>
            </a:br>
            <a:r>
              <a:rPr lang="cs-CZ" dirty="0" smtClean="0"/>
              <a:t> 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Tajemník obecního úřadu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odpovědný za plnění úkolů obecního úřadu v </a:t>
            </a:r>
            <a:r>
              <a:rPr lang="cs-CZ" b="1" dirty="0" smtClean="0"/>
              <a:t>samostatné</a:t>
            </a:r>
            <a:r>
              <a:rPr lang="cs-CZ" dirty="0" smtClean="0"/>
              <a:t> působnosti i </a:t>
            </a:r>
            <a:r>
              <a:rPr lang="cs-CZ" b="1" dirty="0" smtClean="0"/>
              <a:t>přenesené </a:t>
            </a:r>
            <a:r>
              <a:rPr lang="cs-CZ" dirty="0" smtClean="0"/>
              <a:t>působnosti </a:t>
            </a:r>
            <a:r>
              <a:rPr lang="cs-CZ" b="1" dirty="0" smtClean="0"/>
              <a:t>starostovi</a:t>
            </a:r>
          </a:p>
          <a:p>
            <a:r>
              <a:rPr lang="cs-CZ" dirty="0" smtClean="0"/>
              <a:t>Není-li v obci zřízena funkce tajemníka plní jeho úkoly starosta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Zastupitelstvo</a:t>
            </a:r>
            <a:r>
              <a:rPr lang="cs-CZ" dirty="0" smtClean="0"/>
              <a:t> obce </a:t>
            </a:r>
            <a:r>
              <a:rPr lang="cs-CZ" b="1" dirty="0" smtClean="0"/>
              <a:t>zřizuje</a:t>
            </a:r>
            <a:r>
              <a:rPr lang="cs-CZ" dirty="0" smtClean="0"/>
              <a:t> </a:t>
            </a:r>
            <a:r>
              <a:rPr lang="cs-CZ" b="1" dirty="0" smtClean="0"/>
              <a:t>vždy </a:t>
            </a:r>
            <a:r>
              <a:rPr lang="cs-CZ" dirty="0" smtClean="0"/>
              <a:t>finanční a kontrolní výbor</a:t>
            </a:r>
          </a:p>
          <a:p>
            <a:r>
              <a:rPr lang="cs-CZ" dirty="0" smtClean="0"/>
              <a:t>Obec, v jejímž územním obvodu žije podle posledního sčítání lidu alespoň 10 % občanů hlásících se k národnosti jiné než české, zřizuje výbor pro národnostní menšiny</a:t>
            </a:r>
          </a:p>
          <a:p>
            <a:r>
              <a:rPr lang="cs-CZ" dirty="0" smtClean="0"/>
              <a:t>Výbor plní úkoly zastupitelstva</a:t>
            </a:r>
          </a:p>
          <a:p>
            <a:r>
              <a:rPr lang="cs-CZ" dirty="0" smtClean="0"/>
              <a:t>Ze své činnosti odpovídá výbor zastupitelstvu obce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495</Words>
  <Application>Microsoft Office PowerPoint</Application>
  <PresentationFormat>Předvádění na obrazovce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Organizace veřejné správy</vt:lpstr>
      <vt:lpstr>Řízení organizací veřejné správy</vt:lpstr>
      <vt:lpstr>Specifika organizací veřejné správy</vt:lpstr>
      <vt:lpstr>Specifika organizací veřejné správy</vt:lpstr>
      <vt:lpstr>Specifika organizací veřejné správy</vt:lpstr>
      <vt:lpstr>Řízení obcí</vt:lpstr>
      <vt:lpstr>Obecní úřad</vt:lpstr>
      <vt:lpstr>Tajemník obecního úřadu</vt:lpstr>
      <vt:lpstr>Výbory</vt:lpstr>
      <vt:lpstr>Komise</vt:lpstr>
      <vt:lpstr>Kontrolní orgány</vt:lpstr>
      <vt:lpstr>Příspěvková organizace</vt:lpstr>
      <vt:lpstr>Legislativní rámec</vt:lpstr>
      <vt:lpstr>Zřizovatel PO</vt:lpstr>
      <vt:lpstr>PO státu</vt:lpstr>
      <vt:lpstr>Škola jako specifická organizace</vt:lpstr>
      <vt:lpstr>Řízení školy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veřejné správy</dc:title>
  <dc:creator>Javorova Barbora</dc:creator>
  <cp:lastModifiedBy>Javorova Barbora</cp:lastModifiedBy>
  <cp:revision>8</cp:revision>
  <dcterms:created xsi:type="dcterms:W3CDTF">2017-02-17T10:57:42Z</dcterms:created>
  <dcterms:modified xsi:type="dcterms:W3CDTF">2018-02-09T21:23:39Z</dcterms:modified>
</cp:coreProperties>
</file>