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8" r:id="rId4"/>
    <p:sldId id="259" r:id="rId5"/>
    <p:sldId id="260" r:id="rId6"/>
    <p:sldId id="261" r:id="rId7"/>
    <p:sldId id="291" r:id="rId8"/>
    <p:sldId id="292" r:id="rId9"/>
    <p:sldId id="284" r:id="rId10"/>
    <p:sldId id="263" r:id="rId11"/>
    <p:sldId id="279" r:id="rId12"/>
    <p:sldId id="282" r:id="rId13"/>
    <p:sldId id="264" r:id="rId14"/>
    <p:sldId id="294" r:id="rId15"/>
    <p:sldId id="295" r:id="rId16"/>
    <p:sldId id="267" r:id="rId17"/>
    <p:sldId id="268" r:id="rId18"/>
    <p:sldId id="269" r:id="rId19"/>
    <p:sldId id="270" r:id="rId20"/>
    <p:sldId id="271" r:id="rId21"/>
    <p:sldId id="272" r:id="rId22"/>
    <p:sldId id="283" r:id="rId23"/>
    <p:sldId id="285" r:id="rId24"/>
    <p:sldId id="300" r:id="rId25"/>
    <p:sldId id="301" r:id="rId26"/>
    <p:sldId id="286" r:id="rId27"/>
    <p:sldId id="287" r:id="rId28"/>
    <p:sldId id="288" r:id="rId29"/>
    <p:sldId id="289" r:id="rId30"/>
    <p:sldId id="290" r:id="rId31"/>
    <p:sldId id="296" r:id="rId32"/>
    <p:sldId id="297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0B16E-6716-4288-829D-EB55197DDC78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err="1" smtClean="0"/>
              <a:t>Kurikulární</a:t>
            </a:r>
            <a:r>
              <a:rPr lang="cs-CZ" b="1" smtClean="0"/>
              <a:t> politika – řízení pedagogického procesu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Kurikulární</a:t>
            </a:r>
            <a:r>
              <a:rPr lang="cs-CZ" b="1" dirty="0" smtClean="0"/>
              <a:t> dokumenty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 souladu s principy </a:t>
            </a:r>
            <a:r>
              <a:rPr lang="cs-CZ" dirty="0" err="1" smtClean="0"/>
              <a:t>kurikulární</a:t>
            </a:r>
            <a:r>
              <a:rPr lang="cs-CZ" dirty="0" smtClean="0"/>
              <a:t> politiky -  Bílá kniha a zákona č. </a:t>
            </a:r>
            <a:r>
              <a:rPr lang="cs-CZ" smtClean="0"/>
              <a:t>472/2011 Sb</a:t>
            </a:r>
            <a:r>
              <a:rPr lang="cs-CZ" dirty="0" smtClean="0"/>
              <a:t>., o předškolním, základním, středním, vyšším odborném a jiném vzdělávání (školský zákon), je do vzdělávací soustavy zaveden </a:t>
            </a:r>
            <a:r>
              <a:rPr lang="cs-CZ" b="1" dirty="0" smtClean="0"/>
              <a:t>nový systém </a:t>
            </a:r>
            <a:r>
              <a:rPr lang="cs-CZ" b="1" dirty="0" err="1" smtClean="0"/>
              <a:t>kurikulárních</a:t>
            </a:r>
            <a:r>
              <a:rPr lang="cs-CZ" b="1" dirty="0" smtClean="0"/>
              <a:t> dokumentů pro vzdělávání žáků od 3 do </a:t>
            </a:r>
            <a:r>
              <a:rPr lang="cs-CZ" b="1" smtClean="0"/>
              <a:t>19 </a:t>
            </a:r>
            <a:r>
              <a:rPr lang="cs-CZ" b="1" smtClean="0"/>
              <a:t>let</a:t>
            </a:r>
            <a:r>
              <a:rPr lang="cs-CZ" smtClean="0"/>
              <a:t> </a:t>
            </a:r>
          </a:p>
          <a:p>
            <a:r>
              <a:rPr lang="cs-CZ" smtClean="0"/>
              <a:t>Kurikulární </a:t>
            </a:r>
            <a:r>
              <a:rPr lang="cs-CZ" dirty="0" smtClean="0"/>
              <a:t>dokumenty jsou vytvářeny na dvou úrovních</a:t>
            </a:r>
            <a:r>
              <a:rPr lang="cs-CZ" b="1" dirty="0" smtClean="0"/>
              <a:t> </a:t>
            </a:r>
            <a:r>
              <a:rPr lang="cs-CZ" dirty="0" smtClean="0"/>
              <a:t>–</a:t>
            </a:r>
            <a:r>
              <a:rPr lang="cs-CZ" b="1" dirty="0" smtClean="0"/>
              <a:t> státní a školní 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Státní a školní dokumenty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Státní úroveň</a:t>
            </a:r>
            <a:r>
              <a:rPr lang="cs-CZ" dirty="0" smtClean="0"/>
              <a:t>  - </a:t>
            </a:r>
            <a:r>
              <a:rPr lang="cs-CZ" b="1" dirty="0" smtClean="0"/>
              <a:t>Národní program vzdělávání a rámcové vzdělávací programy </a:t>
            </a:r>
            <a:r>
              <a:rPr lang="cs-CZ" dirty="0" smtClean="0"/>
              <a:t>(dále jen </a:t>
            </a:r>
            <a:r>
              <a:rPr lang="cs-CZ" smtClean="0"/>
              <a:t>RVP</a:t>
            </a:r>
            <a:r>
              <a:rPr lang="cs-CZ" smtClean="0"/>
              <a:t>)</a:t>
            </a:r>
            <a:endParaRPr lang="cs-CZ" dirty="0" smtClean="0"/>
          </a:p>
          <a:p>
            <a:r>
              <a:rPr lang="cs-CZ" b="1" dirty="0" smtClean="0"/>
              <a:t>Národní program vzdělávání (Bílá kniha) </a:t>
            </a:r>
            <a:r>
              <a:rPr lang="cs-CZ" dirty="0" smtClean="0"/>
              <a:t>vymezuje počáteční vzdělávání </a:t>
            </a:r>
            <a:r>
              <a:rPr lang="cs-CZ" smtClean="0"/>
              <a:t>jako </a:t>
            </a:r>
            <a:r>
              <a:rPr lang="cs-CZ" smtClean="0"/>
              <a:t>celek</a:t>
            </a:r>
            <a:endParaRPr lang="cs-CZ" dirty="0" smtClean="0"/>
          </a:p>
          <a:p>
            <a:r>
              <a:rPr lang="cs-CZ" b="1" dirty="0" smtClean="0"/>
              <a:t>RVP</a:t>
            </a:r>
            <a:r>
              <a:rPr lang="cs-CZ" dirty="0" smtClean="0"/>
              <a:t> vymezují závazné rámce vzdělávání pro jeho jednotlivé etapy – předškolní, základní a </a:t>
            </a:r>
            <a:r>
              <a:rPr lang="cs-CZ" smtClean="0"/>
              <a:t>střední </a:t>
            </a:r>
            <a:r>
              <a:rPr lang="cs-CZ" smtClean="0"/>
              <a:t>vzdělávání</a:t>
            </a:r>
            <a:endParaRPr lang="cs-CZ" dirty="0" smtClean="0"/>
          </a:p>
          <a:p>
            <a:r>
              <a:rPr lang="cs-CZ" b="1" dirty="0" smtClean="0"/>
              <a:t>Školní úroveň</a:t>
            </a:r>
            <a:r>
              <a:rPr lang="cs-CZ" dirty="0" smtClean="0"/>
              <a:t> představují </a:t>
            </a:r>
            <a:r>
              <a:rPr lang="cs-CZ" b="1" dirty="0" smtClean="0"/>
              <a:t>školní vzdělávací programy </a:t>
            </a:r>
            <a:r>
              <a:rPr lang="cs-CZ" dirty="0" smtClean="0"/>
              <a:t>(dále jen </a:t>
            </a:r>
            <a:r>
              <a:rPr lang="cs-CZ" b="1" dirty="0" smtClean="0"/>
              <a:t>ŠVP</a:t>
            </a:r>
            <a:r>
              <a:rPr lang="cs-CZ" dirty="0" smtClean="0"/>
              <a:t>), podle nichž se uskutečňuje vzdělávání na </a:t>
            </a:r>
            <a:r>
              <a:rPr lang="cs-CZ" smtClean="0"/>
              <a:t>jednotlivých </a:t>
            </a:r>
            <a:r>
              <a:rPr lang="cs-CZ" smtClean="0"/>
              <a:t>školách</a:t>
            </a:r>
            <a:endParaRPr lang="cs-CZ" dirty="0" smtClean="0"/>
          </a:p>
          <a:p>
            <a:r>
              <a:rPr lang="cs-CZ" dirty="0" smtClean="0"/>
              <a:t>Národní program vzdělávání, rámcové vzdělávací programy i školní vzdělávací programy jsou </a:t>
            </a:r>
            <a:r>
              <a:rPr lang="cs-CZ" b="1" dirty="0" smtClean="0"/>
              <a:t>veřejné dokumenty</a:t>
            </a:r>
            <a:r>
              <a:rPr lang="cs-CZ" dirty="0" smtClean="0"/>
              <a:t> přístupné pro pedagogickou i </a:t>
            </a:r>
            <a:r>
              <a:rPr lang="cs-CZ" smtClean="0"/>
              <a:t>nepedagogickou </a:t>
            </a:r>
            <a:r>
              <a:rPr lang="cs-CZ" smtClean="0"/>
              <a:t>veřejnost</a:t>
            </a: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Systém </a:t>
            </a:r>
            <a:r>
              <a:rPr lang="cs-CZ" b="1" dirty="0" err="1" smtClean="0"/>
              <a:t>kurikulárních</a:t>
            </a:r>
            <a:r>
              <a:rPr lang="cs-CZ" b="1" dirty="0" smtClean="0"/>
              <a:t> dokumentů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4" name="Group 1"/>
          <p:cNvGrpSpPr>
            <a:grpSpLocks noChangeAspect="1"/>
          </p:cNvGrpSpPr>
          <p:nvPr/>
        </p:nvGrpSpPr>
        <p:grpSpPr bwMode="auto">
          <a:xfrm>
            <a:off x="402737" y="1628800"/>
            <a:ext cx="8273719" cy="4464496"/>
            <a:chOff x="1438" y="6752"/>
            <a:chExt cx="10199" cy="6000"/>
          </a:xfrm>
        </p:grpSpPr>
        <p:sp>
          <p:nvSpPr>
            <p:cNvPr id="2071" name="AutoShape 23"/>
            <p:cNvSpPr>
              <a:spLocks noChangeAspect="1" noChangeArrowheads="1" noTextEdit="1"/>
            </p:cNvSpPr>
            <p:nvPr/>
          </p:nvSpPr>
          <p:spPr bwMode="auto">
            <a:xfrm>
              <a:off x="1438" y="6752"/>
              <a:ext cx="10199" cy="600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70" name="Text Box 22"/>
            <p:cNvSpPr txBox="1">
              <a:spLocks noChangeArrowheads="1"/>
            </p:cNvSpPr>
            <p:nvPr/>
          </p:nvSpPr>
          <p:spPr bwMode="auto">
            <a:xfrm>
              <a:off x="9837" y="9552"/>
              <a:ext cx="1600" cy="72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82296" tIns="41148" rIns="82296" bIns="4114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OSTATNÍ</a:t>
              </a:r>
              <a:endPara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 RVP*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9" name="Text Box 21"/>
            <p:cNvSpPr txBox="1">
              <a:spLocks noChangeArrowheads="1"/>
            </p:cNvSpPr>
            <p:nvPr/>
          </p:nvSpPr>
          <p:spPr bwMode="auto">
            <a:xfrm>
              <a:off x="1438" y="11552"/>
              <a:ext cx="1439" cy="8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58430" tIns="29215" rIns="58430" bIns="2921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ŠKOLNÍ</a:t>
              </a: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80808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</a:t>
              </a: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ÚROVEŇ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8" name="Text Box 20"/>
            <p:cNvSpPr txBox="1">
              <a:spLocks noChangeArrowheads="1"/>
            </p:cNvSpPr>
            <p:nvPr/>
          </p:nvSpPr>
          <p:spPr bwMode="auto">
            <a:xfrm>
              <a:off x="1438" y="7552"/>
              <a:ext cx="1440" cy="8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58430" tIns="29215" rIns="58430" bIns="2921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STÁTNÍ ÚROVEŇ</a:t>
              </a:r>
              <a:endPara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7" name="Line 19"/>
            <p:cNvSpPr>
              <a:spLocks noChangeShapeType="1"/>
            </p:cNvSpPr>
            <p:nvPr/>
          </p:nvSpPr>
          <p:spPr bwMode="auto">
            <a:xfrm>
              <a:off x="3838" y="10552"/>
              <a:ext cx="1" cy="12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66" name="Text Box 18"/>
            <p:cNvSpPr txBox="1">
              <a:spLocks noChangeArrowheads="1"/>
            </p:cNvSpPr>
            <p:nvPr/>
          </p:nvSpPr>
          <p:spPr bwMode="auto">
            <a:xfrm>
              <a:off x="2838" y="11752"/>
              <a:ext cx="8419" cy="72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8430" tIns="29215" rIns="58430" bIns="2921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1430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ŠKOLNÍ VZDĚLÁVACÍ PROGRAMY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5" name="Line 17"/>
            <p:cNvSpPr>
              <a:spLocks noChangeShapeType="1"/>
            </p:cNvSpPr>
            <p:nvPr/>
          </p:nvSpPr>
          <p:spPr bwMode="auto">
            <a:xfrm flipV="1">
              <a:off x="1838" y="11352"/>
              <a:ext cx="9685" cy="36"/>
            </a:xfrm>
            <a:prstGeom prst="line">
              <a:avLst/>
            </a:prstGeom>
            <a:noFill/>
            <a:ln w="19050" cap="rnd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64" name="Line 16"/>
            <p:cNvSpPr>
              <a:spLocks noChangeShapeType="1"/>
            </p:cNvSpPr>
            <p:nvPr/>
          </p:nvSpPr>
          <p:spPr bwMode="auto">
            <a:xfrm flipH="1">
              <a:off x="10637" y="10352"/>
              <a:ext cx="0" cy="1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63" name="Text Box 15"/>
            <p:cNvSpPr txBox="1">
              <a:spLocks noChangeArrowheads="1"/>
            </p:cNvSpPr>
            <p:nvPr/>
          </p:nvSpPr>
          <p:spPr bwMode="auto">
            <a:xfrm>
              <a:off x="2838" y="8152"/>
              <a:ext cx="8399" cy="300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8430" tIns="29215" rIns="58430" bIns="2921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RÁMCOVÉ VZDĚLÁVACÍ PROGRAMY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>
              <a:off x="8037" y="9952"/>
              <a:ext cx="1" cy="18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61" name="Line 13"/>
            <p:cNvSpPr>
              <a:spLocks noChangeShapeType="1"/>
            </p:cNvSpPr>
            <p:nvPr/>
          </p:nvSpPr>
          <p:spPr bwMode="auto">
            <a:xfrm>
              <a:off x="6238" y="10752"/>
              <a:ext cx="1" cy="10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60" name="Rectangle 12"/>
            <p:cNvSpPr>
              <a:spLocks noChangeArrowheads="1"/>
            </p:cNvSpPr>
            <p:nvPr/>
          </p:nvSpPr>
          <p:spPr bwMode="auto">
            <a:xfrm>
              <a:off x="2838" y="6952"/>
              <a:ext cx="8399" cy="8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9" name="Line 11"/>
            <p:cNvSpPr>
              <a:spLocks noChangeShapeType="1"/>
            </p:cNvSpPr>
            <p:nvPr/>
          </p:nvSpPr>
          <p:spPr bwMode="auto">
            <a:xfrm>
              <a:off x="9036" y="10952"/>
              <a:ext cx="2" cy="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8" name="Line 10"/>
            <p:cNvSpPr>
              <a:spLocks noChangeShapeType="1"/>
            </p:cNvSpPr>
            <p:nvPr/>
          </p:nvSpPr>
          <p:spPr bwMode="auto">
            <a:xfrm flipH="1">
              <a:off x="7037" y="7752"/>
              <a:ext cx="2" cy="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7" name="Line 9"/>
            <p:cNvSpPr>
              <a:spLocks noChangeShapeType="1"/>
            </p:cNvSpPr>
            <p:nvPr/>
          </p:nvSpPr>
          <p:spPr bwMode="auto">
            <a:xfrm>
              <a:off x="4838" y="10152"/>
              <a:ext cx="400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6" name="Line 8"/>
            <p:cNvSpPr>
              <a:spLocks noChangeShapeType="1"/>
            </p:cNvSpPr>
            <p:nvPr/>
          </p:nvSpPr>
          <p:spPr bwMode="auto">
            <a:xfrm>
              <a:off x="7237" y="9752"/>
              <a:ext cx="400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5" name="Line 7"/>
            <p:cNvSpPr>
              <a:spLocks noChangeShapeType="1"/>
            </p:cNvSpPr>
            <p:nvPr/>
          </p:nvSpPr>
          <p:spPr bwMode="auto">
            <a:xfrm>
              <a:off x="7237" y="10552"/>
              <a:ext cx="400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4" name="Rectangle 6"/>
            <p:cNvSpPr>
              <a:spLocks noChangeArrowheads="1"/>
            </p:cNvSpPr>
            <p:nvPr/>
          </p:nvSpPr>
          <p:spPr bwMode="auto">
            <a:xfrm>
              <a:off x="3038" y="9752"/>
              <a:ext cx="1671" cy="80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8430" tIns="29215" rIns="58430" bIns="29215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RVP PV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3" name="Rectangle 5"/>
            <p:cNvSpPr>
              <a:spLocks noChangeArrowheads="1"/>
            </p:cNvSpPr>
            <p:nvPr/>
          </p:nvSpPr>
          <p:spPr bwMode="auto">
            <a:xfrm>
              <a:off x="5438" y="9752"/>
              <a:ext cx="1669" cy="1000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8430" tIns="29215" rIns="58430" bIns="29215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RVP ZV</a:t>
              </a:r>
              <a:endPara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příloha</a:t>
              </a:r>
              <a:endPara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RVP ZV</a:t>
              </a: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–</a:t>
              </a: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LMP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2" name="Rectangle 4"/>
            <p:cNvSpPr>
              <a:spLocks noChangeArrowheads="1"/>
            </p:cNvSpPr>
            <p:nvPr/>
          </p:nvSpPr>
          <p:spPr bwMode="auto">
            <a:xfrm>
              <a:off x="7837" y="9152"/>
              <a:ext cx="1671" cy="80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8430" tIns="29215" rIns="58430" bIns="29215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RVP GV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8237" y="10152"/>
              <a:ext cx="1600" cy="80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8430" tIns="29215" rIns="58430" bIns="29215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RVP SOV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0" name="Text Box 2"/>
            <p:cNvSpPr txBox="1">
              <a:spLocks noChangeArrowheads="1"/>
            </p:cNvSpPr>
            <p:nvPr/>
          </p:nvSpPr>
          <p:spPr bwMode="auto">
            <a:xfrm>
              <a:off x="3172" y="7072"/>
              <a:ext cx="8065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82296" tIns="41148" rIns="82296" bIns="4114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NÁRODNÍ PROGRAM VZDĚLÁVÁNÍ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Součást </a:t>
            </a:r>
            <a:r>
              <a:rPr lang="cs-CZ" b="1" dirty="0" err="1" smtClean="0"/>
              <a:t>kurikulárních</a:t>
            </a:r>
            <a:r>
              <a:rPr lang="cs-CZ" b="1" dirty="0" smtClean="0"/>
              <a:t> dokumentů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Cíle vzdělávání, vzdělávací obsah, učební plán, časové dotace atd., to vše pro daný </a:t>
            </a:r>
            <a:r>
              <a:rPr lang="cs-CZ" smtClean="0"/>
              <a:t>typ </a:t>
            </a:r>
            <a:r>
              <a:rPr lang="cs-CZ" smtClean="0"/>
              <a:t>vzdělání </a:t>
            </a:r>
            <a:endParaRPr lang="cs-CZ" dirty="0" smtClean="0"/>
          </a:p>
          <a:p>
            <a:r>
              <a:rPr lang="cs-CZ" dirty="0" smtClean="0"/>
              <a:t>Programy jsou realizovány v učebním prostředí, které ovlivňuje nejen to, co by se žáci měli naučit, ale i to, jak </a:t>
            </a:r>
            <a:r>
              <a:rPr lang="cs-CZ" smtClean="0"/>
              <a:t>učení </a:t>
            </a:r>
            <a:r>
              <a:rPr lang="cs-CZ" smtClean="0"/>
              <a:t>probíhá </a:t>
            </a:r>
            <a:endParaRPr lang="cs-CZ" dirty="0" smtClean="0"/>
          </a:p>
          <a:p>
            <a:r>
              <a:rPr lang="cs-CZ" dirty="0" smtClean="0"/>
              <a:t>Školní kurikulum se realizuje v interakci a komunikaci mezi učiteli a žáky, a to nejen v prostředí školy, ale i mimo školu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Celoživotní učení pro všechny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Koncept, který znamená užší propojení existujícího školského sektoru se sektorem dalšího vzdělávání, s politikou zaměstnanosti a se sociální politikou s cílem maximální integrace občana </a:t>
            </a:r>
            <a:r>
              <a:rPr lang="cs-CZ" smtClean="0"/>
              <a:t>do </a:t>
            </a:r>
            <a:r>
              <a:rPr lang="cs-CZ" smtClean="0"/>
              <a:t>společnosti</a:t>
            </a:r>
            <a:endParaRPr lang="cs-CZ" dirty="0" smtClean="0"/>
          </a:p>
          <a:p>
            <a:r>
              <a:rPr lang="cs-CZ" dirty="0" smtClean="0"/>
              <a:t>Součást Bílé knihy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Realizace konceptu celoživotního vzdělávání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V</a:t>
            </a:r>
            <a:r>
              <a:rPr lang="cs-CZ" smtClean="0"/>
              <a:t>ytvoření </a:t>
            </a:r>
            <a:r>
              <a:rPr lang="cs-CZ" dirty="0" smtClean="0"/>
              <a:t>nezbytné základny pro celoživotní učení</a:t>
            </a:r>
          </a:p>
          <a:p>
            <a:r>
              <a:rPr lang="cs-CZ" dirty="0" smtClean="0"/>
              <a:t>V</a:t>
            </a:r>
            <a:r>
              <a:rPr lang="cs-CZ" smtClean="0"/>
              <a:t>ytvoření </a:t>
            </a:r>
            <a:r>
              <a:rPr lang="cs-CZ" dirty="0" smtClean="0"/>
              <a:t>promyšlených vazeb mezi učením a prací</a:t>
            </a:r>
          </a:p>
          <a:p>
            <a:r>
              <a:rPr lang="cs-CZ" smtClean="0"/>
              <a:t>V</a:t>
            </a:r>
            <a:r>
              <a:rPr lang="cs-CZ" smtClean="0"/>
              <a:t>ymezení </a:t>
            </a:r>
            <a:r>
              <a:rPr lang="cs-CZ" dirty="0" smtClean="0"/>
              <a:t>úlohy a odpovědnosti všech </a:t>
            </a:r>
            <a:r>
              <a:rPr lang="cs-CZ" smtClean="0"/>
              <a:t>zainteresovaných partnerů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Zamýšlené kurikulum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to, co je ve vzdělávací soustavě určité země plánováno jakožto cíle a </a:t>
            </a:r>
            <a:r>
              <a:rPr lang="cs-CZ" smtClean="0"/>
              <a:t>obsah </a:t>
            </a:r>
            <a:r>
              <a:rPr lang="cs-CZ" smtClean="0"/>
              <a:t>vzdělání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Realizované kurikulum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vymezováno jako „učivo skutečně předané žákům konkrétními učiteli v konkrétních školách a </a:t>
            </a:r>
            <a:r>
              <a:rPr lang="cs-CZ" smtClean="0"/>
              <a:t>třídách</a:t>
            </a:r>
            <a:r>
              <a:rPr lang="cs-CZ" smtClean="0"/>
              <a:t>“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Dosažené kurikulum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</a:t>
            </a:r>
            <a:r>
              <a:rPr lang="cs-CZ" dirty="0" smtClean="0"/>
              <a:t>bsahuje učivo, které si žáci </a:t>
            </a:r>
            <a:r>
              <a:rPr lang="cs-CZ" smtClean="0"/>
              <a:t>skutečně </a:t>
            </a:r>
            <a:r>
              <a:rPr lang="cs-CZ" smtClean="0"/>
              <a:t>osvojili</a:t>
            </a:r>
            <a:endParaRPr lang="cs-CZ" dirty="0" smtClean="0"/>
          </a:p>
          <a:p>
            <a:r>
              <a:rPr lang="cs-CZ" dirty="0"/>
              <a:t>J</a:t>
            </a:r>
            <a:r>
              <a:rPr lang="cs-CZ" dirty="0" smtClean="0"/>
              <a:t>sou to především znalosti žáků v příslušných předmětech, zjišťované speciálními testy pro měření </a:t>
            </a:r>
            <a:r>
              <a:rPr lang="cs-CZ" smtClean="0"/>
              <a:t>vzdělávacích </a:t>
            </a:r>
            <a:r>
              <a:rPr lang="cs-CZ" smtClean="0"/>
              <a:t>výsledků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Formální kurikulum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komplexní projekt cílů, obsahu, prostředků a organizace vzdělávání a realizace projektového kurikula ve vzdělávacím procesu (ve výuce) a způsoby kontroly a hodnocení výsledků vzdělávacího procesu (</a:t>
            </a:r>
            <a:r>
              <a:rPr lang="cs-CZ" smtClean="0"/>
              <a:t>výuky</a:t>
            </a:r>
            <a:r>
              <a:rPr lang="cs-CZ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Školská reforma v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1. vlna (červen 2007): 62 RVP –</a:t>
            </a:r>
            <a:r>
              <a:rPr lang="cs-CZ" dirty="0" smtClean="0"/>
              <a:t> školy podle nich učí od 1. září 2009 </a:t>
            </a:r>
          </a:p>
          <a:p>
            <a:r>
              <a:rPr lang="cs-CZ" b="1" dirty="0" smtClean="0"/>
              <a:t>2. vlna (květen 2008): 82 RVP –</a:t>
            </a:r>
            <a:r>
              <a:rPr lang="cs-CZ" dirty="0" smtClean="0"/>
              <a:t> školy podle nich učí od 1. září 2010 </a:t>
            </a:r>
          </a:p>
          <a:p>
            <a:r>
              <a:rPr lang="cs-CZ" b="1" dirty="0" smtClean="0"/>
              <a:t>3. vlna (</a:t>
            </a:r>
            <a:r>
              <a:rPr lang="cs-CZ" b="1" smtClean="0"/>
              <a:t>květen </a:t>
            </a:r>
            <a:r>
              <a:rPr lang="cs-CZ" b="1" smtClean="0"/>
              <a:t>2009):</a:t>
            </a:r>
            <a:r>
              <a:rPr lang="cs-CZ" smtClean="0"/>
              <a:t> </a:t>
            </a:r>
            <a:r>
              <a:rPr lang="cs-CZ" b="1" dirty="0" smtClean="0"/>
              <a:t>82 RVP –</a:t>
            </a:r>
            <a:r>
              <a:rPr lang="cs-CZ" dirty="0" smtClean="0"/>
              <a:t> školy podle nich učí od 1. září 2011 </a:t>
            </a:r>
          </a:p>
          <a:p>
            <a:r>
              <a:rPr lang="cs-CZ" b="1" dirty="0" smtClean="0"/>
              <a:t>4. vlna (duben 2010):</a:t>
            </a:r>
            <a:r>
              <a:rPr lang="cs-CZ" dirty="0" smtClean="0"/>
              <a:t> </a:t>
            </a:r>
            <a:r>
              <a:rPr lang="cs-CZ" b="1" dirty="0" smtClean="0"/>
              <a:t>49 RVP –</a:t>
            </a:r>
            <a:r>
              <a:rPr lang="cs-CZ" dirty="0" smtClean="0"/>
              <a:t> školy podle nich učí od 1. září 2012. </a:t>
            </a:r>
          </a:p>
          <a:p>
            <a:r>
              <a:rPr lang="cs-CZ" b="1" dirty="0" smtClean="0"/>
              <a:t>5. vlna (červenec 2012):</a:t>
            </a:r>
            <a:r>
              <a:rPr lang="cs-CZ" dirty="0" smtClean="0"/>
              <a:t> </a:t>
            </a:r>
            <a:r>
              <a:rPr lang="cs-CZ" b="1" dirty="0" smtClean="0"/>
              <a:t>4 RVP –</a:t>
            </a:r>
            <a:r>
              <a:rPr lang="cs-CZ" dirty="0" smtClean="0"/>
              <a:t> školy podle nich učí od 1. září 2014 </a:t>
            </a:r>
          </a:p>
          <a:p>
            <a:r>
              <a:rPr lang="cs-CZ" b="1" dirty="0" smtClean="0"/>
              <a:t>6. vlna (listopad 2012):</a:t>
            </a:r>
            <a:r>
              <a:rPr lang="cs-CZ" dirty="0" smtClean="0"/>
              <a:t> </a:t>
            </a:r>
            <a:r>
              <a:rPr lang="cs-CZ" b="1" dirty="0" smtClean="0"/>
              <a:t>1 RVP –</a:t>
            </a:r>
            <a:r>
              <a:rPr lang="cs-CZ" dirty="0" smtClean="0"/>
              <a:t> </a:t>
            </a:r>
            <a:r>
              <a:rPr lang="cs-CZ" b="1" dirty="0" smtClean="0"/>
              <a:t>–</a:t>
            </a:r>
            <a:r>
              <a:rPr lang="cs-CZ" dirty="0" smtClean="0"/>
              <a:t> školy podle nich učí od 1. září 2015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Neformální kurikulum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ahrnuje aktivity a zkušenosti vztahující se ke škole a domácí studium, úkoly, přípravu žáků </a:t>
            </a:r>
            <a:r>
              <a:rPr lang="cs-CZ" smtClean="0"/>
              <a:t>na </a:t>
            </a:r>
            <a:r>
              <a:rPr lang="cs-CZ" smtClean="0"/>
              <a:t>vyučování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Revize kurikula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</a:t>
            </a:r>
            <a:r>
              <a:rPr lang="cs-CZ" dirty="0" smtClean="0"/>
              <a:t>roces kritického přehodnocování rámcových vzdělávacích programů (RVP) na základě vnějších podnětů a dat zjištěných při </a:t>
            </a:r>
            <a:r>
              <a:rPr lang="cs-CZ" smtClean="0"/>
              <a:t>hodnocení </a:t>
            </a:r>
            <a:r>
              <a:rPr lang="cs-CZ" smtClean="0"/>
              <a:t>kurikula</a:t>
            </a:r>
            <a:endParaRPr lang="cs-CZ" dirty="0" smtClean="0"/>
          </a:p>
          <a:p>
            <a:r>
              <a:rPr lang="cs-CZ" dirty="0" smtClean="0"/>
              <a:t>Ověřování, zda platné stávající RVP zohledňují nové podněty a zda jsou nebo nejsou příčinou problémů zjištěných při </a:t>
            </a:r>
            <a:r>
              <a:rPr lang="cs-CZ" smtClean="0"/>
              <a:t>hodnocení </a:t>
            </a:r>
            <a:r>
              <a:rPr lang="cs-CZ" smtClean="0"/>
              <a:t>kurikula</a:t>
            </a:r>
            <a:endParaRPr lang="cs-CZ" dirty="0" smtClean="0"/>
          </a:p>
          <a:p>
            <a:r>
              <a:rPr lang="cs-CZ" dirty="0" smtClean="0"/>
              <a:t>Nemusí nutně znamenat jeho změnu. Naopak, závěry z revize mohou ukázat, že ke změně nemusí dojít (změna RVP není nutná).Revize můžeme chápat jako pravidelné hodnocení, zkoumání funkčnosti textu dokumentu.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Kurikulum a výzkum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Kurikulum bylo vždy předmětem výzkumu, který má ve školství </a:t>
            </a:r>
            <a:r>
              <a:rPr lang="cs-CZ" smtClean="0"/>
              <a:t>dlouholetou </a:t>
            </a:r>
            <a:r>
              <a:rPr lang="cs-CZ" smtClean="0"/>
              <a:t>tradici</a:t>
            </a:r>
          </a:p>
          <a:p>
            <a:r>
              <a:rPr lang="cs-CZ" smtClean="0"/>
              <a:t>V</a:t>
            </a:r>
            <a:r>
              <a:rPr lang="cs-CZ" dirty="0" smtClean="0"/>
              <a:t> současné době probíhají výzkumy zaměřené na ověření kvality výuky podle nových </a:t>
            </a:r>
            <a:r>
              <a:rPr lang="cs-CZ" dirty="0" err="1" smtClean="0"/>
              <a:t>kurikulárních</a:t>
            </a:r>
            <a:r>
              <a:rPr lang="cs-CZ" dirty="0" smtClean="0"/>
              <a:t> dokumentů a monitorování potřeb učitelů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Rámcové vzdělávací programy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Vycházejí z nové strategie vzdělávání, která zdůrazňuje klíčové kompetence, jejich provázanost se vzdělávacím obsahem a uplatnění získaných vědomostí a dovedností v </a:t>
            </a:r>
            <a:r>
              <a:rPr lang="cs-CZ" smtClean="0"/>
              <a:t>praktickém </a:t>
            </a:r>
            <a:r>
              <a:rPr lang="cs-CZ" smtClean="0"/>
              <a:t>životě</a:t>
            </a:r>
          </a:p>
          <a:p>
            <a:r>
              <a:rPr lang="cs-CZ" smtClean="0"/>
              <a:t>Vycházejí </a:t>
            </a:r>
            <a:r>
              <a:rPr lang="cs-CZ" dirty="0" smtClean="0"/>
              <a:t>z koncepce celoživotního učení</a:t>
            </a:r>
          </a:p>
          <a:p>
            <a:r>
              <a:rPr lang="cs-CZ" dirty="0" smtClean="0"/>
              <a:t>Formulují očekávanou úroveň vzdělání stanovenou pro všechny absolventy jednotlivých etap vzdělávání</a:t>
            </a:r>
          </a:p>
          <a:p>
            <a:r>
              <a:rPr lang="cs-CZ" dirty="0" smtClean="0"/>
              <a:t>Podporují pedagogickou autonomii škol a profesní odpovědnost učitelů za výsledky vzdělávání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Rámcový program pro předškolní vzdělávání (RVP PV)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Byl vydán s účinností od 1. </a:t>
            </a:r>
            <a:r>
              <a:rPr lang="cs-CZ" smtClean="0"/>
              <a:t>března </a:t>
            </a:r>
            <a:r>
              <a:rPr lang="cs-CZ" smtClean="0"/>
              <a:t>2005 </a:t>
            </a:r>
            <a:endParaRPr lang="cs-CZ" dirty="0" smtClean="0"/>
          </a:p>
          <a:p>
            <a:r>
              <a:rPr lang="cs-CZ" dirty="0" smtClean="0"/>
              <a:t>Od 1. září 2007 mají mateřské školy a přípravné třídy ZŠ povinnost pracovat podle vlastních školních </a:t>
            </a:r>
            <a:r>
              <a:rPr lang="cs-CZ" smtClean="0"/>
              <a:t>vzdělávacích </a:t>
            </a:r>
            <a:r>
              <a:rPr lang="cs-CZ" smtClean="0"/>
              <a:t>programů</a:t>
            </a:r>
            <a:endParaRPr lang="cs-CZ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Rámcový program pro základní vzdělávání (RVP ZV)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Byl schválen a vydán s účinností od 1. září 2005</a:t>
            </a:r>
          </a:p>
          <a:p>
            <a:r>
              <a:rPr lang="cs-CZ" dirty="0" smtClean="0"/>
              <a:t>Od 1. září 2007 mají základní školy povinnost pracovat podle vlastních vzdělávacích programů, a to v 1.–6. ročnících </a:t>
            </a:r>
          </a:p>
          <a:p>
            <a:r>
              <a:rPr lang="cs-CZ" dirty="0" smtClean="0"/>
              <a:t>ve 2. a 7. ročníku od </a:t>
            </a:r>
            <a:r>
              <a:rPr lang="cs-CZ" smtClean="0"/>
              <a:t>září </a:t>
            </a:r>
            <a:r>
              <a:rPr lang="cs-CZ" smtClean="0"/>
              <a:t>2008 </a:t>
            </a:r>
            <a:endParaRPr lang="cs-CZ" dirty="0" smtClean="0"/>
          </a:p>
          <a:p>
            <a:r>
              <a:rPr lang="cs-CZ" dirty="0" smtClean="0"/>
              <a:t>ve 3. a 8. ročníku od </a:t>
            </a:r>
            <a:r>
              <a:rPr lang="cs-CZ" smtClean="0"/>
              <a:t>září </a:t>
            </a:r>
            <a:r>
              <a:rPr lang="cs-CZ" smtClean="0"/>
              <a:t>2009 </a:t>
            </a:r>
            <a:endParaRPr lang="cs-CZ" dirty="0" smtClean="0"/>
          </a:p>
          <a:p>
            <a:r>
              <a:rPr lang="cs-CZ" dirty="0" smtClean="0"/>
              <a:t>ve 4. a 9. ročníku od září </a:t>
            </a:r>
            <a:r>
              <a:rPr lang="cs-CZ" smtClean="0"/>
              <a:t>2010 </a:t>
            </a:r>
            <a:r>
              <a:rPr lang="cs-CZ" smtClean="0"/>
              <a:t> </a:t>
            </a:r>
            <a:endParaRPr lang="cs-CZ" dirty="0" smtClean="0"/>
          </a:p>
          <a:p>
            <a:r>
              <a:rPr lang="cs-CZ" dirty="0" smtClean="0"/>
              <a:t>v 5. ročnících od září 2011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RVP ZV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Navazuje svým pojetím na RVP PV a je východiskem pro koncepci rámcových vzdělávacích programů pro střední vzdělávání</a:t>
            </a:r>
          </a:p>
          <a:p>
            <a:r>
              <a:rPr lang="cs-CZ" dirty="0" smtClean="0"/>
              <a:t>Vymezuje vše, co je společné a nezbytné v povinném základním vzdělávání žáků, včetně vzdělávání v odpovídajících ročnících víceletých středních škol</a:t>
            </a:r>
          </a:p>
          <a:p>
            <a:r>
              <a:rPr lang="cs-CZ" dirty="0" smtClean="0"/>
              <a:t>Specifikuje úroveň klíčových kompetencí, jíž by měli žáci dosáhnout na konci základního vzdělávání</a:t>
            </a:r>
          </a:p>
          <a:p>
            <a:r>
              <a:rPr lang="cs-CZ" dirty="0" smtClean="0"/>
              <a:t>Vymezuje vzdělávací obsah – očekávané výstupy a učivo</a:t>
            </a:r>
          </a:p>
          <a:p>
            <a:r>
              <a:rPr lang="cs-CZ" dirty="0" smtClean="0"/>
              <a:t>Zařazuje jako závaznou součást základního vzdělávání průřezová témata s výrazně formativními funkcemi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RVP ZV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</a:t>
            </a:r>
            <a:r>
              <a:rPr lang="cs-CZ" smtClean="0"/>
              <a:t>odporuje </a:t>
            </a:r>
            <a:r>
              <a:rPr lang="cs-CZ" dirty="0" smtClean="0"/>
              <a:t>komplexní přístup k realizaci vzdělávacího obsahu, včetně možnosti jeho vhodného propojování, a předpokládá volbu různých vzdělávacích postupů, odlišných metod, forem výuky a využití všech podpůrných opatření ve shodě s individuálními potřebami žáků </a:t>
            </a:r>
          </a:p>
          <a:p>
            <a:r>
              <a:rPr lang="cs-CZ" dirty="0" smtClean="0"/>
              <a:t>U</a:t>
            </a:r>
            <a:r>
              <a:rPr lang="cs-CZ" smtClean="0"/>
              <a:t>možňuje </a:t>
            </a:r>
            <a:r>
              <a:rPr lang="cs-CZ" dirty="0" smtClean="0"/>
              <a:t>modifikaci vzdělávacího obsahu pro vzdělávání žáků se speciálními vzdělávacími potřebami</a:t>
            </a:r>
          </a:p>
          <a:p>
            <a:r>
              <a:rPr lang="cs-CZ" dirty="0" smtClean="0"/>
              <a:t>J</a:t>
            </a:r>
            <a:r>
              <a:rPr lang="cs-CZ" smtClean="0"/>
              <a:t>e </a:t>
            </a:r>
            <a:r>
              <a:rPr lang="cs-CZ" dirty="0" smtClean="0"/>
              <a:t>závazný pro všechny střední školy při stanovování požadavků přijímacího řízení pro vstup do středního vzdělávání	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Vzdělávání žáků s postižením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Žáci s lehkým mentálním postižením se vzdělávají podle přílohy Rámcového vzdělávacího programu pro </a:t>
            </a:r>
            <a:r>
              <a:rPr lang="cs-CZ" smtClean="0"/>
              <a:t>základní </a:t>
            </a:r>
            <a:r>
              <a:rPr lang="cs-CZ" smtClean="0"/>
              <a:t>vzdělávání</a:t>
            </a:r>
            <a:endParaRPr lang="cs-CZ" dirty="0" smtClean="0"/>
          </a:p>
          <a:p>
            <a:r>
              <a:rPr lang="cs-CZ" dirty="0" smtClean="0"/>
              <a:t>Žáci s těžkým mentálním postižením, žáci s více vadami a žáci s autismem, kteří navštěvují základní školu speciální, se vzdělávají podle samostatného rámcového </a:t>
            </a:r>
            <a:r>
              <a:rPr lang="cs-CZ" smtClean="0"/>
              <a:t>vzdělávacího </a:t>
            </a:r>
            <a:r>
              <a:rPr lang="cs-CZ" smtClean="0"/>
              <a:t>programu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Dlouhodobý záměr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Dlouhodobý záměr vzdělávání a rozvoje vzdělávací soustavy České republiky na období 2011 - 2015 </a:t>
            </a:r>
          </a:p>
          <a:p>
            <a:r>
              <a:rPr lang="cs-CZ" dirty="0"/>
              <a:t>P</a:t>
            </a:r>
            <a:r>
              <a:rPr lang="cs-CZ" dirty="0" smtClean="0"/>
              <a:t>ro oblast regionálního školství představuje významný nástroj formování </a:t>
            </a:r>
            <a:r>
              <a:rPr lang="cs-CZ" smtClean="0"/>
              <a:t>vzdělávací </a:t>
            </a:r>
            <a:r>
              <a:rPr lang="cs-CZ" smtClean="0"/>
              <a:t>soustavy</a:t>
            </a:r>
            <a:endParaRPr lang="cs-CZ" dirty="0" smtClean="0"/>
          </a:p>
          <a:p>
            <a:r>
              <a:rPr lang="cs-CZ" dirty="0" smtClean="0"/>
              <a:t>Uvádí základní směry a cíle dalšího vývoje, stanoví opatření na úrovni státu na dobu nejméně čtyř let s cílem sjednotit vzdělávací politiku 14 krajů </a:t>
            </a:r>
            <a:r>
              <a:rPr lang="cs-CZ" smtClean="0"/>
              <a:t>a </a:t>
            </a:r>
            <a:r>
              <a:rPr lang="cs-CZ" smtClean="0"/>
              <a:t>státu </a:t>
            </a:r>
            <a:endParaRPr lang="cs-CZ" dirty="0" smtClean="0"/>
          </a:p>
          <a:p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Kurikulární</a:t>
            </a:r>
            <a:r>
              <a:rPr lang="cs-CZ" b="1" dirty="0" smtClean="0"/>
              <a:t> reforma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Zásadní změna </a:t>
            </a:r>
            <a:r>
              <a:rPr lang="cs-CZ" dirty="0" smtClean="0"/>
              <a:t>vzdělávání i vzdělávací politiky pro zvýšení a zlepšení kvality vzdělávání a efektivity výsledků vzdělávání</a:t>
            </a:r>
          </a:p>
          <a:p>
            <a:r>
              <a:rPr lang="cs-CZ" b="1" dirty="0" smtClean="0"/>
              <a:t>Změna   - </a:t>
            </a:r>
            <a:r>
              <a:rPr lang="cs-CZ" dirty="0" smtClean="0"/>
              <a:t>cílů a obsahu vzdělávání směrem k utváření a rozvoji životních dovednosti (klíčových kompetencí) a k přípravě žáků pro praktický život </a:t>
            </a:r>
          </a:p>
          <a:p>
            <a:pPr>
              <a:buNone/>
            </a:pPr>
            <a:r>
              <a:rPr lang="cs-CZ" dirty="0" smtClean="0"/>
              <a:t>		       - v procesu řízení vzdělávání, jeho </a:t>
            </a:r>
          </a:p>
          <a:p>
            <a:pPr>
              <a:buNone/>
            </a:pPr>
            <a:r>
              <a:rPr lang="cs-CZ" dirty="0" smtClean="0"/>
              <a:t>		       - průběžné diagnostice a </a:t>
            </a:r>
          </a:p>
          <a:p>
            <a:pPr>
              <a:buNone/>
            </a:pPr>
            <a:r>
              <a:rPr lang="cs-CZ" dirty="0" smtClean="0"/>
              <a:t>		       - způsobu hodnocení dosahovaných výsledků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DZ - princip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Z</a:t>
            </a:r>
            <a:r>
              <a:rPr lang="cs-CZ" smtClean="0"/>
              <a:t>výšit </a:t>
            </a:r>
            <a:r>
              <a:rPr lang="cs-CZ" dirty="0" smtClean="0"/>
              <a:t>kvalitu a efektivitu ve vzdělávání, a tím také konkurenceschopnost naší republiky v </a:t>
            </a:r>
            <a:r>
              <a:rPr lang="cs-CZ" smtClean="0"/>
              <a:t>mezinárodním </a:t>
            </a:r>
            <a:r>
              <a:rPr lang="cs-CZ" smtClean="0"/>
              <a:t>porovnání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Školní vzdělávací program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Vydává ředitel</a:t>
            </a:r>
          </a:p>
          <a:p>
            <a:r>
              <a:rPr lang="cs-CZ" dirty="0" smtClean="0"/>
              <a:t>K jeho návrhu se vyjadřuje školská rada</a:t>
            </a:r>
          </a:p>
          <a:p>
            <a:r>
              <a:rPr lang="cs-CZ" dirty="0" smtClean="0"/>
              <a:t>Musí být v souladu s rámcovým vzdělávacím programem</a:t>
            </a:r>
          </a:p>
          <a:p>
            <a:r>
              <a:rPr lang="cs-CZ" dirty="0" smtClean="0"/>
              <a:t>Musí být přístupný veřejnosti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Kontrola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Soulad školního vzdělávacího programu s rámcovým vzdělávacím programem bude  v rámci své inspekční činnosti sledovat Česká </a:t>
            </a:r>
            <a:r>
              <a:rPr lang="cs-CZ" smtClean="0"/>
              <a:t>školní </a:t>
            </a:r>
            <a:r>
              <a:rPr lang="cs-CZ" smtClean="0"/>
              <a:t>inspekce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Kurikulum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</a:t>
            </a:r>
            <a:r>
              <a:rPr lang="cs-CZ" dirty="0" smtClean="0"/>
              <a:t> latinského slova </a:t>
            </a:r>
            <a:r>
              <a:rPr lang="cs-CZ" i="1" dirty="0" smtClean="0"/>
              <a:t>curriculum</a:t>
            </a:r>
            <a:r>
              <a:rPr lang="cs-CZ" dirty="0" smtClean="0"/>
              <a:t> (běh, závodní dráha, vůz), v přeneseném významu pak vyjadřuje posun po plánované cestě (</a:t>
            </a:r>
            <a:r>
              <a:rPr lang="cs-CZ" smtClean="0"/>
              <a:t>trase</a:t>
            </a:r>
            <a:r>
              <a:rPr lang="cs-CZ" smtClean="0"/>
              <a:t>)</a:t>
            </a:r>
            <a:endParaRPr lang="cs-CZ" dirty="0" smtClean="0"/>
          </a:p>
          <a:p>
            <a:r>
              <a:rPr lang="cs-CZ" dirty="0" smtClean="0"/>
              <a:t>V pedagogice  - původně pouze učivo, později se jeho význam rozšiřoval a</a:t>
            </a:r>
            <a:r>
              <a:rPr lang="cs-CZ" smtClean="0"/>
              <a:t> </a:t>
            </a:r>
            <a:r>
              <a:rPr lang="cs-CZ" smtClean="0"/>
              <a:t>měnil </a:t>
            </a:r>
            <a:r>
              <a:rPr lang="cs-CZ" dirty="0" smtClean="0"/>
              <a:t>V současnosti se uvádí více než stovka definic kurikula, které se vztahují k různým vzdělávacím koncepcím a jednotlivým výkladům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Obsah kurikula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Vzdělávací program </a:t>
            </a:r>
          </a:p>
          <a:p>
            <a:r>
              <a:rPr lang="cs-CZ" dirty="0" smtClean="0"/>
              <a:t>Obsah vzdělávání</a:t>
            </a:r>
          </a:p>
          <a:p>
            <a:r>
              <a:rPr lang="cs-CZ" dirty="0" smtClean="0"/>
              <a:t>Vztahy ve vzdělávání </a:t>
            </a:r>
          </a:p>
          <a:p>
            <a:r>
              <a:rPr lang="cs-CZ" dirty="0" smtClean="0"/>
              <a:t>Prostředí pro vzdělávání </a:t>
            </a:r>
          </a:p>
          <a:p>
            <a:r>
              <a:rPr lang="cs-CZ" dirty="0" smtClean="0"/>
              <a:t>Průběh vzdělávání</a:t>
            </a:r>
          </a:p>
          <a:p>
            <a:r>
              <a:rPr lang="cs-CZ" dirty="0" smtClean="0"/>
              <a:t>Výsledky vzdělávání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</a:t>
            </a:r>
            <a:r>
              <a:rPr lang="cs-CZ" b="1" dirty="0" smtClean="0"/>
              <a:t>efinice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Průcha  </a:t>
            </a:r>
            <a:r>
              <a:rPr lang="cs-CZ" i="1" dirty="0" smtClean="0"/>
              <a:t>Moderní pedagogika</a:t>
            </a:r>
            <a:r>
              <a:rPr lang="cs-CZ" dirty="0" smtClean="0"/>
              <a:t> (2005) :</a:t>
            </a:r>
          </a:p>
          <a:p>
            <a:r>
              <a:rPr lang="cs-CZ" dirty="0" smtClean="0"/>
              <a:t>„obsah vzdělávání, který zahrnuje veškeré zkušenosti, které žáci získávají ve škole a v činnostech ke škole se vztahujících, zejména jejich plánování, zprostředkovávání a hodnocení“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5 </a:t>
            </a:r>
            <a:r>
              <a:rPr lang="pt-BR" b="1" dirty="0" smtClean="0"/>
              <a:t>forem existence obsahu vzdělávání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Akceptační forma </a:t>
            </a:r>
            <a:r>
              <a:rPr lang="cs-CZ" dirty="0" smtClean="0"/>
              <a:t>– dokumenty školské politiky, národní priority ve vzdělávání, koncepce zájmových skupin</a:t>
            </a:r>
          </a:p>
          <a:p>
            <a:r>
              <a:rPr lang="cs-CZ" b="1" dirty="0" smtClean="0"/>
              <a:t>Projektová forma </a:t>
            </a:r>
            <a:r>
              <a:rPr lang="cs-CZ" dirty="0" smtClean="0"/>
              <a:t>– vzdělávací programy, učební plány a osnovy, standardy vzdělávání</a:t>
            </a:r>
          </a:p>
          <a:p>
            <a:r>
              <a:rPr lang="cs-CZ" b="1" dirty="0" smtClean="0"/>
              <a:t>Realizovaná forma </a:t>
            </a:r>
            <a:r>
              <a:rPr lang="cs-CZ" dirty="0" smtClean="0"/>
              <a:t>– konkrétní prezentace učiva realizovaná učiteli nebo výukovými médii</a:t>
            </a:r>
          </a:p>
          <a:p>
            <a:r>
              <a:rPr lang="cs-CZ" b="1" dirty="0" err="1" smtClean="0"/>
              <a:t>Rezultátová</a:t>
            </a:r>
            <a:r>
              <a:rPr lang="cs-CZ" b="1" dirty="0" smtClean="0"/>
              <a:t> forma </a:t>
            </a:r>
            <a:r>
              <a:rPr lang="cs-CZ" dirty="0" smtClean="0"/>
              <a:t>– vzdělávací výsledky (osvojené učivo)</a:t>
            </a:r>
          </a:p>
          <a:p>
            <a:r>
              <a:rPr lang="cs-CZ" b="1" dirty="0" smtClean="0"/>
              <a:t>Efektová forma </a:t>
            </a:r>
            <a:r>
              <a:rPr lang="cs-CZ" dirty="0" smtClean="0"/>
              <a:t>– efekty obsahu vzdělávání v profesní kariéře lidí, jejich politických postojích a pracovních schopnostech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Kurikulum 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</a:t>
            </a:r>
            <a:r>
              <a:rPr lang="cs-CZ" smtClean="0"/>
              <a:t>yvíjející </a:t>
            </a:r>
            <a:r>
              <a:rPr lang="cs-CZ" dirty="0" smtClean="0"/>
              <a:t>a obměňující se proces ve shodě s potřebami a hodnotami společnosti a s potřebami žáků. Jedná se o živý dokument, který se mění především na základě zkušeností s jeho realizací v</a:t>
            </a:r>
            <a:r>
              <a:rPr lang="cs-CZ" smtClean="0"/>
              <a:t> </a:t>
            </a:r>
            <a:r>
              <a:rPr lang="cs-CZ" smtClean="0"/>
              <a:t>praxi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Tzv. Bílá kniha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Národní program rozvoje vzdělávání v ČR</a:t>
            </a:r>
          </a:p>
          <a:p>
            <a:r>
              <a:rPr lang="cs-CZ" dirty="0" smtClean="0"/>
              <a:t>Formuje vládní strategii v </a:t>
            </a:r>
            <a:r>
              <a:rPr lang="cs-CZ" smtClean="0"/>
              <a:t>oblasti </a:t>
            </a:r>
            <a:r>
              <a:rPr lang="cs-CZ" smtClean="0"/>
              <a:t>vzdělávání</a:t>
            </a:r>
          </a:p>
          <a:p>
            <a:r>
              <a:rPr lang="cs-CZ" smtClean="0"/>
              <a:t>Strategie </a:t>
            </a:r>
            <a:r>
              <a:rPr lang="cs-CZ" dirty="0" smtClean="0"/>
              <a:t>odráží celospolečenské zájmy a dává konkrétní podněty k práci škol</a:t>
            </a:r>
          </a:p>
          <a:p>
            <a:r>
              <a:rPr lang="cs-CZ" dirty="0" smtClean="0"/>
              <a:t>Vytváří nové principy </a:t>
            </a:r>
            <a:r>
              <a:rPr lang="cs-CZ" dirty="0" err="1" smtClean="0"/>
              <a:t>kurikulární</a:t>
            </a:r>
            <a:r>
              <a:rPr lang="cs-CZ" dirty="0" smtClean="0"/>
              <a:t> politiky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807</Words>
  <Application>Microsoft Office PowerPoint</Application>
  <PresentationFormat>Předvádění na obrazovce (4:3)</PresentationFormat>
  <Paragraphs>134</Paragraphs>
  <Slides>32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Motiv sady Office</vt:lpstr>
      <vt:lpstr>Kurikulární politika – řízení pedagogického procesu</vt:lpstr>
      <vt:lpstr>Školská reforma v ČR</vt:lpstr>
      <vt:lpstr>Kurikulární reforma</vt:lpstr>
      <vt:lpstr>Kurikulum</vt:lpstr>
      <vt:lpstr>Obsah kurikula</vt:lpstr>
      <vt:lpstr>Definice</vt:lpstr>
      <vt:lpstr>5 forem existence obsahu vzdělávání </vt:lpstr>
      <vt:lpstr>Kurikulum je</vt:lpstr>
      <vt:lpstr>Tzv. Bílá kniha</vt:lpstr>
      <vt:lpstr>Kurikulární dokumenty</vt:lpstr>
      <vt:lpstr>Státní a školní dokumenty</vt:lpstr>
      <vt:lpstr>Systém kurikulárních dokumentů</vt:lpstr>
      <vt:lpstr>Součást kurikulárních dokumentů</vt:lpstr>
      <vt:lpstr>Celoživotní učení pro všechny</vt:lpstr>
      <vt:lpstr>Realizace konceptu celoživotního vzdělávání</vt:lpstr>
      <vt:lpstr>Zamýšlené kurikulum</vt:lpstr>
      <vt:lpstr>Realizované kurikulum </vt:lpstr>
      <vt:lpstr>Dosažené kurikulum</vt:lpstr>
      <vt:lpstr>Formální kurikulum</vt:lpstr>
      <vt:lpstr>Neformální kurikulum</vt:lpstr>
      <vt:lpstr>Revize kurikula</vt:lpstr>
      <vt:lpstr>Kurikulum a výzkum</vt:lpstr>
      <vt:lpstr>Rámcové vzdělávací programy</vt:lpstr>
      <vt:lpstr>Rámcový program pro předškolní vzdělávání (RVP PV)</vt:lpstr>
      <vt:lpstr>Rámcový program pro základní vzdělávání (RVP ZV)</vt:lpstr>
      <vt:lpstr>RVP ZV</vt:lpstr>
      <vt:lpstr>RVP ZV</vt:lpstr>
      <vt:lpstr>Vzdělávání žáků s postižením</vt:lpstr>
      <vt:lpstr>Dlouhodobý záměr</vt:lpstr>
      <vt:lpstr>DZ - princip</vt:lpstr>
      <vt:lpstr>Školní vzdělávací program </vt:lpstr>
      <vt:lpstr>Kontrola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Javorova Barbora</dc:creator>
  <cp:lastModifiedBy>Javorova Barbora</cp:lastModifiedBy>
  <cp:revision>24</cp:revision>
  <dcterms:created xsi:type="dcterms:W3CDTF">2013-02-18T13:49:15Z</dcterms:created>
  <dcterms:modified xsi:type="dcterms:W3CDTF">2018-02-09T21:44:59Z</dcterms:modified>
</cp:coreProperties>
</file>