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37" r:id="rId6"/>
    <p:sldId id="338" r:id="rId7"/>
    <p:sldId id="339" r:id="rId8"/>
    <p:sldId id="340" r:id="rId9"/>
    <p:sldId id="341" r:id="rId10"/>
    <p:sldId id="265" r:id="rId11"/>
    <p:sldId id="269" r:id="rId12"/>
    <p:sldId id="270" r:id="rId13"/>
    <p:sldId id="271" r:id="rId14"/>
    <p:sldId id="272" r:id="rId15"/>
    <p:sldId id="342" r:id="rId16"/>
    <p:sldId id="343" r:id="rId17"/>
    <p:sldId id="344" r:id="rId18"/>
    <p:sldId id="345" r:id="rId19"/>
    <p:sldId id="346" r:id="rId20"/>
    <p:sldId id="273" r:id="rId21"/>
    <p:sldId id="310" r:id="rId22"/>
    <p:sldId id="313" r:id="rId23"/>
    <p:sldId id="314" r:id="rId24"/>
    <p:sldId id="274" r:id="rId25"/>
    <p:sldId id="275" r:id="rId26"/>
    <p:sldId id="277" r:id="rId27"/>
    <p:sldId id="278" r:id="rId28"/>
    <p:sldId id="279" r:id="rId29"/>
    <p:sldId id="315" r:id="rId30"/>
    <p:sldId id="284" r:id="rId31"/>
    <p:sldId id="285" r:id="rId32"/>
    <p:sldId id="286" r:id="rId33"/>
    <p:sldId id="281" r:id="rId34"/>
    <p:sldId id="316" r:id="rId35"/>
    <p:sldId id="317" r:id="rId36"/>
    <p:sldId id="318" r:id="rId37"/>
    <p:sldId id="319" r:id="rId38"/>
    <p:sldId id="320" r:id="rId39"/>
    <p:sldId id="283" r:id="rId40"/>
    <p:sldId id="321" r:id="rId41"/>
    <p:sldId id="287" r:id="rId42"/>
    <p:sldId id="322" r:id="rId43"/>
    <p:sldId id="347" r:id="rId44"/>
    <p:sldId id="289" r:id="rId45"/>
    <p:sldId id="323" r:id="rId46"/>
    <p:sldId id="290" r:id="rId47"/>
    <p:sldId id="324" r:id="rId48"/>
    <p:sldId id="331" r:id="rId49"/>
    <p:sldId id="291" r:id="rId50"/>
    <p:sldId id="292" r:id="rId51"/>
    <p:sldId id="332" r:id="rId52"/>
    <p:sldId id="333" r:id="rId53"/>
    <p:sldId id="334" r:id="rId54"/>
    <p:sldId id="335" r:id="rId55"/>
    <p:sldId id="336" r:id="rId56"/>
    <p:sldId id="293" r:id="rId57"/>
    <p:sldId id="327" r:id="rId58"/>
    <p:sldId id="294" r:id="rId59"/>
    <p:sldId id="296" r:id="rId60"/>
    <p:sldId id="330" r:id="rId61"/>
    <p:sldId id="297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07" r:id="rId72"/>
    <p:sldId id="308" r:id="rId73"/>
    <p:sldId id="326" r:id="rId7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Rozhodování – důležitý bod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smtClean="0"/>
              <a:t>ypy </a:t>
            </a:r>
            <a:r>
              <a:rPr lang="cs-CZ" b="1" dirty="0" smtClean="0"/>
              <a:t>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zakotvení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Nepřiměřená váha je dána první informaci, prvnímu dojmu, prvnímu údaji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status quo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rozhodování se tíhne k variantám, které zachovávají stávající stav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utopených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volena varianta, která ospravedlňuje předchozí špatné rozhodnutí</a:t>
            </a:r>
          </a:p>
          <a:p>
            <a:r>
              <a:rPr lang="cs-CZ" dirty="0" smtClean="0"/>
              <a:t>Neochota přiznat chybu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potvrzujících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Podvědomá snaha jedince vyhledávat informace, které potvrzují jeho rozhodnutí</a:t>
            </a:r>
          </a:p>
          <a:p>
            <a:r>
              <a:rPr lang="cs-CZ" dirty="0" smtClean="0"/>
              <a:t>Oslabování vlivu nezávislých nebo jiných informací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odhadů a prognóz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upravovat odhady k „bezpečné“ straně – opatrnost</a:t>
            </a:r>
          </a:p>
          <a:p>
            <a:r>
              <a:rPr lang="cs-CZ" dirty="0" smtClean="0"/>
              <a:t>Predikce budoucích jevů na základě minulých událostí</a:t>
            </a:r>
          </a:p>
          <a:p>
            <a:r>
              <a:rPr lang="cs-CZ" dirty="0" smtClean="0"/>
              <a:t>Možnost opomíjení atraktivních příležitostí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smtClean="0"/>
              <a:t>korekce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realizace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Stupeň </a:t>
            </a:r>
            <a:r>
              <a:rPr lang="cs-CZ" b="1" dirty="0" smtClean="0"/>
              <a:t>formalizace</a:t>
            </a:r>
            <a:r>
              <a:rPr lang="cs-CZ" dirty="0" smtClean="0"/>
              <a:t> (rozpracovanost pracovních postupů)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centralizace</a:t>
            </a:r>
            <a:r>
              <a:rPr lang="cs-CZ" dirty="0" smtClean="0"/>
              <a:t> (delegování pravomocí)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složitosti</a:t>
            </a:r>
            <a:r>
              <a:rPr lang="cs-CZ" dirty="0" smtClean="0"/>
              <a:t> (vertikální dimenze – počet stupňů řízení a horizontální dimenze – počet odlišných činností na stejné úrovni)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systé</a:t>
            </a:r>
            <a:r>
              <a:rPr lang="cs-CZ" b="1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prvky </a:t>
            </a:r>
            <a:r>
              <a:rPr lang="cs-CZ" dirty="0" smtClean="0"/>
              <a:t>– pracovníci školy, z nichž  každý zastává svou funkci, i </a:t>
            </a:r>
            <a:r>
              <a:rPr lang="cs-CZ" smtClean="0"/>
              <a:t>více funkcí</a:t>
            </a:r>
            <a:endParaRPr lang="cs-CZ" dirty="0" smtClean="0"/>
          </a:p>
          <a:p>
            <a:r>
              <a:rPr lang="cs-CZ" dirty="0" smtClean="0"/>
              <a:t>Prvky jsou provázány strukturou </a:t>
            </a:r>
            <a:r>
              <a:rPr lang="cs-CZ" b="1" dirty="0" smtClean="0"/>
              <a:t>formálních vztahů</a:t>
            </a:r>
          </a:p>
          <a:p>
            <a:r>
              <a:rPr lang="cs-CZ" dirty="0" smtClean="0"/>
              <a:t>Tyto  vztahy vyplývají z externích a interních norem</a:t>
            </a:r>
          </a:p>
          <a:p>
            <a:r>
              <a:rPr lang="cs-CZ" b="1" dirty="0" smtClean="0"/>
              <a:t>Neformální vztahy </a:t>
            </a:r>
            <a:r>
              <a:rPr lang="cs-CZ" dirty="0" smtClean="0"/>
              <a:t>– mezilidské</a:t>
            </a:r>
          </a:p>
          <a:p>
            <a:r>
              <a:rPr lang="cs-CZ" dirty="0" smtClean="0"/>
              <a:t>Kvalita vztahů mezi prvky předurčuje integritu školy</a:t>
            </a:r>
          </a:p>
          <a:p>
            <a:r>
              <a:rPr lang="cs-CZ" dirty="0" smtClean="0"/>
              <a:t>Dobře nastavené vztahy -  </a:t>
            </a:r>
            <a:r>
              <a:rPr lang="cs-CZ" b="1" dirty="0" smtClean="0"/>
              <a:t>synergický efekt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smtClean="0"/>
              <a:t>„Škola </a:t>
            </a:r>
            <a:r>
              <a:rPr lang="cs-CZ" dirty="0" smtClean="0"/>
              <a:t>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smtClean="0"/>
              <a:t>jejich práce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transformační 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Vstupy – lidské (zaměstnanci, žáci), materiální, finanční</a:t>
            </a:r>
          </a:p>
          <a:p>
            <a:r>
              <a:rPr lang="cs-CZ" smtClean="0"/>
              <a:t>Vstupy </a:t>
            </a:r>
            <a:r>
              <a:rPr lang="cs-CZ" dirty="0" smtClean="0"/>
              <a:t>do systému jsou transformovány do výstupů</a:t>
            </a:r>
          </a:p>
          <a:p>
            <a:r>
              <a:rPr lang="cs-CZ" dirty="0" smtClean="0"/>
              <a:t>Výstupy – žádoucí kvalita absolventa</a:t>
            </a:r>
          </a:p>
          <a:p>
            <a:pPr>
              <a:buNone/>
            </a:pPr>
            <a:r>
              <a:rPr lang="cs-CZ" dirty="0" smtClean="0"/>
              <a:t>Transformační procesy:</a:t>
            </a:r>
          </a:p>
          <a:p>
            <a:r>
              <a:rPr lang="cs-CZ" dirty="0" smtClean="0"/>
              <a:t>Výchovně vzdělávací proces</a:t>
            </a:r>
          </a:p>
          <a:p>
            <a:r>
              <a:rPr lang="cs-CZ" dirty="0" smtClean="0"/>
              <a:t>Podpůrné procesy – udržování vztahů s rodiči a veřejností</a:t>
            </a:r>
          </a:p>
          <a:p>
            <a:r>
              <a:rPr lang="cs-CZ" dirty="0" smtClean="0"/>
              <a:t>Manažerský proces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a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jako prvek školského systému</a:t>
            </a:r>
          </a:p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procesy uvnitř systému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</a:t>
            </a:r>
            <a:r>
              <a:rPr lang="cs-CZ" smtClean="0"/>
              <a:t>ostatních procesů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1950</Words>
  <Application>Microsoft Office PowerPoint</Application>
  <PresentationFormat>Předvádění na obrazovce (4:3)</PresentationFormat>
  <Paragraphs>387</Paragraphs>
  <Slides>73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4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Škola jako systém</vt:lpstr>
      <vt:lpstr>Škola jako transformační systém</vt:lpstr>
      <vt:lpstr>Řízení a škola</vt:lpstr>
      <vt:lpstr>Makrořízení školy</vt:lpstr>
      <vt:lpstr>Mikrořízení školy</vt:lpstr>
      <vt:lpstr>Řízení, vedení a správa školy</vt:lpstr>
      <vt:lpstr>Rozhodování – důležitý bod managementu školy</vt:lpstr>
      <vt:lpstr>Typy rozhodování</vt:lpstr>
      <vt:lpstr>Vliv podmínek</vt:lpstr>
      <vt:lpstr>Past rozhodovacích procesů</vt:lpstr>
      <vt:lpstr>Past zakotvení</vt:lpstr>
      <vt:lpstr>Past status quo</vt:lpstr>
      <vt:lpstr>Past utopených nákladů</vt:lpstr>
      <vt:lpstr>Past potvrzujících informací</vt:lpstr>
      <vt:lpstr>Past odhadů a prognóz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Organizační nástroje školy</vt:lpstr>
      <vt:lpstr>Strukturní členění </vt:lpstr>
      <vt:lpstr>Základní organizační nástroje</vt:lpstr>
      <vt:lpstr>Organizační struktura školy</vt:lpstr>
      <vt:lpstr>Základní organizační dimenze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Kontroly podle charakteru provádění</vt:lpstr>
      <vt:lpstr>Hospitace</vt:lpstr>
      <vt:lpstr>Evaluace</vt:lpstr>
      <vt:lpstr>Efektivní 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63</cp:revision>
  <dcterms:created xsi:type="dcterms:W3CDTF">2013-03-12T10:07:55Z</dcterms:created>
  <dcterms:modified xsi:type="dcterms:W3CDTF">2018-03-03T09:06:28Z</dcterms:modified>
</cp:coreProperties>
</file>