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94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79.xml" ContentType="application/vnd.openxmlformats-officedocument.presentationml.slide+xml"/>
  <Override PartName="/ppt/slides/slide9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slides/slide9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95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slides/slide9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s/slide9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9.xml" ContentType="application/vnd.openxmlformats-officedocument.presentationml.slide+xml"/>
  <Override PartName="/ppt/slides/slide98.xml" ContentType="application/vnd.openxmlformats-officedocument.presentationml.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ppt/slides/slide96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slides/slide100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2"/>
  </p:notesMasterIdLst>
  <p:sldIdLst>
    <p:sldId id="256" r:id="rId2"/>
    <p:sldId id="421" r:id="rId3"/>
    <p:sldId id="422" r:id="rId4"/>
    <p:sldId id="423" r:id="rId5"/>
    <p:sldId id="424" r:id="rId6"/>
    <p:sldId id="425" r:id="rId7"/>
    <p:sldId id="438" r:id="rId8"/>
    <p:sldId id="439" r:id="rId9"/>
    <p:sldId id="287" r:id="rId10"/>
    <p:sldId id="288" r:id="rId11"/>
    <p:sldId id="289" r:id="rId12"/>
    <p:sldId id="290" r:id="rId13"/>
    <p:sldId id="291" r:id="rId14"/>
    <p:sldId id="257" r:id="rId15"/>
    <p:sldId id="284" r:id="rId16"/>
    <p:sldId id="285" r:id="rId17"/>
    <p:sldId id="286" r:id="rId18"/>
    <p:sldId id="363" r:id="rId19"/>
    <p:sldId id="436" r:id="rId20"/>
    <p:sldId id="292" r:id="rId21"/>
    <p:sldId id="364" r:id="rId22"/>
    <p:sldId id="365" r:id="rId23"/>
    <p:sldId id="366" r:id="rId24"/>
    <p:sldId id="367" r:id="rId25"/>
    <p:sldId id="403" r:id="rId26"/>
    <p:sldId id="368" r:id="rId27"/>
    <p:sldId id="369" r:id="rId28"/>
    <p:sldId id="370" r:id="rId29"/>
    <p:sldId id="404" r:id="rId30"/>
    <p:sldId id="371" r:id="rId31"/>
    <p:sldId id="372" r:id="rId32"/>
    <p:sldId id="373" r:id="rId33"/>
    <p:sldId id="374" r:id="rId34"/>
    <p:sldId id="376" r:id="rId35"/>
    <p:sldId id="379" r:id="rId36"/>
    <p:sldId id="380" r:id="rId37"/>
    <p:sldId id="405" r:id="rId38"/>
    <p:sldId id="406" r:id="rId39"/>
    <p:sldId id="407" r:id="rId40"/>
    <p:sldId id="378" r:id="rId41"/>
    <p:sldId id="408" r:id="rId42"/>
    <p:sldId id="381" r:id="rId43"/>
    <p:sldId id="382" r:id="rId44"/>
    <p:sldId id="383" r:id="rId45"/>
    <p:sldId id="384" r:id="rId46"/>
    <p:sldId id="259" r:id="rId47"/>
    <p:sldId id="260" r:id="rId48"/>
    <p:sldId id="261" r:id="rId49"/>
    <p:sldId id="410" r:id="rId50"/>
    <p:sldId id="411" r:id="rId51"/>
    <p:sldId id="412" r:id="rId52"/>
    <p:sldId id="413" r:id="rId53"/>
    <p:sldId id="442" r:id="rId54"/>
    <p:sldId id="414" r:id="rId55"/>
    <p:sldId id="415" r:id="rId56"/>
    <p:sldId id="416" r:id="rId57"/>
    <p:sldId id="417" r:id="rId58"/>
    <p:sldId id="419" r:id="rId59"/>
    <p:sldId id="418" r:id="rId60"/>
    <p:sldId id="420" r:id="rId61"/>
    <p:sldId id="440" r:id="rId62"/>
    <p:sldId id="441" r:id="rId63"/>
    <p:sldId id="426" r:id="rId64"/>
    <p:sldId id="427" r:id="rId65"/>
    <p:sldId id="437" r:id="rId66"/>
    <p:sldId id="428" r:id="rId67"/>
    <p:sldId id="429" r:id="rId68"/>
    <p:sldId id="431" r:id="rId69"/>
    <p:sldId id="430" r:id="rId70"/>
    <p:sldId id="432" r:id="rId71"/>
    <p:sldId id="433" r:id="rId72"/>
    <p:sldId id="434" r:id="rId73"/>
    <p:sldId id="435" r:id="rId74"/>
    <p:sldId id="447" r:id="rId75"/>
    <p:sldId id="444" r:id="rId76"/>
    <p:sldId id="445" r:id="rId77"/>
    <p:sldId id="446" r:id="rId78"/>
    <p:sldId id="264" r:id="rId79"/>
    <p:sldId id="265" r:id="rId80"/>
    <p:sldId id="266" r:id="rId81"/>
    <p:sldId id="267" r:id="rId82"/>
    <p:sldId id="268" r:id="rId83"/>
    <p:sldId id="269" r:id="rId84"/>
    <p:sldId id="270" r:id="rId85"/>
    <p:sldId id="275" r:id="rId86"/>
    <p:sldId id="276" r:id="rId87"/>
    <p:sldId id="385" r:id="rId88"/>
    <p:sldId id="386" r:id="rId89"/>
    <p:sldId id="387" r:id="rId90"/>
    <p:sldId id="389" r:id="rId91"/>
    <p:sldId id="390" r:id="rId92"/>
    <p:sldId id="391" r:id="rId93"/>
    <p:sldId id="392" r:id="rId94"/>
    <p:sldId id="393" r:id="rId95"/>
    <p:sldId id="394" r:id="rId96"/>
    <p:sldId id="395" r:id="rId97"/>
    <p:sldId id="316" r:id="rId98"/>
    <p:sldId id="317" r:id="rId99"/>
    <p:sldId id="318" r:id="rId100"/>
    <p:sldId id="326" r:id="rId10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0" autoAdjust="0"/>
    <p:restoredTop sz="94660"/>
  </p:normalViewPr>
  <p:slideViewPr>
    <p:cSldViewPr>
      <p:cViewPr varScale="1">
        <p:scale>
          <a:sx n="78" d="100"/>
          <a:sy n="78" d="100"/>
        </p:scale>
        <p:origin x="-91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935259-4321-4B60-9227-CE26337BE6F5}" type="datetimeFigureOut">
              <a:rPr lang="cs-CZ" smtClean="0"/>
              <a:pPr/>
              <a:t>9.2.2018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DB8B2E-1C29-4B80-9635-694F02AE311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C89A-510A-4587-9585-E3729C877076}" type="datetimeFigureOut">
              <a:rPr lang="cs-CZ" smtClean="0"/>
              <a:pPr/>
              <a:t>9.2.2018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C4DF-3198-42CB-95D6-3EAEEC9649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C89A-510A-4587-9585-E3729C877076}" type="datetimeFigureOut">
              <a:rPr lang="cs-CZ" smtClean="0"/>
              <a:pPr/>
              <a:t>9.2.2018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C4DF-3198-42CB-95D6-3EAEEC9649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C89A-510A-4587-9585-E3729C877076}" type="datetimeFigureOut">
              <a:rPr lang="cs-CZ" smtClean="0"/>
              <a:pPr/>
              <a:t>9.2.2018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C4DF-3198-42CB-95D6-3EAEEC9649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C89A-510A-4587-9585-E3729C877076}" type="datetimeFigureOut">
              <a:rPr lang="cs-CZ" smtClean="0"/>
              <a:pPr/>
              <a:t>9.2.2018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C4DF-3198-42CB-95D6-3EAEEC9649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C89A-510A-4587-9585-E3729C877076}" type="datetimeFigureOut">
              <a:rPr lang="cs-CZ" smtClean="0"/>
              <a:pPr/>
              <a:t>9.2.2018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C4DF-3198-42CB-95D6-3EAEEC9649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C89A-510A-4587-9585-E3729C877076}" type="datetimeFigureOut">
              <a:rPr lang="cs-CZ" smtClean="0"/>
              <a:pPr/>
              <a:t>9.2.2018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C4DF-3198-42CB-95D6-3EAEEC9649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C89A-510A-4587-9585-E3729C877076}" type="datetimeFigureOut">
              <a:rPr lang="cs-CZ" smtClean="0"/>
              <a:pPr/>
              <a:t>9.2.2018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C4DF-3198-42CB-95D6-3EAEEC9649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C89A-510A-4587-9585-E3729C877076}" type="datetimeFigureOut">
              <a:rPr lang="cs-CZ" smtClean="0"/>
              <a:pPr/>
              <a:t>9.2.2018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C4DF-3198-42CB-95D6-3EAEEC9649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C89A-510A-4587-9585-E3729C877076}" type="datetimeFigureOut">
              <a:rPr lang="cs-CZ" smtClean="0"/>
              <a:pPr/>
              <a:t>9.2.2018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C4DF-3198-42CB-95D6-3EAEEC9649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C89A-510A-4587-9585-E3729C877076}" type="datetimeFigureOut">
              <a:rPr lang="cs-CZ" smtClean="0"/>
              <a:pPr/>
              <a:t>9.2.2018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C4DF-3198-42CB-95D6-3EAEEC9649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C89A-510A-4587-9585-E3729C877076}" type="datetimeFigureOut">
              <a:rPr lang="cs-CZ" smtClean="0"/>
              <a:pPr/>
              <a:t>9.2.2018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C4DF-3198-42CB-95D6-3EAEEC9649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66C89A-510A-4587-9585-E3729C877076}" type="datetimeFigureOut">
              <a:rPr lang="cs-CZ" smtClean="0"/>
              <a:pPr/>
              <a:t>9.2.2018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ACC4DF-3198-42CB-95D6-3EAEEC96499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Lidská práva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Společnost národů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Organizace koncipovaná v průběhu první světové války a ustavená v roce 1919 v rámci Versailleské smlouvy „na podporu mezinárodní spolupráce a dosažení míru a </a:t>
            </a:r>
            <a:r>
              <a:rPr lang="cs-CZ" smtClean="0"/>
              <a:t>bezpečnosti“</a:t>
            </a:r>
            <a:endParaRPr lang="cs-CZ" dirty="0" smtClean="0"/>
          </a:p>
          <a:p>
            <a:r>
              <a:rPr lang="cs-CZ" dirty="0" smtClean="0"/>
              <a:t>V rámci Versailleské smlouvy vznikla i Mezinárodní organizace práce jako přidružená organizace </a:t>
            </a:r>
            <a:r>
              <a:rPr lang="cs-CZ" smtClean="0"/>
              <a:t>Společnosti národů </a:t>
            </a:r>
            <a:endParaRPr lang="cs-CZ" dirty="0" smtClean="0"/>
          </a:p>
          <a:p>
            <a:r>
              <a:rPr lang="cs-CZ" dirty="0" smtClean="0"/>
              <a:t>Společnost národů ukončila činnost poté, co se jí nepodařilo zabránit vypuknutí druhé světové války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Některé dokumenty EU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Evropská úmluva o odškodňování obětí trestných činů</a:t>
            </a:r>
          </a:p>
          <a:p>
            <a:r>
              <a:rPr lang="cs-CZ" dirty="0" smtClean="0"/>
              <a:t>Evropská rámcová úmluva na </a:t>
            </a:r>
            <a:r>
              <a:rPr lang="cs-CZ" smtClean="0"/>
              <a:t>ochranu menšin</a:t>
            </a:r>
            <a:endParaRPr lang="cs-CZ" dirty="0" smtClean="0"/>
          </a:p>
          <a:p>
            <a:r>
              <a:rPr lang="cs-CZ" dirty="0" smtClean="0"/>
              <a:t>Evropská úmluva o výkonu práv dětí</a:t>
            </a:r>
          </a:p>
          <a:p>
            <a:r>
              <a:rPr lang="cs-CZ" dirty="0" smtClean="0"/>
              <a:t>Evropská sociální charta</a:t>
            </a:r>
          </a:p>
          <a:p>
            <a:r>
              <a:rPr lang="cs-CZ" dirty="0" smtClean="0"/>
              <a:t>Evropský výbor proti mučení</a:t>
            </a:r>
          </a:p>
          <a:p>
            <a:r>
              <a:rPr lang="cs-CZ" dirty="0" smtClean="0"/>
              <a:t>Evropská charta regionálních či menšinových jazyků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San Francisko 1945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</a:t>
            </a:r>
            <a:r>
              <a:rPr lang="cs-CZ" smtClean="0"/>
              <a:t>ástupci </a:t>
            </a:r>
            <a:r>
              <a:rPr lang="cs-CZ" dirty="0" smtClean="0"/>
              <a:t>50 zemí se sešli na Konferenci Spojených národů o mezinárodním uspořádání a vypracovali </a:t>
            </a:r>
            <a:r>
              <a:rPr lang="cs-CZ" smtClean="0"/>
              <a:t>Chartu OSN</a:t>
            </a:r>
            <a:endParaRPr lang="cs-CZ" dirty="0" smtClean="0"/>
          </a:p>
          <a:p>
            <a:r>
              <a:rPr lang="cs-CZ" dirty="0" smtClean="0"/>
              <a:t>Chartu podepsalo 26. června 1945 celkem 50 zemí. Polsko sice nebylo na konferenci zastoupeno a svůj podpis připojilo později, je ale považováno za jednu z 51 zakládajících členských </a:t>
            </a:r>
            <a:r>
              <a:rPr lang="cs-CZ" smtClean="0"/>
              <a:t>zemí OSN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Založení OSN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Organizace spojených národů oficiálně vznikla 24. října 1945, kdy byla Charta ratifikována Čínou, Francií, Sovětským svazem, USA, Velkou Británií a většinou ostatních signatářských </a:t>
            </a:r>
            <a:r>
              <a:rPr lang="cs-CZ" smtClean="0"/>
              <a:t>zemí OSN </a:t>
            </a:r>
            <a:endParaRPr lang="cs-CZ" dirty="0" smtClean="0"/>
          </a:p>
          <a:p>
            <a:r>
              <a:rPr lang="cs-CZ" dirty="0" smtClean="0"/>
              <a:t>Každoročně se proto 24. říjen slaví jako Den </a:t>
            </a:r>
            <a:r>
              <a:rPr lang="cs-CZ" smtClean="0"/>
              <a:t>Spojených národů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Členství v OSN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Členství je přístupné všem mírumilovným státům ochotným přijmout povinnosti vyplývající z Charty a odhodlaným a schopným tyto </a:t>
            </a:r>
            <a:r>
              <a:rPr lang="cs-CZ" smtClean="0"/>
              <a:t>povinnosti plnit</a:t>
            </a:r>
            <a:endParaRPr lang="cs-CZ" dirty="0" smtClean="0"/>
          </a:p>
          <a:p>
            <a:r>
              <a:rPr lang="cs-CZ" dirty="0" smtClean="0"/>
              <a:t>Nové členské státy přijímá Valné shromáždění na základě doporučení </a:t>
            </a:r>
            <a:r>
              <a:rPr lang="cs-CZ" smtClean="0"/>
              <a:t>Rady bezpečnosti </a:t>
            </a:r>
            <a:endParaRPr lang="cs-CZ" dirty="0" smtClean="0"/>
          </a:p>
          <a:p>
            <a:r>
              <a:rPr lang="cs-CZ" dirty="0" smtClean="0"/>
              <a:t>Charta stanovuje podmínky pro pozastavení členství nebo vyloučení států z důvodu porušení </a:t>
            </a:r>
            <a:r>
              <a:rPr lang="cs-CZ" smtClean="0"/>
              <a:t>zásad Charty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Charta OSN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Byla podepsána 26. června 1945 v San </a:t>
            </a:r>
            <a:r>
              <a:rPr lang="cs-CZ" dirty="0" err="1" smtClean="0"/>
              <a:t>Franciscu</a:t>
            </a:r>
            <a:r>
              <a:rPr lang="cs-CZ" dirty="0" smtClean="0"/>
              <a:t> na závěr Konference Organizace spojených národů o mezinárodní organizaci a vešla v platnost 24. října 1945</a:t>
            </a:r>
          </a:p>
          <a:p>
            <a:r>
              <a:rPr lang="cs-CZ" dirty="0" smtClean="0"/>
              <a:t>Statut Mezinárodního soudního dvora tvoří integrální součást Charty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My, lid spojených národů, jsouce odhodláni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uchránit budoucí pokolení metly války, která dvakrát za našeho života přinesla lidstvu nevýslovné strasti,</a:t>
            </a:r>
          </a:p>
          <a:p>
            <a:r>
              <a:rPr lang="cs-CZ" dirty="0" smtClean="0"/>
              <a:t>prohlásit znovu svou víru v základní lidská práva, v důstojnost a hodnotu lidské osobnosti, v rovná práva mužů i žen a národů velkých i malých, </a:t>
            </a:r>
          </a:p>
          <a:p>
            <a:r>
              <a:rPr lang="cs-CZ" dirty="0" smtClean="0"/>
              <a:t>vytvořit poměry, za nichž mohou být zachovány spravedlnost a úcta k závazkům plynoucím ze smluv a jiných pramenů mezinárodního práva,</a:t>
            </a:r>
          </a:p>
          <a:p>
            <a:r>
              <a:rPr lang="cs-CZ" dirty="0" smtClean="0"/>
              <a:t>podporovat sociální pokrok a zlepšovat životní úroveň ve větší svobodě,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 k tomu cíli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pěstovat snášenlivost a navzájem </a:t>
            </a:r>
            <a:r>
              <a:rPr lang="cs-CZ" dirty="0" err="1" smtClean="0"/>
              <a:t>žíti</a:t>
            </a:r>
            <a:r>
              <a:rPr lang="cs-CZ" dirty="0" smtClean="0"/>
              <a:t> v míru jako dobří sousedé, </a:t>
            </a:r>
          </a:p>
          <a:p>
            <a:r>
              <a:rPr lang="cs-CZ" dirty="0" smtClean="0"/>
              <a:t>sjednotit své síly k udržení mezinárodního míru a bezpečnosti, </a:t>
            </a:r>
          </a:p>
          <a:p>
            <a:r>
              <a:rPr lang="cs-CZ" dirty="0" smtClean="0"/>
              <a:t>přijmout zásady a zavést metody zajišťující, aby ozbrojené síly nebylo užíváno jinak než ve společném zájmu, a používat mezinárodního ústrojí k podpoře hospodářského a sociálního povznesení všech národů,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Rozhodli jsme 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sdružit své úsilí, abychom těchto cílů dosáhli.</a:t>
            </a:r>
          </a:p>
          <a:p>
            <a:r>
              <a:rPr lang="cs-CZ" dirty="0" smtClean="0"/>
              <a:t>Proto se naše vlády prostřednictvím svých zástupců, kteří se shromáždili v městě San </a:t>
            </a:r>
            <a:r>
              <a:rPr lang="cs-CZ" dirty="0" err="1" smtClean="0"/>
              <a:t>Franciscu</a:t>
            </a:r>
            <a:r>
              <a:rPr lang="cs-CZ" smtClean="0"/>
              <a:t> a předložili své plné moci, jež byly shledány v dobré a náležité formě, dohodly na této Chartě Spojených národů a zřizují tímto mezinárodní organizaci zvanou Spojené národy.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Všeobecná deklarace lidských práv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Schválena VS OSN 10. 12. 1948</a:t>
            </a:r>
          </a:p>
          <a:p>
            <a:r>
              <a:rPr lang="cs-CZ" dirty="0" smtClean="0"/>
              <a:t>Nezávazný dokument</a:t>
            </a:r>
          </a:p>
          <a:p>
            <a:r>
              <a:rPr lang="cs-CZ" dirty="0" smtClean="0"/>
              <a:t>Nejznámější dokument o lidských právech</a:t>
            </a:r>
          </a:p>
          <a:p>
            <a:r>
              <a:rPr lang="cs-CZ" dirty="0" smtClean="0"/>
              <a:t>Hlasování se zdrželo i tehdejší Československo, dále Sovětský Svaz, Ukrajina, Bělorusko, Polsko, Jugoslávie, Jihoafrická unie, Saudská Arábie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Všeobecná deklarace lidských práv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smtClean="0"/>
              <a:t>U vědomí toho, </a:t>
            </a:r>
          </a:p>
          <a:p>
            <a:r>
              <a:rPr lang="cs-CZ" smtClean="0"/>
              <a:t>že uznání přirozené důstojnosti a rovných a nezcizitelných práv členů lidské rodiny je základem svobody, spravedlnosti a míru ve světě </a:t>
            </a:r>
          </a:p>
          <a:p>
            <a:r>
              <a:rPr lang="cs-CZ" smtClean="0"/>
              <a:t>že zneuznání lidských práv a pohrdání jimi vedlo k barbarským činům, urážejícím svědomí lidstva, a že vybudování světa, ve kterém lidé, zbavení strachu a nouze, se budou těšit svobodě projevu a přesvědčení, bylo prohlášeno za nejvyšší cíl lidu</a:t>
            </a:r>
          </a:p>
          <a:p>
            <a:r>
              <a:rPr lang="cs-CZ" smtClean="0"/>
              <a:t>že je nutné, aby lidská práva byla chráněna zákonem, nemá -li být člověk donucen uchylovat se, když vše ostatní selhalo, k odboji proti tyranii a útlaku a že je nutné podporovat rozvoj přátelských vztahů mezi národy</a:t>
            </a:r>
          </a:p>
          <a:p>
            <a:endParaRPr lang="cs-CZ" smtClean="0"/>
          </a:p>
          <a:p>
            <a:pPr>
              <a:buNone/>
            </a:pPr>
            <a:endParaRPr lang="cs-CZ" smtClean="0"/>
          </a:p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Členění základních práv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</a:t>
            </a:r>
            <a:r>
              <a:rPr lang="cs-CZ" smtClean="0"/>
              <a:t>le </a:t>
            </a:r>
            <a:r>
              <a:rPr lang="cs-CZ" dirty="0" smtClean="0"/>
              <a:t>obsahu</a:t>
            </a:r>
          </a:p>
          <a:p>
            <a:r>
              <a:rPr lang="cs-CZ" dirty="0" smtClean="0"/>
              <a:t>D</a:t>
            </a:r>
            <a:r>
              <a:rPr lang="cs-CZ" smtClean="0"/>
              <a:t>le </a:t>
            </a:r>
            <a:r>
              <a:rPr lang="cs-CZ" dirty="0" smtClean="0"/>
              <a:t>generací</a:t>
            </a:r>
          </a:p>
          <a:p>
            <a:r>
              <a:rPr lang="cs-CZ" dirty="0" smtClean="0"/>
              <a:t>D</a:t>
            </a:r>
            <a:r>
              <a:rPr lang="cs-CZ" smtClean="0"/>
              <a:t>le </a:t>
            </a:r>
            <a:r>
              <a:rPr lang="cs-CZ" dirty="0" smtClean="0"/>
              <a:t>statusů</a:t>
            </a:r>
          </a:p>
          <a:p>
            <a:r>
              <a:rPr lang="cs-CZ" dirty="0" smtClean="0"/>
              <a:t>D</a:t>
            </a:r>
            <a:r>
              <a:rPr lang="cs-CZ" smtClean="0"/>
              <a:t>le </a:t>
            </a:r>
            <a:r>
              <a:rPr lang="cs-CZ" dirty="0" smtClean="0"/>
              <a:t>nositelů práv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Lid Spojených národů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ž</a:t>
            </a:r>
            <a:r>
              <a:rPr lang="cs-CZ" smtClean="0"/>
              <a:t>e </a:t>
            </a:r>
            <a:r>
              <a:rPr lang="cs-CZ" dirty="0" smtClean="0"/>
              <a:t>lid Spojených národů zdůraznil v Chartě znovu svou víru v základní lidská práva, v důstojnost a hodnotu lidské osobnosti, v rovná práva mužů i žen a že se rozhodl podporovat sociální pokrok a vytvořit lepší životní podmínky ve větší svobodě, </a:t>
            </a:r>
          </a:p>
          <a:p>
            <a:r>
              <a:rPr lang="cs-CZ" dirty="0" smtClean="0"/>
              <a:t>že členské státy převzaly závazek zajistit ve spolupráci s Organizací spojených národů všeobecné uznávání a zachovávání lidských práv a základních svobod a </a:t>
            </a:r>
          </a:p>
          <a:p>
            <a:r>
              <a:rPr lang="cs-CZ" dirty="0" smtClean="0"/>
              <a:t>že stejné chápání těchto práv a svobod má nesmírný význam pro dokonalé splnění tohoto závazku, </a:t>
            </a:r>
            <a:r>
              <a:rPr lang="cs-CZ" b="1" dirty="0" smtClean="0"/>
              <a:t>Valné shromáždění  </a:t>
            </a:r>
            <a:r>
              <a:rPr lang="cs-CZ" dirty="0" smtClean="0"/>
              <a:t>vyhlašuje tuto </a:t>
            </a:r>
            <a:r>
              <a:rPr lang="cs-CZ" b="1" dirty="0" smtClean="0"/>
              <a:t>Všeobecnou deklaraci lidských práv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Základní orgány OSN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cs-CZ" dirty="0" smtClean="0"/>
          </a:p>
          <a:p>
            <a:r>
              <a:rPr lang="cs-CZ" dirty="0" smtClean="0"/>
              <a:t>Valné shromáždění</a:t>
            </a:r>
          </a:p>
          <a:p>
            <a:r>
              <a:rPr lang="cs-CZ" dirty="0" smtClean="0"/>
              <a:t>Rada bezpečnosti</a:t>
            </a:r>
          </a:p>
          <a:p>
            <a:r>
              <a:rPr lang="cs-CZ" dirty="0" smtClean="0"/>
              <a:t>Ekonomická a sociální rada</a:t>
            </a:r>
          </a:p>
          <a:p>
            <a:r>
              <a:rPr lang="cs-CZ" smtClean="0"/>
              <a:t>Sekretariát OSN</a:t>
            </a:r>
            <a:endParaRPr lang="cs-CZ" dirty="0" smtClean="0"/>
          </a:p>
          <a:p>
            <a:r>
              <a:rPr lang="cs-CZ" dirty="0" err="1" smtClean="0"/>
              <a:t>Poručenská</a:t>
            </a:r>
            <a:r>
              <a:rPr lang="cs-CZ" dirty="0" smtClean="0"/>
              <a:t> rada</a:t>
            </a:r>
          </a:p>
          <a:p>
            <a:r>
              <a:rPr lang="cs-CZ" dirty="0" smtClean="0"/>
              <a:t>Mezinárodní soudní dvůr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Členské státy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 roku 2011 193 států</a:t>
            </a:r>
          </a:p>
          <a:p>
            <a:r>
              <a:rPr lang="cs-CZ" dirty="0" smtClean="0"/>
              <a:t>Seznam </a:t>
            </a:r>
            <a:r>
              <a:rPr lang="cs-CZ" smtClean="0"/>
              <a:t>– wikipedie</a:t>
            </a:r>
            <a:endParaRPr lang="cs-CZ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Pozorovatelé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Organizace, entity a jeden suverénní stát</a:t>
            </a:r>
          </a:p>
          <a:p>
            <a:r>
              <a:rPr lang="cs-CZ" dirty="0" smtClean="0"/>
              <a:t>Mají právo mluvit na zasedání VS</a:t>
            </a:r>
          </a:p>
          <a:p>
            <a:r>
              <a:rPr lang="cs-CZ" dirty="0" smtClean="0"/>
              <a:t>Účastnit se procedurálního hlasování</a:t>
            </a:r>
          </a:p>
          <a:p>
            <a:r>
              <a:rPr lang="cs-CZ" dirty="0" smtClean="0"/>
              <a:t>Podepisovat a podporovat petice</a:t>
            </a:r>
          </a:p>
          <a:p>
            <a:r>
              <a:rPr lang="cs-CZ" dirty="0" smtClean="0"/>
              <a:t>Stát Vatikán</a:t>
            </a:r>
          </a:p>
          <a:p>
            <a:r>
              <a:rPr lang="cs-CZ" dirty="0" smtClean="0"/>
              <a:t>Ostatní např. Evropská unie, Rada Evropy, Sdružení karibských států, Mezinárodní olympijský výbor, Mezinárodní správa mořského dna…</a:t>
            </a: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Valné shromáždění OSN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Nejvyšší orgán OSN</a:t>
            </a:r>
          </a:p>
          <a:p>
            <a:r>
              <a:rPr lang="cs-CZ" dirty="0" smtClean="0"/>
              <a:t>Všechny členské státy</a:t>
            </a:r>
          </a:p>
          <a:p>
            <a:r>
              <a:rPr lang="cs-CZ" dirty="0" smtClean="0"/>
              <a:t>V čele předseda</a:t>
            </a:r>
          </a:p>
          <a:p>
            <a:r>
              <a:rPr lang="cs-CZ" dirty="0" smtClean="0"/>
              <a:t>Zasedání začíná každoročně v září</a:t>
            </a:r>
          </a:p>
          <a:p>
            <a:r>
              <a:rPr lang="cs-CZ" smtClean="0"/>
              <a:t>72. </a:t>
            </a:r>
            <a:r>
              <a:rPr lang="cs-CZ" dirty="0" smtClean="0"/>
              <a:t>zasedání </a:t>
            </a:r>
            <a:r>
              <a:rPr lang="cs-CZ" smtClean="0"/>
              <a:t>zahájeno 19. </a:t>
            </a:r>
            <a:r>
              <a:rPr lang="cs-CZ" dirty="0" smtClean="0"/>
              <a:t>9</a:t>
            </a:r>
            <a:r>
              <a:rPr lang="cs-CZ" smtClean="0"/>
              <a:t>. 2017 </a:t>
            </a:r>
            <a:r>
              <a:rPr lang="cs-CZ" dirty="0" smtClean="0"/>
              <a:t>v New Yorku, předsedou </a:t>
            </a:r>
            <a:r>
              <a:rPr lang="cs-CZ" smtClean="0"/>
              <a:t>byl zvolen Miroslav Lajčák ze SR</a:t>
            </a:r>
            <a:endParaRPr lang="cs-CZ" dirty="0" smtClean="0"/>
          </a:p>
          <a:p>
            <a:r>
              <a:rPr lang="cs-CZ" dirty="0" smtClean="0"/>
              <a:t>Předsedou 57. zasedání v roce 2002/2003 byl Jan Kavan</a:t>
            </a:r>
          </a:p>
          <a:p>
            <a:r>
              <a:rPr lang="cs-CZ" dirty="0" smtClean="0"/>
              <a:t>Projednává otázky, které jsou spojené s Chartou OSN, zprávy výborů, volí jejich členy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Hlavní úkoly 72. zasedání VS OSN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mtClean="0"/>
              <a:t>Cca 160 otázek</a:t>
            </a:r>
          </a:p>
          <a:p>
            <a:r>
              <a:rPr lang="cs-CZ" smtClean="0"/>
              <a:t>Rozvoj Afriky</a:t>
            </a:r>
          </a:p>
          <a:p>
            <a:r>
              <a:rPr lang="cs-CZ" smtClean="0"/>
              <a:t>Pašování drog</a:t>
            </a:r>
          </a:p>
          <a:p>
            <a:r>
              <a:rPr lang="cs-CZ" smtClean="0"/>
              <a:t>Boj s mezinárodním terorismem</a:t>
            </a:r>
          </a:p>
          <a:p>
            <a:r>
              <a:rPr lang="cs-CZ" smtClean="0"/>
              <a:t>Rozvoj mezinárodního práva</a:t>
            </a:r>
          </a:p>
          <a:p>
            <a:r>
              <a:rPr lang="cs-CZ" smtClean="0"/>
              <a:t>Koordinace humanitární pomoci</a:t>
            </a:r>
          </a:p>
          <a:p>
            <a:r>
              <a:rPr lang="cs-CZ" smtClean="0"/>
              <a:t>Ochrana práv člověka</a:t>
            </a:r>
          </a:p>
          <a:p>
            <a:r>
              <a:rPr lang="cs-CZ" smtClean="0"/>
              <a:t>Likvidace rasismu</a:t>
            </a:r>
          </a:p>
          <a:p>
            <a:r>
              <a:rPr lang="cs-CZ" smtClean="0"/>
              <a:t>Financování mírových operací</a:t>
            </a:r>
          </a:p>
          <a:p>
            <a:pPr>
              <a:buNone/>
            </a:pPr>
            <a:endParaRPr lang="cs-CZ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Všeobecný výbor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Předseda VS</a:t>
            </a:r>
          </a:p>
          <a:p>
            <a:r>
              <a:rPr lang="cs-CZ" dirty="0" smtClean="0"/>
              <a:t>M</a:t>
            </a:r>
            <a:r>
              <a:rPr lang="cs-CZ" smtClean="0"/>
              <a:t>ístopředsedové </a:t>
            </a:r>
            <a:r>
              <a:rPr lang="cs-CZ" dirty="0" smtClean="0"/>
              <a:t>VS </a:t>
            </a:r>
          </a:p>
          <a:p>
            <a:r>
              <a:rPr lang="cs-CZ" dirty="0" smtClean="0"/>
              <a:t>P</a:t>
            </a:r>
            <a:r>
              <a:rPr lang="cs-CZ" smtClean="0"/>
              <a:t>ředsedové </a:t>
            </a:r>
            <a:r>
              <a:rPr lang="cs-CZ" dirty="0" smtClean="0"/>
              <a:t>výborů</a:t>
            </a:r>
            <a:endParaRPr lang="cs-CZ" b="1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6 hlavních výborů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P</a:t>
            </a:r>
            <a:r>
              <a:rPr lang="cs-CZ" smtClean="0"/>
              <a:t>rvní </a:t>
            </a:r>
            <a:r>
              <a:rPr lang="cs-CZ" dirty="0" smtClean="0"/>
              <a:t>výbor – politický a bezpečnostní, na jehož práci se podílí i tzv. zvláštní </a:t>
            </a:r>
            <a:r>
              <a:rPr lang="cs-CZ" smtClean="0"/>
              <a:t>politický výbor</a:t>
            </a:r>
            <a:endParaRPr lang="cs-CZ" dirty="0" smtClean="0"/>
          </a:p>
          <a:p>
            <a:r>
              <a:rPr lang="cs-CZ" dirty="0" smtClean="0"/>
              <a:t>D</a:t>
            </a:r>
            <a:r>
              <a:rPr lang="cs-CZ" smtClean="0"/>
              <a:t>ruhý </a:t>
            </a:r>
            <a:r>
              <a:rPr lang="cs-CZ" dirty="0" smtClean="0"/>
              <a:t>výbor – hospodářský </a:t>
            </a:r>
            <a:r>
              <a:rPr lang="cs-CZ" smtClean="0"/>
              <a:t>a finanční</a:t>
            </a:r>
            <a:endParaRPr lang="cs-CZ" dirty="0" smtClean="0"/>
          </a:p>
          <a:p>
            <a:r>
              <a:rPr lang="cs-CZ" dirty="0" smtClean="0"/>
              <a:t>T</a:t>
            </a:r>
            <a:r>
              <a:rPr lang="cs-CZ" smtClean="0"/>
              <a:t>řetí </a:t>
            </a:r>
            <a:r>
              <a:rPr lang="cs-CZ" dirty="0" smtClean="0"/>
              <a:t>výbor – sociální, humanitní </a:t>
            </a:r>
            <a:r>
              <a:rPr lang="cs-CZ" smtClean="0"/>
              <a:t>a kulturní</a:t>
            </a:r>
            <a:endParaRPr lang="cs-CZ" dirty="0" smtClean="0"/>
          </a:p>
          <a:p>
            <a:r>
              <a:rPr lang="cs-CZ" dirty="0" smtClean="0"/>
              <a:t>Č</a:t>
            </a:r>
            <a:r>
              <a:rPr lang="cs-CZ" smtClean="0"/>
              <a:t>tvrtý </a:t>
            </a:r>
            <a:r>
              <a:rPr lang="cs-CZ" dirty="0" smtClean="0"/>
              <a:t>výbor – speciálně-politický </a:t>
            </a:r>
            <a:r>
              <a:rPr lang="cs-CZ" smtClean="0"/>
              <a:t>a dekolonizační</a:t>
            </a:r>
            <a:endParaRPr lang="cs-CZ" dirty="0" smtClean="0"/>
          </a:p>
          <a:p>
            <a:r>
              <a:rPr lang="cs-CZ" dirty="0" smtClean="0"/>
              <a:t>P</a:t>
            </a:r>
            <a:r>
              <a:rPr lang="cs-CZ" smtClean="0"/>
              <a:t>átý </a:t>
            </a:r>
            <a:r>
              <a:rPr lang="cs-CZ" dirty="0" smtClean="0"/>
              <a:t>výbor – administrativní </a:t>
            </a:r>
            <a:r>
              <a:rPr lang="cs-CZ" smtClean="0"/>
              <a:t>a rozpočtový</a:t>
            </a:r>
            <a:endParaRPr lang="cs-CZ" dirty="0" smtClean="0"/>
          </a:p>
          <a:p>
            <a:r>
              <a:rPr lang="cs-CZ" dirty="0" smtClean="0"/>
              <a:t>Š</a:t>
            </a:r>
            <a:r>
              <a:rPr lang="cs-CZ" smtClean="0"/>
              <a:t>estý </a:t>
            </a:r>
            <a:r>
              <a:rPr lang="cs-CZ" dirty="0" smtClean="0"/>
              <a:t>výbor </a:t>
            </a:r>
            <a:r>
              <a:rPr lang="cs-CZ" smtClean="0"/>
              <a:t>– právní</a:t>
            </a:r>
            <a:endParaRPr lang="cs-CZ" dirty="0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Hlasování ve VS OSN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Běžné otázky - </a:t>
            </a:r>
            <a:r>
              <a:rPr lang="cs-CZ" b="1" dirty="0" smtClean="0"/>
              <a:t>nadpoloviční většina přítomných </a:t>
            </a:r>
            <a:r>
              <a:rPr lang="cs-CZ" dirty="0" smtClean="0"/>
              <a:t>hlasujících</a:t>
            </a:r>
          </a:p>
          <a:p>
            <a:r>
              <a:rPr lang="cs-CZ" b="1" dirty="0" smtClean="0"/>
              <a:t>Podstatné věci </a:t>
            </a:r>
            <a:r>
              <a:rPr lang="cs-CZ" dirty="0" smtClean="0"/>
              <a:t>např. přijímání nových členů - </a:t>
            </a:r>
            <a:r>
              <a:rPr lang="cs-CZ" b="1" dirty="0" smtClean="0"/>
              <a:t>dvoutřetinová většina </a:t>
            </a:r>
            <a:r>
              <a:rPr lang="cs-CZ" dirty="0" smtClean="0"/>
              <a:t>z přítomných a </a:t>
            </a:r>
            <a:r>
              <a:rPr lang="cs-CZ" b="1" dirty="0" smtClean="0"/>
              <a:t>hlasujících</a:t>
            </a:r>
          </a:p>
          <a:p>
            <a:r>
              <a:rPr lang="cs-CZ" b="1" smtClean="0"/>
              <a:t>Volba </a:t>
            </a:r>
            <a:r>
              <a:rPr lang="cs-CZ" b="1" dirty="0" smtClean="0"/>
              <a:t>soudců Mezinárodního soudního dvora </a:t>
            </a:r>
            <a:r>
              <a:rPr lang="cs-CZ" dirty="0" smtClean="0"/>
              <a:t>- </a:t>
            </a:r>
            <a:r>
              <a:rPr lang="cs-CZ" b="1" dirty="0" smtClean="0"/>
              <a:t>nadpoloviční většina ze všech členů</a:t>
            </a:r>
          </a:p>
          <a:p>
            <a:r>
              <a:rPr lang="cs-CZ" b="1" smtClean="0"/>
              <a:t>Revize Charty </a:t>
            </a:r>
            <a:r>
              <a:rPr lang="cs-CZ" dirty="0" smtClean="0"/>
              <a:t>- </a:t>
            </a:r>
            <a:r>
              <a:rPr lang="cs-CZ" b="1" dirty="0" smtClean="0"/>
              <a:t>dvoutřetinová většina všech členů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Jednání a hlasování ve VS OSN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mtClean="0"/>
              <a:t>V politických otázkách se rozhodnutí přijímají </a:t>
            </a:r>
            <a:r>
              <a:rPr lang="cs-CZ" b="1" smtClean="0"/>
              <a:t>konsenzem</a:t>
            </a:r>
            <a:r>
              <a:rPr lang="cs-CZ" smtClean="0"/>
              <a:t> všech členských států (konsenzus znamená všeobecný souhlas)</a:t>
            </a:r>
          </a:p>
          <a:p>
            <a:r>
              <a:rPr lang="cs-CZ" smtClean="0"/>
              <a:t>Pokud někdo vznáší připomínku, dále se rokuje, když ji nevznáší, považuje se věc za schválenou a dále se o ní nerokuje</a:t>
            </a:r>
          </a:p>
          <a:p>
            <a:r>
              <a:rPr lang="cs-CZ" smtClean="0"/>
              <a:t>Každý členský stát má jeden hlas </a:t>
            </a:r>
          </a:p>
          <a:p>
            <a:r>
              <a:rPr lang="cs-CZ" smtClean="0"/>
              <a:t>Přítomní hlasující jsou ti, kteří jsou fyzicky přítomni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Dle obsahu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</a:t>
            </a:r>
          </a:p>
          <a:p>
            <a:r>
              <a:rPr lang="cs-CZ" dirty="0" smtClean="0"/>
              <a:t>Politická</a:t>
            </a:r>
          </a:p>
          <a:p>
            <a:r>
              <a:rPr lang="cs-CZ" dirty="0" smtClean="0"/>
              <a:t>Práva národnostních menšin</a:t>
            </a:r>
          </a:p>
          <a:p>
            <a:r>
              <a:rPr lang="cs-CZ" dirty="0" smtClean="0"/>
              <a:t>Hospodářská, sociální a kulturní</a:t>
            </a:r>
          </a:p>
          <a:p>
            <a:r>
              <a:rPr lang="cs-CZ" dirty="0" smtClean="0"/>
              <a:t>Soudní a jiná právní ochrana</a:t>
            </a:r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Rada bezpečnosti OSN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Stálí </a:t>
            </a:r>
            <a:r>
              <a:rPr lang="cs-CZ" dirty="0" smtClean="0"/>
              <a:t>členové</a:t>
            </a:r>
          </a:p>
          <a:p>
            <a:r>
              <a:rPr lang="cs-CZ" dirty="0" smtClean="0"/>
              <a:t>Nestálí členové</a:t>
            </a:r>
          </a:p>
          <a:p>
            <a:r>
              <a:rPr lang="cs-CZ" smtClean="0"/>
              <a:t>Pozorovatelé</a:t>
            </a:r>
          </a:p>
          <a:p>
            <a:r>
              <a:rPr lang="cs-CZ" smtClean="0"/>
              <a:t>Celkem 15 členů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Kompetence RB OSN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Zachování míru ve světě</a:t>
            </a:r>
          </a:p>
          <a:p>
            <a:r>
              <a:rPr lang="cs-CZ" dirty="0" smtClean="0"/>
              <a:t>Řešení sporů</a:t>
            </a:r>
          </a:p>
          <a:p>
            <a:r>
              <a:rPr lang="cs-CZ" dirty="0" smtClean="0"/>
              <a:t>Úprava zbrojení</a:t>
            </a:r>
          </a:p>
          <a:p>
            <a:r>
              <a:rPr lang="cs-CZ" dirty="0" smtClean="0"/>
              <a:t>Používání sankcí vůči narušiteli</a:t>
            </a:r>
          </a:p>
          <a:p>
            <a:r>
              <a:rPr lang="cs-CZ" dirty="0" smtClean="0"/>
              <a:t>Podnikání vojenských akcí proti agresoru</a:t>
            </a:r>
          </a:p>
          <a:p>
            <a:r>
              <a:rPr lang="cs-CZ" dirty="0" smtClean="0"/>
              <a:t>Navrhuje kandidáta na generálního tajemníka</a:t>
            </a:r>
          </a:p>
          <a:p>
            <a:r>
              <a:rPr lang="cs-CZ" dirty="0" smtClean="0"/>
              <a:t>Spolu s Valným shromážděním volí soudce mezinárodního soudního dvora</a:t>
            </a:r>
          </a:p>
          <a:p>
            <a:r>
              <a:rPr lang="cs-CZ" dirty="0" smtClean="0"/>
              <a:t>Předkládá zprávy o svojí činnosti valnému shromáždění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Původní stálí členové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USA</a:t>
            </a:r>
          </a:p>
          <a:p>
            <a:r>
              <a:rPr lang="cs-CZ" dirty="0" smtClean="0"/>
              <a:t>Spojené království</a:t>
            </a:r>
          </a:p>
          <a:p>
            <a:r>
              <a:rPr lang="cs-CZ" dirty="0" smtClean="0"/>
              <a:t>Čínská lidová republika</a:t>
            </a:r>
          </a:p>
          <a:p>
            <a:r>
              <a:rPr lang="cs-CZ" dirty="0" smtClean="0"/>
              <a:t>Francie</a:t>
            </a:r>
          </a:p>
          <a:p>
            <a:r>
              <a:rPr lang="cs-CZ" dirty="0" smtClean="0"/>
              <a:t>Sovětský svaz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Aktuální stálí členové Rady bezpečnosti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USA</a:t>
            </a:r>
          </a:p>
          <a:p>
            <a:r>
              <a:rPr lang="cs-CZ" dirty="0" smtClean="0"/>
              <a:t>Spojené království</a:t>
            </a:r>
          </a:p>
          <a:p>
            <a:r>
              <a:rPr lang="cs-CZ" dirty="0" smtClean="0"/>
              <a:t>Čínská lidová republika</a:t>
            </a:r>
          </a:p>
          <a:p>
            <a:r>
              <a:rPr lang="cs-CZ" dirty="0" smtClean="0"/>
              <a:t>Francie</a:t>
            </a:r>
          </a:p>
          <a:p>
            <a:r>
              <a:rPr lang="cs-CZ" dirty="0" smtClean="0"/>
              <a:t>Rusko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Nestálí členové RB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mtClean="0"/>
              <a:t>Voleni VS, vždy k </a:t>
            </a:r>
            <a:r>
              <a:rPr lang="cs-CZ" dirty="0" smtClean="0"/>
              <a:t>1. lednu </a:t>
            </a:r>
            <a:r>
              <a:rPr lang="cs-CZ" smtClean="0"/>
              <a:t>nadcházejícího roku</a:t>
            </a:r>
            <a:endParaRPr lang="cs-CZ" dirty="0" smtClean="0"/>
          </a:p>
          <a:p>
            <a:r>
              <a:rPr lang="cs-CZ" smtClean="0"/>
              <a:t>Regionální skupiny zemí navrhují </a:t>
            </a:r>
            <a:r>
              <a:rPr lang="cs-CZ" dirty="0" smtClean="0"/>
              <a:t>ze svého středu jednu nebo několik kandidátských zemí</a:t>
            </a:r>
          </a:p>
          <a:p>
            <a:r>
              <a:rPr lang="cs-CZ" i="1" dirty="0" smtClean="0"/>
              <a:t>Afrika</a:t>
            </a:r>
            <a:r>
              <a:rPr lang="cs-CZ" dirty="0" smtClean="0"/>
              <a:t>  - 3</a:t>
            </a:r>
          </a:p>
          <a:p>
            <a:r>
              <a:rPr lang="cs-CZ" i="1" dirty="0" smtClean="0"/>
              <a:t>Asie</a:t>
            </a:r>
            <a:r>
              <a:rPr lang="cs-CZ" dirty="0" smtClean="0"/>
              <a:t>, </a:t>
            </a:r>
            <a:r>
              <a:rPr lang="cs-CZ" i="1" dirty="0" smtClean="0"/>
              <a:t>Latinská Amerika</a:t>
            </a:r>
            <a:r>
              <a:rPr lang="cs-CZ" dirty="0" smtClean="0"/>
              <a:t> a </a:t>
            </a:r>
            <a:r>
              <a:rPr lang="cs-CZ" i="1" dirty="0" smtClean="0"/>
              <a:t>západní Evropa- 2</a:t>
            </a:r>
            <a:r>
              <a:rPr lang="cs-CZ" dirty="0" smtClean="0"/>
              <a:t>  </a:t>
            </a:r>
          </a:p>
          <a:p>
            <a:r>
              <a:rPr lang="cs-CZ" i="1" smtClean="0"/>
              <a:t>východní Evropa </a:t>
            </a:r>
            <a:r>
              <a:rPr lang="cs-CZ" smtClean="0"/>
              <a:t>(</a:t>
            </a:r>
            <a:r>
              <a:rPr lang="cs-CZ" dirty="0" smtClean="0"/>
              <a:t>kam spadá ČR) - 1 </a:t>
            </a:r>
          </a:p>
          <a:p>
            <a:r>
              <a:rPr lang="cs-CZ" dirty="0" smtClean="0"/>
              <a:t>Jedním ze zástupců musí být </a:t>
            </a:r>
            <a:r>
              <a:rPr lang="cs-CZ" i="1" dirty="0" smtClean="0"/>
              <a:t>arabská země</a:t>
            </a:r>
            <a:r>
              <a:rPr lang="cs-CZ" dirty="0" smtClean="0"/>
              <a:t> spadající střídavě pod Afriku nebo Asii </a:t>
            </a:r>
          </a:p>
          <a:p>
            <a:r>
              <a:rPr lang="cs-CZ" dirty="0" smtClean="0"/>
              <a:t>Žádná země nemůže být </a:t>
            </a:r>
            <a:r>
              <a:rPr lang="cs-CZ" smtClean="0"/>
              <a:t>zvolena dvakrát </a:t>
            </a:r>
            <a:r>
              <a:rPr lang="cs-CZ" dirty="0" smtClean="0"/>
              <a:t>bezprostředně po sobě, vždy musí následovat alespoň jednoletá přestávka</a:t>
            </a:r>
            <a:endParaRPr lang="cs-CZ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Ohrožení míru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Bezpečnostní rada jako jediný orgán může nařídit použití síly při řešení ohrožení míru</a:t>
            </a:r>
            <a:endParaRPr lang="cs-CZ" b="1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Právo veta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Nejvýznamnější zvláštní pravomocí stálých členů RB OSN je </a:t>
            </a:r>
            <a:r>
              <a:rPr lang="cs-CZ" b="1" dirty="0" smtClean="0"/>
              <a:t>neomezené právo veta</a:t>
            </a:r>
            <a:r>
              <a:rPr lang="cs-CZ" dirty="0" smtClean="0"/>
              <a:t>, kdy kterýkoliv z nich může zablokovat jakékoliv rozhodnutí </a:t>
            </a:r>
            <a:r>
              <a:rPr lang="cs-CZ" smtClean="0"/>
              <a:t>RB OSN </a:t>
            </a:r>
          </a:p>
          <a:p>
            <a:r>
              <a:rPr lang="cs-CZ" smtClean="0"/>
              <a:t>Toto </a:t>
            </a:r>
            <a:r>
              <a:rPr lang="cs-CZ" dirty="0" smtClean="0"/>
              <a:t>veto nelze žádným </a:t>
            </a:r>
            <a:r>
              <a:rPr lang="cs-CZ" smtClean="0"/>
              <a:t>způsobem obejít</a:t>
            </a:r>
            <a:endParaRPr lang="cs-CZ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smtClean="0"/>
              <a:t>Probíhající mírové operace pod mandátem RB OSN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smtClean="0"/>
              <a:t>Afrika:</a:t>
            </a:r>
            <a:r>
              <a:rPr lang="cs-CZ" smtClean="0"/>
              <a:t> UNMISS (Jižní Súdán), UNAMID (Súdán-Dárfúr), UNISFA (Súdán-Abyei), UNOCI (Pobřeží slonoviny), UNMIL (Libérie), MONUSCO (DR Kongo), MINURSO (Západní Sahara), MINUSMA (Mali), MINUSCA (Středoafrická republika)</a:t>
            </a:r>
          </a:p>
          <a:p>
            <a:r>
              <a:rPr lang="cs-CZ" b="1" smtClean="0"/>
              <a:t>Amerika: </a:t>
            </a:r>
            <a:r>
              <a:rPr lang="cs-CZ" smtClean="0"/>
              <a:t>MINUSTAH (Haiti)</a:t>
            </a:r>
          </a:p>
          <a:p>
            <a:r>
              <a:rPr lang="cs-CZ" b="1" smtClean="0"/>
              <a:t>Asie: </a:t>
            </a:r>
            <a:r>
              <a:rPr lang="cs-CZ" smtClean="0"/>
              <a:t>UNMOGIP (Indie/Pákistán)</a:t>
            </a:r>
          </a:p>
          <a:p>
            <a:r>
              <a:rPr lang="cs-CZ" b="1" smtClean="0"/>
              <a:t>Blízký východ: </a:t>
            </a:r>
            <a:r>
              <a:rPr lang="cs-CZ" smtClean="0"/>
              <a:t>UNIFIL (Libanon), UNDOF (Golanské výšiny), UNTSO (od 1948)</a:t>
            </a:r>
          </a:p>
          <a:p>
            <a:r>
              <a:rPr lang="cs-CZ" b="1" smtClean="0"/>
              <a:t>Evropa:</a:t>
            </a:r>
            <a:r>
              <a:rPr lang="cs-CZ" smtClean="0"/>
              <a:t> UNMIK (Kosovo), UNFICYP (Kypr)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Ekonomická a sociální rada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mtClean="0"/>
              <a:t>Otázky spojené s ekonomickým, sociálním, kulturním a zdravotním rozvojem</a:t>
            </a:r>
          </a:p>
          <a:p>
            <a:r>
              <a:rPr lang="cs-CZ" smtClean="0"/>
              <a:t>Podpora dodržování lidských práv</a:t>
            </a:r>
          </a:p>
          <a:p>
            <a:r>
              <a:rPr lang="cs-CZ" smtClean="0"/>
              <a:t>Spolupráce s přidruženými odbornými mezinárodními organizacemi – Světová zdravotnická organizace, Organizace pro výživu a zemědělství, Světová banka apod</a:t>
            </a:r>
          </a:p>
          <a:p>
            <a:r>
              <a:rPr lang="cs-CZ" smtClean="0"/>
              <a:t>Vytváří si pomocné orgány, kterými jsou komise nebo výbory – Komise pro lidská práva, Výbor pro národnostní menšiny apod</a:t>
            </a:r>
          </a:p>
          <a:p>
            <a:r>
              <a:rPr lang="cs-CZ" smtClean="0"/>
              <a:t>Zasedá dvakrát ročně, a to jednou v New Yorku a jednou v Ženevě</a:t>
            </a:r>
          </a:p>
          <a:p>
            <a:pPr>
              <a:buNone/>
            </a:pPr>
            <a:endParaRPr lang="cs-CZ" smtClean="0"/>
          </a:p>
          <a:p>
            <a:pPr>
              <a:buNone/>
            </a:pPr>
            <a:endParaRPr lang="cs-CZ" smtClean="0"/>
          </a:p>
          <a:p>
            <a:endParaRPr lang="cs-CZ" smtClean="0"/>
          </a:p>
          <a:p>
            <a:endParaRPr lang="cs-CZ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Sekretariát OSN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Zpracovává podkladové informace pro zástupce vlád</a:t>
            </a:r>
          </a:p>
          <a:p>
            <a:r>
              <a:rPr lang="cs-CZ" smtClean="0"/>
              <a:t>Realizuje rozhodnutí členských států OSN</a:t>
            </a:r>
          </a:p>
          <a:p>
            <a:r>
              <a:rPr lang="cs-CZ" smtClean="0"/>
              <a:t>Organizuje mezinárodní konference</a:t>
            </a:r>
          </a:p>
          <a:p>
            <a:r>
              <a:rPr lang="cs-CZ" smtClean="0"/>
              <a:t>Poskytuje překladatelské a tlumočnické služby do oficiálních jazyků OSN</a:t>
            </a:r>
          </a:p>
          <a:p>
            <a:pPr>
              <a:buNone/>
            </a:pPr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Dle statusů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i="1" dirty="0" smtClean="0"/>
              <a:t>S</a:t>
            </a:r>
            <a:r>
              <a:rPr lang="cs-CZ" b="1" i="1" smtClean="0"/>
              <a:t>tatus </a:t>
            </a:r>
            <a:r>
              <a:rPr lang="cs-CZ" b="1" i="1" dirty="0" err="1" smtClean="0"/>
              <a:t>relativus</a:t>
            </a:r>
            <a:r>
              <a:rPr lang="cs-CZ" dirty="0" smtClean="0"/>
              <a:t> - rovné postavení jedinců vůči sobě navzájem, rovné postavení vůči státu</a:t>
            </a:r>
          </a:p>
          <a:p>
            <a:r>
              <a:rPr lang="cs-CZ" b="1" i="1" dirty="0" smtClean="0"/>
              <a:t>S</a:t>
            </a:r>
            <a:r>
              <a:rPr lang="cs-CZ" b="1" i="1" smtClean="0"/>
              <a:t>tatus </a:t>
            </a:r>
            <a:r>
              <a:rPr lang="cs-CZ" b="1" i="1" dirty="0" err="1" smtClean="0"/>
              <a:t>negativus</a:t>
            </a:r>
            <a:r>
              <a:rPr lang="cs-CZ" dirty="0" smtClean="0"/>
              <a:t> - záruky omezení státní moci vůči jedinci, respektování základní svobody v užším slova smyslu</a:t>
            </a:r>
          </a:p>
          <a:p>
            <a:r>
              <a:rPr lang="cs-CZ" b="1" i="1" dirty="0" smtClean="0"/>
              <a:t>S</a:t>
            </a:r>
            <a:r>
              <a:rPr lang="cs-CZ" b="1" i="1" smtClean="0"/>
              <a:t>tatus </a:t>
            </a:r>
            <a:r>
              <a:rPr lang="cs-CZ" b="1" i="1" dirty="0" err="1" smtClean="0"/>
              <a:t>activus</a:t>
            </a:r>
            <a:r>
              <a:rPr lang="cs-CZ" dirty="0" smtClean="0"/>
              <a:t> - možnosti jedince podílet se na fungování státu</a:t>
            </a:r>
          </a:p>
          <a:p>
            <a:r>
              <a:rPr lang="cs-CZ" b="1" i="1" dirty="0" smtClean="0"/>
              <a:t>S</a:t>
            </a:r>
            <a:r>
              <a:rPr lang="cs-CZ" b="1" i="1" smtClean="0"/>
              <a:t>tatus </a:t>
            </a:r>
            <a:r>
              <a:rPr lang="cs-CZ" b="1" i="1" dirty="0" err="1" smtClean="0"/>
              <a:t>positivus</a:t>
            </a:r>
            <a:r>
              <a:rPr lang="cs-CZ" dirty="0" smtClean="0"/>
              <a:t> - závazky státu k aktivnímu plnění vůči jedinci (např. státní občanství)</a:t>
            </a:r>
          </a:p>
          <a:p>
            <a:r>
              <a:rPr lang="cs-CZ" b="1" i="1" dirty="0" smtClean="0"/>
              <a:t>S</a:t>
            </a:r>
            <a:r>
              <a:rPr lang="cs-CZ" b="1" i="1" smtClean="0"/>
              <a:t>tatus </a:t>
            </a:r>
            <a:r>
              <a:rPr lang="cs-CZ" b="1" i="1" dirty="0" err="1" smtClean="0"/>
              <a:t>subiectionis</a:t>
            </a:r>
            <a:r>
              <a:rPr lang="cs-CZ" dirty="0" smtClean="0"/>
              <a:t> - závazky jednotlivce vůči státu (např. vojenská služba, poslušnost právního řádu)</a:t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Generální tajemník OSN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Řídí  Sekretariát OSN</a:t>
            </a:r>
          </a:p>
          <a:p>
            <a:r>
              <a:rPr lang="cs-CZ" dirty="0" smtClean="0"/>
              <a:t>De facto je hlavou a osobou komunikující navenek OSN</a:t>
            </a:r>
          </a:p>
          <a:p>
            <a:r>
              <a:rPr lang="cs-CZ" dirty="0" smtClean="0"/>
              <a:t>Je jmenován na pětileté období VS na návrh RB</a:t>
            </a:r>
          </a:p>
          <a:p>
            <a:r>
              <a:rPr lang="cs-CZ" smtClean="0"/>
              <a:t>7</a:t>
            </a:r>
            <a:r>
              <a:rPr lang="cs-CZ" dirty="0" smtClean="0"/>
              <a:t>. generální tajemník </a:t>
            </a:r>
            <a:r>
              <a:rPr lang="cs-CZ" dirty="0" err="1" smtClean="0"/>
              <a:t>Kofi</a:t>
            </a:r>
            <a:r>
              <a:rPr lang="cs-CZ" dirty="0" smtClean="0"/>
              <a:t> </a:t>
            </a:r>
            <a:r>
              <a:rPr lang="cs-CZ" dirty="0" err="1" smtClean="0"/>
              <a:t>Annan</a:t>
            </a:r>
            <a:r>
              <a:rPr lang="cs-CZ" dirty="0" smtClean="0"/>
              <a:t> a OSN obdrželi v roce 2001 Nobelovu cenu míru za „práci za lépe organizovaný a mírovější svět“. </a:t>
            </a:r>
          </a:p>
          <a:p>
            <a:r>
              <a:rPr lang="cs-CZ" dirty="0" smtClean="0"/>
              <a:t>Od 1.1. 2017 </a:t>
            </a:r>
            <a:r>
              <a:rPr lang="cs-CZ" b="1" smtClean="0"/>
              <a:t>Antonio Guterres </a:t>
            </a:r>
            <a:r>
              <a:rPr lang="cs-CZ" dirty="0" smtClean="0"/>
              <a:t>(Portugalsko)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smtClean="0"/>
              <a:t>Hlavní úkoly Generálního tajemníka OSN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mtClean="0"/>
              <a:t>Předkládá témata k projednání VS nebo jinému orgánu OSN</a:t>
            </a:r>
          </a:p>
          <a:p>
            <a:r>
              <a:rPr lang="cs-CZ" smtClean="0"/>
              <a:t>Upozorňuje RB na situace ohrožující mezinárodní bezpečnost </a:t>
            </a:r>
          </a:p>
          <a:p>
            <a:r>
              <a:rPr lang="cs-CZ" smtClean="0"/>
              <a:t>Působí jako arbitr ve sporech mezi členskými státy a slouží jako mediátor mezinárodních vyjednávání </a:t>
            </a:r>
          </a:p>
          <a:p>
            <a:r>
              <a:rPr lang="cs-CZ" smtClean="0"/>
              <a:t>Nemůže jednat samostatně bez podpory a souhlasu členských států</a:t>
            </a:r>
            <a:endParaRPr lang="cs-CZ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Poručenská</a:t>
            </a:r>
            <a:r>
              <a:rPr lang="cs-CZ" b="1" dirty="0" smtClean="0"/>
              <a:t> rada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</a:t>
            </a:r>
            <a:r>
              <a:rPr lang="pt-BR" dirty="0" smtClean="0"/>
              <a:t>stavena Chartou OSN v roce 1945</a:t>
            </a:r>
            <a:endParaRPr lang="cs-CZ" dirty="0" smtClean="0"/>
          </a:p>
          <a:p>
            <a:r>
              <a:rPr lang="cs-CZ" dirty="0" smtClean="0"/>
              <a:t>Pod správu patřila bývalá </a:t>
            </a:r>
            <a:r>
              <a:rPr lang="cs-CZ" b="1" dirty="0" smtClean="0"/>
              <a:t>mandátní území </a:t>
            </a:r>
            <a:r>
              <a:rPr lang="cs-CZ" dirty="0" smtClean="0"/>
              <a:t>Společnosti národů; území, jež byla odňata poraženým mocnostem po druhé světové válce - Itálii, Japonsku</a:t>
            </a:r>
          </a:p>
          <a:p>
            <a:r>
              <a:rPr lang="cs-CZ" dirty="0" smtClean="0"/>
              <a:t>Do roku 1994 dosáhla všechna svěřenecká území OSN samosprávy či nezávislost</a:t>
            </a:r>
          </a:p>
          <a:p>
            <a:r>
              <a:rPr lang="cs-CZ" dirty="0" smtClean="0"/>
              <a:t>Splnila svůj účel, nyní nepracuje, tzv. </a:t>
            </a:r>
            <a:r>
              <a:rPr lang="cs-CZ" b="1" dirty="0" smtClean="0"/>
              <a:t>spočívá</a:t>
            </a:r>
            <a:endParaRPr lang="cs-CZ" b="1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Mezinárodní soudní dvůr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Haagu</a:t>
            </a:r>
          </a:p>
          <a:p>
            <a:r>
              <a:rPr lang="pl-PL" dirty="0" smtClean="0"/>
              <a:t>Zřízen roku 1945 na základě Charty OSN</a:t>
            </a:r>
          </a:p>
          <a:p>
            <a:r>
              <a:rPr lang="cs-CZ" dirty="0" smtClean="0"/>
              <a:t>Řeší spory mezi státy</a:t>
            </a:r>
          </a:p>
          <a:p>
            <a:r>
              <a:rPr lang="cs-CZ" dirty="0" smtClean="0"/>
              <a:t>Podává posudky o právních otázkách na žádost oprávněných orgánů</a:t>
            </a:r>
            <a:endParaRPr lang="cs-CZ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MSD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Patnáct soudců volených VS OSN a RB </a:t>
            </a:r>
          </a:p>
          <a:p>
            <a:r>
              <a:rPr lang="cs-CZ" dirty="0" smtClean="0"/>
              <a:t>Voleni na devět let a mohou být </a:t>
            </a:r>
            <a:r>
              <a:rPr lang="cs-CZ" dirty="0" err="1" smtClean="0"/>
              <a:t>znovuzvoleni</a:t>
            </a:r>
            <a:endParaRPr lang="cs-CZ" dirty="0" smtClean="0"/>
          </a:p>
          <a:p>
            <a:r>
              <a:rPr lang="cs-CZ" dirty="0" smtClean="0"/>
              <a:t>Každé tři roky se ve volbě obnovuje jedna třetina soudců</a:t>
            </a:r>
          </a:p>
          <a:p>
            <a:r>
              <a:rPr lang="cs-CZ" dirty="0" smtClean="0"/>
              <a:t>Členy soudu nemohou být zároveň dva příslušníci stejného státu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Senáty MSD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Soudci se usnáší prostou většinou hlasů a v případě rovnosti je rozhodující hlas předsedy</a:t>
            </a:r>
          </a:p>
          <a:p>
            <a:r>
              <a:rPr lang="cs-CZ" dirty="0" smtClean="0"/>
              <a:t>Ve většině případů zasedá Dvůr v plném počtu</a:t>
            </a:r>
          </a:p>
          <a:p>
            <a:r>
              <a:rPr lang="cs-CZ" dirty="0" err="1" smtClean="0"/>
              <a:t>Kvórum</a:t>
            </a:r>
            <a:r>
              <a:rPr lang="cs-CZ" dirty="0" smtClean="0"/>
              <a:t> je devět soudců</a:t>
            </a:r>
          </a:p>
          <a:p>
            <a:r>
              <a:rPr lang="cs-CZ" dirty="0" smtClean="0"/>
              <a:t>Může však pro určité druhy sporů utvořit menší senáty při minimálním počtu tří soudců.</a:t>
            </a:r>
          </a:p>
          <a:p>
            <a:r>
              <a:rPr lang="cs-CZ" dirty="0" smtClean="0"/>
              <a:t>Každý rok také tvoří pětičlenný senát, který pak na žádost stran rozhoduje ve zkráceném řízení</a:t>
            </a:r>
            <a:endParaRPr lang="cs-CZ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Vysoký komisař OSN pro lidská práva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Nese hlavní odpovědnost za činnost OSN na poli lidských práv </a:t>
            </a:r>
          </a:p>
          <a:p>
            <a:r>
              <a:rPr lang="cs-CZ" dirty="0" smtClean="0"/>
              <a:t>Jmenován na čtyřleté období </a:t>
            </a:r>
          </a:p>
          <a:p>
            <a:r>
              <a:rPr lang="cs-CZ" dirty="0" smtClean="0"/>
              <a:t>Podpora a ochrana efektivního uplatňování lidských práv pro všechny lidi bez rozdílu</a:t>
            </a:r>
          </a:p>
          <a:p>
            <a:r>
              <a:rPr lang="cs-CZ" dirty="0" smtClean="0"/>
              <a:t>Podněcování mezinárodní spolupráce v oblasti lidských práv </a:t>
            </a:r>
          </a:p>
          <a:p>
            <a:r>
              <a:rPr lang="cs-CZ" dirty="0" smtClean="0"/>
              <a:t>Podpora a koordinace činnosti na podporu lidských práv v </a:t>
            </a:r>
            <a:r>
              <a:rPr lang="cs-CZ" smtClean="0"/>
              <a:t>rámci OSN</a:t>
            </a:r>
          </a:p>
          <a:p>
            <a:r>
              <a:rPr lang="cs-CZ" smtClean="0"/>
              <a:t>Účast </a:t>
            </a:r>
            <a:r>
              <a:rPr lang="cs-CZ" dirty="0" smtClean="0"/>
              <a:t>na formulování nových norem pro lidská práva a podpora ratifikace dohod o lidských právech</a:t>
            </a:r>
          </a:p>
          <a:p>
            <a:r>
              <a:rPr lang="cs-CZ" dirty="0" smtClean="0"/>
              <a:t>Pověřen reagovat na vážná porušování lidských práv a podnikat </a:t>
            </a:r>
            <a:r>
              <a:rPr lang="cs-CZ" smtClean="0"/>
              <a:t>preventivní akce</a:t>
            </a:r>
          </a:p>
          <a:p>
            <a:r>
              <a:rPr lang="cs-CZ" smtClean="0"/>
              <a:t>Od </a:t>
            </a:r>
            <a:r>
              <a:rPr lang="cs-CZ" dirty="0" smtClean="0"/>
              <a:t>září 2014 je to Jordánec </a:t>
            </a:r>
            <a:r>
              <a:rPr lang="cs-CZ" dirty="0" err="1" smtClean="0"/>
              <a:t>Zaíd</a:t>
            </a:r>
            <a:r>
              <a:rPr lang="cs-CZ" dirty="0" smtClean="0"/>
              <a:t> </a:t>
            </a:r>
            <a:r>
              <a:rPr lang="cs-CZ" dirty="0" err="1" smtClean="0"/>
              <a:t>Raád</a:t>
            </a:r>
            <a:r>
              <a:rPr lang="cs-CZ" dirty="0" smtClean="0"/>
              <a:t> </a:t>
            </a:r>
            <a:r>
              <a:rPr lang="cs-CZ" dirty="0" err="1" smtClean="0"/>
              <a:t>Zaíd</a:t>
            </a:r>
            <a:r>
              <a:rPr lang="cs-CZ" dirty="0" smtClean="0"/>
              <a:t> Husajn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Úřad vysokého komisaře pro lidská práva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Ústřední orgán OSN pro problematiku lidských práv</a:t>
            </a:r>
          </a:p>
          <a:p>
            <a:r>
              <a:rPr lang="cs-CZ" dirty="0" smtClean="0"/>
              <a:t>Slouží jako sekretariát Komise pro lidská práva, smluvních orgánů (expertních skupin dohlížejících na plnění dohod) a dalších orgánů OSN pro lidská práva</a:t>
            </a:r>
          </a:p>
          <a:p>
            <a:r>
              <a:rPr lang="cs-CZ" dirty="0" smtClean="0"/>
              <a:t>Působí i přímo v terénu a poskytuje poradní služby a technickou pomoc</a:t>
            </a:r>
            <a:endParaRPr lang="cs-CZ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Další orgány OSN zapojené do ochrany LP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Dětský fond OSN (UNICEF) </a:t>
            </a:r>
          </a:p>
          <a:p>
            <a:r>
              <a:rPr lang="cs-CZ" dirty="0" smtClean="0"/>
              <a:t>Organizace OSN pro výchovu, vědu a kulturu (UNESCO) </a:t>
            </a:r>
          </a:p>
          <a:p>
            <a:r>
              <a:rPr lang="cs-CZ" dirty="0" smtClean="0"/>
              <a:t>Rozvojový program OSN (UNDP)</a:t>
            </a:r>
          </a:p>
          <a:p>
            <a:r>
              <a:rPr lang="cs-CZ" dirty="0" smtClean="0"/>
              <a:t>Úřad vysokého komisaře OSN pro uprchlíky (UNHCR) </a:t>
            </a:r>
          </a:p>
          <a:p>
            <a:r>
              <a:rPr lang="cs-CZ" dirty="0" smtClean="0"/>
              <a:t>Dobrovolnický program OSN (</a:t>
            </a:r>
            <a:r>
              <a:rPr lang="cs-CZ" smtClean="0"/>
              <a:t>UNV)</a:t>
            </a:r>
            <a:endParaRPr lang="cs-CZ" dirty="0" smtClean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Dětský fond OSN – UNICEF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H</a:t>
            </a:r>
            <a:r>
              <a:rPr lang="cs-CZ" smtClean="0"/>
              <a:t>lavní </a:t>
            </a:r>
            <a:r>
              <a:rPr lang="cs-CZ" dirty="0" smtClean="0"/>
              <a:t>světová organizace pro pomoc dětem</a:t>
            </a:r>
          </a:p>
          <a:p>
            <a:r>
              <a:rPr lang="cs-CZ" dirty="0" smtClean="0"/>
              <a:t>T</a:t>
            </a:r>
            <a:r>
              <a:rPr lang="cs-CZ" smtClean="0"/>
              <a:t>rvale </a:t>
            </a:r>
            <a:r>
              <a:rPr lang="cs-CZ" dirty="0" smtClean="0"/>
              <a:t>pracuje ve více než 190 zemích</a:t>
            </a:r>
          </a:p>
          <a:p>
            <a:r>
              <a:rPr lang="cs-CZ" dirty="0" smtClean="0"/>
              <a:t>Založen byl v roce 1946, původně jako Mezinárodní dětský fond neodkladné pomoci (</a:t>
            </a:r>
            <a:r>
              <a:rPr lang="cs-CZ" b="1" dirty="0" err="1" smtClean="0"/>
              <a:t>U</a:t>
            </a:r>
            <a:r>
              <a:rPr lang="cs-CZ" dirty="0" err="1" smtClean="0"/>
              <a:t>nited</a:t>
            </a:r>
            <a:r>
              <a:rPr lang="cs-CZ" dirty="0" smtClean="0"/>
              <a:t> </a:t>
            </a:r>
            <a:r>
              <a:rPr lang="cs-CZ" b="1" dirty="0" err="1" smtClean="0"/>
              <a:t>N</a:t>
            </a:r>
            <a:r>
              <a:rPr lang="cs-CZ" dirty="0" err="1" smtClean="0"/>
              <a:t>ations</a:t>
            </a:r>
            <a:r>
              <a:rPr lang="cs-CZ" dirty="0" smtClean="0"/>
              <a:t> </a:t>
            </a:r>
            <a:r>
              <a:rPr lang="cs-CZ" b="1" dirty="0" err="1" smtClean="0"/>
              <a:t>I</a:t>
            </a:r>
            <a:r>
              <a:rPr lang="cs-CZ" dirty="0" err="1" smtClean="0"/>
              <a:t>nternational</a:t>
            </a:r>
            <a:r>
              <a:rPr lang="cs-CZ" dirty="0" smtClean="0"/>
              <a:t> </a:t>
            </a:r>
            <a:r>
              <a:rPr lang="cs-CZ" b="1" dirty="0" err="1" smtClean="0"/>
              <a:t>C</a:t>
            </a:r>
            <a:r>
              <a:rPr lang="cs-CZ" dirty="0" err="1" smtClean="0"/>
              <a:t>hildren’s</a:t>
            </a:r>
            <a:r>
              <a:rPr lang="cs-CZ" dirty="0" smtClean="0"/>
              <a:t> </a:t>
            </a:r>
            <a:r>
              <a:rPr lang="cs-CZ" b="1" dirty="0" err="1" smtClean="0"/>
              <a:t>E</a:t>
            </a:r>
            <a:r>
              <a:rPr lang="cs-CZ" dirty="0" err="1" smtClean="0"/>
              <a:t>mergency</a:t>
            </a:r>
            <a:r>
              <a:rPr lang="cs-CZ" dirty="0" smtClean="0"/>
              <a:t> </a:t>
            </a:r>
            <a:r>
              <a:rPr lang="cs-CZ" b="1" dirty="0" err="1" smtClean="0"/>
              <a:t>F</a:t>
            </a:r>
            <a:r>
              <a:rPr lang="cs-CZ" dirty="0" err="1" smtClean="0"/>
              <a:t>und</a:t>
            </a:r>
            <a:r>
              <a:rPr lang="cs-CZ" dirty="0" smtClean="0"/>
              <a:t>) pro pomoc dětem, postiženým 2. </a:t>
            </a:r>
            <a:r>
              <a:rPr lang="cs-CZ" smtClean="0"/>
              <a:t>světovou válkou</a:t>
            </a:r>
            <a:endParaRPr lang="cs-CZ" dirty="0" smtClean="0"/>
          </a:p>
          <a:p>
            <a:r>
              <a:rPr lang="cs-CZ" dirty="0" smtClean="0"/>
              <a:t>Od roku 1953 </a:t>
            </a:r>
            <a:r>
              <a:rPr lang="cs-CZ" smtClean="0"/>
              <a:t>se UNICEF (již </a:t>
            </a:r>
            <a:r>
              <a:rPr lang="cs-CZ" dirty="0" smtClean="0"/>
              <a:t>pod názvem </a:t>
            </a:r>
            <a:r>
              <a:rPr lang="cs-CZ" dirty="0" err="1" smtClean="0"/>
              <a:t>United</a:t>
            </a:r>
            <a:r>
              <a:rPr lang="cs-CZ" dirty="0" smtClean="0"/>
              <a:t> </a:t>
            </a:r>
            <a:r>
              <a:rPr lang="cs-CZ" dirty="0" err="1" smtClean="0"/>
              <a:t>Nations</a:t>
            </a:r>
            <a:r>
              <a:rPr lang="cs-CZ" dirty="0" smtClean="0"/>
              <a:t> </a:t>
            </a:r>
            <a:r>
              <a:rPr lang="cs-CZ" err="1" smtClean="0"/>
              <a:t>Children’s</a:t>
            </a:r>
            <a:r>
              <a:rPr lang="cs-CZ" smtClean="0"/>
              <a:t> Fund) stal </a:t>
            </a:r>
            <a:r>
              <a:rPr lang="cs-CZ" dirty="0" smtClean="0"/>
              <a:t>trvalou </a:t>
            </a:r>
            <a:r>
              <a:rPr lang="cs-CZ" smtClean="0"/>
              <a:t>součástí OSN, zkratka UNICEF zachována</a:t>
            </a:r>
          </a:p>
          <a:p>
            <a:r>
              <a:rPr lang="cs-CZ" smtClean="0"/>
              <a:t>Programová </a:t>
            </a:r>
            <a:r>
              <a:rPr lang="cs-CZ" dirty="0" smtClean="0"/>
              <a:t>pomoc strádajícím dětem </a:t>
            </a:r>
            <a:r>
              <a:rPr lang="cs-CZ" smtClean="0"/>
              <a:t>celého světa</a:t>
            </a:r>
          </a:p>
          <a:p>
            <a:r>
              <a:rPr lang="cs-CZ" smtClean="0"/>
              <a:t>Krizová </a:t>
            </a:r>
            <a:r>
              <a:rPr lang="cs-CZ" dirty="0" smtClean="0"/>
              <a:t>pomoc v </a:t>
            </a:r>
            <a:r>
              <a:rPr lang="cs-CZ" smtClean="0"/>
              <a:t>situacích katastrof</a:t>
            </a:r>
            <a:endParaRPr lang="cs-CZ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Tzv. generace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I. generace</a:t>
            </a:r>
            <a:r>
              <a:rPr lang="cs-CZ" dirty="0" smtClean="0"/>
              <a:t> - lidská práva, základní svobody a práva na soudní ochranu, která mají původ již v 17. a 18. století</a:t>
            </a:r>
          </a:p>
          <a:p>
            <a:r>
              <a:rPr lang="cs-CZ" b="1" dirty="0" smtClean="0"/>
              <a:t>II. generace</a:t>
            </a:r>
            <a:r>
              <a:rPr lang="cs-CZ" dirty="0" smtClean="0"/>
              <a:t> - práva hospodářská, sociální a kulturní, spjatá s rozvojem dělnického a křesťanského sociálního hnutí na přelomu 19. a 20.století</a:t>
            </a:r>
          </a:p>
          <a:p>
            <a:r>
              <a:rPr lang="cs-CZ" b="1" dirty="0" smtClean="0"/>
              <a:t>III. generace</a:t>
            </a:r>
            <a:r>
              <a:rPr lang="cs-CZ" dirty="0" smtClean="0"/>
              <a:t> - tzv. práva solidarity - právo na mír, na informaci, na rozvoj, životní prostředí, společné kulturní dědictví lidstva</a:t>
            </a:r>
            <a:endParaRPr lang="cs-CZ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Dlouhodobé programy UNICEF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Zdraví a výživa</a:t>
            </a:r>
            <a:endParaRPr lang="cs-CZ" dirty="0" smtClean="0"/>
          </a:p>
          <a:p>
            <a:r>
              <a:rPr lang="cs-CZ" b="1" dirty="0" smtClean="0"/>
              <a:t>Nezávadná voda, hygiena a sanitace</a:t>
            </a:r>
            <a:endParaRPr lang="cs-CZ" dirty="0" smtClean="0"/>
          </a:p>
          <a:p>
            <a:r>
              <a:rPr lang="cs-CZ" b="1" dirty="0" smtClean="0"/>
              <a:t>Vzdělávání</a:t>
            </a:r>
            <a:endParaRPr lang="cs-CZ" dirty="0" smtClean="0"/>
          </a:p>
          <a:p>
            <a:r>
              <a:rPr lang="cs-CZ" b="1" dirty="0" smtClean="0"/>
              <a:t>Ochrana dětí</a:t>
            </a:r>
            <a:endParaRPr lang="cs-CZ" dirty="0" smtClean="0"/>
          </a:p>
          <a:p>
            <a:r>
              <a:rPr lang="pl-PL" b="1" dirty="0" smtClean="0"/>
              <a:t>Krizová pomoc v situacích katastrof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H</a:t>
            </a:r>
            <a:r>
              <a:rPr lang="es-ES" b="1" smtClean="0"/>
              <a:t>umanitárních </a:t>
            </a:r>
            <a:r>
              <a:rPr lang="es-ES" b="1" dirty="0" smtClean="0"/>
              <a:t>kriz</a:t>
            </a:r>
            <a:r>
              <a:rPr lang="cs-CZ" b="1" dirty="0" smtClean="0"/>
              <a:t>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Středoafrická republika, Sýrie, Jižní Súdán, Afghánistán, Somálsko, Jemen či Kolumbie….</a:t>
            </a:r>
          </a:p>
          <a:p>
            <a:r>
              <a:rPr lang="cs-CZ" dirty="0" smtClean="0"/>
              <a:t>Cca 50 zemí</a:t>
            </a:r>
          </a:p>
          <a:p>
            <a:r>
              <a:rPr lang="cs-CZ" dirty="0" smtClean="0"/>
              <a:t>59 milionů dětí</a:t>
            </a:r>
          </a:p>
          <a:p>
            <a:r>
              <a:rPr lang="cs-CZ" smtClean="0"/>
              <a:t>Somálsko</a:t>
            </a:r>
            <a:r>
              <a:rPr lang="cs-CZ" dirty="0" smtClean="0"/>
              <a:t>, Demokratická republika Kongo, Afghánistán, Barma či Jemen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0"/>
            <a:ext cx="856895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Práva dětí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75 miliónům dětí je odpíráno právo získat základní vzdělání</a:t>
            </a:r>
            <a:endParaRPr lang="cs-CZ" dirty="0" smtClean="0"/>
          </a:p>
          <a:p>
            <a:r>
              <a:rPr lang="cs-CZ" b="1" dirty="0" smtClean="0"/>
              <a:t>V</a:t>
            </a:r>
            <a:r>
              <a:rPr lang="cs-CZ" b="1" smtClean="0"/>
              <a:t>íce </a:t>
            </a:r>
            <a:r>
              <a:rPr lang="cs-CZ" b="1" dirty="0" smtClean="0"/>
              <a:t>než 200 miliónů dětí vykonává dětské práce jako jsou práce ve zdraví rizikovém prostředí, dětská prostituce, nebezpečná práce v dolech apod.</a:t>
            </a:r>
            <a:endParaRPr lang="cs-CZ" dirty="0" smtClean="0"/>
          </a:p>
          <a:p>
            <a:r>
              <a:rPr lang="cs-CZ" b="1" dirty="0" smtClean="0"/>
              <a:t>O</a:t>
            </a:r>
            <a:r>
              <a:rPr lang="cs-CZ" b="1" smtClean="0"/>
              <a:t>dhaduje </a:t>
            </a:r>
            <a:r>
              <a:rPr lang="cs-CZ" b="1" dirty="0" smtClean="0"/>
              <a:t>se, že každý rok je v Africe prováděna ženská obřízka až na 3 miliónech dívek ve věku od 9 do 18 let</a:t>
            </a:r>
            <a:br>
              <a:rPr lang="cs-CZ" b="1" dirty="0" smtClean="0"/>
            </a:b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UNESCO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</a:t>
            </a:r>
            <a:r>
              <a:rPr lang="cs-CZ" smtClean="0"/>
              <a:t>zdělání</a:t>
            </a:r>
            <a:endParaRPr lang="cs-CZ" dirty="0" smtClean="0"/>
          </a:p>
          <a:p>
            <a:r>
              <a:rPr lang="cs-CZ" smtClean="0"/>
              <a:t>Přírodní vědy</a:t>
            </a:r>
            <a:endParaRPr lang="cs-CZ" dirty="0" smtClean="0"/>
          </a:p>
          <a:p>
            <a:r>
              <a:rPr lang="cs-CZ" dirty="0" smtClean="0"/>
              <a:t>S</a:t>
            </a:r>
            <a:r>
              <a:rPr lang="cs-CZ" smtClean="0"/>
              <a:t>ociální </a:t>
            </a:r>
            <a:r>
              <a:rPr lang="cs-CZ" dirty="0" smtClean="0"/>
              <a:t>a humanitní vědy</a:t>
            </a:r>
          </a:p>
          <a:p>
            <a:r>
              <a:rPr lang="cs-CZ" dirty="0" smtClean="0"/>
              <a:t>K</a:t>
            </a:r>
            <a:r>
              <a:rPr lang="cs-CZ" smtClean="0"/>
              <a:t>ultura </a:t>
            </a:r>
            <a:endParaRPr lang="cs-CZ" dirty="0" smtClean="0"/>
          </a:p>
          <a:p>
            <a:r>
              <a:rPr lang="cs-CZ" dirty="0" smtClean="0"/>
              <a:t>K</a:t>
            </a:r>
            <a:r>
              <a:rPr lang="cs-CZ" smtClean="0"/>
              <a:t>omunikace </a:t>
            </a:r>
            <a:r>
              <a:rPr lang="cs-CZ" dirty="0" smtClean="0"/>
              <a:t>a informace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Projekty UNESCO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Š</a:t>
            </a:r>
            <a:r>
              <a:rPr lang="cs-CZ" smtClean="0"/>
              <a:t>íření </a:t>
            </a:r>
            <a:r>
              <a:rPr lang="cs-CZ" dirty="0" smtClean="0"/>
              <a:t>gramotnosti</a:t>
            </a:r>
          </a:p>
          <a:p>
            <a:r>
              <a:rPr lang="cs-CZ" dirty="0" smtClean="0"/>
              <a:t>O</a:t>
            </a:r>
            <a:r>
              <a:rPr lang="cs-CZ" smtClean="0"/>
              <a:t>dborné </a:t>
            </a:r>
            <a:r>
              <a:rPr lang="cs-CZ" dirty="0" smtClean="0"/>
              <a:t>a školicí programy</a:t>
            </a:r>
          </a:p>
          <a:p>
            <a:r>
              <a:rPr lang="cs-CZ" dirty="0" smtClean="0"/>
              <a:t>P</a:t>
            </a:r>
            <a:r>
              <a:rPr lang="cs-CZ" smtClean="0"/>
              <a:t>rogramy </a:t>
            </a:r>
            <a:r>
              <a:rPr lang="cs-CZ" dirty="0" smtClean="0"/>
              <a:t>mezinárodní vědní spolupráce, propagaci nezávislých médií a svobody tisku</a:t>
            </a:r>
          </a:p>
          <a:p>
            <a:r>
              <a:rPr lang="cs-CZ" dirty="0" smtClean="0"/>
              <a:t>R</a:t>
            </a:r>
            <a:r>
              <a:rPr lang="cs-CZ" smtClean="0"/>
              <a:t>egionální </a:t>
            </a:r>
            <a:r>
              <a:rPr lang="cs-CZ" dirty="0" smtClean="0"/>
              <a:t>a kulturní historické projekty</a:t>
            </a:r>
          </a:p>
          <a:p>
            <a:r>
              <a:rPr lang="cs-CZ" dirty="0" smtClean="0"/>
              <a:t>P</a:t>
            </a:r>
            <a:r>
              <a:rPr lang="cs-CZ" smtClean="0"/>
              <a:t>ropagace </a:t>
            </a:r>
            <a:r>
              <a:rPr lang="cs-CZ" dirty="0" smtClean="0"/>
              <a:t>kulturní různorodosti</a:t>
            </a:r>
          </a:p>
          <a:p>
            <a:r>
              <a:rPr lang="cs-CZ" dirty="0" smtClean="0"/>
              <a:t>D</a:t>
            </a:r>
            <a:r>
              <a:rPr lang="cs-CZ" smtClean="0"/>
              <a:t>ohody </a:t>
            </a:r>
            <a:r>
              <a:rPr lang="cs-CZ" dirty="0" smtClean="0"/>
              <a:t>mezinárodní spolupráce v oblasti kulturního a přírodního dědictví a ochrany lidských práv </a:t>
            </a:r>
          </a:p>
          <a:p>
            <a:r>
              <a:rPr lang="cs-CZ" dirty="0" smtClean="0"/>
              <a:t>P</a:t>
            </a:r>
            <a:r>
              <a:rPr lang="cs-CZ" smtClean="0"/>
              <a:t>okusy </a:t>
            </a:r>
            <a:r>
              <a:rPr lang="cs-CZ" dirty="0" smtClean="0"/>
              <a:t>vyrovnat rozdíly v možnosti využití digitálních technologií ve světě</a:t>
            </a:r>
            <a:endParaRPr lang="cs-CZ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Rozvojový program UNDP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S</a:t>
            </a:r>
            <a:r>
              <a:rPr lang="cs-CZ" smtClean="0"/>
              <a:t>peciální </a:t>
            </a:r>
            <a:r>
              <a:rPr lang="cs-CZ" dirty="0" smtClean="0"/>
              <a:t>instituce OSN</a:t>
            </a:r>
          </a:p>
          <a:p>
            <a:r>
              <a:rPr lang="cs-CZ" dirty="0" smtClean="0"/>
              <a:t>V</a:t>
            </a:r>
            <a:r>
              <a:rPr lang="cs-CZ" smtClean="0"/>
              <a:t>ytvořená </a:t>
            </a:r>
            <a:r>
              <a:rPr lang="cs-CZ" dirty="0" smtClean="0"/>
              <a:t>v roce 1966</a:t>
            </a:r>
          </a:p>
          <a:p>
            <a:r>
              <a:rPr lang="cs-CZ" dirty="0" smtClean="0"/>
              <a:t>Odpovídá za řízení a koordinaci rozvojových projektů a poskytování technické pomoci</a:t>
            </a:r>
          </a:p>
          <a:p>
            <a:r>
              <a:rPr lang="cs-CZ" dirty="0" smtClean="0"/>
              <a:t>Pomáhá při průzkumu nerostných zdrojů při vyhodnocování průmyslového, obchodního a vývozního potenciálu, v transferu technologií, při profesním vzdělávání a při programech ekonomického a sociálního plánování</a:t>
            </a:r>
            <a:endParaRPr lang="cs-CZ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UNHCR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Úřad Vysokého komisaře OSN </a:t>
            </a:r>
            <a:r>
              <a:rPr lang="cs-CZ" smtClean="0"/>
              <a:t>pro uprchlíky</a:t>
            </a:r>
          </a:p>
          <a:p>
            <a:r>
              <a:rPr lang="cs-CZ" smtClean="0"/>
              <a:t>Od roku 2016 Filippo Grandi (Itálie)</a:t>
            </a:r>
            <a:endParaRPr lang="cs-CZ" dirty="0" smtClean="0"/>
          </a:p>
          <a:p>
            <a:r>
              <a:rPr lang="cs-CZ" dirty="0" smtClean="0"/>
              <a:t>Organizace byla založena Valným shromážděním OSN 14.12. 1950</a:t>
            </a:r>
          </a:p>
          <a:p>
            <a:r>
              <a:rPr lang="cs-CZ" dirty="0" smtClean="0"/>
              <a:t>Organizace pomohla více než 50 milionům uprchlíků ve světě</a:t>
            </a:r>
          </a:p>
          <a:p>
            <a:r>
              <a:rPr lang="cs-CZ" dirty="0" smtClean="0"/>
              <a:t>O</a:t>
            </a:r>
            <a:r>
              <a:rPr lang="cs-CZ" smtClean="0"/>
              <a:t>bdržela </a:t>
            </a:r>
            <a:r>
              <a:rPr lang="cs-CZ" dirty="0" smtClean="0"/>
              <a:t>v letech 1950 a 1981 Nobelovu </a:t>
            </a:r>
            <a:r>
              <a:rPr lang="cs-CZ" smtClean="0"/>
              <a:t>cenu míru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Stěžejní dokumenty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Úmluva o právním postavení uprchlíků r.1951</a:t>
            </a:r>
          </a:p>
          <a:p>
            <a:r>
              <a:rPr lang="cs-CZ" smtClean="0"/>
              <a:t>Protokol týkající se právního postavení uprchlíků r. 1967</a:t>
            </a:r>
          </a:p>
          <a:p>
            <a:r>
              <a:rPr lang="cs-CZ" smtClean="0"/>
              <a:t>Úmluva o právním postavení osob bez státní příslušnosti r. 1954</a:t>
            </a:r>
          </a:p>
          <a:p>
            <a:r>
              <a:rPr lang="cs-CZ" smtClean="0"/>
              <a:t>Úmluva o omezení případů bezdomovectví r. 1961</a:t>
            </a:r>
            <a:endParaRPr lang="cs-CZ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UNV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Program dobrovolníků OSN </a:t>
            </a:r>
          </a:p>
          <a:p>
            <a:r>
              <a:rPr lang="cs-CZ" dirty="0" smtClean="0"/>
              <a:t>P</a:t>
            </a:r>
            <a:r>
              <a:rPr lang="cs-CZ" smtClean="0"/>
              <a:t>ůsobí </a:t>
            </a:r>
            <a:r>
              <a:rPr lang="cs-CZ" dirty="0" smtClean="0"/>
              <a:t>v téměř 150 zemích světa</a:t>
            </a:r>
          </a:p>
          <a:p>
            <a:r>
              <a:rPr lang="cs-CZ" dirty="0" smtClean="0"/>
              <a:t>Vznikl v </a:t>
            </a:r>
            <a:r>
              <a:rPr lang="cs-CZ" smtClean="0"/>
              <a:t>roce 1970</a:t>
            </a:r>
            <a:endParaRPr lang="cs-CZ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</a:t>
            </a:r>
            <a:r>
              <a:rPr lang="cs-CZ" b="1" smtClean="0"/>
              <a:t>ositelé </a:t>
            </a:r>
            <a:r>
              <a:rPr lang="cs-CZ" b="1" dirty="0" smtClean="0"/>
              <a:t>práv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Právnické osoby</a:t>
            </a:r>
          </a:p>
          <a:p>
            <a:r>
              <a:rPr lang="cs-CZ" dirty="0" smtClean="0"/>
              <a:t>Fyzické osoby</a:t>
            </a:r>
          </a:p>
          <a:p>
            <a:r>
              <a:rPr lang="cs-CZ" dirty="0" smtClean="0"/>
              <a:t>Veřejnoprávní korporace</a:t>
            </a:r>
          </a:p>
          <a:p>
            <a:r>
              <a:rPr lang="cs-CZ" dirty="0" smtClean="0"/>
              <a:t>Stát</a:t>
            </a:r>
          </a:p>
          <a:p>
            <a:r>
              <a:rPr lang="cs-CZ" dirty="0" smtClean="0"/>
              <a:t>Občané vs. cizinci</a:t>
            </a:r>
            <a:endParaRPr lang="cs-CZ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Podmínky programu UNV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Základním předpokladem je odborná kvalifikace a několikaletá praxe</a:t>
            </a:r>
          </a:p>
          <a:p>
            <a:r>
              <a:rPr lang="cs-CZ" smtClean="0"/>
              <a:t>Běžně se smlouvy uzavírají na dva roky s výjimkou krátkodobých volebních, humanitárních a podobných operací</a:t>
            </a:r>
          </a:p>
          <a:p>
            <a:r>
              <a:rPr lang="cs-CZ" smtClean="0"/>
              <a:t>Dobrovolníci dostávají skromný měsíční příspěvek na pokrytí základních osobních potřeb</a:t>
            </a:r>
            <a:endParaRPr lang="cs-CZ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Úmluva o právech dítěte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</a:t>
            </a:r>
            <a:r>
              <a:rPr lang="cs-CZ" smtClean="0"/>
              <a:t>e </a:t>
            </a:r>
            <a:r>
              <a:rPr lang="cs-CZ" dirty="0" smtClean="0"/>
              <a:t>mezinárodní konvence stanovující občanská, politická, ekonomická, sociální a kulturní práva dětí</a:t>
            </a:r>
          </a:p>
          <a:p>
            <a:r>
              <a:rPr lang="cs-CZ" dirty="0" smtClean="0"/>
              <a:t>P</a:t>
            </a:r>
            <a:r>
              <a:rPr lang="cs-CZ" smtClean="0"/>
              <a:t>řijata </a:t>
            </a:r>
            <a:r>
              <a:rPr lang="cs-CZ" dirty="0" smtClean="0"/>
              <a:t>Valným shromážděním OSN 20.11. 1989</a:t>
            </a:r>
          </a:p>
          <a:p>
            <a:r>
              <a:rPr lang="cs-CZ" dirty="0" smtClean="0"/>
              <a:t>Dodržování úmluvy kontroluje  Výbor pro práva dítěte OSN (</a:t>
            </a:r>
            <a:r>
              <a:rPr lang="cs-CZ" dirty="0" err="1" smtClean="0"/>
              <a:t>Committee</a:t>
            </a:r>
            <a:r>
              <a:rPr lang="cs-CZ" dirty="0" smtClean="0"/>
              <a:t> on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Rights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Child</a:t>
            </a:r>
            <a:endParaRPr lang="cs-CZ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Úmluva o právech dítěte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 dnešnímu dni zavazuje 193 států světa, čímž se nemůže pochlubit žádná jiná </a:t>
            </a:r>
            <a:r>
              <a:rPr lang="cs-CZ" dirty="0" err="1" smtClean="0"/>
              <a:t>lidskoprávní</a:t>
            </a:r>
            <a:r>
              <a:rPr lang="cs-CZ" dirty="0" smtClean="0"/>
              <a:t> smlouva (pouze Somálsko a USA Úmluvu zatím </a:t>
            </a:r>
            <a:r>
              <a:rPr lang="cs-CZ" smtClean="0"/>
              <a:t>neratifikovaly)</a:t>
            </a:r>
            <a:endParaRPr lang="cs-CZ" dirty="0" smtClean="0"/>
          </a:p>
          <a:p>
            <a:r>
              <a:rPr lang="cs-CZ" dirty="0" smtClean="0"/>
              <a:t>Úmluva podrobně a moderně upravuje řadu oblastí života dítěte od situace v rodině a výchovy přes práva na vzdělání, svobodu projevu až po zákaz zneužívání dětí, dětské prostituce či verbování </a:t>
            </a:r>
            <a:r>
              <a:rPr lang="cs-CZ" smtClean="0"/>
              <a:t>do armády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Rada Evropy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Byla založena 1949, je nejstarší politickou organizací na kontinentu</a:t>
            </a:r>
          </a:p>
          <a:p>
            <a:r>
              <a:rPr lang="cs-CZ" smtClean="0"/>
              <a:t>Sdružuje </a:t>
            </a:r>
            <a:r>
              <a:rPr lang="cs-CZ" dirty="0" smtClean="0"/>
              <a:t>47 zemí, sídlo má </a:t>
            </a:r>
            <a:r>
              <a:rPr lang="cs-CZ" smtClean="0"/>
              <a:t>ve Štrasburku</a:t>
            </a:r>
          </a:p>
          <a:p>
            <a:r>
              <a:rPr lang="cs-CZ" smtClean="0"/>
              <a:t>Ochrana </a:t>
            </a:r>
            <a:r>
              <a:rPr lang="cs-CZ" dirty="0" smtClean="0"/>
              <a:t>lidských práv, parlamentní demokracie </a:t>
            </a:r>
            <a:r>
              <a:rPr lang="cs-CZ" smtClean="0"/>
              <a:t>a zákonnosti</a:t>
            </a:r>
          </a:p>
          <a:p>
            <a:r>
              <a:rPr lang="cs-CZ" smtClean="0"/>
              <a:t>Rozvoj </a:t>
            </a:r>
            <a:r>
              <a:rPr lang="cs-CZ" dirty="0" smtClean="0"/>
              <a:t>celoevropských hodnot ke standardizaci sociálních a právních postupů členských zemí</a:t>
            </a:r>
            <a:endParaRPr lang="cs-CZ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Politické cíle Rady Evropy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smtClean="0"/>
              <a:t>Vídeňský summit </a:t>
            </a:r>
            <a:r>
              <a:rPr lang="cs-CZ" smtClean="0"/>
              <a:t>v říjnu 1993 -  vytyčil nové </a:t>
            </a:r>
            <a:r>
              <a:rPr lang="cs-CZ" dirty="0" smtClean="0"/>
              <a:t>politické </a:t>
            </a:r>
            <a:r>
              <a:rPr lang="cs-CZ" smtClean="0"/>
              <a:t>cíle organizace </a:t>
            </a:r>
          </a:p>
          <a:p>
            <a:r>
              <a:rPr lang="cs-CZ" smtClean="0"/>
              <a:t>Hlavy </a:t>
            </a:r>
            <a:r>
              <a:rPr lang="cs-CZ" dirty="0" smtClean="0"/>
              <a:t>států a vlády zde představily Radu Evropy v roli ochránce demokratické bezpečnosti, založené na lidských právech, demokracii a zákonnosti</a:t>
            </a:r>
            <a:r>
              <a:rPr lang="cs-CZ" smtClean="0"/>
              <a:t>. </a:t>
            </a:r>
          </a:p>
          <a:p>
            <a:r>
              <a:rPr lang="cs-CZ" b="1" smtClean="0"/>
              <a:t>Demokratická </a:t>
            </a:r>
            <a:r>
              <a:rPr lang="cs-CZ" b="1" dirty="0" smtClean="0"/>
              <a:t>bezpečnost</a:t>
            </a:r>
            <a:r>
              <a:rPr lang="cs-CZ" dirty="0" smtClean="0"/>
              <a:t>, která je základním doplňkem bezpečnosti vojenské, je předpokladem stability a míru na </a:t>
            </a:r>
            <a:r>
              <a:rPr lang="cs-CZ" smtClean="0"/>
              <a:t>evropském kontinentu</a:t>
            </a:r>
            <a:endParaRPr lang="cs-CZ" dirty="0" smtClean="0"/>
          </a:p>
          <a:p>
            <a:r>
              <a:rPr lang="cs-CZ" dirty="0" smtClean="0"/>
              <a:t>V průběhu 2. summitu ve Štrasburku v říjnu 1997 přijaly hlavy států a vlád akční plán k posilování činnosti Rady Evropy ve čtyřech oblastech: demokracie a lidská práva, sociální soudržnost, bezpečnost občanů a demokratické hodnoty a </a:t>
            </a:r>
            <a:r>
              <a:rPr lang="cs-CZ" smtClean="0"/>
              <a:t>kulturní různorodost</a:t>
            </a:r>
            <a:endParaRPr lang="cs-CZ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2. Summit Rady Evropy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Ve Štrasburku v říjnu 1997 </a:t>
            </a:r>
          </a:p>
          <a:p>
            <a:r>
              <a:rPr lang="cs-CZ" smtClean="0"/>
              <a:t>Akční plán k posilování činnosti Rady Evropy ve čtyřech oblastech: </a:t>
            </a:r>
          </a:p>
          <a:p>
            <a:pPr>
              <a:buNone/>
            </a:pPr>
            <a:r>
              <a:rPr lang="cs-CZ" smtClean="0"/>
              <a:t>		</a:t>
            </a:r>
            <a:r>
              <a:rPr lang="cs-CZ" b="1" smtClean="0"/>
              <a:t>demokracie a lidská práva </a:t>
            </a:r>
          </a:p>
          <a:p>
            <a:pPr>
              <a:buNone/>
            </a:pPr>
            <a:r>
              <a:rPr lang="cs-CZ" b="1" smtClean="0"/>
              <a:t>		sociální soudržnost </a:t>
            </a:r>
          </a:p>
          <a:p>
            <a:pPr>
              <a:buNone/>
            </a:pPr>
            <a:r>
              <a:rPr lang="cs-CZ" b="1" smtClean="0"/>
              <a:t>		bezpečnost občanů a demokratické 	hodnoty </a:t>
            </a:r>
          </a:p>
          <a:p>
            <a:pPr>
              <a:buNone/>
            </a:pPr>
            <a:r>
              <a:rPr lang="cs-CZ" b="1" smtClean="0"/>
              <a:t>		kulturní různorodost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Instituce Rady Evropy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Výbor ministrů</a:t>
            </a:r>
          </a:p>
          <a:p>
            <a:r>
              <a:rPr lang="cs-CZ" dirty="0" smtClean="0"/>
              <a:t>Parlamentní shromáždění</a:t>
            </a:r>
          </a:p>
          <a:p>
            <a:r>
              <a:rPr lang="cs-CZ" dirty="0" smtClean="0"/>
              <a:t>Kongres místních a regionálních orgánů</a:t>
            </a:r>
          </a:p>
          <a:p>
            <a:r>
              <a:rPr lang="cs-CZ" dirty="0" smtClean="0"/>
              <a:t>Komisař pro lidská práva</a:t>
            </a:r>
          </a:p>
          <a:p>
            <a:r>
              <a:rPr lang="cs-CZ" dirty="0" smtClean="0"/>
              <a:t>Evropský soud pro lidská práva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Komisař pro lidská práva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J</a:t>
            </a:r>
            <a:r>
              <a:rPr lang="cs-CZ" smtClean="0"/>
              <a:t>e </a:t>
            </a:r>
            <a:r>
              <a:rPr lang="cs-CZ" dirty="0" smtClean="0"/>
              <a:t>volen </a:t>
            </a:r>
            <a:r>
              <a:rPr lang="cs-CZ" smtClean="0"/>
              <a:t>parlamentním shromážděním</a:t>
            </a:r>
          </a:p>
          <a:p>
            <a:r>
              <a:rPr lang="cs-CZ" smtClean="0"/>
              <a:t>Rozvíjí </a:t>
            </a:r>
            <a:r>
              <a:rPr lang="cs-CZ" dirty="0" smtClean="0"/>
              <a:t>výchovu k lidským právům a informovanost o lidských právech ve </a:t>
            </a:r>
            <a:r>
              <a:rPr lang="cs-CZ" smtClean="0"/>
              <a:t>členských státech</a:t>
            </a:r>
            <a:endParaRPr lang="cs-CZ" dirty="0" smtClean="0"/>
          </a:p>
          <a:p>
            <a:r>
              <a:rPr lang="cs-CZ" dirty="0" smtClean="0"/>
              <a:t>Z</a:t>
            </a:r>
            <a:r>
              <a:rPr lang="cs-CZ" smtClean="0"/>
              <a:t>jišťuje </a:t>
            </a:r>
            <a:r>
              <a:rPr lang="cs-CZ" dirty="0" smtClean="0"/>
              <a:t>případné nedostatky v právním systému a praxi členských států s ohledem na dodržování </a:t>
            </a:r>
            <a:r>
              <a:rPr lang="cs-CZ" smtClean="0"/>
              <a:t>lidských práv</a:t>
            </a:r>
            <a:endParaRPr lang="cs-CZ" dirty="0" smtClean="0"/>
          </a:p>
          <a:p>
            <a:r>
              <a:rPr lang="cs-CZ" dirty="0" smtClean="0"/>
              <a:t>P</a:t>
            </a:r>
            <a:r>
              <a:rPr lang="cs-CZ" smtClean="0"/>
              <a:t>omáhá </a:t>
            </a:r>
            <a:r>
              <a:rPr lang="cs-CZ" dirty="0" smtClean="0"/>
              <a:t>rozvíjet účinné dodržování a plné užívání lidských práv tak, jak jsou zakotveny v různých dokumentech </a:t>
            </a:r>
            <a:r>
              <a:rPr lang="cs-CZ" smtClean="0"/>
              <a:t>Rady Evropy</a:t>
            </a:r>
            <a:endParaRPr lang="cs-CZ" dirty="0" smtClean="0"/>
          </a:p>
          <a:p>
            <a:r>
              <a:rPr lang="cs-CZ" smtClean="0"/>
              <a:t>Na </a:t>
            </a:r>
            <a:r>
              <a:rPr lang="cs-CZ" dirty="0" smtClean="0"/>
              <a:t>základě svého mandátu zjišťuje nedostatky v legislativě i praxi </a:t>
            </a:r>
            <a:r>
              <a:rPr lang="cs-CZ" smtClean="0"/>
              <a:t>členských států</a:t>
            </a:r>
          </a:p>
          <a:p>
            <a:r>
              <a:rPr lang="cs-CZ" smtClean="0"/>
              <a:t>Spolupráce </a:t>
            </a:r>
            <a:r>
              <a:rPr lang="cs-CZ" dirty="0" smtClean="0"/>
              <a:t>s národními ombudsmany</a:t>
            </a:r>
            <a:endParaRPr lang="cs-CZ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Evropský soud pro lidská práva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Mezinárodní soudní instituce též nazývaná Štrasburský soud</a:t>
            </a:r>
          </a:p>
          <a:p>
            <a:r>
              <a:rPr lang="cs-CZ" dirty="0" smtClean="0"/>
              <a:t>Právním základem její činnosti je Úmluva o ochraně lidských práv a základních svobod (1950) </a:t>
            </a:r>
          </a:p>
          <a:p>
            <a:r>
              <a:rPr lang="cs-CZ" dirty="0" smtClean="0"/>
              <a:t>Stížnost může podat jak jednotlivec, tak skupina, nevládní organizace </a:t>
            </a:r>
            <a:r>
              <a:rPr lang="cs-CZ" smtClean="0"/>
              <a:t>nebo stát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Evropský soud pro lidská práva – podmínky projednávání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</a:t>
            </a:r>
            <a:r>
              <a:rPr lang="cs-CZ" smtClean="0"/>
              <a:t>oslední </a:t>
            </a:r>
            <a:r>
              <a:rPr lang="cs-CZ" dirty="0" smtClean="0"/>
              <a:t>rozhodnutí ve věci nesmí být starší 6 měsíců</a:t>
            </a:r>
          </a:p>
          <a:p>
            <a:r>
              <a:rPr lang="cs-CZ" dirty="0" smtClean="0"/>
              <a:t>N</a:t>
            </a:r>
            <a:r>
              <a:rPr lang="cs-CZ" smtClean="0"/>
              <a:t>esmí </a:t>
            </a:r>
            <a:r>
              <a:rPr lang="cs-CZ" dirty="0" smtClean="0"/>
              <a:t>být zároveň projednávána jiným justičním orgánem  </a:t>
            </a:r>
          </a:p>
          <a:p>
            <a:r>
              <a:rPr lang="cs-CZ" dirty="0" smtClean="0"/>
              <a:t>N</a:t>
            </a:r>
            <a:r>
              <a:rPr lang="cs-CZ" smtClean="0"/>
              <a:t>esmí </a:t>
            </a:r>
            <a:r>
              <a:rPr lang="cs-CZ" dirty="0" smtClean="0"/>
              <a:t>být anonymní </a:t>
            </a:r>
          </a:p>
          <a:p>
            <a:r>
              <a:rPr lang="cs-CZ" dirty="0" smtClean="0"/>
              <a:t>M</a:t>
            </a:r>
            <a:r>
              <a:rPr lang="cs-CZ" smtClean="0"/>
              <a:t>usely </a:t>
            </a:r>
            <a:r>
              <a:rPr lang="cs-CZ" dirty="0" smtClean="0"/>
              <a:t>být vyčerpány všechny opravné prostředky v rámci dané země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Možnosti omezení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Formou zákona</a:t>
            </a:r>
          </a:p>
          <a:p>
            <a:r>
              <a:rPr lang="cs-CZ" dirty="0" smtClean="0"/>
              <a:t>Současně hledání podstaty a smyslu - čl. 4 odst. 4 LZPS </a:t>
            </a:r>
            <a:r>
              <a:rPr lang="cs-CZ" i="1" dirty="0" smtClean="0"/>
              <a:t>„ Při používání ustanovení o mezích základních práv a svobod musí být šetřeno jejich podstaty a smyslu. Taková omezení nesmějí být zneužívána k jiným účelům, než pro které byla stanovena.“</a:t>
            </a:r>
          </a:p>
          <a:p>
            <a:r>
              <a:rPr lang="cs-CZ" dirty="0" smtClean="0"/>
              <a:t>Často se limitují navzájem!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Ustanovení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ESLP ustanovila Rada Evropy v </a:t>
            </a:r>
            <a:r>
              <a:rPr lang="cs-CZ" smtClean="0"/>
              <a:t>roce 1959</a:t>
            </a:r>
            <a:endParaRPr lang="cs-CZ" dirty="0" smtClean="0"/>
          </a:p>
          <a:p>
            <a:r>
              <a:rPr lang="cs-CZ" dirty="0" smtClean="0"/>
              <a:t>K soudu původně patřila ještě Evropská komise pro lidská práva. Jejím úkolem bylo předběžné prošetřování a eventuálně řešení stížností. V roce 1998 byla však její činnost ukončena. </a:t>
            </a:r>
            <a:endParaRPr lang="cs-CZ" smtClean="0"/>
          </a:p>
          <a:p>
            <a:r>
              <a:rPr lang="cs-CZ" smtClean="0"/>
              <a:t>Úředními </a:t>
            </a:r>
            <a:r>
              <a:rPr lang="cs-CZ" dirty="0" smtClean="0"/>
              <a:t>jazyky soudu jsou angličtina </a:t>
            </a:r>
            <a:r>
              <a:rPr lang="cs-CZ" smtClean="0"/>
              <a:t>a francouzština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Předmětem stížnosti je rozsudek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Pokud je předmětem stížnosti rozsudek, pak se mezi tyto opravné prostředky nepočítá mimosoudní řešení, povolení obnovení soudního řízení a žádost o milost či </a:t>
            </a:r>
            <a:r>
              <a:rPr lang="cs-CZ" smtClean="0"/>
              <a:t>prominutí trestu</a:t>
            </a:r>
            <a:endParaRPr lang="cs-CZ" dirty="0" smtClean="0"/>
          </a:p>
          <a:p>
            <a:r>
              <a:rPr lang="cs-CZ" dirty="0" smtClean="0"/>
              <a:t>Stěžovatel je tedy nemusí využít a může se na Štrasburský </a:t>
            </a:r>
            <a:r>
              <a:rPr lang="cs-CZ" smtClean="0"/>
              <a:t>soud obrátit 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Jak soud funguje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ESLP je </a:t>
            </a:r>
            <a:r>
              <a:rPr lang="cs-CZ" smtClean="0"/>
              <a:t>mohutnou institucí </a:t>
            </a:r>
            <a:endParaRPr lang="cs-CZ" dirty="0" smtClean="0"/>
          </a:p>
          <a:p>
            <a:r>
              <a:rPr lang="cs-CZ" dirty="0" smtClean="0"/>
              <a:t>Každý členský stát Rady Evropy v ní má jednoho zástupce, přičemž jeho národnost </a:t>
            </a:r>
            <a:r>
              <a:rPr lang="cs-CZ" smtClean="0"/>
              <a:t>není rozhodující </a:t>
            </a:r>
            <a:endParaRPr lang="cs-CZ" dirty="0" smtClean="0"/>
          </a:p>
          <a:p>
            <a:r>
              <a:rPr lang="cs-CZ" dirty="0" smtClean="0"/>
              <a:t>Každý soudce může být na ESLP dosazen </a:t>
            </a:r>
            <a:r>
              <a:rPr lang="cs-CZ" smtClean="0"/>
              <a:t>pouze jednou</a:t>
            </a:r>
            <a:endParaRPr lang="cs-CZ" dirty="0" smtClean="0"/>
          </a:p>
          <a:p>
            <a:r>
              <a:rPr lang="cs-CZ" dirty="0" smtClean="0"/>
              <a:t>Funkční období je </a:t>
            </a:r>
            <a:r>
              <a:rPr lang="cs-CZ" smtClean="0"/>
              <a:t>devět let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Na co si stěžujeme?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Častým předmětem stížností z České republiky jsou průtahy soudního řízení a diskriminace </a:t>
            </a:r>
            <a:r>
              <a:rPr lang="cs-CZ" smtClean="0"/>
              <a:t>všeho druhu </a:t>
            </a:r>
            <a:endParaRPr lang="cs-CZ" dirty="0" smtClean="0"/>
          </a:p>
          <a:p>
            <a:r>
              <a:rPr lang="cs-CZ" dirty="0" smtClean="0"/>
              <a:t>Stěžovatelé se pro náročnost celého procesu obrací často nejdříve na Veřejného ochránce lidských práv </a:t>
            </a:r>
            <a:r>
              <a:rPr lang="cs-CZ" smtClean="0"/>
              <a:t>- ombudsmana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Evropská úmluva o ochraně základních lidských práv a svobod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D</a:t>
            </a:r>
            <a:r>
              <a:rPr lang="pl-PL" smtClean="0"/>
              <a:t>okument </a:t>
            </a:r>
            <a:r>
              <a:rPr lang="pl-PL" dirty="0" smtClean="0"/>
              <a:t>sepsaný na půdě Rady Evropy</a:t>
            </a:r>
          </a:p>
          <a:p>
            <a:pPr>
              <a:buNone/>
            </a:pPr>
            <a:r>
              <a:rPr lang="cs-CZ" dirty="0" smtClean="0"/>
              <a:t>- má užší působnost než LZPS, chrání především občanská a politická práva</a:t>
            </a:r>
          </a:p>
          <a:p>
            <a:pPr>
              <a:buNone/>
            </a:pPr>
            <a:r>
              <a:rPr lang="cs-CZ" dirty="0" smtClean="0"/>
              <a:t>- zakládá soud pro lidská práva, na který se mohou signatáři obracet v případě porušení</a:t>
            </a:r>
            <a:endParaRPr lang="cs-CZ" dirty="0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Povinnosti státu vyplývající z čl. 2 Úmluvy (právo na život)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</a:t>
            </a:r>
            <a:r>
              <a:rPr lang="cs-CZ" smtClean="0"/>
              <a:t>orušení </a:t>
            </a:r>
            <a:r>
              <a:rPr lang="cs-CZ" dirty="0" smtClean="0"/>
              <a:t>práva na život je i to, pokud není dostatečně projednána něčí smrt</a:t>
            </a:r>
          </a:p>
          <a:p>
            <a:r>
              <a:rPr lang="cs-CZ" dirty="0" smtClean="0"/>
              <a:t>P</a:t>
            </a:r>
            <a:r>
              <a:rPr lang="cs-CZ" smtClean="0"/>
              <a:t>okud </a:t>
            </a:r>
            <a:r>
              <a:rPr lang="cs-CZ" dirty="0" smtClean="0"/>
              <a:t>někdo uteče ze země, kde mu hrozí trest smrti a požádá v jiné zemi o azyl, tato země ho nemůže vydat, pokud </a:t>
            </a:r>
            <a:r>
              <a:rPr lang="pl-PL" dirty="0" smtClean="0"/>
              <a:t>lze předpokládat, že by </a:t>
            </a:r>
            <a:r>
              <a:rPr lang="pl-PL" smtClean="0"/>
              <a:t>byl </a:t>
            </a:r>
            <a:r>
              <a:rPr lang="pl-PL" smtClean="0"/>
              <a:t>popraven</a:t>
            </a:r>
            <a:endParaRPr lang="pl-PL" dirty="0" smtClean="0"/>
          </a:p>
          <a:p>
            <a:r>
              <a:rPr lang="cs-CZ" dirty="0" smtClean="0"/>
              <a:t>P</a:t>
            </a:r>
            <a:r>
              <a:rPr lang="cs-CZ" smtClean="0"/>
              <a:t>rávo </a:t>
            </a:r>
            <a:r>
              <a:rPr lang="cs-CZ" dirty="0" smtClean="0"/>
              <a:t>na život jako status </a:t>
            </a:r>
            <a:r>
              <a:rPr lang="cs-CZ" dirty="0" err="1" smtClean="0"/>
              <a:t>negativus</a:t>
            </a:r>
            <a:r>
              <a:rPr lang="cs-CZ" dirty="0" smtClean="0"/>
              <a:t> – stát do něj nesmí nijak zasáhnout, v případě, že do něj zasáhne, musí se tento zásah prošetřit</a:t>
            </a:r>
          </a:p>
          <a:p>
            <a:r>
              <a:rPr lang="cs-CZ" dirty="0" smtClean="0"/>
              <a:t>S</a:t>
            </a:r>
            <a:r>
              <a:rPr lang="cs-CZ" smtClean="0"/>
              <a:t>tatus </a:t>
            </a:r>
            <a:r>
              <a:rPr lang="cs-CZ" dirty="0" err="1" smtClean="0"/>
              <a:t>pozitivus</a:t>
            </a:r>
            <a:r>
              <a:rPr lang="cs-CZ" dirty="0" smtClean="0"/>
              <a:t> – stát má zabezpečit, aby byl život chráněn</a:t>
            </a:r>
            <a:endParaRPr lang="cs-CZ" dirty="0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Právo na respektování a na ochranu soukromí, obydlí a korespondence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2 polohy</a:t>
            </a:r>
          </a:p>
          <a:p>
            <a:pPr>
              <a:buNone/>
            </a:pPr>
            <a:r>
              <a:rPr lang="cs-CZ" dirty="0" smtClean="0"/>
              <a:t>- Poloha negativní – nezasahovat</a:t>
            </a:r>
          </a:p>
          <a:p>
            <a:pPr>
              <a:buNone/>
            </a:pPr>
            <a:r>
              <a:rPr lang="cs-CZ" dirty="0" smtClean="0"/>
              <a:t>- Poloha pozitivní – aby stát svou legislativní činností chránil práva</a:t>
            </a:r>
            <a:endParaRPr lang="cs-CZ" dirty="0"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Evropská sociální charta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</a:t>
            </a:r>
            <a:r>
              <a:rPr lang="cs-CZ" smtClean="0"/>
              <a:t>ezinárodní </a:t>
            </a:r>
            <a:r>
              <a:rPr lang="cs-CZ" dirty="0" smtClean="0"/>
              <a:t>smlouva o sociálních a hospodářských právech </a:t>
            </a:r>
          </a:p>
          <a:p>
            <a:r>
              <a:rPr lang="cs-CZ" dirty="0" smtClean="0"/>
              <a:t>R</a:t>
            </a:r>
            <a:r>
              <a:rPr lang="cs-CZ" smtClean="0"/>
              <a:t>atifikovaná </a:t>
            </a:r>
            <a:r>
              <a:rPr lang="cs-CZ" dirty="0" smtClean="0"/>
              <a:t>členskými státy Rady Evropy</a:t>
            </a:r>
          </a:p>
          <a:p>
            <a:r>
              <a:rPr lang="cs-CZ" dirty="0" smtClean="0"/>
              <a:t>18. října 1961 </a:t>
            </a:r>
            <a:r>
              <a:rPr lang="cs-CZ" smtClean="0"/>
              <a:t>v </a:t>
            </a:r>
            <a:r>
              <a:rPr lang="cs-CZ" smtClean="0"/>
              <a:t>Turínu</a:t>
            </a:r>
            <a:endParaRPr lang="cs-CZ" dirty="0" smtClean="0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Liga lidských práv ČR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Lidskoprávní</a:t>
            </a:r>
            <a:r>
              <a:rPr lang="en-US" dirty="0" smtClean="0"/>
              <a:t> </a:t>
            </a:r>
            <a:r>
              <a:rPr lang="en-US" dirty="0" err="1" smtClean="0"/>
              <a:t>problémy</a:t>
            </a:r>
            <a:r>
              <a:rPr lang="en-US" dirty="0" smtClean="0"/>
              <a:t> </a:t>
            </a:r>
            <a:r>
              <a:rPr lang="en-US" dirty="0" err="1" smtClean="0"/>
              <a:t>soudnictví</a:t>
            </a:r>
            <a:endParaRPr lang="cs-CZ" dirty="0" smtClean="0"/>
          </a:p>
          <a:p>
            <a:r>
              <a:rPr lang="en-US" dirty="0" err="1" smtClean="0"/>
              <a:t>Zneužití</a:t>
            </a:r>
            <a:r>
              <a:rPr lang="en-US" dirty="0" smtClean="0"/>
              <a:t> </a:t>
            </a:r>
            <a:r>
              <a:rPr lang="en-US" dirty="0" err="1" smtClean="0"/>
              <a:t>moci</a:t>
            </a:r>
            <a:r>
              <a:rPr lang="en-US" dirty="0" smtClean="0"/>
              <a:t> </a:t>
            </a:r>
            <a:r>
              <a:rPr lang="en-US" dirty="0" err="1" smtClean="0"/>
              <a:t>policie</a:t>
            </a:r>
            <a:endParaRPr lang="cs-CZ" dirty="0" smtClean="0"/>
          </a:p>
          <a:p>
            <a:r>
              <a:rPr lang="en-US" dirty="0" err="1" smtClean="0"/>
              <a:t>Práva</a:t>
            </a:r>
            <a:r>
              <a:rPr lang="en-US" dirty="0" smtClean="0"/>
              <a:t> </a:t>
            </a:r>
            <a:r>
              <a:rPr lang="en-US" dirty="0" err="1" smtClean="0"/>
              <a:t>lidí</a:t>
            </a:r>
            <a:r>
              <a:rPr lang="en-US" dirty="0" smtClean="0"/>
              <a:t> s </a:t>
            </a:r>
            <a:r>
              <a:rPr lang="en-US" dirty="0" err="1" smtClean="0"/>
              <a:t>postižením</a:t>
            </a:r>
            <a:endParaRPr lang="cs-CZ" dirty="0" smtClean="0"/>
          </a:p>
          <a:p>
            <a:r>
              <a:rPr lang="cs-CZ" dirty="0" smtClean="0"/>
              <a:t>Práva dětí</a:t>
            </a:r>
            <a:endParaRPr lang="cs-CZ" dirty="0"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Práva lidí s postižením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Sna</a:t>
            </a:r>
            <a:r>
              <a:rPr lang="cs-CZ" dirty="0" smtClean="0"/>
              <a:t>ha </a:t>
            </a:r>
            <a:r>
              <a:rPr lang="en-US" dirty="0" smtClean="0"/>
              <a:t>o </a:t>
            </a:r>
            <a:r>
              <a:rPr lang="en-US" b="1" dirty="0" err="1" smtClean="0"/>
              <a:t>efektivní</a:t>
            </a:r>
            <a:r>
              <a:rPr lang="en-US" b="1" dirty="0" smtClean="0"/>
              <a:t> a </a:t>
            </a:r>
            <a:r>
              <a:rPr lang="en-US" b="1" dirty="0" err="1" smtClean="0"/>
              <a:t>úplnou</a:t>
            </a:r>
            <a:r>
              <a:rPr lang="en-US" b="1" dirty="0" smtClean="0"/>
              <a:t> </a:t>
            </a:r>
            <a:r>
              <a:rPr lang="en-US" b="1" dirty="0" err="1" smtClean="0"/>
              <a:t>implementaci</a:t>
            </a:r>
            <a:r>
              <a:rPr lang="en-US" dirty="0" smtClean="0"/>
              <a:t> </a:t>
            </a:r>
            <a:r>
              <a:rPr lang="en-US" dirty="0" err="1" smtClean="0"/>
              <a:t>Úmluvy</a:t>
            </a:r>
            <a:r>
              <a:rPr lang="en-US" dirty="0" smtClean="0"/>
              <a:t> OSN o </a:t>
            </a:r>
            <a:r>
              <a:rPr lang="en-US" dirty="0" err="1" smtClean="0"/>
              <a:t>práv</a:t>
            </a:r>
            <a:r>
              <a:rPr lang="en-US" dirty="0" smtClean="0"/>
              <a:t> </a:t>
            </a:r>
            <a:r>
              <a:rPr lang="en-US" dirty="0" err="1" smtClean="0"/>
              <a:t>osob</a:t>
            </a:r>
            <a:r>
              <a:rPr lang="en-US" dirty="0" smtClean="0"/>
              <a:t> se </a:t>
            </a:r>
            <a:r>
              <a:rPr lang="en-US" dirty="0" err="1" smtClean="0"/>
              <a:t>zdravotním</a:t>
            </a:r>
            <a:r>
              <a:rPr lang="en-US" dirty="0" smtClean="0"/>
              <a:t> </a:t>
            </a:r>
            <a:r>
              <a:rPr lang="en-US" dirty="0" err="1" smtClean="0"/>
              <a:t>postižením</a:t>
            </a:r>
            <a:r>
              <a:rPr lang="en-US" dirty="0" smtClean="0"/>
              <a:t>.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Bojují proti:</a:t>
            </a:r>
          </a:p>
          <a:p>
            <a:r>
              <a:rPr lang="cs-CZ" dirty="0" smtClean="0"/>
              <a:t> </a:t>
            </a:r>
            <a:r>
              <a:rPr lang="en-US" dirty="0" smtClean="0"/>
              <a:t> </a:t>
            </a:r>
            <a:r>
              <a:rPr lang="en-US" b="1" dirty="0" err="1" smtClean="0"/>
              <a:t>systému</a:t>
            </a:r>
            <a:r>
              <a:rPr lang="en-US" b="1" dirty="0" smtClean="0"/>
              <a:t> </a:t>
            </a:r>
            <a:r>
              <a:rPr lang="en-US" b="1" dirty="0" err="1" smtClean="0"/>
              <a:t>zbavování</a:t>
            </a:r>
            <a:r>
              <a:rPr lang="en-US" b="1" dirty="0" smtClean="0"/>
              <a:t> a </a:t>
            </a:r>
            <a:r>
              <a:rPr lang="en-US" b="1" dirty="0" err="1" smtClean="0"/>
              <a:t>omezování</a:t>
            </a:r>
            <a:r>
              <a:rPr lang="en-US" b="1" dirty="0" smtClean="0"/>
              <a:t> </a:t>
            </a:r>
            <a:r>
              <a:rPr lang="en-US" b="1" dirty="0" err="1" smtClean="0"/>
              <a:t>způsobilosti</a:t>
            </a:r>
            <a:r>
              <a:rPr lang="en-US" b="1" dirty="0" smtClean="0"/>
              <a:t> k </a:t>
            </a:r>
            <a:r>
              <a:rPr lang="en-US" b="1" dirty="0" err="1" smtClean="0"/>
              <a:t>právním</a:t>
            </a:r>
            <a:r>
              <a:rPr lang="en-US" b="1" dirty="0" smtClean="0"/>
              <a:t> </a:t>
            </a:r>
            <a:r>
              <a:rPr lang="en-US" b="1" dirty="0" err="1" smtClean="0"/>
              <a:t>úkonům</a:t>
            </a:r>
            <a:r>
              <a:rPr lang="en-US" dirty="0" smtClean="0"/>
              <a:t>, </a:t>
            </a:r>
            <a:endParaRPr lang="cs-CZ" dirty="0" smtClean="0"/>
          </a:p>
          <a:p>
            <a:r>
              <a:rPr lang="cs-CZ" dirty="0" smtClean="0"/>
              <a:t>Zbytečnému umísťování </a:t>
            </a:r>
            <a:r>
              <a:rPr lang="en-US" dirty="0" smtClean="0"/>
              <a:t> </a:t>
            </a:r>
            <a:r>
              <a:rPr lang="en-US" dirty="0" err="1" smtClean="0"/>
              <a:t>osob</a:t>
            </a:r>
            <a:r>
              <a:rPr lang="en-US" dirty="0" smtClean="0"/>
              <a:t> s </a:t>
            </a:r>
            <a:r>
              <a:rPr lang="en-US" dirty="0" err="1" smtClean="0"/>
              <a:t>duševním</a:t>
            </a:r>
            <a:r>
              <a:rPr lang="en-US" dirty="0" smtClean="0"/>
              <a:t> </a:t>
            </a:r>
            <a:r>
              <a:rPr lang="en-US" dirty="0" err="1" smtClean="0"/>
              <a:t>postižením</a:t>
            </a:r>
            <a:r>
              <a:rPr lang="en-US" dirty="0" smtClean="0"/>
              <a:t> v </a:t>
            </a:r>
            <a:r>
              <a:rPr lang="en-US" dirty="0" err="1" smtClean="0"/>
              <a:t>ústavech</a:t>
            </a:r>
            <a:r>
              <a:rPr lang="en-US" dirty="0" smtClean="0"/>
              <a:t> </a:t>
            </a:r>
            <a:r>
              <a:rPr lang="en-US" dirty="0" err="1" smtClean="0"/>
              <a:t>sociální</a:t>
            </a:r>
            <a:r>
              <a:rPr lang="en-US" dirty="0" smtClean="0"/>
              <a:t> </a:t>
            </a:r>
            <a:r>
              <a:rPr lang="en-US" dirty="0" err="1" smtClean="0"/>
              <a:t>péče</a:t>
            </a:r>
            <a:r>
              <a:rPr lang="en-US" dirty="0" smtClean="0"/>
              <a:t> a </a:t>
            </a:r>
            <a:r>
              <a:rPr lang="en-US" dirty="0" err="1" smtClean="0"/>
              <a:t>psychiatrických</a:t>
            </a:r>
            <a:r>
              <a:rPr lang="en-US" dirty="0" smtClean="0"/>
              <a:t> </a:t>
            </a:r>
            <a:r>
              <a:rPr lang="en-US" dirty="0" err="1" smtClean="0"/>
              <a:t>léčebnách</a:t>
            </a:r>
            <a:r>
              <a:rPr lang="en-US" dirty="0" smtClean="0"/>
              <a:t>, </a:t>
            </a:r>
            <a:endParaRPr lang="cs-CZ" dirty="0" smtClean="0"/>
          </a:p>
          <a:p>
            <a:r>
              <a:rPr lang="en-US" b="1" dirty="0" err="1" smtClean="0"/>
              <a:t>segregaci</a:t>
            </a:r>
            <a:r>
              <a:rPr lang="en-US" b="1" dirty="0" smtClean="0"/>
              <a:t> </a:t>
            </a:r>
            <a:r>
              <a:rPr lang="en-US" b="1" dirty="0" err="1" smtClean="0"/>
              <a:t>ve</a:t>
            </a:r>
            <a:r>
              <a:rPr lang="en-US" b="1" dirty="0" smtClean="0"/>
              <a:t> </a:t>
            </a:r>
            <a:r>
              <a:rPr lang="en-US" b="1" dirty="0" err="1" smtClean="0"/>
              <a:t>vzdělávání</a:t>
            </a:r>
            <a:r>
              <a:rPr lang="en-US" dirty="0" smtClean="0"/>
              <a:t>, </a:t>
            </a:r>
            <a:endParaRPr lang="cs-CZ" dirty="0" smtClean="0"/>
          </a:p>
          <a:p>
            <a:r>
              <a:rPr lang="en-US" dirty="0" err="1" smtClean="0"/>
              <a:t>porušování</a:t>
            </a:r>
            <a:r>
              <a:rPr lang="en-US" dirty="0" smtClean="0"/>
              <a:t> </a:t>
            </a:r>
            <a:r>
              <a:rPr lang="en-US" dirty="0" err="1" smtClean="0"/>
              <a:t>práva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osobní</a:t>
            </a:r>
            <a:r>
              <a:rPr lang="en-US" dirty="0" smtClean="0"/>
              <a:t> </a:t>
            </a:r>
            <a:r>
              <a:rPr lang="en-US" dirty="0" err="1" smtClean="0"/>
              <a:t>svobodu</a:t>
            </a:r>
            <a:r>
              <a:rPr lang="en-US" dirty="0" smtClean="0"/>
              <a:t> a </a:t>
            </a:r>
            <a:r>
              <a:rPr lang="en-US" dirty="0" err="1" smtClean="0"/>
              <a:t>ponižujícímu</a:t>
            </a:r>
            <a:r>
              <a:rPr lang="en-US" dirty="0" smtClean="0"/>
              <a:t> </a:t>
            </a:r>
            <a:r>
              <a:rPr lang="en-US" dirty="0" err="1" smtClean="0"/>
              <a:t>zacházení</a:t>
            </a:r>
            <a:r>
              <a:rPr lang="en-US" dirty="0" smtClean="0"/>
              <a:t> v </a:t>
            </a:r>
            <a:r>
              <a:rPr lang="en-US" dirty="0" err="1" smtClean="0"/>
              <a:t>zařízeních</a:t>
            </a:r>
            <a:r>
              <a:rPr lang="en-US" dirty="0" smtClean="0"/>
              <a:t>, </a:t>
            </a:r>
            <a:r>
              <a:rPr lang="en-US" dirty="0" err="1" smtClean="0"/>
              <a:t>kde</a:t>
            </a:r>
            <a:r>
              <a:rPr lang="en-US" dirty="0" smtClean="0"/>
              <a:t> </a:t>
            </a:r>
            <a:r>
              <a:rPr lang="en-US" dirty="0" err="1" smtClean="0"/>
              <a:t>dochází</a:t>
            </a:r>
            <a:r>
              <a:rPr lang="en-US" dirty="0" smtClean="0"/>
              <a:t> k </a:t>
            </a:r>
            <a:r>
              <a:rPr lang="en-US" dirty="0" err="1" smtClean="0"/>
              <a:t>zbavení</a:t>
            </a:r>
            <a:r>
              <a:rPr lang="en-US" dirty="0" smtClean="0"/>
              <a:t> </a:t>
            </a:r>
            <a:r>
              <a:rPr lang="en-US" dirty="0" err="1" smtClean="0"/>
              <a:t>osobní</a:t>
            </a:r>
            <a:r>
              <a:rPr lang="en-US" dirty="0" smtClean="0"/>
              <a:t> </a:t>
            </a:r>
            <a:r>
              <a:rPr lang="en-US" dirty="0" err="1" smtClean="0"/>
              <a:t>svobody</a:t>
            </a:r>
            <a:r>
              <a:rPr lang="en-US" dirty="0" smtClean="0"/>
              <a:t>.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Kolize základních práv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Princip proporcionality</a:t>
            </a:r>
          </a:p>
          <a:p>
            <a:r>
              <a:rPr lang="cs-CZ" dirty="0" smtClean="0"/>
              <a:t>Princip přiměřenosti</a:t>
            </a:r>
          </a:p>
          <a:p>
            <a:r>
              <a:rPr lang="cs-CZ" dirty="0" smtClean="0"/>
              <a:t>Zásada vhodnosti</a:t>
            </a:r>
          </a:p>
          <a:p>
            <a:r>
              <a:rPr lang="cs-CZ" dirty="0" smtClean="0"/>
              <a:t>Zásada potřebnosti</a:t>
            </a:r>
          </a:p>
          <a:p>
            <a:r>
              <a:rPr lang="cs-CZ" dirty="0" smtClean="0"/>
              <a:t>Zásada poměřování v kolizi stojících základních práv</a:t>
            </a:r>
            <a:endParaRPr lang="cs-CZ" dirty="0"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Metody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Spolupr</a:t>
            </a:r>
            <a:r>
              <a:rPr lang="cs-CZ" dirty="0" err="1" smtClean="0"/>
              <a:t>áce</a:t>
            </a:r>
            <a:r>
              <a:rPr lang="cs-CZ" dirty="0" smtClean="0"/>
              <a:t> </a:t>
            </a:r>
            <a:r>
              <a:rPr lang="en-US" dirty="0" smtClean="0"/>
              <a:t>s </a:t>
            </a:r>
            <a:r>
              <a:rPr lang="cs-CZ" b="1" dirty="0" smtClean="0"/>
              <a:t>Centrem advokacie duševně postižených</a:t>
            </a:r>
          </a:p>
          <a:p>
            <a:r>
              <a:rPr lang="en-US" b="1" dirty="0" err="1" smtClean="0"/>
              <a:t>Škol</a:t>
            </a:r>
            <a:r>
              <a:rPr lang="cs-CZ" b="1" dirty="0" err="1" smtClean="0"/>
              <a:t>ení</a:t>
            </a:r>
            <a:r>
              <a:rPr lang="cs-CZ" b="1" dirty="0" smtClean="0"/>
              <a:t> </a:t>
            </a:r>
            <a:r>
              <a:rPr lang="cs-CZ" dirty="0" smtClean="0"/>
              <a:t>pro</a:t>
            </a:r>
            <a:r>
              <a:rPr lang="en-US" dirty="0" smtClean="0"/>
              <a:t> </a:t>
            </a:r>
            <a:r>
              <a:rPr lang="en-US" dirty="0" err="1" smtClean="0"/>
              <a:t>zástupce</a:t>
            </a:r>
            <a:r>
              <a:rPr lang="en-US" dirty="0" smtClean="0"/>
              <a:t> </a:t>
            </a:r>
            <a:r>
              <a:rPr lang="en-US" dirty="0" err="1" smtClean="0"/>
              <a:t>veřejné</a:t>
            </a:r>
            <a:r>
              <a:rPr lang="en-US" dirty="0" smtClean="0"/>
              <a:t> </a:t>
            </a:r>
            <a:r>
              <a:rPr lang="en-US" dirty="0" err="1" smtClean="0"/>
              <a:t>správy</a:t>
            </a:r>
            <a:r>
              <a:rPr lang="en-US" dirty="0" smtClean="0"/>
              <a:t>, </a:t>
            </a:r>
            <a:r>
              <a:rPr lang="en-US" dirty="0" err="1" smtClean="0"/>
              <a:t>sociální</a:t>
            </a:r>
            <a:r>
              <a:rPr lang="en-US" dirty="0" smtClean="0"/>
              <a:t> </a:t>
            </a:r>
            <a:r>
              <a:rPr lang="en-US" dirty="0" err="1" smtClean="0"/>
              <a:t>pracovníky</a:t>
            </a:r>
            <a:r>
              <a:rPr lang="en-US" dirty="0" smtClean="0"/>
              <a:t> a</a:t>
            </a:r>
            <a:r>
              <a:rPr lang="cs-CZ" dirty="0" smtClean="0"/>
              <a:t>pod.</a:t>
            </a:r>
          </a:p>
          <a:p>
            <a:pPr lvl="0"/>
            <a:r>
              <a:rPr lang="en-US" b="1" dirty="0" smtClean="0"/>
              <a:t> </a:t>
            </a:r>
            <a:r>
              <a:rPr lang="en-US" b="1" dirty="0" err="1" smtClean="0"/>
              <a:t>Zastup</a:t>
            </a:r>
            <a:r>
              <a:rPr lang="cs-CZ" b="1" dirty="0" smtClean="0"/>
              <a:t>ování</a:t>
            </a:r>
            <a:r>
              <a:rPr lang="en-US" b="1" dirty="0" smtClean="0"/>
              <a:t> </a:t>
            </a:r>
            <a:r>
              <a:rPr lang="en-US" b="1" dirty="0" err="1" smtClean="0"/>
              <a:t>osob</a:t>
            </a:r>
            <a:r>
              <a:rPr lang="en-US" dirty="0" smtClean="0"/>
              <a:t> s </a:t>
            </a:r>
            <a:r>
              <a:rPr lang="en-US" dirty="0" err="1" smtClean="0"/>
              <a:t>postižením</a:t>
            </a:r>
            <a:r>
              <a:rPr lang="en-US" dirty="0" smtClean="0"/>
              <a:t> </a:t>
            </a:r>
            <a:r>
              <a:rPr lang="en-US" dirty="0" err="1" smtClean="0"/>
              <a:t>před</a:t>
            </a:r>
            <a:r>
              <a:rPr lang="en-US" dirty="0" smtClean="0"/>
              <a:t> </a:t>
            </a:r>
            <a:r>
              <a:rPr lang="en-US" dirty="0" err="1" smtClean="0"/>
              <a:t>českými</a:t>
            </a:r>
            <a:r>
              <a:rPr lang="en-US" dirty="0" smtClean="0"/>
              <a:t> 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mezinárodním</a:t>
            </a:r>
            <a:r>
              <a:rPr lang="en-US" dirty="0" smtClean="0"/>
              <a:t> </a:t>
            </a:r>
            <a:r>
              <a:rPr lang="en-US" dirty="0" err="1" smtClean="0"/>
              <a:t>soudy</a:t>
            </a:r>
            <a:r>
              <a:rPr lang="en-US" dirty="0" smtClean="0"/>
              <a:t> v </a:t>
            </a:r>
            <a:r>
              <a:rPr lang="en-US" dirty="0" err="1" smtClean="0"/>
              <a:t>zásadních</a:t>
            </a:r>
            <a:r>
              <a:rPr lang="en-US" dirty="0" smtClean="0"/>
              <a:t> </a:t>
            </a:r>
            <a:r>
              <a:rPr lang="en-US" dirty="0" err="1" smtClean="0"/>
              <a:t>případech</a:t>
            </a:r>
            <a:r>
              <a:rPr lang="en-US" dirty="0" smtClean="0"/>
              <a:t>.</a:t>
            </a:r>
            <a:r>
              <a:rPr lang="en-US" b="1" dirty="0" smtClean="0"/>
              <a:t> </a:t>
            </a:r>
            <a:endParaRPr lang="cs-CZ" b="1" dirty="0" smtClean="0"/>
          </a:p>
          <a:p>
            <a:pPr lvl="0"/>
            <a:r>
              <a:rPr lang="en-US" b="1" dirty="0" err="1" smtClean="0"/>
              <a:t>Spolupr</a:t>
            </a:r>
            <a:r>
              <a:rPr lang="cs-CZ" b="1" dirty="0" err="1" smtClean="0"/>
              <a:t>áce</a:t>
            </a:r>
            <a:r>
              <a:rPr lang="en-US" dirty="0" smtClean="0"/>
              <a:t> </a:t>
            </a:r>
            <a:r>
              <a:rPr lang="en-US" b="1" dirty="0" err="1" smtClean="0"/>
              <a:t>na</a:t>
            </a:r>
            <a:r>
              <a:rPr lang="en-US" b="1" dirty="0" smtClean="0"/>
              <a:t> </a:t>
            </a:r>
            <a:r>
              <a:rPr lang="en-US" b="1" dirty="0" err="1" smtClean="0"/>
              <a:t>reformách</a:t>
            </a:r>
            <a:r>
              <a:rPr lang="en-US" dirty="0" smtClean="0"/>
              <a:t> s </a:t>
            </a:r>
            <a:r>
              <a:rPr lang="en-US" dirty="0" err="1" smtClean="0"/>
              <a:t>ústředními</a:t>
            </a:r>
            <a:r>
              <a:rPr lang="en-US" dirty="0" smtClean="0"/>
              <a:t> </a:t>
            </a:r>
            <a:r>
              <a:rPr lang="en-US" dirty="0" err="1" smtClean="0"/>
              <a:t>orgány</a:t>
            </a:r>
            <a:r>
              <a:rPr lang="en-US" dirty="0" smtClean="0"/>
              <a:t> </a:t>
            </a:r>
            <a:r>
              <a:rPr lang="en-US" dirty="0" err="1" smtClean="0"/>
              <a:t>státní</a:t>
            </a:r>
            <a:r>
              <a:rPr lang="en-US" dirty="0" smtClean="0"/>
              <a:t> </a:t>
            </a:r>
            <a:r>
              <a:rPr lang="en-US" dirty="0" err="1" smtClean="0"/>
              <a:t>správy</a:t>
            </a:r>
            <a:r>
              <a:rPr lang="en-US" dirty="0" smtClean="0"/>
              <a:t>.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 lvl="0"/>
            <a:endParaRPr lang="cs-CZ" dirty="0" smtClean="0"/>
          </a:p>
          <a:p>
            <a:pPr lvl="0"/>
            <a:endParaRPr lang="cs-CZ" dirty="0"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Metody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 err="1" smtClean="0"/>
              <a:t>Připomínk</a:t>
            </a:r>
            <a:r>
              <a:rPr lang="cs-CZ" b="1" dirty="0" smtClean="0"/>
              <a:t>ování zákonů,</a:t>
            </a:r>
            <a:r>
              <a:rPr lang="en-US" dirty="0" err="1" smtClean="0"/>
              <a:t>které</a:t>
            </a:r>
            <a:r>
              <a:rPr lang="en-US" dirty="0" smtClean="0"/>
              <a:t> se </a:t>
            </a:r>
            <a:r>
              <a:rPr lang="en-US" dirty="0" err="1" smtClean="0"/>
              <a:t>týkají</a:t>
            </a:r>
            <a:r>
              <a:rPr lang="en-US" dirty="0" smtClean="0"/>
              <a:t> </a:t>
            </a:r>
            <a:r>
              <a:rPr lang="en-US" dirty="0" err="1" smtClean="0"/>
              <a:t>lidí</a:t>
            </a:r>
            <a:r>
              <a:rPr lang="en-US" dirty="0" smtClean="0"/>
              <a:t> se </a:t>
            </a:r>
            <a:r>
              <a:rPr lang="en-US" dirty="0" err="1" smtClean="0"/>
              <a:t>zdravotním</a:t>
            </a:r>
            <a:r>
              <a:rPr lang="en-US" dirty="0" smtClean="0"/>
              <a:t> </a:t>
            </a:r>
            <a:r>
              <a:rPr lang="en-US" dirty="0" err="1" smtClean="0"/>
              <a:t>postižením</a:t>
            </a:r>
            <a:r>
              <a:rPr lang="en-US" dirty="0" smtClean="0"/>
              <a:t>.</a:t>
            </a:r>
            <a:endParaRPr lang="cs-CZ" dirty="0" smtClean="0"/>
          </a:p>
          <a:p>
            <a:r>
              <a:rPr lang="en-US" b="1" dirty="0" err="1" smtClean="0"/>
              <a:t>Publik</a:t>
            </a:r>
            <a:r>
              <a:rPr lang="cs-CZ" b="1" dirty="0" err="1" smtClean="0"/>
              <a:t>ace</a:t>
            </a:r>
            <a:r>
              <a:rPr lang="cs-CZ" b="1" dirty="0" smtClean="0"/>
              <a:t> </a:t>
            </a:r>
            <a:r>
              <a:rPr lang="en-US" b="1" dirty="0" err="1" smtClean="0"/>
              <a:t>odborn</a:t>
            </a:r>
            <a:r>
              <a:rPr lang="cs-CZ" b="1" dirty="0" err="1" smtClean="0"/>
              <a:t>ých</a:t>
            </a:r>
            <a:r>
              <a:rPr lang="en-US" b="1" dirty="0" smtClean="0"/>
              <a:t> </a:t>
            </a:r>
            <a:r>
              <a:rPr lang="en-US" b="1" dirty="0" err="1" smtClean="0"/>
              <a:t>analýz</a:t>
            </a:r>
            <a:r>
              <a:rPr lang="cs-CZ" b="1" dirty="0" smtClean="0"/>
              <a:t>, </a:t>
            </a:r>
            <a:r>
              <a:rPr lang="en-US" dirty="0" smtClean="0"/>
              <a:t> </a:t>
            </a:r>
            <a:r>
              <a:rPr lang="en-US" dirty="0" err="1" smtClean="0"/>
              <a:t>systémová</a:t>
            </a:r>
            <a:r>
              <a:rPr lang="en-US" dirty="0" smtClean="0"/>
              <a:t> </a:t>
            </a:r>
            <a:r>
              <a:rPr lang="en-US" dirty="0" err="1" smtClean="0"/>
              <a:t>doporučení</a:t>
            </a:r>
            <a:r>
              <a:rPr lang="en-US" dirty="0" smtClean="0"/>
              <a:t>, </a:t>
            </a:r>
            <a:r>
              <a:rPr lang="en-US" dirty="0" err="1" smtClean="0"/>
              <a:t>manuály</a:t>
            </a:r>
            <a:r>
              <a:rPr lang="en-US" dirty="0" smtClean="0"/>
              <a:t> pro </a:t>
            </a:r>
            <a:r>
              <a:rPr lang="en-US" dirty="0" err="1" smtClean="0"/>
              <a:t>veřejnost</a:t>
            </a:r>
            <a:r>
              <a:rPr lang="en-US" dirty="0" smtClean="0"/>
              <a:t> </a:t>
            </a:r>
            <a:endParaRPr lang="cs-CZ" dirty="0"/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Zneužití moci policie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err="1" smtClean="0"/>
              <a:t>P</a:t>
            </a:r>
            <a:r>
              <a:rPr lang="en-US" b="1" dirty="0" err="1" smtClean="0"/>
              <a:t>rosaz</a:t>
            </a:r>
            <a:r>
              <a:rPr lang="cs-CZ" b="1" dirty="0" smtClean="0"/>
              <a:t>ování</a:t>
            </a:r>
            <a:r>
              <a:rPr lang="en-US" b="1" dirty="0" smtClean="0"/>
              <a:t> </a:t>
            </a:r>
            <a:r>
              <a:rPr lang="en-US" b="1" dirty="0" err="1" smtClean="0"/>
              <a:t>vznik</a:t>
            </a:r>
            <a:r>
              <a:rPr lang="cs-CZ" b="1" dirty="0" smtClean="0"/>
              <a:t>u</a:t>
            </a:r>
            <a:r>
              <a:rPr lang="en-US" b="1" dirty="0" smtClean="0"/>
              <a:t> </a:t>
            </a:r>
            <a:r>
              <a:rPr lang="en-US" b="1" dirty="0" err="1" smtClean="0"/>
              <a:t>nezávislého</a:t>
            </a:r>
            <a:r>
              <a:rPr lang="en-US" b="1" dirty="0" smtClean="0"/>
              <a:t> </a:t>
            </a:r>
            <a:r>
              <a:rPr lang="en-US" b="1" dirty="0" err="1" smtClean="0"/>
              <a:t>kontrolního</a:t>
            </a:r>
            <a:r>
              <a:rPr lang="en-US" b="1" dirty="0" smtClean="0"/>
              <a:t> </a:t>
            </a:r>
            <a:r>
              <a:rPr lang="en-US" b="1" dirty="0" err="1" smtClean="0"/>
              <a:t>orgánu</a:t>
            </a:r>
            <a:r>
              <a:rPr lang="en-US" dirty="0" smtClean="0"/>
              <a:t>, </a:t>
            </a:r>
            <a:r>
              <a:rPr lang="en-US" dirty="0" err="1" smtClean="0"/>
              <a:t>jenž</a:t>
            </a:r>
            <a:r>
              <a:rPr lang="en-US" dirty="0" smtClean="0"/>
              <a:t> by </a:t>
            </a:r>
            <a:r>
              <a:rPr lang="en-US" dirty="0" err="1" smtClean="0"/>
              <a:t>prošetřoval</a:t>
            </a:r>
            <a:r>
              <a:rPr lang="en-US" dirty="0" smtClean="0"/>
              <a:t> </a:t>
            </a:r>
            <a:r>
              <a:rPr lang="en-US" dirty="0" err="1" smtClean="0"/>
              <a:t>stížnosti</a:t>
            </a:r>
            <a:r>
              <a:rPr lang="en-US" dirty="0" smtClean="0"/>
              <a:t> a </a:t>
            </a:r>
            <a:r>
              <a:rPr lang="en-US" dirty="0" err="1" smtClean="0"/>
              <a:t>trestní</a:t>
            </a:r>
            <a:r>
              <a:rPr lang="en-US" dirty="0" smtClean="0"/>
              <a:t> </a:t>
            </a:r>
            <a:r>
              <a:rPr lang="en-US" dirty="0" err="1" smtClean="0"/>
              <a:t>oznámení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práci</a:t>
            </a:r>
            <a:r>
              <a:rPr lang="en-US" dirty="0" smtClean="0"/>
              <a:t> </a:t>
            </a:r>
            <a:r>
              <a:rPr lang="en-US" dirty="0" err="1" smtClean="0"/>
              <a:t>policistů</a:t>
            </a:r>
            <a:r>
              <a:rPr lang="en-US" dirty="0" smtClean="0"/>
              <a:t> </a:t>
            </a:r>
            <a:r>
              <a:rPr lang="en-US" smtClean="0"/>
              <a:t>a strážníků</a:t>
            </a:r>
            <a:endParaRPr lang="cs-CZ" dirty="0" smtClean="0"/>
          </a:p>
          <a:p>
            <a:r>
              <a:rPr lang="en-US" dirty="0" err="1" smtClean="0"/>
              <a:t>Řeší</a:t>
            </a:r>
            <a:r>
              <a:rPr lang="en-US" dirty="0" smtClean="0"/>
              <a:t> </a:t>
            </a:r>
            <a:r>
              <a:rPr lang="en-US" dirty="0" err="1" smtClean="0"/>
              <a:t>případy</a:t>
            </a:r>
            <a:r>
              <a:rPr lang="en-US" dirty="0" smtClean="0"/>
              <a:t> </a:t>
            </a:r>
            <a:r>
              <a:rPr lang="en-US" b="1" dirty="0" err="1" smtClean="0"/>
              <a:t>policejního</a:t>
            </a:r>
            <a:r>
              <a:rPr lang="en-US" b="1" dirty="0" smtClean="0"/>
              <a:t> </a:t>
            </a:r>
            <a:r>
              <a:rPr lang="en-US" b="1" dirty="0" err="1" smtClean="0"/>
              <a:t>násilí</a:t>
            </a:r>
            <a:r>
              <a:rPr lang="en-US" dirty="0" smtClean="0"/>
              <a:t> a </a:t>
            </a:r>
            <a:r>
              <a:rPr lang="en-US" dirty="0" err="1" smtClean="0"/>
              <a:t>zneužívání</a:t>
            </a:r>
            <a:r>
              <a:rPr lang="en-US" dirty="0" smtClean="0"/>
              <a:t> </a:t>
            </a:r>
            <a:r>
              <a:rPr lang="en-US" dirty="0" err="1" smtClean="0"/>
              <a:t>pravomocí</a:t>
            </a:r>
            <a:endParaRPr lang="cs-CZ" dirty="0" smtClean="0"/>
          </a:p>
          <a:p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strategických</a:t>
            </a:r>
            <a:r>
              <a:rPr lang="en-US" dirty="0" smtClean="0"/>
              <a:t> </a:t>
            </a:r>
            <a:r>
              <a:rPr lang="en-US" dirty="0" err="1" smtClean="0"/>
              <a:t>případech</a:t>
            </a:r>
            <a:r>
              <a:rPr lang="en-US" dirty="0" smtClean="0"/>
              <a:t> </a:t>
            </a:r>
            <a:r>
              <a:rPr lang="en-US" dirty="0" err="1" smtClean="0"/>
              <a:t>bojuj</a:t>
            </a:r>
            <a:r>
              <a:rPr lang="cs-CZ" dirty="0" smtClean="0"/>
              <a:t>í </a:t>
            </a:r>
            <a:r>
              <a:rPr lang="en-US" b="1" dirty="0" err="1" smtClean="0"/>
              <a:t>proti</a:t>
            </a:r>
            <a:r>
              <a:rPr lang="en-US" b="1" dirty="0" smtClean="0"/>
              <a:t> </a:t>
            </a:r>
            <a:r>
              <a:rPr lang="en-US" b="1" dirty="0" err="1" smtClean="0"/>
              <a:t>porušování</a:t>
            </a:r>
            <a:r>
              <a:rPr lang="en-US" b="1" dirty="0" smtClean="0"/>
              <a:t> </a:t>
            </a:r>
            <a:r>
              <a:rPr lang="en-US" b="1" dirty="0" err="1" smtClean="0"/>
              <a:t>práva</a:t>
            </a:r>
            <a:r>
              <a:rPr lang="en-US" b="1" dirty="0" smtClean="0"/>
              <a:t> </a:t>
            </a:r>
            <a:r>
              <a:rPr lang="en-US" b="1" dirty="0" err="1" smtClean="0"/>
              <a:t>na</a:t>
            </a:r>
            <a:r>
              <a:rPr lang="en-US" b="1" dirty="0" smtClean="0"/>
              <a:t> </a:t>
            </a:r>
            <a:r>
              <a:rPr lang="en-US" b="1" dirty="0" err="1" smtClean="0"/>
              <a:t>shromažďování</a:t>
            </a:r>
            <a:r>
              <a:rPr lang="en-US" b="1" dirty="0" smtClean="0"/>
              <a:t> a </a:t>
            </a:r>
            <a:r>
              <a:rPr lang="en-US" b="1" dirty="0" err="1" smtClean="0"/>
              <a:t>svobody</a:t>
            </a:r>
            <a:r>
              <a:rPr lang="en-US" b="1" dirty="0" smtClean="0"/>
              <a:t> </a:t>
            </a:r>
            <a:r>
              <a:rPr lang="en-US" b="1" dirty="0" err="1" smtClean="0"/>
              <a:t>projevu</a:t>
            </a:r>
            <a:endParaRPr lang="cs-CZ" dirty="0"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Lidskoprávní</a:t>
            </a:r>
            <a:r>
              <a:rPr lang="cs-CZ" b="1" dirty="0" smtClean="0"/>
              <a:t> problémy soudnictví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P</a:t>
            </a:r>
            <a:r>
              <a:rPr lang="en-US" dirty="0" err="1" smtClean="0"/>
              <a:t>odpo</a:t>
            </a:r>
            <a:r>
              <a:rPr lang="cs-CZ" dirty="0" err="1" smtClean="0"/>
              <a:t>ra</a:t>
            </a:r>
            <a:r>
              <a:rPr lang="cs-CZ" dirty="0" smtClean="0"/>
              <a:t> </a:t>
            </a:r>
            <a:r>
              <a:rPr lang="en-US" dirty="0" smtClean="0"/>
              <a:t> </a:t>
            </a:r>
            <a:r>
              <a:rPr lang="en-US" b="1" dirty="0" err="1" smtClean="0"/>
              <a:t>změn</a:t>
            </a:r>
            <a:r>
              <a:rPr lang="en-US" b="1" dirty="0" smtClean="0"/>
              <a:t>, </a:t>
            </a:r>
            <a:r>
              <a:rPr lang="en-US" b="1" dirty="0" err="1" smtClean="0"/>
              <a:t>které</a:t>
            </a:r>
            <a:r>
              <a:rPr lang="en-US" b="1" dirty="0" smtClean="0"/>
              <a:t> </a:t>
            </a:r>
            <a:r>
              <a:rPr lang="en-US" b="1" dirty="0" err="1" smtClean="0"/>
              <a:t>vedou</a:t>
            </a:r>
            <a:r>
              <a:rPr lang="en-US" b="1" dirty="0" smtClean="0"/>
              <a:t> </a:t>
            </a:r>
            <a:r>
              <a:rPr lang="en-US" b="1" dirty="0" err="1" smtClean="0"/>
              <a:t>ke</a:t>
            </a:r>
            <a:r>
              <a:rPr lang="en-US" b="1" dirty="0" smtClean="0"/>
              <a:t> </a:t>
            </a:r>
            <a:r>
              <a:rPr lang="en-US" b="1" dirty="0" err="1" smtClean="0"/>
              <a:t>kvalitnějšímu</a:t>
            </a:r>
            <a:r>
              <a:rPr lang="en-US" b="1" dirty="0" smtClean="0"/>
              <a:t> </a:t>
            </a:r>
            <a:r>
              <a:rPr lang="en-US" b="1" dirty="0" err="1" smtClean="0"/>
              <a:t>chodu</a:t>
            </a:r>
            <a:r>
              <a:rPr lang="en-US" b="1" dirty="0" smtClean="0"/>
              <a:t> justice</a:t>
            </a:r>
            <a:endParaRPr lang="cs-CZ" dirty="0" smtClean="0"/>
          </a:p>
          <a:p>
            <a:r>
              <a:rPr lang="cs-CZ" dirty="0" smtClean="0"/>
              <a:t>Obrana </a:t>
            </a:r>
            <a:r>
              <a:rPr lang="en-US" b="1" dirty="0" err="1" smtClean="0"/>
              <a:t>proti</a:t>
            </a:r>
            <a:r>
              <a:rPr lang="en-US" b="1" dirty="0" smtClean="0"/>
              <a:t> </a:t>
            </a:r>
            <a:r>
              <a:rPr lang="en-US" b="1" dirty="0" err="1" smtClean="0"/>
              <a:t>soudním</a:t>
            </a:r>
            <a:r>
              <a:rPr lang="en-US" b="1" dirty="0" smtClean="0"/>
              <a:t> </a:t>
            </a:r>
            <a:r>
              <a:rPr lang="en-US" b="1" dirty="0" err="1" smtClean="0"/>
              <a:t>průtahům</a:t>
            </a:r>
            <a:endParaRPr lang="cs-CZ" dirty="0" smtClean="0"/>
          </a:p>
          <a:p>
            <a:r>
              <a:rPr lang="cs-CZ" dirty="0" err="1" smtClean="0"/>
              <a:t>P</a:t>
            </a:r>
            <a:r>
              <a:rPr lang="en-US" dirty="0" err="1" smtClean="0"/>
              <a:t>osílení</a:t>
            </a:r>
            <a:r>
              <a:rPr lang="en-US" b="1" dirty="0" smtClean="0"/>
              <a:t> </a:t>
            </a:r>
            <a:r>
              <a:rPr lang="en-US" b="1" dirty="0" err="1" smtClean="0"/>
              <a:t>práv</a:t>
            </a:r>
            <a:r>
              <a:rPr lang="en-US" b="1" dirty="0" smtClean="0"/>
              <a:t> </a:t>
            </a:r>
            <a:r>
              <a:rPr lang="en-US" b="1" dirty="0" err="1" smtClean="0"/>
              <a:t>obětí</a:t>
            </a:r>
            <a:r>
              <a:rPr lang="en-US" b="1" dirty="0" smtClean="0"/>
              <a:t> v </a:t>
            </a:r>
            <a:r>
              <a:rPr lang="en-US" b="1" dirty="0" err="1" smtClean="0"/>
              <a:t>trestním</a:t>
            </a:r>
            <a:r>
              <a:rPr lang="en-US" b="1" dirty="0" smtClean="0"/>
              <a:t> </a:t>
            </a:r>
            <a:r>
              <a:rPr lang="en-US" b="1" dirty="0" err="1" smtClean="0"/>
              <a:t>řízení</a:t>
            </a:r>
            <a:r>
              <a:rPr lang="en-US" b="1" dirty="0" smtClean="0"/>
              <a:t> </a:t>
            </a:r>
            <a:endParaRPr lang="cs-CZ" b="1" dirty="0" smtClean="0"/>
          </a:p>
          <a:p>
            <a:r>
              <a:rPr lang="cs-CZ" dirty="0" err="1" smtClean="0"/>
              <a:t>Z</a:t>
            </a:r>
            <a:r>
              <a:rPr lang="en-US" dirty="0" err="1" smtClean="0"/>
              <a:t>ajištění</a:t>
            </a:r>
            <a:r>
              <a:rPr lang="en-US" b="1" dirty="0" smtClean="0"/>
              <a:t> </a:t>
            </a:r>
            <a:r>
              <a:rPr lang="en-US" b="1" dirty="0" err="1" smtClean="0"/>
              <a:t>bezplatné</a:t>
            </a:r>
            <a:r>
              <a:rPr lang="en-US" b="1" dirty="0" smtClean="0"/>
              <a:t> </a:t>
            </a:r>
            <a:r>
              <a:rPr lang="en-US" b="1" dirty="0" err="1" smtClean="0"/>
              <a:t>právní</a:t>
            </a:r>
            <a:r>
              <a:rPr lang="en-US" b="1" dirty="0" smtClean="0"/>
              <a:t> </a:t>
            </a:r>
            <a:r>
              <a:rPr lang="en-US" b="1" dirty="0" err="1" smtClean="0"/>
              <a:t>pomoci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Metody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 err="1" smtClean="0"/>
              <a:t>Zastup</a:t>
            </a:r>
            <a:r>
              <a:rPr lang="cs-CZ" b="1" dirty="0" smtClean="0"/>
              <a:t>ování</a:t>
            </a:r>
            <a:r>
              <a:rPr lang="en-US" b="1" dirty="0" smtClean="0"/>
              <a:t> </a:t>
            </a:r>
            <a:r>
              <a:rPr lang="en-US" dirty="0" err="1" smtClean="0"/>
              <a:t>před</a:t>
            </a:r>
            <a:r>
              <a:rPr lang="en-US" dirty="0" smtClean="0"/>
              <a:t> </a:t>
            </a:r>
            <a:r>
              <a:rPr lang="en-US" dirty="0" err="1" smtClean="0"/>
              <a:t>českými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mezinárodními</a:t>
            </a:r>
            <a:r>
              <a:rPr lang="en-US" dirty="0" smtClean="0"/>
              <a:t> </a:t>
            </a:r>
            <a:r>
              <a:rPr lang="en-US" dirty="0" err="1" smtClean="0"/>
              <a:t>soudy</a:t>
            </a:r>
            <a:endParaRPr lang="cs-CZ" dirty="0" smtClean="0"/>
          </a:p>
          <a:p>
            <a:pPr lvl="0"/>
            <a:r>
              <a:rPr lang="en-US" b="1" dirty="0" err="1" smtClean="0"/>
              <a:t>Připomínk</a:t>
            </a:r>
            <a:r>
              <a:rPr lang="cs-CZ" b="1" dirty="0" smtClean="0"/>
              <a:t>ování </a:t>
            </a:r>
            <a:r>
              <a:rPr lang="en-US" b="1" dirty="0" err="1" smtClean="0"/>
              <a:t>zákon</a:t>
            </a:r>
            <a:r>
              <a:rPr lang="cs-CZ" b="1" dirty="0" smtClean="0"/>
              <a:t>ů, </a:t>
            </a:r>
            <a:r>
              <a:rPr lang="en-US" dirty="0" err="1" smtClean="0"/>
              <a:t>které</a:t>
            </a:r>
            <a:r>
              <a:rPr lang="en-US" dirty="0" smtClean="0"/>
              <a:t> se </a:t>
            </a:r>
            <a:r>
              <a:rPr lang="en-US" dirty="0" err="1" smtClean="0"/>
              <a:t>týkají</a:t>
            </a:r>
            <a:r>
              <a:rPr lang="en-US" dirty="0" smtClean="0"/>
              <a:t> </a:t>
            </a:r>
            <a:r>
              <a:rPr lang="en-US" dirty="0" err="1" smtClean="0"/>
              <a:t>fungování</a:t>
            </a:r>
            <a:r>
              <a:rPr lang="en-US" dirty="0" smtClean="0"/>
              <a:t> </a:t>
            </a:r>
            <a:r>
              <a:rPr lang="en-US" dirty="0" err="1" smtClean="0"/>
              <a:t>soudů</a:t>
            </a:r>
            <a:r>
              <a:rPr lang="en-US" dirty="0" smtClean="0"/>
              <a:t> a </a:t>
            </a:r>
            <a:r>
              <a:rPr lang="en-US" dirty="0" err="1" smtClean="0"/>
              <a:t>činnosti</a:t>
            </a:r>
            <a:r>
              <a:rPr lang="en-US" dirty="0" smtClean="0"/>
              <a:t> </a:t>
            </a:r>
            <a:r>
              <a:rPr lang="en-US" dirty="0" err="1" smtClean="0"/>
              <a:t>soudních</a:t>
            </a:r>
            <a:r>
              <a:rPr lang="en-US" dirty="0" smtClean="0"/>
              <a:t> </a:t>
            </a:r>
            <a:r>
              <a:rPr lang="en-US" dirty="0" err="1" smtClean="0"/>
              <a:t>znalců</a:t>
            </a:r>
            <a:endParaRPr lang="cs-CZ" dirty="0" smtClean="0"/>
          </a:p>
          <a:p>
            <a:pPr lvl="0"/>
            <a:r>
              <a:rPr lang="en-US" b="1" dirty="0" err="1" smtClean="0"/>
              <a:t>Př</a:t>
            </a:r>
            <a:r>
              <a:rPr lang="cs-CZ" b="1" dirty="0" err="1" smtClean="0"/>
              <a:t>íprava</a:t>
            </a:r>
            <a:r>
              <a:rPr lang="en-US" b="1" dirty="0" smtClean="0"/>
              <a:t> </a:t>
            </a:r>
            <a:r>
              <a:rPr lang="en-US" b="1" dirty="0" err="1" smtClean="0"/>
              <a:t>seminář</a:t>
            </a:r>
            <a:r>
              <a:rPr lang="cs-CZ" b="1" dirty="0" smtClean="0"/>
              <a:t>ů</a:t>
            </a:r>
            <a:r>
              <a:rPr lang="en-US" b="1" dirty="0" smtClean="0"/>
              <a:t> </a:t>
            </a:r>
            <a:r>
              <a:rPr lang="en-US" dirty="0" smtClean="0"/>
              <a:t>pro </a:t>
            </a:r>
            <a:r>
              <a:rPr lang="en-US" dirty="0" err="1" smtClean="0"/>
              <a:t>soudce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Vláda ČR a lidská práva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err="1" smtClean="0"/>
              <a:t>Petr</a:t>
            </a:r>
            <a:r>
              <a:rPr lang="en-US" smtClean="0"/>
              <a:t> Mareš</a:t>
            </a:r>
            <a:endParaRPr lang="cs-CZ" dirty="0" smtClean="0"/>
          </a:p>
          <a:p>
            <a:pPr>
              <a:buNone/>
            </a:pPr>
            <a:r>
              <a:rPr lang="en-US" dirty="0" smtClean="0"/>
              <a:t>15. </a:t>
            </a:r>
            <a:r>
              <a:rPr lang="en-US" dirty="0" err="1" smtClean="0"/>
              <a:t>července</a:t>
            </a:r>
            <a:r>
              <a:rPr lang="cs-CZ" dirty="0" smtClean="0"/>
              <a:t> </a:t>
            </a:r>
            <a:r>
              <a:rPr lang="en-US" dirty="0" smtClean="0"/>
              <a:t>2002 – 4. </a:t>
            </a:r>
            <a:r>
              <a:rPr lang="en-US" dirty="0" err="1" smtClean="0"/>
              <a:t>srpna</a:t>
            </a:r>
            <a:r>
              <a:rPr lang="cs-CZ" dirty="0" smtClean="0"/>
              <a:t> </a:t>
            </a:r>
            <a:r>
              <a:rPr lang="en-US" dirty="0" smtClean="0"/>
              <a:t>2004</a:t>
            </a:r>
            <a:endParaRPr lang="cs-CZ" dirty="0" smtClean="0"/>
          </a:p>
          <a:p>
            <a:pPr>
              <a:buNone/>
            </a:pPr>
            <a:r>
              <a:rPr lang="en-US" dirty="0" err="1" smtClean="0"/>
              <a:t>místopředseda</a:t>
            </a:r>
            <a:r>
              <a:rPr lang="en-US" dirty="0" smtClean="0"/>
              <a:t> </a:t>
            </a:r>
            <a:r>
              <a:rPr lang="en-US" dirty="0" err="1" smtClean="0"/>
              <a:t>vlády</a:t>
            </a:r>
            <a:r>
              <a:rPr lang="en-US" dirty="0" smtClean="0"/>
              <a:t> pro </a:t>
            </a:r>
            <a:r>
              <a:rPr lang="en-US" dirty="0" err="1" smtClean="0"/>
              <a:t>výzkum</a:t>
            </a:r>
            <a:r>
              <a:rPr lang="en-US" dirty="0" smtClean="0"/>
              <a:t> a </a:t>
            </a:r>
            <a:r>
              <a:rPr lang="en-US" dirty="0" err="1" smtClean="0"/>
              <a:t>vývoj</a:t>
            </a:r>
            <a:r>
              <a:rPr lang="en-US" dirty="0" smtClean="0"/>
              <a:t>, </a:t>
            </a:r>
            <a:r>
              <a:rPr lang="en-US" dirty="0" err="1" smtClean="0"/>
              <a:t>lidská</a:t>
            </a:r>
            <a:r>
              <a:rPr lang="en-US" dirty="0" smtClean="0"/>
              <a:t> </a:t>
            </a:r>
            <a:r>
              <a:rPr lang="en-US" dirty="0" err="1" smtClean="0"/>
              <a:t>práva</a:t>
            </a:r>
            <a:r>
              <a:rPr lang="en-US" dirty="0" smtClean="0"/>
              <a:t> a </a:t>
            </a:r>
            <a:r>
              <a:rPr lang="en-US" dirty="0" err="1" smtClean="0"/>
              <a:t>lidské</a:t>
            </a:r>
            <a:r>
              <a:rPr lang="en-US" dirty="0" smtClean="0"/>
              <a:t> </a:t>
            </a:r>
            <a:r>
              <a:rPr lang="en-US" dirty="0" err="1" smtClean="0"/>
              <a:t>zdroje</a:t>
            </a:r>
            <a:endParaRPr lang="cs-CZ" dirty="0" smtClean="0"/>
          </a:p>
          <a:p>
            <a:r>
              <a:rPr lang="cs-CZ" dirty="0" smtClean="0"/>
              <a:t> </a:t>
            </a:r>
            <a:r>
              <a:rPr lang="en-US" err="1" smtClean="0"/>
              <a:t>Džamila</a:t>
            </a:r>
            <a:r>
              <a:rPr lang="en-US" smtClean="0"/>
              <a:t> Stehlíková</a:t>
            </a:r>
            <a:endParaRPr lang="cs-CZ" dirty="0" smtClean="0"/>
          </a:p>
          <a:p>
            <a:pPr>
              <a:buNone/>
            </a:pPr>
            <a:r>
              <a:rPr lang="en-US" dirty="0" smtClean="0"/>
              <a:t>9. </a:t>
            </a:r>
            <a:r>
              <a:rPr lang="en-US" dirty="0" err="1" smtClean="0"/>
              <a:t>ledna</a:t>
            </a:r>
            <a:r>
              <a:rPr lang="cs-CZ" dirty="0" smtClean="0"/>
              <a:t> </a:t>
            </a:r>
            <a:r>
              <a:rPr lang="en-US" dirty="0" smtClean="0"/>
              <a:t>2007 – 23. </a:t>
            </a:r>
            <a:r>
              <a:rPr lang="en-US" dirty="0" err="1" smtClean="0"/>
              <a:t>ledna</a:t>
            </a:r>
            <a:r>
              <a:rPr lang="cs-CZ" dirty="0" smtClean="0"/>
              <a:t> </a:t>
            </a:r>
            <a:r>
              <a:rPr lang="en-US" dirty="0" smtClean="0"/>
              <a:t>2009</a:t>
            </a:r>
            <a:endParaRPr lang="cs-CZ" dirty="0" smtClean="0"/>
          </a:p>
          <a:p>
            <a:pPr>
              <a:buNone/>
            </a:pPr>
            <a:r>
              <a:rPr lang="en-US" dirty="0" err="1" smtClean="0"/>
              <a:t>ministryně</a:t>
            </a:r>
            <a:r>
              <a:rPr lang="en-US" dirty="0" smtClean="0"/>
              <a:t> pro </a:t>
            </a:r>
            <a:r>
              <a:rPr lang="en-US" dirty="0" err="1" smtClean="0"/>
              <a:t>lidská</a:t>
            </a:r>
            <a:r>
              <a:rPr lang="en-US" dirty="0" smtClean="0"/>
              <a:t> </a:t>
            </a:r>
            <a:r>
              <a:rPr lang="en-US" dirty="0" err="1" smtClean="0"/>
              <a:t>práva</a:t>
            </a:r>
            <a:r>
              <a:rPr lang="en-US" dirty="0" smtClean="0"/>
              <a:t> a </a:t>
            </a:r>
            <a:r>
              <a:rPr lang="en-US" dirty="0" err="1" smtClean="0"/>
              <a:t>národnostní</a:t>
            </a:r>
            <a:r>
              <a:rPr lang="en-US" dirty="0" smtClean="0"/>
              <a:t> </a:t>
            </a:r>
            <a:r>
              <a:rPr lang="en-US" dirty="0" err="1" smtClean="0"/>
              <a:t>menšiny</a:t>
            </a:r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ČR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cs-CZ" smtClean="0"/>
              <a:t>M</a:t>
            </a:r>
            <a:r>
              <a:rPr lang="en-US" err="1" smtClean="0"/>
              <a:t>ichael</a:t>
            </a:r>
            <a:r>
              <a:rPr lang="en-US" smtClean="0"/>
              <a:t> Kocáb</a:t>
            </a:r>
            <a:endParaRPr lang="cs-CZ" dirty="0" smtClean="0"/>
          </a:p>
          <a:p>
            <a:pPr>
              <a:buNone/>
            </a:pPr>
            <a:r>
              <a:rPr lang="en-US" dirty="0" smtClean="0"/>
              <a:t>23. </a:t>
            </a:r>
            <a:r>
              <a:rPr lang="en-US" dirty="0" err="1" smtClean="0"/>
              <a:t>ledna</a:t>
            </a:r>
            <a:r>
              <a:rPr lang="cs-CZ" dirty="0" smtClean="0"/>
              <a:t> </a:t>
            </a:r>
            <a:r>
              <a:rPr lang="en-US" dirty="0" smtClean="0"/>
              <a:t>2009 – 29. </a:t>
            </a:r>
            <a:r>
              <a:rPr lang="en-US" dirty="0" err="1" smtClean="0"/>
              <a:t>března</a:t>
            </a:r>
            <a:r>
              <a:rPr lang="cs-CZ" dirty="0" smtClean="0"/>
              <a:t> </a:t>
            </a:r>
            <a:r>
              <a:rPr lang="en-US" dirty="0" smtClean="0"/>
              <a:t>2010</a:t>
            </a:r>
            <a:endParaRPr lang="cs-CZ" dirty="0" smtClean="0"/>
          </a:p>
          <a:p>
            <a:pPr>
              <a:buNone/>
            </a:pPr>
            <a:r>
              <a:rPr lang="en-US" dirty="0" err="1" smtClean="0"/>
              <a:t>ministr</a:t>
            </a:r>
            <a:r>
              <a:rPr lang="en-US" dirty="0" smtClean="0"/>
              <a:t> pro </a:t>
            </a:r>
            <a:r>
              <a:rPr lang="en-US" dirty="0" err="1" smtClean="0"/>
              <a:t>lidská</a:t>
            </a:r>
            <a:r>
              <a:rPr lang="en-US" dirty="0" smtClean="0"/>
              <a:t> </a:t>
            </a:r>
            <a:r>
              <a:rPr lang="en-US" dirty="0" err="1" smtClean="0"/>
              <a:t>práva</a:t>
            </a:r>
            <a:r>
              <a:rPr lang="en-US" dirty="0" smtClean="0"/>
              <a:t> a </a:t>
            </a:r>
            <a:r>
              <a:rPr lang="en-US" err="1" smtClean="0"/>
              <a:t>národnostní</a:t>
            </a:r>
            <a:r>
              <a:rPr lang="en-US" smtClean="0"/>
              <a:t> menšiny</a:t>
            </a:r>
            <a:endParaRPr lang="cs-CZ" dirty="0" smtClean="0"/>
          </a:p>
          <a:p>
            <a:r>
              <a:rPr lang="en-US" dirty="0" err="1" smtClean="0"/>
              <a:t>Jiří</a:t>
            </a:r>
            <a:r>
              <a:rPr lang="en-US" dirty="0" smtClean="0"/>
              <a:t> </a:t>
            </a:r>
            <a:r>
              <a:rPr lang="en-US" err="1" smtClean="0"/>
              <a:t>Dienstbie</a:t>
            </a:r>
            <a:r>
              <a:rPr lang="cs-CZ" smtClean="0"/>
              <a:t>r</a:t>
            </a:r>
            <a:endParaRPr lang="cs-CZ" dirty="0" smtClean="0"/>
          </a:p>
          <a:p>
            <a:pPr>
              <a:buNone/>
            </a:pPr>
            <a:r>
              <a:rPr lang="en-US" smtClean="0"/>
              <a:t>29</a:t>
            </a:r>
            <a:r>
              <a:rPr lang="en-US" dirty="0" smtClean="0"/>
              <a:t>. </a:t>
            </a:r>
            <a:r>
              <a:rPr lang="en-US" err="1" smtClean="0"/>
              <a:t>ledna</a:t>
            </a:r>
            <a:r>
              <a:rPr lang="cs-CZ" smtClean="0"/>
              <a:t> </a:t>
            </a:r>
            <a:r>
              <a:rPr lang="en-US" smtClean="0"/>
              <a:t>2014</a:t>
            </a:r>
            <a:r>
              <a:rPr lang="cs-CZ" smtClean="0"/>
              <a:t> - 30.11.2016</a:t>
            </a:r>
            <a:endParaRPr lang="cs-CZ" dirty="0" smtClean="0"/>
          </a:p>
          <a:p>
            <a:pPr>
              <a:buNone/>
            </a:pPr>
            <a:r>
              <a:rPr lang="en-US" dirty="0" err="1" smtClean="0"/>
              <a:t>ministr</a:t>
            </a:r>
            <a:r>
              <a:rPr lang="en-US" dirty="0" smtClean="0"/>
              <a:t> pro </a:t>
            </a:r>
            <a:r>
              <a:rPr lang="en-US" dirty="0" err="1" smtClean="0"/>
              <a:t>lidská</a:t>
            </a:r>
            <a:r>
              <a:rPr lang="en-US" dirty="0" smtClean="0"/>
              <a:t> </a:t>
            </a:r>
            <a:r>
              <a:rPr lang="en-US" dirty="0" err="1" smtClean="0"/>
              <a:t>práva</a:t>
            </a:r>
            <a:r>
              <a:rPr lang="en-US" dirty="0" smtClean="0"/>
              <a:t> a </a:t>
            </a:r>
            <a:r>
              <a:rPr lang="en-US" dirty="0" err="1" smtClean="0"/>
              <a:t>rovné</a:t>
            </a:r>
            <a:r>
              <a:rPr lang="en-US" dirty="0" smtClean="0"/>
              <a:t> </a:t>
            </a:r>
            <a:r>
              <a:rPr lang="en-US" dirty="0" err="1" smtClean="0"/>
              <a:t>příležitosti</a:t>
            </a:r>
            <a:endParaRPr lang="cs-CZ" dirty="0" smtClean="0"/>
          </a:p>
          <a:p>
            <a:r>
              <a:rPr lang="cs-CZ" smtClean="0"/>
              <a:t>Jan Chvojka</a:t>
            </a:r>
          </a:p>
          <a:p>
            <a:pPr>
              <a:buNone/>
            </a:pPr>
            <a:r>
              <a:rPr lang="cs-CZ" smtClean="0"/>
              <a:t>1.12. 2016 – volby 2017</a:t>
            </a:r>
          </a:p>
          <a:p>
            <a:pPr>
              <a:buNone/>
            </a:pPr>
            <a:r>
              <a:rPr lang="en-US" smtClean="0"/>
              <a:t>ministr pro lidská práva a rovné příležitosti</a:t>
            </a:r>
            <a:endParaRPr lang="cs-CZ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Ombudsman ČR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Stížnosti na úřady</a:t>
            </a:r>
          </a:p>
          <a:p>
            <a:r>
              <a:rPr lang="cs-CZ" dirty="0" smtClean="0"/>
              <a:t>Ochrana osob omezených na svobodě</a:t>
            </a:r>
          </a:p>
          <a:p>
            <a:r>
              <a:rPr lang="cs-CZ" dirty="0" smtClean="0"/>
              <a:t>Diskriminace</a:t>
            </a:r>
          </a:p>
          <a:p>
            <a:r>
              <a:rPr lang="cs-CZ" dirty="0" smtClean="0"/>
              <a:t>Sledování vyhoštění cizinců</a:t>
            </a:r>
          </a:p>
          <a:p>
            <a:r>
              <a:rPr lang="cs-CZ" dirty="0" smtClean="0"/>
              <a:t>Mgr. Anna Šabatová, </a:t>
            </a:r>
            <a:r>
              <a:rPr lang="cs-CZ" dirty="0" err="1" smtClean="0"/>
              <a:t>Ph</a:t>
            </a:r>
            <a:r>
              <a:rPr lang="cs-CZ" dirty="0" smtClean="0"/>
              <a:t>. D.</a:t>
            </a:r>
            <a:endParaRPr lang="cs-CZ" dirty="0"/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Stížnosti na úřady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Má právo nahlížet do úředních či soudních spisů</a:t>
            </a:r>
          </a:p>
          <a:p>
            <a:r>
              <a:rPr lang="cs-CZ" dirty="0" smtClean="0"/>
              <a:t>Žádat úřady o vysvětlení</a:t>
            </a:r>
          </a:p>
          <a:p>
            <a:r>
              <a:rPr lang="cs-CZ" dirty="0" smtClean="0"/>
              <a:t>Může bez ohlášení provádět místní šetření apod. </a:t>
            </a:r>
          </a:p>
          <a:p>
            <a:r>
              <a:rPr lang="cs-CZ" dirty="0" smtClean="0"/>
              <a:t>Díky těmto pravomocem dokáže důkladně analyzovat problém, odhalit jeho příčiny a navrhnout řešení  </a:t>
            </a:r>
            <a:endParaRPr lang="cs-CZ" dirty="0"/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Ochrana osob omezených na svobodě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Ochránce provádí preventivní systematické návštěvy míst, kde jsou nebo mohou být lidé omezeni na</a:t>
            </a:r>
            <a:r>
              <a:rPr lang="cs-CZ" smtClean="0"/>
              <a:t> svobodě</a:t>
            </a:r>
          </a:p>
          <a:p>
            <a:r>
              <a:rPr lang="cs-CZ" smtClean="0"/>
              <a:t>Snaží </a:t>
            </a:r>
            <a:r>
              <a:rPr lang="cs-CZ" dirty="0" smtClean="0"/>
              <a:t>se zajistit respektování jejich základních práv a posílit jejich ochranu před tzv. </a:t>
            </a:r>
            <a:r>
              <a:rPr lang="cs-CZ" smtClean="0"/>
              <a:t>špatným zacházením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OSN – historie vzniku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Název Spojené národy navrhl americký prezident </a:t>
            </a:r>
            <a:r>
              <a:rPr lang="cs-CZ" dirty="0" err="1" smtClean="0"/>
              <a:t>Franklin</a:t>
            </a:r>
            <a:r>
              <a:rPr lang="cs-CZ" dirty="0" smtClean="0"/>
              <a:t> D. Roosevelt a poprvé byl použit za druhé světové války v Deklaraci Spojených národů z 1. ledna 1942, v níž se zástupci 26 států jménem svých vlád zavázali pokračovat ve společném boji proti </a:t>
            </a:r>
            <a:r>
              <a:rPr lang="cs-CZ" smtClean="0"/>
              <a:t>mocnostem Osy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Diskriminace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</a:t>
            </a:r>
            <a:r>
              <a:rPr lang="cs-CZ" smtClean="0"/>
              <a:t>dlišné</a:t>
            </a:r>
            <a:r>
              <a:rPr lang="cs-CZ" dirty="0" smtClean="0"/>
              <a:t>, právem zakázané zacházení s lidmi ve vymezených, srovnatelných situacích na základě různé rasy, etnického původu, národnosti, pohlaví, sexuální orientace, věku, zdravotního postižení, víry, náboženského vyznání a </a:t>
            </a:r>
            <a:r>
              <a:rPr lang="cs-CZ" smtClean="0"/>
              <a:t>světového názoru</a:t>
            </a:r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Diskriminace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Činnost veřejného ochránce práv jako tělesa pro rovné zacházení stojí na </a:t>
            </a:r>
            <a:r>
              <a:rPr lang="cs-CZ" b="1" dirty="0" smtClean="0"/>
              <a:t>3 pilířích:</a:t>
            </a:r>
            <a:endParaRPr lang="cs-CZ" dirty="0" smtClean="0"/>
          </a:p>
          <a:p>
            <a:pPr lvl="0"/>
            <a:r>
              <a:rPr lang="cs-CZ" dirty="0" smtClean="0"/>
              <a:t>        </a:t>
            </a:r>
            <a:r>
              <a:rPr lang="cs-CZ" b="1" dirty="0" smtClean="0"/>
              <a:t>Informovat</a:t>
            </a:r>
            <a:endParaRPr lang="cs-CZ" dirty="0" smtClean="0"/>
          </a:p>
          <a:p>
            <a:pPr lvl="0"/>
            <a:r>
              <a:rPr lang="cs-CZ" dirty="0" smtClean="0"/>
              <a:t>        </a:t>
            </a:r>
            <a:r>
              <a:rPr lang="cs-CZ" b="1" dirty="0" smtClean="0"/>
              <a:t>Vzdělávat</a:t>
            </a:r>
            <a:endParaRPr lang="cs-CZ" dirty="0" smtClean="0"/>
          </a:p>
          <a:p>
            <a:pPr lvl="0"/>
            <a:r>
              <a:rPr lang="cs-CZ" dirty="0" smtClean="0"/>
              <a:t>        </a:t>
            </a:r>
            <a:r>
              <a:rPr lang="cs-CZ" b="1" dirty="0" smtClean="0"/>
              <a:t>Pomáhat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Informovat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</a:t>
            </a:r>
            <a:r>
              <a:rPr lang="cs-CZ" smtClean="0"/>
              <a:t>ydává </a:t>
            </a:r>
            <a:r>
              <a:rPr lang="cs-CZ" dirty="0" smtClean="0"/>
              <a:t>doporučení a stanoviska určena široké veřejnosti </a:t>
            </a:r>
          </a:p>
          <a:p>
            <a:r>
              <a:rPr lang="cs-CZ" dirty="0" smtClean="0"/>
              <a:t>V</a:t>
            </a:r>
            <a:r>
              <a:rPr lang="cs-CZ" smtClean="0"/>
              <a:t>yjadřuje </a:t>
            </a:r>
            <a:r>
              <a:rPr lang="cs-CZ" dirty="0" smtClean="0"/>
              <a:t>se ke konkrétním projevům diskriminace ve společnosti </a:t>
            </a:r>
          </a:p>
          <a:p>
            <a:r>
              <a:rPr lang="cs-CZ" dirty="0" smtClean="0"/>
              <a:t>V</a:t>
            </a:r>
            <a:r>
              <a:rPr lang="cs-CZ" smtClean="0"/>
              <a:t>ydává</a:t>
            </a:r>
            <a:r>
              <a:rPr lang="cs-CZ" dirty="0" smtClean="0"/>
              <a:t> doporučení, jak se takového jednání vyvarovat</a:t>
            </a:r>
          </a:p>
          <a:p>
            <a:r>
              <a:rPr lang="cs-CZ" dirty="0" smtClean="0"/>
              <a:t>S</a:t>
            </a:r>
            <a:r>
              <a:rPr lang="cs-CZ" smtClean="0"/>
              <a:t>těžejní </a:t>
            </a:r>
            <a:r>
              <a:rPr lang="cs-CZ" dirty="0" smtClean="0"/>
              <a:t>aktivitou je provádění výzkumu</a:t>
            </a:r>
          </a:p>
          <a:p>
            <a:r>
              <a:rPr lang="cs-CZ" dirty="0" smtClean="0"/>
              <a:t>K</a:t>
            </a:r>
            <a:r>
              <a:rPr lang="cs-CZ" smtClean="0"/>
              <a:t>onečnou </a:t>
            </a:r>
            <a:r>
              <a:rPr lang="cs-CZ" dirty="0" smtClean="0"/>
              <a:t>aktivitou je vydávání stanovisek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Vzdělávat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</a:t>
            </a:r>
            <a:r>
              <a:rPr lang="cs-CZ" smtClean="0"/>
              <a:t>ematické </a:t>
            </a:r>
            <a:r>
              <a:rPr lang="cs-CZ" dirty="0" smtClean="0"/>
              <a:t>semináře, workshopy a tréninky určené neziskovým organizacím, státní správě, zaměstnavatelům a poskytovatelům služeb</a:t>
            </a:r>
          </a:p>
          <a:p>
            <a:r>
              <a:rPr lang="cs-CZ" dirty="0" smtClean="0"/>
              <a:t>V</a:t>
            </a:r>
            <a:r>
              <a:rPr lang="cs-CZ" smtClean="0"/>
              <a:t>e</a:t>
            </a:r>
            <a:r>
              <a:rPr lang="cs-CZ" dirty="0" smtClean="0"/>
              <a:t> spolupráci s Právnickou fakultou Masarykovy univerzity vede Kliniky </a:t>
            </a:r>
            <a:r>
              <a:rPr lang="cs-CZ" dirty="0" err="1" smtClean="0"/>
              <a:t>antidiskriminačního</a:t>
            </a:r>
            <a:r>
              <a:rPr lang="cs-CZ" dirty="0" smtClean="0"/>
              <a:t> práva – výuku pro studenty studijního oboru Právo a právní věda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Pomáhat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Obětem diskriminace</a:t>
            </a:r>
          </a:p>
          <a:p>
            <a:r>
              <a:rPr lang="cs-CZ" dirty="0" smtClean="0"/>
              <a:t>Každá osoba má právo se na ochránce bezplatně obrátit se svým problémem souvisejícím s diskriminací</a:t>
            </a:r>
          </a:p>
          <a:p>
            <a:r>
              <a:rPr lang="cs-CZ" dirty="0" smtClean="0"/>
              <a:t>Poskytuje metodickou pomoc obětem diskriminace při podávání návrhů na zahájení řízení z důvodů diskriminace</a:t>
            </a:r>
          </a:p>
          <a:p>
            <a:r>
              <a:rPr lang="cs-CZ" dirty="0" smtClean="0"/>
              <a:t>Spolupracuje s neziskovou organizací Pro bono aliance , která může zprostředkovat bezplatnou právní pomoc nemajetným obětem diskriminace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Sledování vyhoštění cizinců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Zajistit respektování práv zajištěných a vyhošťovaných cizinců</a:t>
            </a:r>
          </a:p>
          <a:p>
            <a:r>
              <a:rPr lang="cs-CZ" dirty="0" smtClean="0"/>
              <a:t>Zajistit dodržování mezinárodních závazků České republiky v oblasti zajišťování a </a:t>
            </a:r>
            <a:r>
              <a:rPr lang="cs-CZ" smtClean="0"/>
              <a:t>vyhošťování cizinců</a:t>
            </a:r>
            <a:endParaRPr lang="cs-CZ" dirty="0" smtClean="0"/>
          </a:p>
          <a:p>
            <a:r>
              <a:rPr lang="cs-CZ" dirty="0" smtClean="0"/>
              <a:t>Zvyšovat standard zacházení s vyhošťovanými osobami</a:t>
            </a:r>
          </a:p>
          <a:p>
            <a:r>
              <a:rPr lang="cs-CZ" dirty="0" smtClean="0"/>
              <a:t>Posilovat ochranu zvlášť zranitelných osob, jako jsou např. nezletilí bez doprovodu</a:t>
            </a:r>
            <a:r>
              <a:rPr lang="cs-CZ" smtClean="0"/>
              <a:t>, zdravotně postižení</a:t>
            </a:r>
            <a:r>
              <a:rPr lang="cs-CZ" dirty="0" smtClean="0"/>
              <a:t>, oběti sexuálního násilí, oběti mučení nebo jiné formy násilí či žadatelé o mezinárodní ochranu</a:t>
            </a:r>
          </a:p>
          <a:p>
            <a:r>
              <a:rPr lang="cs-CZ" dirty="0" smtClean="0"/>
              <a:t>Působit preventivně 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Návratová směrnice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Směrnice EP ze dne 16. prosince 2008, o společných normách a postupech v členských státech při navracení neoprávněně pobývajících státních příslušníků </a:t>
            </a:r>
            <a:r>
              <a:rPr lang="cs-CZ" smtClean="0"/>
              <a:t>třetích zemí </a:t>
            </a:r>
          </a:p>
          <a:p>
            <a:r>
              <a:rPr lang="cs-CZ" smtClean="0"/>
              <a:t>Směrnice </a:t>
            </a:r>
            <a:r>
              <a:rPr lang="cs-CZ" dirty="0" smtClean="0"/>
              <a:t>ukládá členským státům povinnost zavést účinný systém pro sledování </a:t>
            </a:r>
            <a:r>
              <a:rPr lang="cs-CZ" smtClean="0"/>
              <a:t>nuceného navracení </a:t>
            </a:r>
            <a:endParaRPr lang="cs-CZ" dirty="0" smtClean="0"/>
          </a:p>
          <a:p>
            <a:r>
              <a:rPr lang="cs-CZ" dirty="0" smtClean="0"/>
              <a:t>V České republice se dohledovým místem nad dodržováním práv cizinců zakotvených v této směrnici stal veřejný </a:t>
            </a:r>
            <a:r>
              <a:rPr lang="cs-CZ" smtClean="0"/>
              <a:t>ochránce práv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Úrovně ochrany lidských práv v EU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Národní – LZPS, ombudsman, národní soudy</a:t>
            </a:r>
          </a:p>
          <a:p>
            <a:r>
              <a:rPr lang="cs-CZ" dirty="0" smtClean="0"/>
              <a:t>Unijní – Evropská unie</a:t>
            </a:r>
          </a:p>
          <a:p>
            <a:r>
              <a:rPr lang="cs-CZ" dirty="0" smtClean="0"/>
              <a:t>Regionální – Rada Evropy</a:t>
            </a:r>
          </a:p>
          <a:p>
            <a:r>
              <a:rPr lang="cs-CZ" dirty="0" smtClean="0"/>
              <a:t>Univerzální – OSN</a:t>
            </a:r>
            <a:endParaRPr lang="cs-CZ" dirty="0"/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Vývoj v EU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Listina základních práv EU, která nabyla účinnosti 1. 12.</a:t>
            </a:r>
            <a:r>
              <a:rPr lang="fr-FR" dirty="0" smtClean="0"/>
              <a:t>2009 v rámci Lisabonské smlouvy</a:t>
            </a:r>
            <a:endParaRPr lang="cs-CZ" dirty="0" smtClean="0"/>
          </a:p>
          <a:p>
            <a:r>
              <a:rPr lang="cs-CZ" b="1" dirty="0" smtClean="0"/>
              <a:t>Listina základních práv EU</a:t>
            </a:r>
          </a:p>
          <a:p>
            <a:pPr>
              <a:buNone/>
            </a:pPr>
            <a:r>
              <a:rPr lang="cs-CZ" dirty="0" smtClean="0"/>
              <a:t>o Důstojnost</a:t>
            </a:r>
          </a:p>
          <a:p>
            <a:pPr>
              <a:buNone/>
            </a:pPr>
            <a:r>
              <a:rPr lang="cs-CZ" dirty="0" smtClean="0"/>
              <a:t>o Svobody</a:t>
            </a:r>
          </a:p>
          <a:p>
            <a:pPr>
              <a:buNone/>
            </a:pPr>
            <a:r>
              <a:rPr lang="cs-CZ" dirty="0" smtClean="0"/>
              <a:t>o Rovnost</a:t>
            </a:r>
          </a:p>
          <a:p>
            <a:pPr>
              <a:buNone/>
            </a:pPr>
            <a:r>
              <a:rPr lang="cs-CZ" dirty="0" smtClean="0"/>
              <a:t>o Solidarita</a:t>
            </a:r>
          </a:p>
          <a:p>
            <a:pPr>
              <a:buNone/>
            </a:pPr>
            <a:r>
              <a:rPr lang="cs-CZ" dirty="0" smtClean="0"/>
              <a:t>o Občanská práva</a:t>
            </a:r>
          </a:p>
          <a:p>
            <a:pPr>
              <a:buNone/>
            </a:pPr>
            <a:r>
              <a:rPr lang="cs-CZ" dirty="0" smtClean="0"/>
              <a:t>o Soudnictví</a:t>
            </a:r>
            <a:endParaRPr lang="cs-CZ" dirty="0"/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Evropský veřejný ochránce práv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smtClean="0"/>
              <a:t>Volen </a:t>
            </a:r>
            <a:r>
              <a:rPr lang="cs-CZ" dirty="0" smtClean="0"/>
              <a:t>evropským parlamentem na dobu 5 let</a:t>
            </a:r>
          </a:p>
          <a:p>
            <a:r>
              <a:rPr lang="cs-CZ" dirty="0" smtClean="0"/>
              <a:t>Š</a:t>
            </a:r>
            <a:r>
              <a:rPr lang="cs-CZ" smtClean="0"/>
              <a:t>etří </a:t>
            </a:r>
            <a:r>
              <a:rPr lang="cs-CZ" dirty="0" smtClean="0"/>
              <a:t>stížnosti na nesprávný postup orgánů Evropské unie, nesmí však přezkoumávat jednání soudů</a:t>
            </a:r>
          </a:p>
          <a:p>
            <a:r>
              <a:rPr lang="cs-CZ" dirty="0" smtClean="0"/>
              <a:t>Z</a:t>
            </a:r>
            <a:r>
              <a:rPr lang="cs-CZ" smtClean="0"/>
              <a:t>abývá </a:t>
            </a:r>
            <a:r>
              <a:rPr lang="cs-CZ" dirty="0" smtClean="0"/>
              <a:t>se zejména administrativními nesrovnalostmi, nepoctivostí úředníků, diskriminací, zneužitím pravomoci, odmítnutím poskytnutí informací, zbytečnými průtahy</a:t>
            </a:r>
          </a:p>
          <a:p>
            <a:r>
              <a:rPr lang="cs-CZ" dirty="0" smtClean="0"/>
              <a:t>Š</a:t>
            </a:r>
            <a:r>
              <a:rPr lang="cs-CZ" smtClean="0"/>
              <a:t>etření </a:t>
            </a:r>
            <a:r>
              <a:rPr lang="cs-CZ" dirty="0" smtClean="0"/>
              <a:t>může zahájit na návrh i z vlastní iniciativy</a:t>
            </a:r>
          </a:p>
          <a:p>
            <a:r>
              <a:rPr lang="cs-CZ" dirty="0" smtClean="0"/>
              <a:t>S</a:t>
            </a:r>
            <a:r>
              <a:rPr lang="cs-CZ" smtClean="0"/>
              <a:t>tížnosti </a:t>
            </a:r>
            <a:r>
              <a:rPr lang="cs-CZ" dirty="0" smtClean="0"/>
              <a:t>mohou podávat fyzické a právnické osoby, které jsou občany EU a mají bydliště v některém z členských států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791</TotalTime>
  <Words>3466</Words>
  <Application>Microsoft Office PowerPoint</Application>
  <PresentationFormat>Předvádění na obrazovce (4:3)</PresentationFormat>
  <Paragraphs>514</Paragraphs>
  <Slides>100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100</vt:i4>
      </vt:variant>
    </vt:vector>
  </HeadingPairs>
  <TitlesOfParts>
    <vt:vector size="101" baseType="lpstr">
      <vt:lpstr>Motiv sady Office</vt:lpstr>
      <vt:lpstr>Lidská práva</vt:lpstr>
      <vt:lpstr>Členění základních práv</vt:lpstr>
      <vt:lpstr>Dle obsahu</vt:lpstr>
      <vt:lpstr>Dle statusů</vt:lpstr>
      <vt:lpstr>Tzv. generace</vt:lpstr>
      <vt:lpstr>Nositelé práv</vt:lpstr>
      <vt:lpstr>Možnosti omezení</vt:lpstr>
      <vt:lpstr>Kolize základních práv</vt:lpstr>
      <vt:lpstr>OSN – historie vzniku</vt:lpstr>
      <vt:lpstr>Společnost národů</vt:lpstr>
      <vt:lpstr>San Francisko 1945</vt:lpstr>
      <vt:lpstr>Založení OSN</vt:lpstr>
      <vt:lpstr>Členství v OSN</vt:lpstr>
      <vt:lpstr>Charta OSN</vt:lpstr>
      <vt:lpstr>My, lid spojených národů, jsouce odhodláni </vt:lpstr>
      <vt:lpstr>A k tomu cíli </vt:lpstr>
      <vt:lpstr>Rozhodli jsme se</vt:lpstr>
      <vt:lpstr>Všeobecná deklarace lidských práv</vt:lpstr>
      <vt:lpstr>Všeobecná deklarace lidských práv</vt:lpstr>
      <vt:lpstr>Lid Spojených národů</vt:lpstr>
      <vt:lpstr>Základní orgány OSN</vt:lpstr>
      <vt:lpstr>Členské státy</vt:lpstr>
      <vt:lpstr>Pozorovatelé</vt:lpstr>
      <vt:lpstr>Valné shromáždění OSN</vt:lpstr>
      <vt:lpstr>Hlavní úkoly 72. zasedání VS OSN</vt:lpstr>
      <vt:lpstr>Všeobecný výbor</vt:lpstr>
      <vt:lpstr>6 hlavních výborů</vt:lpstr>
      <vt:lpstr>Hlasování ve VS OSN</vt:lpstr>
      <vt:lpstr>Jednání a hlasování ve VS OSN</vt:lpstr>
      <vt:lpstr>Rada bezpečnosti OSN</vt:lpstr>
      <vt:lpstr>Kompetence RB OSN</vt:lpstr>
      <vt:lpstr>Původní stálí členové</vt:lpstr>
      <vt:lpstr>Aktuální stálí členové Rady bezpečnosti</vt:lpstr>
      <vt:lpstr>Nestálí členové RB</vt:lpstr>
      <vt:lpstr>Ohrožení míru</vt:lpstr>
      <vt:lpstr>Právo veta</vt:lpstr>
      <vt:lpstr>Probíhající mírové operace pod mandátem RB OSN</vt:lpstr>
      <vt:lpstr>Ekonomická a sociální rada</vt:lpstr>
      <vt:lpstr>Sekretariát OSN</vt:lpstr>
      <vt:lpstr>Generální tajemník OSN</vt:lpstr>
      <vt:lpstr>Hlavní úkoly Generálního tajemníka OSN</vt:lpstr>
      <vt:lpstr>Poručenská rada</vt:lpstr>
      <vt:lpstr>Mezinárodní soudní dvůr</vt:lpstr>
      <vt:lpstr>MSD</vt:lpstr>
      <vt:lpstr>Senáty MSD</vt:lpstr>
      <vt:lpstr>Vysoký komisař OSN pro lidská práva</vt:lpstr>
      <vt:lpstr>Úřad vysokého komisaře pro lidská práva</vt:lpstr>
      <vt:lpstr>Další orgány OSN zapojené do ochrany LP</vt:lpstr>
      <vt:lpstr>Dětský fond OSN – UNICEF</vt:lpstr>
      <vt:lpstr>Dlouhodobé programy UNICEF</vt:lpstr>
      <vt:lpstr>Humanitárních krize</vt:lpstr>
      <vt:lpstr>Snímek 52</vt:lpstr>
      <vt:lpstr>Práva dětí</vt:lpstr>
      <vt:lpstr>UNESCO</vt:lpstr>
      <vt:lpstr>Projekty UNESCO</vt:lpstr>
      <vt:lpstr>Rozvojový program UNDP</vt:lpstr>
      <vt:lpstr>UNHCR</vt:lpstr>
      <vt:lpstr>Stěžejní dokumenty</vt:lpstr>
      <vt:lpstr>UNV</vt:lpstr>
      <vt:lpstr>Podmínky programu UNV</vt:lpstr>
      <vt:lpstr>Úmluva o právech dítěte</vt:lpstr>
      <vt:lpstr>Úmluva o právech dítěte</vt:lpstr>
      <vt:lpstr>Rada Evropy</vt:lpstr>
      <vt:lpstr>Politické cíle Rady Evropy</vt:lpstr>
      <vt:lpstr>2. Summit Rady Evropy</vt:lpstr>
      <vt:lpstr>Instituce Rady Evropy</vt:lpstr>
      <vt:lpstr>Komisař pro lidská práva</vt:lpstr>
      <vt:lpstr>Evropský soud pro lidská práva</vt:lpstr>
      <vt:lpstr>Evropský soud pro lidská práva – podmínky projednávání</vt:lpstr>
      <vt:lpstr>Ustanovení</vt:lpstr>
      <vt:lpstr>Předmětem stížnosti je rozsudek</vt:lpstr>
      <vt:lpstr>Jak soud funguje</vt:lpstr>
      <vt:lpstr>Na co si stěžujeme?</vt:lpstr>
      <vt:lpstr>Evropská úmluva o ochraně základních lidských práv a svobod</vt:lpstr>
      <vt:lpstr>Povinnosti státu vyplývající z čl. 2 Úmluvy (právo na život)</vt:lpstr>
      <vt:lpstr>Právo na respektování a na ochranu soukromí, obydlí a korespondence</vt:lpstr>
      <vt:lpstr>Evropská sociální charta</vt:lpstr>
      <vt:lpstr>Liga lidských práv ČR</vt:lpstr>
      <vt:lpstr>Práva lidí s postižením</vt:lpstr>
      <vt:lpstr>Metody</vt:lpstr>
      <vt:lpstr>Metody</vt:lpstr>
      <vt:lpstr>Zneužití moci policie</vt:lpstr>
      <vt:lpstr>Lidskoprávní problémy soudnictví</vt:lpstr>
      <vt:lpstr>Metody</vt:lpstr>
      <vt:lpstr>Vláda ČR a lidská práva</vt:lpstr>
      <vt:lpstr>ČR</vt:lpstr>
      <vt:lpstr>Ombudsman ČR</vt:lpstr>
      <vt:lpstr>Stížnosti na úřady</vt:lpstr>
      <vt:lpstr>Ochrana osob omezených na svobodě </vt:lpstr>
      <vt:lpstr>Diskriminace</vt:lpstr>
      <vt:lpstr>Diskriminace</vt:lpstr>
      <vt:lpstr>Informovat</vt:lpstr>
      <vt:lpstr>Vzdělávat</vt:lpstr>
      <vt:lpstr>Pomáhat</vt:lpstr>
      <vt:lpstr>Sledování vyhoštění cizinců</vt:lpstr>
      <vt:lpstr>Návratová směrnice</vt:lpstr>
      <vt:lpstr>Úrovně ochrany lidských práv v EU</vt:lpstr>
      <vt:lpstr>Vývoj v EU</vt:lpstr>
      <vt:lpstr>Evropský veřejný ochránce práv</vt:lpstr>
      <vt:lpstr>Některé dokumenty EU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Lidská práva</dc:title>
  <dc:creator>Javorova Barbora</dc:creator>
  <cp:lastModifiedBy>Javorova Barbora</cp:lastModifiedBy>
  <cp:revision>72</cp:revision>
  <dcterms:created xsi:type="dcterms:W3CDTF">2014-02-20T13:00:01Z</dcterms:created>
  <dcterms:modified xsi:type="dcterms:W3CDTF">2018-02-09T19:45:12Z</dcterms:modified>
</cp:coreProperties>
</file>