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9" r:id="rId29"/>
    <p:sldId id="290" r:id="rId30"/>
    <p:sldId id="302" r:id="rId31"/>
    <p:sldId id="296" r:id="rId32"/>
    <p:sldId id="29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err="1" smtClean="0"/>
              <a:t>Kurikulární</a:t>
            </a:r>
            <a:r>
              <a:rPr lang="cs-CZ" b="1" smtClean="0"/>
              <a:t> politika – řízení pedagogického procesu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</a:t>
            </a:r>
            <a:r>
              <a:rPr lang="cs-CZ" b="1" smtClean="0"/>
              <a:t>19 let</a:t>
            </a:r>
            <a:r>
              <a:rPr lang="cs-CZ" smtClean="0"/>
              <a:t> </a:t>
            </a:r>
          </a:p>
          <a:p>
            <a:r>
              <a:rPr lang="cs-CZ" smtClean="0"/>
              <a:t>Kurikulární </a:t>
            </a:r>
            <a:r>
              <a:rPr lang="cs-CZ" dirty="0" smtClean="0"/>
              <a:t>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</a:t>
            </a:r>
            <a:r>
              <a:rPr lang="cs-CZ" smtClean="0"/>
              <a:t>RVP)</a:t>
            </a:r>
            <a:endParaRPr lang="cs-CZ" dirty="0" smtClean="0"/>
          </a:p>
          <a:p>
            <a:r>
              <a:rPr lang="cs-CZ" b="1" dirty="0" smtClean="0"/>
              <a:t>Národní program vzdělávání (Bílá kniha) </a:t>
            </a:r>
            <a:r>
              <a:rPr lang="cs-CZ" dirty="0" smtClean="0"/>
              <a:t>vymezuje počáteční vzdělávání </a:t>
            </a:r>
            <a:r>
              <a:rPr lang="cs-CZ" smtClean="0"/>
              <a:t>jako celek</a:t>
            </a:r>
            <a:endParaRPr lang="cs-CZ" dirty="0" smtClean="0"/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</a:t>
            </a:r>
            <a:r>
              <a:rPr lang="cs-CZ" smtClean="0"/>
              <a:t>střední vzdělávání</a:t>
            </a:r>
            <a:endParaRPr lang="cs-CZ" dirty="0" smtClean="0"/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</a:t>
            </a:r>
            <a:r>
              <a:rPr lang="cs-CZ" smtClean="0"/>
              <a:t>jednotlivých školách</a:t>
            </a:r>
            <a:endParaRPr lang="cs-CZ" dirty="0" smtClean="0"/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</a:t>
            </a:r>
            <a:r>
              <a:rPr lang="cs-CZ" smtClean="0"/>
              <a:t>nepedagogickou veřejnost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</a:t>
            </a:r>
            <a:r>
              <a:rPr lang="cs-CZ" smtClean="0"/>
              <a:t>typ vzdělání </a:t>
            </a:r>
            <a:endParaRPr lang="cs-CZ" dirty="0" smtClean="0"/>
          </a:p>
          <a:p>
            <a:r>
              <a:rPr lang="cs-CZ" dirty="0" smtClean="0"/>
              <a:t>Programy jsou realizovány v učebním prostředí, které ovlivňuje nejen to, co by se žáci měli naučit, ale i to, jak </a:t>
            </a:r>
            <a:r>
              <a:rPr lang="cs-CZ" smtClean="0"/>
              <a:t>učení probíhá </a:t>
            </a:r>
            <a:endParaRPr lang="cs-CZ" dirty="0" smtClean="0"/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</a:t>
            </a:r>
            <a:r>
              <a:rPr lang="cs-CZ" smtClean="0"/>
              <a:t>do společnosti</a:t>
            </a:r>
            <a:endParaRPr lang="cs-CZ" dirty="0" smtClean="0"/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Vytvoření </a:t>
            </a:r>
            <a:r>
              <a:rPr lang="cs-CZ" dirty="0" smtClean="0"/>
              <a:t>nezbytné základny pro celoživotní učení</a:t>
            </a:r>
          </a:p>
          <a:p>
            <a:r>
              <a:rPr lang="cs-CZ" dirty="0" smtClean="0"/>
              <a:t>V</a:t>
            </a:r>
            <a:r>
              <a:rPr lang="cs-CZ" smtClean="0"/>
              <a:t>ytvoření </a:t>
            </a:r>
            <a:r>
              <a:rPr lang="cs-CZ" dirty="0" smtClean="0"/>
              <a:t>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</a:t>
            </a:r>
            <a:r>
              <a:rPr lang="cs-CZ" smtClean="0"/>
              <a:t>obsah vzdělání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</a:t>
            </a:r>
            <a:r>
              <a:rPr lang="cs-CZ" smtClean="0"/>
              <a:t>třídách“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</a:t>
            </a:r>
            <a:r>
              <a:rPr lang="cs-CZ" smtClean="0"/>
              <a:t>skutečně osvojili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</a:t>
            </a:r>
            <a:r>
              <a:rPr lang="cs-CZ" smtClean="0"/>
              <a:t>vzdělávacích výsledků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</a:t>
            </a:r>
            <a:r>
              <a:rPr lang="cs-CZ" smtClean="0"/>
              <a:t>výuky)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vlna (červen 2007):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/>
              <a:t>2. vlna (květen 2008):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/>
              <a:t>3. vlna (</a:t>
            </a:r>
            <a:r>
              <a:rPr lang="cs-CZ" b="1" smtClean="0"/>
              <a:t>květen 2009):</a:t>
            </a:r>
            <a:r>
              <a:rPr lang="cs-CZ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/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/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/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</a:t>
            </a:r>
            <a:r>
              <a:rPr lang="cs-CZ" smtClean="0"/>
              <a:t>na vyučování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</a:t>
            </a:r>
            <a:r>
              <a:rPr lang="cs-CZ" smtClean="0"/>
              <a:t>hodnocení kurikula</a:t>
            </a:r>
            <a:endParaRPr lang="cs-CZ" dirty="0" smtClean="0"/>
          </a:p>
          <a:p>
            <a:r>
              <a:rPr lang="cs-CZ" dirty="0" smtClean="0"/>
              <a:t>Ověřování, zda platné stávající RVP zohledňují nové podněty a zda jsou nebo nejsou příčinou problémů zjištěných při </a:t>
            </a:r>
            <a:r>
              <a:rPr lang="cs-CZ" smtClean="0"/>
              <a:t>hodnocení kurikula</a:t>
            </a:r>
            <a:endParaRPr lang="cs-CZ" dirty="0" smtClean="0"/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</a:t>
            </a:r>
            <a:r>
              <a:rPr lang="cs-CZ" smtClean="0"/>
              <a:t>dlouholetou tradici</a:t>
            </a:r>
          </a:p>
          <a:p>
            <a:r>
              <a:rPr lang="cs-CZ" smtClean="0"/>
              <a:t>V</a:t>
            </a:r>
            <a:r>
              <a:rPr lang="cs-CZ" dirty="0" smtClean="0"/>
              <a:t>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</a:t>
            </a:r>
            <a:r>
              <a:rPr lang="cs-CZ" smtClean="0"/>
              <a:t>praktickém životě</a:t>
            </a:r>
          </a:p>
          <a:p>
            <a:r>
              <a:rPr lang="cs-CZ" smtClean="0"/>
              <a:t>Vycházejí </a:t>
            </a:r>
            <a:r>
              <a:rPr lang="cs-CZ" dirty="0" smtClean="0"/>
              <a:t>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</a:t>
            </a:r>
            <a:r>
              <a:rPr lang="cs-CZ" smtClean="0"/>
              <a:t>března 2005 </a:t>
            </a:r>
            <a:endParaRPr lang="cs-CZ" dirty="0" smtClean="0"/>
          </a:p>
          <a:p>
            <a:r>
              <a:rPr lang="cs-CZ" dirty="0" smtClean="0"/>
              <a:t>Od 1. září 2007 mají mateřské školy a přípravné třídy ZŠ povinnost pracovat podle vlastních školních </a:t>
            </a:r>
            <a:r>
              <a:rPr lang="cs-CZ" smtClean="0"/>
              <a:t>vzdělávacích programů</a:t>
            </a:r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</a:t>
            </a:r>
            <a:r>
              <a:rPr lang="cs-CZ" smtClean="0"/>
              <a:t>září 2008 </a:t>
            </a:r>
            <a:endParaRPr lang="cs-CZ" dirty="0" smtClean="0"/>
          </a:p>
          <a:p>
            <a:r>
              <a:rPr lang="cs-CZ" dirty="0" smtClean="0"/>
              <a:t>ve 3. a 8. ročníku od </a:t>
            </a:r>
            <a:r>
              <a:rPr lang="cs-CZ" smtClean="0"/>
              <a:t>září 2009 </a:t>
            </a:r>
            <a:endParaRPr lang="cs-CZ" dirty="0" smtClean="0"/>
          </a:p>
          <a:p>
            <a:r>
              <a:rPr lang="cs-CZ" dirty="0" smtClean="0"/>
              <a:t>ve 4. a 9. ročníku od září </a:t>
            </a:r>
            <a:r>
              <a:rPr lang="cs-CZ" smtClean="0"/>
              <a:t>2010  </a:t>
            </a:r>
            <a:endParaRPr lang="cs-CZ" dirty="0" smtClean="0"/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</a:t>
            </a:r>
            <a:r>
              <a:rPr lang="cs-CZ" smtClean="0"/>
              <a:t>odporuje </a:t>
            </a:r>
            <a:r>
              <a:rPr lang="cs-CZ" dirty="0" smtClean="0"/>
              <a:t>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</a:t>
            </a:r>
            <a:r>
              <a:rPr lang="cs-CZ" smtClean="0"/>
              <a:t>možňuje </a:t>
            </a:r>
            <a:r>
              <a:rPr lang="cs-CZ" dirty="0" smtClean="0"/>
              <a:t>modifikaci vzdělávacího obsahu pro vzdělávání žáků se speciálními vzdělávacími potřebami</a:t>
            </a:r>
          </a:p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</a:t>
            </a:r>
            <a:r>
              <a:rPr lang="cs-CZ" smtClean="0"/>
              <a:t>vzdělávací soustavy</a:t>
            </a:r>
            <a:endParaRPr lang="cs-CZ" dirty="0" smtClean="0"/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</a:t>
            </a:r>
            <a:r>
              <a:rPr lang="cs-CZ" smtClean="0"/>
              <a:t>a státu 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</a:t>
            </a:r>
            <a:r>
              <a:rPr lang="cs-CZ" smtClean="0"/>
              <a:t>mezinárodním porovnání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smtClean="0"/>
              <a:t>Vyhláška O vzdělávání žáků se speciálními vzdělávacími potřebami a žáků nadaných</a:t>
            </a:r>
            <a:endParaRPr lang="cs-CZ" sz="36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Vyhláška </a:t>
            </a:r>
            <a:r>
              <a:rPr lang="cs-CZ" smtClean="0"/>
              <a:t>č. 27/2016 Sb. ve znění účinném od 1. 1</a:t>
            </a:r>
            <a:r>
              <a:rPr lang="cs-CZ" smtClean="0"/>
              <a:t>. </a:t>
            </a:r>
            <a:r>
              <a:rPr lang="cs-CZ" smtClean="0"/>
              <a:t>2018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</a:t>
            </a:r>
            <a:r>
              <a:rPr lang="cs-CZ" smtClean="0"/>
              <a:t>školní inspekce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</a:t>
            </a:r>
            <a:r>
              <a:rPr lang="cs-CZ" smtClean="0"/>
              <a:t>trase)</a:t>
            </a:r>
            <a:endParaRPr lang="cs-CZ" dirty="0" smtClean="0"/>
          </a:p>
          <a:p>
            <a:r>
              <a:rPr lang="cs-CZ" dirty="0" smtClean="0"/>
              <a:t>V pedagogice  - původně pouze učivo, později se jeho význam rozšiřoval a</a:t>
            </a:r>
            <a:r>
              <a:rPr lang="cs-CZ" smtClean="0"/>
              <a:t> měnil </a:t>
            </a:r>
            <a:r>
              <a:rPr lang="cs-CZ" dirty="0" smtClean="0"/>
              <a:t>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Akceptační forma </a:t>
            </a:r>
            <a:r>
              <a:rPr lang="cs-CZ" dirty="0" smtClean="0"/>
              <a:t>– dokumenty školské politiky, národní priority ve vzdělávání, koncepce zájmových skupin</a:t>
            </a:r>
          </a:p>
          <a:p>
            <a:r>
              <a:rPr lang="cs-CZ" b="1" dirty="0" smtClean="0"/>
              <a:t>Projektová forma </a:t>
            </a:r>
            <a:r>
              <a:rPr lang="cs-CZ" dirty="0" smtClean="0"/>
              <a:t>– vzdělávací programy, učební plány a osnovy, standardy vzdělávání</a:t>
            </a:r>
          </a:p>
          <a:p>
            <a:r>
              <a:rPr lang="cs-CZ" b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b="1" dirty="0" err="1" smtClean="0"/>
              <a:t>Rezultátová</a:t>
            </a:r>
            <a:r>
              <a:rPr lang="cs-CZ" b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b="1" dirty="0" smtClean="0"/>
              <a:t>Efektová forma </a:t>
            </a:r>
            <a:r>
              <a:rPr lang="cs-CZ" dirty="0" smtClean="0"/>
              <a:t>– efekty obsahu vzdělávání v profesní kariéře lidí, jejich politických postojích a pracovních schopnostech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smtClean="0"/>
              <a:t>yvíjející </a:t>
            </a:r>
            <a:r>
              <a:rPr lang="cs-CZ" dirty="0" smtClean="0"/>
              <a:t>a obměňující se proces ve shodě s potřebami a hodnotami společnosti a s potřebami žáků. Jedná se o živý dokument, který se mění především na základě zkušeností s jeho realizací v</a:t>
            </a:r>
            <a:r>
              <a:rPr lang="cs-CZ" smtClean="0"/>
              <a:t> praxi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</a:t>
            </a:r>
            <a:r>
              <a:rPr lang="cs-CZ" smtClean="0"/>
              <a:t>oblasti vzdělávání</a:t>
            </a:r>
          </a:p>
          <a:p>
            <a:r>
              <a:rPr lang="cs-CZ" smtClean="0"/>
              <a:t>Strategie </a:t>
            </a:r>
            <a:r>
              <a:rPr lang="cs-CZ" dirty="0" smtClean="0"/>
              <a:t>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806</Words>
  <Application>Microsoft Office PowerPoint</Application>
  <PresentationFormat>Předvádění na obrazovce (4:3)</PresentationFormat>
  <Paragraphs>133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sady Office</vt:lpstr>
      <vt:lpstr>Kurikulární politika – řízení pedagogického procesu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Dlouhodobý záměr</vt:lpstr>
      <vt:lpstr>DZ - princip</vt:lpstr>
      <vt:lpstr>Vyhláška O vzdělávání žáků se speciálními vzdělávacími potřebami a žáků nadaných</vt:lpstr>
      <vt:lpstr>Školní vzdělávací program </vt:lpstr>
      <vt:lpstr>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25</cp:revision>
  <dcterms:created xsi:type="dcterms:W3CDTF">2013-02-18T13:49:15Z</dcterms:created>
  <dcterms:modified xsi:type="dcterms:W3CDTF">2018-02-28T13:40:44Z</dcterms:modified>
</cp:coreProperties>
</file>