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4" r:id="rId5"/>
    <p:sldId id="275" r:id="rId6"/>
    <p:sldId id="276" r:id="rId7"/>
    <p:sldId id="278" r:id="rId8"/>
    <p:sldId id="279" r:id="rId9"/>
    <p:sldId id="280" r:id="rId10"/>
    <p:sldId id="282" r:id="rId11"/>
    <p:sldId id="283" r:id="rId12"/>
    <p:sldId id="284" r:id="rId13"/>
    <p:sldId id="262" r:id="rId14"/>
    <p:sldId id="263" r:id="rId15"/>
    <p:sldId id="265" r:id="rId16"/>
    <p:sldId id="266" r:id="rId17"/>
    <p:sldId id="268" r:id="rId18"/>
    <p:sldId id="272" r:id="rId19"/>
    <p:sldId id="269" r:id="rId20"/>
    <p:sldId id="270" r:id="rId21"/>
    <p:sldId id="271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72B0-4299-4BCA-B3E6-D74BEC6F1382}" type="datetimeFigureOut">
              <a:rPr lang="cs-CZ" smtClean="0"/>
              <a:t>2. 3. 2017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3F19-6546-485A-8795-9F06320CE3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72B0-4299-4BCA-B3E6-D74BEC6F1382}" type="datetimeFigureOut">
              <a:rPr lang="cs-CZ" smtClean="0"/>
              <a:t>2. 3. 2017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3F19-6546-485A-8795-9F06320CE3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72B0-4299-4BCA-B3E6-D74BEC6F1382}" type="datetimeFigureOut">
              <a:rPr lang="cs-CZ" smtClean="0"/>
              <a:t>2. 3. 2017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3F19-6546-485A-8795-9F06320CE389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72B0-4299-4BCA-B3E6-D74BEC6F1382}" type="datetimeFigureOut">
              <a:rPr lang="cs-CZ" smtClean="0"/>
              <a:t>2. 3. 2017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3F19-6546-485A-8795-9F06320CE38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72B0-4299-4BCA-B3E6-D74BEC6F1382}" type="datetimeFigureOut">
              <a:rPr lang="cs-CZ" smtClean="0"/>
              <a:t>2. 3. 2017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3F19-6546-485A-8795-9F06320CE3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72B0-4299-4BCA-B3E6-D74BEC6F1382}" type="datetimeFigureOut">
              <a:rPr lang="cs-CZ" smtClean="0"/>
              <a:t>2. 3. 2017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3F19-6546-485A-8795-9F06320CE38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72B0-4299-4BCA-B3E6-D74BEC6F1382}" type="datetimeFigureOut">
              <a:rPr lang="cs-CZ" smtClean="0"/>
              <a:t>2. 3. 2017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3F19-6546-485A-8795-9F06320CE3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72B0-4299-4BCA-B3E6-D74BEC6F1382}" type="datetimeFigureOut">
              <a:rPr lang="cs-CZ" smtClean="0"/>
              <a:t>2. 3. 2017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3F19-6546-485A-8795-9F06320CE3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72B0-4299-4BCA-B3E6-D74BEC6F1382}" type="datetimeFigureOut">
              <a:rPr lang="cs-CZ" smtClean="0"/>
              <a:t>2. 3. 2017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3F19-6546-485A-8795-9F06320CE3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72B0-4299-4BCA-B3E6-D74BEC6F1382}" type="datetimeFigureOut">
              <a:rPr lang="cs-CZ" smtClean="0"/>
              <a:t>2. 3. 2017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3F19-6546-485A-8795-9F06320CE389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672B0-4299-4BCA-B3E6-D74BEC6F1382}" type="datetimeFigureOut">
              <a:rPr lang="cs-CZ" smtClean="0"/>
              <a:t>2. 3. 2017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5B3F19-6546-485A-8795-9F06320CE38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56672B0-4299-4BCA-B3E6-D74BEC6F1382}" type="datetimeFigureOut">
              <a:rPr lang="cs-CZ" smtClean="0"/>
              <a:t>2. 3. 2017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05B3F19-6546-485A-8795-9F06320CE389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Slinivka_b%C5%99i%C5%A1n%C3%AD" TargetMode="External"/><Relationship Id="rId7" Type="http://schemas.openxmlformats.org/officeDocument/2006/relationships/hyperlink" Target="https://cs.wikipedia.org/wiki/Brzl%C3%ADk" TargetMode="External"/><Relationship Id="rId2" Type="http://schemas.openxmlformats.org/officeDocument/2006/relationships/hyperlink" Target="https://cs.wikipedia.org/wiki/J%C3%A1tra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cs.wikipedia.org/wiki/Retikulum" TargetMode="External"/><Relationship Id="rId5" Type="http://schemas.openxmlformats.org/officeDocument/2006/relationships/hyperlink" Target="https://cs.wikipedia.org/wiki/Hypof%C3%BDza" TargetMode="External"/><Relationship Id="rId4" Type="http://schemas.openxmlformats.org/officeDocument/2006/relationships/hyperlink" Target="https://cs.wikipedia.org/wiki/%C5%A0t%C3%ADtn%C3%A1_%C5%BEl%C3%A1za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424936" cy="964704"/>
          </a:xfrm>
        </p:spPr>
        <p:txBody>
          <a:bodyPr>
            <a:normAutofit/>
          </a:bodyPr>
          <a:lstStyle/>
          <a:p>
            <a:r>
              <a:rPr lang="cs-CZ" sz="5400" b="1" dirty="0" smtClean="0">
                <a:solidFill>
                  <a:schemeClr val="tx1"/>
                </a:solidFill>
              </a:rPr>
              <a:t>Tkáně lidského těla</a:t>
            </a:r>
            <a:endParaRPr lang="cs-CZ" sz="5400" b="1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1700808"/>
            <a:ext cx="8064896" cy="4752528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>
                <a:solidFill>
                  <a:schemeClr val="tx1"/>
                </a:solidFill>
              </a:rPr>
              <a:t>Tkáně jsou soubory buněk stejného tvaru, funkce a původu.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Vznikají diferenciací buněk, které se na začátku prenatálního vývoje plodu začínají specializovat.</a:t>
            </a: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Hierarchie složitosti živé hmoty: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Buňky </a:t>
            </a:r>
            <a:r>
              <a:rPr lang="cs-CZ" dirty="0" smtClean="0">
                <a:solidFill>
                  <a:schemeClr val="tx1"/>
                </a:solidFill>
                <a:latin typeface="Calibri"/>
                <a:cs typeface="Calibri"/>
              </a:rPr>
              <a:t>→</a:t>
            </a:r>
            <a:r>
              <a:rPr lang="cs-CZ" b="1" dirty="0" smtClean="0">
                <a:solidFill>
                  <a:schemeClr val="tx1"/>
                </a:solidFill>
                <a:latin typeface="Calibri"/>
                <a:cs typeface="Calibri"/>
              </a:rPr>
              <a:t>tkáně</a:t>
            </a:r>
            <a:r>
              <a:rPr lang="cs-CZ" b="1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cs-CZ" b="1" dirty="0" smtClean="0">
                <a:solidFill>
                  <a:schemeClr val="tx1"/>
                </a:solidFill>
                <a:latin typeface="Calibri"/>
                <a:cs typeface="Calibri"/>
              </a:rPr>
              <a:t>  </a:t>
            </a:r>
            <a:r>
              <a:rPr lang="cs-CZ" dirty="0" smtClean="0">
                <a:solidFill>
                  <a:schemeClr val="tx1"/>
                </a:solidFill>
                <a:latin typeface="Calibri"/>
                <a:cs typeface="Calibri"/>
              </a:rPr>
              <a:t>→ orgány  →  orgánové soustavy →  organismus</a:t>
            </a:r>
          </a:p>
          <a:p>
            <a:pPr algn="l"/>
            <a:r>
              <a:rPr lang="cs-CZ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Calibri"/>
                <a:cs typeface="Calibri"/>
              </a:rPr>
              <a:t>                             (srdce, plíce)  (dýchací, trávicí)</a:t>
            </a:r>
          </a:p>
          <a:p>
            <a:pPr algn="l"/>
            <a:r>
              <a:rPr lang="cs-CZ" b="1" dirty="0" smtClean="0">
                <a:solidFill>
                  <a:schemeClr val="tx1"/>
                </a:solidFill>
                <a:latin typeface="Calibri"/>
                <a:cs typeface="Calibri"/>
              </a:rPr>
              <a:t>Rozdělení tkání:</a:t>
            </a:r>
          </a:p>
          <a:p>
            <a:pPr marL="342900" indent="-342900" algn="l">
              <a:buFontTx/>
              <a:buChar char="-"/>
            </a:pPr>
            <a:r>
              <a:rPr lang="cs-CZ" b="1" dirty="0" smtClean="0">
                <a:solidFill>
                  <a:schemeClr val="tx1"/>
                </a:solidFill>
                <a:latin typeface="Calibri"/>
                <a:cs typeface="Calibri"/>
              </a:rPr>
              <a:t>Výstelky(epitely)</a:t>
            </a:r>
          </a:p>
          <a:p>
            <a:pPr marL="342900" indent="-342900" algn="l">
              <a:buFontTx/>
              <a:buChar char="-"/>
            </a:pPr>
            <a:r>
              <a:rPr lang="cs-CZ" b="1" dirty="0" smtClean="0">
                <a:solidFill>
                  <a:schemeClr val="tx1"/>
                </a:solidFill>
                <a:latin typeface="Calibri"/>
                <a:cs typeface="Calibri"/>
              </a:rPr>
              <a:t>Pojiva</a:t>
            </a:r>
            <a:r>
              <a:rPr lang="cs-CZ" dirty="0" smtClean="0">
                <a:solidFill>
                  <a:schemeClr val="tx1"/>
                </a:solidFill>
                <a:latin typeface="Calibri"/>
                <a:cs typeface="Calibri"/>
              </a:rPr>
              <a:t>                 chrupavka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  <a:latin typeface="Calibri"/>
                <a:cs typeface="Calibri"/>
              </a:rPr>
              <a:t>                                  kost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  <a:latin typeface="Calibri"/>
                <a:cs typeface="Calibri"/>
              </a:rPr>
              <a:t>                                  vazivo</a:t>
            </a:r>
          </a:p>
          <a:p>
            <a:pPr marL="342900" indent="-342900" algn="l">
              <a:buFontTx/>
              <a:buChar char="-"/>
            </a:pPr>
            <a:r>
              <a:rPr lang="cs-CZ" b="1" dirty="0" smtClean="0">
                <a:solidFill>
                  <a:schemeClr val="tx1"/>
                </a:solidFill>
                <a:latin typeface="Calibri"/>
                <a:cs typeface="Calibri"/>
              </a:rPr>
              <a:t>Svalová </a:t>
            </a:r>
          </a:p>
          <a:p>
            <a:pPr marL="342900" indent="-342900" algn="l">
              <a:buFontTx/>
              <a:buChar char="-"/>
            </a:pPr>
            <a:r>
              <a:rPr lang="cs-CZ" b="1" dirty="0" smtClean="0">
                <a:solidFill>
                  <a:schemeClr val="tx1"/>
                </a:solidFill>
                <a:latin typeface="Calibri"/>
                <a:cs typeface="Calibri"/>
              </a:rPr>
              <a:t>Nervová</a:t>
            </a:r>
          </a:p>
          <a:p>
            <a:pPr marL="342900" indent="-342900" algn="l">
              <a:buFontTx/>
              <a:buChar char="-"/>
            </a:pPr>
            <a:endParaRPr lang="cs-CZ" b="1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pPr marL="342900" indent="-342900" algn="l">
              <a:buFontTx/>
              <a:buChar char="-"/>
            </a:pP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1691680" y="4797152"/>
            <a:ext cx="79208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1691680" y="4797152"/>
            <a:ext cx="792088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1691680" y="4797152"/>
            <a:ext cx="792088" cy="6480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0840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692696"/>
            <a:ext cx="864096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Kostní tkáň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i="1" dirty="0" smtClean="0"/>
              <a:t>je </a:t>
            </a:r>
            <a:r>
              <a:rPr lang="cs-CZ" i="1" dirty="0"/>
              <a:t>specializovaným typem opěrného pojiva s minerali­zovanou mezibuněčnou hmotou. </a:t>
            </a:r>
            <a:endParaRPr lang="cs-CZ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Stavba </a:t>
            </a:r>
            <a:r>
              <a:rPr lang="cs-CZ" b="1" dirty="0"/>
              <a:t>kostní tkáně:</a:t>
            </a:r>
            <a:r>
              <a:rPr lang="cs-CZ" dirty="0"/>
              <a:t> Jako všechna pojiva, skládá se i kostní tkáň z buněk : osteoblastů (-</a:t>
            </a:r>
            <a:r>
              <a:rPr lang="cs-CZ" dirty="0" err="1"/>
              <a:t>cytů</a:t>
            </a:r>
            <a:r>
              <a:rPr lang="cs-CZ" dirty="0"/>
              <a:t>), osteoklastů, amorfní  a  vláknité  mezibuněčné  hmoty</a:t>
            </a:r>
            <a:r>
              <a:rPr lang="cs-CZ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i="1" dirty="0"/>
              <a:t>Osteoblasty</a:t>
            </a:r>
            <a:r>
              <a:rPr lang="cs-CZ" dirty="0"/>
              <a:t> jsou buňky přibližně kubického tvaru s četnými, poměr­ně dlouhými výběžky, kterými jsou v kontaktu  s dalšími osteoblas­ty.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Osteoblasty </a:t>
            </a:r>
            <a:r>
              <a:rPr lang="cs-CZ" dirty="0"/>
              <a:t>jsou bohatě vybaveny organelami, což svědčí o jejich vysoké schopnosti tvořit bílkoviny. Svoji organelovou  výbavu  ale postupně redukují, částečně zatahují své výběžky a mění se na protáhlé, </a:t>
            </a:r>
            <a:r>
              <a:rPr lang="cs-CZ" dirty="0" err="1"/>
              <a:t>vřetenité</a:t>
            </a:r>
            <a:r>
              <a:rPr lang="cs-CZ" dirty="0"/>
              <a:t>  </a:t>
            </a:r>
            <a:r>
              <a:rPr lang="cs-CZ" b="1" i="1" dirty="0" err="1"/>
              <a:t>osteocyty</a:t>
            </a:r>
            <a:r>
              <a:rPr lang="cs-CZ" b="1" i="1" dirty="0"/>
              <a:t>.</a:t>
            </a:r>
            <a:r>
              <a:rPr lang="cs-CZ" dirty="0"/>
              <a:t> 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kosti  jsou  tedy  současně  přítom­ny  </a:t>
            </a:r>
            <a:r>
              <a:rPr lang="cs-CZ" dirty="0" err="1"/>
              <a:t>osteocyty</a:t>
            </a:r>
            <a:r>
              <a:rPr lang="cs-CZ" dirty="0"/>
              <a:t>  i  osteoblasty.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Osteoblasty </a:t>
            </a:r>
            <a:r>
              <a:rPr lang="cs-CZ" dirty="0"/>
              <a:t>jsou v kosti přítomny především tam, kde dochází k novotvorbě, případně k přestavbě kostí, </a:t>
            </a:r>
            <a:r>
              <a:rPr lang="cs-CZ" dirty="0" err="1"/>
              <a:t>tzn.,že</a:t>
            </a:r>
            <a:r>
              <a:rPr lang="cs-CZ" dirty="0"/>
              <a:t> v dospělém věku  nejsou osteoblasty  v kosti rozloženy rovnoměrně, a mezi 20. - 45. rokem "obsazují" pouze 2 - 8% kostní tkáně</a:t>
            </a:r>
            <a:r>
              <a:rPr lang="cs-CZ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i="1" dirty="0"/>
              <a:t>Osteoklasty</a:t>
            </a:r>
            <a:r>
              <a:rPr lang="cs-CZ" b="1" dirty="0"/>
              <a:t>  </a:t>
            </a:r>
            <a:r>
              <a:rPr lang="cs-CZ" dirty="0"/>
              <a:t>jsou obrovské buňky s množstvím jader. Jsou přítomny tam, kde dochází k přestavbě kosti, která je vždy provázena </a:t>
            </a:r>
            <a:r>
              <a:rPr lang="cs-CZ" dirty="0" err="1"/>
              <a:t>re­zorpcí</a:t>
            </a:r>
            <a:r>
              <a:rPr lang="cs-CZ" dirty="0"/>
              <a:t> kostní hmoty.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0634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620688"/>
            <a:ext cx="82809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Mezibuněčná  </a:t>
            </a:r>
            <a:r>
              <a:rPr lang="cs-CZ" b="1" dirty="0" smtClean="0"/>
              <a:t>hmota</a:t>
            </a:r>
          </a:p>
          <a:p>
            <a:pPr algn="ctr"/>
            <a:endParaRPr lang="cs-CZ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Mezibuněčná kostní hmota je - jako u všech pojivových tkání - tvořena svazky kolagenních vláken, tmelených základní amorfní hmotou. Tato </a:t>
            </a:r>
            <a:r>
              <a:rPr lang="cs-CZ" dirty="0" smtClean="0"/>
              <a:t>hmota </a:t>
            </a:r>
            <a:r>
              <a:rPr lang="cs-CZ" dirty="0"/>
              <a:t>je v  kostní  tkáni  </a:t>
            </a:r>
            <a:r>
              <a:rPr lang="cs-CZ" b="1" i="1" dirty="0"/>
              <a:t>mineralizována.</a:t>
            </a:r>
            <a:r>
              <a:rPr lang="cs-CZ" b="1" dirty="0"/>
              <a:t> </a:t>
            </a:r>
            <a:endParaRPr lang="cs-CZ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Minerální </a:t>
            </a:r>
            <a:r>
              <a:rPr lang="cs-CZ" dirty="0"/>
              <a:t>složku kosti, která může dosáhnout až 65 % váhy kosti, tvoří submikroskopické </a:t>
            </a:r>
            <a:r>
              <a:rPr lang="cs-CZ" b="1" i="1" dirty="0"/>
              <a:t>krystality</a:t>
            </a:r>
            <a:r>
              <a:rPr lang="cs-CZ" b="1" dirty="0"/>
              <a:t> </a:t>
            </a:r>
            <a:r>
              <a:rPr lang="cs-CZ" b="1" i="1" dirty="0"/>
              <a:t>fosforečnanu  </a:t>
            </a:r>
            <a:r>
              <a:rPr lang="cs-CZ" b="1" i="1" dirty="0" smtClean="0"/>
              <a:t>vápenatého.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Amorfní </a:t>
            </a:r>
            <a:r>
              <a:rPr lang="cs-CZ" dirty="0"/>
              <a:t>mezibuněčné hmoty je v kostní tkáni poměrně málo - z 90% ji tvoří </a:t>
            </a:r>
            <a:r>
              <a:rPr lang="cs-CZ" dirty="0" smtClean="0"/>
              <a:t>kolagen.</a:t>
            </a:r>
          </a:p>
          <a:p>
            <a:r>
              <a:rPr lang="cs-CZ" b="1" dirty="0"/>
              <a:t>                                                      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i="1" dirty="0"/>
              <a:t>Biochemie  kostní  tkáně:   60 % minerálů;  24 % organických látek;  12 % H</a:t>
            </a:r>
            <a:r>
              <a:rPr lang="cs-CZ" b="1" i="1" baseline="-25000" dirty="0"/>
              <a:t>2</a:t>
            </a:r>
            <a:r>
              <a:rPr lang="cs-CZ" b="1" i="1" dirty="0"/>
              <a:t> O;  4 % tuků</a:t>
            </a:r>
            <a:r>
              <a:rPr lang="cs-CZ" b="1" i="1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5063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692696"/>
            <a:ext cx="806489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r>
              <a:rPr lang="cs-CZ" sz="2400" dirty="0" smtClean="0"/>
              <a:t>Kostní </a:t>
            </a:r>
            <a:r>
              <a:rPr lang="cs-CZ" sz="2400" dirty="0"/>
              <a:t>tkáň je základní složkou dvou typů kostí:</a:t>
            </a:r>
          </a:p>
          <a:p>
            <a:r>
              <a:rPr lang="cs-CZ" sz="2400" dirty="0"/>
              <a:t>·        </a:t>
            </a:r>
            <a:r>
              <a:rPr lang="cs-CZ" sz="2400" b="1" i="1" dirty="0"/>
              <a:t>fibrilární </a:t>
            </a:r>
            <a:r>
              <a:rPr lang="cs-CZ" sz="2400" i="1" dirty="0"/>
              <a:t>(vláknitá kost) </a:t>
            </a:r>
            <a:r>
              <a:rPr lang="cs-CZ" sz="2400" b="1" i="1" dirty="0"/>
              <a:t>kost</a:t>
            </a:r>
            <a:r>
              <a:rPr lang="cs-CZ" sz="2400" dirty="0"/>
              <a:t>, a</a:t>
            </a:r>
          </a:p>
          <a:p>
            <a:r>
              <a:rPr lang="cs-CZ" sz="2400" dirty="0"/>
              <a:t>·        </a:t>
            </a:r>
            <a:r>
              <a:rPr lang="cs-CZ" sz="2400" b="1" i="1" dirty="0" err="1"/>
              <a:t>lamelární</a:t>
            </a:r>
            <a:r>
              <a:rPr lang="cs-CZ" sz="2400" b="1" i="1" dirty="0"/>
              <a:t> </a:t>
            </a:r>
            <a:r>
              <a:rPr lang="cs-CZ" sz="2400" i="1" dirty="0"/>
              <a:t>(vrstevnatá kost) </a:t>
            </a:r>
            <a:r>
              <a:rPr lang="cs-CZ" sz="2400" b="1" i="1" dirty="0"/>
              <a:t>kost</a:t>
            </a:r>
            <a:r>
              <a:rPr lang="cs-CZ" sz="2400" b="1" i="1" dirty="0" smtClean="0"/>
              <a:t>.</a:t>
            </a:r>
          </a:p>
          <a:p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i="1" dirty="0"/>
              <a:t>Fibrilární kost</a:t>
            </a:r>
            <a:r>
              <a:rPr lang="cs-CZ" sz="2400" dirty="0"/>
              <a:t> je typem vývojově původní kosti. U člověka je v dospělosti vláknitá kost omezena na některé hrbolky, kostní výběžky a drsnatiny v místech svalových úponů. </a:t>
            </a:r>
            <a:endParaRPr lang="cs-CZ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i="1" dirty="0" err="1" smtClean="0"/>
              <a:t>Lamelární</a:t>
            </a:r>
            <a:r>
              <a:rPr lang="cs-CZ" sz="2400" b="1" i="1" dirty="0" smtClean="0"/>
              <a:t> </a:t>
            </a:r>
            <a:r>
              <a:rPr lang="cs-CZ" sz="2400" b="1" i="1" dirty="0"/>
              <a:t>kost</a:t>
            </a:r>
            <a:r>
              <a:rPr lang="cs-CZ" sz="2400" dirty="0"/>
              <a:t> tvoří převážnou část skeletu, zvláště dlouhé a ploché kosti končetin.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5254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half" idx="2"/>
          </p:nvPr>
        </p:nvSpPr>
        <p:spPr>
          <a:xfrm>
            <a:off x="251520" y="1556792"/>
            <a:ext cx="4176464" cy="504056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Jediná tkáň se </a:t>
            </a:r>
            <a:r>
              <a:rPr lang="cs-CZ" b="1" dirty="0" smtClean="0">
                <a:solidFill>
                  <a:schemeClr val="tx1"/>
                </a:solidFill>
              </a:rPr>
              <a:t>schopností kontrakce </a:t>
            </a:r>
            <a:r>
              <a:rPr lang="cs-CZ" dirty="0" smtClean="0">
                <a:solidFill>
                  <a:schemeClr val="tx1"/>
                </a:solidFill>
              </a:rPr>
              <a:t>(stahu až o 35% délky).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Ta je umožněna </a:t>
            </a:r>
            <a:r>
              <a:rPr lang="cs-CZ" b="1" dirty="0" smtClean="0">
                <a:solidFill>
                  <a:schemeClr val="tx1"/>
                </a:solidFill>
              </a:rPr>
              <a:t>součinností svalových myofibril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dirty="0" err="1" smtClean="0">
                <a:solidFill>
                  <a:schemeClr val="tx1"/>
                </a:solidFill>
              </a:rPr>
              <a:t>actin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myosin</a:t>
            </a:r>
            <a:r>
              <a:rPr lang="cs-CZ" dirty="0" smtClean="0">
                <a:solidFill>
                  <a:schemeClr val="tx1"/>
                </a:solidFill>
              </a:rPr>
              <a:t>), které se při podráždění zasunují do sebe.</a:t>
            </a:r>
          </a:p>
          <a:p>
            <a:r>
              <a:rPr lang="cs-CZ" b="1" u="sng" dirty="0" smtClean="0">
                <a:solidFill>
                  <a:schemeClr val="tx1"/>
                </a:solidFill>
              </a:rPr>
              <a:t>V těle jsou 3 typy svalové tkáně</a:t>
            </a:r>
            <a:r>
              <a:rPr lang="cs-CZ" dirty="0" smtClean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cs-CZ" b="1" dirty="0" smtClean="0">
                <a:solidFill>
                  <a:schemeClr val="tx1"/>
                </a:solidFill>
              </a:rPr>
              <a:t>Hladká (orgánová) svalovina</a:t>
            </a:r>
            <a:r>
              <a:rPr lang="cs-CZ" dirty="0" smtClean="0">
                <a:solidFill>
                  <a:schemeClr val="tx1"/>
                </a:solidFill>
              </a:rPr>
              <a:t>- v cévní  stěně, trávicí trubice, dýchací trubice.. Nelze ovládat vůlí.</a:t>
            </a:r>
          </a:p>
          <a:p>
            <a:pPr marL="285750" indent="-285750">
              <a:buFontTx/>
              <a:buChar char="-"/>
            </a:pPr>
            <a:r>
              <a:rPr lang="cs-CZ" b="1" dirty="0" smtClean="0">
                <a:solidFill>
                  <a:schemeClr val="tx1"/>
                </a:solidFill>
              </a:rPr>
              <a:t>Příčně-pruhované (kosterní) svalovina- </a:t>
            </a:r>
            <a:r>
              <a:rPr lang="cs-CZ" dirty="0" smtClean="0">
                <a:solidFill>
                  <a:schemeClr val="tx1"/>
                </a:solidFill>
              </a:rPr>
              <a:t>upíná se na kostru, pomocí ní vykonáváme volní (chtěné) pohyby.</a:t>
            </a:r>
          </a:p>
          <a:p>
            <a:pPr marL="285750" indent="-285750">
              <a:buFontTx/>
              <a:buChar char="-"/>
            </a:pPr>
            <a:r>
              <a:rPr lang="cs-CZ" b="1" dirty="0" smtClean="0">
                <a:solidFill>
                  <a:schemeClr val="tx1"/>
                </a:solidFill>
              </a:rPr>
              <a:t>Srdeční svalovina- </a:t>
            </a:r>
            <a:r>
              <a:rPr lang="cs-CZ" dirty="0" smtClean="0">
                <a:solidFill>
                  <a:schemeClr val="tx1"/>
                </a:solidFill>
              </a:rPr>
              <a:t>příčně pruhované svalstvo neovladatelné vůlí, má vlastní převodní systém, který spouští kontrakce</a:t>
            </a:r>
            <a:endParaRPr lang="cs-CZ" b="1" dirty="0" smtClean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b="1" dirty="0" smtClean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23528" y="404664"/>
            <a:ext cx="3784848" cy="936104"/>
          </a:xfrm>
        </p:spPr>
        <p:txBody>
          <a:bodyPr/>
          <a:lstStyle/>
          <a:p>
            <a:r>
              <a:rPr lang="cs-CZ" sz="4000" b="1" dirty="0" smtClean="0">
                <a:solidFill>
                  <a:schemeClr val="tx1"/>
                </a:solidFill>
              </a:rPr>
              <a:t>Svalová tkáň</a:t>
            </a:r>
            <a:endParaRPr lang="cs-CZ" sz="4000" b="1" dirty="0">
              <a:solidFill>
                <a:schemeClr val="tx1"/>
              </a:solidFill>
            </a:endParaRP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4139952" y="2564904"/>
            <a:ext cx="201622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4319972" y="3645024"/>
            <a:ext cx="54006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3635896" y="4509120"/>
            <a:ext cx="122413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4319972" y="5373216"/>
            <a:ext cx="54006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7583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half" idx="2"/>
          </p:nvPr>
        </p:nvSpPr>
        <p:spPr>
          <a:xfrm>
            <a:off x="4788024" y="1700808"/>
            <a:ext cx="3888432" cy="4968552"/>
          </a:xfrm>
        </p:spPr>
        <p:txBody>
          <a:bodyPr>
            <a:normAutofit/>
          </a:bodyPr>
          <a:lstStyle/>
          <a:p>
            <a:r>
              <a:rPr lang="cs-CZ" sz="2000" b="1" dirty="0" smtClean="0">
                <a:solidFill>
                  <a:schemeClr val="tx1"/>
                </a:solidFill>
              </a:rPr>
              <a:t>Nervová tkáň je charakterizována schopností přijímat, vést, zpracovávat a vytvářet vzruchy ve formě slabých elektrických nábojů.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Základní funkční jednotkou je nervová buňka (neuron</a:t>
            </a:r>
            <a:r>
              <a:rPr lang="cs-CZ" sz="2000" dirty="0" smtClean="0">
                <a:solidFill>
                  <a:schemeClr val="tx1"/>
                </a:solidFill>
              </a:rPr>
              <a:t>), která  komunikuje pomocí dlouhých výběžků (axon- odstředivý výběžek) a krátkých výběžků (</a:t>
            </a:r>
            <a:r>
              <a:rPr lang="cs-CZ" sz="2000" dirty="0" err="1" smtClean="0">
                <a:solidFill>
                  <a:schemeClr val="tx1"/>
                </a:solidFill>
              </a:rPr>
              <a:t>dentdrit</a:t>
            </a:r>
            <a:r>
              <a:rPr lang="cs-CZ" sz="2000" dirty="0" smtClean="0">
                <a:solidFill>
                  <a:schemeClr val="tx1"/>
                </a:solidFill>
              </a:rPr>
              <a:t>- dostředivý výběžek) se sousedními neurony, periferními nervy a CNS.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Neurony jsou spojeny pomocí spojení (synapsí).</a:t>
            </a:r>
          </a:p>
          <a:p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99592" y="620688"/>
            <a:ext cx="7920880" cy="792088"/>
          </a:xfrm>
        </p:spPr>
        <p:txBody>
          <a:bodyPr/>
          <a:lstStyle/>
          <a:p>
            <a:pPr algn="ctr"/>
            <a:r>
              <a:rPr lang="cs-CZ" sz="4000" b="1" dirty="0" smtClean="0">
                <a:solidFill>
                  <a:schemeClr val="tx1"/>
                </a:solidFill>
              </a:rPr>
              <a:t>Nervová tkáň</a:t>
            </a:r>
            <a:endParaRPr lang="cs-CZ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956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0032" y="1124744"/>
            <a:ext cx="7772400" cy="5400600"/>
          </a:xfrm>
        </p:spPr>
        <p:txBody>
          <a:bodyPr>
            <a:noAutofit/>
          </a:bodyPr>
          <a:lstStyle/>
          <a:p>
            <a:pPr algn="l"/>
            <a:r>
              <a:rPr lang="cs-CZ" sz="1900" b="1" dirty="0" smtClean="0">
                <a:solidFill>
                  <a:schemeClr val="tx1"/>
                </a:solidFill>
              </a:rPr>
              <a:t>Regenerace tkání je zajištěna pomocí  dělení buněk a jejich diferenciace.</a:t>
            </a:r>
            <a:br>
              <a:rPr lang="cs-CZ" sz="1900" b="1" dirty="0" smtClean="0">
                <a:solidFill>
                  <a:schemeClr val="tx1"/>
                </a:solidFill>
              </a:rPr>
            </a:br>
            <a:r>
              <a:rPr lang="cs-CZ" sz="1900" dirty="0" smtClean="0">
                <a:solidFill>
                  <a:schemeClr val="tx1"/>
                </a:solidFill>
              </a:rPr>
              <a:t>Regenerační schopnost </a:t>
            </a:r>
            <a:r>
              <a:rPr lang="cs-CZ" sz="1900" b="1" dirty="0" smtClean="0">
                <a:solidFill>
                  <a:schemeClr val="tx1"/>
                </a:solidFill>
              </a:rPr>
              <a:t>závisí  na cévním zásobení tkáně</a:t>
            </a:r>
            <a:r>
              <a:rPr lang="cs-CZ" sz="1900" dirty="0" smtClean="0">
                <a:solidFill>
                  <a:schemeClr val="tx1"/>
                </a:solidFill>
              </a:rPr>
              <a:t> a schopnosti buněk se dělit.</a:t>
            </a:r>
            <a:br>
              <a:rPr lang="cs-CZ" sz="1900" dirty="0" smtClean="0">
                <a:solidFill>
                  <a:schemeClr val="tx1"/>
                </a:solidFill>
              </a:rPr>
            </a:br>
            <a:r>
              <a:rPr lang="cs-CZ" sz="1900" dirty="0" smtClean="0">
                <a:solidFill>
                  <a:schemeClr val="tx1"/>
                </a:solidFill>
              </a:rPr>
              <a:t/>
            </a:r>
            <a:br>
              <a:rPr lang="cs-CZ" sz="1900" dirty="0" smtClean="0">
                <a:solidFill>
                  <a:schemeClr val="tx1"/>
                </a:solidFill>
              </a:rPr>
            </a:br>
            <a:r>
              <a:rPr lang="cs-CZ" sz="1900" b="1" dirty="0" smtClean="0">
                <a:solidFill>
                  <a:schemeClr val="tx1"/>
                </a:solidFill>
              </a:rPr>
              <a:t>Epitely</a:t>
            </a:r>
            <a:r>
              <a:rPr lang="cs-CZ" sz="1900" dirty="0" smtClean="0">
                <a:solidFill>
                  <a:schemeClr val="tx1"/>
                </a:solidFill>
              </a:rPr>
              <a:t>- hojí se velmi dobře, výjimkou je smyslový epitel, který nikdy plně neobnoví původní funkci</a:t>
            </a:r>
            <a:br>
              <a:rPr lang="cs-CZ" sz="1900" dirty="0" smtClean="0">
                <a:solidFill>
                  <a:schemeClr val="tx1"/>
                </a:solidFill>
              </a:rPr>
            </a:br>
            <a:r>
              <a:rPr lang="cs-CZ" sz="1900" b="1" dirty="0" smtClean="0">
                <a:solidFill>
                  <a:schemeClr val="tx1"/>
                </a:solidFill>
              </a:rPr>
              <a:t>Pojiva:</a:t>
            </a:r>
            <a:r>
              <a:rPr lang="cs-CZ" sz="1900" dirty="0" smtClean="0">
                <a:solidFill>
                  <a:schemeClr val="tx1"/>
                </a:solidFill>
              </a:rPr>
              <a:t/>
            </a:r>
            <a:br>
              <a:rPr lang="cs-CZ" sz="1900" dirty="0" smtClean="0">
                <a:solidFill>
                  <a:schemeClr val="tx1"/>
                </a:solidFill>
              </a:rPr>
            </a:br>
            <a:r>
              <a:rPr lang="cs-CZ" sz="1900" dirty="0" smtClean="0">
                <a:solidFill>
                  <a:schemeClr val="tx1"/>
                </a:solidFill>
              </a:rPr>
              <a:t>- </a:t>
            </a:r>
            <a:r>
              <a:rPr lang="cs-CZ" sz="1900" u="sng" dirty="0" smtClean="0">
                <a:solidFill>
                  <a:schemeClr val="tx1"/>
                </a:solidFill>
              </a:rPr>
              <a:t>vazivo</a:t>
            </a:r>
            <a:r>
              <a:rPr lang="cs-CZ" sz="1900" dirty="0" smtClean="0">
                <a:solidFill>
                  <a:schemeClr val="tx1"/>
                </a:solidFill>
              </a:rPr>
              <a:t> se hojí dobře- pomocí vazivové jizvy</a:t>
            </a:r>
            <a:br>
              <a:rPr lang="cs-CZ" sz="1900" dirty="0" smtClean="0">
                <a:solidFill>
                  <a:schemeClr val="tx1"/>
                </a:solidFill>
              </a:rPr>
            </a:br>
            <a:r>
              <a:rPr lang="cs-CZ" sz="1900" dirty="0" smtClean="0">
                <a:solidFill>
                  <a:schemeClr val="tx1"/>
                </a:solidFill>
              </a:rPr>
              <a:t>- </a:t>
            </a:r>
            <a:r>
              <a:rPr lang="cs-CZ" sz="1900" u="sng" dirty="0" smtClean="0">
                <a:solidFill>
                  <a:schemeClr val="tx1"/>
                </a:solidFill>
              </a:rPr>
              <a:t>chrupavka</a:t>
            </a:r>
            <a:r>
              <a:rPr lang="cs-CZ" sz="1900" dirty="0" smtClean="0">
                <a:solidFill>
                  <a:schemeClr val="tx1"/>
                </a:solidFill>
              </a:rPr>
              <a:t>- nemá cévní zásobení, u kloubní chrupavky jsou regenerační látky dodávány pouze z hyalinní tekutiny (kloubní maz)- velice špatná regenerace</a:t>
            </a:r>
            <a:br>
              <a:rPr lang="cs-CZ" sz="1900" dirty="0" smtClean="0">
                <a:solidFill>
                  <a:schemeClr val="tx1"/>
                </a:solidFill>
              </a:rPr>
            </a:br>
            <a:r>
              <a:rPr lang="cs-CZ" sz="1900" dirty="0" smtClean="0">
                <a:solidFill>
                  <a:schemeClr val="tx1"/>
                </a:solidFill>
              </a:rPr>
              <a:t>- </a:t>
            </a:r>
            <a:r>
              <a:rPr lang="cs-CZ" sz="1900" u="sng" dirty="0" smtClean="0">
                <a:solidFill>
                  <a:schemeClr val="tx1"/>
                </a:solidFill>
              </a:rPr>
              <a:t>kost-</a:t>
            </a:r>
            <a:r>
              <a:rPr lang="cs-CZ" sz="1900" dirty="0" smtClean="0">
                <a:solidFill>
                  <a:schemeClr val="tx1"/>
                </a:solidFill>
              </a:rPr>
              <a:t> se hojí poměrně dobře- úplné zhojení je podmíněno dostatečnou </a:t>
            </a:r>
            <a:r>
              <a:rPr lang="cs-CZ" sz="1900" dirty="0" err="1" smtClean="0">
                <a:solidFill>
                  <a:schemeClr val="tx1"/>
                </a:solidFill>
              </a:rPr>
              <a:t>remineralizací</a:t>
            </a:r>
            <a:r>
              <a:rPr lang="cs-CZ" sz="1900" dirty="0" smtClean="0">
                <a:solidFill>
                  <a:schemeClr val="tx1"/>
                </a:solidFill>
                <a:latin typeface="Calibri"/>
                <a:cs typeface="Calibri"/>
              </a:rPr>
              <a:t>→ u masivnějších kostí je zdlouhavé</a:t>
            </a:r>
            <a:br>
              <a:rPr lang="cs-CZ" sz="1900" dirty="0" smtClean="0">
                <a:solidFill>
                  <a:schemeClr val="tx1"/>
                </a:solidFill>
                <a:latin typeface="Calibri"/>
                <a:cs typeface="Calibri"/>
              </a:rPr>
            </a:br>
            <a:r>
              <a:rPr lang="cs-CZ" sz="1900" b="1" dirty="0" smtClean="0">
                <a:solidFill>
                  <a:schemeClr val="tx1"/>
                </a:solidFill>
                <a:latin typeface="Calibri"/>
                <a:cs typeface="Calibri"/>
              </a:rPr>
              <a:t>Sval-</a:t>
            </a:r>
            <a:r>
              <a:rPr lang="cs-CZ" sz="1900" dirty="0" smtClean="0">
                <a:solidFill>
                  <a:schemeClr val="tx1"/>
                </a:solidFill>
                <a:latin typeface="Calibri"/>
                <a:cs typeface="Calibri"/>
              </a:rPr>
              <a:t> natržený, přetržený sval se hojí pomocí vazivové jizvy, sval v postiženém místě je nefunkční</a:t>
            </a:r>
            <a:br>
              <a:rPr lang="cs-CZ" sz="1900" dirty="0" smtClean="0">
                <a:solidFill>
                  <a:schemeClr val="tx1"/>
                </a:solidFill>
                <a:latin typeface="Calibri"/>
                <a:cs typeface="Calibri"/>
              </a:rPr>
            </a:br>
            <a:r>
              <a:rPr lang="cs-CZ" sz="1900" b="1" dirty="0" smtClean="0">
                <a:solidFill>
                  <a:schemeClr val="tx1"/>
                </a:solidFill>
                <a:latin typeface="Calibri"/>
                <a:cs typeface="Calibri"/>
              </a:rPr>
              <a:t>Nervová tkáň</a:t>
            </a:r>
            <a:r>
              <a:rPr lang="cs-CZ" sz="1900" dirty="0" smtClean="0">
                <a:solidFill>
                  <a:schemeClr val="tx1"/>
                </a:solidFill>
                <a:latin typeface="Calibri"/>
                <a:cs typeface="Calibri"/>
              </a:rPr>
              <a:t>-  neurony nemají možnost dělit se</a:t>
            </a:r>
            <a:r>
              <a:rPr lang="cs-CZ" sz="1900" dirty="0">
                <a:solidFill>
                  <a:schemeClr val="tx1"/>
                </a:solidFill>
                <a:latin typeface="Calibri"/>
                <a:cs typeface="Calibri"/>
              </a:rPr>
              <a:t> → </a:t>
            </a:r>
            <a:r>
              <a:rPr lang="cs-CZ" sz="1900" dirty="0" smtClean="0">
                <a:solidFill>
                  <a:schemeClr val="tx1"/>
                </a:solidFill>
                <a:latin typeface="Calibri"/>
                <a:cs typeface="Calibri"/>
              </a:rPr>
              <a:t>poškozený neuron se rozpadá a je nefunkční, nervové výběžky mají omezenou regenerační schopnost</a:t>
            </a:r>
            <a:r>
              <a:rPr lang="cs-CZ" sz="1900" dirty="0">
                <a:solidFill>
                  <a:schemeClr val="tx1"/>
                </a:solidFill>
                <a:latin typeface="Calibri"/>
                <a:cs typeface="Calibri"/>
              </a:rPr>
              <a:t> → </a:t>
            </a:r>
            <a:r>
              <a:rPr lang="cs-CZ" sz="1900" dirty="0" smtClean="0">
                <a:solidFill>
                  <a:schemeClr val="tx1"/>
                </a:solidFill>
                <a:latin typeface="Calibri"/>
                <a:cs typeface="Calibri"/>
              </a:rPr>
              <a:t>mohou dorůstat, je- </a:t>
            </a:r>
            <a:r>
              <a:rPr lang="cs-CZ" sz="1900" dirty="0" err="1" smtClean="0">
                <a:solidFill>
                  <a:schemeClr val="tx1"/>
                </a:solidFill>
                <a:latin typeface="Calibri"/>
                <a:cs typeface="Calibri"/>
              </a:rPr>
              <a:t>li</a:t>
            </a:r>
            <a:r>
              <a:rPr lang="cs-CZ" sz="1900" dirty="0" smtClean="0">
                <a:solidFill>
                  <a:schemeClr val="tx1"/>
                </a:solidFill>
                <a:latin typeface="Calibri"/>
                <a:cs typeface="Calibri"/>
              </a:rPr>
              <a:t> nepoškozena myelinová pochva</a:t>
            </a:r>
            <a:endParaRPr lang="cs-CZ" sz="1900" dirty="0">
              <a:solidFill>
                <a:schemeClr val="tx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23528" y="404665"/>
            <a:ext cx="8496944" cy="720080"/>
          </a:xfrm>
        </p:spPr>
        <p:txBody>
          <a:bodyPr>
            <a:noAutofit/>
          </a:bodyPr>
          <a:lstStyle/>
          <a:p>
            <a:r>
              <a:rPr lang="cs-CZ" sz="4800" b="1" dirty="0" smtClean="0">
                <a:solidFill>
                  <a:schemeClr val="tx1"/>
                </a:solidFill>
              </a:rPr>
              <a:t>Regenerační schopnosti tkání</a:t>
            </a:r>
            <a:endParaRPr lang="cs-CZ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178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1196752"/>
            <a:ext cx="79208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/>
              <a:t>SOUSTAVA </a:t>
            </a:r>
            <a:r>
              <a:rPr lang="cs-CZ" sz="3600" b="1" dirty="0" smtClean="0"/>
              <a:t>KOŽNÍ</a:t>
            </a:r>
          </a:p>
          <a:p>
            <a:pPr algn="ctr"/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ůže </a:t>
            </a:r>
            <a:r>
              <a:rPr lang="cs-CZ" dirty="0"/>
              <a:t>(lat. </a:t>
            </a:r>
            <a:r>
              <a:rPr lang="cs-CZ" i="1" dirty="0" err="1"/>
              <a:t>cutis</a:t>
            </a:r>
            <a:r>
              <a:rPr lang="cs-CZ" dirty="0"/>
              <a:t>, </a:t>
            </a:r>
            <a:r>
              <a:rPr lang="cs-CZ" dirty="0" err="1"/>
              <a:t>řec</a:t>
            </a:r>
            <a:r>
              <a:rPr lang="cs-CZ" dirty="0"/>
              <a:t>. </a:t>
            </a:r>
            <a:r>
              <a:rPr lang="cs-CZ" i="1" dirty="0"/>
              <a:t>derma</a:t>
            </a:r>
            <a:r>
              <a:rPr lang="cs-CZ" dirty="0"/>
              <a:t>) pokrývá povrch </a:t>
            </a:r>
            <a:r>
              <a:rPr lang="cs-CZ" dirty="0" smtClean="0"/>
              <a:t>těla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celková </a:t>
            </a:r>
            <a:r>
              <a:rPr lang="cs-CZ" dirty="0"/>
              <a:t>plocha </a:t>
            </a:r>
            <a:r>
              <a:rPr lang="cs-CZ" dirty="0" smtClean="0"/>
              <a:t> </a:t>
            </a:r>
            <a:r>
              <a:rPr lang="cs-CZ" dirty="0"/>
              <a:t>u dospělého člověka 1,6 až 2 </a:t>
            </a:r>
            <a:r>
              <a:rPr lang="cs-CZ" dirty="0" smtClean="0"/>
              <a:t>m</a:t>
            </a:r>
            <a:r>
              <a:rPr lang="cs-CZ" baseline="30000" dirty="0" smtClean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kůže </a:t>
            </a:r>
            <a:r>
              <a:rPr lang="cs-CZ" dirty="0"/>
              <a:t>novorozence je velmi </a:t>
            </a:r>
            <a:r>
              <a:rPr lang="cs-CZ" dirty="0" smtClean="0"/>
              <a:t>tenká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později 1 </a:t>
            </a:r>
            <a:r>
              <a:rPr lang="cs-CZ" dirty="0"/>
              <a:t>až 4 </a:t>
            </a:r>
            <a:r>
              <a:rPr lang="cs-CZ" dirty="0" smtClean="0"/>
              <a:t>mm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nejtenčí </a:t>
            </a:r>
            <a:r>
              <a:rPr lang="cs-CZ" dirty="0"/>
              <a:t>kůže je na očních víčkách, nejtlustší na chodidlech a na </a:t>
            </a:r>
            <a:r>
              <a:rPr lang="cs-CZ" dirty="0" smtClean="0"/>
              <a:t>dlaních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7276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620688"/>
            <a:ext cx="799288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Stavba kůže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pokožka, škára, podkožní vazivo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</a:t>
            </a:r>
            <a:r>
              <a:rPr lang="cs-CZ" dirty="0" smtClean="0"/>
              <a:t>okožka </a:t>
            </a:r>
            <a:r>
              <a:rPr lang="cs-CZ" dirty="0"/>
              <a:t>(</a:t>
            </a:r>
            <a:r>
              <a:rPr lang="cs-CZ" i="1" dirty="0"/>
              <a:t>epidermis</a:t>
            </a:r>
            <a:r>
              <a:rPr lang="cs-CZ" dirty="0"/>
              <a:t>) je povrchová vrstva kůže.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Je </a:t>
            </a:r>
            <a:r>
              <a:rPr lang="cs-CZ" dirty="0"/>
              <a:t>tvořena </a:t>
            </a:r>
            <a:r>
              <a:rPr lang="cs-CZ" b="1" dirty="0"/>
              <a:t>mnohovrstevným dlaždicovým epitelem</a:t>
            </a:r>
            <a:r>
              <a:rPr lang="cs-CZ" dirty="0"/>
              <a:t>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Spodní </a:t>
            </a:r>
            <a:r>
              <a:rPr lang="cs-CZ" dirty="0"/>
              <a:t>vrstvy epitelu jsou živé buňky, které se stále dělí a vytlačují starší vrstvy k povrchu.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Ve </a:t>
            </a:r>
            <a:r>
              <a:rPr lang="cs-CZ" dirty="0"/>
              <a:t>spodních vrstvách pokožky je uloženo barvivo </a:t>
            </a:r>
            <a:r>
              <a:rPr lang="cs-CZ" b="1" dirty="0" smtClean="0"/>
              <a:t>melanin</a:t>
            </a:r>
            <a:r>
              <a:rPr lang="cs-CZ" dirty="0"/>
              <a:t> </a:t>
            </a:r>
            <a:r>
              <a:rPr lang="cs-CZ" dirty="0" smtClean="0"/>
              <a:t>(chrání </a:t>
            </a:r>
            <a:r>
              <a:rPr lang="cs-CZ" dirty="0"/>
              <a:t>před proniknutím ultrafialových paprsků k orgánům, které leží pod </a:t>
            </a:r>
            <a:r>
              <a:rPr lang="cs-CZ" dirty="0" smtClean="0"/>
              <a:t>kůží).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 </a:t>
            </a:r>
            <a:r>
              <a:rPr lang="cs-CZ" dirty="0"/>
              <a:t>Pokožka malých dětí obsahuje jen málo </a:t>
            </a:r>
            <a:r>
              <a:rPr lang="cs-CZ" dirty="0" smtClean="0"/>
              <a:t>melaninu – citlivost na </a:t>
            </a:r>
            <a:r>
              <a:rPr lang="cs-CZ" dirty="0"/>
              <a:t>ozáření ultrafialovými paprsky.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Postupně </a:t>
            </a:r>
            <a:r>
              <a:rPr lang="cs-CZ" dirty="0"/>
              <a:t>melaninu v kůži přibývá, </a:t>
            </a:r>
            <a:r>
              <a:rPr lang="cs-CZ" dirty="0" smtClean="0"/>
              <a:t>není </a:t>
            </a:r>
            <a:r>
              <a:rPr lang="cs-CZ" dirty="0"/>
              <a:t>rozložen rovnoměrně.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Téměř </a:t>
            </a:r>
            <a:r>
              <a:rPr lang="cs-CZ" dirty="0"/>
              <a:t>chybí v kůži dlaní a chodidel.</a:t>
            </a:r>
          </a:p>
        </p:txBody>
      </p:sp>
    </p:spTree>
    <p:extLst>
      <p:ext uri="{BB962C8B-B14F-4D97-AF65-F5344CB8AC3E}">
        <p14:creationId xmlns:p14="http://schemas.microsoft.com/office/powerpoint/2010/main" val="3622141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548680"/>
            <a:ext cx="84969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prstClr val="black"/>
                </a:solidFill>
              </a:rPr>
              <a:t>Kůže má řadu funkcí</a:t>
            </a:r>
            <a:r>
              <a:rPr lang="cs-CZ" dirty="0" smtClean="0">
                <a:solidFill>
                  <a:prstClr val="black"/>
                </a:solidFill>
              </a:rPr>
              <a:t>:</a:t>
            </a:r>
          </a:p>
          <a:p>
            <a:endParaRPr lang="cs-CZ" dirty="0">
              <a:solidFill>
                <a:prstClr val="black"/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cs-CZ" dirty="0" smtClean="0">
                <a:solidFill>
                  <a:prstClr val="black"/>
                </a:solidFill>
              </a:rPr>
              <a:t>tvoří </a:t>
            </a:r>
            <a:r>
              <a:rPr lang="cs-CZ" dirty="0">
                <a:solidFill>
                  <a:prstClr val="black"/>
                </a:solidFill>
              </a:rPr>
              <a:t>ochranný kryt těla před mechanickými, chemickými a fyzikálními vlivy</a:t>
            </a:r>
            <a:r>
              <a:rPr lang="cs-CZ" dirty="0" smtClean="0">
                <a:solidFill>
                  <a:prstClr val="black"/>
                </a:solidFill>
              </a:rPr>
              <a:t>,</a:t>
            </a:r>
          </a:p>
          <a:p>
            <a:pPr marL="342900" indent="-342900">
              <a:buFontTx/>
              <a:buAutoNum type="arabicPeriod"/>
            </a:pPr>
            <a:endParaRPr lang="cs-CZ" dirty="0">
              <a:solidFill>
                <a:prstClr val="black"/>
              </a:solidFill>
            </a:endParaRPr>
          </a:p>
          <a:p>
            <a:r>
              <a:rPr lang="cs-CZ" dirty="0">
                <a:solidFill>
                  <a:prstClr val="black"/>
                </a:solidFill>
              </a:rPr>
              <a:t>2. chrání před proniknutím infekce ze zevního prostředí do těla</a:t>
            </a:r>
            <a:r>
              <a:rPr lang="cs-CZ" dirty="0" smtClean="0">
                <a:solidFill>
                  <a:prstClr val="black"/>
                </a:solidFill>
              </a:rPr>
              <a:t>,</a:t>
            </a:r>
          </a:p>
          <a:p>
            <a:endParaRPr lang="cs-CZ" dirty="0">
              <a:solidFill>
                <a:prstClr val="black"/>
              </a:solidFill>
            </a:endParaRPr>
          </a:p>
          <a:p>
            <a:r>
              <a:rPr lang="cs-CZ" dirty="0">
                <a:solidFill>
                  <a:prstClr val="black"/>
                </a:solidFill>
              </a:rPr>
              <a:t>3. je sídlem velkého množství kožních čidel</a:t>
            </a:r>
            <a:r>
              <a:rPr lang="cs-CZ" dirty="0" smtClean="0">
                <a:solidFill>
                  <a:prstClr val="black"/>
                </a:solidFill>
              </a:rPr>
              <a:t>,</a:t>
            </a:r>
          </a:p>
          <a:p>
            <a:endParaRPr lang="cs-CZ" dirty="0">
              <a:solidFill>
                <a:prstClr val="black"/>
              </a:solidFill>
            </a:endParaRPr>
          </a:p>
          <a:p>
            <a:r>
              <a:rPr lang="cs-CZ" dirty="0">
                <a:solidFill>
                  <a:prstClr val="black"/>
                </a:solidFill>
              </a:rPr>
              <a:t>4. napomáhá odstraňování exkretů z těla</a:t>
            </a:r>
            <a:r>
              <a:rPr lang="cs-CZ" dirty="0" smtClean="0">
                <a:solidFill>
                  <a:prstClr val="black"/>
                </a:solidFill>
              </a:rPr>
              <a:t>,</a:t>
            </a:r>
          </a:p>
          <a:p>
            <a:endParaRPr lang="cs-CZ" dirty="0">
              <a:solidFill>
                <a:prstClr val="black"/>
              </a:solidFill>
            </a:endParaRPr>
          </a:p>
          <a:p>
            <a:r>
              <a:rPr lang="cs-CZ" dirty="0">
                <a:solidFill>
                  <a:prstClr val="black"/>
                </a:solidFill>
              </a:rPr>
              <a:t>5. je rezervoárem krve</a:t>
            </a:r>
            <a:r>
              <a:rPr lang="cs-CZ" dirty="0" smtClean="0">
                <a:solidFill>
                  <a:prstClr val="black"/>
                </a:solidFill>
              </a:rPr>
              <a:t>,</a:t>
            </a:r>
          </a:p>
          <a:p>
            <a:endParaRPr lang="cs-CZ" dirty="0">
              <a:solidFill>
                <a:prstClr val="black"/>
              </a:solidFill>
            </a:endParaRPr>
          </a:p>
          <a:p>
            <a:r>
              <a:rPr lang="cs-CZ" dirty="0">
                <a:solidFill>
                  <a:prstClr val="black"/>
                </a:solidFill>
              </a:rPr>
              <a:t>6. účastní se na regulaci tělesné teploty</a:t>
            </a:r>
            <a:r>
              <a:rPr lang="cs-CZ" dirty="0" smtClean="0">
                <a:solidFill>
                  <a:prstClr val="black"/>
                </a:solidFill>
              </a:rPr>
              <a:t>,</a:t>
            </a:r>
          </a:p>
          <a:p>
            <a:endParaRPr lang="cs-CZ" dirty="0">
              <a:solidFill>
                <a:prstClr val="black"/>
              </a:solidFill>
            </a:endParaRPr>
          </a:p>
          <a:p>
            <a:r>
              <a:rPr lang="cs-CZ" dirty="0">
                <a:solidFill>
                  <a:prstClr val="black"/>
                </a:solidFill>
              </a:rPr>
              <a:t>7. má vstřebávací schopnosti</a:t>
            </a:r>
            <a:r>
              <a:rPr lang="cs-CZ" dirty="0" smtClean="0">
                <a:solidFill>
                  <a:prstClr val="black"/>
                </a:solidFill>
              </a:rPr>
              <a:t>,</a:t>
            </a:r>
          </a:p>
          <a:p>
            <a:endParaRPr lang="cs-CZ" dirty="0">
              <a:solidFill>
                <a:prstClr val="black"/>
              </a:solidFill>
            </a:endParaRPr>
          </a:p>
          <a:p>
            <a:r>
              <a:rPr lang="cs-CZ" dirty="0">
                <a:solidFill>
                  <a:prstClr val="black"/>
                </a:solidFill>
              </a:rPr>
              <a:t>8. je místem, kde se z provitamínu D tvoří vlivem ultrafialových paprsků vitamín D</a:t>
            </a:r>
            <a:r>
              <a:rPr lang="cs-CZ" dirty="0" smtClean="0">
                <a:solidFill>
                  <a:prstClr val="black"/>
                </a:solidFill>
              </a:rPr>
              <a:t>,</a:t>
            </a:r>
          </a:p>
          <a:p>
            <a:endParaRPr lang="cs-CZ" dirty="0">
              <a:solidFill>
                <a:prstClr val="black"/>
              </a:solidFill>
            </a:endParaRPr>
          </a:p>
          <a:p>
            <a:r>
              <a:rPr lang="cs-CZ" dirty="0">
                <a:solidFill>
                  <a:prstClr val="black"/>
                </a:solidFill>
              </a:rPr>
              <a:t>9. spodní vrstva obsahuje zásobní tuk, který je energetickou rezervou organismu,</a:t>
            </a:r>
          </a:p>
          <a:p>
            <a:r>
              <a:rPr lang="cs-CZ" dirty="0">
                <a:solidFill>
                  <a:prstClr val="black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771068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548680"/>
            <a:ext cx="84969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povrchové </a:t>
            </a:r>
            <a:r>
              <a:rPr lang="cs-CZ" dirty="0"/>
              <a:t>buňky pokožky rohovatějí, odumírají a odlupují </a:t>
            </a:r>
            <a:r>
              <a:rPr lang="cs-CZ" dirty="0" smtClean="0"/>
              <a:t>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r</a:t>
            </a:r>
            <a:r>
              <a:rPr lang="cs-CZ" dirty="0" smtClean="0"/>
              <a:t>ohovina </a:t>
            </a:r>
            <a:r>
              <a:rPr lang="cs-CZ" dirty="0"/>
              <a:t>(</a:t>
            </a:r>
            <a:r>
              <a:rPr lang="cs-CZ" i="1" dirty="0"/>
              <a:t>kreatin</a:t>
            </a:r>
            <a:r>
              <a:rPr lang="cs-CZ" dirty="0"/>
              <a:t>) je </a:t>
            </a:r>
            <a:r>
              <a:rPr lang="cs-CZ" dirty="0" smtClean="0"/>
              <a:t>odolná </a:t>
            </a:r>
            <a:r>
              <a:rPr lang="cs-CZ" dirty="0"/>
              <a:t>vůči tlaku a jiným </a:t>
            </a:r>
            <a:r>
              <a:rPr lang="cs-CZ" dirty="0" smtClean="0"/>
              <a:t>mech. I </a:t>
            </a:r>
            <a:r>
              <a:rPr lang="cs-CZ" dirty="0" err="1" smtClean="0"/>
              <a:t>chem</a:t>
            </a:r>
            <a:r>
              <a:rPr lang="cs-CZ" dirty="0" smtClean="0"/>
              <a:t>. vlivům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pokožka </a:t>
            </a:r>
            <a:r>
              <a:rPr lang="cs-CZ" dirty="0"/>
              <a:t>malých dětí má nižší vrstvu zrohovatělých </a:t>
            </a:r>
            <a:r>
              <a:rPr lang="cs-CZ" dirty="0" smtClean="0"/>
              <a:t>buněk = kůže zranitelnější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</a:t>
            </a:r>
            <a:r>
              <a:rPr lang="cs-CZ" dirty="0"/>
              <a:t> pokožky vznikají vlasy, vousy, chlupy, nehty a kožní žlázy (deriváty pokožky), jejichž začátky jsou umístěny ve škáře.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0416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half" idx="2"/>
          </p:nvPr>
        </p:nvSpPr>
        <p:spPr>
          <a:xfrm>
            <a:off x="179512" y="1268760"/>
            <a:ext cx="8784976" cy="5328592"/>
          </a:xfrm>
        </p:spPr>
        <p:txBody>
          <a:bodyPr>
            <a:normAutofit fontScale="77500" lnSpcReduction="20000"/>
          </a:bodyPr>
          <a:lstStyle/>
          <a:p>
            <a:r>
              <a:rPr lang="cs-CZ" sz="2000" b="1" u="sng" dirty="0" smtClean="0">
                <a:solidFill>
                  <a:schemeClr val="tx1"/>
                </a:solidFill>
              </a:rPr>
              <a:t>Výstelková tkáň je tvořena buňkami seřazenými vedle sebe - minimum mezibuněčné hmoty.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cs-CZ" sz="2000" dirty="0">
                <a:solidFill>
                  <a:srgbClr val="252525"/>
                </a:solidFill>
                <a:latin typeface="Arial"/>
              </a:rPr>
              <a:t>Epitel kryje vnější nebo vnitřní povrchy organizmu, má žlázovou funkci (většina žláz v těle, včetně </a:t>
            </a:r>
            <a:r>
              <a:rPr lang="cs-CZ" sz="2000" dirty="0">
                <a:solidFill>
                  <a:srgbClr val="0B0080"/>
                </a:solidFill>
                <a:latin typeface="Arial"/>
                <a:hlinkClick r:id="rId2" tooltip="Játra"/>
              </a:rPr>
              <a:t>jater</a:t>
            </a:r>
            <a:r>
              <a:rPr lang="cs-CZ" sz="2000" dirty="0">
                <a:solidFill>
                  <a:srgbClr val="252525"/>
                </a:solidFill>
                <a:latin typeface="Arial"/>
              </a:rPr>
              <a:t>, </a:t>
            </a:r>
            <a:r>
              <a:rPr lang="cs-CZ" sz="2000" dirty="0">
                <a:solidFill>
                  <a:srgbClr val="0B0080"/>
                </a:solidFill>
                <a:latin typeface="Arial"/>
                <a:hlinkClick r:id="rId3" tooltip="Slinivka břišní"/>
              </a:rPr>
              <a:t>slinivky</a:t>
            </a:r>
            <a:r>
              <a:rPr lang="cs-CZ" sz="2000" dirty="0">
                <a:solidFill>
                  <a:srgbClr val="252525"/>
                </a:solidFill>
                <a:latin typeface="Arial"/>
              </a:rPr>
              <a:t>, </a:t>
            </a:r>
            <a:r>
              <a:rPr lang="cs-CZ" sz="2000" dirty="0">
                <a:solidFill>
                  <a:srgbClr val="0B0080"/>
                </a:solidFill>
                <a:latin typeface="Arial"/>
                <a:hlinkClick r:id="rId4" tooltip="Štítná žláza"/>
              </a:rPr>
              <a:t>štítné žlázy</a:t>
            </a:r>
            <a:r>
              <a:rPr lang="cs-CZ" sz="2000" dirty="0">
                <a:solidFill>
                  <a:srgbClr val="252525"/>
                </a:solidFill>
                <a:latin typeface="Arial"/>
              </a:rPr>
              <a:t> a </a:t>
            </a:r>
            <a:r>
              <a:rPr lang="cs-CZ" sz="2000" dirty="0">
                <a:solidFill>
                  <a:srgbClr val="0B0080"/>
                </a:solidFill>
                <a:latin typeface="Arial"/>
                <a:hlinkClick r:id="rId5" tooltip="Hypofýza"/>
              </a:rPr>
              <a:t>adenohypofýzy</a:t>
            </a:r>
            <a:r>
              <a:rPr lang="cs-CZ" sz="2000" dirty="0">
                <a:solidFill>
                  <a:srgbClr val="252525"/>
                </a:solidFill>
                <a:latin typeface="Arial"/>
              </a:rPr>
              <a:t> je tvořena epitelovou tkání</a:t>
            </a:r>
            <a:r>
              <a:rPr lang="cs-CZ" sz="2000" dirty="0" smtClean="0">
                <a:solidFill>
                  <a:srgbClr val="252525"/>
                </a:solidFill>
                <a:latin typeface="Arial"/>
              </a:rPr>
              <a:t>), </a:t>
            </a:r>
            <a:r>
              <a:rPr lang="cs-CZ" dirty="0">
                <a:solidFill>
                  <a:srgbClr val="252525"/>
                </a:solidFill>
                <a:latin typeface="Arial"/>
              </a:rPr>
              <a:t>specializované epitely mají smyslovou funkci (</a:t>
            </a:r>
            <a:r>
              <a:rPr lang="cs-CZ" dirty="0" err="1">
                <a:solidFill>
                  <a:srgbClr val="252525"/>
                </a:solidFill>
                <a:latin typeface="Arial"/>
              </a:rPr>
              <a:t>neuroepitel</a:t>
            </a:r>
            <a:r>
              <a:rPr lang="cs-CZ" dirty="0">
                <a:solidFill>
                  <a:srgbClr val="252525"/>
                </a:solidFill>
                <a:latin typeface="Arial"/>
              </a:rPr>
              <a:t>) nebo podpůrnou (epitelové </a:t>
            </a:r>
            <a:r>
              <a:rPr lang="cs-CZ" dirty="0">
                <a:solidFill>
                  <a:srgbClr val="0B0080"/>
                </a:solidFill>
                <a:latin typeface="Arial"/>
                <a:hlinkClick r:id="rId6" tooltip="Retikulum"/>
              </a:rPr>
              <a:t>retikulum</a:t>
            </a:r>
            <a:r>
              <a:rPr lang="cs-CZ" dirty="0">
                <a:solidFill>
                  <a:srgbClr val="252525"/>
                </a:solidFill>
                <a:latin typeface="Arial"/>
              </a:rPr>
              <a:t> </a:t>
            </a:r>
            <a:r>
              <a:rPr lang="cs-CZ" dirty="0">
                <a:solidFill>
                  <a:srgbClr val="0B0080"/>
                </a:solidFill>
                <a:latin typeface="Arial"/>
                <a:hlinkClick r:id="rId7" tooltip="Brzlík"/>
              </a:rPr>
              <a:t>brzlíku</a:t>
            </a:r>
            <a:r>
              <a:rPr lang="cs-CZ" dirty="0" smtClean="0">
                <a:solidFill>
                  <a:srgbClr val="252525"/>
                </a:solidFill>
                <a:latin typeface="Arial"/>
              </a:rPr>
              <a:t>).</a:t>
            </a:r>
            <a:endParaRPr lang="cs-CZ" sz="2000" dirty="0" smtClean="0">
              <a:solidFill>
                <a:srgbClr val="252525"/>
              </a:solidFill>
              <a:latin typeface="Arial"/>
            </a:endParaRPr>
          </a:p>
          <a:p>
            <a:endParaRPr lang="cs-CZ" sz="2000" b="1" dirty="0" smtClean="0">
              <a:solidFill>
                <a:schemeClr val="tx1"/>
              </a:solidFill>
            </a:endParaRPr>
          </a:p>
          <a:p>
            <a:endParaRPr lang="cs-CZ" sz="2000" b="1" dirty="0" smtClean="0">
              <a:solidFill>
                <a:schemeClr val="tx1"/>
              </a:solidFill>
            </a:endParaRPr>
          </a:p>
          <a:p>
            <a:r>
              <a:rPr lang="cs-CZ" sz="2000" b="1" dirty="0" smtClean="0">
                <a:solidFill>
                  <a:schemeClr val="tx1"/>
                </a:solidFill>
              </a:rPr>
              <a:t>Epitely dělíme:</a:t>
            </a:r>
          </a:p>
          <a:p>
            <a:pPr marL="285750" indent="-285750">
              <a:buFontTx/>
              <a:buChar char="-"/>
            </a:pPr>
            <a:r>
              <a:rPr lang="cs-CZ" sz="2000" b="1" dirty="0" smtClean="0">
                <a:solidFill>
                  <a:schemeClr val="tx1"/>
                </a:solidFill>
              </a:rPr>
              <a:t>Podle počtu vrstev- jednovrstevné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                                           - vícevrstevné</a:t>
            </a:r>
          </a:p>
          <a:p>
            <a:pPr marL="285750" indent="-285750">
              <a:buFontTx/>
              <a:buChar char="-"/>
            </a:pPr>
            <a:r>
              <a:rPr lang="cs-CZ" sz="2000" b="1" dirty="0" smtClean="0">
                <a:solidFill>
                  <a:schemeClr val="tx1"/>
                </a:solidFill>
              </a:rPr>
              <a:t>Podle tvaru buněk </a:t>
            </a:r>
          </a:p>
          <a:p>
            <a:pPr marL="285750" indent="-285750">
              <a:buFontTx/>
              <a:buChar char="-"/>
            </a:pPr>
            <a:r>
              <a:rPr lang="cs-CZ" sz="2000" b="1" dirty="0" smtClean="0">
                <a:solidFill>
                  <a:schemeClr val="tx1"/>
                </a:solidFill>
              </a:rPr>
              <a:t>– plochý (dlaždicový), cylindrický (válcový), kubický (krychlový)</a:t>
            </a:r>
          </a:p>
          <a:p>
            <a:pPr marL="285750" indent="-285750">
              <a:buFontTx/>
              <a:buChar char="-"/>
            </a:pPr>
            <a:r>
              <a:rPr lang="cs-CZ" sz="2000" b="1" dirty="0" smtClean="0">
                <a:solidFill>
                  <a:schemeClr val="tx1"/>
                </a:solidFill>
              </a:rPr>
              <a:t>Podle funkce-  krycí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 </a:t>
            </a:r>
            <a:r>
              <a:rPr lang="cs-CZ" sz="2000" b="1" dirty="0" smtClean="0">
                <a:solidFill>
                  <a:schemeClr val="tx1"/>
                </a:solidFill>
              </a:rPr>
              <a:t>                               -  výstelkový 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 </a:t>
            </a:r>
            <a:r>
              <a:rPr lang="cs-CZ" sz="2000" b="1" dirty="0" smtClean="0">
                <a:solidFill>
                  <a:schemeClr val="tx1"/>
                </a:solidFill>
              </a:rPr>
              <a:t>                              -   žlázový (produkce určitých látek)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 </a:t>
            </a:r>
            <a:r>
              <a:rPr lang="cs-CZ" sz="2000" b="1" dirty="0" smtClean="0">
                <a:solidFill>
                  <a:schemeClr val="tx1"/>
                </a:solidFill>
              </a:rPr>
              <a:t>                              -   resorpční (vstřebávání určitých látek)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 </a:t>
            </a:r>
            <a:r>
              <a:rPr lang="cs-CZ" sz="2000" b="1" dirty="0" smtClean="0">
                <a:solidFill>
                  <a:schemeClr val="tx1"/>
                </a:solidFill>
              </a:rPr>
              <a:t>                              -  dýchací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 </a:t>
            </a:r>
            <a:r>
              <a:rPr lang="cs-CZ" sz="2000" b="1" dirty="0" smtClean="0">
                <a:solidFill>
                  <a:schemeClr val="tx1"/>
                </a:solidFill>
              </a:rPr>
              <a:t>                              -  smyslový (obsahuje nervové buňky)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 </a:t>
            </a:r>
          </a:p>
          <a:p>
            <a:endParaRPr lang="cs-CZ" b="1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476672"/>
            <a:ext cx="8352928" cy="648072"/>
          </a:xfrm>
        </p:spPr>
        <p:txBody>
          <a:bodyPr/>
          <a:lstStyle/>
          <a:p>
            <a:pPr algn="ctr"/>
            <a:r>
              <a:rPr lang="cs-CZ" sz="4400" b="1" dirty="0" smtClean="0">
                <a:solidFill>
                  <a:schemeClr val="tx1"/>
                </a:solidFill>
              </a:rPr>
              <a:t>Výstelky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(epitely)</a:t>
            </a:r>
            <a:endParaRPr lang="cs-CZ" b="1" dirty="0">
              <a:solidFill>
                <a:schemeClr val="tx1"/>
              </a:solidFill>
            </a:endParaRPr>
          </a:p>
        </p:txBody>
      </p:sp>
      <p:cxnSp>
        <p:nvCxnSpPr>
          <p:cNvPr id="6" name="Přímá spojnice se šipkou 5"/>
          <p:cNvCxnSpPr/>
          <p:nvPr/>
        </p:nvCxnSpPr>
        <p:spPr>
          <a:xfrm flipH="1">
            <a:off x="6383282" y="1700808"/>
            <a:ext cx="1" cy="9001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01964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76672"/>
            <a:ext cx="856895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b="1" i="1" dirty="0" smtClean="0"/>
          </a:p>
          <a:p>
            <a:pPr algn="ctr"/>
            <a:endParaRPr lang="cs-CZ" b="1" i="1" dirty="0"/>
          </a:p>
          <a:p>
            <a:pPr algn="ctr"/>
            <a:r>
              <a:rPr lang="cs-CZ" b="1" i="1" dirty="0" smtClean="0"/>
              <a:t>Škára</a:t>
            </a:r>
          </a:p>
          <a:p>
            <a:pPr algn="ctr"/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Škára (</a:t>
            </a:r>
            <a:r>
              <a:rPr lang="cs-CZ" i="1" dirty="0" err="1"/>
              <a:t>corium</a:t>
            </a:r>
            <a:r>
              <a:rPr lang="cs-CZ" dirty="0"/>
              <a:t>) je tvořena </a:t>
            </a:r>
            <a:r>
              <a:rPr lang="cs-CZ" b="1" dirty="0"/>
              <a:t>elastickým vazivem</a:t>
            </a:r>
            <a:r>
              <a:rPr lang="cs-CZ" dirty="0"/>
              <a:t>, kterým prostupuje velké množství krevních a lymfatických cév a nervových vláken</a:t>
            </a:r>
            <a:r>
              <a:rPr lang="cs-CZ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Krevní cévy vytváření bohaté </a:t>
            </a:r>
            <a:r>
              <a:rPr lang="cs-CZ" b="1" dirty="0"/>
              <a:t>cévní pleteně</a:t>
            </a:r>
            <a:r>
              <a:rPr lang="cs-CZ" dirty="0"/>
              <a:t>, které představují velkou zásobárnu krve. Tuto krev pak může organismus použít k většímu prokrvení v činných oblastech těla. Cévní řečiště má též význam při vydávání tepla z organismu. Při vyšší teplotě zevního prostředí nebo při namáhavé fyzické práci se krevní vlásečnice rozšiřují (</a:t>
            </a:r>
            <a:r>
              <a:rPr lang="cs-CZ" i="1" dirty="0"/>
              <a:t>vazodilatace</a:t>
            </a:r>
            <a:r>
              <a:rPr lang="cs-CZ" dirty="0"/>
              <a:t>), kůže zčervená a teplo vyzařuje do prostředí. Za chladu se kožní vlásečnice smršťují (</a:t>
            </a:r>
            <a:r>
              <a:rPr lang="cs-CZ" i="1" dirty="0"/>
              <a:t>vazokonstrikce</a:t>
            </a:r>
            <a:r>
              <a:rPr lang="cs-CZ" dirty="0"/>
              <a:t>), průtok krve se snižuje a teplo se z těla méně vydává.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</a:t>
            </a:r>
            <a:r>
              <a:rPr lang="cs-CZ" dirty="0"/>
              <a:t> </a:t>
            </a:r>
            <a:r>
              <a:rPr lang="cs-CZ" dirty="0" err="1"/>
              <a:t>termoneutrálním</a:t>
            </a:r>
            <a:r>
              <a:rPr lang="cs-CZ" dirty="0"/>
              <a:t> prostředí je prokrvení kůže asi 150 až 500 ml/min., při rozšíření cév až 3 l a více</a:t>
            </a:r>
            <a:r>
              <a:rPr lang="cs-CZ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Ve škáře jsou umístěny </a:t>
            </a:r>
            <a:r>
              <a:rPr lang="cs-CZ" dirty="0" smtClean="0"/>
              <a:t>receptory = reakce </a:t>
            </a:r>
            <a:r>
              <a:rPr lang="cs-CZ" dirty="0"/>
              <a:t>na mechanické, tepelné a bolestivé </a:t>
            </a:r>
            <a:r>
              <a:rPr lang="cs-CZ" dirty="0" smtClean="0"/>
              <a:t>podněty.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51402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332656"/>
            <a:ext cx="8064896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Ve </a:t>
            </a:r>
            <a:r>
              <a:rPr lang="cs-CZ" dirty="0"/>
              <a:t>spodní vrstvě škáry začínají </a:t>
            </a:r>
            <a:r>
              <a:rPr lang="cs-CZ" b="1" dirty="0"/>
              <a:t>potní </a:t>
            </a:r>
            <a:r>
              <a:rPr lang="cs-CZ" b="1" dirty="0" smtClean="0"/>
              <a:t>žlázy, </a:t>
            </a:r>
            <a:r>
              <a:rPr lang="cs-CZ" dirty="0" smtClean="0"/>
              <a:t>na povrchu ústí pórem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ve</a:t>
            </a:r>
            <a:r>
              <a:rPr lang="cs-CZ" dirty="0"/>
              <a:t> větším množství jsou na čele, obličeji, dlaních, chodidlech a v </a:t>
            </a:r>
            <a:r>
              <a:rPr lang="cs-CZ" dirty="0" smtClean="0"/>
              <a:t>podpaží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pot</a:t>
            </a:r>
            <a:r>
              <a:rPr lang="cs-CZ" dirty="0" smtClean="0"/>
              <a:t> </a:t>
            </a:r>
            <a:r>
              <a:rPr lang="cs-CZ" dirty="0"/>
              <a:t>o</a:t>
            </a:r>
            <a:r>
              <a:rPr lang="cs-CZ" dirty="0" smtClean="0"/>
              <a:t>bsahuje </a:t>
            </a:r>
            <a:r>
              <a:rPr lang="cs-CZ" dirty="0"/>
              <a:t>asi 99 % </a:t>
            </a:r>
            <a:r>
              <a:rPr lang="cs-CZ" dirty="0" smtClean="0"/>
              <a:t>vody, dále </a:t>
            </a:r>
            <a:r>
              <a:rPr lang="cs-CZ" dirty="0" err="1"/>
              <a:t>NaCl</a:t>
            </a:r>
            <a:r>
              <a:rPr lang="cs-CZ" dirty="0"/>
              <a:t>, zbytek tvoří organické látky (močovina, kyselina močová, kyselina mléčná, mastné kyseliny </a:t>
            </a:r>
            <a:r>
              <a:rPr lang="cs-CZ" dirty="0" smtClean="0"/>
              <a:t>atd. )</a:t>
            </a:r>
          </a:p>
          <a:p>
            <a:endParaRPr lang="cs-CZ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mazové </a:t>
            </a:r>
            <a:r>
              <a:rPr lang="cs-CZ" b="1" dirty="0"/>
              <a:t>žlázy</a:t>
            </a:r>
            <a:r>
              <a:rPr lang="cs-CZ" dirty="0"/>
              <a:t> j</a:t>
            </a:r>
            <a:r>
              <a:rPr lang="cs-CZ" dirty="0" smtClean="0"/>
              <a:t>sou </a:t>
            </a:r>
            <a:r>
              <a:rPr lang="cs-CZ" dirty="0"/>
              <a:t>na celém těle s výjimkou těch míst, kde nejsou ani vlasy, ani chlupy (dlaně, chodidla</a:t>
            </a:r>
            <a:r>
              <a:rPr lang="cs-CZ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</a:t>
            </a:r>
            <a:r>
              <a:rPr lang="cs-CZ" dirty="0" smtClean="0"/>
              <a:t>az – </a:t>
            </a:r>
            <a:r>
              <a:rPr lang="cs-CZ" dirty="0" err="1" smtClean="0"/>
              <a:t>fce</a:t>
            </a:r>
            <a:r>
              <a:rPr lang="cs-CZ" dirty="0" smtClean="0"/>
              <a:t> zvláčňovat </a:t>
            </a:r>
            <a:r>
              <a:rPr lang="cs-CZ" dirty="0"/>
              <a:t>kůži, promastit ji, chránit před promáčením a </a:t>
            </a:r>
            <a:r>
              <a:rPr lang="cs-CZ" dirty="0" smtClean="0"/>
              <a:t>vysycháním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</a:t>
            </a:r>
            <a:r>
              <a:rPr lang="cs-CZ" dirty="0"/>
              <a:t> době pohlavního dospívání se činnost mazových a potních žláz </a:t>
            </a:r>
            <a:r>
              <a:rPr lang="cs-CZ" dirty="0" smtClean="0"/>
              <a:t>zvyšuje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</a:t>
            </a:r>
            <a:r>
              <a:rPr lang="cs-CZ" dirty="0" smtClean="0"/>
              <a:t>e </a:t>
            </a:r>
            <a:r>
              <a:rPr lang="cs-CZ" dirty="0"/>
              <a:t>škáry vyrůstají vlasy, chlupy a </a:t>
            </a:r>
            <a:r>
              <a:rPr lang="cs-CZ" dirty="0" smtClean="0"/>
              <a:t>nehty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škára </a:t>
            </a:r>
            <a:r>
              <a:rPr lang="cs-CZ" dirty="0"/>
              <a:t>přechází </a:t>
            </a:r>
            <a:r>
              <a:rPr lang="cs-CZ" dirty="0" smtClean="0"/>
              <a:t>v</a:t>
            </a:r>
            <a:r>
              <a:rPr lang="cs-CZ" dirty="0"/>
              <a:t> podkožní </a:t>
            </a:r>
            <a:r>
              <a:rPr lang="cs-CZ" dirty="0" smtClean="0"/>
              <a:t>vazivo - tvoří </a:t>
            </a:r>
            <a:r>
              <a:rPr lang="cs-CZ" dirty="0"/>
              <a:t>síť vazivových pruhů, které spojují kůži s </a:t>
            </a:r>
            <a:r>
              <a:rPr lang="cs-CZ" dirty="0" smtClean="0"/>
              <a:t>orgány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</a:t>
            </a:r>
            <a:r>
              <a:rPr lang="cs-CZ" dirty="0"/>
              <a:t> prostorách mezi pruhy je tukové </a:t>
            </a:r>
            <a:r>
              <a:rPr lang="cs-CZ" dirty="0" smtClean="0"/>
              <a:t>vazivo = zásobárna </a:t>
            </a:r>
            <a:r>
              <a:rPr lang="cs-CZ" dirty="0"/>
              <a:t>energie </a:t>
            </a:r>
            <a:r>
              <a:rPr lang="cs-CZ" dirty="0" smtClean="0"/>
              <a:t>a izolační vrstva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2028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Výstelky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b="1" dirty="0">
                <a:solidFill>
                  <a:schemeClr val="tx1"/>
                </a:solidFill>
              </a:rPr>
              <a:t>(epitely</a:t>
            </a:r>
            <a:r>
              <a:rPr lang="cs-CZ" b="1" dirty="0" smtClean="0">
                <a:solidFill>
                  <a:schemeClr val="tx1"/>
                </a:solidFill>
              </a:rPr>
              <a:t>)- příklady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806" t="4634" r="7318" b="4954"/>
          <a:stretch/>
        </p:blipFill>
        <p:spPr bwMode="auto">
          <a:xfrm>
            <a:off x="395536" y="1196752"/>
            <a:ext cx="8568952" cy="5400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6188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337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79388" y="260350"/>
            <a:ext cx="8666162" cy="67691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cs-CZ" altLang="cs-CZ" sz="1800" dirty="0" smtClean="0"/>
          </a:p>
          <a:p>
            <a:pPr>
              <a:lnSpc>
                <a:spcPct val="80000"/>
              </a:lnSpc>
            </a:pPr>
            <a:endParaRPr lang="cs-CZ" altLang="cs-CZ" sz="1800" dirty="0"/>
          </a:p>
          <a:p>
            <a:pPr>
              <a:lnSpc>
                <a:spcPct val="80000"/>
              </a:lnSpc>
            </a:pPr>
            <a:endParaRPr lang="cs-CZ" altLang="cs-CZ" sz="1800" dirty="0" smtClean="0"/>
          </a:p>
          <a:p>
            <a:pPr>
              <a:lnSpc>
                <a:spcPct val="80000"/>
              </a:lnSpc>
            </a:pPr>
            <a:endParaRPr lang="cs-CZ" altLang="cs-CZ" sz="1800" dirty="0" smtClean="0"/>
          </a:p>
          <a:p>
            <a:pPr>
              <a:lnSpc>
                <a:spcPct val="80000"/>
              </a:lnSpc>
            </a:pPr>
            <a:endParaRPr lang="cs-CZ" altLang="cs-CZ" sz="1800" dirty="0" smtClean="0"/>
          </a:p>
          <a:p>
            <a:pPr>
              <a:lnSpc>
                <a:spcPct val="80000"/>
              </a:lnSpc>
            </a:pPr>
            <a:r>
              <a:rPr lang="cs-CZ" altLang="cs-CZ" sz="1800" dirty="0" smtClean="0"/>
              <a:t>plochý </a:t>
            </a:r>
            <a:r>
              <a:rPr lang="cs-CZ" altLang="cs-CZ" sz="1800" dirty="0"/>
              <a:t>epitel vystýlá např. hrudní a břišní </a:t>
            </a:r>
            <a:r>
              <a:rPr lang="cs-CZ" altLang="cs-CZ" sz="1800" dirty="0" smtClean="0"/>
              <a:t>dutinu</a:t>
            </a:r>
          </a:p>
          <a:p>
            <a:pPr>
              <a:lnSpc>
                <a:spcPct val="80000"/>
              </a:lnSpc>
            </a:pPr>
            <a:endParaRPr lang="cs-CZ" altLang="cs-CZ" sz="1800" dirty="0"/>
          </a:p>
          <a:p>
            <a:pPr>
              <a:lnSpc>
                <a:spcPct val="80000"/>
              </a:lnSpc>
            </a:pPr>
            <a:r>
              <a:rPr lang="cs-CZ" altLang="cs-CZ" sz="1800" dirty="0" smtClean="0"/>
              <a:t>krychlový </a:t>
            </a:r>
            <a:r>
              <a:rPr lang="cs-CZ" altLang="cs-CZ" sz="1800" dirty="0"/>
              <a:t>epitel tvoří hlubší vrstvy </a:t>
            </a:r>
            <a:r>
              <a:rPr lang="cs-CZ" altLang="cs-CZ" sz="1800" dirty="0" smtClean="0"/>
              <a:t>pokožky</a:t>
            </a:r>
          </a:p>
          <a:p>
            <a:pPr>
              <a:lnSpc>
                <a:spcPct val="80000"/>
              </a:lnSpc>
            </a:pPr>
            <a:endParaRPr lang="cs-CZ" altLang="cs-CZ" sz="1800" dirty="0" smtClean="0"/>
          </a:p>
          <a:p>
            <a:pPr>
              <a:lnSpc>
                <a:spcPct val="80000"/>
              </a:lnSpc>
            </a:pPr>
            <a:r>
              <a:rPr lang="cs-CZ" altLang="cs-CZ" sz="1800" dirty="0" smtClean="0"/>
              <a:t>válcový </a:t>
            </a:r>
            <a:r>
              <a:rPr lang="cs-CZ" altLang="cs-CZ" sz="1800" dirty="0"/>
              <a:t>epitel opatřený řasinkami je typický pro dýchací </a:t>
            </a:r>
            <a:r>
              <a:rPr lang="cs-CZ" altLang="cs-CZ" sz="1800" dirty="0" smtClean="0"/>
              <a:t>cesty</a:t>
            </a:r>
          </a:p>
          <a:p>
            <a:pPr>
              <a:lnSpc>
                <a:spcPct val="80000"/>
              </a:lnSpc>
            </a:pPr>
            <a:endParaRPr lang="cs-CZ" altLang="cs-CZ" sz="1800" dirty="0" smtClean="0"/>
          </a:p>
          <a:p>
            <a:pPr>
              <a:lnSpc>
                <a:spcPct val="80000"/>
              </a:lnSpc>
            </a:pPr>
            <a:r>
              <a:rPr lang="cs-CZ" altLang="cs-CZ" sz="1800" dirty="0"/>
              <a:t>e</a:t>
            </a:r>
            <a:r>
              <a:rPr lang="cs-CZ" altLang="cs-CZ" sz="1800" dirty="0" smtClean="0"/>
              <a:t>pitel </a:t>
            </a:r>
            <a:r>
              <a:rPr lang="cs-CZ" altLang="cs-CZ" sz="1800" dirty="0"/>
              <a:t>měnící svůj tvar, tzv. přechodný epitel je typický pro vývodné močové cesty. </a:t>
            </a:r>
            <a:endParaRPr lang="cs-CZ" altLang="cs-CZ" sz="1800" dirty="0" smtClean="0"/>
          </a:p>
          <a:p>
            <a:pPr>
              <a:lnSpc>
                <a:spcPct val="80000"/>
              </a:lnSpc>
            </a:pPr>
            <a:endParaRPr lang="cs-CZ" altLang="cs-CZ" sz="1800" dirty="0"/>
          </a:p>
          <a:p>
            <a:pPr>
              <a:lnSpc>
                <a:spcPct val="80000"/>
              </a:lnSpc>
            </a:pPr>
            <a:r>
              <a:rPr lang="cs-CZ" altLang="cs-CZ" sz="1800" dirty="0"/>
              <a:t>Podle </a:t>
            </a:r>
            <a:r>
              <a:rPr lang="cs-CZ" altLang="cs-CZ" sz="1800" b="1" dirty="0"/>
              <a:t>počtu vrstev </a:t>
            </a:r>
            <a:r>
              <a:rPr lang="cs-CZ" altLang="cs-CZ" sz="1800" dirty="0"/>
              <a:t>rozlišujeme jednovrstevné a vícevrstevné epitely. </a:t>
            </a:r>
            <a:endParaRPr lang="cs-CZ" altLang="cs-CZ" sz="1800" dirty="0" smtClean="0"/>
          </a:p>
          <a:p>
            <a:pPr>
              <a:lnSpc>
                <a:spcPct val="80000"/>
              </a:lnSpc>
            </a:pPr>
            <a:endParaRPr lang="cs-CZ" altLang="cs-CZ" sz="1800" dirty="0"/>
          </a:p>
          <a:p>
            <a:pPr lvl="1">
              <a:lnSpc>
                <a:spcPct val="80000"/>
              </a:lnSpc>
            </a:pPr>
            <a:r>
              <a:rPr lang="cs-CZ" altLang="cs-CZ" sz="1800" b="1" dirty="0"/>
              <a:t>Jednovrstevný </a:t>
            </a:r>
            <a:r>
              <a:rPr lang="cs-CZ" altLang="cs-CZ" sz="1800" dirty="0"/>
              <a:t>(dlaždicový) epitel vystýlá např. vnitřní povrch cév nebo vnitřní povrchy nejmenších žlázových vývodů. </a:t>
            </a:r>
            <a:endParaRPr lang="cs-CZ" altLang="cs-CZ" sz="1800" dirty="0" smtClean="0"/>
          </a:p>
          <a:p>
            <a:pPr lvl="1">
              <a:lnSpc>
                <a:spcPct val="80000"/>
              </a:lnSpc>
            </a:pPr>
            <a:endParaRPr lang="cs-CZ" altLang="cs-CZ" sz="1800" dirty="0"/>
          </a:p>
          <a:p>
            <a:pPr lvl="1">
              <a:lnSpc>
                <a:spcPct val="80000"/>
              </a:lnSpc>
            </a:pPr>
            <a:r>
              <a:rPr lang="cs-CZ" altLang="cs-CZ" sz="1800" b="1" dirty="0"/>
              <a:t>Vícevrstevný</a:t>
            </a:r>
            <a:r>
              <a:rPr lang="cs-CZ" altLang="cs-CZ" sz="1800" dirty="0"/>
              <a:t> epitel (dlaždicový) je typický pro stavbu povrchní vrstvy kůže. </a:t>
            </a:r>
            <a:endParaRPr lang="cs-CZ" altLang="cs-CZ" sz="1800" dirty="0" smtClean="0"/>
          </a:p>
          <a:p>
            <a:pPr marL="301943" lvl="1" indent="0">
              <a:lnSpc>
                <a:spcPct val="80000"/>
              </a:lnSpc>
              <a:buNone/>
            </a:pPr>
            <a:endParaRPr lang="cs-CZ" altLang="cs-CZ" sz="1800" dirty="0"/>
          </a:p>
          <a:p>
            <a:pPr marL="301943" lvl="1" indent="0">
              <a:lnSpc>
                <a:spcPct val="80000"/>
              </a:lnSpc>
              <a:buNone/>
            </a:pPr>
            <a:r>
              <a:rPr lang="cs-CZ" altLang="cs-CZ" sz="1800" dirty="0" smtClean="0"/>
              <a:t>Tzv</a:t>
            </a:r>
            <a:r>
              <a:rPr lang="cs-CZ" altLang="cs-CZ" sz="1800" dirty="0"/>
              <a:t>. přechodný vícevrstevný epitel je složen z několika vrstev různě velkých buněk, schopných měnit tvar v závislosti na změně objemu orgánu, které vystýlají. </a:t>
            </a:r>
          </a:p>
        </p:txBody>
      </p:sp>
    </p:spTree>
    <p:extLst>
      <p:ext uri="{BB962C8B-B14F-4D97-AF65-F5344CB8AC3E}">
        <p14:creationId xmlns:p14="http://schemas.microsoft.com/office/powerpoint/2010/main" val="34530590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548680"/>
            <a:ext cx="7848872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Podle </a:t>
            </a:r>
            <a:r>
              <a:rPr lang="cs-CZ" altLang="cs-CZ" sz="2000" b="1" dirty="0"/>
              <a:t>funkce</a:t>
            </a:r>
            <a:r>
              <a:rPr lang="cs-CZ" altLang="cs-CZ" sz="2000" dirty="0"/>
              <a:t>, kterou epitel vykonává, rozeznáváme: </a:t>
            </a:r>
            <a:endParaRPr lang="cs-CZ" altLang="cs-CZ" sz="2000" dirty="0" smtClean="0"/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b="1" dirty="0"/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b="1" dirty="0" smtClean="0"/>
              <a:t>Krycí </a:t>
            </a:r>
            <a:r>
              <a:rPr lang="cs-CZ" altLang="cs-CZ" sz="2000" b="1" dirty="0"/>
              <a:t>a výstelkový epitel</a:t>
            </a:r>
            <a:r>
              <a:rPr lang="cs-CZ" altLang="cs-CZ" sz="2000" dirty="0"/>
              <a:t> chrání vnější a vnitřní povrch těla a </a:t>
            </a:r>
            <a:r>
              <a:rPr lang="cs-CZ" altLang="cs-CZ" sz="2000" dirty="0" smtClean="0"/>
              <a:t>orgánů.</a:t>
            </a:r>
          </a:p>
          <a:p>
            <a:pPr>
              <a:lnSpc>
                <a:spcPct val="80000"/>
              </a:lnSpc>
            </a:pPr>
            <a:r>
              <a:rPr lang="cs-CZ" altLang="cs-CZ" sz="2000" dirty="0" smtClean="0"/>
              <a:t>Krycí </a:t>
            </a:r>
            <a:r>
              <a:rPr lang="cs-CZ" altLang="cs-CZ" sz="2000" dirty="0"/>
              <a:t>epitel (vícevrstevný dlaždicový) je velmi odolný proti mechanickým, tepelným a chemickým vlivům. Tvoří např. pokožku. </a:t>
            </a:r>
            <a:endParaRPr lang="cs-CZ" altLang="cs-CZ" sz="2000" dirty="0" smtClean="0"/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/>
              <a:t>Výstelkový </a:t>
            </a:r>
            <a:r>
              <a:rPr lang="cs-CZ" altLang="cs-CZ" sz="2000" dirty="0"/>
              <a:t>válcový epitel pokrývá vnitřní povrch trávicí </a:t>
            </a:r>
            <a:r>
              <a:rPr lang="cs-CZ" altLang="cs-CZ" sz="2000" dirty="0" smtClean="0"/>
              <a:t>trubice.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b="1" dirty="0"/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b="1" dirty="0" smtClean="0"/>
              <a:t>Žlázový </a:t>
            </a:r>
            <a:r>
              <a:rPr lang="cs-CZ" altLang="cs-CZ" sz="2000" b="1" dirty="0"/>
              <a:t>epitel</a:t>
            </a:r>
            <a:r>
              <a:rPr lang="cs-CZ" altLang="cs-CZ" sz="2000" dirty="0"/>
              <a:t> je sestaven z buněk schopných přijímat látky, zpracovávat je a vytvořený produkt vylučovat. Žlázový epitel, obvykle vložený do vazivového pouzdra, tvoří funkční základ žláz. </a:t>
            </a:r>
            <a:endParaRPr lang="cs-CZ" altLang="cs-CZ" sz="2000" dirty="0" smtClean="0"/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b="1" dirty="0"/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b="1" dirty="0" smtClean="0"/>
              <a:t>Exkreční </a:t>
            </a:r>
            <a:r>
              <a:rPr lang="cs-CZ" altLang="cs-CZ" sz="2000" b="1" dirty="0"/>
              <a:t>žlázy </a:t>
            </a:r>
            <a:r>
              <a:rPr lang="cs-CZ" altLang="cs-CZ" sz="2000" dirty="0"/>
              <a:t>vylučují odpadové látky (moč, pot apod.) a </a:t>
            </a:r>
            <a:r>
              <a:rPr lang="cs-CZ" altLang="cs-CZ" sz="2000" b="1" dirty="0"/>
              <a:t>sekreční žlázy</a:t>
            </a:r>
            <a:r>
              <a:rPr lang="cs-CZ" altLang="cs-CZ" sz="2000" dirty="0"/>
              <a:t> odevzdávají své produkty (obvykle bílkovinné povahy) do orgánových dutin (např. žaludeční šťávu). </a:t>
            </a:r>
            <a:endParaRPr lang="cs-CZ" altLang="cs-CZ" sz="2000" dirty="0" smtClean="0"/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/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b="1" dirty="0"/>
              <a:t>Resorpční epitel</a:t>
            </a:r>
            <a:r>
              <a:rPr lang="cs-CZ" altLang="cs-CZ" sz="2000" dirty="0"/>
              <a:t> tvoří buňky, které dovedou přijímat svým volným povrchem látky, zpracovávat je a transportovat do cév. Tento druh epitelu vystýlá vnitřní povrch dutých orgánů</a:t>
            </a:r>
            <a:r>
              <a:rPr lang="cs-CZ" altLang="cs-CZ" sz="2000" dirty="0" smtClean="0"/>
              <a:t>.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b="1" dirty="0"/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b="1" dirty="0"/>
              <a:t>Smyslový epitel </a:t>
            </a:r>
            <a:r>
              <a:rPr lang="cs-CZ" altLang="cs-CZ" sz="2000" dirty="0"/>
              <a:t>obsahuje buňky citlivé na fyzikální nebo chemické podněty, schopné transformovat a předávat podráždění dále. Smyslový epitel tvoří buňky oční sítnice, sluchové buňky vnitřního ucha atd.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21080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Tkáně pojivové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Dělíme podle extracelulární matrix na:</a:t>
            </a:r>
          </a:p>
          <a:p>
            <a:pPr>
              <a:buFontTx/>
              <a:buChar char="-"/>
            </a:pPr>
            <a:r>
              <a:rPr lang="cs-CZ" altLang="cs-CZ" dirty="0"/>
              <a:t>Trofické (krev, </a:t>
            </a:r>
            <a:r>
              <a:rPr lang="cs-CZ" altLang="cs-CZ" dirty="0" smtClean="0"/>
              <a:t>lymfa</a:t>
            </a:r>
            <a:r>
              <a:rPr lang="cs-CZ" altLang="cs-CZ" dirty="0"/>
              <a:t>)</a:t>
            </a:r>
          </a:p>
          <a:p>
            <a:pPr>
              <a:buFontTx/>
              <a:buChar char="-"/>
            </a:pPr>
            <a:r>
              <a:rPr lang="cs-CZ" altLang="cs-CZ" dirty="0"/>
              <a:t>Vaziva (řídká retikulární -</a:t>
            </a:r>
            <a:r>
              <a:rPr lang="en-US" altLang="cs-CZ" dirty="0"/>
              <a:t>&gt;</a:t>
            </a:r>
            <a:r>
              <a:rPr lang="cs-CZ" altLang="cs-CZ" dirty="0"/>
              <a:t> hustá)</a:t>
            </a:r>
          </a:p>
          <a:p>
            <a:pPr>
              <a:buFontTx/>
              <a:buChar char="-"/>
            </a:pPr>
            <a:r>
              <a:rPr lang="cs-CZ" altLang="cs-CZ" dirty="0"/>
              <a:t>Chrupavky (hyalinní, vazivová, elastická)</a:t>
            </a:r>
          </a:p>
          <a:p>
            <a:pPr>
              <a:buFontTx/>
              <a:buChar char="-"/>
            </a:pPr>
            <a:r>
              <a:rPr lang="cs-CZ" altLang="cs-CZ" dirty="0"/>
              <a:t>Kosti (fibrilární a </a:t>
            </a:r>
            <a:r>
              <a:rPr lang="cs-CZ" altLang="cs-CZ" dirty="0" err="1"/>
              <a:t>lamelární</a:t>
            </a:r>
            <a:r>
              <a:rPr lang="cs-CZ" alt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45461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850" y="0"/>
            <a:ext cx="8385175" cy="1431925"/>
          </a:xfrm>
        </p:spPr>
        <p:txBody>
          <a:bodyPr/>
          <a:lstStyle/>
          <a:p>
            <a:r>
              <a:rPr lang="cs-CZ" altLang="cs-CZ"/>
              <a:t>Chrupavka</a:t>
            </a:r>
          </a:p>
        </p:txBody>
      </p:sp>
      <p:sp>
        <p:nvSpPr>
          <p:cNvPr id="3072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68313" y="1125538"/>
            <a:ext cx="8377237" cy="57324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dirty="0">
                <a:solidFill>
                  <a:schemeClr val="tx1"/>
                </a:solidFill>
              </a:rPr>
              <a:t>Chrupavka je složená z chrupavčitých buněk (chondrocytů), mezibuněčné hmoty hlavně v podobě vláken (kolagenních a elastických). Povrch pokryt vazivem  (perichondrium). </a:t>
            </a:r>
          </a:p>
          <a:p>
            <a:pPr>
              <a:lnSpc>
                <a:spcPct val="9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Hyalinní (kloubní, sklovitou) chrupavku: </a:t>
            </a:r>
            <a:r>
              <a:rPr lang="cs-CZ" altLang="cs-CZ" sz="2400" dirty="0">
                <a:solidFill>
                  <a:schemeClr val="tx1"/>
                </a:solidFill>
              </a:rPr>
              <a:t>kromě buněk a mezibuněčné hmoty jsou velmi tenká kolagenní vlákna (nebuněčná složka převládá). Kryje kloubní povrchy kostí a tvoří chrupavky stěny dýchacích trubic. Nejrozšířenější typ chrupavky. </a:t>
            </a:r>
          </a:p>
          <a:p>
            <a:pPr>
              <a:lnSpc>
                <a:spcPct val="9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V elastické chrupavce </a:t>
            </a:r>
            <a:r>
              <a:rPr lang="cs-CZ" altLang="cs-CZ" sz="2400" dirty="0">
                <a:solidFill>
                  <a:schemeClr val="tx1"/>
                </a:solidFill>
              </a:rPr>
              <a:t>převládají hojná a dobře viditelná elastická vlákna. Je pružná a ohebná. Tvoří podklad ušního boltce a hrtanové příklopky. </a:t>
            </a:r>
          </a:p>
          <a:p>
            <a:pPr>
              <a:lnSpc>
                <a:spcPct val="90000"/>
              </a:lnSpc>
            </a:pPr>
            <a:r>
              <a:rPr lang="cs-CZ" altLang="cs-CZ" sz="2400" b="1" dirty="0">
                <a:solidFill>
                  <a:schemeClr val="tx1"/>
                </a:solidFill>
              </a:rPr>
              <a:t>Vazivová chrupavka </a:t>
            </a:r>
            <a:r>
              <a:rPr lang="cs-CZ" altLang="cs-CZ" sz="2400" dirty="0">
                <a:solidFill>
                  <a:schemeClr val="tx1"/>
                </a:solidFill>
              </a:rPr>
              <a:t>menší množství chrupavčitých buněk hlavně velmi silná kolagenní vlákna. Mezibuněčné hmoty je poměrně málo. Odolná na tlak a tah. Vyskytuje se v nitrokloubních a v meziobratlových destičkách.</a:t>
            </a:r>
          </a:p>
        </p:txBody>
      </p:sp>
    </p:spTree>
    <p:extLst>
      <p:ext uri="{BB962C8B-B14F-4D97-AF65-F5344CB8AC3E}">
        <p14:creationId xmlns:p14="http://schemas.microsoft.com/office/powerpoint/2010/main" val="834241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Vazivo</a:t>
            </a:r>
            <a:endParaRPr lang="cs-CZ" altLang="cs-CZ" dirty="0"/>
          </a:p>
        </p:txBody>
      </p:sp>
      <p:sp>
        <p:nvSpPr>
          <p:cNvPr id="3174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268413"/>
            <a:ext cx="8007350" cy="5832475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cs-CZ" altLang="cs-CZ" sz="2000" dirty="0">
                <a:solidFill>
                  <a:schemeClr val="tx1"/>
                </a:solidFill>
              </a:rPr>
              <a:t>Vazivo (vazivová tkáň) tvoří vazivové buňky (např. </a:t>
            </a:r>
            <a:r>
              <a:rPr lang="cs-CZ" altLang="cs-CZ" sz="2000" dirty="0" err="1">
                <a:solidFill>
                  <a:schemeClr val="tx1"/>
                </a:solidFill>
              </a:rPr>
              <a:t>fibrocyty</a:t>
            </a:r>
            <a:r>
              <a:rPr lang="cs-CZ" altLang="cs-CZ" sz="2000" dirty="0">
                <a:solidFill>
                  <a:schemeClr val="tx1"/>
                </a:solidFill>
              </a:rPr>
              <a:t>, tukové buňky aj.), kolagenní, elastická a retikulární vlákna a mezibuněčná beztvará hmota. </a:t>
            </a:r>
            <a:endParaRPr lang="cs-CZ" altLang="cs-CZ" sz="2000" dirty="0" smtClean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cs-CZ" altLang="cs-CZ" sz="2000" dirty="0" smtClean="0">
                <a:solidFill>
                  <a:schemeClr val="tx1"/>
                </a:solidFill>
              </a:rPr>
              <a:t>Beztvará </a:t>
            </a:r>
            <a:r>
              <a:rPr lang="cs-CZ" altLang="cs-CZ" sz="2000" dirty="0">
                <a:solidFill>
                  <a:schemeClr val="tx1"/>
                </a:solidFill>
              </a:rPr>
              <a:t>hmota je v podstatě koloidní roztok</a:t>
            </a:r>
            <a:r>
              <a:rPr lang="cs-CZ" altLang="cs-CZ" sz="2000" dirty="0" smtClean="0">
                <a:solidFill>
                  <a:schemeClr val="tx1"/>
                </a:solidFill>
              </a:rPr>
              <a:t>, který </a:t>
            </a:r>
            <a:r>
              <a:rPr lang="cs-CZ" altLang="cs-CZ" sz="2000" dirty="0">
                <a:solidFill>
                  <a:schemeClr val="tx1"/>
                </a:solidFill>
              </a:rPr>
              <a:t>vyplňuje prostory mezi buňkami a vlákny. Podle poměrného zastoupení jednotlivých složek vaziva, rozlišujeme: </a:t>
            </a:r>
            <a:endParaRPr lang="cs-CZ" altLang="cs-CZ" sz="2000" dirty="0" smtClean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</a:pPr>
            <a:endParaRPr lang="cs-CZ" altLang="cs-CZ" sz="2000" dirty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Tuhé vazivo, </a:t>
            </a:r>
            <a:r>
              <a:rPr lang="cs-CZ" altLang="cs-CZ" sz="2000" dirty="0">
                <a:solidFill>
                  <a:schemeClr val="tx1"/>
                </a:solidFill>
              </a:rPr>
              <a:t>které obsahuje převážně kolagenní vlákna. Buněk i mezibuněčné hmoty je málo. Kolagenní vlákna jsou v nehotové podobě produkována vazivovými buňkami (fibroblasty). Kolagenní vlákna ve větších vrstvách nebo svazcích, podmiňují bělavou barvu vazů, šlach a kloubních pouzder, na jejichž stavbě se podílejí. Mechanicky je tuhé vazivo velmi pevné a odolné vazivo. </a:t>
            </a:r>
            <a:endParaRPr lang="cs-CZ" altLang="cs-CZ" sz="2000" dirty="0" smtClean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</a:pPr>
            <a:endParaRPr lang="cs-CZ" altLang="cs-CZ" sz="2000" dirty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cs-CZ" altLang="cs-CZ" sz="2000" b="1" dirty="0">
                <a:solidFill>
                  <a:schemeClr val="tx1"/>
                </a:solidFill>
              </a:rPr>
              <a:t>Řídké vazivo </a:t>
            </a:r>
            <a:r>
              <a:rPr lang="cs-CZ" altLang="cs-CZ" sz="2000" dirty="0">
                <a:solidFill>
                  <a:schemeClr val="tx1"/>
                </a:solidFill>
              </a:rPr>
              <a:t>má málo vláken - převažují buňky a beztvará mezibuněčná hmota. Tento typ vaziva vyplňuje štěrbiny mezi orgány a proto se někdy označuje názvem </a:t>
            </a:r>
            <a:r>
              <a:rPr lang="cs-CZ" altLang="cs-CZ" sz="2000" dirty="0" smtClean="0">
                <a:solidFill>
                  <a:schemeClr val="tx1"/>
                </a:solidFill>
              </a:rPr>
              <a:t>vmezeřené. </a:t>
            </a:r>
            <a:endParaRPr lang="cs-CZ" altLang="cs-CZ" sz="2000" dirty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438437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620688"/>
            <a:ext cx="7992888" cy="598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b="1" dirty="0"/>
              <a:t>Elastické vazivo </a:t>
            </a:r>
            <a:r>
              <a:rPr lang="cs-CZ" altLang="cs-CZ" sz="2400" dirty="0"/>
              <a:t>se vyznačuje převahou elastických vláken. Vazivových buněk je málo. Elastická vlákna jsou produkována také vazivovými buňkami, ale na rozdíl od kolagenních vláken jsou slabší. Jsou velmi pružná. Elastická vlákna převládají v některých vazech páteře, jinak jsou obvykle přimíšena ke kolagenním vláknům. </a:t>
            </a:r>
            <a:endParaRPr lang="cs-CZ" altLang="cs-CZ" sz="2400" dirty="0" smtClean="0"/>
          </a:p>
          <a:p>
            <a:pPr marL="3429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400" dirty="0"/>
          </a:p>
          <a:p>
            <a:pPr marL="3429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b="1" dirty="0"/>
              <a:t>Tukové vazivo </a:t>
            </a:r>
            <a:r>
              <a:rPr lang="cs-CZ" altLang="cs-CZ" sz="2400" dirty="0"/>
              <a:t>se skládá ze zvláštních vazivových buněk - tukových buněk, které jsou vyplněny buď jedinou nebo více drobnými kapkami tuku. Buňky jsou spojeny jemnými retikulárními vlákny do hrozníčkovitých útvarů, tukových lalůčků. Tukové vazivo formuje v podkoží a kolem některých orgánů tukové polštáře, které mají význam při řízení tělesné teploty a ukládání rezervních látek. </a:t>
            </a:r>
            <a:endParaRPr lang="cs-CZ" altLang="cs-CZ" sz="2400" dirty="0" smtClean="0"/>
          </a:p>
          <a:p>
            <a:pPr marL="3429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400" dirty="0"/>
          </a:p>
          <a:p>
            <a:pPr marL="342900" indent="-342900"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400" b="1" dirty="0"/>
              <a:t>Lymfoidní vazivo </a:t>
            </a:r>
            <a:r>
              <a:rPr lang="cs-CZ" altLang="cs-CZ" sz="2400" dirty="0"/>
              <a:t>tvoří sítě jemných retikulárních vláken a zvláštní rozvětvené vazivové buňky. Oka sítí lymfoidního vaziva jsou vyplněna lymfocyty (druh bílých krvinek). Lymfoidní vazivo je základem mízních uzlin.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95382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424</TotalTime>
  <Words>1254</Words>
  <Application>Microsoft Office PowerPoint</Application>
  <PresentationFormat>Předvádění na obrazovce (4:3)</PresentationFormat>
  <Paragraphs>228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Candara</vt:lpstr>
      <vt:lpstr>Symbol</vt:lpstr>
      <vt:lpstr>Wingdings</vt:lpstr>
      <vt:lpstr>Vlnění</vt:lpstr>
      <vt:lpstr>Tkáně lidského těla</vt:lpstr>
      <vt:lpstr>Výstelky (epitely)</vt:lpstr>
      <vt:lpstr>Výstelky (epitely)- příklady</vt:lpstr>
      <vt:lpstr>Prezentace aplikace PowerPoint</vt:lpstr>
      <vt:lpstr>Prezentace aplikace PowerPoint</vt:lpstr>
      <vt:lpstr>Tkáně pojivové</vt:lpstr>
      <vt:lpstr>Chrupavka</vt:lpstr>
      <vt:lpstr>Vazivo</vt:lpstr>
      <vt:lpstr>Prezentace aplikace PowerPoint</vt:lpstr>
      <vt:lpstr>Prezentace aplikace PowerPoint</vt:lpstr>
      <vt:lpstr>Prezentace aplikace PowerPoint</vt:lpstr>
      <vt:lpstr>Prezentace aplikace PowerPoint</vt:lpstr>
      <vt:lpstr>Svalová tkáň</vt:lpstr>
      <vt:lpstr>Nervová tkáň</vt:lpstr>
      <vt:lpstr>Regenerace tkání je zajištěna pomocí  dělení buněk a jejich diferenciace. Regenerační schopnost závisí  na cévním zásobení tkáně a schopnosti buněk se dělit.  Epitely- hojí se velmi dobře, výjimkou je smyslový epitel, který nikdy plně neobnoví původní funkci Pojiva: - vazivo se hojí dobře- pomocí vazivové jizvy - chrupavka- nemá cévní zásobení, u kloubní chrupavky jsou regenerační látky dodávány pouze z hyalinní tekutiny (kloubní maz)- velice špatná regenerace - kost- se hojí poměrně dobře- úplné zhojení je podmíněno dostatečnou remineralizací→ u masivnějších kostí je zdlouhavé Sval- natržený, přetržený sval se hojí pomocí vazivové jizvy, sval v postiženém místě je nefunkční Nervová tkáň-  neurony nemají možnost dělit se → poškozený neuron se rozpadá a je nefunkční, nervové výběžky mají omezenou regenerační schopnost → mohou dorůstat, je- li nepoškozena myelinová pochva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SaPSŠ Plzeň, s.r.o.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Tkáně lidského těla</dc:title>
  <dc:creator>Šlechta Marek</dc:creator>
  <cp:lastModifiedBy>Prochazkova</cp:lastModifiedBy>
  <cp:revision>32</cp:revision>
  <dcterms:created xsi:type="dcterms:W3CDTF">2014-01-04T10:21:43Z</dcterms:created>
  <dcterms:modified xsi:type="dcterms:W3CDTF">2017-03-02T14:12:49Z</dcterms:modified>
</cp:coreProperties>
</file>