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A5248-7731-4AC9-9E83-3EFFA39CF2A6}" type="datetimeFigureOut">
              <a:rPr lang="cs-CZ" smtClean="0"/>
              <a:pPr/>
              <a:t>14.04.2018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4623E-AD47-4298-9A85-484EFE53E1F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Vznik a zánik manželství, vztahy mezi manžely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                                               Brno 2018</a:t>
            </a:r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Příspěvek na výživu a úhradu některých nákladů neprovdané matce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Nárok vzniká neprovdané matce vůči otci dítěte, musí být určeno otcovství a na základě některých z domněnek se jedná no náhradu zvýšených nákladů, které jsou spojeny s těhotenstvím, narozením dítěte. Protože k určení otcovství dochází ve sporných případech teprve po delším časovém úseku umožňuje občanský zákoník toto řešit tzv. předběžným opatřením, těhotná žena může žádat tyto náklady po pravděpodobném otci.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Vyživovací povinnost mezi rozvedenými manželi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Předpokladem uplatnění práva na výživné rozvedeného manžela je skutečnost, že není schopen se sám živit ( péče o dítě, ztráta zaměstnání apod..)</a:t>
            </a:r>
          </a:p>
          <a:p>
            <a:r>
              <a:rPr lang="cs-CZ" dirty="0" smtClean="0"/>
              <a:t>Povinnost vzniká:</a:t>
            </a:r>
          </a:p>
          <a:p>
            <a:r>
              <a:rPr lang="cs-CZ" dirty="0" smtClean="0"/>
              <a:t>Manžel není po rozvodu schopen se sám živit</a:t>
            </a:r>
          </a:p>
          <a:p>
            <a:r>
              <a:rPr lang="cs-CZ" dirty="0" smtClean="0"/>
              <a:t>Manžel požádá povinného – tj. bývalého manžela o poskytování výživného</a:t>
            </a:r>
          </a:p>
          <a:p>
            <a:r>
              <a:rPr lang="cs-CZ" dirty="0" smtClean="0"/>
              <a:t>Povinný manžel má schopnost a možnosti výživné poskytovat</a:t>
            </a:r>
          </a:p>
          <a:p>
            <a:r>
              <a:rPr lang="cs-CZ" dirty="0" smtClean="0"/>
              <a:t>Poskytování výživného je v souladu s dobrými mravy</a:t>
            </a: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Vyživovací povinnost mezi rozvedenými manžely zaniká</a:t>
            </a:r>
          </a:p>
          <a:p>
            <a:r>
              <a:rPr lang="cs-CZ" dirty="0" smtClean="0"/>
              <a:t>Jestliže oprávněný nabude schopnost se sám živit</a:t>
            </a:r>
          </a:p>
          <a:p>
            <a:r>
              <a:rPr lang="cs-CZ" dirty="0" smtClean="0"/>
              <a:t>Uzavře-li oprávněný nové manželství</a:t>
            </a:r>
          </a:p>
          <a:p>
            <a:r>
              <a:rPr lang="cs-CZ" dirty="0" smtClean="0"/>
              <a:t>Smrtí oprávněného nebo povinného manžela</a:t>
            </a:r>
          </a:p>
          <a:p>
            <a:r>
              <a:rPr lang="cs-CZ" dirty="0" smtClean="0"/>
              <a:t>Uplynutím tří let – to však jen v případě </a:t>
            </a:r>
            <a:r>
              <a:rPr lang="cs-CZ" dirty="0" err="1" smtClean="0"/>
              <a:t>tzv.sankčního</a:t>
            </a:r>
            <a:r>
              <a:rPr lang="cs-CZ" dirty="0" smtClean="0"/>
              <a:t> výživného</a:t>
            </a:r>
          </a:p>
          <a:p>
            <a:r>
              <a:rPr lang="cs-CZ" dirty="0" smtClean="0"/>
              <a:t>Poskytnutím jednorázové částky na základě písemné smlouvy</a:t>
            </a:r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Zánik manželství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Smrtí jednoho z manželů</a:t>
            </a:r>
          </a:p>
          <a:p>
            <a:r>
              <a:rPr lang="cs-CZ" dirty="0" smtClean="0"/>
              <a:t>Prohlášením manžela za mrtvého</a:t>
            </a:r>
          </a:p>
          <a:p>
            <a:r>
              <a:rPr lang="cs-CZ" dirty="0" smtClean="0"/>
              <a:t>Rozvodem</a:t>
            </a:r>
          </a:p>
          <a:p>
            <a:r>
              <a:rPr lang="cs-CZ" dirty="0" smtClean="0"/>
              <a:t>(sporný rozvod, ztížený rozvod. Smluvený rozvod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Náhradní rodinná výchova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Osvojení</a:t>
            </a:r>
          </a:p>
          <a:p>
            <a:r>
              <a:rPr lang="cs-CZ" dirty="0" smtClean="0"/>
              <a:t>Osvojení úplné – kdy právně zcela zanikají vztahy osvojence k původní rodině a kdy mezi osvojitelem a osvojencem vznikají vztahy jako mezi rodiči a dětmi</a:t>
            </a:r>
          </a:p>
          <a:p>
            <a:r>
              <a:rPr lang="cs-CZ" dirty="0" smtClean="0"/>
              <a:t>Osvojení neúplné – kdy právně zanikají vztahy osvojence k původní rodině a kdy nedojde k úplnému začlenění osvojence do rodiny osvojitele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Podmínky pro nezrušitelné osvojení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Nezrušitelně lze osvojit dítě starší jednoho roku (po této době lze stanovit prognózu dítěte po zdravotní a psychické stránce)</a:t>
            </a:r>
          </a:p>
          <a:p>
            <a:r>
              <a:rPr lang="cs-CZ" dirty="0" smtClean="0"/>
              <a:t>Mohou osvojit pouze manželé nebo pozůstalý manžel rodič, manžel osvojitele dítěte, manžel rodiče dítěte</a:t>
            </a:r>
          </a:p>
          <a:p>
            <a:r>
              <a:rPr lang="cs-CZ" dirty="0" smtClean="0"/>
              <a:t>Osvojitelé budou zapsáni v matrice namísto rodičů dítěte. Pokud osvojuje pouze manžel matky dítěte, bude zapsán namísto rodičů dítěte. Zápis o druhém rodiči zůstane beze změny.</a:t>
            </a:r>
          </a:p>
          <a:p>
            <a:r>
              <a:rPr lang="cs-CZ" dirty="0" smtClean="0"/>
              <a:t>Občanský zákoník připouští přeměnu zrušitelného osvojení na nezrušitelné a to pouze do zletilosti osvojence.</a:t>
            </a:r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Pěstounská péče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Pěstounská péče</a:t>
            </a:r>
          </a:p>
          <a:p>
            <a:r>
              <a:rPr lang="cs-CZ" dirty="0" smtClean="0"/>
              <a:t>Profesionální pěstounská péče</a:t>
            </a:r>
          </a:p>
          <a:p>
            <a:r>
              <a:rPr lang="cs-CZ" dirty="0" smtClean="0"/>
              <a:t>Hostitelská péče</a:t>
            </a:r>
          </a:p>
          <a:p>
            <a:r>
              <a:rPr lang="cs-CZ" dirty="0" smtClean="0"/>
              <a:t>Svěření dítěte do výchovy jiné fyzické osoby než rodiče</a:t>
            </a:r>
          </a:p>
          <a:p>
            <a:r>
              <a:rPr lang="cs-CZ" dirty="0" smtClean="0"/>
              <a:t>(rodiče zůstávají dále jeho zákonnými zástupci a mají vůči dítěti </a:t>
            </a:r>
            <a:r>
              <a:rPr lang="cs-CZ" smtClean="0"/>
              <a:t>vyživovací povinnost)</a:t>
            </a:r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Vznik manželství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Vzniknout může jen zákonem předepsaným způsobem, tj. souhlasným prohlášením snoubenců před příslušným orgánem pověřeným vést matriky nebo před orgánem registrované církve nebo náboženské společnosti</a:t>
            </a:r>
          </a:p>
          <a:p>
            <a:r>
              <a:rPr lang="cs-CZ" dirty="0" smtClean="0"/>
              <a:t>Manželství je založeno na principu monogamie – soužití jednoho muže a jedné ženy</a:t>
            </a:r>
          </a:p>
          <a:p>
            <a:r>
              <a:rPr lang="cs-CZ" dirty="0" smtClean="0"/>
              <a:t>Jedná se o rovnoprávný vztah mezi mužem a ženou</a:t>
            </a:r>
          </a:p>
          <a:p>
            <a:r>
              <a:rPr lang="cs-CZ" dirty="0" smtClean="0"/>
              <a:t>Manželství je svobodným a dobrovolně uzavřeným životním společenstvím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Právní vztahy mezi rodiči a dětmi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Určení státní příslušnosti dítěte</a:t>
            </a:r>
          </a:p>
          <a:p>
            <a:r>
              <a:rPr lang="cs-CZ" dirty="0" smtClean="0"/>
              <a:t>Určení jména a příjmení</a:t>
            </a:r>
          </a:p>
          <a:p>
            <a:r>
              <a:rPr lang="cs-CZ" dirty="0" smtClean="0"/>
              <a:t>Oba rodiče mají ke svému dítěti stejná práva a povinnosti. V případě, že jeden z rodičů zemřel nebo není znám, náleží tato práva druhému rodiči</a:t>
            </a:r>
          </a:p>
          <a:p>
            <a:r>
              <a:rPr lang="cs-CZ" dirty="0" smtClean="0"/>
              <a:t>Vztah mezi rodičem a dítětem má dlouhodobý charakter a zaniká teprve smrtí jednoho ze subjektů. Dosažením zletilosti se mění pouze obsah tohoto právního vztahu, protože zanikají práva a povinnosti, které má rodič vůči nezletilému (rodičovská </a:t>
            </a:r>
            <a:r>
              <a:rPr lang="cs-CZ" dirty="0" err="1" smtClean="0"/>
              <a:t>zodpovědndostú</a:t>
            </a:r>
            <a:r>
              <a:rPr lang="cs-CZ" dirty="0" smtClean="0"/>
              <a:t>.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Práva a povinnosti dětí vůči rodičům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Právo na život – směřuje vůči matce, citlivá je otázka </a:t>
            </a:r>
            <a:r>
              <a:rPr lang="cs-CZ" dirty="0" err="1" smtClean="0"/>
              <a:t>interupcí</a:t>
            </a:r>
            <a:endParaRPr lang="cs-CZ" dirty="0" smtClean="0"/>
          </a:p>
          <a:p>
            <a:r>
              <a:rPr lang="cs-CZ" dirty="0" smtClean="0"/>
              <a:t>Právo na život se svými rodiči. V této souvislosti je diskutován princip anonymity při osvojování, právo znát svůj genetický původ</a:t>
            </a:r>
          </a:p>
          <a:p>
            <a:r>
              <a:rPr lang="cs-CZ" dirty="0" smtClean="0"/>
              <a:t>Dítě má právo se samostatně rozhodovat (rozvody)</a:t>
            </a:r>
          </a:p>
          <a:p>
            <a:r>
              <a:rPr lang="cs-CZ" dirty="0" smtClean="0"/>
              <a:t>Dítě má právo na to, aby bylo rodiči vychováváno , zastupováno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Dítě má právo na soukromí, ochranu korespondence, cti a pověsti</a:t>
            </a:r>
          </a:p>
          <a:p>
            <a:r>
              <a:rPr lang="cs-CZ" dirty="0" smtClean="0"/>
              <a:t>Má právo na ochranu tělesné integrity</a:t>
            </a:r>
          </a:p>
          <a:p>
            <a:r>
              <a:rPr lang="cs-CZ" dirty="0" smtClean="0"/>
              <a:t>Má právo na náhradu škody, a to i vůči svým rodičům</a:t>
            </a:r>
          </a:p>
          <a:p>
            <a:r>
              <a:rPr lang="cs-CZ" dirty="0" smtClean="0"/>
              <a:t>Dítě je povinno své rodiče ctít a respektovat</a:t>
            </a:r>
          </a:p>
          <a:p>
            <a:r>
              <a:rPr lang="cs-CZ" dirty="0" smtClean="0"/>
              <a:t>Dítě je povinno přispívat i na úhradu společných potřeb rodiny, pokud má vlastní příjem a majetek</a:t>
            </a:r>
          </a:p>
          <a:p>
            <a:r>
              <a:rPr lang="cs-CZ" dirty="0" smtClean="0"/>
              <a:t>Dítě má také vůči rodičům vyživovací povinnost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Vyživovací povinnost v rodinném právu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 vyživovací povinnost rodičů vůči dětem</a:t>
            </a:r>
          </a:p>
          <a:p>
            <a:r>
              <a:rPr lang="cs-CZ" dirty="0" smtClean="0"/>
              <a:t>Vyživovací povinnost dětí vůči rodičům</a:t>
            </a:r>
          </a:p>
          <a:p>
            <a:r>
              <a:rPr lang="cs-CZ" dirty="0" smtClean="0"/>
              <a:t>Vyživovací povinnost mezi ostatními příbuznými</a:t>
            </a:r>
          </a:p>
          <a:p>
            <a:r>
              <a:rPr lang="cs-CZ" dirty="0" smtClean="0"/>
              <a:t>Vyživovací povinnost mezi manžely</a:t>
            </a:r>
          </a:p>
          <a:p>
            <a:r>
              <a:rPr lang="cs-CZ" dirty="0" smtClean="0"/>
              <a:t>Vyživovací povinnost mezi rozvedenými manžely</a:t>
            </a:r>
          </a:p>
          <a:p>
            <a:r>
              <a:rPr lang="cs-CZ" dirty="0" smtClean="0"/>
              <a:t>Příspěvek na výživu a úhradu některých nákladů neprovdané matce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Vyživovací povinnost dětí vůči rodičům – založena na zásadě, že dítě se má podílet na životní úrovni svých rodičů – úměrná životní úroveň.</a:t>
            </a:r>
          </a:p>
          <a:p>
            <a:r>
              <a:rPr lang="cs-CZ" dirty="0" smtClean="0"/>
              <a:t>Rodiče mají nárok na slušnou výživu.</a:t>
            </a:r>
          </a:p>
          <a:p>
            <a:r>
              <a:rPr lang="cs-CZ" dirty="0" smtClean="0"/>
              <a:t>Mezi příbuznými platí zásada, jen pokud nutně potřebují.</a:t>
            </a:r>
          </a:p>
          <a:p>
            <a:r>
              <a:rPr lang="cs-CZ" dirty="0" smtClean="0"/>
              <a:t>Mezi manžely platí založena na stejné životní úrovni, v případě vyživovací povinnosti vůči rozvedenému manželovi má manžel nárok na přiměřenou výživu, pokud je uplatněna </a:t>
            </a:r>
            <a:r>
              <a:rPr lang="cs-CZ" dirty="0" err="1" smtClean="0"/>
              <a:t>tvrdostní</a:t>
            </a:r>
            <a:r>
              <a:rPr lang="cs-CZ" dirty="0" smtClean="0"/>
              <a:t> klauzule, pak má manžel nárok na stejnou životní úroveň na dobu nejdéle 3 let od rozvodu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Neprovdaná matka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Neprovdaná matka má nárok na přiměřenou náhradu těchto nákladů</a:t>
            </a:r>
          </a:p>
          <a:p>
            <a:r>
              <a:rPr lang="cs-CZ" dirty="0" smtClean="0"/>
              <a:t>Stejná životní úroveň</a:t>
            </a:r>
          </a:p>
          <a:p>
            <a:r>
              <a:rPr lang="cs-CZ" dirty="0" smtClean="0"/>
              <a:t>Slušná výživa</a:t>
            </a:r>
          </a:p>
          <a:p>
            <a:r>
              <a:rPr lang="cs-CZ" dirty="0" smtClean="0"/>
              <a:t>Přiměřená výživa</a:t>
            </a:r>
          </a:p>
          <a:p>
            <a:r>
              <a:rPr lang="cs-CZ" dirty="0" smtClean="0"/>
              <a:t>Nutná výživa</a:t>
            </a:r>
          </a:p>
          <a:p>
            <a:r>
              <a:rPr lang="cs-CZ" dirty="0" smtClean="0"/>
              <a:t>Výživné lze přiznat ode dne zahájení soudního řízení. U nezletilého dítěte lze přiznat 3 roky zpětně.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Vyživovací povinnost dětí vůči rodičům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 dána odkázanosti rodičů na tuto výživu, schopností dítěte se samo živit a musí být v souladu s dobrými mravy. Tato povinnost vzniká, jestliže rodiče nejsou sami schopni se živit a dítě má schopnost a možnost toto výživné poskytovat. Přihlíží se také k dávkám sociálního zabezpečení. (příspěvek na bydlení, sociální dávky, nemohoucnost apod.)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877</Words>
  <Application>Microsoft Office PowerPoint</Application>
  <PresentationFormat>Předvádění na obrazovce (4:3)</PresentationFormat>
  <Paragraphs>80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9" baseType="lpstr">
      <vt:lpstr>Arial</vt:lpstr>
      <vt:lpstr>Calibri</vt:lpstr>
      <vt:lpstr>Motiv sady Office</vt:lpstr>
      <vt:lpstr>Vznik a zánik manželství, vztahy mezi manžely </vt:lpstr>
      <vt:lpstr>Vznik manželství</vt:lpstr>
      <vt:lpstr>Právní vztahy mezi rodiči a dětmi</vt:lpstr>
      <vt:lpstr>Práva a povinnosti dětí vůči rodičům</vt:lpstr>
      <vt:lpstr>Prezentace aplikace PowerPoint</vt:lpstr>
      <vt:lpstr>Vyživovací povinnost v rodinném právu</vt:lpstr>
      <vt:lpstr>Prezentace aplikace PowerPoint</vt:lpstr>
      <vt:lpstr>Neprovdaná matka</vt:lpstr>
      <vt:lpstr>Vyživovací povinnost dětí vůči rodičům</vt:lpstr>
      <vt:lpstr>Příspěvek na výživu a úhradu některých nákladů neprovdané matce</vt:lpstr>
      <vt:lpstr>Vyživovací povinnost mezi rozvedenými manželi</vt:lpstr>
      <vt:lpstr>Prezentace aplikace PowerPoint</vt:lpstr>
      <vt:lpstr>Zánik manželství</vt:lpstr>
      <vt:lpstr>Náhradní rodinná výchova</vt:lpstr>
      <vt:lpstr>Podmínky pro nezrušitelné osvojení</vt:lpstr>
      <vt:lpstr>Pěstounská péče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Vznik a zánik manželství, vztahy mezi manžely</dc:title>
  <dc:creator>IMS</dc:creator>
  <cp:lastModifiedBy>Alena Plšková</cp:lastModifiedBy>
  <cp:revision>10</cp:revision>
  <dcterms:created xsi:type="dcterms:W3CDTF">2013-04-08T10:41:56Z</dcterms:created>
  <dcterms:modified xsi:type="dcterms:W3CDTF">2018-04-14T20:41:42Z</dcterms:modified>
</cp:coreProperties>
</file>