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4" r:id="rId16"/>
    <p:sldId id="272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  <dgm:t>
        <a:bodyPr/>
        <a:lstStyle/>
        <a:p>
          <a:endParaRPr lang="cs-CZ"/>
        </a:p>
      </dgm:t>
    </dgm:pt>
    <dgm:pt modelId="{27EC902F-311C-43EF-ADAD-2F034CCCF0EF}" type="sibTrans" cxnId="{6398CEFE-1793-46E0-944B-16DCCD2EE62E}">
      <dgm:prSet/>
      <dgm:spPr/>
      <dgm:t>
        <a:bodyPr/>
        <a:lstStyle/>
        <a:p>
          <a:endParaRPr lang="cs-CZ"/>
        </a:p>
      </dgm:t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  <dgm:t>
        <a:bodyPr/>
        <a:lstStyle/>
        <a:p>
          <a:endParaRPr lang="cs-CZ"/>
        </a:p>
      </dgm:t>
    </dgm:pt>
    <dgm:pt modelId="{C92363BF-72F2-48E3-A4E3-B4A910975C8B}" type="sibTrans" cxnId="{4749D831-21C4-4562-80A9-6B16C3FC716A}">
      <dgm:prSet/>
      <dgm:spPr/>
      <dgm:t>
        <a:bodyPr/>
        <a:lstStyle/>
        <a:p>
          <a:endParaRPr lang="cs-CZ"/>
        </a:p>
      </dgm:t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  <dgm:t>
        <a:bodyPr/>
        <a:lstStyle/>
        <a:p>
          <a:endParaRPr lang="cs-CZ"/>
        </a:p>
      </dgm:t>
    </dgm:pt>
    <dgm:pt modelId="{83ABFA0D-4A34-4E27-A7E6-7FFACDDD00E5}" type="sibTrans" cxnId="{D3B246B9-A2BE-4F47-9F57-096BE37DFD99}">
      <dgm:prSet/>
      <dgm:spPr/>
      <dgm:t>
        <a:bodyPr/>
        <a:lstStyle/>
        <a:p>
          <a:endParaRPr lang="cs-CZ"/>
        </a:p>
      </dgm:t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  <dgm:t>
        <a:bodyPr/>
        <a:lstStyle/>
        <a:p>
          <a:endParaRPr lang="cs-CZ"/>
        </a:p>
      </dgm:t>
    </dgm:pt>
    <dgm:pt modelId="{D399FFA6-DE6D-4CC0-8D6D-584DEDB664CE}" type="sibTrans" cxnId="{4D344096-CF39-4BF5-881D-FB075720915B}">
      <dgm:prSet/>
      <dgm:spPr/>
      <dgm:t>
        <a:bodyPr/>
        <a:lstStyle/>
        <a:p>
          <a:endParaRPr lang="cs-CZ"/>
        </a:p>
      </dgm:t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  <dgm:t>
        <a:bodyPr/>
        <a:lstStyle/>
        <a:p>
          <a:endParaRPr lang="cs-CZ"/>
        </a:p>
      </dgm:t>
    </dgm:pt>
    <dgm:pt modelId="{7C769DB9-18C5-4320-803B-AA89DDD6FC56}" type="sibTrans" cxnId="{7A2B3192-AE89-4909-89C0-DE354920FA9B}">
      <dgm:prSet/>
      <dgm:spPr/>
      <dgm:t>
        <a:bodyPr/>
        <a:lstStyle/>
        <a:p>
          <a:endParaRPr lang="cs-CZ"/>
        </a:p>
      </dgm:t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  <dgm:t>
        <a:bodyPr/>
        <a:lstStyle/>
        <a:p>
          <a:endParaRPr lang="cs-CZ"/>
        </a:p>
      </dgm:t>
    </dgm:pt>
    <dgm:pt modelId="{B8732057-A371-4362-9936-339710521914}" type="sibTrans" cxnId="{7222014E-4D33-480A-8688-25D0A3B08953}">
      <dgm:prSet/>
      <dgm:spPr/>
      <dgm:t>
        <a:bodyPr/>
        <a:lstStyle/>
        <a:p>
          <a:endParaRPr lang="cs-CZ"/>
        </a:p>
      </dgm:t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  <dgm:t>
        <a:bodyPr/>
        <a:lstStyle/>
        <a:p>
          <a:endParaRPr lang="cs-CZ"/>
        </a:p>
      </dgm:t>
    </dgm:pt>
    <dgm:pt modelId="{A3668769-D0EA-4663-B488-B2408D9D1ED4}" type="sibTrans" cxnId="{4CC2E3B4-7F70-42C1-99AD-F27FAB18B15E}">
      <dgm:prSet/>
      <dgm:spPr/>
      <dgm:t>
        <a:bodyPr/>
        <a:lstStyle/>
        <a:p>
          <a:endParaRPr lang="cs-CZ"/>
        </a:p>
      </dgm:t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  <dgm:t>
        <a:bodyPr/>
        <a:lstStyle/>
        <a:p>
          <a:endParaRPr lang="cs-CZ"/>
        </a:p>
      </dgm:t>
    </dgm:pt>
    <dgm:pt modelId="{C3931D0B-BFB5-44C9-87FB-C4AF013F867A}" type="sibTrans" cxnId="{D9BD623D-2027-4304-8872-E61325C5D3DF}">
      <dgm:prSet/>
      <dgm:spPr/>
      <dgm:t>
        <a:bodyPr/>
        <a:lstStyle/>
        <a:p>
          <a:endParaRPr lang="cs-CZ"/>
        </a:p>
      </dgm:t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  <dgm:t>
        <a:bodyPr/>
        <a:lstStyle/>
        <a:p>
          <a:endParaRPr lang="cs-CZ"/>
        </a:p>
      </dgm:t>
    </dgm:pt>
    <dgm:pt modelId="{AB6C9D91-E563-4983-893F-0DF11686CFBA}" type="sibTrans" cxnId="{EA432182-8248-41E7-B139-4503E6DFA3DD}">
      <dgm:prSet/>
      <dgm:spPr/>
      <dgm:t>
        <a:bodyPr/>
        <a:lstStyle/>
        <a:p>
          <a:endParaRPr lang="cs-CZ"/>
        </a:p>
      </dgm:t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  <dgm:t>
        <a:bodyPr/>
        <a:lstStyle/>
        <a:p>
          <a:endParaRPr lang="cs-CZ"/>
        </a:p>
      </dgm:t>
    </dgm:pt>
    <dgm:pt modelId="{D053DEAD-EBCA-4003-AB91-E0FC68ACAFA0}" type="sibTrans" cxnId="{41472400-C548-4178-B35B-E2ED9D0EA7B1}">
      <dgm:prSet/>
      <dgm:spPr/>
      <dgm:t>
        <a:bodyPr/>
        <a:lstStyle/>
        <a:p>
          <a:endParaRPr lang="cs-CZ"/>
        </a:p>
      </dgm:t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  <dgm:t>
        <a:bodyPr/>
        <a:lstStyle/>
        <a:p>
          <a:endParaRPr lang="cs-CZ"/>
        </a:p>
      </dgm:t>
    </dgm:pt>
    <dgm:pt modelId="{64459ED3-C039-4988-B0BB-924E1DB4F9FD}" type="sibTrans" cxnId="{10F882F3-640C-4F96-AB1C-9C33908F5F0F}">
      <dgm:prSet/>
      <dgm:spPr/>
      <dgm:t>
        <a:bodyPr/>
        <a:lstStyle/>
        <a:p>
          <a:endParaRPr lang="cs-CZ"/>
        </a:p>
      </dgm:t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  <dgm:t>
        <a:bodyPr/>
        <a:lstStyle/>
        <a:p>
          <a:endParaRPr lang="cs-CZ"/>
        </a:p>
      </dgm:t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  <dgm:t>
        <a:bodyPr/>
        <a:lstStyle/>
        <a:p>
          <a:endParaRPr lang="cs-CZ"/>
        </a:p>
      </dgm:t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  <dgm:t>
        <a:bodyPr/>
        <a:lstStyle/>
        <a:p>
          <a:endParaRPr lang="cs-CZ"/>
        </a:p>
      </dgm:t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  <dgm:t>
        <a:bodyPr/>
        <a:lstStyle/>
        <a:p>
          <a:endParaRPr lang="cs-CZ"/>
        </a:p>
      </dgm:t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  <dgm:t>
        <a:bodyPr/>
        <a:lstStyle/>
        <a:p>
          <a:endParaRPr lang="cs-CZ"/>
        </a:p>
      </dgm:t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  <dgm:t>
        <a:bodyPr/>
        <a:lstStyle/>
        <a:p>
          <a:endParaRPr lang="cs-CZ"/>
        </a:p>
      </dgm:t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  <dgm:t>
        <a:bodyPr/>
        <a:lstStyle/>
        <a:p>
          <a:endParaRPr lang="cs-CZ"/>
        </a:p>
      </dgm:t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  <dgm:t>
        <a:bodyPr/>
        <a:lstStyle/>
        <a:p>
          <a:endParaRPr lang="cs-CZ"/>
        </a:p>
      </dgm:t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poznávat</a:t>
          </a:r>
          <a:endParaRPr lang="cs-CZ" sz="3000" kern="1200" dirty="0"/>
        </a:p>
      </dsp:txBody>
      <dsp:txXfrm>
        <a:off x="4003952" y="453038"/>
        <a:ext cx="2941875" cy="804419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jednat</a:t>
          </a:r>
          <a:endParaRPr lang="cs-CZ" sz="3000" kern="1200" dirty="0"/>
        </a:p>
      </dsp:txBody>
      <dsp:txXfrm>
        <a:off x="4003952" y="1358009"/>
        <a:ext cx="2941875" cy="804419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4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žít společně</a:t>
          </a:r>
          <a:endParaRPr lang="cs-CZ" sz="3000" kern="1200" dirty="0"/>
        </a:p>
      </dsp:txBody>
      <dsp:txXfrm>
        <a:off x="4003952" y="2262980"/>
        <a:ext cx="2941875" cy="804419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 se být</a:t>
          </a:r>
          <a:endParaRPr lang="cs-CZ" sz="3000" kern="1200" dirty="0"/>
        </a:p>
      </dsp:txBody>
      <dsp:txXfrm>
        <a:off x="4003952" y="3167952"/>
        <a:ext cx="2941875" cy="8044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28. 2. 2018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Úkolem institucionálního předškolního vzdělávání je doplňovat rodinnou výchovu 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uznávané.</a:t>
            </a:r>
          </a:p>
          <a:p>
            <a:r>
              <a:rPr lang="cs-CZ" dirty="0" smtClean="0"/>
              <a:t>(RVP PV</a:t>
            </a:r>
            <a:r>
              <a:rPr lang="cs-CZ" smtClean="0"/>
              <a:t>, </a:t>
            </a:r>
            <a:r>
              <a:rPr lang="cs-CZ" smtClean="0"/>
              <a:t>2018, </a:t>
            </a:r>
            <a:r>
              <a:rPr lang="cs-CZ" dirty="0" smtClean="0"/>
              <a:t>s. 7).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mravní výchovy je „autonomní, vnitřně integrovaná, svobodná a zodpovědná osobnost,</a:t>
            </a:r>
          </a:p>
          <a:p>
            <a:r>
              <a:rPr lang="cs-CZ" dirty="0" smtClean="0"/>
              <a:t>která uvědoměle mravně jedná na základě svého vnitřního přesvědčení a v souladu se společensky přijatými mravními normami (za účasti svědomí jako vnitřního regulátora jednání a chování)“</a:t>
            </a:r>
          </a:p>
          <a:p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 mravní normy (pravidla, způsoby hodnocení);</a:t>
            </a:r>
          </a:p>
          <a:p>
            <a:r>
              <a:rPr lang="cs-CZ" dirty="0" smtClean="0"/>
              <a:t> společenské návyky (společenské chování: pozdravit, poprosit, poděkovat, respektovat druhé, autoritu atd.);</a:t>
            </a:r>
          </a:p>
          <a:p>
            <a:r>
              <a:rPr lang="cs-CZ" dirty="0" smtClean="0"/>
              <a:t>mravní vztahy a postoje – k sobě samému, k lidem, partnerské vztahy;</a:t>
            </a:r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 samostatnost aj.;</a:t>
            </a:r>
          </a:p>
          <a:p>
            <a:r>
              <a:rPr lang="cs-CZ" dirty="0" smtClean="0"/>
              <a:t>hodnotový systém (pravda, láska, přátelství, peníze, svoboda, práce, kariéra, umění, 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 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 tanečního.</a:t>
            </a:r>
          </a:p>
          <a:p>
            <a:pPr marL="0" indent="0">
              <a:buNone/>
            </a:pPr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/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záměrně střídat intenzivní práci s naprostým uvolněním.</a:t>
            </a:r>
          </a:p>
          <a:p>
            <a:r>
              <a:rPr lang="cs-CZ" dirty="0" smtClean="0"/>
              <a:t>Výchova šetrného vztahu k vytvořeným hodnotám - šetrně zacházení s hračkami, učebnicemi, školními pomůckami apod., udržování pořádku 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Století, </a:t>
            </a:r>
            <a:r>
              <a:rPr lang="cs-CZ" dirty="0" err="1" smtClean="0"/>
              <a:t>Delors</a:t>
            </a:r>
            <a:r>
              <a:rPr lang="cs-CZ" dirty="0" smtClean="0"/>
              <a:t>, 1997):</a:t>
            </a:r>
          </a:p>
          <a:p>
            <a:r>
              <a:rPr lang="cs-CZ" dirty="0" smtClean="0"/>
              <a:t>1. Naučit se pravdivě poznávat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odpovědně jednat,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umění žít kvalitněji, hodnotněji.</a:t>
            </a:r>
          </a:p>
          <a:p>
            <a:r>
              <a:rPr lang="cs-CZ" dirty="0" smtClean="0"/>
              <a:t>4. Naučit se žít pospolu s druhými lidmi 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 </a:t>
            </a:r>
            <a:r>
              <a:rPr lang="cs-CZ" dirty="0"/>
              <a:t>jako průnik svou 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poznávací (kognitivní – rozvoj zájmů, postojů), hodnotící (afektivní – rozvoj charakterových vlastností), tvořící 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vědomostí, praktických dovedností a intelektových schopností,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 algn="r">
              <a:buNone/>
            </a:pPr>
            <a:r>
              <a:rPr lang="cs-CZ" sz="2000" dirty="0" smtClean="0"/>
              <a:t>(</a:t>
            </a:r>
            <a:r>
              <a:rPr lang="cs-CZ" sz="2000" dirty="0"/>
              <a:t>Průcha, </a:t>
            </a:r>
            <a:r>
              <a:rPr lang="cs-CZ" sz="2000" dirty="0" err="1"/>
              <a:t>Walterová</a:t>
            </a:r>
            <a:r>
              <a:rPr lang="cs-CZ" sz="2000" dirty="0"/>
              <a:t>, Mareš, 2008, s. 292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</a:t>
            </a:r>
            <a:r>
              <a:rPr lang="cs-CZ" sz="2000" dirty="0" smtClean="0"/>
              <a:t>(RVP PV, s. 5)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</a:t>
            </a:r>
            <a:r>
              <a:rPr lang="cs-CZ" dirty="0" smtClean="0"/>
              <a:t>chránit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společenstvím“.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1081</Words>
  <Application>Microsoft Office PowerPoint</Application>
  <PresentationFormat>Předvádění na obrazovce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Cesta</vt:lpstr>
      <vt:lpstr>Výchova/vzdělávání</vt:lpstr>
      <vt:lpstr>Výchova a vzdělávání v evropském kontextu</vt:lpstr>
      <vt:lpstr>Snímek 3</vt:lpstr>
      <vt:lpstr>4 pilíře celoživotního učení v 21. století</vt:lpstr>
      <vt:lpstr>Výchova/vzdělávání</vt:lpstr>
      <vt:lpstr>Snímek 6</vt:lpstr>
      <vt:lpstr>Vzdělání</vt:lpstr>
      <vt:lpstr>Snímek 8</vt:lpstr>
      <vt:lpstr>Kam kráčí výchova?</vt:lpstr>
      <vt:lpstr>Snímek 10</vt:lpstr>
      <vt:lpstr>Mravní výchova</vt:lpstr>
      <vt:lpstr>Obsah mravní výchovy</vt:lpstr>
      <vt:lpstr>Tělesná výchova a výchova ke zdraví</vt:lpstr>
      <vt:lpstr>Estetické výchova</vt:lpstr>
      <vt:lpstr>Snímek 15</vt:lpstr>
      <vt:lpstr>Pracovní výchova</vt:lpstr>
      <vt:lpstr>Obsah pracovní výchovy</vt:lpstr>
      <vt:lpstr>Další výchovy</vt:lpstr>
      <vt:lpstr>Snímek 19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Lucie Grůzová</cp:lastModifiedBy>
  <cp:revision>13</cp:revision>
  <dcterms:created xsi:type="dcterms:W3CDTF">2014-02-17T08:43:05Z</dcterms:created>
  <dcterms:modified xsi:type="dcterms:W3CDTF">2018-02-28T10:56:11Z</dcterms:modified>
</cp:coreProperties>
</file>