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466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8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6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9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42127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9177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58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8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23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29394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55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C03AB47-66D4-491C-83CA-4624349F5C6E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75A386-AA51-469C-9F0F-57B5A10244E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91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Spolupráce MŠ a rodiny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et Mgr. Lucie Grůzová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0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500"/>
              <a:t>Zveřejněte hodiny, ve kterých Vám mohou rodiče volat do školy (případně domů).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Pokud jsou rodiče rozvedeni, zeptejte se jich, jak chtějí dostávat zprávy.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Vždy když s rodiči hovoříte, nezapomeňte jim říct, co jejich dítě umí a jaké má přednosti.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Nezapomínejte také, že jste vzdělaní specialisté v oboru a umíte pracovat    s dětmi. Předkládejte rodičům konkrétní návrhy, ale vždy připouštějte jiná možná   řešení.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/>
          </a:p>
        </p:txBody>
      </p:sp>
    </p:spTree>
    <p:extLst>
      <p:ext uri="{BB962C8B-B14F-4D97-AF65-F5344CB8AC3E}">
        <p14:creationId xmlns:p14="http://schemas.microsoft.com/office/powerpoint/2010/main" val="28953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PŘÍKLADY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Otevřenost školy (vstupování do tříd, příchody…)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Konzultační hodiny (podklady pro diskusi)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Společné plánování (pedagogické rady, schůzky, nástěnky..)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Spoluúčast při vlastním hodnocení školy (dotazníky, ankety…)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Vzdělávací akce (účast pedagogů a rodičů, jen rodičů)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/>
          </a:p>
          <a:p>
            <a:pPr eaLnBrk="1" hangingPunct="1">
              <a:lnSpc>
                <a:spcPct val="80000"/>
              </a:lnSpc>
            </a:pP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Informace – nástěnky, časopis, web, bulletiny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Akce pro rodiče (posezení, oslavy, tvořivá odpoledne)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Společné prožití volných chvil (výlety, ŠVP) = spolupořádá MŠ i rodiče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Akce pořádané rodiči (bazar, představení pro děti, sportovní odpoledne)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Sponzoring</a:t>
            </a:r>
          </a:p>
        </p:txBody>
      </p:sp>
    </p:spTree>
    <p:extLst>
      <p:ext uri="{BB962C8B-B14F-4D97-AF65-F5344CB8AC3E}">
        <p14:creationId xmlns:p14="http://schemas.microsoft.com/office/powerpoint/2010/main" val="19414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Vymezení spoluúčasti rodičů v RVP PV a ŠVP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 dirty="0" smtClean="0"/>
              <a:t>Jak je v ŠVP vymezena spoluúčast rodičů?</a:t>
            </a:r>
            <a:endParaRPr lang="cs-CZ" altLang="cs-CZ" i="1" dirty="0" smtClean="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 dirty="0" smtClean="0"/>
              <a:t>Definujte rozdíl mezi </a:t>
            </a:r>
            <a:r>
              <a:rPr lang="cs-CZ" altLang="cs-CZ" i="1" dirty="0" err="1" smtClean="0"/>
              <a:t>spoluprácí</a:t>
            </a:r>
            <a:r>
              <a:rPr lang="cs-CZ" altLang="cs-CZ" i="1" dirty="0" smtClean="0"/>
              <a:t> a spoluúčastí.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 dirty="0" smtClean="0"/>
              <a:t>Jak je ve vaší MŠ realizována spolupráce s rodiči </a:t>
            </a:r>
            <a:r>
              <a:rPr lang="cs-CZ" altLang="cs-CZ" i="1" dirty="0" smtClean="0"/>
              <a:t>(konkrétní činnosti, akce…)?</a:t>
            </a:r>
          </a:p>
        </p:txBody>
      </p:sp>
    </p:spTree>
    <p:extLst>
      <p:ext uri="{BB962C8B-B14F-4D97-AF65-F5344CB8AC3E}">
        <p14:creationId xmlns:p14="http://schemas.microsoft.com/office/powerpoint/2010/main" val="68244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Požadavky RVP PV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500"/>
              <a:t>Ve vztazích mezi pedagogy a rodiči panuje </a:t>
            </a:r>
            <a:r>
              <a:rPr lang="cs-CZ" altLang="cs-CZ" sz="1500">
                <a:solidFill>
                  <a:srgbClr val="FF0000"/>
                </a:solidFill>
              </a:rPr>
              <a:t>oboustranná důvěra</a:t>
            </a:r>
            <a:r>
              <a:rPr lang="cs-CZ" altLang="cs-CZ" sz="1500"/>
              <a:t> a otevřenost, vstřícnost, porozumění, respekt a ochota spolupracovat. Spolupráce funguje na základě </a:t>
            </a:r>
            <a:r>
              <a:rPr lang="cs-CZ" altLang="cs-CZ" sz="1500">
                <a:solidFill>
                  <a:srgbClr val="FF0000"/>
                </a:solidFill>
              </a:rPr>
              <a:t>partnerství.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Pedagogové </a:t>
            </a:r>
            <a:r>
              <a:rPr lang="cs-CZ" altLang="cs-CZ" sz="1500">
                <a:solidFill>
                  <a:srgbClr val="FF0000"/>
                </a:solidFill>
              </a:rPr>
              <a:t>sledují konkrétní potřeby</a:t>
            </a:r>
            <a:r>
              <a:rPr lang="cs-CZ" altLang="cs-CZ" sz="1500"/>
              <a:t> jednotlivých dětí, resp. rodin, snaží se jim porozumět a vyhovět.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Rodiče mají možnost podílet se na dění v mateřské škole, účastnit se různých programů, dle svého zájmu zde </a:t>
            </a:r>
            <a:r>
              <a:rPr lang="cs-CZ" altLang="cs-CZ" sz="1500">
                <a:solidFill>
                  <a:srgbClr val="FF0000"/>
                </a:solidFill>
              </a:rPr>
              <a:t>vstupovat do her svých dětí</a:t>
            </a:r>
            <a:r>
              <a:rPr lang="cs-CZ" altLang="cs-CZ" sz="1500"/>
              <a:t>. Jsou pravidelně a dostatečně  </a:t>
            </a:r>
            <a:r>
              <a:rPr lang="cs-CZ" altLang="cs-CZ" sz="1500">
                <a:solidFill>
                  <a:srgbClr val="FF0000"/>
                </a:solidFill>
              </a:rPr>
              <a:t>informováni</a:t>
            </a:r>
            <a:r>
              <a:rPr lang="cs-CZ" altLang="cs-CZ" sz="1500"/>
              <a:t> o všem, co se v mateřské škole děje. Projeví-li zájem, mohou se </a:t>
            </a:r>
            <a:r>
              <a:rPr lang="cs-CZ" altLang="cs-CZ" sz="1500">
                <a:solidFill>
                  <a:srgbClr val="FF0000"/>
                </a:solidFill>
              </a:rPr>
              <a:t>spolupodílet při plánování</a:t>
            </a:r>
            <a:r>
              <a:rPr lang="cs-CZ" altLang="cs-CZ" sz="1500"/>
              <a:t> programu mateřské školy, při řešení vzniklých problémů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Pedagogové  pravidelně </a:t>
            </a:r>
            <a:r>
              <a:rPr lang="cs-CZ" altLang="cs-CZ" sz="1500">
                <a:solidFill>
                  <a:srgbClr val="FF0000"/>
                </a:solidFill>
              </a:rPr>
              <a:t>informují rodiče o prospívání jejich dítěte</a:t>
            </a:r>
            <a:r>
              <a:rPr lang="cs-CZ" altLang="cs-CZ" sz="1500"/>
              <a:t> i o jeho individuálních </a:t>
            </a:r>
            <a:r>
              <a:rPr lang="cs-CZ" altLang="cs-CZ" sz="1500">
                <a:solidFill>
                  <a:srgbClr val="FF0000"/>
                </a:solidFill>
              </a:rPr>
              <a:t>pokrocích v rozvoji i učení</a:t>
            </a:r>
            <a:r>
              <a:rPr lang="cs-CZ" altLang="cs-CZ" sz="1500"/>
              <a:t>. Domlouvají se s rodiči o společném postupu při jeho výchově a vzdělávání.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Pedagogové chrání soukromí rodiny a zachovávají diskrétnost v jejích svěřených vnitřních záležitostech. Jednají s rodiči </a:t>
            </a:r>
            <a:r>
              <a:rPr lang="cs-CZ" altLang="cs-CZ" sz="1500">
                <a:solidFill>
                  <a:srgbClr val="FF0000"/>
                </a:solidFill>
              </a:rPr>
              <a:t>ohleduplně</a:t>
            </a:r>
            <a:r>
              <a:rPr lang="cs-CZ" altLang="cs-CZ" sz="1500"/>
              <a:t>, taktně, s vědomím, že pracují s důvěrnými informacemi. Nezasahují do života a soukromí rodiny, varují se přílišné horlivosti a poskytování nevyžádaných rad.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Mateřská škola </a:t>
            </a:r>
            <a:r>
              <a:rPr lang="cs-CZ" altLang="cs-CZ" sz="1500">
                <a:solidFill>
                  <a:srgbClr val="FF0000"/>
                </a:solidFill>
              </a:rPr>
              <a:t>podporuje rodinnou</a:t>
            </a:r>
            <a:r>
              <a:rPr lang="cs-CZ" altLang="cs-CZ" sz="1500"/>
              <a:t> výchovu a pomáhá rodičům v péči o dítě; nabízí rodičům </a:t>
            </a:r>
            <a:r>
              <a:rPr lang="cs-CZ" altLang="cs-CZ" sz="1500">
                <a:solidFill>
                  <a:srgbClr val="FF0000"/>
                </a:solidFill>
              </a:rPr>
              <a:t>poradenský servis</a:t>
            </a:r>
            <a:r>
              <a:rPr lang="cs-CZ" altLang="cs-CZ" sz="1500"/>
              <a:t> i nejrůznější osvětové aktivity v otázkách výchovy a vzdělávání předškolních dětí.</a:t>
            </a:r>
          </a:p>
        </p:txBody>
      </p:sp>
    </p:spTree>
    <p:extLst>
      <p:ext uri="{BB962C8B-B14F-4D97-AF65-F5344CB8AC3E}">
        <p14:creationId xmlns:p14="http://schemas.microsoft.com/office/powerpoint/2010/main" val="9620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Povinnosti pedagoga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500" i="1"/>
              <a:t>Ve vztahu k rodičům má předškolní pedagog:</a:t>
            </a:r>
            <a:endParaRPr lang="cs-CZ" altLang="cs-CZ" sz="2500"/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usilovat o vytváření partnerských vztahů mezi školou a rodiči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odpovídat za to, že rodiče mají přístup za svým dítětem do třídy a možnost účastnit se jeho činností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/>
              <a:t>umožňovat rodičům účastnit se  na tvorbě programu školy i na jeho hodnocení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500">
                <a:solidFill>
                  <a:srgbClr val="FF0000"/>
                </a:solidFill>
              </a:rPr>
              <a:t>vést s rodiči dítěte průběžný dialog o dítěti, jeho prospívání, rozvoji a učení</a:t>
            </a:r>
          </a:p>
        </p:txBody>
      </p:sp>
    </p:spTree>
    <p:extLst>
      <p:ext uri="{BB962C8B-B14F-4D97-AF65-F5344CB8AC3E}">
        <p14:creationId xmlns:p14="http://schemas.microsoft.com/office/powerpoint/2010/main" val="271781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Kompetence učitelky jako předpoklad spolupráce…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cs-CZ" altLang="cs-CZ" sz="2100" u="sng"/>
              <a:t>Potřebné dovednosti učitelky MŠ:</a:t>
            </a:r>
          </a:p>
          <a:p>
            <a:pPr marL="609600" indent="-609600"/>
            <a:r>
              <a:rPr lang="cs-CZ" altLang="cs-CZ" sz="2100"/>
              <a:t>dovednost navazovat kontakt s rodiči dětí,</a:t>
            </a:r>
          </a:p>
          <a:p>
            <a:pPr marL="609600" indent="-609600"/>
            <a:r>
              <a:rPr lang="cs-CZ" altLang="cs-CZ" sz="2100"/>
              <a:t>dovednost vhodně sdělit výsledky svých zjištění jednotlivým rodičům nebo celé skupině rodičů,</a:t>
            </a:r>
          </a:p>
          <a:p>
            <a:pPr marL="609600" indent="-609600"/>
            <a:r>
              <a:rPr lang="cs-CZ" altLang="cs-CZ" sz="2100"/>
              <a:t>dovednost iniciovat a řídit diskuse s rodiči,</a:t>
            </a:r>
          </a:p>
          <a:p>
            <a:pPr marL="609600" indent="-609600"/>
            <a:r>
              <a:rPr lang="cs-CZ" altLang="cs-CZ" sz="2100"/>
              <a:t>dovednost sdělovat požadavky a instrukce k jejich splnění tak, aby vytvořily podmínky pro jejich přijetí rodiči,</a:t>
            </a:r>
          </a:p>
          <a:p>
            <a:pPr marL="609600" indent="-609600"/>
            <a:r>
              <a:rPr lang="cs-CZ" altLang="cs-CZ" sz="2100"/>
              <a:t>dovednost přesvědčit rodiče o tom, že učiteli záleží na příznivém edukačním vývoji každého dítěte.</a:t>
            </a:r>
          </a:p>
        </p:txBody>
      </p:sp>
    </p:spTree>
    <p:extLst>
      <p:ext uri="{BB962C8B-B14F-4D97-AF65-F5344CB8AC3E}">
        <p14:creationId xmlns:p14="http://schemas.microsoft.com/office/powerpoint/2010/main" val="35527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Empatie</a:t>
            </a:r>
          </a:p>
          <a:p>
            <a:pPr eaLnBrk="1" hangingPunct="1"/>
            <a:r>
              <a:rPr lang="cs-CZ" altLang="cs-CZ" smtClean="0"/>
              <a:t>Naslouchání</a:t>
            </a:r>
          </a:p>
          <a:p>
            <a:pPr eaLnBrk="1" hangingPunct="1"/>
            <a:r>
              <a:rPr lang="cs-CZ" altLang="cs-CZ" smtClean="0"/>
              <a:t>Profesní argumentace</a:t>
            </a:r>
          </a:p>
          <a:p>
            <a:pPr eaLnBrk="1" hangingPunct="1"/>
            <a:r>
              <a:rPr lang="cs-CZ" altLang="cs-CZ" smtClean="0"/>
              <a:t>Respekt bez předsudků</a:t>
            </a:r>
          </a:p>
        </p:txBody>
      </p:sp>
    </p:spTree>
    <p:extLst>
      <p:ext uri="{BB962C8B-B14F-4D97-AF65-F5344CB8AC3E}">
        <p14:creationId xmlns:p14="http://schemas.microsoft.com/office/powerpoint/2010/main" val="9022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1" y="642938"/>
            <a:ext cx="7313613" cy="1143000"/>
          </a:xfrm>
        </p:spPr>
        <p:txBody>
          <a:bodyPr/>
          <a:lstStyle/>
          <a:p>
            <a:pPr eaLnBrk="1" hangingPunct="1"/>
            <a:r>
              <a:rPr lang="cs-CZ" altLang="cs-CZ" sz="2000" b="1"/>
              <a:t>Přehled vybraných (nejčastěji uváděných) doporučení a rad učitelům pro jejich efektivní spolupráci s rodiči:</a:t>
            </a:r>
            <a:endParaRPr lang="cs-CZ" altLang="cs-CZ" b="1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/>
              <a:t>Je důležité, aby rodiče od prvních setkání s Vámi cítili, že jsou ve škole vítáni a že dostanou užitečné informace.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Chovejte se k rodičům svých dětí jako k sobě rovným. Vědí o svém dítěti více než Vy a znají ho déle než Vy. Neostýchejte se zeptat rodičů jakou pomoc (ve vztahu ke školní prosperitě svého dítěte) by od Vás potřebovali.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Neočekávejte, že všichni rodiče budou mít ke škole kladný vztah.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Setkání učitele s rodiči by měla být časově přiměřená (většinou spíše krátká) a jejich závěr by měl vyznít pozitivně.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Rodiče za Vámi přišli kvůli svému dítěti. Neporovnávejte před nimi děti a nemluvte s nimi  o jiných dětech.</a:t>
            </a:r>
          </a:p>
        </p:txBody>
      </p:sp>
    </p:spTree>
    <p:extLst>
      <p:ext uri="{BB962C8B-B14F-4D97-AF65-F5344CB8AC3E}">
        <p14:creationId xmlns:p14="http://schemas.microsoft.com/office/powerpoint/2010/main" val="42617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/>
              <a:t>Na rozhovor s rodiči se dobře připravte. Myslete na to, že jste po celou dobu setkání s rodiči stále v zaměstnání a vystupujte profesionálně.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Na přivítanou rodičům podejte ruku, usmějte se a očima navažte kontakt.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Vyvarujte se obsáhlých rozmluv o sobě, o svém osobním životě a o svých problémech.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Nemluvte jen o nepříjemných věcech. Začněte něčím pozitivním a také něčím nadějným skončete. Pamatujte si zásadu, že dřív než řeknete něco negativního, je třeba mluvit o věcech pozitivních. </a:t>
            </a:r>
          </a:p>
        </p:txBody>
      </p:sp>
    </p:spTree>
    <p:extLst>
      <p:ext uri="{BB962C8B-B14F-4D97-AF65-F5344CB8AC3E}">
        <p14:creationId xmlns:p14="http://schemas.microsoft.com/office/powerpoint/2010/main" val="24906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/>
              <a:t>Neslibujte rodičům pod nátlakem něco, čeho byste mohli později litovat.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Pokud se budou rodiče ptát na skutečnosti, které Vám nejsou v dané chvíli známy, sdělte jim, že poskytnete požadovanou odpověď později, až budete mít k dispozici potřebné údaje.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Nepoučujte rodiče. Rodičům i Vám záleží na tomtéž – aby se dítě dobře vyvíjelo.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Uvažte, ve kterých závažných případech může být užitečná (nebo nezbytná) stručná písemná dokumentace k tomu, co se stalo, koho se to týká a jak bude záležitost řešena. Kopii zápisu by měli mít k dispozici také rodiče a vedení školy. 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/>
          </a:p>
        </p:txBody>
      </p:sp>
    </p:spTree>
    <p:extLst>
      <p:ext uri="{BB962C8B-B14F-4D97-AF65-F5344CB8AC3E}">
        <p14:creationId xmlns:p14="http://schemas.microsoft.com/office/powerpoint/2010/main" val="32142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1</TotalTime>
  <Words>304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Impact</vt:lpstr>
      <vt:lpstr>Wingdings</vt:lpstr>
      <vt:lpstr>Badge</vt:lpstr>
      <vt:lpstr>Spolupráce MŠ a rodiny</vt:lpstr>
      <vt:lpstr>Vymezení spoluúčasti rodičů v RVP PV a ŠVP </vt:lpstr>
      <vt:lpstr>Požadavky RVP PV</vt:lpstr>
      <vt:lpstr>Povinnosti pedagoga</vt:lpstr>
      <vt:lpstr>Kompetence učitelky jako předpoklad spolupráce…</vt:lpstr>
      <vt:lpstr>Prezentace aplikace PowerPoint</vt:lpstr>
      <vt:lpstr>Přehled vybraných (nejčastěji uváděných) doporučení a rad učitelům pro jejich efektivní spolupráci s rodiči:</vt:lpstr>
      <vt:lpstr>Prezentace aplikace PowerPoint</vt:lpstr>
      <vt:lpstr>Prezentace aplikace PowerPoint</vt:lpstr>
      <vt:lpstr>Prezentace aplikace PowerPoint</vt:lpstr>
      <vt:lpstr>PŘÍKLADY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 MŠ a rodiny</dc:title>
  <dc:creator>Lucie  Grůzová</dc:creator>
  <cp:lastModifiedBy>Lucie  Grůzová</cp:lastModifiedBy>
  <cp:revision>1</cp:revision>
  <dcterms:created xsi:type="dcterms:W3CDTF">2018-04-06T09:27:56Z</dcterms:created>
  <dcterms:modified xsi:type="dcterms:W3CDTF">2018-04-06T09:29:50Z</dcterms:modified>
</cp:coreProperties>
</file>