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264" r:id="rId39"/>
    <p:sldId id="267" r:id="rId40"/>
    <p:sldId id="301" r:id="rId41"/>
    <p:sldId id="302" r:id="rId42"/>
    <p:sldId id="300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27. 3. 2018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se žáky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Moudré užívání slov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„Nesahej na ta kamna, spálíš se!“  </a:t>
            </a:r>
            <a:r>
              <a:rPr lang="cs-CZ" dirty="0" smtClean="0"/>
              <a:t>(zákaz)</a:t>
            </a:r>
          </a:p>
          <a:p>
            <a:r>
              <a:rPr lang="cs-CZ" dirty="0" smtClean="0"/>
              <a:t>„Co s tebe jednou bude? Rosteš pro kriminál.“ (negativní scénář)</a:t>
            </a:r>
          </a:p>
          <a:p>
            <a:r>
              <a:rPr lang="cs-CZ" i="1" dirty="0" smtClean="0"/>
              <a:t>„Ten koberec jsi vyluxoval špatně, zůstalo ti tam spoustu smetí.“ </a:t>
            </a:r>
            <a:r>
              <a:rPr lang="cs-CZ" dirty="0" smtClean="0"/>
              <a:t>(kritika)</a:t>
            </a:r>
          </a:p>
          <a:p>
            <a:r>
              <a:rPr lang="cs-CZ" i="1" dirty="0" smtClean="0"/>
              <a:t>„Kdo </a:t>
            </a:r>
            <a:r>
              <a:rPr lang="cs-CZ" i="1" dirty="0"/>
              <a:t>se má pořád dívat na ta roztahaná trička? Já už nevím, co si s tebou mám počít</a:t>
            </a:r>
            <a:r>
              <a:rPr lang="cs-CZ" i="1" dirty="0" smtClean="0"/>
              <a:t>!“</a:t>
            </a:r>
            <a:r>
              <a:rPr lang="cs-CZ" dirty="0" smtClean="0"/>
              <a:t> (výčitky, obviňování)</a:t>
            </a:r>
          </a:p>
          <a:p>
            <a:r>
              <a:rPr lang="cs-CZ" i="1" dirty="0" smtClean="0"/>
              <a:t>„Kolikrát </a:t>
            </a:r>
            <a:r>
              <a:rPr lang="cs-CZ" i="1" dirty="0"/>
              <a:t>jsem ti říkala, že bez pravidelné přípravy na vyučování nemůžeš mít dobré výsledky</a:t>
            </a:r>
            <a:r>
              <a:rPr lang="cs-CZ" i="1" dirty="0" smtClean="0"/>
              <a:t>.“ </a:t>
            </a:r>
            <a:r>
              <a:rPr lang="cs-CZ" dirty="0" smtClean="0"/>
              <a:t>(moralizování, poučování)</a:t>
            </a:r>
          </a:p>
          <a:p>
            <a:r>
              <a:rPr lang="cs-CZ" i="1" dirty="0" smtClean="0"/>
              <a:t>„Je </a:t>
            </a:r>
            <a:r>
              <a:rPr lang="cs-CZ" i="1" dirty="0"/>
              <a:t>to matematický </a:t>
            </a:r>
            <a:r>
              <a:rPr lang="cs-CZ" i="1" dirty="0" err="1"/>
              <a:t>antitalent</a:t>
            </a:r>
            <a:r>
              <a:rPr lang="cs-CZ" i="1" dirty="0" smtClean="0"/>
              <a:t>.“ </a:t>
            </a:r>
            <a:r>
              <a:rPr lang="cs-CZ" dirty="0" smtClean="0"/>
              <a:t>(nálepkování)</a:t>
            </a:r>
          </a:p>
          <a:p>
            <a:r>
              <a:rPr lang="cs-CZ" i="1" dirty="0" smtClean="0"/>
              <a:t>„Přestaň </a:t>
            </a:r>
            <a:r>
              <a:rPr lang="cs-CZ" i="1" dirty="0"/>
              <a:t>už házet tím pískem, nebo tě plácnu</a:t>
            </a:r>
            <a:r>
              <a:rPr lang="cs-CZ" i="1" dirty="0" smtClean="0"/>
              <a:t>.“  </a:t>
            </a:r>
            <a:r>
              <a:rPr lang="cs-CZ" dirty="0" smtClean="0"/>
              <a:t>(vyhrožování)</a:t>
            </a:r>
          </a:p>
          <a:p>
            <a:r>
              <a:rPr lang="cs-CZ" i="1" dirty="0" smtClean="0"/>
              <a:t>„Tak </a:t>
            </a:r>
            <a:r>
              <a:rPr lang="cs-CZ" i="1" dirty="0"/>
              <a:t>pojď nám předvést hvězdu, ty naše hvězdo</a:t>
            </a:r>
            <a:r>
              <a:rPr lang="cs-CZ" i="1" dirty="0" smtClean="0"/>
              <a:t>.“  </a:t>
            </a:r>
            <a:r>
              <a:rPr lang="cs-CZ" dirty="0" smtClean="0"/>
              <a:t>(ironie)</a:t>
            </a:r>
            <a:endParaRPr lang="cs-CZ" dirty="0"/>
          </a:p>
          <a:p>
            <a:endParaRPr lang="cs-CZ" i="1" dirty="0" smtClean="0"/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625844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obviňování</a:t>
            </a:r>
            <a:endParaRPr lang="cs-CZ" sz="2000" u="sng" dirty="0"/>
          </a:p>
          <a:p>
            <a:pPr marL="0" lvl="0" indent="0">
              <a:buNone/>
            </a:pPr>
            <a:r>
              <a:rPr lang="cs-CZ" b="1" i="1" dirty="0" smtClean="0"/>
              <a:t>(příklad </a:t>
            </a:r>
            <a:r>
              <a:rPr lang="cs-CZ" b="1" i="1" dirty="0"/>
              <a:t>, jak to změnit.)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nachystané pomůcky na lavici! Kdo se má s tebou pořád zdržovat? Kdybys to aspoň jednou udělal bez říkání, opravdu ti to musím připomínat každou hodinu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nemá dobrý pocit, cítí se nepříjemně, otráveně, nejraději by něco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odsekl…</a:t>
            </a: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Mnohem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efektivnější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Evo, vidím, že nemáš na lavici pomůcky, které budeme potřebovat. Byla bych ráda, kdybys je příště měla nachystané, 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,,Evo, tvoje pomůcky!“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57276" y="733822"/>
            <a:ext cx="929854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pPr lvl="0"/>
            <a:r>
              <a:rPr lang="cs-CZ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pravidelné přípravy na vyučování nemůžeš mít opravdu dobré výsledky? Nebo si snad myslíš, že ti ta násobilka naskáče do hlavy sama?“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Mluvit 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měly dostat co největší prostor k vyjádření vlastních názorů a návrhů, společně potom dojít k dohodám, které jsou přijatelné pro všechny strany.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podílet na rozhodování o tom, co se jich týká, na vyjádření dohod a pravidel, tím více budou cítit zodpovědnost 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249190"/>
            <a:ext cx="784752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</a:p>
          <a:p>
            <a:pPr lvl="0"/>
            <a:r>
              <a:rPr lang="cs-CZ" sz="1400" b="1" i="1" dirty="0" smtClean="0"/>
              <a:t>(příklad , jak to změnit.)</a:t>
            </a:r>
            <a:endParaRPr lang="cs-CZ" sz="1400" i="1" dirty="0"/>
          </a:p>
          <a:p>
            <a:r>
              <a:rPr lang="cs-CZ" dirty="0"/>
              <a:t>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cvičení jsi teda dost zvoral. Máš tam jednu chybu vedle druhé. Škrábeš jako kocour, to se nedá číst!“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neschopný,…“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Takto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podaná kritika se dotýká přímo naší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hodnoty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To, jak byla řečena, vyvolává 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navíc nepřispívá k tomu, aby dítě chybu napravilo, případně příště postupovalo lépe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Místo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kritiky potřebujeme spíše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věty se ti povedly bez chyby. Ale podívej, v těch ostatních větách to 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vyznačuje tím, že začíná pozitivním popisem nebo informací,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74208"/>
            <a:ext cx="868465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pPr lvl="0"/>
            <a:r>
              <a:rPr lang="cs-CZ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Takové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každém případě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 a ještě ze sebe dělá chudáčka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neměly být k pocitu viny nuceny tím, že jim dospělí naznačují, že jsou zlé a špatné. Samy by si měly uvědomit, že udělaly něco špatně a mohou cítit vinu. Tento pocit však musí vycházet zevnitř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Měli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bychom je spíš upozornit na to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jaké mělo jejich chování následky.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,,Myslíš, že je správné, když ostatní rušíš svým křikem? Jak by se asi pracovalo tobě, kdyby tady ostatní děti tak křičely?“</a:t>
            </a: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,,Mně se přeci nemůže nic stát!“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si nedovede představit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formulovaný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pokyn,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slyší jako pokyn k tomu, aby onu činnost uskutečnilo,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jakoby slyšelo ,,sahej“, ,,lítej“.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představuje pro děti přímo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si ublíží, jim může bránit v rozvíjení motorických a dalších dovedností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,,Lavice slouží na psaní, ne k tomu, abychom na ni lezli. Můžeme ji využít, když chceme dosáhnout někam výš, ale to pouze v dohledu dospělého. Mohlo by se stát, že bych spadl a rozbil si hlavu.“</a:t>
            </a: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18197" y="553791"/>
            <a:ext cx="83712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pPr lvl="0"/>
            <a:r>
              <a:rPr lang="cs-CZ" b="1" dirty="0"/>
              <a:t> </a:t>
            </a:r>
            <a:r>
              <a:rPr lang="cs-CZ" sz="1600" b="1" i="1" dirty="0"/>
              <a:t>příklad , jak to změnit.)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/>
              <a:t>Učitel: </a:t>
            </a:r>
            <a:r>
              <a:rPr lang="cs-CZ" sz="2000" i="1" dirty="0"/>
              <a:t>,,Co z tebe bude? Rosteš pro kriminál!“</a:t>
            </a:r>
            <a:endParaRPr lang="cs-CZ" sz="2000" dirty="0"/>
          </a:p>
          <a:p>
            <a:r>
              <a:rPr lang="cs-CZ" sz="2000" i="1" dirty="0"/>
              <a:t>          ,,S tebou nemá cenu se zdržovat, ty jsi ztracený případ</a:t>
            </a:r>
            <a:r>
              <a:rPr lang="cs-CZ" sz="2000" i="1" dirty="0" smtClean="0"/>
              <a:t>.“</a:t>
            </a:r>
          </a:p>
          <a:p>
            <a:endParaRPr lang="cs-CZ" sz="2000" dirty="0"/>
          </a:p>
          <a:p>
            <a:r>
              <a:rPr lang="cs-CZ" sz="2000" i="1" dirty="0"/>
              <a:t>         ,,Ty se ty odmocniny snad nikdy nenaučíš!“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První reakcí dítěte může být naštvanost, vzdor. To, co dítě o sobě slyší, vytváří představu o sobě samém, a podle toho se také chová</a:t>
            </a:r>
            <a:r>
              <a:rPr lang="cs-CZ" sz="2000" dirty="0" smtClean="0"/>
              <a:t>. </a:t>
            </a:r>
            <a:r>
              <a:rPr lang="cs-CZ" sz="2000" b="1" dirty="0" smtClean="0"/>
              <a:t>Negativní </a:t>
            </a:r>
            <a:r>
              <a:rPr lang="cs-CZ" sz="2000" b="1" dirty="0"/>
              <a:t>hodnocení utvrzuje dítě v představě vlastní neschopnosti.</a:t>
            </a:r>
          </a:p>
          <a:p>
            <a:endParaRPr lang="cs-CZ" sz="2000" b="1" dirty="0"/>
          </a:p>
          <a:p>
            <a:r>
              <a:rPr lang="cs-CZ" sz="2000" i="1" dirty="0"/>
              <a:t>,, Odmocniny nejsou lehkou záležitostí, buď vytrvalý.“</a:t>
            </a:r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218940"/>
            <a:ext cx="915687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pPr lvl="0"/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matematický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,,Už se to o mě ví, výborně, teď už nemám žádnou šanci.“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 redukuje jeho osobnost na diagnózu (rodiče a učitelé se zabývají především tím, co dělat s jeho agresivitou, zlobením,…).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Ivanka je vždy vzorně připravená.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72744" y="535901"/>
            <a:ext cx="906672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Udělej…-pokyny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bývají vysloveny většinou mírným tónem, nevyvolávají tedy pocit hrozby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plnit pokyny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učíme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pPr lvl="0"/>
            <a:r>
              <a:rPr lang="cs-CZ" b="1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Mně nebude nikdo poroučet.“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přijatelných způsobů sdělování požadavků je také smysluplnost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vědět proč mám něco udělat. Příkazy nedávají odpověď na naše ,,proč“.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 přijatelných způsobů sdělování požadavků je objasnění jejich smysluplnosti, informace o tom, proč se má něco udělat.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793767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pPr lvl="0"/>
            <a:r>
              <a:rPr lang="cs-CZ" sz="2000" b="1" i="1" dirty="0"/>
              <a:t>příklad , jak to změnit.)</a:t>
            </a:r>
            <a:endParaRPr lang="cs-CZ" sz="2000" i="1" dirty="0"/>
          </a:p>
          <a:p>
            <a:r>
              <a:rPr lang="cs-CZ" sz="2000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zamknu.“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Strach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tím správným důvodem, proč se některé věci mají dělat a jiné zase ne.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brzy zjistí, že dospělí mají pramalou chuť své hrozby plnit, a to pak vždycky stojí za to zkusit neposlechnout. Vyhrožovat a pak své hrozby neplnit je jeden z důvodů snížení naší autority.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Nejde o to plnit výhružky, ale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přestat vyhrožovat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děti učí vyhovět dospělému ze strachu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pro to, že je to pro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 výhodné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 proto, že uznávají smysluplnost a správnost na ně kladených požadavků.</a:t>
            </a: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 smtClean="0"/>
          </a:p>
          <a:p>
            <a:endParaRPr lang="cs-CZ" dirty="0"/>
          </a:p>
          <a:p>
            <a:pPr lvl="0"/>
            <a:r>
              <a:rPr lang="cs-CZ" sz="2000" dirty="0"/>
              <a:t>K</a:t>
            </a:r>
            <a:r>
              <a:rPr lang="cs-CZ" sz="2000" dirty="0" smtClean="0"/>
              <a:t>řik </a:t>
            </a:r>
            <a:r>
              <a:rPr lang="cs-CZ" sz="2000" dirty="0"/>
              <a:t>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doplněk.</a:t>
            </a:r>
            <a:endParaRPr lang="cs-CZ" sz="2000" dirty="0"/>
          </a:p>
          <a:p>
            <a:pPr lvl="0"/>
            <a:r>
              <a:rPr lang="cs-CZ" sz="2000" dirty="0"/>
              <a:t>M</a:t>
            </a:r>
            <a:r>
              <a:rPr lang="cs-CZ" sz="2000" dirty="0" smtClean="0"/>
              <a:t>ůže </a:t>
            </a:r>
            <a:r>
              <a:rPr lang="cs-CZ" sz="2000" dirty="0"/>
              <a:t>u dětí vyvolat ještě větší strach, vzdor, případně </a:t>
            </a:r>
            <a:r>
              <a:rPr lang="cs-CZ" sz="2000" dirty="0" err="1"/>
              <a:t>protiagresi</a:t>
            </a:r>
            <a:r>
              <a:rPr lang="cs-CZ" sz="2000" dirty="0"/>
              <a:t> (na křik reaguji křikem, házením </a:t>
            </a:r>
            <a:r>
              <a:rPr lang="cs-CZ" sz="2000" dirty="0" smtClean="0"/>
              <a:t>věcí)</a:t>
            </a:r>
            <a:endParaRPr lang="cs-CZ" sz="2000" dirty="0"/>
          </a:p>
          <a:p>
            <a:pPr lvl="0"/>
            <a:r>
              <a:rPr lang="cs-CZ" sz="2000" b="1" dirty="0"/>
              <a:t>K</a:t>
            </a:r>
            <a:r>
              <a:rPr lang="cs-CZ" sz="2000" b="1" dirty="0" smtClean="0"/>
              <a:t>řik </a:t>
            </a:r>
            <a:r>
              <a:rPr lang="cs-CZ" sz="2000" b="1" dirty="0"/>
              <a:t>je většinou projevem hněvu, zlosti, ale také </a:t>
            </a:r>
            <a:r>
              <a:rPr lang="cs-CZ" sz="2000" b="1" dirty="0" smtClean="0"/>
              <a:t>bezmoci.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C</a:t>
            </a:r>
            <a:r>
              <a:rPr lang="cs-CZ" sz="2000" dirty="0" smtClean="0"/>
              <a:t>itlivost </a:t>
            </a:r>
            <a:r>
              <a:rPr lang="cs-CZ" sz="2000" dirty="0"/>
              <a:t>na křik bývá hodně individuální, někomu vadí už jen málo zvýšený tón</a:t>
            </a:r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pPr lvl="0"/>
            <a:r>
              <a:rPr lang="cs-CZ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mají vypadat domácí úkoly. Vždycky připravené pomůcky – to je vzorná žákyně!“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 počkej, ty svatouškovská Lucinko, já ti to osladím!“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dotýká jejich sebeúcty  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94113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pPr lvl="0"/>
            <a:r>
              <a:rPr lang="cs-CZ" sz="1600" dirty="0"/>
              <a:t> </a:t>
            </a:r>
            <a:r>
              <a:rPr lang="cs-CZ" sz="1600" b="1" i="1" dirty="0"/>
              <a:t>příklad , jak to změnit.)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představuješ? Jsi normální?“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Tady mi někdo chce dát najevo, že jsem hloupý.“</a:t>
            </a: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otázka se vyznačuje tím, že se na ni neočekává odpověď, a pokud by zazněla, bylo by dítě nejspíše nařčeno z drzosti. Ten, kdo v běžné komunikaci takové otázky klade, signalizuje druhému i tónem hlasu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despekt a nadřazenost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Mohou vzbuzovat pocit bezmoci a následně vzteku.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židli nelezeme, mohli bychom spadnout.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8577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sz="1600" b="1" i="1" dirty="0"/>
              <a:t>příklad , jak to změnit.)</a:t>
            </a:r>
            <a:endParaRPr lang="cs-CZ" sz="1600" i="1" dirty="0"/>
          </a:p>
          <a:p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/>
              <a:t>Učitel: </a:t>
            </a:r>
            <a:r>
              <a:rPr lang="cs-CZ" sz="2000" dirty="0"/>
              <a:t>,,</a:t>
            </a:r>
            <a:r>
              <a:rPr lang="cs-CZ" sz="2000" i="1" dirty="0"/>
              <a:t>Takhle se utírá tabule? Tak to asi u vás doma vypadá!“</a:t>
            </a:r>
            <a:endParaRPr lang="cs-CZ" sz="2000" dirty="0"/>
          </a:p>
          <a:p>
            <a:r>
              <a:rPr lang="cs-CZ" sz="2000" i="1" dirty="0"/>
              <a:t>           ,, Vy snad ani nejste lidi, chováte se jako zvěř!“</a:t>
            </a:r>
            <a:endParaRPr lang="cs-CZ" sz="2000" dirty="0"/>
          </a:p>
          <a:p>
            <a:r>
              <a:rPr lang="cs-CZ" sz="2000" i="1" dirty="0"/>
              <a:t>           ,,Ty jsi ale nechápavá, já už nevím, jak ti to mám vysvětlit!“</a:t>
            </a:r>
            <a:endParaRPr lang="cs-CZ" sz="2000" dirty="0"/>
          </a:p>
          <a:p>
            <a:r>
              <a:rPr lang="cs-CZ" sz="2000" i="1" dirty="0"/>
              <a:t> 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hluboko, </a:t>
            </a:r>
            <a:r>
              <a:rPr lang="cs-CZ" sz="2000" b="1" dirty="0"/>
              <a:t>urážky zraňují naši sebeúctu</a:t>
            </a:r>
            <a:r>
              <a:rPr lang="cs-CZ" sz="2000" dirty="0"/>
              <a:t>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dirty="0"/>
              <a:t>Někdy si dospělí ani neuvědomují, že používají urážky, protože je sdělují celkem mírným tónem, dokonce je považují za vtipné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</a:t>
            </a:r>
            <a:r>
              <a:rPr lang="cs-CZ" sz="2000" i="1" dirty="0"/>
              <a:t>To je naše čuňátko.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13148" y="485372"/>
            <a:ext cx="81695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b="1" i="1" dirty="0"/>
              <a:t>příklad , jak to změnit.)</a:t>
            </a:r>
            <a:endParaRPr lang="cs-CZ" i="1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,,Vidím, že Novák 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ponižování jsou přímou agresí, ironie je agrese skrytá pod rouškou humoru a o to je zákeřnější.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Starší děti už vědí, o co jde, a zasáhne je to. Pokud se to netýká jich samotných, často se smějí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učitel ukazoval na některé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3"/>
            <a:ext cx="8915400" cy="49970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na to,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 na to, kdo to udělal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slůvka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že…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co s tím uděláme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Je jedna ze základních komunikačních strategií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Podáváme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tom, co pomáhá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určité situaci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důsledcích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vidět souvislosti, popisovat jak úspěchy , tak neúspěchy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zvyklostech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domluvených pravidlech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nesmí být manipulativní, musí být přijatelný pro obě strany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stačí jen pohled, gesto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863144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Popis, konstatování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Informace, sdělení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vlastních očekávání a potřeb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kdyby…)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slova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spoluúčast a aktivitu dětí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ty?)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Zaměřujeme se na to, CO se stalo</a:t>
            </a:r>
          </a:p>
          <a:p>
            <a:r>
              <a:rPr lang="cs-CZ" sz="2400" dirty="0" smtClean="0"/>
              <a:t>Pomáhají slůvka vidím, slyším, cítím, že…</a:t>
            </a:r>
          </a:p>
          <a:p>
            <a:r>
              <a:rPr lang="cs-CZ" sz="2400" dirty="0" smtClean="0"/>
              <a:t>Můžeme popsat i to, co se opakuje</a:t>
            </a:r>
          </a:p>
          <a:p>
            <a:r>
              <a:rPr lang="cs-CZ" sz="2400" dirty="0" smtClean="0"/>
              <a:t>Popis dává více prostoru než otázky</a:t>
            </a:r>
          </a:p>
          <a:p>
            <a:r>
              <a:rPr lang="cs-CZ" sz="2400" dirty="0" smtClean="0"/>
              <a:t>Při použití popisu, většinou zjistíme důvody</a:t>
            </a:r>
          </a:p>
          <a:p>
            <a:r>
              <a:rPr lang="cs-CZ" sz="2400" dirty="0" smtClean="0"/>
              <a:t>Pomáhá dítěti „uvidět“ souvislosti</a:t>
            </a:r>
          </a:p>
          <a:p>
            <a:r>
              <a:rPr lang="cs-CZ" sz="2400" dirty="0" smtClean="0"/>
              <a:t>Popisovat jak úspěchy tak neúspěchy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víc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47647"/>
            <a:ext cx="8911687" cy="1280890"/>
          </a:xfrm>
        </p:spPr>
        <p:txBody>
          <a:bodyPr/>
          <a:lstStyle/>
          <a:p>
            <a:r>
              <a:rPr lang="cs-CZ" b="1" dirty="0" smtClean="0"/>
              <a:t>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</a:t>
            </a:r>
            <a:r>
              <a:rPr lang="cs-CZ" sz="3200" dirty="0" smtClean="0"/>
              <a:t>čísla, já sdělení</a:t>
            </a:r>
            <a:endParaRPr lang="cs-CZ" sz="3200" dirty="0" smtClean="0"/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dirty="0" smtClean="0"/>
              <a:t>Vyjádření vlastních 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Zvažování pro a proti</a:t>
            </a:r>
          </a:p>
          <a:p>
            <a:r>
              <a:rPr lang="cs-CZ" sz="2400" dirty="0" smtClean="0"/>
              <a:t>Konkrétní dvě nebo více možností</a:t>
            </a:r>
          </a:p>
          <a:p>
            <a:r>
              <a:rPr lang="cs-CZ" sz="2400" dirty="0" smtClean="0"/>
              <a:t>Výběr:  „co, kdy, pořadí, jak nebo čím, sám nebo ve spolupráci, kolik“</a:t>
            </a:r>
          </a:p>
          <a:p>
            <a:r>
              <a:rPr lang="cs-CZ" sz="2400" dirty="0" smtClean="0"/>
              <a:t>Výběr musí být přijatelný pro obě strany</a:t>
            </a:r>
          </a:p>
          <a:p>
            <a:r>
              <a:rPr lang="cs-CZ" sz="2400" dirty="0" smtClean="0"/>
              <a:t>Nesmí být manipulací</a:t>
            </a:r>
          </a:p>
          <a:p>
            <a:r>
              <a:rPr lang="cs-CZ" sz="2400" dirty="0" smtClean="0"/>
              <a:t>Je to dovednost pro každodenní použití</a:t>
            </a:r>
          </a:p>
          <a:p>
            <a:r>
              <a:rPr lang="cs-CZ" sz="2400" dirty="0" smtClean="0"/>
              <a:t>Podmínkou, převzetí zodpovědnosti nad vlastní volbou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a nervy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osoby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Pomohou i otázky: </a:t>
            </a:r>
            <a:r>
              <a:rPr lang="cs-CZ" sz="2800" b="1" dirty="0" smtClean="0"/>
              <a:t>„Co navrhuješ?“  „Co s tím uděláme?“</a:t>
            </a:r>
          </a:p>
          <a:p>
            <a:r>
              <a:rPr lang="cs-CZ" sz="2800" dirty="0" smtClean="0"/>
              <a:t>Návrh jako další alternativa k pokynům a radám</a:t>
            </a:r>
          </a:p>
          <a:p>
            <a:r>
              <a:rPr lang="cs-CZ" sz="2800" dirty="0" smtClean="0"/>
              <a:t>Šetřit otázkami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Škrábeš jako kocour. To je hrozné, kdo to má po tobě číst?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tu tabuli neutřeli.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4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můžeš psát s takovým kůlem? Ořež si tu tužku!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Máš úkoly? Proč sis je ještě neudělal?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7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5362" y="1812323"/>
            <a:ext cx="9379250" cy="4654379"/>
          </a:xfrm>
        </p:spPr>
        <p:txBody>
          <a:bodyPr>
            <a:normAutofit lnSpcReduction="10000"/>
          </a:bodyPr>
          <a:lstStyle/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Čtyřletá Karolína ukazuje paní učitelce Noskové jeden ze svých obrázků. Paní Nosková zvolá: „No to je nádhera, Karolínko, to je krásný obrázek! Ty jsi nadaný malíř!“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Čtyřletý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Tomáš ukazuje paní učitelce svůj výkres. Ta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říká: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 Toto na tvém obrázku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zelenými a hnědými barvami mi připomíná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les!“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Efektivní komunikace naplňuje všechny tři oblasti výchovy, o které se jako učitelé musíme starat:</a:t>
            </a:r>
          </a:p>
          <a:p>
            <a:endParaRPr lang="cs-CZ" sz="2400" dirty="0" smtClean="0"/>
          </a:p>
          <a:p>
            <a:pPr lvl="1"/>
            <a:r>
              <a:rPr lang="cs-CZ" sz="2400" dirty="0" smtClean="0"/>
              <a:t>1. Učit děti důležitým dovednostem a návykům pro život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2. Rozvíjet jejich osobnost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3. Být současně s dětmi v dobrých vztazích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„Vidím, že ještě nemáš nachystáno na hodinu.“ </a:t>
            </a:r>
            <a:r>
              <a:rPr lang="cs-CZ" dirty="0" smtClean="0"/>
              <a:t>(popis konstatování)</a:t>
            </a:r>
          </a:p>
          <a:p>
            <a:r>
              <a:rPr lang="cs-CZ" i="1" dirty="0" smtClean="0"/>
              <a:t>„Budeme dělat cvičení 4 ze strany 67.“ </a:t>
            </a:r>
            <a:r>
              <a:rPr lang="cs-CZ" dirty="0" smtClean="0"/>
              <a:t>(informace, sdělení)</a:t>
            </a:r>
          </a:p>
          <a:p>
            <a:r>
              <a:rPr lang="cs-CZ" i="1" dirty="0" smtClean="0"/>
              <a:t>„Chci, abys mi o takové věci řekl alespoň den dopředu.“ </a:t>
            </a:r>
            <a:r>
              <a:rPr lang="cs-CZ" dirty="0" smtClean="0"/>
              <a:t>(</a:t>
            </a:r>
            <a:r>
              <a:rPr lang="cs-CZ" dirty="0"/>
              <a:t>Vyjádření vlastních očekávání a </a:t>
            </a:r>
            <a:r>
              <a:rPr lang="cs-CZ" dirty="0" smtClean="0"/>
              <a:t>potřeb)</a:t>
            </a:r>
          </a:p>
          <a:p>
            <a:r>
              <a:rPr lang="cs-CZ" i="1" dirty="0" smtClean="0"/>
              <a:t>„Můžeš ten obrázek nakreslit pastelkami nebo voskovkami.“ </a:t>
            </a:r>
            <a:r>
              <a:rPr lang="cs-CZ" dirty="0" smtClean="0"/>
              <a:t>(Možnost volby)</a:t>
            </a:r>
          </a:p>
          <a:p>
            <a:r>
              <a:rPr lang="cs-CZ" i="1" dirty="0" smtClean="0"/>
              <a:t>„Terezo, přezůvky!“ </a:t>
            </a:r>
            <a:r>
              <a:rPr lang="cs-CZ" dirty="0" smtClean="0"/>
              <a:t>(Dvě slova)</a:t>
            </a:r>
          </a:p>
          <a:p>
            <a:r>
              <a:rPr lang="cs-CZ" i="1" dirty="0" smtClean="0"/>
              <a:t>„Michale, máš to mezi dvojkou a trojkou. Co s tím uděláme?“ </a:t>
            </a:r>
            <a:r>
              <a:rPr lang="cs-CZ" dirty="0" smtClean="0"/>
              <a:t>(Prostor pro spoluúčast a aktivitu dětí)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/>
          <a:lstStyle/>
          <a:p>
            <a:r>
              <a:rPr lang="cs-CZ" dirty="0" smtClean="0"/>
              <a:t>KOPŘIVA, Pavel. Respektovat a být respektován. 3. vyd. Bystřice pod Hostýnem: Spirála, 2008. 286 s.</a:t>
            </a:r>
          </a:p>
          <a:p>
            <a:endParaRPr lang="cs-CZ" dirty="0"/>
          </a:p>
          <a:p>
            <a:r>
              <a:rPr lang="cs-CZ" dirty="0" smtClean="0"/>
              <a:t>CANGELOSI, S. James. Strategie řízení třídy: Jak získat a udržet spolupráci žáků ve výuce.  3. vyd. Praha: Portál, 2000. 289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(sloveso, příslovce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3743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Obsahuje více informací pro </a:t>
            </a:r>
            <a:r>
              <a:rPr lang="cs-CZ" sz="2800" dirty="0" smtClean="0"/>
              <a:t>žáky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</a:t>
            </a:r>
            <a:r>
              <a:rPr lang="cs-CZ" sz="2800" dirty="0" smtClean="0"/>
              <a:t>pocitu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Užívá sloveso, popis činností, informace (nakreslil, pozdravil, mluvil,..)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73096"/>
            <a:ext cx="8911687" cy="1280890"/>
          </a:xfrm>
        </p:spPr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5499" y="1953986"/>
            <a:ext cx="8915400" cy="4512129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/>
              <a:t>V</a:t>
            </a:r>
            <a:r>
              <a:rPr lang="cs-CZ" sz="3000" dirty="0" smtClean="0"/>
              <a:t>ýsledek</a:t>
            </a:r>
            <a:r>
              <a:rPr lang="cs-CZ" sz="3000" dirty="0"/>
              <a:t>, chování nebo úspěch </a:t>
            </a:r>
            <a:r>
              <a:rPr lang="cs-CZ" sz="3000" dirty="0" smtClean="0"/>
              <a:t>klasifikuje, zařazuje</a:t>
            </a:r>
            <a:endParaRPr lang="cs-CZ" sz="3000" dirty="0" smtClean="0"/>
          </a:p>
          <a:p>
            <a:pPr marL="0" indent="0">
              <a:buNone/>
            </a:pPr>
            <a:endParaRPr lang="cs-CZ" sz="3000" dirty="0"/>
          </a:p>
          <a:p>
            <a:r>
              <a:rPr lang="cs-CZ" sz="3000" dirty="0" smtClean="0"/>
              <a:t>Nálepkuje</a:t>
            </a:r>
          </a:p>
          <a:p>
            <a:endParaRPr lang="cs-CZ" sz="3000" dirty="0"/>
          </a:p>
          <a:p>
            <a:r>
              <a:rPr lang="cs-CZ" sz="3000" dirty="0" smtClean="0"/>
              <a:t>Hodnotí</a:t>
            </a:r>
          </a:p>
          <a:p>
            <a:pPr marL="0" indent="0">
              <a:buNone/>
            </a:pPr>
            <a:endParaRPr lang="cs-CZ" sz="3000" dirty="0" smtClean="0"/>
          </a:p>
          <a:p>
            <a:r>
              <a:rPr lang="cs-CZ" sz="3000" dirty="0" smtClean="0"/>
              <a:t>Užívá přídavné jméno (jaký milý, vychovaný, nadaný, problémový, ..)</a:t>
            </a:r>
            <a:endParaRPr lang="cs-CZ" sz="3000" dirty="0" smtClean="0"/>
          </a:p>
          <a:p>
            <a:pPr marL="0" indent="0">
              <a:buNone/>
            </a:pP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</TotalTime>
  <Words>1819</Words>
  <Application>Microsoft Office PowerPoint</Application>
  <PresentationFormat>Širokoúhlá obrazovka</PresentationFormat>
  <Paragraphs>382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se žáky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Popis, konstatování</vt:lpstr>
      <vt:lpstr>Informace, sdělení</vt:lpstr>
      <vt:lpstr>Vyjádření vlastních potřeb a očekávání</vt:lpstr>
      <vt:lpstr>Možnost volby</vt:lpstr>
      <vt:lpstr>Dvě slova</vt:lpstr>
      <vt:lpstr>Prostor pro spoluúčast a aktivitu dětí</vt:lpstr>
      <vt:lpstr>Praktické cvičení</vt:lpstr>
      <vt:lpstr>Prezentace aplikace PowerPoint</vt:lpstr>
      <vt:lpstr>Osvojení efektivní komunikace</vt:lpstr>
      <vt:lpstr> Proč bychom ji měli používat?</vt:lpstr>
      <vt:lpstr>Příklady efektivní komunikace</vt:lpstr>
      <vt:lpstr>Použitá literatura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se žáky</dc:title>
  <dc:creator>Monika Havířová</dc:creator>
  <cp:lastModifiedBy>Zaloudikova</cp:lastModifiedBy>
  <cp:revision>31</cp:revision>
  <dcterms:created xsi:type="dcterms:W3CDTF">2014-11-27T09:01:17Z</dcterms:created>
  <dcterms:modified xsi:type="dcterms:W3CDTF">2018-03-27T08:37:23Z</dcterms:modified>
</cp:coreProperties>
</file>