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6" r:id="rId2"/>
    <p:sldId id="258" r:id="rId3"/>
    <p:sldId id="262" r:id="rId4"/>
    <p:sldId id="263" r:id="rId5"/>
    <p:sldId id="273" r:id="rId6"/>
    <p:sldId id="278" r:id="rId7"/>
    <p:sldId id="264" r:id="rId8"/>
    <p:sldId id="277" r:id="rId9"/>
    <p:sldId id="265" r:id="rId10"/>
    <p:sldId id="291" r:id="rId11"/>
    <p:sldId id="286" r:id="rId12"/>
    <p:sldId id="281" r:id="rId13"/>
    <p:sldId id="283" r:id="rId14"/>
    <p:sldId id="282" r:id="rId15"/>
    <p:sldId id="284" r:id="rId16"/>
    <p:sldId id="287" r:id="rId17"/>
    <p:sldId id="288" r:id="rId18"/>
    <p:sldId id="289" r:id="rId19"/>
    <p:sldId id="279" r:id="rId20"/>
    <p:sldId id="276" r:id="rId21"/>
    <p:sldId id="274" r:id="rId22"/>
    <p:sldId id="280" r:id="rId23"/>
    <p:sldId id="266" r:id="rId24"/>
    <p:sldId id="268" r:id="rId25"/>
    <p:sldId id="271" r:id="rId26"/>
    <p:sldId id="275" r:id="rId27"/>
    <p:sldId id="272" r:id="rId28"/>
    <p:sldId id="285" r:id="rId29"/>
    <p:sldId id="290" r:id="rId30"/>
    <p:sldId id="267" r:id="rId31"/>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40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4AC798-347E-4B26-9A33-F34A1D497906}" type="datetimeFigureOut">
              <a:rPr lang="cs-CZ" smtClean="0"/>
              <a:t>28. 3. 2018</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F2930C-CA09-4B56-B4BF-95DB9A860739}" type="slidenum">
              <a:rPr lang="cs-CZ" smtClean="0"/>
              <a:t>‹#›</a:t>
            </a:fld>
            <a:endParaRPr lang="cs-CZ"/>
          </a:p>
        </p:txBody>
      </p:sp>
    </p:spTree>
    <p:extLst>
      <p:ext uri="{BB962C8B-B14F-4D97-AF65-F5344CB8AC3E}">
        <p14:creationId xmlns:p14="http://schemas.microsoft.com/office/powerpoint/2010/main" val="2927171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6F2930C-CA09-4B56-B4BF-95DB9A860739}" type="slidenum">
              <a:rPr lang="cs-CZ" smtClean="0"/>
              <a:t>26</a:t>
            </a:fld>
            <a:endParaRPr lang="cs-CZ"/>
          </a:p>
        </p:txBody>
      </p:sp>
    </p:spTree>
    <p:extLst>
      <p:ext uri="{BB962C8B-B14F-4D97-AF65-F5344CB8AC3E}">
        <p14:creationId xmlns:p14="http://schemas.microsoft.com/office/powerpoint/2010/main" val="2581107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Přímá spojovací čára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9" name="Nadpis 28"/>
          <p:cNvSpPr>
            <a:spLocks noGrp="1"/>
          </p:cNvSpPr>
          <p:nvPr>
            <p:ph type="ctrTitle"/>
          </p:nvPr>
        </p:nvSpPr>
        <p:spPr>
          <a:xfrm>
            <a:off x="381000" y="4853411"/>
            <a:ext cx="8458200" cy="1222375"/>
          </a:xfrm>
        </p:spPr>
        <p:txBody>
          <a:bodyPr anchor="t"/>
          <a:lstStyle/>
          <a:p>
            <a:r>
              <a:rPr lang="cs-CZ" smtClean="0"/>
              <a:t>Klepnutím lze upravit styl předlohy nadpisů.</a:t>
            </a:r>
            <a:endParaRPr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Klepnutím lze upravit styl předlohy podnadpisů.</a:t>
            </a:r>
            <a:endParaRPr lang="en-US"/>
          </a:p>
        </p:txBody>
      </p:sp>
      <p:sp>
        <p:nvSpPr>
          <p:cNvPr id="5" name="Zástupný symbol pro datum 15"/>
          <p:cNvSpPr>
            <a:spLocks noGrp="1"/>
          </p:cNvSpPr>
          <p:nvPr>
            <p:ph type="dt" sz="half" idx="10"/>
          </p:nvPr>
        </p:nvSpPr>
        <p:spPr/>
        <p:txBody>
          <a:bodyPr/>
          <a:lstStyle>
            <a:lvl1pPr>
              <a:defRPr/>
            </a:lvl1pPr>
          </a:lstStyle>
          <a:p>
            <a:pPr>
              <a:defRPr/>
            </a:pPr>
            <a:fld id="{746C59DF-36C9-4112-A8ED-0F02800FA034}" type="datetimeFigureOut">
              <a:rPr lang="cs-CZ"/>
              <a:pPr>
                <a:defRPr/>
              </a:pPr>
              <a:t>28. 3. 2018</a:t>
            </a:fld>
            <a:endParaRPr lang="cs-CZ"/>
          </a:p>
        </p:txBody>
      </p:sp>
      <p:sp>
        <p:nvSpPr>
          <p:cNvPr id="6" name="Zástupný symbol pro zápatí 1"/>
          <p:cNvSpPr>
            <a:spLocks noGrp="1"/>
          </p:cNvSpPr>
          <p:nvPr>
            <p:ph type="ftr" sz="quarter" idx="11"/>
          </p:nvPr>
        </p:nvSpPr>
        <p:spPr/>
        <p:txBody>
          <a:bodyPr/>
          <a:lstStyle>
            <a:lvl1pPr>
              <a:defRPr/>
            </a:lvl1pPr>
          </a:lstStyle>
          <a:p>
            <a:pPr>
              <a:defRPr/>
            </a:pPr>
            <a:endParaRPr lang="cs-CZ"/>
          </a:p>
        </p:txBody>
      </p:sp>
      <p:sp>
        <p:nvSpPr>
          <p:cNvPr id="7" name="Zástupný symbol pro číslo snímku 14"/>
          <p:cNvSpPr>
            <a:spLocks noGrp="1"/>
          </p:cNvSpPr>
          <p:nvPr>
            <p:ph type="sldNum" sz="quarter" idx="12"/>
          </p:nvPr>
        </p:nvSpPr>
        <p:spPr>
          <a:xfrm>
            <a:off x="8229600" y="6473825"/>
            <a:ext cx="758825" cy="247650"/>
          </a:xfrm>
        </p:spPr>
        <p:txBody>
          <a:bodyPr/>
          <a:lstStyle>
            <a:lvl1pPr>
              <a:defRPr/>
            </a:lvl1pPr>
          </a:lstStyle>
          <a:p>
            <a:pPr>
              <a:defRPr/>
            </a:pPr>
            <a:fld id="{D90B4BF0-8E5D-4DC8-9D85-393B9876CD09}"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0"/>
          <p:cNvSpPr>
            <a:spLocks noGrp="1"/>
          </p:cNvSpPr>
          <p:nvPr>
            <p:ph type="dt" sz="half" idx="10"/>
          </p:nvPr>
        </p:nvSpPr>
        <p:spPr/>
        <p:txBody>
          <a:bodyPr/>
          <a:lstStyle>
            <a:lvl1pPr>
              <a:defRPr/>
            </a:lvl1pPr>
          </a:lstStyle>
          <a:p>
            <a:pPr>
              <a:defRPr/>
            </a:pPr>
            <a:fld id="{E1A115FB-808F-4876-93CB-150A574A6B49}" type="datetimeFigureOut">
              <a:rPr lang="cs-CZ"/>
              <a:pPr>
                <a:defRPr/>
              </a:pPr>
              <a:t>28. 3. 2018</a:t>
            </a:fld>
            <a:endParaRPr lang="cs-CZ"/>
          </a:p>
        </p:txBody>
      </p:sp>
      <p:sp>
        <p:nvSpPr>
          <p:cNvPr id="5" name="Zástupný symbol pro zápatí 27"/>
          <p:cNvSpPr>
            <a:spLocks noGrp="1"/>
          </p:cNvSpPr>
          <p:nvPr>
            <p:ph type="ftr" sz="quarter" idx="11"/>
          </p:nvPr>
        </p:nvSpPr>
        <p:spPr/>
        <p:txBody>
          <a:bodyPr/>
          <a:lstStyle>
            <a:lvl1pPr>
              <a:defRPr/>
            </a:lvl1pPr>
          </a:lstStyle>
          <a:p>
            <a:pPr>
              <a:defRPr/>
            </a:pPr>
            <a:endParaRPr lang="cs-CZ"/>
          </a:p>
        </p:txBody>
      </p:sp>
      <p:sp>
        <p:nvSpPr>
          <p:cNvPr id="6" name="Zástupný symbol pro číslo snímku 4"/>
          <p:cNvSpPr>
            <a:spLocks noGrp="1"/>
          </p:cNvSpPr>
          <p:nvPr>
            <p:ph type="sldNum" sz="quarter" idx="12"/>
          </p:nvPr>
        </p:nvSpPr>
        <p:spPr/>
        <p:txBody>
          <a:bodyPr/>
          <a:lstStyle>
            <a:lvl1pPr>
              <a:defRPr/>
            </a:lvl1pPr>
          </a:lstStyle>
          <a:p>
            <a:pPr>
              <a:defRPr/>
            </a:pPr>
            <a:fld id="{C7C3DD06-E3F3-4A16-AA60-83D46A780EF9}"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lvl1pPr>
              <a:defRPr/>
            </a:lvl1pPr>
          </a:lstStyle>
          <a:p>
            <a:pPr>
              <a:defRPr/>
            </a:pPr>
            <a:fld id="{F85AC822-A25E-4EFB-8F57-C611475FB60C}" type="datetimeFigureOut">
              <a:rPr lang="cs-CZ"/>
              <a:pPr>
                <a:defRPr/>
              </a:pPr>
              <a:t>28. 3. 2018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4A22172-0519-4F73-9547-ABAE5BC92EE9}"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lang="cs-CZ" smtClean="0"/>
              <a:t>Klepnutím lze upravit styl předlohy nadpisů.</a:t>
            </a:r>
            <a:endParaRPr lang="en-US"/>
          </a:p>
        </p:txBody>
      </p:sp>
      <p:sp>
        <p:nvSpPr>
          <p:cNvPr id="27" name="Zástupný symbol pro obsah 26"/>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24"/>
          <p:cNvSpPr>
            <a:spLocks noGrp="1"/>
          </p:cNvSpPr>
          <p:nvPr>
            <p:ph type="dt" sz="half" idx="10"/>
          </p:nvPr>
        </p:nvSpPr>
        <p:spPr/>
        <p:txBody>
          <a:bodyPr/>
          <a:lstStyle>
            <a:lvl1pPr>
              <a:defRPr/>
            </a:lvl1pPr>
          </a:lstStyle>
          <a:p>
            <a:pPr>
              <a:defRPr/>
            </a:pPr>
            <a:fld id="{86B8A02A-1A7B-4D5D-8C3C-C7034BCA3E39}" type="datetimeFigureOut">
              <a:rPr lang="cs-CZ"/>
              <a:pPr>
                <a:defRPr/>
              </a:pPr>
              <a:t>28. 3. 2018</a:t>
            </a:fld>
            <a:endParaRPr lang="cs-CZ"/>
          </a:p>
        </p:txBody>
      </p:sp>
      <p:sp>
        <p:nvSpPr>
          <p:cNvPr id="5" name="Zástupný symbol pro zápatí 18"/>
          <p:cNvSpPr>
            <a:spLocks noGrp="1"/>
          </p:cNvSpPr>
          <p:nvPr>
            <p:ph type="ftr" sz="quarter" idx="11"/>
          </p:nvPr>
        </p:nvSpPr>
        <p:spPr>
          <a:xfrm>
            <a:off x="3581400" y="76200"/>
            <a:ext cx="2895600" cy="288925"/>
          </a:xfrm>
        </p:spPr>
        <p:txBody>
          <a:bodyPr/>
          <a:lstStyle>
            <a:lvl1pPr>
              <a:defRPr/>
            </a:lvl1pPr>
          </a:lstStyle>
          <a:p>
            <a:pPr>
              <a:defRPr/>
            </a:pPr>
            <a:endParaRPr lang="cs-CZ"/>
          </a:p>
        </p:txBody>
      </p:sp>
      <p:sp>
        <p:nvSpPr>
          <p:cNvPr id="6" name="Zástupný symbol pro číslo snímku 15"/>
          <p:cNvSpPr>
            <a:spLocks noGrp="1"/>
          </p:cNvSpPr>
          <p:nvPr>
            <p:ph type="sldNum" sz="quarter" idx="12"/>
          </p:nvPr>
        </p:nvSpPr>
        <p:spPr>
          <a:xfrm>
            <a:off x="8229600" y="6473825"/>
            <a:ext cx="758825" cy="247650"/>
          </a:xfrm>
        </p:spPr>
        <p:txBody>
          <a:bodyPr/>
          <a:lstStyle>
            <a:lvl1pPr>
              <a:defRPr/>
            </a:lvl1pPr>
          </a:lstStyle>
          <a:p>
            <a:pPr>
              <a:defRPr/>
            </a:pPr>
            <a:fld id="{C029EDE1-A94C-4CA7-807E-C38D1C08FB28}"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4" name="Přímá spojovací čára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Klepnutím lze upravit styly předlohy textu.</a:t>
            </a:r>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lang="cs-CZ" smtClean="0"/>
              <a:t>Klepnutím lze upravit styl předlohy nadpisů.</a:t>
            </a:r>
            <a:endParaRPr lang="en-US"/>
          </a:p>
        </p:txBody>
      </p:sp>
      <p:sp>
        <p:nvSpPr>
          <p:cNvPr id="5" name="Zástupný symbol pro datum 18"/>
          <p:cNvSpPr>
            <a:spLocks noGrp="1"/>
          </p:cNvSpPr>
          <p:nvPr>
            <p:ph type="dt" sz="half" idx="10"/>
          </p:nvPr>
        </p:nvSpPr>
        <p:spPr/>
        <p:txBody>
          <a:bodyPr/>
          <a:lstStyle>
            <a:lvl1pPr>
              <a:defRPr/>
            </a:lvl1pPr>
          </a:lstStyle>
          <a:p>
            <a:pPr>
              <a:defRPr/>
            </a:pPr>
            <a:fld id="{E2B58D34-24A0-4135-AE0B-D01143C3FB45}" type="datetimeFigureOut">
              <a:rPr lang="cs-CZ"/>
              <a:pPr>
                <a:defRPr/>
              </a:pPr>
              <a:t>28. 3. 2018</a:t>
            </a:fld>
            <a:endParaRPr lang="cs-CZ"/>
          </a:p>
        </p:txBody>
      </p:sp>
      <p:sp>
        <p:nvSpPr>
          <p:cNvPr id="7" name="Zástupný symbol pro zápatí 10"/>
          <p:cNvSpPr>
            <a:spLocks noGrp="1"/>
          </p:cNvSpPr>
          <p:nvPr>
            <p:ph type="ftr" sz="quarter" idx="11"/>
          </p:nvPr>
        </p:nvSpPr>
        <p:spPr/>
        <p:txBody>
          <a:bodyPr/>
          <a:lstStyle>
            <a:lvl1pPr>
              <a:defRPr/>
            </a:lvl1pPr>
          </a:lstStyle>
          <a:p>
            <a:pPr>
              <a:defRPr/>
            </a:pPr>
            <a:endParaRPr lang="cs-CZ"/>
          </a:p>
        </p:txBody>
      </p:sp>
      <p:sp>
        <p:nvSpPr>
          <p:cNvPr id="9" name="Zástupný symbol pro číslo snímku 15"/>
          <p:cNvSpPr>
            <a:spLocks noGrp="1"/>
          </p:cNvSpPr>
          <p:nvPr>
            <p:ph type="sldNum" sz="quarter" idx="12"/>
          </p:nvPr>
        </p:nvSpPr>
        <p:spPr/>
        <p:txBody>
          <a:bodyPr/>
          <a:lstStyle>
            <a:lvl1pPr>
              <a:defRPr/>
            </a:lvl1pPr>
          </a:lstStyle>
          <a:p>
            <a:pPr>
              <a:defRPr/>
            </a:pPr>
            <a:fld id="{732A62CE-CF3D-4703-98C2-9D915D9C1A88}"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lang="cs-CZ" smtClean="0"/>
              <a:t>Klepnutím lze upravit styl předlohy nadpisů.</a:t>
            </a:r>
            <a:endParaRPr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10"/>
          <p:cNvSpPr>
            <a:spLocks noGrp="1"/>
          </p:cNvSpPr>
          <p:nvPr>
            <p:ph type="dt" sz="half" idx="10"/>
          </p:nvPr>
        </p:nvSpPr>
        <p:spPr/>
        <p:txBody>
          <a:bodyPr/>
          <a:lstStyle>
            <a:lvl1pPr>
              <a:defRPr/>
            </a:lvl1pPr>
          </a:lstStyle>
          <a:p>
            <a:pPr>
              <a:defRPr/>
            </a:pPr>
            <a:fld id="{228BA002-4504-4D26-BB97-19CD79ABF081}" type="datetimeFigureOut">
              <a:rPr lang="cs-CZ"/>
              <a:pPr>
                <a:defRPr/>
              </a:pPr>
              <a:t>28. 3. 2018</a:t>
            </a:fld>
            <a:endParaRPr lang="cs-CZ"/>
          </a:p>
        </p:txBody>
      </p:sp>
      <p:sp>
        <p:nvSpPr>
          <p:cNvPr id="6" name="Zástupný symbol pro zápatí 27"/>
          <p:cNvSpPr>
            <a:spLocks noGrp="1"/>
          </p:cNvSpPr>
          <p:nvPr>
            <p:ph type="ftr" sz="quarter" idx="11"/>
          </p:nvPr>
        </p:nvSpPr>
        <p:spPr/>
        <p:txBody>
          <a:bodyPr/>
          <a:lstStyle>
            <a:lvl1pPr>
              <a:defRPr/>
            </a:lvl1pPr>
          </a:lstStyle>
          <a:p>
            <a:pPr>
              <a:defRPr/>
            </a:pPr>
            <a:endParaRPr lang="cs-CZ"/>
          </a:p>
        </p:txBody>
      </p:sp>
      <p:sp>
        <p:nvSpPr>
          <p:cNvPr id="7" name="Zástupný symbol pro číslo snímku 4"/>
          <p:cNvSpPr>
            <a:spLocks noGrp="1"/>
          </p:cNvSpPr>
          <p:nvPr>
            <p:ph type="sldNum" sz="quarter" idx="12"/>
          </p:nvPr>
        </p:nvSpPr>
        <p:spPr/>
        <p:txBody>
          <a:bodyPr/>
          <a:lstStyle>
            <a:lvl1pPr>
              <a:defRPr/>
            </a:lvl1pPr>
          </a:lstStyle>
          <a:p>
            <a:pPr>
              <a:defRPr/>
            </a:pPr>
            <a:fld id="{855762B6-0D55-41C6-9C47-FCA0FDD9FB6D}"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7" name="Přímá spojovací čára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9" name="Nadpis 28"/>
          <p:cNvSpPr>
            <a:spLocks noGrp="1"/>
          </p:cNvSpPr>
          <p:nvPr>
            <p:ph type="title"/>
          </p:nvPr>
        </p:nvSpPr>
        <p:spPr>
          <a:xfrm>
            <a:off x="304800" y="5410200"/>
            <a:ext cx="8610600" cy="882650"/>
          </a:xfrm>
        </p:spPr>
        <p:txBody>
          <a:bodyPr/>
          <a:lstStyle>
            <a:lvl1pPr>
              <a:defRPr/>
            </a:lvl1pPr>
          </a:lstStyle>
          <a:p>
            <a:r>
              <a:rPr lang="cs-CZ" smtClean="0"/>
              <a:t>Klepnutím lze upravit styl předlohy nadpisů.</a:t>
            </a:r>
            <a:endParaRPr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cs-CZ" smtClean="0"/>
              <a:t>Klepnutím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cs-CZ" smtClean="0"/>
              <a:t>Klepnutím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8" name="Zástupný symbol pro datum 9"/>
          <p:cNvSpPr>
            <a:spLocks noGrp="1"/>
          </p:cNvSpPr>
          <p:nvPr>
            <p:ph type="dt" sz="half" idx="10"/>
          </p:nvPr>
        </p:nvSpPr>
        <p:spPr/>
        <p:txBody>
          <a:bodyPr/>
          <a:lstStyle>
            <a:lvl1pPr>
              <a:defRPr/>
            </a:lvl1pPr>
          </a:lstStyle>
          <a:p>
            <a:pPr>
              <a:defRPr/>
            </a:pPr>
            <a:fld id="{FB77856E-98EE-4E2E-A053-10C93A345BA1}" type="datetimeFigureOut">
              <a:rPr lang="cs-CZ"/>
              <a:pPr>
                <a:defRPr/>
              </a:pPr>
              <a:t>28. 3. 2018</a:t>
            </a:fld>
            <a:endParaRPr lang="cs-CZ"/>
          </a:p>
        </p:txBody>
      </p:sp>
      <p:sp>
        <p:nvSpPr>
          <p:cNvPr id="9" name="Zástupný symbol pro zápatí 5"/>
          <p:cNvSpPr>
            <a:spLocks noGrp="1"/>
          </p:cNvSpPr>
          <p:nvPr>
            <p:ph type="ftr" sz="quarter" idx="11"/>
          </p:nvPr>
        </p:nvSpPr>
        <p:spPr/>
        <p:txBody>
          <a:bodyPr/>
          <a:lstStyle>
            <a:lvl1pPr>
              <a:defRPr/>
            </a:lvl1pPr>
          </a:lstStyle>
          <a:p>
            <a:pPr>
              <a:defRPr/>
            </a:pPr>
            <a:endParaRPr lang="cs-CZ"/>
          </a:p>
        </p:txBody>
      </p:sp>
      <p:sp>
        <p:nvSpPr>
          <p:cNvPr id="10" name="Zástupný symbol pro číslo snímku 6"/>
          <p:cNvSpPr>
            <a:spLocks noGrp="1"/>
          </p:cNvSpPr>
          <p:nvPr>
            <p:ph type="sldNum" sz="quarter" idx="12"/>
          </p:nvPr>
        </p:nvSpPr>
        <p:spPr>
          <a:xfrm>
            <a:off x="8229600" y="6477000"/>
            <a:ext cx="762000" cy="247650"/>
          </a:xfrm>
        </p:spPr>
        <p:txBody>
          <a:bodyPr/>
          <a:lstStyle>
            <a:lvl1pPr>
              <a:defRPr/>
            </a:lvl1pPr>
          </a:lstStyle>
          <a:p>
            <a:pPr>
              <a:defRPr/>
            </a:pPr>
            <a:fld id="{AB8B7049-D26B-49C9-94F9-CAFF76624E05}"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lang="cs-CZ" smtClean="0"/>
              <a:t>Klepnutím lze upravit styl předlohy nadpisů.</a:t>
            </a:r>
            <a:endParaRPr lang="en-US"/>
          </a:p>
        </p:txBody>
      </p:sp>
      <p:sp>
        <p:nvSpPr>
          <p:cNvPr id="3" name="Zástupný symbol pro datum 10"/>
          <p:cNvSpPr>
            <a:spLocks noGrp="1"/>
          </p:cNvSpPr>
          <p:nvPr>
            <p:ph type="dt" sz="half" idx="10"/>
          </p:nvPr>
        </p:nvSpPr>
        <p:spPr/>
        <p:txBody>
          <a:bodyPr/>
          <a:lstStyle>
            <a:lvl1pPr>
              <a:defRPr/>
            </a:lvl1pPr>
          </a:lstStyle>
          <a:p>
            <a:pPr>
              <a:defRPr/>
            </a:pPr>
            <a:fld id="{B2A11AAD-2922-4D1F-8FE2-34B20E8178AC}" type="datetimeFigureOut">
              <a:rPr lang="cs-CZ"/>
              <a:pPr>
                <a:defRPr/>
              </a:pPr>
              <a:t>28. 3. 2018</a:t>
            </a:fld>
            <a:endParaRPr lang="cs-CZ"/>
          </a:p>
        </p:txBody>
      </p:sp>
      <p:sp>
        <p:nvSpPr>
          <p:cNvPr id="4" name="Zástupný symbol pro zápatí 27"/>
          <p:cNvSpPr>
            <a:spLocks noGrp="1"/>
          </p:cNvSpPr>
          <p:nvPr>
            <p:ph type="ftr" sz="quarter" idx="11"/>
          </p:nvPr>
        </p:nvSpPr>
        <p:spPr/>
        <p:txBody>
          <a:bodyPr/>
          <a:lstStyle>
            <a:lvl1pPr>
              <a:defRPr/>
            </a:lvl1pPr>
          </a:lstStyle>
          <a:p>
            <a:pPr>
              <a:defRPr/>
            </a:pPr>
            <a:endParaRPr lang="cs-CZ"/>
          </a:p>
        </p:txBody>
      </p:sp>
      <p:sp>
        <p:nvSpPr>
          <p:cNvPr id="5" name="Zástupný symbol pro číslo snímku 4"/>
          <p:cNvSpPr>
            <a:spLocks noGrp="1"/>
          </p:cNvSpPr>
          <p:nvPr>
            <p:ph type="sldNum" sz="quarter" idx="12"/>
          </p:nvPr>
        </p:nvSpPr>
        <p:spPr/>
        <p:txBody>
          <a:bodyPr/>
          <a:lstStyle>
            <a:lvl1pPr>
              <a:defRPr/>
            </a:lvl1pPr>
          </a:lstStyle>
          <a:p>
            <a:pPr>
              <a:defRPr/>
            </a:pPr>
            <a:fld id="{DCFC8B12-BE77-44CF-89F3-8C0EC1EE32C9}"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2"/>
          <p:cNvSpPr>
            <a:spLocks noGrp="1"/>
          </p:cNvSpPr>
          <p:nvPr>
            <p:ph type="dt" sz="half" idx="10"/>
          </p:nvPr>
        </p:nvSpPr>
        <p:spPr/>
        <p:txBody>
          <a:bodyPr/>
          <a:lstStyle>
            <a:lvl1pPr>
              <a:defRPr/>
            </a:lvl1pPr>
          </a:lstStyle>
          <a:p>
            <a:pPr>
              <a:defRPr/>
            </a:pPr>
            <a:fld id="{CF0C80E3-823B-455D-816C-D1D1AC530CAE}" type="datetimeFigureOut">
              <a:rPr lang="cs-CZ"/>
              <a:pPr>
                <a:defRPr/>
              </a:pPr>
              <a:t>28. 3. 2018</a:t>
            </a:fld>
            <a:endParaRPr lang="cs-CZ"/>
          </a:p>
        </p:txBody>
      </p:sp>
      <p:sp>
        <p:nvSpPr>
          <p:cNvPr id="3" name="Zástupný symbol pro zápatí 23"/>
          <p:cNvSpPr>
            <a:spLocks noGrp="1"/>
          </p:cNvSpPr>
          <p:nvPr>
            <p:ph type="ftr" sz="quarter" idx="11"/>
          </p:nvPr>
        </p:nvSpPr>
        <p:spPr/>
        <p:txBody>
          <a:bodyPr/>
          <a:lstStyle>
            <a:lvl1pPr>
              <a:defRPr/>
            </a:lvl1pPr>
          </a:lstStyle>
          <a:p>
            <a:pPr>
              <a:defRPr/>
            </a:pPr>
            <a:endParaRPr lang="cs-CZ"/>
          </a:p>
        </p:txBody>
      </p:sp>
      <p:sp>
        <p:nvSpPr>
          <p:cNvPr id="4" name="Zástupný symbol pro číslo snímku 6"/>
          <p:cNvSpPr>
            <a:spLocks noGrp="1"/>
          </p:cNvSpPr>
          <p:nvPr>
            <p:ph type="sldNum" sz="quarter" idx="12"/>
          </p:nvPr>
        </p:nvSpPr>
        <p:spPr/>
        <p:txBody>
          <a:bodyPr/>
          <a:lstStyle>
            <a:lvl1pPr>
              <a:defRPr/>
            </a:lvl1pPr>
          </a:lstStyle>
          <a:p>
            <a:pPr>
              <a:defRPr/>
            </a:pPr>
            <a:fld id="{7E3656FA-A6ED-46D2-917C-320B4A0A6D54}"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5" name="Přímá spojovací čára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Nadpis 11"/>
          <p:cNvSpPr>
            <a:spLocks noGrp="1"/>
          </p:cNvSpPr>
          <p:nvPr>
            <p:ph type="title"/>
          </p:nvPr>
        </p:nvSpPr>
        <p:spPr>
          <a:xfrm>
            <a:off x="457200" y="5486400"/>
            <a:ext cx="8458200" cy="520700"/>
          </a:xfrm>
        </p:spPr>
        <p:txBody>
          <a:bodyPr/>
          <a:lstStyle>
            <a:lvl1pPr algn="l">
              <a:buNone/>
              <a:defRPr sz="2000" b="1"/>
            </a:lvl1pPr>
          </a:lstStyle>
          <a:p>
            <a:r>
              <a:rPr lang="cs-CZ" smtClean="0"/>
              <a:t>Klepnutím lze upravit styl předlohy nadpisů.</a:t>
            </a:r>
            <a:endParaRPr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cs-CZ" smtClean="0"/>
              <a:t>Klepnutím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datum 24"/>
          <p:cNvSpPr>
            <a:spLocks noGrp="1"/>
          </p:cNvSpPr>
          <p:nvPr>
            <p:ph type="dt" sz="half" idx="10"/>
          </p:nvPr>
        </p:nvSpPr>
        <p:spPr/>
        <p:txBody>
          <a:bodyPr/>
          <a:lstStyle>
            <a:lvl1pPr>
              <a:defRPr/>
            </a:lvl1pPr>
          </a:lstStyle>
          <a:p>
            <a:pPr>
              <a:defRPr/>
            </a:pPr>
            <a:fld id="{3E1B535A-9A10-454E-B35C-99B0BA49D07A}" type="datetimeFigureOut">
              <a:rPr lang="cs-CZ"/>
              <a:pPr>
                <a:defRPr/>
              </a:pPr>
              <a:t>28. 3. 2018</a:t>
            </a:fld>
            <a:endParaRPr lang="cs-CZ"/>
          </a:p>
        </p:txBody>
      </p:sp>
      <p:sp>
        <p:nvSpPr>
          <p:cNvPr id="7" name="Zástupný symbol pro zápatí 28"/>
          <p:cNvSpPr>
            <a:spLocks noGrp="1"/>
          </p:cNvSpPr>
          <p:nvPr>
            <p:ph type="ftr" sz="quarter" idx="11"/>
          </p:nvPr>
        </p:nvSpPr>
        <p:spPr/>
        <p:txBody>
          <a:bodyPr/>
          <a:lstStyle>
            <a:lvl1pPr>
              <a:defRPr/>
            </a:lvl1pPr>
          </a:lstStyle>
          <a:p>
            <a:pPr>
              <a:defRPr/>
            </a:pPr>
            <a:endParaRPr lang="cs-CZ"/>
          </a:p>
        </p:txBody>
      </p:sp>
      <p:sp>
        <p:nvSpPr>
          <p:cNvPr id="8" name="Zástupný symbol pro číslo snímku 6"/>
          <p:cNvSpPr>
            <a:spLocks noGrp="1"/>
          </p:cNvSpPr>
          <p:nvPr>
            <p:ph type="sldNum" sz="quarter" idx="12"/>
          </p:nvPr>
        </p:nvSpPr>
        <p:spPr/>
        <p:txBody>
          <a:bodyPr/>
          <a:lstStyle>
            <a:lvl1pPr>
              <a:defRPr/>
            </a:lvl1pPr>
          </a:lstStyle>
          <a:p>
            <a:pPr>
              <a:defRPr/>
            </a:pPr>
            <a:fld id="{A5F869A3-1F6B-4D52-9E25-024D2FC42F00}"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cs-CZ" noProof="0" smtClean="0"/>
              <a:t>Klepnutím na ikonu přidáte obrázek.</a:t>
            </a:r>
            <a:endParaRPr lang="en-US" noProof="0" dirty="0"/>
          </a:p>
        </p:txBody>
      </p:sp>
      <p:sp>
        <p:nvSpPr>
          <p:cNvPr id="17" name="Nadpis 16"/>
          <p:cNvSpPr>
            <a:spLocks noGrp="1"/>
          </p:cNvSpPr>
          <p:nvPr>
            <p:ph type="title"/>
          </p:nvPr>
        </p:nvSpPr>
        <p:spPr>
          <a:xfrm>
            <a:off x="381000" y="4993760"/>
            <a:ext cx="5867400" cy="522288"/>
          </a:xfrm>
        </p:spPr>
        <p:txBody>
          <a:bodyPr/>
          <a:lstStyle>
            <a:lvl1pPr algn="l">
              <a:buNone/>
              <a:defRPr sz="2000" b="1"/>
            </a:lvl1pPr>
          </a:lstStyle>
          <a:p>
            <a:r>
              <a:rPr lang="cs-CZ" smtClean="0"/>
              <a:t>Klepnutím lze upravit styl předlohy nadpisů.</a:t>
            </a:r>
            <a:endParaRPr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cs-CZ" smtClean="0"/>
              <a:t>Klepnutím lze upravit styly předlohy textu.</a:t>
            </a:r>
          </a:p>
        </p:txBody>
      </p:sp>
      <p:sp>
        <p:nvSpPr>
          <p:cNvPr id="5" name="Zástupný symbol pro datum 6"/>
          <p:cNvSpPr>
            <a:spLocks noGrp="1"/>
          </p:cNvSpPr>
          <p:nvPr>
            <p:ph type="dt" sz="half" idx="10"/>
          </p:nvPr>
        </p:nvSpPr>
        <p:spPr/>
        <p:txBody>
          <a:bodyPr/>
          <a:lstStyle>
            <a:lvl1pPr>
              <a:defRPr/>
            </a:lvl1pPr>
          </a:lstStyle>
          <a:p>
            <a:pPr>
              <a:defRPr/>
            </a:pPr>
            <a:fld id="{9E700641-630A-4B25-92FC-2AFE2FB5D4F3}" type="datetimeFigureOut">
              <a:rPr lang="cs-CZ"/>
              <a:pPr>
                <a:defRPr/>
              </a:pPr>
              <a:t>28. 3. 2018</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30"/>
          <p:cNvSpPr>
            <a:spLocks noGrp="1"/>
          </p:cNvSpPr>
          <p:nvPr>
            <p:ph type="sldNum" sz="quarter" idx="12"/>
          </p:nvPr>
        </p:nvSpPr>
        <p:spPr/>
        <p:txBody>
          <a:bodyPr/>
          <a:lstStyle>
            <a:lvl1pPr>
              <a:defRPr/>
            </a:lvl1pPr>
          </a:lstStyle>
          <a:p>
            <a:pPr>
              <a:defRPr/>
            </a:pPr>
            <a:fld id="{D618C157-4121-4B6D-ABE8-C92C86E79C73}"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9" name="Zástupný symbol pro text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smtClean="0">
                <a:solidFill>
                  <a:schemeClr val="accent1">
                    <a:shade val="75000"/>
                  </a:schemeClr>
                </a:solidFill>
                <a:latin typeface="+mn-lt"/>
              </a:defRPr>
            </a:lvl1pPr>
          </a:lstStyle>
          <a:p>
            <a:pPr>
              <a:defRPr/>
            </a:pPr>
            <a:fld id="{DE12B992-193A-45AD-8D98-4BE4491542CF}" type="datetimeFigureOut">
              <a:rPr lang="cs-CZ"/>
              <a:pPr>
                <a:defRPr/>
              </a:pPr>
              <a:t>28. 3. 2018</a:t>
            </a:fld>
            <a:endParaRPr lang="cs-CZ"/>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defRPr>
            </a:lvl1pPr>
          </a:lstStyle>
          <a:p>
            <a:pPr>
              <a:defRPr/>
            </a:pPr>
            <a:endParaRPr lang="cs-CZ"/>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fontAlgn="auto" latinLnBrk="0" hangingPunct="1">
              <a:spcBef>
                <a:spcPts val="0"/>
              </a:spcBef>
              <a:spcAft>
                <a:spcPts val="0"/>
              </a:spcAft>
              <a:defRPr kumimoji="0" sz="1200" smtClean="0">
                <a:solidFill>
                  <a:schemeClr val="accent1">
                    <a:shade val="75000"/>
                  </a:schemeClr>
                </a:solidFill>
                <a:latin typeface="+mn-lt"/>
              </a:defRPr>
            </a:lvl1pPr>
          </a:lstStyle>
          <a:p>
            <a:pPr>
              <a:defRPr/>
            </a:pPr>
            <a:fld id="{76173D52-E43B-4900-8E1C-C2480938869A}" type="slidenum">
              <a:rPr lang="cs-CZ"/>
              <a:pPr>
                <a:defRPr/>
              </a:pPr>
              <a:t>‹#›</a:t>
            </a:fld>
            <a:endParaRPr lang="cs-CZ"/>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lang="cs-CZ" smtClean="0"/>
              <a:t>Klepnutím lze upravit styl předlohy nadpisů.</a:t>
            </a:r>
            <a:endParaRPr lang="en-US"/>
          </a:p>
        </p:txBody>
      </p:sp>
      <p:sp>
        <p:nvSpPr>
          <p:cNvPr id="9" name="Přímá spojovací čára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Přímá spojovací čára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5" r:id="rId5"/>
    <p:sldLayoutId id="2147483670" r:id="rId6"/>
    <p:sldLayoutId id="2147483676" r:id="rId7"/>
    <p:sldLayoutId id="2147483677" r:id="rId8"/>
    <p:sldLayoutId id="2147483678" r:id="rId9"/>
    <p:sldLayoutId id="2147483669" r:id="rId10"/>
    <p:sldLayoutId id="2147483679" r:id="rId11"/>
  </p:sldLayoutIdLst>
  <p:txStyles>
    <p:titleStyle>
      <a:lvl1pPr algn="l" rtl="0" fontAlgn="base">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fontAlgn="base">
        <a:spcBef>
          <a:spcPct val="0"/>
        </a:spcBef>
        <a:spcAft>
          <a:spcPct val="0"/>
        </a:spcAft>
        <a:defRPr sz="3600">
          <a:solidFill>
            <a:schemeClr val="tx2"/>
          </a:solidFill>
          <a:latin typeface="Franklin Gothic Medium" pitchFamily="34" charset="0"/>
        </a:defRPr>
      </a:lvl2pPr>
      <a:lvl3pPr algn="l" rtl="0" fontAlgn="base">
        <a:spcBef>
          <a:spcPct val="0"/>
        </a:spcBef>
        <a:spcAft>
          <a:spcPct val="0"/>
        </a:spcAft>
        <a:defRPr sz="3600">
          <a:solidFill>
            <a:schemeClr val="tx2"/>
          </a:solidFill>
          <a:latin typeface="Franklin Gothic Medium" pitchFamily="34" charset="0"/>
        </a:defRPr>
      </a:lvl3pPr>
      <a:lvl4pPr algn="l" rtl="0" fontAlgn="base">
        <a:spcBef>
          <a:spcPct val="0"/>
        </a:spcBef>
        <a:spcAft>
          <a:spcPct val="0"/>
        </a:spcAft>
        <a:defRPr sz="3600">
          <a:solidFill>
            <a:schemeClr val="tx2"/>
          </a:solidFill>
          <a:latin typeface="Franklin Gothic Medium" pitchFamily="34" charset="0"/>
        </a:defRPr>
      </a:lvl4pPr>
      <a:lvl5pPr algn="l" rtl="0" fontAlgn="base">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fontAlgn="base">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fontAlgn="base">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836712"/>
            <a:ext cx="7772400" cy="2763739"/>
          </a:xfrm>
        </p:spPr>
        <p:txBody>
          <a:bodyPr/>
          <a:lstStyle/>
          <a:p>
            <a:pPr fontAlgn="auto">
              <a:spcAft>
                <a:spcPts val="0"/>
              </a:spcAft>
              <a:defRPr/>
            </a:pPr>
            <a:r>
              <a:rPr lang="cs-CZ" sz="6000" b="1" dirty="0" smtClean="0"/>
              <a:t>Náročné </a:t>
            </a:r>
            <a:r>
              <a:rPr lang="cs-CZ" sz="6000" b="1" dirty="0" smtClean="0"/>
              <a:t>a </a:t>
            </a:r>
            <a:r>
              <a:rPr lang="cs-CZ" sz="6000" b="1" dirty="0" smtClean="0"/>
              <a:t>Zátěžové </a:t>
            </a:r>
            <a:r>
              <a:rPr lang="cs-CZ" sz="6000" b="1" dirty="0" smtClean="0"/>
              <a:t>situace</a:t>
            </a:r>
            <a:endParaRPr lang="cs-CZ" sz="6000" b="1" dirty="0"/>
          </a:p>
        </p:txBody>
      </p:sp>
      <p:sp>
        <p:nvSpPr>
          <p:cNvPr id="3" name="Podnadpis 2"/>
          <p:cNvSpPr>
            <a:spLocks noGrp="1"/>
          </p:cNvSpPr>
          <p:nvPr>
            <p:ph type="subTitle" idx="1"/>
          </p:nvPr>
        </p:nvSpPr>
        <p:spPr>
          <a:xfrm>
            <a:off x="0" y="4724400"/>
            <a:ext cx="8964613" cy="1944688"/>
          </a:xfrm>
        </p:spPr>
        <p:txBody>
          <a:bodyPr>
            <a:normAutofit/>
          </a:bodyPr>
          <a:lstStyle/>
          <a:p>
            <a:pPr algn="r" fontAlgn="auto">
              <a:spcAft>
                <a:spcPts val="0"/>
              </a:spcAft>
              <a:buFont typeface="Wingdings 2"/>
              <a:buNone/>
              <a:defRPr/>
            </a:pPr>
            <a:r>
              <a:rPr lang="cs-CZ" sz="2800" dirty="0" smtClean="0"/>
              <a:t>Frustrace, deprivace, stres</a:t>
            </a:r>
            <a:endParaRPr lang="cs-CZ"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odolnost</a:t>
            </a:r>
            <a:endParaRPr lang="cs-CZ" dirty="0"/>
          </a:p>
        </p:txBody>
      </p:sp>
      <p:sp>
        <p:nvSpPr>
          <p:cNvPr id="3" name="Zástupný symbol pro obsah 2"/>
          <p:cNvSpPr>
            <a:spLocks noGrp="1"/>
          </p:cNvSpPr>
          <p:nvPr>
            <p:ph idx="1"/>
          </p:nvPr>
        </p:nvSpPr>
        <p:spPr/>
        <p:txBody>
          <a:bodyPr/>
          <a:lstStyle/>
          <a:p>
            <a:r>
              <a:rPr lang="cs-CZ" dirty="0" smtClean="0"/>
              <a:t>Individuální odolnost vůči zátěži ovlivňuje důvěra ve vlastní síly a možnost ovlivňovat události a lidi a typ reakce na stres</a:t>
            </a:r>
            <a:endParaRPr lang="cs-CZ" dirty="0"/>
          </a:p>
        </p:txBody>
      </p:sp>
    </p:spTree>
    <p:extLst>
      <p:ext uri="{BB962C8B-B14F-4D97-AF65-F5344CB8AC3E}">
        <p14:creationId xmlns:p14="http://schemas.microsoft.com/office/powerpoint/2010/main" val="38129597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Odolnost vůči stresu</a:t>
            </a:r>
            <a:endParaRPr lang="cs-CZ" dirty="0"/>
          </a:p>
        </p:txBody>
      </p:sp>
      <p:sp>
        <p:nvSpPr>
          <p:cNvPr id="3" name="Zástupný symbol pro obsah 2"/>
          <p:cNvSpPr>
            <a:spLocks noGrp="1"/>
          </p:cNvSpPr>
          <p:nvPr>
            <p:ph idx="1"/>
          </p:nvPr>
        </p:nvSpPr>
        <p:spPr/>
        <p:txBody>
          <a:bodyPr/>
          <a:lstStyle/>
          <a:p>
            <a:r>
              <a:rPr lang="cs-CZ" b="1" dirty="0" smtClean="0"/>
              <a:t>Vagotonik</a:t>
            </a:r>
            <a:r>
              <a:rPr lang="cs-CZ" dirty="0" smtClean="0"/>
              <a:t> – převaha parasympatiku, tlumivé účinky na organismus (snížení tepové frekvence, pokles tlaku), nižší vzrušivost, snesou silnější zátěž</a:t>
            </a:r>
          </a:p>
          <a:p>
            <a:r>
              <a:rPr lang="cs-CZ" b="1" dirty="0" err="1" smtClean="0"/>
              <a:t>Sympatikotonik</a:t>
            </a:r>
            <a:r>
              <a:rPr lang="cs-CZ" b="1" dirty="0" smtClean="0"/>
              <a:t> </a:t>
            </a:r>
            <a:r>
              <a:rPr lang="cs-CZ" dirty="0" smtClean="0"/>
              <a:t>– převaha sympatiku, povzbuzující účinek na organismus, tělo je ve stavu pohotovosti (uvolnění adrenalinu, prokrvení svalů, zrychlení dechu, zvýšení tlaku), vysoce náchylný ke stresu</a:t>
            </a:r>
            <a:endParaRPr lang="cs-CZ" dirty="0"/>
          </a:p>
        </p:txBody>
      </p:sp>
    </p:spTree>
    <p:extLst>
      <p:ext uri="{BB962C8B-B14F-4D97-AF65-F5344CB8AC3E}">
        <p14:creationId xmlns:p14="http://schemas.microsoft.com/office/powerpoint/2010/main" val="32421005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Individuální psychické příčiny stresu</a:t>
            </a:r>
            <a:endParaRPr lang="cs-CZ" dirty="0"/>
          </a:p>
        </p:txBody>
      </p:sp>
      <p:sp>
        <p:nvSpPr>
          <p:cNvPr id="3" name="Zástupný symbol pro obsah 2"/>
          <p:cNvSpPr>
            <a:spLocks noGrp="1"/>
          </p:cNvSpPr>
          <p:nvPr>
            <p:ph idx="1"/>
          </p:nvPr>
        </p:nvSpPr>
        <p:spPr>
          <a:xfrm>
            <a:off x="228600" y="1166019"/>
            <a:ext cx="8686800" cy="4525962"/>
          </a:xfrm>
        </p:spPr>
        <p:txBody>
          <a:bodyPr/>
          <a:lstStyle/>
          <a:p>
            <a:r>
              <a:rPr lang="cs-CZ" dirty="0" smtClean="0"/>
              <a:t>Myšlenkové a pocitové vzory, které vyvolávají stres jsme si osvojili během dětství ve své rodině.</a:t>
            </a:r>
          </a:p>
          <a:p>
            <a:r>
              <a:rPr lang="cs-CZ" dirty="0" smtClean="0"/>
              <a:t>Úkol:  Která pravidla platila ve vaší rodině?</a:t>
            </a:r>
          </a:p>
          <a:p>
            <a:r>
              <a:rPr lang="cs-CZ" dirty="0" smtClean="0"/>
              <a:t>Některá omezující pravidla (Musím se o druhé starat více než sám o sebe. Musím všechno udělat perfektně. Musím si klást vysoké cíle. Budu milován jen tehdy, když podám dobrý výkon. Nesmím říkat ne, ostatní mne nebudou mít rádi. Musím vyhovět všem nárokům jiných lidí.) </a:t>
            </a:r>
            <a:endParaRPr lang="cs-CZ" dirty="0"/>
          </a:p>
        </p:txBody>
      </p:sp>
    </p:spTree>
    <p:extLst>
      <p:ext uri="{BB962C8B-B14F-4D97-AF65-F5344CB8AC3E}">
        <p14:creationId xmlns:p14="http://schemas.microsoft.com/office/powerpoint/2010/main" val="21192730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Strategie zvládání stresu  -  chování</a:t>
            </a:r>
            <a:endParaRPr lang="cs-CZ" dirty="0"/>
          </a:p>
        </p:txBody>
      </p:sp>
      <p:sp>
        <p:nvSpPr>
          <p:cNvPr id="3" name="Zástupný symbol pro obsah 2"/>
          <p:cNvSpPr>
            <a:spLocks noGrp="1"/>
          </p:cNvSpPr>
          <p:nvPr>
            <p:ph idx="1"/>
          </p:nvPr>
        </p:nvSpPr>
        <p:spPr/>
        <p:txBody>
          <a:bodyPr/>
          <a:lstStyle/>
          <a:p>
            <a:r>
              <a:rPr lang="cs-CZ" dirty="0" smtClean="0"/>
              <a:t>Osobnost typu A - Infarkt</a:t>
            </a:r>
          </a:p>
          <a:p>
            <a:r>
              <a:rPr lang="cs-CZ" dirty="0" smtClean="0"/>
              <a:t>Osobnost typu B</a:t>
            </a:r>
          </a:p>
          <a:p>
            <a:r>
              <a:rPr lang="cs-CZ" dirty="0" smtClean="0"/>
              <a:t>Osobnost typu C . </a:t>
            </a:r>
            <a:r>
              <a:rPr lang="cs-CZ" dirty="0" err="1" smtClean="0"/>
              <a:t>Cancer</a:t>
            </a:r>
            <a:endParaRPr lang="cs-CZ" dirty="0" smtClean="0"/>
          </a:p>
          <a:p>
            <a:r>
              <a:rPr lang="cs-CZ" dirty="0" smtClean="0"/>
              <a:t>Osobnost typu D - </a:t>
            </a:r>
            <a:r>
              <a:rPr lang="cs-CZ" dirty="0" err="1" smtClean="0"/>
              <a:t>Distres</a:t>
            </a:r>
            <a:endParaRPr lang="cs-CZ" dirty="0"/>
          </a:p>
        </p:txBody>
      </p:sp>
    </p:spTree>
    <p:extLst>
      <p:ext uri="{BB962C8B-B14F-4D97-AF65-F5344CB8AC3E}">
        <p14:creationId xmlns:p14="http://schemas.microsoft.com/office/powerpoint/2010/main" val="33952064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Osobnost typu A</a:t>
            </a:r>
            <a:endParaRPr lang="cs-CZ" dirty="0"/>
          </a:p>
        </p:txBody>
      </p:sp>
      <p:sp>
        <p:nvSpPr>
          <p:cNvPr id="3" name="Zástupný symbol pro obsah 2"/>
          <p:cNvSpPr>
            <a:spLocks noGrp="1"/>
          </p:cNvSpPr>
          <p:nvPr>
            <p:ph idx="1"/>
          </p:nvPr>
        </p:nvSpPr>
        <p:spPr>
          <a:xfrm>
            <a:off x="457200" y="1166018"/>
            <a:ext cx="8686800" cy="5359325"/>
          </a:xfrm>
        </p:spPr>
        <p:txBody>
          <a:bodyPr/>
          <a:lstStyle/>
          <a:p>
            <a:r>
              <a:rPr lang="cs-CZ" sz="2800" dirty="0" smtClean="0"/>
              <a:t>Úsilí o výkon, ,soupeřivost, netrpělivost, agresivita, silná ctižádost</a:t>
            </a:r>
          </a:p>
          <a:p>
            <a:r>
              <a:rPr lang="cs-CZ" sz="2800" dirty="0" smtClean="0"/>
              <a:t>Nedokážou se uvolnit a odpočívat (jen když něco dokážu, mám nějakou cenu)</a:t>
            </a:r>
          </a:p>
          <a:p>
            <a:r>
              <a:rPr lang="cs-CZ" sz="2800" dirty="0" smtClean="0"/>
              <a:t>Potlačují, zamlčují příznaky stresu, vyhoření, </a:t>
            </a:r>
          </a:p>
          <a:p>
            <a:r>
              <a:rPr lang="cs-CZ" sz="2800" dirty="0" smtClean="0"/>
              <a:t>2 x větší riziko infarktu, vysoké pracovní tempo </a:t>
            </a:r>
          </a:p>
          <a:p>
            <a:r>
              <a:rPr lang="cs-CZ" sz="2800" dirty="0" smtClean="0"/>
              <a:t>Pracovně velmi úspěšní, dostává se jim neustále uznání jejich okolí, to posiluje typ chování A</a:t>
            </a:r>
          </a:p>
          <a:p>
            <a:r>
              <a:rPr lang="cs-CZ" sz="2800" dirty="0" smtClean="0"/>
              <a:t>Osobnost koronární (</a:t>
            </a:r>
            <a:r>
              <a:rPr lang="cs-CZ" sz="2800" dirty="0" err="1" smtClean="0"/>
              <a:t>infarktogenní</a:t>
            </a:r>
            <a:r>
              <a:rPr lang="cs-CZ" sz="2800" dirty="0" smtClean="0"/>
              <a:t> chování), hypertenze.</a:t>
            </a:r>
          </a:p>
          <a:p>
            <a:r>
              <a:rPr lang="cs-CZ" sz="2800" dirty="0" smtClean="0"/>
              <a:t>Nadměrná aktivace organismu</a:t>
            </a:r>
            <a:endParaRPr lang="cs-CZ" sz="2800" dirty="0"/>
          </a:p>
        </p:txBody>
      </p:sp>
    </p:spTree>
    <p:extLst>
      <p:ext uri="{BB962C8B-B14F-4D97-AF65-F5344CB8AC3E}">
        <p14:creationId xmlns:p14="http://schemas.microsoft.com/office/powerpoint/2010/main" val="30571342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Osobnost typu B</a:t>
            </a:r>
            <a:endParaRPr lang="cs-CZ" dirty="0"/>
          </a:p>
        </p:txBody>
      </p:sp>
      <p:sp>
        <p:nvSpPr>
          <p:cNvPr id="3" name="Zástupný symbol pro obsah 2"/>
          <p:cNvSpPr>
            <a:spLocks noGrp="1"/>
          </p:cNvSpPr>
          <p:nvPr>
            <p:ph idx="1"/>
          </p:nvPr>
        </p:nvSpPr>
        <p:spPr/>
        <p:txBody>
          <a:bodyPr/>
          <a:lstStyle/>
          <a:p>
            <a:r>
              <a:rPr lang="cs-CZ" dirty="0" smtClean="0"/>
              <a:t>Práce ho nestresuje, nepotřebuje soutěžit, vyhrávat</a:t>
            </a:r>
          </a:p>
          <a:p>
            <a:r>
              <a:rPr lang="cs-CZ" dirty="0" smtClean="0"/>
              <a:t>Spolupracuje</a:t>
            </a:r>
          </a:p>
          <a:p>
            <a:r>
              <a:rPr lang="cs-CZ" dirty="0" smtClean="0"/>
              <a:t>Umí odpočívat, má smysl pro </a:t>
            </a:r>
            <a:r>
              <a:rPr lang="cs-CZ" dirty="0" err="1" smtClean="0"/>
              <a:t>relax</a:t>
            </a:r>
            <a:r>
              <a:rPr lang="cs-CZ" dirty="0" smtClean="0"/>
              <a:t> a uvolnění</a:t>
            </a:r>
          </a:p>
          <a:p>
            <a:r>
              <a:rPr lang="cs-CZ" dirty="0" smtClean="0"/>
              <a:t>není </a:t>
            </a:r>
            <a:r>
              <a:rPr lang="cs-CZ" dirty="0" err="1" smtClean="0"/>
              <a:t>workholik</a:t>
            </a:r>
            <a:r>
              <a:rPr lang="cs-CZ" dirty="0" smtClean="0"/>
              <a:t>, </a:t>
            </a:r>
            <a:r>
              <a:rPr lang="cs-CZ" dirty="0" err="1" smtClean="0"/>
              <a:t>nenaží</a:t>
            </a:r>
            <a:r>
              <a:rPr lang="cs-CZ" dirty="0" smtClean="0"/>
              <a:t> se o mimořádnou úspěšnost, </a:t>
            </a:r>
          </a:p>
          <a:p>
            <a:r>
              <a:rPr lang="cs-CZ" dirty="0" smtClean="0"/>
              <a:t>klidný, vyrovnaný, má osobní záliby a koníčky</a:t>
            </a:r>
          </a:p>
          <a:p>
            <a:r>
              <a:rPr lang="cs-CZ" dirty="0" smtClean="0"/>
              <a:t>Umí se prosadit</a:t>
            </a:r>
          </a:p>
          <a:p>
            <a:pPr marL="0" indent="0">
              <a:buNone/>
            </a:pPr>
            <a:endParaRPr lang="cs-CZ" dirty="0" smtClean="0"/>
          </a:p>
          <a:p>
            <a:endParaRPr lang="cs-CZ" dirty="0"/>
          </a:p>
        </p:txBody>
      </p:sp>
    </p:spTree>
    <p:extLst>
      <p:ext uri="{BB962C8B-B14F-4D97-AF65-F5344CB8AC3E}">
        <p14:creationId xmlns:p14="http://schemas.microsoft.com/office/powerpoint/2010/main" val="6938587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Osobnost typu C</a:t>
            </a:r>
            <a:endParaRPr lang="cs-CZ" dirty="0"/>
          </a:p>
        </p:txBody>
      </p:sp>
      <p:sp>
        <p:nvSpPr>
          <p:cNvPr id="3" name="Zástupný symbol pro obsah 2"/>
          <p:cNvSpPr>
            <a:spLocks noGrp="1"/>
          </p:cNvSpPr>
          <p:nvPr>
            <p:ph idx="1"/>
          </p:nvPr>
        </p:nvSpPr>
        <p:spPr/>
        <p:txBody>
          <a:bodyPr/>
          <a:lstStyle/>
          <a:p>
            <a:r>
              <a:rPr lang="cs-CZ" sz="2800" dirty="0" smtClean="0"/>
              <a:t>Karcinogenní osobnost</a:t>
            </a:r>
          </a:p>
          <a:p>
            <a:r>
              <a:rPr lang="cs-CZ" sz="2800" dirty="0" smtClean="0"/>
              <a:t>Pesimistické sklony, trpí syndromem bezmocnosti a beznaděje</a:t>
            </a:r>
          </a:p>
          <a:p>
            <a:r>
              <a:rPr lang="cs-CZ" sz="2800" dirty="0" smtClean="0"/>
              <a:t>Pocit neovlivnitelnosti svého stresu má vliv na sníženou imunitu</a:t>
            </a:r>
          </a:p>
          <a:p>
            <a:r>
              <a:rPr lang="cs-CZ" sz="2800" dirty="0" smtClean="0"/>
              <a:t>Vyhýbají se konfliktům, </a:t>
            </a:r>
            <a:r>
              <a:rPr lang="cs-CZ" sz="2800" dirty="0" err="1" smtClean="0"/>
              <a:t>hostilita</a:t>
            </a:r>
            <a:r>
              <a:rPr lang="cs-CZ" sz="2800" dirty="0" smtClean="0"/>
              <a:t> se obrací dovnitř, </a:t>
            </a:r>
          </a:p>
          <a:p>
            <a:r>
              <a:rPr lang="cs-CZ" sz="2800" dirty="0" smtClean="0"/>
              <a:t>přehnaně trpěliví, pasivní, úzkostní, svědomití, bojácní</a:t>
            </a:r>
          </a:p>
          <a:p>
            <a:r>
              <a:rPr lang="cs-CZ" sz="2800" dirty="0" smtClean="0"/>
              <a:t>Nekritická poddajnost, hodní</a:t>
            </a:r>
          </a:p>
          <a:p>
            <a:r>
              <a:rPr lang="cs-CZ" sz="2800" dirty="0" smtClean="0"/>
              <a:t>Neprojevuje záporné city, škodí svému zdraví</a:t>
            </a:r>
          </a:p>
          <a:p>
            <a:r>
              <a:rPr lang="cs-CZ" sz="2800" dirty="0" smtClean="0"/>
              <a:t>Často </a:t>
            </a:r>
            <a:r>
              <a:rPr lang="cs-CZ" sz="2800" dirty="0" err="1" smtClean="0"/>
              <a:t>somatizují</a:t>
            </a:r>
            <a:endParaRPr lang="cs-CZ" sz="2800" dirty="0"/>
          </a:p>
        </p:txBody>
      </p:sp>
    </p:spTree>
    <p:extLst>
      <p:ext uri="{BB962C8B-B14F-4D97-AF65-F5344CB8AC3E}">
        <p14:creationId xmlns:p14="http://schemas.microsoft.com/office/powerpoint/2010/main" val="701202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Osobnost typu D</a:t>
            </a:r>
            <a:endParaRPr lang="cs-CZ" dirty="0"/>
          </a:p>
        </p:txBody>
      </p:sp>
      <p:sp>
        <p:nvSpPr>
          <p:cNvPr id="3" name="Zástupný symbol pro obsah 2"/>
          <p:cNvSpPr>
            <a:spLocks noGrp="1"/>
          </p:cNvSpPr>
          <p:nvPr>
            <p:ph idx="1"/>
          </p:nvPr>
        </p:nvSpPr>
        <p:spPr/>
        <p:txBody>
          <a:bodyPr/>
          <a:lstStyle/>
          <a:p>
            <a:r>
              <a:rPr lang="cs-CZ" dirty="0" smtClean="0"/>
              <a:t>Vysoká míra emočního </a:t>
            </a:r>
            <a:r>
              <a:rPr lang="cs-CZ" dirty="0" err="1" smtClean="0"/>
              <a:t>distresu</a:t>
            </a:r>
            <a:r>
              <a:rPr lang="cs-CZ" dirty="0" smtClean="0"/>
              <a:t> </a:t>
            </a:r>
          </a:p>
          <a:p>
            <a:r>
              <a:rPr lang="cs-CZ" dirty="0" err="1" smtClean="0"/>
              <a:t>Ditresovaná</a:t>
            </a:r>
            <a:r>
              <a:rPr lang="cs-CZ" dirty="0" smtClean="0"/>
              <a:t> osoba s tendencí silněji prožívat negativní emoce (deprese, </a:t>
            </a:r>
            <a:r>
              <a:rPr lang="cs-CZ" dirty="0" err="1" smtClean="0"/>
              <a:t>anxiozita</a:t>
            </a:r>
            <a:r>
              <a:rPr lang="cs-CZ" dirty="0" smtClean="0"/>
              <a:t>) a současně potlačovat své pocity</a:t>
            </a:r>
          </a:p>
          <a:p>
            <a:r>
              <a:rPr lang="cs-CZ" dirty="0" smtClean="0"/>
              <a:t>Silné prožívání strachu, obavy, které nedává najevo</a:t>
            </a:r>
          </a:p>
          <a:p>
            <a:r>
              <a:rPr lang="cs-CZ" dirty="0" smtClean="0"/>
              <a:t>Cítí se pod tlakem</a:t>
            </a:r>
          </a:p>
          <a:p>
            <a:r>
              <a:rPr lang="cs-CZ" dirty="0" smtClean="0"/>
              <a:t>Riziko kardiovaskulárních poruch</a:t>
            </a:r>
            <a:endParaRPr lang="cs-CZ" dirty="0"/>
          </a:p>
        </p:txBody>
      </p:sp>
    </p:spTree>
    <p:extLst>
      <p:ext uri="{BB962C8B-B14F-4D97-AF65-F5344CB8AC3E}">
        <p14:creationId xmlns:p14="http://schemas.microsoft.com/office/powerpoint/2010/main" val="14079429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Stres je příčinou nemocí</a:t>
            </a:r>
            <a:endParaRPr lang="cs-CZ" dirty="0"/>
          </a:p>
        </p:txBody>
      </p:sp>
      <p:sp>
        <p:nvSpPr>
          <p:cNvPr id="3" name="Zástupný symbol pro obsah 2"/>
          <p:cNvSpPr>
            <a:spLocks noGrp="1"/>
          </p:cNvSpPr>
          <p:nvPr>
            <p:ph idx="1"/>
          </p:nvPr>
        </p:nvSpPr>
        <p:spPr/>
        <p:txBody>
          <a:bodyPr/>
          <a:lstStyle/>
          <a:p>
            <a:r>
              <a:rPr lang="cs-CZ" dirty="0" smtClean="0"/>
              <a:t>Hormon </a:t>
            </a:r>
            <a:r>
              <a:rPr lang="cs-CZ" dirty="0" err="1" smtClean="0"/>
              <a:t>neuropeptit</a:t>
            </a:r>
            <a:r>
              <a:rPr lang="cs-CZ" dirty="0" smtClean="0"/>
              <a:t> Y (NPY) se uvolňuje během stresu a zabraňuje správnému fungování imunitního sytému.</a:t>
            </a:r>
          </a:p>
          <a:p>
            <a:r>
              <a:rPr lang="cs-CZ" dirty="0" smtClean="0"/>
              <a:t>Oslabuje funkci buněk, které slouží k vyhledávání a zneškodnění patogenních bakterií a virů v těle</a:t>
            </a:r>
          </a:p>
          <a:p>
            <a:r>
              <a:rPr lang="cs-CZ" dirty="0" smtClean="0"/>
              <a:t>(</a:t>
            </a:r>
            <a:r>
              <a:rPr lang="cs-CZ" dirty="0" err="1" smtClean="0"/>
              <a:t>Garranův</a:t>
            </a:r>
            <a:r>
              <a:rPr lang="cs-CZ" dirty="0" smtClean="0"/>
              <a:t> ústav Sydney, </a:t>
            </a:r>
            <a:r>
              <a:rPr lang="cs-CZ" dirty="0" err="1" smtClean="0"/>
              <a:t>Fabienne</a:t>
            </a:r>
            <a:r>
              <a:rPr lang="cs-CZ" dirty="0" smtClean="0"/>
              <a:t> </a:t>
            </a:r>
            <a:r>
              <a:rPr lang="cs-CZ" dirty="0" err="1" smtClean="0"/>
              <a:t>Mackay</a:t>
            </a:r>
            <a:r>
              <a:rPr lang="cs-CZ" dirty="0" smtClean="0"/>
              <a:t>, Herbert </a:t>
            </a:r>
            <a:r>
              <a:rPr lang="cs-CZ" dirty="0" err="1" smtClean="0"/>
              <a:t>Hercog</a:t>
            </a:r>
            <a:r>
              <a:rPr lang="cs-CZ" dirty="0" smtClean="0"/>
              <a:t>)</a:t>
            </a:r>
            <a:endParaRPr lang="cs-CZ" dirty="0"/>
          </a:p>
        </p:txBody>
      </p:sp>
    </p:spTree>
    <p:extLst>
      <p:ext uri="{BB962C8B-B14F-4D97-AF65-F5344CB8AC3E}">
        <p14:creationId xmlns:p14="http://schemas.microsoft.com/office/powerpoint/2010/main" val="2489117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B050"/>
                </a:solidFill>
              </a:rPr>
              <a:t>Učitelský stres</a:t>
            </a:r>
            <a:endParaRPr lang="cs-CZ" dirty="0">
              <a:solidFill>
                <a:srgbClr val="00B050"/>
              </a:solidFill>
            </a:endParaRPr>
          </a:p>
        </p:txBody>
      </p:sp>
      <p:sp>
        <p:nvSpPr>
          <p:cNvPr id="3" name="Zástupný symbol pro obsah 2"/>
          <p:cNvSpPr>
            <a:spLocks noGrp="1"/>
          </p:cNvSpPr>
          <p:nvPr>
            <p:ph idx="1"/>
          </p:nvPr>
        </p:nvSpPr>
        <p:spPr/>
        <p:txBody>
          <a:bodyPr/>
          <a:lstStyle/>
          <a:p>
            <a:r>
              <a:rPr lang="cs-CZ" dirty="0" smtClean="0"/>
              <a:t>Učitelská profese je zvláště zatížená stresem</a:t>
            </a:r>
          </a:p>
          <a:p>
            <a:r>
              <a:rPr lang="cs-CZ" b="1" dirty="0" smtClean="0"/>
              <a:t>Chronický stres </a:t>
            </a:r>
            <a:r>
              <a:rPr lang="cs-CZ" dirty="0" smtClean="0"/>
              <a:t>– trvalá zátěž x </a:t>
            </a:r>
            <a:r>
              <a:rPr lang="cs-CZ" b="1" dirty="0" smtClean="0"/>
              <a:t>akutní stres</a:t>
            </a:r>
          </a:p>
          <a:p>
            <a:r>
              <a:rPr lang="cs-CZ" dirty="0" smtClean="0"/>
              <a:t>Může vést  k </a:t>
            </a:r>
            <a:r>
              <a:rPr lang="cs-CZ" b="1" dirty="0" smtClean="0"/>
              <a:t>syndromu vyhoření </a:t>
            </a:r>
            <a:r>
              <a:rPr lang="cs-CZ" dirty="0" smtClean="0"/>
              <a:t>lze jej popsat jako stav, kdy se člověk cítí emocionálně, duševně a tělesně unavený. Má pocity bezmoci, beznaděje, nemá chuť do práce ani radost ze života. Je to plíživé psychické vyčerpání. (</a:t>
            </a:r>
            <a:r>
              <a:rPr lang="cs-CZ" dirty="0" err="1" smtClean="0"/>
              <a:t>Pines</a:t>
            </a:r>
            <a:r>
              <a:rPr lang="cs-CZ" dirty="0" smtClean="0"/>
              <a:t>, 1985)</a:t>
            </a:r>
            <a:endParaRPr lang="cs-CZ" dirty="0"/>
          </a:p>
        </p:txBody>
      </p:sp>
    </p:spTree>
    <p:extLst>
      <p:ext uri="{BB962C8B-B14F-4D97-AF65-F5344CB8AC3E}">
        <p14:creationId xmlns:p14="http://schemas.microsoft.com/office/powerpoint/2010/main" val="12614655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b="1" dirty="0" smtClean="0"/>
              <a:t>Frustrace</a:t>
            </a:r>
            <a:endParaRPr lang="cs-CZ" b="1" dirty="0"/>
          </a:p>
        </p:txBody>
      </p:sp>
      <p:sp>
        <p:nvSpPr>
          <p:cNvPr id="15362" name="Zástupný symbol pro obsah 2"/>
          <p:cNvSpPr>
            <a:spLocks noGrp="1"/>
          </p:cNvSpPr>
          <p:nvPr>
            <p:ph idx="1"/>
          </p:nvPr>
        </p:nvSpPr>
        <p:spPr>
          <a:xfrm>
            <a:off x="304800" y="1566863"/>
            <a:ext cx="8686800" cy="4525962"/>
          </a:xfrm>
        </p:spPr>
        <p:txBody>
          <a:bodyPr/>
          <a:lstStyle/>
          <a:p>
            <a:r>
              <a:rPr lang="cs-CZ" dirty="0"/>
              <a:t>S</a:t>
            </a:r>
            <a:r>
              <a:rPr lang="cs-CZ" dirty="0" smtClean="0"/>
              <a:t>tav, kdy je člověku </a:t>
            </a:r>
            <a:r>
              <a:rPr lang="cs-CZ" b="1" dirty="0" smtClean="0"/>
              <a:t>znemožněno dosáhnout uspokojení nějaké subjektivně důležité potřeby</a:t>
            </a:r>
            <a:r>
              <a:rPr lang="cs-CZ" dirty="0" smtClean="0"/>
              <a:t>, ačkoli byl přesvědčen, že tomu tak bude</a:t>
            </a:r>
            <a:r>
              <a:rPr lang="cs-CZ" dirty="0" smtClean="0">
                <a:latin typeface="Arial" charset="0"/>
              </a:rPr>
              <a:t>.</a:t>
            </a:r>
          </a:p>
          <a:p>
            <a:r>
              <a:rPr lang="cs-CZ" dirty="0" smtClean="0">
                <a:latin typeface="Arial" charset="0"/>
              </a:rPr>
              <a:t>Překážka na cestě k </a:t>
            </a:r>
            <a:r>
              <a:rPr lang="cs-CZ" dirty="0" smtClean="0">
                <a:latin typeface="Arial" charset="0"/>
              </a:rPr>
              <a:t>cíli, zmaření.</a:t>
            </a:r>
            <a:endParaRPr lang="cs-CZ" dirty="0" smtClean="0">
              <a:latin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solidFill>
                  <a:srgbClr val="00CC00"/>
                </a:solidFill>
              </a:rPr>
              <a:t>Příčiny učitelského stresu</a:t>
            </a:r>
            <a:endParaRPr lang="cs-CZ" dirty="0"/>
          </a:p>
        </p:txBody>
      </p:sp>
      <p:sp>
        <p:nvSpPr>
          <p:cNvPr id="3" name="Zástupný symbol pro obsah 2"/>
          <p:cNvSpPr>
            <a:spLocks noGrp="1"/>
          </p:cNvSpPr>
          <p:nvPr>
            <p:ph idx="1"/>
          </p:nvPr>
        </p:nvSpPr>
        <p:spPr/>
        <p:txBody>
          <a:bodyPr/>
          <a:lstStyle/>
          <a:p>
            <a:pPr algn="just"/>
            <a:r>
              <a:rPr lang="cs-CZ" sz="2800" dirty="0">
                <a:solidFill>
                  <a:schemeClr val="tx1"/>
                </a:solidFill>
                <a:latin typeface="Franklin Gothic Medium" panose="020B0603020102020204" pitchFamily="34" charset="0"/>
              </a:rPr>
              <a:t>rychlé změny vzdělávacích projektů a organizace </a:t>
            </a:r>
            <a:r>
              <a:rPr lang="cs-CZ" sz="2800" dirty="0" smtClean="0">
                <a:solidFill>
                  <a:schemeClr val="tx1"/>
                </a:solidFill>
                <a:latin typeface="Franklin Gothic Medium" panose="020B0603020102020204" pitchFamily="34" charset="0"/>
              </a:rPr>
              <a:t>školy</a:t>
            </a:r>
          </a:p>
          <a:p>
            <a:pPr algn="just"/>
            <a:r>
              <a:rPr lang="cs-CZ" sz="2800" dirty="0" smtClean="0">
                <a:solidFill>
                  <a:schemeClr val="tx1"/>
                </a:solidFill>
                <a:latin typeface="Franklin Gothic Medium" panose="020B0603020102020204" pitchFamily="34" charset="0"/>
              </a:rPr>
              <a:t>špatné </a:t>
            </a:r>
            <a:r>
              <a:rPr lang="cs-CZ" sz="2800" dirty="0">
                <a:solidFill>
                  <a:schemeClr val="tx1"/>
                </a:solidFill>
                <a:latin typeface="Franklin Gothic Medium" panose="020B0603020102020204" pitchFamily="34" charset="0"/>
              </a:rPr>
              <a:t>pracovní podmínky, včetně osobních vyhlídek na zlepšení postavení v </a:t>
            </a:r>
            <a:r>
              <a:rPr lang="cs-CZ" sz="2800" dirty="0" smtClean="0">
                <a:solidFill>
                  <a:schemeClr val="tx1"/>
                </a:solidFill>
                <a:latin typeface="Franklin Gothic Medium" panose="020B0603020102020204" pitchFamily="34" charset="0"/>
              </a:rPr>
              <a:t>práci</a:t>
            </a:r>
          </a:p>
          <a:p>
            <a:pPr algn="just"/>
            <a:r>
              <a:rPr lang="cs-CZ" sz="2800" dirty="0" smtClean="0">
                <a:solidFill>
                  <a:schemeClr val="tx1"/>
                </a:solidFill>
                <a:latin typeface="Franklin Gothic Medium" panose="020B0603020102020204" pitchFamily="34" charset="0"/>
              </a:rPr>
              <a:t>časový tlak</a:t>
            </a:r>
          </a:p>
          <a:p>
            <a:pPr algn="just"/>
            <a:r>
              <a:rPr lang="cs-CZ" sz="2800" dirty="0" smtClean="0">
                <a:solidFill>
                  <a:schemeClr val="tx1"/>
                </a:solidFill>
                <a:latin typeface="Franklin Gothic Medium" panose="020B0603020102020204" pitchFamily="34" charset="0"/>
              </a:rPr>
              <a:t>konflikty </a:t>
            </a:r>
            <a:r>
              <a:rPr lang="cs-CZ" sz="2800" dirty="0">
                <a:solidFill>
                  <a:schemeClr val="tx1"/>
                </a:solidFill>
                <a:latin typeface="Franklin Gothic Medium" panose="020B0603020102020204" pitchFamily="34" charset="0"/>
              </a:rPr>
              <a:t>s </a:t>
            </a:r>
            <a:r>
              <a:rPr lang="cs-CZ" sz="2800" dirty="0" smtClean="0">
                <a:solidFill>
                  <a:schemeClr val="tx1"/>
                </a:solidFill>
                <a:latin typeface="Franklin Gothic Medium" panose="020B0603020102020204" pitchFamily="34" charset="0"/>
              </a:rPr>
              <a:t>kolegy</a:t>
            </a:r>
          </a:p>
          <a:p>
            <a:pPr algn="just"/>
            <a:r>
              <a:rPr lang="cs-CZ" sz="2800" dirty="0" smtClean="0">
                <a:solidFill>
                  <a:schemeClr val="tx1"/>
                </a:solidFill>
                <a:latin typeface="Franklin Gothic Medium" panose="020B0603020102020204" pitchFamily="34" charset="0"/>
              </a:rPr>
              <a:t>pocit</a:t>
            </a:r>
            <a:r>
              <a:rPr lang="cs-CZ" sz="2800" dirty="0">
                <a:solidFill>
                  <a:schemeClr val="tx1"/>
                </a:solidFill>
                <a:latin typeface="Franklin Gothic Medium" panose="020B0603020102020204" pitchFamily="34" charset="0"/>
              </a:rPr>
              <a:t>, že společnost nedoceňuje práci učitele.</a:t>
            </a:r>
          </a:p>
          <a:p>
            <a:pPr marL="0" indent="0" algn="just">
              <a:buNone/>
            </a:pPr>
            <a:r>
              <a:rPr lang="cs-CZ" sz="2800" dirty="0">
                <a:solidFill>
                  <a:schemeClr val="tx1"/>
                </a:solidFill>
                <a:latin typeface="Franklin Gothic Medium" panose="020B0603020102020204" pitchFamily="34" charset="0"/>
              </a:rPr>
              <a:t>Je-li učitel pod vlivem stresu, snižuje to kvalitu jeho </a:t>
            </a:r>
            <a:r>
              <a:rPr lang="cs-CZ" sz="2800" dirty="0" smtClean="0">
                <a:solidFill>
                  <a:schemeClr val="tx1"/>
                </a:solidFill>
                <a:latin typeface="Franklin Gothic Medium" panose="020B0603020102020204" pitchFamily="34" charset="0"/>
              </a:rPr>
              <a:t>výkonu, </a:t>
            </a:r>
            <a:r>
              <a:rPr lang="cs-CZ" sz="2800" dirty="0">
                <a:solidFill>
                  <a:schemeClr val="tx1"/>
                </a:solidFill>
                <a:latin typeface="Franklin Gothic Medium" panose="020B0603020102020204" pitchFamily="34" charset="0"/>
              </a:rPr>
              <a:t>ztrácí uspokojení z práce a </a:t>
            </a:r>
            <a:r>
              <a:rPr lang="cs-CZ" sz="2800" dirty="0" smtClean="0">
                <a:solidFill>
                  <a:schemeClr val="tx1"/>
                </a:solidFill>
                <a:latin typeface="Franklin Gothic Medium" panose="020B0603020102020204" pitchFamily="34" charset="0"/>
              </a:rPr>
              <a:t>motivaci, </a:t>
            </a:r>
            <a:r>
              <a:rPr lang="cs-CZ" sz="2800" dirty="0">
                <a:solidFill>
                  <a:schemeClr val="tx1"/>
                </a:solidFill>
                <a:latin typeface="Franklin Gothic Medium" panose="020B0603020102020204" pitchFamily="34" charset="0"/>
              </a:rPr>
              <a:t>zhoršují se jeho vztahy s žáky ve třídě.</a:t>
            </a:r>
          </a:p>
          <a:p>
            <a:pPr marL="0" indent="0" algn="just">
              <a:buNone/>
            </a:pPr>
            <a:r>
              <a:rPr lang="cs-CZ" dirty="0" smtClean="0">
                <a:solidFill>
                  <a:schemeClr val="tx1"/>
                </a:solidFill>
                <a:latin typeface="Monotype Corsiva" pitchFamily="66" charset="0"/>
              </a:rPr>
              <a:t> </a:t>
            </a:r>
            <a:endParaRPr lang="cs-CZ" dirty="0">
              <a:solidFill>
                <a:schemeClr val="tx1"/>
              </a:solidFill>
              <a:latin typeface="Monotype Corsiva" pitchFamily="66" charset="0"/>
            </a:endParaRPr>
          </a:p>
          <a:p>
            <a:endParaRPr lang="cs-CZ" dirty="0"/>
          </a:p>
        </p:txBody>
      </p:sp>
    </p:spTree>
    <p:extLst>
      <p:ext uri="{BB962C8B-B14F-4D97-AF65-F5344CB8AC3E}">
        <p14:creationId xmlns:p14="http://schemas.microsoft.com/office/powerpoint/2010/main" val="24233725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2" name="Rectangle 2"/>
          <p:cNvSpPr>
            <a:spLocks noGrp="1" noChangeArrowheads="1"/>
          </p:cNvSpPr>
          <p:nvPr>
            <p:ph type="title"/>
          </p:nvPr>
        </p:nvSpPr>
        <p:spPr/>
        <p:txBody>
          <a:bodyPr/>
          <a:lstStyle/>
          <a:p>
            <a:r>
              <a:rPr lang="cs-CZ" altLang="cs-CZ" dirty="0">
                <a:solidFill>
                  <a:srgbClr val="00CC00"/>
                </a:solidFill>
              </a:rPr>
              <a:t>Příčiny učitelského stresu</a:t>
            </a:r>
          </a:p>
        </p:txBody>
      </p:sp>
      <p:sp>
        <p:nvSpPr>
          <p:cNvPr id="414723" name="Rectangle 3"/>
          <p:cNvSpPr>
            <a:spLocks noGrp="1" noChangeArrowheads="1"/>
          </p:cNvSpPr>
          <p:nvPr>
            <p:ph type="body" idx="1"/>
          </p:nvPr>
        </p:nvSpPr>
        <p:spPr/>
        <p:txBody>
          <a:bodyPr/>
          <a:lstStyle/>
          <a:p>
            <a:pPr>
              <a:lnSpc>
                <a:spcPct val="80000"/>
              </a:lnSpc>
            </a:pPr>
            <a:r>
              <a:rPr lang="cs-CZ" altLang="cs-CZ" sz="2800" dirty="0" err="1"/>
              <a:t>nekázen</a:t>
            </a:r>
            <a:r>
              <a:rPr lang="cs-CZ" altLang="cs-CZ" sz="2800" dirty="0"/>
              <a:t> žáků</a:t>
            </a:r>
          </a:p>
          <a:p>
            <a:pPr>
              <a:lnSpc>
                <a:spcPct val="80000"/>
              </a:lnSpc>
            </a:pPr>
            <a:r>
              <a:rPr lang="cs-CZ" altLang="cs-CZ" sz="2800" dirty="0"/>
              <a:t>časový tlak</a:t>
            </a:r>
          </a:p>
          <a:p>
            <a:pPr>
              <a:lnSpc>
                <a:spcPct val="80000"/>
              </a:lnSpc>
            </a:pPr>
            <a:r>
              <a:rPr lang="cs-CZ" altLang="cs-CZ" sz="2800" dirty="0" smtClean="0"/>
              <a:t>jasně </a:t>
            </a:r>
            <a:r>
              <a:rPr lang="cs-CZ" altLang="cs-CZ" sz="2800" dirty="0"/>
              <a:t>vymezené hodiny potřebné </a:t>
            </a:r>
            <a:r>
              <a:rPr lang="cs-CZ" altLang="cs-CZ" sz="2800" dirty="0" smtClean="0"/>
              <a:t>k </a:t>
            </a:r>
            <a:r>
              <a:rPr lang="cs-CZ" altLang="cs-CZ" sz="2800" dirty="0"/>
              <a:t>výkonu své práce</a:t>
            </a:r>
          </a:p>
          <a:p>
            <a:pPr>
              <a:lnSpc>
                <a:spcPct val="80000"/>
              </a:lnSpc>
            </a:pPr>
            <a:r>
              <a:rPr lang="cs-CZ" altLang="cs-CZ" sz="2800" dirty="0"/>
              <a:t>kritika </a:t>
            </a:r>
            <a:r>
              <a:rPr lang="cs-CZ" altLang="cs-CZ" sz="2800" dirty="0" smtClean="0"/>
              <a:t>inspektorů, </a:t>
            </a:r>
            <a:r>
              <a:rPr lang="cs-CZ" altLang="cs-CZ" sz="2800" dirty="0"/>
              <a:t>rodičů, vedeni</a:t>
            </a:r>
          </a:p>
          <a:p>
            <a:pPr>
              <a:lnSpc>
                <a:spcPct val="80000"/>
              </a:lnSpc>
            </a:pPr>
            <a:r>
              <a:rPr lang="cs-CZ" altLang="cs-CZ" sz="2800" dirty="0"/>
              <a:t>nedostatek prostředků k pravidelnému vzdělávání</a:t>
            </a:r>
          </a:p>
          <a:p>
            <a:pPr>
              <a:lnSpc>
                <a:spcPct val="80000"/>
              </a:lnSpc>
            </a:pPr>
            <a:r>
              <a:rPr lang="cs-CZ" altLang="cs-CZ" sz="2800" dirty="0"/>
              <a:t>malý podíl na řízení školy a přijímaných rozhodnutích</a:t>
            </a:r>
          </a:p>
          <a:p>
            <a:pPr>
              <a:lnSpc>
                <a:spcPct val="80000"/>
              </a:lnSpc>
            </a:pPr>
            <a:r>
              <a:rPr lang="cs-CZ" altLang="cs-CZ" sz="2800" dirty="0"/>
              <a:t>pracuje s dětmi v relativní izolaci</a:t>
            </a:r>
          </a:p>
          <a:p>
            <a:pPr>
              <a:lnSpc>
                <a:spcPct val="80000"/>
              </a:lnSpc>
            </a:pPr>
            <a:r>
              <a:rPr lang="cs-CZ" altLang="cs-CZ" sz="2800" dirty="0"/>
              <a:t>osamělé povolání</a:t>
            </a:r>
          </a:p>
        </p:txBody>
      </p:sp>
    </p:spTree>
    <p:extLst>
      <p:ext uri="{BB962C8B-B14F-4D97-AF65-F5344CB8AC3E}">
        <p14:creationId xmlns:p14="http://schemas.microsoft.com/office/powerpoint/2010/main" val="7361493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solidFill>
                  <a:srgbClr val="00B050"/>
                </a:solidFill>
              </a:rPr>
              <a:t>Burn</a:t>
            </a:r>
            <a:r>
              <a:rPr lang="cs-CZ" dirty="0" smtClean="0">
                <a:solidFill>
                  <a:srgbClr val="00B050"/>
                </a:solidFill>
              </a:rPr>
              <a:t> </a:t>
            </a:r>
            <a:r>
              <a:rPr lang="cs-CZ" dirty="0" err="1" smtClean="0">
                <a:solidFill>
                  <a:srgbClr val="00B050"/>
                </a:solidFill>
              </a:rPr>
              <a:t>out</a:t>
            </a:r>
            <a:endParaRPr lang="cs-CZ" dirty="0">
              <a:solidFill>
                <a:srgbClr val="00B050"/>
              </a:solidFill>
            </a:endParaRPr>
          </a:p>
        </p:txBody>
      </p:sp>
      <p:sp>
        <p:nvSpPr>
          <p:cNvPr id="3" name="Zástupný symbol pro obsah 2"/>
          <p:cNvSpPr>
            <a:spLocks noGrp="1"/>
          </p:cNvSpPr>
          <p:nvPr>
            <p:ph idx="1"/>
          </p:nvPr>
        </p:nvSpPr>
        <p:spPr/>
        <p:txBody>
          <a:bodyPr/>
          <a:lstStyle/>
          <a:p>
            <a:pPr marL="0" indent="0">
              <a:buNone/>
            </a:pPr>
            <a:r>
              <a:rPr lang="cs-CZ" dirty="0" smtClean="0"/>
              <a:t>Je chronický stres. Fáze:</a:t>
            </a:r>
          </a:p>
          <a:p>
            <a:r>
              <a:rPr lang="cs-CZ" dirty="0" smtClean="0"/>
              <a:t>1. Nadšení – vysoké ideály, angažuje se </a:t>
            </a:r>
          </a:p>
          <a:p>
            <a:r>
              <a:rPr lang="cs-CZ" dirty="0" smtClean="0"/>
              <a:t>2. Stagnace – ideály se nedaří realizovat, požadavky začínají obtěžovat</a:t>
            </a:r>
          </a:p>
          <a:p>
            <a:r>
              <a:rPr lang="cs-CZ" dirty="0" smtClean="0"/>
              <a:t>3. Frustrace – škola je zklamání, vnímání žáků negativně</a:t>
            </a:r>
          </a:p>
          <a:p>
            <a:r>
              <a:rPr lang="cs-CZ" dirty="0" smtClean="0"/>
              <a:t>4. Apatie – nepřátelství mezi u x ž učitel dělá jen to nejnutnější, vyhýbá se aktivitám</a:t>
            </a:r>
          </a:p>
          <a:p>
            <a:r>
              <a:rPr lang="cs-CZ" dirty="0" smtClean="0"/>
              <a:t>5. Syndrom vyhoření – úplné vyčerpání</a:t>
            </a:r>
            <a:endParaRPr lang="cs-CZ" dirty="0"/>
          </a:p>
        </p:txBody>
      </p:sp>
    </p:spTree>
    <p:extLst>
      <p:ext uri="{BB962C8B-B14F-4D97-AF65-F5344CB8AC3E}">
        <p14:creationId xmlns:p14="http://schemas.microsoft.com/office/powerpoint/2010/main" val="12130406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b="1" dirty="0" smtClean="0">
                <a:solidFill>
                  <a:srgbClr val="0070C0"/>
                </a:solidFill>
              </a:rPr>
              <a:t>Zvládání stresu</a:t>
            </a:r>
            <a:endParaRPr lang="cs-CZ" b="1" dirty="0">
              <a:solidFill>
                <a:srgbClr val="0070C0"/>
              </a:solidFill>
            </a:endParaRPr>
          </a:p>
        </p:txBody>
      </p:sp>
      <p:sp>
        <p:nvSpPr>
          <p:cNvPr id="23554" name="Zástupný symbol pro obsah 2"/>
          <p:cNvSpPr>
            <a:spLocks noGrp="1"/>
          </p:cNvSpPr>
          <p:nvPr>
            <p:ph idx="1"/>
          </p:nvPr>
        </p:nvSpPr>
        <p:spPr>
          <a:xfrm>
            <a:off x="304800" y="2205038"/>
            <a:ext cx="8686800" cy="3875087"/>
          </a:xfrm>
        </p:spPr>
        <p:txBody>
          <a:bodyPr/>
          <a:lstStyle/>
          <a:p>
            <a:r>
              <a:rPr lang="cs-CZ" smtClean="0"/>
              <a:t>důležité je odstranit příčiny vzniku stresu</a:t>
            </a:r>
          </a:p>
          <a:p>
            <a:pPr>
              <a:buFont typeface="Wingdings 2" pitchFamily="18" charset="2"/>
              <a:buNone/>
            </a:pPr>
            <a:endParaRPr lang="cs-CZ" smtClean="0"/>
          </a:p>
          <a:p>
            <a:r>
              <a:rPr lang="cs-CZ" b="1" smtClean="0"/>
              <a:t>copingové strategie </a:t>
            </a:r>
            <a:r>
              <a:rPr lang="cs-CZ" smtClean="0"/>
              <a:t>– strategie zvládání stresu</a:t>
            </a:r>
          </a:p>
          <a:p>
            <a:pPr>
              <a:buFont typeface="Wingdings 2" pitchFamily="18" charset="2"/>
              <a:buNone/>
            </a:pPr>
            <a:endParaRPr lang="cs-CZ" smtClean="0"/>
          </a:p>
          <a:p>
            <a:r>
              <a:rPr lang="cs-CZ" smtClean="0"/>
              <a:t>obranné mechanismy</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idx="4294967295"/>
          </p:nvPr>
        </p:nvSpPr>
        <p:spPr bwMode="auto">
          <a:noFill/>
        </p:spPr>
        <p:txBody>
          <a:bodyPr wrap="square" lIns="91440" tIns="45720" rIns="91440" bIns="45720" numCol="1" anchorCtr="0" compatLnSpc="1">
            <a:prstTxWarp prst="textNoShape">
              <a:avLst/>
            </a:prstTxWarp>
            <a:normAutofit/>
          </a:bodyPr>
          <a:lstStyle/>
          <a:p>
            <a:r>
              <a:rPr lang="cs-CZ" cap="none" dirty="0" smtClean="0">
                <a:solidFill>
                  <a:srgbClr val="0070C0"/>
                </a:solidFill>
                <a:effectLst/>
                <a:latin typeface="Arial" charset="0"/>
              </a:rPr>
              <a:t>S</a:t>
            </a:r>
            <a:r>
              <a:rPr lang="cs-CZ" cap="none" dirty="0" smtClean="0">
                <a:solidFill>
                  <a:srgbClr val="0070C0"/>
                </a:solidFill>
                <a:effectLst/>
              </a:rPr>
              <a:t>trategie zvládání stresu – pracovní oblast</a:t>
            </a:r>
          </a:p>
        </p:txBody>
      </p:sp>
      <p:sp>
        <p:nvSpPr>
          <p:cNvPr id="33795" name="Rectangle 3"/>
          <p:cNvSpPr>
            <a:spLocks noGrp="1"/>
          </p:cNvSpPr>
          <p:nvPr>
            <p:ph type="body" idx="4294967295"/>
          </p:nvPr>
        </p:nvSpPr>
        <p:spPr/>
        <p:txBody>
          <a:bodyPr/>
          <a:lstStyle/>
          <a:p>
            <a:r>
              <a:rPr lang="cs-CZ" dirty="0">
                <a:latin typeface="Franklin Gothic Medium" panose="020B0603020102020204" pitchFamily="34" charset="0"/>
              </a:rPr>
              <a:t>změnit myšlenkové a pocitové vzorce, které vyvolávají </a:t>
            </a:r>
            <a:r>
              <a:rPr lang="cs-CZ" dirty="0" smtClean="0">
                <a:latin typeface="Franklin Gothic Medium" panose="020B0603020102020204" pitchFamily="34" charset="0"/>
              </a:rPr>
              <a:t>stres</a:t>
            </a:r>
            <a:endParaRPr lang="cs-CZ" dirty="0">
              <a:latin typeface="Franklin Gothic Medium" panose="020B0603020102020204" pitchFamily="34" charset="0"/>
            </a:endParaRPr>
          </a:p>
          <a:p>
            <a:r>
              <a:rPr lang="cs-CZ" dirty="0">
                <a:latin typeface="Franklin Gothic Medium" panose="020B0603020102020204" pitchFamily="34" charset="0"/>
              </a:rPr>
              <a:t>přerušit negativní pocitové </a:t>
            </a:r>
            <a:r>
              <a:rPr lang="cs-CZ" dirty="0" smtClean="0">
                <a:latin typeface="Franklin Gothic Medium" panose="020B0603020102020204" pitchFamily="34" charset="0"/>
              </a:rPr>
              <a:t>stavy</a:t>
            </a:r>
            <a:endParaRPr lang="cs-CZ" dirty="0">
              <a:latin typeface="Franklin Gothic Medium" panose="020B0603020102020204" pitchFamily="34" charset="0"/>
            </a:endParaRPr>
          </a:p>
          <a:p>
            <a:r>
              <a:rPr lang="cs-CZ" dirty="0">
                <a:latin typeface="Franklin Gothic Medium" panose="020B0603020102020204" pitchFamily="34" charset="0"/>
              </a:rPr>
              <a:t>sebejistě se vyrovnávat s nároky druhých</a:t>
            </a:r>
          </a:p>
          <a:p>
            <a:r>
              <a:rPr lang="cs-CZ" dirty="0">
                <a:latin typeface="Franklin Gothic Medium" panose="020B0603020102020204" pitchFamily="34" charset="0"/>
              </a:rPr>
              <a:t>zvyšovat si pracovní kvalifikaci</a:t>
            </a:r>
          </a:p>
          <a:p>
            <a:r>
              <a:rPr lang="cs-CZ" dirty="0">
                <a:latin typeface="Franklin Gothic Medium" panose="020B0603020102020204" pitchFamily="34" charset="0"/>
              </a:rPr>
              <a:t>zlepšovat komunikaci a spolupráci </a:t>
            </a:r>
          </a:p>
          <a:p>
            <a:r>
              <a:rPr lang="cs-CZ" dirty="0" smtClean="0">
                <a:latin typeface="Franklin Gothic Medium" panose="020B0603020102020204" pitchFamily="34" charset="0"/>
              </a:rPr>
              <a:t>osobní </a:t>
            </a:r>
            <a:r>
              <a:rPr lang="cs-CZ" dirty="0">
                <a:latin typeface="Franklin Gothic Medium" panose="020B0603020102020204" pitchFamily="34" charset="0"/>
              </a:rPr>
              <a:t>vztahy</a:t>
            </a:r>
          </a:p>
          <a:p>
            <a:endParaRPr lang="cs-CZ"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70C0"/>
                </a:solidFill>
              </a:rPr>
              <a:t>Životní postoj</a:t>
            </a:r>
            <a:endParaRPr lang="cs-CZ" dirty="0">
              <a:solidFill>
                <a:srgbClr val="0070C0"/>
              </a:solidFill>
            </a:endParaRPr>
          </a:p>
        </p:txBody>
      </p:sp>
      <p:sp>
        <p:nvSpPr>
          <p:cNvPr id="3" name="Zástupný symbol pro obsah 2"/>
          <p:cNvSpPr>
            <a:spLocks noGrp="1"/>
          </p:cNvSpPr>
          <p:nvPr>
            <p:ph idx="1"/>
          </p:nvPr>
        </p:nvSpPr>
        <p:spPr/>
        <p:txBody>
          <a:bodyPr/>
          <a:lstStyle/>
          <a:p>
            <a:r>
              <a:rPr lang="cs-CZ" dirty="0">
                <a:latin typeface="Franklin Gothic Medium" panose="020B0603020102020204" pitchFamily="34" charset="0"/>
              </a:rPr>
              <a:t>objevit sílu pozitivního myšlení</a:t>
            </a:r>
          </a:p>
          <a:p>
            <a:pPr>
              <a:buFont typeface="Wingdings" pitchFamily="2" charset="2"/>
              <a:buNone/>
            </a:pPr>
            <a:endParaRPr lang="cs-CZ" dirty="0">
              <a:latin typeface="Franklin Gothic Medium" panose="020B0603020102020204" pitchFamily="34" charset="0"/>
            </a:endParaRPr>
          </a:p>
          <a:p>
            <a:r>
              <a:rPr lang="cs-CZ" dirty="0">
                <a:latin typeface="Franklin Gothic Medium" panose="020B0603020102020204" pitchFamily="34" charset="0"/>
              </a:rPr>
              <a:t>orientovat se na budoucnost</a:t>
            </a:r>
          </a:p>
          <a:p>
            <a:pPr>
              <a:buFont typeface="Wingdings" pitchFamily="2" charset="2"/>
              <a:buNone/>
            </a:pPr>
            <a:endParaRPr lang="cs-CZ" dirty="0">
              <a:latin typeface="Franklin Gothic Medium" panose="020B0603020102020204" pitchFamily="34" charset="0"/>
            </a:endParaRPr>
          </a:p>
          <a:p>
            <a:r>
              <a:rPr lang="cs-CZ" dirty="0">
                <a:latin typeface="Franklin Gothic Medium" panose="020B0603020102020204" pitchFamily="34" charset="0"/>
              </a:rPr>
              <a:t>organizování času</a:t>
            </a:r>
          </a:p>
          <a:p>
            <a:pPr>
              <a:buFont typeface="Wingdings" pitchFamily="2" charset="2"/>
              <a:buNone/>
            </a:pPr>
            <a:endParaRPr lang="cs-CZ" dirty="0">
              <a:latin typeface="Franklin Gothic Medium" panose="020B0603020102020204" pitchFamily="34" charset="0"/>
            </a:endParaRPr>
          </a:p>
          <a:p>
            <a:r>
              <a:rPr lang="cs-CZ" dirty="0">
                <a:latin typeface="Franklin Gothic Medium" panose="020B0603020102020204" pitchFamily="34" charset="0"/>
              </a:rPr>
              <a:t>hledat smysl života</a:t>
            </a:r>
          </a:p>
          <a:p>
            <a:endParaRPr lang="cs-CZ" dirty="0"/>
          </a:p>
        </p:txBody>
      </p:sp>
    </p:spTree>
    <p:extLst>
      <p:ext uri="{BB962C8B-B14F-4D97-AF65-F5344CB8AC3E}">
        <p14:creationId xmlns:p14="http://schemas.microsoft.com/office/powerpoint/2010/main" val="31170134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Rectangle 2"/>
          <p:cNvSpPr>
            <a:spLocks noGrp="1" noChangeArrowheads="1"/>
          </p:cNvSpPr>
          <p:nvPr>
            <p:ph type="title"/>
          </p:nvPr>
        </p:nvSpPr>
        <p:spPr/>
        <p:txBody>
          <a:bodyPr/>
          <a:lstStyle/>
          <a:p>
            <a:r>
              <a:rPr lang="cs-CZ" altLang="cs-CZ" dirty="0">
                <a:solidFill>
                  <a:srgbClr val="0070C0"/>
                </a:solidFill>
              </a:rPr>
              <a:t>Zvládání stresu</a:t>
            </a:r>
          </a:p>
        </p:txBody>
      </p:sp>
      <p:sp>
        <p:nvSpPr>
          <p:cNvPr id="415747" name="Rectangle 3"/>
          <p:cNvSpPr>
            <a:spLocks noGrp="1" noChangeArrowheads="1"/>
          </p:cNvSpPr>
          <p:nvPr>
            <p:ph type="body" idx="1"/>
          </p:nvPr>
        </p:nvSpPr>
        <p:spPr>
          <a:xfrm>
            <a:off x="328246" y="1556792"/>
            <a:ext cx="8686800" cy="5301208"/>
          </a:xfrm>
        </p:spPr>
        <p:txBody>
          <a:bodyPr/>
          <a:lstStyle/>
          <a:p>
            <a:pPr>
              <a:lnSpc>
                <a:spcPct val="80000"/>
              </a:lnSpc>
            </a:pPr>
            <a:r>
              <a:rPr lang="cs-CZ" altLang="cs-CZ" b="1" dirty="0" smtClean="0"/>
              <a:t>zaměření </a:t>
            </a:r>
            <a:r>
              <a:rPr lang="cs-CZ" altLang="cs-CZ" b="1" dirty="0"/>
              <a:t>na problém </a:t>
            </a:r>
            <a:r>
              <a:rPr lang="cs-CZ" altLang="cs-CZ" dirty="0"/>
              <a:t>– soustředit se na vymezení problému, zvážit alternativní způsoby řešení, </a:t>
            </a:r>
            <a:r>
              <a:rPr lang="cs-CZ" altLang="cs-CZ" dirty="0" smtClean="0"/>
              <a:t>snížit zátěž, </a:t>
            </a:r>
            <a:endParaRPr lang="cs-CZ" altLang="cs-CZ" dirty="0"/>
          </a:p>
          <a:p>
            <a:pPr>
              <a:lnSpc>
                <a:spcPct val="80000"/>
              </a:lnSpc>
            </a:pPr>
            <a:r>
              <a:rPr lang="cs-CZ" altLang="cs-CZ" b="1" dirty="0"/>
              <a:t>zaměření na emoce </a:t>
            </a:r>
            <a:r>
              <a:rPr lang="cs-CZ" altLang="cs-CZ" dirty="0"/>
              <a:t>– </a:t>
            </a:r>
            <a:r>
              <a:rPr lang="cs-CZ" altLang="cs-CZ" dirty="0" smtClean="0"/>
              <a:t>zvládnout negativní emoce, behaviorální, kognitivní, </a:t>
            </a:r>
          </a:p>
          <a:p>
            <a:pPr>
              <a:lnSpc>
                <a:spcPct val="80000"/>
              </a:lnSpc>
            </a:pPr>
            <a:r>
              <a:rPr lang="cs-CZ" altLang="cs-CZ" b="1" dirty="0" smtClean="0"/>
              <a:t>strategie únik</a:t>
            </a:r>
            <a:r>
              <a:rPr lang="cs-CZ" altLang="cs-CZ" dirty="0" smtClean="0"/>
              <a:t>, (neefektivní) popírání, vyhýbání </a:t>
            </a:r>
            <a:r>
              <a:rPr lang="cs-CZ" altLang="cs-CZ" dirty="0"/>
              <a:t>(nebezpečný způsob unikání, pití, drogy</a:t>
            </a:r>
            <a:r>
              <a:rPr lang="cs-CZ" altLang="cs-CZ" dirty="0" smtClean="0"/>
              <a:t>), somatická onemocnění</a:t>
            </a:r>
          </a:p>
          <a:p>
            <a:pPr>
              <a:lnSpc>
                <a:spcPct val="80000"/>
              </a:lnSpc>
            </a:pPr>
            <a:endParaRPr lang="cs-CZ" altLang="cs-CZ" dirty="0"/>
          </a:p>
          <a:p>
            <a:pPr marL="0" indent="0">
              <a:lnSpc>
                <a:spcPct val="80000"/>
              </a:lnSpc>
              <a:buNone/>
            </a:pPr>
            <a:r>
              <a:rPr lang="cs-CZ" altLang="cs-CZ" dirty="0" smtClean="0"/>
              <a:t> Pomáhají jednoduché </a:t>
            </a:r>
            <a:r>
              <a:rPr lang="cs-CZ" altLang="cs-CZ" b="1" dirty="0"/>
              <a:t>relaxační </a:t>
            </a:r>
            <a:r>
              <a:rPr lang="cs-CZ" altLang="cs-CZ" b="1" dirty="0" smtClean="0"/>
              <a:t>techniky</a:t>
            </a:r>
            <a:r>
              <a:rPr lang="cs-CZ" altLang="cs-CZ" dirty="0" smtClean="0"/>
              <a:t>, </a:t>
            </a:r>
            <a:r>
              <a:rPr lang="cs-CZ" altLang="cs-CZ" dirty="0"/>
              <a:t>uvědomování tělesného napětí, meditační </a:t>
            </a:r>
            <a:r>
              <a:rPr lang="cs-CZ" altLang="cs-CZ" dirty="0" smtClean="0"/>
              <a:t>techniky, dýchání, hudba,..</a:t>
            </a:r>
            <a:endParaRPr lang="cs-CZ" altLang="cs-CZ" dirty="0"/>
          </a:p>
        </p:txBody>
      </p:sp>
    </p:spTree>
    <p:extLst>
      <p:ext uri="{BB962C8B-B14F-4D97-AF65-F5344CB8AC3E}">
        <p14:creationId xmlns:p14="http://schemas.microsoft.com/office/powerpoint/2010/main" val="16408986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70C0"/>
                </a:solidFill>
              </a:rPr>
              <a:t>Neefektivní postupy</a:t>
            </a:r>
            <a:endParaRPr lang="cs-CZ" dirty="0">
              <a:solidFill>
                <a:srgbClr val="0070C0"/>
              </a:solidFill>
            </a:endParaRPr>
          </a:p>
        </p:txBody>
      </p:sp>
      <p:sp>
        <p:nvSpPr>
          <p:cNvPr id="3" name="Zástupný symbol pro obsah 2"/>
          <p:cNvSpPr>
            <a:spLocks noGrp="1"/>
          </p:cNvSpPr>
          <p:nvPr>
            <p:ph idx="1"/>
          </p:nvPr>
        </p:nvSpPr>
        <p:spPr/>
        <p:txBody>
          <a:bodyPr/>
          <a:lstStyle/>
          <a:p>
            <a:pPr algn="just">
              <a:buClr>
                <a:srgbClr val="FF0000"/>
              </a:buClr>
            </a:pPr>
            <a:r>
              <a:rPr lang="cs-CZ" dirty="0" smtClean="0">
                <a:solidFill>
                  <a:schemeClr val="tx1"/>
                </a:solidFill>
                <a:latin typeface="Franklin Gothic Medium" panose="020B0603020102020204" pitchFamily="34" charset="0"/>
              </a:rPr>
              <a:t>Alkohol, </a:t>
            </a:r>
            <a:r>
              <a:rPr lang="cs-CZ" dirty="0">
                <a:solidFill>
                  <a:schemeClr val="tx1"/>
                </a:solidFill>
                <a:latin typeface="Franklin Gothic Medium" panose="020B0603020102020204" pitchFamily="34" charset="0"/>
              </a:rPr>
              <a:t>nadměrná konzumace jídla nebo užívání </a:t>
            </a:r>
            <a:r>
              <a:rPr lang="cs-CZ" dirty="0" smtClean="0">
                <a:solidFill>
                  <a:schemeClr val="tx1"/>
                </a:solidFill>
                <a:latin typeface="Franklin Gothic Medium" panose="020B0603020102020204" pitchFamily="34" charset="0"/>
              </a:rPr>
              <a:t>léků, drog (úniková reakce) </a:t>
            </a:r>
            <a:endParaRPr lang="cs-CZ" dirty="0">
              <a:solidFill>
                <a:schemeClr val="tx1"/>
              </a:solidFill>
              <a:latin typeface="Franklin Gothic Medium" panose="020B0603020102020204" pitchFamily="34" charset="0"/>
            </a:endParaRPr>
          </a:p>
          <a:p>
            <a:pPr algn="just">
              <a:buClr>
                <a:srgbClr val="FF0000"/>
              </a:buClr>
              <a:buFont typeface="Wingdings" pitchFamily="2" charset="2"/>
              <a:buNone/>
            </a:pPr>
            <a:r>
              <a:rPr lang="cs-CZ" b="1" dirty="0">
                <a:solidFill>
                  <a:schemeClr val="tx1"/>
                </a:solidFill>
                <a:latin typeface="Franklin Gothic Medium" panose="020B0603020102020204" pitchFamily="34" charset="0"/>
              </a:rPr>
              <a:t>	</a:t>
            </a:r>
            <a:endParaRPr lang="cs-CZ" dirty="0">
              <a:solidFill>
                <a:schemeClr val="tx1"/>
              </a:solidFill>
              <a:latin typeface="Franklin Gothic Medium" panose="020B0603020102020204" pitchFamily="34" charset="0"/>
            </a:endParaRPr>
          </a:p>
          <a:p>
            <a:pPr algn="just">
              <a:buClr>
                <a:srgbClr val="FF0000"/>
              </a:buClr>
            </a:pPr>
            <a:r>
              <a:rPr lang="cs-CZ" dirty="0">
                <a:solidFill>
                  <a:schemeClr val="tx1"/>
                </a:solidFill>
                <a:latin typeface="Franklin Gothic Medium" panose="020B0603020102020204" pitchFamily="34" charset="0"/>
              </a:rPr>
              <a:t>Zamlčení nebo potlačení </a:t>
            </a:r>
            <a:r>
              <a:rPr lang="cs-CZ" dirty="0" smtClean="0">
                <a:solidFill>
                  <a:schemeClr val="tx1"/>
                </a:solidFill>
                <a:latin typeface="Franklin Gothic Medium" panose="020B0603020102020204" pitchFamily="34" charset="0"/>
              </a:rPr>
              <a:t> </a:t>
            </a:r>
            <a:endParaRPr lang="cs-CZ" dirty="0">
              <a:solidFill>
                <a:schemeClr val="tx1"/>
              </a:solidFill>
              <a:latin typeface="Franklin Gothic Medium" panose="020B0603020102020204" pitchFamily="34" charset="0"/>
            </a:endParaRPr>
          </a:p>
          <a:p>
            <a:pPr algn="just">
              <a:buClr>
                <a:srgbClr val="FF0000"/>
              </a:buClr>
              <a:buFont typeface="Wingdings" pitchFamily="2" charset="2"/>
              <a:buNone/>
            </a:pPr>
            <a:r>
              <a:rPr lang="cs-CZ" b="1" dirty="0">
                <a:solidFill>
                  <a:schemeClr val="tx1"/>
                </a:solidFill>
                <a:latin typeface="Franklin Gothic Medium" panose="020B0603020102020204" pitchFamily="34" charset="0"/>
              </a:rPr>
              <a:t>	</a:t>
            </a:r>
            <a:r>
              <a:rPr lang="cs-CZ" dirty="0" smtClean="0">
                <a:solidFill>
                  <a:schemeClr val="tx1"/>
                </a:solidFill>
                <a:latin typeface="Franklin Gothic Medium" panose="020B0603020102020204" pitchFamily="34" charset="0"/>
              </a:rPr>
              <a:t>člověk </a:t>
            </a:r>
            <a:r>
              <a:rPr lang="cs-CZ" dirty="0">
                <a:solidFill>
                  <a:schemeClr val="tx1"/>
                </a:solidFill>
                <a:latin typeface="Franklin Gothic Medium" panose="020B0603020102020204" pitchFamily="34" charset="0"/>
              </a:rPr>
              <a:t>ignoruje varovné signály přetěžováním, riskuje pozdější </a:t>
            </a:r>
            <a:r>
              <a:rPr lang="cs-CZ" dirty="0" smtClean="0">
                <a:solidFill>
                  <a:schemeClr val="tx1"/>
                </a:solidFill>
                <a:latin typeface="Franklin Gothic Medium" panose="020B0603020102020204" pitchFamily="34" charset="0"/>
              </a:rPr>
              <a:t>zhroucení</a:t>
            </a:r>
          </a:p>
          <a:p>
            <a:pPr algn="just">
              <a:buClr>
                <a:srgbClr val="FF0000"/>
              </a:buClr>
              <a:buFont typeface="Wingdings" pitchFamily="2" charset="2"/>
              <a:buNone/>
            </a:pPr>
            <a:endParaRPr lang="cs-CZ" dirty="0">
              <a:solidFill>
                <a:schemeClr val="tx1"/>
              </a:solidFill>
              <a:latin typeface="Franklin Gothic Medium" panose="020B0603020102020204" pitchFamily="34" charset="0"/>
            </a:endParaRPr>
          </a:p>
          <a:p>
            <a:pPr algn="just">
              <a:buClr>
                <a:srgbClr val="FF0000"/>
              </a:buClr>
            </a:pPr>
            <a:r>
              <a:rPr lang="cs-CZ" dirty="0">
                <a:solidFill>
                  <a:schemeClr val="tx1"/>
                </a:solidFill>
                <a:latin typeface="Franklin Gothic Medium" panose="020B0603020102020204" pitchFamily="34" charset="0"/>
              </a:rPr>
              <a:t>Neefektivní časový </a:t>
            </a:r>
            <a:r>
              <a:rPr lang="cs-CZ" dirty="0" smtClean="0">
                <a:solidFill>
                  <a:schemeClr val="tx1"/>
                </a:solidFill>
                <a:latin typeface="Franklin Gothic Medium" panose="020B0603020102020204" pitchFamily="34" charset="0"/>
              </a:rPr>
              <a:t>plán aj.</a:t>
            </a:r>
            <a:endParaRPr lang="cs-CZ" dirty="0">
              <a:solidFill>
                <a:schemeClr val="tx1"/>
              </a:solidFill>
              <a:latin typeface="Franklin Gothic Medium" panose="020B0603020102020204" pitchFamily="34" charset="0"/>
            </a:endParaRPr>
          </a:p>
          <a:p>
            <a:endParaRPr lang="cs-CZ" dirty="0">
              <a:latin typeface="Franklin Gothic Medium" panose="020B0603020102020204" pitchFamily="34" charset="0"/>
            </a:endParaRPr>
          </a:p>
        </p:txBody>
      </p:sp>
    </p:spTree>
    <p:extLst>
      <p:ext uri="{BB962C8B-B14F-4D97-AF65-F5344CB8AC3E}">
        <p14:creationId xmlns:p14="http://schemas.microsoft.com/office/powerpoint/2010/main" val="17362317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solidFill>
                  <a:srgbClr val="0070C0"/>
                </a:solidFill>
              </a:rPr>
              <a:t>Protistresové tipy</a:t>
            </a:r>
            <a:endParaRPr lang="cs-CZ" dirty="0">
              <a:solidFill>
                <a:srgbClr val="0070C0"/>
              </a:solidFill>
            </a:endParaRPr>
          </a:p>
        </p:txBody>
      </p:sp>
      <p:sp>
        <p:nvSpPr>
          <p:cNvPr id="3" name="Zástupný symbol pro obsah 2"/>
          <p:cNvSpPr>
            <a:spLocks noGrp="1"/>
          </p:cNvSpPr>
          <p:nvPr>
            <p:ph idx="1"/>
          </p:nvPr>
        </p:nvSpPr>
        <p:spPr/>
        <p:txBody>
          <a:bodyPr/>
          <a:lstStyle/>
          <a:p>
            <a:r>
              <a:rPr lang="cs-CZ" dirty="0" smtClean="0"/>
              <a:t>Plánování času, práce, přestávky</a:t>
            </a:r>
          </a:p>
          <a:p>
            <a:r>
              <a:rPr lang="cs-CZ" dirty="0" smtClean="0"/>
              <a:t>Zdravější život (strava, pohyb, spánek)</a:t>
            </a:r>
          </a:p>
          <a:p>
            <a:r>
              <a:rPr lang="cs-CZ" dirty="0" smtClean="0"/>
              <a:t>Relaxace, meditace, imaginace</a:t>
            </a:r>
          </a:p>
          <a:p>
            <a:r>
              <a:rPr lang="cs-CZ" dirty="0" smtClean="0"/>
              <a:t>Sociální opora, moje vztahová sít</a:t>
            </a:r>
          </a:p>
          <a:p>
            <a:r>
              <a:rPr lang="cs-CZ" dirty="0" smtClean="0"/>
              <a:t>Stanovte si priority</a:t>
            </a:r>
          </a:p>
          <a:p>
            <a:r>
              <a:rPr lang="cs-CZ" dirty="0" smtClean="0"/>
              <a:t>Naučte se říkat ne</a:t>
            </a:r>
          </a:p>
          <a:p>
            <a:r>
              <a:rPr lang="cs-CZ" dirty="0" smtClean="0"/>
              <a:t>Vyjadřovat otevřeně své pocity</a:t>
            </a:r>
          </a:p>
          <a:p>
            <a:r>
              <a:rPr lang="cs-CZ" dirty="0" smtClean="0"/>
              <a:t>Vyvarujte se negativního myšlení</a:t>
            </a:r>
          </a:p>
          <a:p>
            <a:endParaRPr lang="cs-CZ" dirty="0"/>
          </a:p>
        </p:txBody>
      </p:sp>
    </p:spTree>
    <p:extLst>
      <p:ext uri="{BB962C8B-B14F-4D97-AF65-F5344CB8AC3E}">
        <p14:creationId xmlns:p14="http://schemas.microsoft.com/office/powerpoint/2010/main" val="27662090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solidFill>
                  <a:srgbClr val="0070C0"/>
                </a:solidFill>
              </a:rPr>
              <a:t>Moje účinné strategie zvládání stresu</a:t>
            </a:r>
          </a:p>
        </p:txBody>
      </p:sp>
      <p:sp>
        <p:nvSpPr>
          <p:cNvPr id="3" name="Zástupný symbol pro obsah 2"/>
          <p:cNvSpPr>
            <a:spLocks noGrp="1"/>
          </p:cNvSpPr>
          <p:nvPr>
            <p:ph idx="1"/>
          </p:nvPr>
        </p:nvSpPr>
        <p:spPr/>
        <p:txBody>
          <a:bodyPr/>
          <a:lstStyle/>
          <a:p>
            <a:endParaRPr lang="cs-CZ" dirty="0"/>
          </a:p>
        </p:txBody>
      </p:sp>
    </p:spTree>
    <p:extLst>
      <p:ext uri="{BB962C8B-B14F-4D97-AF65-F5344CB8AC3E}">
        <p14:creationId xmlns:p14="http://schemas.microsoft.com/office/powerpoint/2010/main" val="23505337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b="1" dirty="0" smtClean="0"/>
              <a:t>Deprivace</a:t>
            </a:r>
            <a:endParaRPr lang="cs-CZ" b="1" dirty="0"/>
          </a:p>
        </p:txBody>
      </p:sp>
      <p:sp>
        <p:nvSpPr>
          <p:cNvPr id="19458" name="Zástupný symbol pro obsah 2"/>
          <p:cNvSpPr>
            <a:spLocks noGrp="1"/>
          </p:cNvSpPr>
          <p:nvPr>
            <p:ph idx="1"/>
          </p:nvPr>
        </p:nvSpPr>
        <p:spPr/>
        <p:txBody>
          <a:bodyPr/>
          <a:lstStyle/>
          <a:p>
            <a:r>
              <a:rPr lang="cs-CZ" dirty="0" smtClean="0"/>
              <a:t>Deprivace je stav, který vzniká jako následek takových životních situací, kdy subjektu není dána příležitost uspokojovat některé ze základních psychických potřeb v </a:t>
            </a:r>
            <a:r>
              <a:rPr lang="cs-CZ" b="1" dirty="0" smtClean="0"/>
              <a:t>dostačující míře a po dosti dlouhou dobu. </a:t>
            </a:r>
            <a:endParaRPr lang="cs-CZ" b="1" dirty="0" smtClean="0"/>
          </a:p>
          <a:p>
            <a:r>
              <a:rPr lang="cs-CZ" b="1" dirty="0"/>
              <a:t>S</a:t>
            </a:r>
            <a:r>
              <a:rPr lang="cs-CZ" b="1" dirty="0" smtClean="0"/>
              <a:t>trádání</a:t>
            </a:r>
            <a:endParaRPr lang="cs-CZ" b="1"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b="1" dirty="0" smtClean="0"/>
              <a:t>literatura</a:t>
            </a:r>
            <a:endParaRPr lang="cs-CZ" b="1" dirty="0"/>
          </a:p>
        </p:txBody>
      </p:sp>
      <p:sp>
        <p:nvSpPr>
          <p:cNvPr id="24578" name="Zástupný symbol pro obsah 2"/>
          <p:cNvSpPr>
            <a:spLocks noGrp="1"/>
          </p:cNvSpPr>
          <p:nvPr>
            <p:ph idx="1"/>
          </p:nvPr>
        </p:nvSpPr>
        <p:spPr/>
        <p:txBody>
          <a:bodyPr/>
          <a:lstStyle/>
          <a:p>
            <a:pPr>
              <a:buFont typeface="Wingdings 2" pitchFamily="18" charset="2"/>
              <a:buNone/>
            </a:pPr>
            <a:r>
              <a:rPr lang="cs-CZ" dirty="0" smtClean="0"/>
              <a:t>   </a:t>
            </a:r>
            <a:r>
              <a:rPr lang="cs-CZ" sz="2800" dirty="0" smtClean="0"/>
              <a:t>PLHÁKOVÁ, A. </a:t>
            </a:r>
            <a:r>
              <a:rPr lang="cs-CZ" sz="2800" i="1" dirty="0" smtClean="0"/>
              <a:t>Učebnice obecné psychologie</a:t>
            </a:r>
            <a:r>
              <a:rPr lang="cs-CZ" sz="2800" dirty="0" smtClean="0"/>
              <a:t>. Praha: Academia, 2004. </a:t>
            </a:r>
          </a:p>
          <a:p>
            <a:pPr>
              <a:buFont typeface="Wingdings 2" pitchFamily="18" charset="2"/>
              <a:buNone/>
            </a:pPr>
            <a:endParaRPr lang="cs-CZ" sz="2800" dirty="0" smtClean="0"/>
          </a:p>
          <a:p>
            <a:pPr>
              <a:buFont typeface="Wingdings 2" pitchFamily="18" charset="2"/>
              <a:buNone/>
            </a:pPr>
            <a:r>
              <a:rPr lang="cs-CZ" sz="2800" dirty="0" smtClean="0"/>
              <a:t>   ATKINSON, R. </a:t>
            </a:r>
            <a:r>
              <a:rPr lang="cs-CZ" sz="2800" i="1" dirty="0" smtClean="0"/>
              <a:t>Psychologie</a:t>
            </a:r>
            <a:r>
              <a:rPr lang="cs-CZ" sz="2800" dirty="0" smtClean="0"/>
              <a:t>. Praha: Portál, 2003.</a:t>
            </a:r>
          </a:p>
          <a:p>
            <a:pPr>
              <a:buFont typeface="Wingdings 2" pitchFamily="18" charset="2"/>
              <a:buNone/>
            </a:pPr>
            <a:endParaRPr lang="cs-CZ" sz="2800" dirty="0"/>
          </a:p>
          <a:p>
            <a:pPr>
              <a:buFont typeface="Wingdings 2" pitchFamily="18" charset="2"/>
              <a:buNone/>
            </a:pPr>
            <a:r>
              <a:rPr lang="cs-CZ" sz="2800" dirty="0" smtClean="0">
                <a:latin typeface="Franklin Gothic Medium" panose="020B0603020102020204" pitchFamily="34" charset="0"/>
              </a:rPr>
              <a:t>	HENNIG, C., KELLER, G. </a:t>
            </a:r>
            <a:r>
              <a:rPr lang="cs-CZ" sz="2800" i="1" dirty="0" smtClean="0">
                <a:latin typeface="Franklin Gothic Medium" panose="020B0603020102020204" pitchFamily="34" charset="0"/>
              </a:rPr>
              <a:t>Antistresový program pro učitele.</a:t>
            </a:r>
            <a:r>
              <a:rPr lang="cs-CZ" sz="2800" dirty="0" smtClean="0">
                <a:latin typeface="Franklin Gothic Medium" panose="020B0603020102020204" pitchFamily="34" charset="0"/>
              </a:rPr>
              <a:t> Praha: Portál, 1996.</a:t>
            </a:r>
          </a:p>
          <a:p>
            <a:pPr>
              <a:buFont typeface="Wingdings 2" pitchFamily="18" charset="2"/>
              <a:buNone/>
            </a:pPr>
            <a:endParaRPr lang="cs-CZ" sz="2800" dirty="0" smtClean="0">
              <a:latin typeface="Franklin Gothic Medium" panose="020B0603020102020204" pitchFamily="34" charset="0"/>
            </a:endParaRPr>
          </a:p>
          <a:p>
            <a:pPr>
              <a:buFont typeface="Wingdings 2" pitchFamily="18" charset="2"/>
              <a:buNone/>
            </a:pPr>
            <a:r>
              <a:rPr lang="cs-CZ" sz="2800" dirty="0">
                <a:latin typeface="Franklin Gothic Medium" panose="020B0603020102020204" pitchFamily="34" charset="0"/>
              </a:rPr>
              <a:t> </a:t>
            </a:r>
            <a:r>
              <a:rPr lang="cs-CZ" sz="2800" dirty="0" smtClean="0">
                <a:latin typeface="Franklin Gothic Medium" panose="020B0603020102020204" pitchFamily="34" charset="0"/>
              </a:rPr>
              <a:t>  KOMÁRKOVÁ, R., SLAMĚNÍK, I. A KOL. </a:t>
            </a:r>
            <a:r>
              <a:rPr lang="cs-CZ" sz="2800" i="1" dirty="0" smtClean="0">
                <a:latin typeface="Franklin Gothic Medium" panose="020B0603020102020204" pitchFamily="34" charset="0"/>
              </a:rPr>
              <a:t>Aplikovaná sociální psychologie III</a:t>
            </a:r>
            <a:r>
              <a:rPr lang="cs-CZ" sz="2800" dirty="0" smtClean="0">
                <a:latin typeface="Franklin Gothic Medium" panose="020B0603020102020204" pitchFamily="34" charset="0"/>
              </a:rPr>
              <a:t>. Praha: </a:t>
            </a:r>
            <a:r>
              <a:rPr lang="cs-CZ" sz="2800" dirty="0" err="1" smtClean="0">
                <a:latin typeface="Franklin Gothic Medium" panose="020B0603020102020204" pitchFamily="34" charset="0"/>
              </a:rPr>
              <a:t>Grada</a:t>
            </a:r>
            <a:r>
              <a:rPr lang="cs-CZ" sz="2800" dirty="0" smtClean="0">
                <a:latin typeface="Franklin Gothic Medium" panose="020B0603020102020204" pitchFamily="34" charset="0"/>
              </a:rPr>
              <a:t>, 2001.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627063"/>
            <a:ext cx="8686800" cy="838200"/>
          </a:xfrm>
        </p:spPr>
        <p:txBody>
          <a:bodyPr/>
          <a:lstStyle/>
          <a:p>
            <a:pPr fontAlgn="auto">
              <a:spcAft>
                <a:spcPts val="0"/>
              </a:spcAft>
              <a:defRPr/>
            </a:pPr>
            <a:r>
              <a:rPr lang="cs-CZ" b="1" dirty="0" smtClean="0"/>
              <a:t>stres</a:t>
            </a:r>
            <a:endParaRPr lang="cs-CZ" b="1" dirty="0"/>
          </a:p>
        </p:txBody>
      </p:sp>
      <p:sp>
        <p:nvSpPr>
          <p:cNvPr id="3" name="Zástupný symbol pro obsah 2"/>
          <p:cNvSpPr>
            <a:spLocks noGrp="1"/>
          </p:cNvSpPr>
          <p:nvPr>
            <p:ph idx="1"/>
          </p:nvPr>
        </p:nvSpPr>
        <p:spPr>
          <a:xfrm>
            <a:off x="304800" y="1554163"/>
            <a:ext cx="8686800" cy="5043487"/>
          </a:xfrm>
        </p:spPr>
        <p:txBody>
          <a:bodyPr>
            <a:normAutofit/>
          </a:bodyPr>
          <a:lstStyle/>
          <a:p>
            <a:pPr>
              <a:lnSpc>
                <a:spcPct val="90000"/>
              </a:lnSpc>
            </a:pPr>
            <a:r>
              <a:rPr lang="cs-CZ" sz="2400" b="1" dirty="0" smtClean="0">
                <a:solidFill>
                  <a:schemeClr val="hlink"/>
                </a:solidFill>
                <a:latin typeface="Arial" charset="0"/>
              </a:rPr>
              <a:t>Nadměrná, nepřiměřená zátěž neúnikového typu, která vede k trvalé stresové reakci, ústící ve tkáňové poškození, psychosomatickým poruchám</a:t>
            </a:r>
            <a:r>
              <a:rPr lang="cs-CZ" sz="2400" b="1" dirty="0" smtClean="0">
                <a:solidFill>
                  <a:schemeClr val="hlink"/>
                </a:solidFill>
                <a:latin typeface="Arial" charset="0"/>
              </a:rPr>
              <a:t>, tlak, tíže.</a:t>
            </a:r>
          </a:p>
          <a:p>
            <a:pPr>
              <a:lnSpc>
                <a:spcPct val="90000"/>
              </a:lnSpc>
            </a:pPr>
            <a:r>
              <a:rPr lang="cs-CZ" sz="2400" b="1" dirty="0" smtClean="0">
                <a:solidFill>
                  <a:schemeClr val="hlink"/>
                </a:solidFill>
                <a:latin typeface="Arial" charset="0"/>
              </a:rPr>
              <a:t>P</a:t>
            </a:r>
            <a:r>
              <a:rPr lang="cs-CZ" sz="2400" b="1" dirty="0" smtClean="0">
                <a:solidFill>
                  <a:schemeClr val="hlink"/>
                </a:solidFill>
                <a:latin typeface="Arial" charset="0"/>
              </a:rPr>
              <a:t>rojevuje </a:t>
            </a:r>
            <a:r>
              <a:rPr lang="cs-CZ" sz="2400" b="1" dirty="0" smtClean="0">
                <a:solidFill>
                  <a:schemeClr val="hlink"/>
                </a:solidFill>
                <a:latin typeface="Arial" charset="0"/>
              </a:rPr>
              <a:t>se prostřednictvím </a:t>
            </a:r>
            <a:r>
              <a:rPr lang="cs-CZ" sz="2400" b="1" dirty="0" smtClean="0">
                <a:solidFill>
                  <a:schemeClr val="tx1"/>
                </a:solidFill>
                <a:latin typeface="Arial" charset="0"/>
              </a:rPr>
              <a:t>adaptačního syndromu</a:t>
            </a:r>
            <a:r>
              <a:rPr lang="cs-CZ" sz="2400" b="1" dirty="0" smtClean="0">
                <a:solidFill>
                  <a:schemeClr val="hlink"/>
                </a:solidFill>
                <a:latin typeface="Arial" charset="0"/>
              </a:rPr>
              <a:t> (GAS, H. </a:t>
            </a:r>
            <a:r>
              <a:rPr lang="cs-CZ" sz="2400" b="1" dirty="0" err="1" smtClean="0">
                <a:solidFill>
                  <a:schemeClr val="hlink"/>
                </a:solidFill>
                <a:latin typeface="Arial" charset="0"/>
              </a:rPr>
              <a:t>Seyle</a:t>
            </a:r>
            <a:r>
              <a:rPr lang="cs-CZ" sz="2400" b="1" dirty="0" smtClean="0">
                <a:solidFill>
                  <a:schemeClr val="hlink"/>
                </a:solidFill>
                <a:latin typeface="Arial" charset="0"/>
              </a:rPr>
              <a:t>).</a:t>
            </a:r>
          </a:p>
          <a:p>
            <a:pPr marL="0" indent="0">
              <a:lnSpc>
                <a:spcPct val="90000"/>
              </a:lnSpc>
              <a:buNone/>
            </a:pPr>
            <a:endParaRPr lang="cs-CZ" sz="2400" dirty="0" smtClean="0">
              <a:solidFill>
                <a:schemeClr val="hlink"/>
              </a:solidFill>
              <a:latin typeface="Arial" charset="0"/>
            </a:endParaRPr>
          </a:p>
          <a:p>
            <a:pPr>
              <a:lnSpc>
                <a:spcPct val="90000"/>
              </a:lnSpc>
            </a:pPr>
            <a:r>
              <a:rPr lang="cs-CZ" sz="2400" dirty="0" smtClean="0"/>
              <a:t>Stav </a:t>
            </a:r>
            <a:r>
              <a:rPr lang="cs-CZ" sz="2400" dirty="0" smtClean="0"/>
              <a:t>organismu, který je obecnou odezvou na jakoukoliv výrazně působící zátěž – fyzickou nebo psychickou</a:t>
            </a:r>
            <a:r>
              <a:rPr lang="cs-CZ" sz="2400" dirty="0" smtClean="0">
                <a:latin typeface="Arial" charset="0"/>
              </a:rPr>
              <a:t>, </a:t>
            </a:r>
            <a:r>
              <a:rPr lang="cs-CZ" sz="2400" dirty="0" smtClean="0">
                <a:solidFill>
                  <a:schemeClr val="hlink"/>
                </a:solidFill>
                <a:latin typeface="Arial" charset="0"/>
              </a:rPr>
              <a:t>(odezva na poškození nebo ohrožení organismu).</a:t>
            </a:r>
          </a:p>
          <a:p>
            <a:pPr marL="0" indent="0">
              <a:lnSpc>
                <a:spcPct val="90000"/>
              </a:lnSpc>
              <a:buNone/>
            </a:pPr>
            <a:endParaRPr lang="cs-CZ" sz="2400" dirty="0" smtClean="0">
              <a:solidFill>
                <a:schemeClr val="hlink"/>
              </a:solidFill>
              <a:latin typeface="Arial" charset="0"/>
            </a:endParaRPr>
          </a:p>
          <a:p>
            <a:pPr>
              <a:lnSpc>
                <a:spcPct val="90000"/>
              </a:lnSpc>
            </a:pPr>
            <a:r>
              <a:rPr lang="cs-CZ" sz="2400" b="1" dirty="0"/>
              <a:t>S</a:t>
            </a:r>
            <a:r>
              <a:rPr lang="cs-CZ" sz="2400" b="1" dirty="0" smtClean="0"/>
              <a:t>tresor</a:t>
            </a:r>
            <a:r>
              <a:rPr lang="cs-CZ" sz="2400" dirty="0" smtClean="0"/>
              <a:t> </a:t>
            </a:r>
            <a:r>
              <a:rPr lang="cs-CZ" sz="2400" dirty="0" smtClean="0"/>
              <a:t>– činitel </a:t>
            </a:r>
            <a:r>
              <a:rPr lang="cs-CZ" sz="2400" dirty="0" smtClean="0">
                <a:solidFill>
                  <a:srgbClr val="FF0000"/>
                </a:solidFill>
              </a:rPr>
              <a:t>vnějšího </a:t>
            </a:r>
            <a:r>
              <a:rPr lang="cs-CZ" sz="2400" dirty="0" smtClean="0">
                <a:solidFill>
                  <a:srgbClr val="FF0000"/>
                </a:solidFill>
                <a:latin typeface="Arial" charset="0"/>
              </a:rPr>
              <a:t>i </a:t>
            </a:r>
            <a:r>
              <a:rPr lang="cs-CZ" sz="2400" dirty="0" smtClean="0">
                <a:solidFill>
                  <a:schemeClr val="hlink"/>
                </a:solidFill>
                <a:latin typeface="Arial" charset="0"/>
              </a:rPr>
              <a:t>vnitřního </a:t>
            </a:r>
            <a:r>
              <a:rPr lang="cs-CZ" sz="2400" dirty="0" smtClean="0"/>
              <a:t>prostředí vyvolávající v organismu stav stresu či stresovou reakci; příčina navozující stres. </a:t>
            </a:r>
            <a:endParaRPr lang="cs-CZ" sz="2400" dirty="0" smtClean="0">
              <a:latin typeface="Arial" charset="0"/>
            </a:endParaRPr>
          </a:p>
          <a:p>
            <a:pPr>
              <a:lnSpc>
                <a:spcPct val="90000"/>
              </a:lnSpc>
            </a:pPr>
            <a:endParaRPr lang="cs-CZ"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r>
              <a:rPr lang="cs-CZ" altLang="cs-CZ" b="1" dirty="0" smtClean="0">
                <a:solidFill>
                  <a:srgbClr val="00CC00"/>
                </a:solidFill>
              </a:rPr>
              <a:t> </a:t>
            </a:r>
            <a:r>
              <a:rPr lang="cs-CZ" altLang="cs-CZ" b="1" dirty="0">
                <a:solidFill>
                  <a:schemeClr val="tx1"/>
                </a:solidFill>
              </a:rPr>
              <a:t>stres</a:t>
            </a:r>
          </a:p>
        </p:txBody>
      </p:sp>
      <p:sp>
        <p:nvSpPr>
          <p:cNvPr id="413699" name="Rectangle 3"/>
          <p:cNvSpPr>
            <a:spLocks noGrp="1" noChangeArrowheads="1"/>
          </p:cNvSpPr>
          <p:nvPr>
            <p:ph type="body" idx="1"/>
          </p:nvPr>
        </p:nvSpPr>
        <p:spPr/>
        <p:txBody>
          <a:bodyPr/>
          <a:lstStyle/>
          <a:p>
            <a:pPr>
              <a:lnSpc>
                <a:spcPct val="90000"/>
              </a:lnSpc>
            </a:pPr>
            <a:r>
              <a:rPr lang="cs-CZ" sz="2800" dirty="0" smtClean="0">
                <a:latin typeface="Franklin Gothic Medium" panose="020B0603020102020204" pitchFamily="34" charset="0"/>
              </a:rPr>
              <a:t>Je </a:t>
            </a:r>
            <a:r>
              <a:rPr lang="cs-CZ" sz="2800" dirty="0">
                <a:latin typeface="Franklin Gothic Medium" panose="020B0603020102020204" pitchFamily="34" charset="0"/>
              </a:rPr>
              <a:t>funkční stav živého organismu, kdy je tento organismus vystaven mimořádným podmínkám (stresorům), a jeho následné obranné reakce, které mají za </a:t>
            </a:r>
            <a:r>
              <a:rPr lang="cs-CZ" sz="2800" dirty="0">
                <a:solidFill>
                  <a:srgbClr val="FF0000"/>
                </a:solidFill>
                <a:latin typeface="Franklin Gothic Medium" panose="020B0603020102020204" pitchFamily="34" charset="0"/>
              </a:rPr>
              <a:t>cíl zachování homeostázy a zabránit poškození organismu</a:t>
            </a:r>
            <a:r>
              <a:rPr lang="cs-CZ" sz="2800" dirty="0" smtClean="0">
                <a:solidFill>
                  <a:srgbClr val="FF0000"/>
                </a:solidFill>
                <a:latin typeface="Franklin Gothic Medium" panose="020B0603020102020204" pitchFamily="34" charset="0"/>
              </a:rPr>
              <a:t>.</a:t>
            </a:r>
          </a:p>
          <a:p>
            <a:pPr marL="0" indent="0">
              <a:lnSpc>
                <a:spcPct val="90000"/>
              </a:lnSpc>
              <a:buNone/>
            </a:pPr>
            <a:endParaRPr lang="cs-CZ" altLang="cs-CZ" sz="2800" dirty="0" smtClean="0">
              <a:latin typeface="Franklin Gothic Medium" panose="020B0603020102020204" pitchFamily="34" charset="0"/>
            </a:endParaRPr>
          </a:p>
          <a:p>
            <a:pPr>
              <a:lnSpc>
                <a:spcPct val="90000"/>
              </a:lnSpc>
            </a:pPr>
            <a:r>
              <a:rPr lang="cs-CZ" altLang="cs-CZ" sz="2800" dirty="0" smtClean="0"/>
              <a:t>Je ovlivňován </a:t>
            </a:r>
            <a:r>
              <a:rPr lang="cs-CZ" altLang="cs-CZ" sz="2800" dirty="0"/>
              <a:t>intenzitou stresoru  a naší psychofyzickou </a:t>
            </a:r>
            <a:r>
              <a:rPr lang="cs-CZ" altLang="cs-CZ" sz="2800" dirty="0" smtClean="0"/>
              <a:t>odolností. </a:t>
            </a:r>
            <a:r>
              <a:rPr lang="cs-CZ" altLang="cs-CZ" sz="2800" dirty="0"/>
              <a:t>Pro někoho </a:t>
            </a:r>
            <a:r>
              <a:rPr lang="cs-CZ" altLang="cs-CZ" sz="2800" dirty="0" smtClean="0"/>
              <a:t>může </a:t>
            </a:r>
            <a:r>
              <a:rPr lang="cs-CZ" altLang="cs-CZ" sz="2800" dirty="0"/>
              <a:t>byt stresor  vzrušující výzvou, pro jiného ničivým tlakem. Tělo se snaží </a:t>
            </a:r>
            <a:r>
              <a:rPr lang="cs-CZ" altLang="cs-CZ" sz="2800" dirty="0" smtClean="0"/>
              <a:t>přizpůsob, </a:t>
            </a:r>
            <a:r>
              <a:rPr lang="cs-CZ" altLang="cs-CZ" sz="2800" dirty="0"/>
              <a:t>po delší době se </a:t>
            </a:r>
            <a:r>
              <a:rPr lang="cs-CZ" altLang="cs-CZ" sz="2800" dirty="0" smtClean="0"/>
              <a:t>pak hroutí.</a:t>
            </a:r>
            <a:endParaRPr lang="cs-CZ" altLang="cs-CZ" sz="2800" dirty="0"/>
          </a:p>
        </p:txBody>
      </p:sp>
    </p:spTree>
    <p:extLst>
      <p:ext uri="{BB962C8B-B14F-4D97-AF65-F5344CB8AC3E}">
        <p14:creationId xmlns:p14="http://schemas.microsoft.com/office/powerpoint/2010/main" val="23266820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stres</a:t>
            </a:r>
            <a:endParaRPr lang="cs-CZ" dirty="0"/>
          </a:p>
        </p:txBody>
      </p:sp>
      <p:sp>
        <p:nvSpPr>
          <p:cNvPr id="3" name="Zástupný symbol pro obsah 2"/>
          <p:cNvSpPr>
            <a:spLocks noGrp="1"/>
          </p:cNvSpPr>
          <p:nvPr>
            <p:ph idx="1"/>
          </p:nvPr>
        </p:nvSpPr>
        <p:spPr/>
        <p:txBody>
          <a:bodyPr/>
          <a:lstStyle/>
          <a:p>
            <a:r>
              <a:rPr lang="cs-CZ" sz="2800" dirty="0">
                <a:solidFill>
                  <a:schemeClr val="tx1"/>
                </a:solidFill>
                <a:latin typeface="Franklin Gothic Medium" panose="020B0603020102020204" pitchFamily="34" charset="0"/>
              </a:rPr>
              <a:t>Je-li člověk </a:t>
            </a:r>
            <a:r>
              <a:rPr lang="cs-CZ" sz="2800" dirty="0" smtClean="0">
                <a:solidFill>
                  <a:schemeClr val="tx1"/>
                </a:solidFill>
                <a:latin typeface="Franklin Gothic Medium" panose="020B0603020102020204" pitchFamily="34" charset="0"/>
              </a:rPr>
              <a:t>ve stresu, </a:t>
            </a:r>
            <a:r>
              <a:rPr lang="cs-CZ" sz="2800" dirty="0">
                <a:solidFill>
                  <a:schemeClr val="tx1"/>
                </a:solidFill>
                <a:latin typeface="Franklin Gothic Medium" panose="020B0603020102020204" pitchFamily="34" charset="0"/>
              </a:rPr>
              <a:t>zvýšená hladina hormonu nadledvinek burcuje mozek k pohotovosti, dojde k produkci stresových hormonů </a:t>
            </a:r>
            <a:r>
              <a:rPr lang="cs-CZ" sz="2800" b="1" dirty="0">
                <a:solidFill>
                  <a:schemeClr val="tx1"/>
                </a:solidFill>
                <a:latin typeface="Franklin Gothic Medium" panose="020B0603020102020204" pitchFamily="34" charset="0"/>
              </a:rPr>
              <a:t>adrenalinu a </a:t>
            </a:r>
            <a:r>
              <a:rPr lang="cs-CZ" sz="2800" b="1" dirty="0" smtClean="0">
                <a:solidFill>
                  <a:schemeClr val="tx1"/>
                </a:solidFill>
                <a:latin typeface="Franklin Gothic Medium" panose="020B0603020102020204" pitchFamily="34" charset="0"/>
              </a:rPr>
              <a:t>noradrenalinu </a:t>
            </a:r>
            <a:r>
              <a:rPr lang="cs-CZ" sz="2800" dirty="0">
                <a:solidFill>
                  <a:schemeClr val="tx1"/>
                </a:solidFill>
                <a:latin typeface="Franklin Gothic Medium" panose="020B0603020102020204" pitchFamily="34" charset="0"/>
              </a:rPr>
              <a:t>a ty vyvolají aktivaci </a:t>
            </a:r>
            <a:r>
              <a:rPr lang="cs-CZ" sz="2800" b="1" dirty="0">
                <a:solidFill>
                  <a:schemeClr val="tx1"/>
                </a:solidFill>
                <a:latin typeface="Franklin Gothic Medium" panose="020B0603020102020204" pitchFamily="34" charset="0"/>
              </a:rPr>
              <a:t>sympatického nervového </a:t>
            </a:r>
            <a:r>
              <a:rPr lang="cs-CZ" sz="2800" b="1" dirty="0" smtClean="0">
                <a:solidFill>
                  <a:schemeClr val="tx1"/>
                </a:solidFill>
                <a:latin typeface="Franklin Gothic Medium" panose="020B0603020102020204" pitchFamily="34" charset="0"/>
              </a:rPr>
              <a:t>systému</a:t>
            </a:r>
            <a:r>
              <a:rPr lang="cs-CZ" sz="2800" dirty="0" smtClean="0">
                <a:solidFill>
                  <a:schemeClr val="tx1"/>
                </a:solidFill>
                <a:latin typeface="Franklin Gothic Medium" panose="020B0603020102020204" pitchFamily="34" charset="0"/>
              </a:rPr>
              <a:t>. Projevuje se zvýšenou látkovou výměnou, nedostatečným prokrvením trávicích orgánů. Plíce a srdce pracují intenzivněji, stoupá krevní tlak, játra vyplavují cukr do krve. Tělo se mobilizuje, nastupují psychické reakce strach, hněv, agrese, zhoršená </a:t>
            </a:r>
            <a:r>
              <a:rPr lang="cs-CZ" sz="2800" dirty="0" err="1" smtClean="0">
                <a:solidFill>
                  <a:schemeClr val="tx1"/>
                </a:solidFill>
                <a:latin typeface="Franklin Gothic Medium" panose="020B0603020102020204" pitchFamily="34" charset="0"/>
              </a:rPr>
              <a:t>pamět</a:t>
            </a:r>
            <a:r>
              <a:rPr lang="cs-CZ" sz="2800" dirty="0" smtClean="0">
                <a:solidFill>
                  <a:schemeClr val="tx1"/>
                </a:solidFill>
                <a:latin typeface="Franklin Gothic Medium" panose="020B0603020102020204" pitchFamily="34" charset="0"/>
              </a:rPr>
              <a:t>, pozornost, nesoustředěnost.</a:t>
            </a:r>
            <a:endParaRPr lang="cs-CZ" sz="2800" dirty="0">
              <a:solidFill>
                <a:schemeClr val="tx1"/>
              </a:solidFill>
              <a:latin typeface="Franklin Gothic Medium" panose="020B0603020102020204" pitchFamily="34" charset="0"/>
            </a:endParaRPr>
          </a:p>
          <a:p>
            <a:endParaRPr lang="cs-CZ" dirty="0"/>
          </a:p>
        </p:txBody>
      </p:sp>
    </p:spTree>
    <p:extLst>
      <p:ext uri="{BB962C8B-B14F-4D97-AF65-F5344CB8AC3E}">
        <p14:creationId xmlns:p14="http://schemas.microsoft.com/office/powerpoint/2010/main" val="24567098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b="1" dirty="0" smtClean="0"/>
              <a:t>Druhy stresu</a:t>
            </a:r>
            <a:endParaRPr lang="cs-CZ" b="1" dirty="0"/>
          </a:p>
        </p:txBody>
      </p:sp>
      <p:sp>
        <p:nvSpPr>
          <p:cNvPr id="21506" name="Zástupný symbol pro obsah 2"/>
          <p:cNvSpPr>
            <a:spLocks noGrp="1"/>
          </p:cNvSpPr>
          <p:nvPr>
            <p:ph idx="1"/>
          </p:nvPr>
        </p:nvSpPr>
        <p:spPr>
          <a:xfrm>
            <a:off x="304800" y="876300"/>
            <a:ext cx="8686800" cy="5373688"/>
          </a:xfrm>
        </p:spPr>
        <p:txBody>
          <a:bodyPr/>
          <a:lstStyle/>
          <a:p>
            <a:pPr>
              <a:buFont typeface="Wingdings 2" pitchFamily="18" charset="2"/>
              <a:buNone/>
            </a:pPr>
            <a:endParaRPr lang="cs-CZ" dirty="0" smtClean="0"/>
          </a:p>
          <a:p>
            <a:pPr>
              <a:buFont typeface="Wingdings 2" pitchFamily="18" charset="2"/>
              <a:buNone/>
            </a:pPr>
            <a:endParaRPr lang="cs-CZ" dirty="0" smtClean="0"/>
          </a:p>
          <a:p>
            <a:r>
              <a:rPr lang="cs-CZ" b="1" dirty="0" err="1" smtClean="0"/>
              <a:t>Eustres</a:t>
            </a:r>
            <a:r>
              <a:rPr lang="cs-CZ" dirty="0" smtClean="0"/>
              <a:t> – pozitivní zátěž, v přiměřené míře stimuluje jedince k lepšímu výkonu, projevuje se i při zátěži např. svatba, narození dítěte, …aj.</a:t>
            </a:r>
          </a:p>
          <a:p>
            <a:r>
              <a:rPr lang="cs-CZ" b="1" dirty="0" err="1" smtClean="0"/>
              <a:t>Distres</a:t>
            </a:r>
            <a:r>
              <a:rPr lang="cs-CZ" b="1" dirty="0" smtClean="0"/>
              <a:t> – </a:t>
            </a:r>
            <a:r>
              <a:rPr lang="cs-CZ" dirty="0" smtClean="0"/>
              <a:t>nadměrná zátěž, která může jedince poškodit a vyvolat onemocnění či dokonce smrt</a:t>
            </a:r>
            <a:r>
              <a:rPr lang="cs-CZ" dirty="0" smtClean="0">
                <a:latin typeface="Arial" charset="0"/>
              </a:rPr>
              <a:t>, nepříjemně </a:t>
            </a:r>
            <a:r>
              <a:rPr lang="cs-CZ" dirty="0" err="1" smtClean="0">
                <a:latin typeface="Arial" charset="0"/>
              </a:rPr>
              <a:t>pocitovaný</a:t>
            </a:r>
            <a:r>
              <a:rPr lang="cs-CZ" dirty="0" smtClean="0">
                <a:latin typeface="Arial" charset="0"/>
              </a:rPr>
              <a:t> (H. </a:t>
            </a:r>
            <a:r>
              <a:rPr lang="cs-CZ" dirty="0" err="1" smtClean="0">
                <a:latin typeface="Arial" charset="0"/>
              </a:rPr>
              <a:t>Seyle</a:t>
            </a:r>
            <a:r>
              <a:rPr lang="cs-CZ" dirty="0" smtClean="0">
                <a:latin typeface="Arial" charset="0"/>
              </a:rPr>
              <a:t>, 1988)</a:t>
            </a:r>
          </a:p>
          <a:p>
            <a:endParaRPr lang="cs-CZ" dirty="0" smtClean="0">
              <a:latin typeface="Arial" charset="0"/>
            </a:endParaRPr>
          </a:p>
          <a:p>
            <a:endParaRPr lang="cs-CZ"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dirty="0">
                <a:solidFill>
                  <a:schemeClr val="tx1"/>
                </a:solidFill>
              </a:rPr>
              <a:t>stres</a:t>
            </a:r>
            <a:endParaRPr lang="cs-CZ" dirty="0"/>
          </a:p>
        </p:txBody>
      </p:sp>
      <p:sp>
        <p:nvSpPr>
          <p:cNvPr id="3" name="Zástupný symbol pro obsah 2"/>
          <p:cNvSpPr>
            <a:spLocks noGrp="1"/>
          </p:cNvSpPr>
          <p:nvPr>
            <p:ph idx="1"/>
          </p:nvPr>
        </p:nvSpPr>
        <p:spPr/>
        <p:txBody>
          <a:bodyPr/>
          <a:lstStyle/>
          <a:p>
            <a:r>
              <a:rPr lang="cs-CZ" dirty="0" smtClean="0"/>
              <a:t>Druh psychofyzické reakce na vnitřní a vnější zátěž.</a:t>
            </a:r>
          </a:p>
          <a:p>
            <a:r>
              <a:rPr lang="cs-CZ" b="1" dirty="0" smtClean="0"/>
              <a:t>Vnější stresory</a:t>
            </a:r>
            <a:r>
              <a:rPr lang="cs-CZ" dirty="0" smtClean="0"/>
              <a:t>: chlad, teplo, hluk, časová tíseň, nároky okolí, pracovní úkoly, mezilidské vztahy , závažné životní události, ..</a:t>
            </a:r>
          </a:p>
          <a:p>
            <a:r>
              <a:rPr lang="cs-CZ" b="1" dirty="0" smtClean="0"/>
              <a:t>Vnitřní stresory</a:t>
            </a:r>
            <a:r>
              <a:rPr lang="cs-CZ" dirty="0" smtClean="0"/>
              <a:t>: rysy osobnosti, vysoké ambice, vysoká očekávání, perfekcionismus, vysoké nároky na sebe, vysoké ideály, vlastnosti osobnosti, ..</a:t>
            </a:r>
            <a:endParaRPr lang="cs-CZ" dirty="0"/>
          </a:p>
        </p:txBody>
      </p:sp>
    </p:spTree>
    <p:extLst>
      <p:ext uri="{BB962C8B-B14F-4D97-AF65-F5344CB8AC3E}">
        <p14:creationId xmlns:p14="http://schemas.microsoft.com/office/powerpoint/2010/main" val="39018438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smtClean="0"/>
              <a:t>Obecný Adaptační syndrom</a:t>
            </a:r>
            <a:endParaRPr lang="cs-CZ" dirty="0"/>
          </a:p>
        </p:txBody>
      </p:sp>
      <p:sp>
        <p:nvSpPr>
          <p:cNvPr id="3" name="Zástupný symbol pro obsah 2"/>
          <p:cNvSpPr>
            <a:spLocks noGrp="1"/>
          </p:cNvSpPr>
          <p:nvPr>
            <p:ph idx="1"/>
          </p:nvPr>
        </p:nvSpPr>
        <p:spPr/>
        <p:txBody>
          <a:bodyPr>
            <a:normAutofit fontScale="77500" lnSpcReduction="20000"/>
          </a:bodyPr>
          <a:lstStyle/>
          <a:p>
            <a:pPr marL="0" indent="0" fontAlgn="auto">
              <a:spcAft>
                <a:spcPts val="0"/>
              </a:spcAft>
              <a:buNone/>
              <a:defRPr/>
            </a:pPr>
            <a:r>
              <a:rPr lang="cs-CZ" altLang="cs-CZ" b="1" dirty="0"/>
              <a:t>GAS </a:t>
            </a:r>
            <a:r>
              <a:rPr lang="cs-CZ" altLang="cs-CZ" b="1" dirty="0" err="1"/>
              <a:t>Seyle</a:t>
            </a:r>
            <a:r>
              <a:rPr lang="cs-CZ" altLang="cs-CZ" b="1" dirty="0"/>
              <a:t> (</a:t>
            </a:r>
            <a:r>
              <a:rPr lang="cs-CZ" altLang="cs-CZ" dirty="0"/>
              <a:t>1976) </a:t>
            </a:r>
            <a:r>
              <a:rPr lang="cs-CZ" altLang="cs-CZ" b="1" dirty="0"/>
              <a:t>Obecný adaptační syndrom</a:t>
            </a:r>
          </a:p>
          <a:p>
            <a:pPr fontAlgn="auto">
              <a:spcAft>
                <a:spcPts val="0"/>
              </a:spcAft>
              <a:buFont typeface="Wingdings 2"/>
              <a:buChar char=""/>
              <a:defRPr/>
            </a:pPr>
            <a:endParaRPr lang="cs-CZ" b="1" dirty="0" smtClean="0"/>
          </a:p>
          <a:p>
            <a:pPr fontAlgn="auto">
              <a:spcAft>
                <a:spcPts val="0"/>
              </a:spcAft>
              <a:buFont typeface="Wingdings 2"/>
              <a:buChar char=""/>
              <a:defRPr/>
            </a:pPr>
            <a:r>
              <a:rPr lang="cs-CZ" b="1" dirty="0" smtClean="0"/>
              <a:t>1. fáze - poplachová (alarmová),</a:t>
            </a:r>
            <a:r>
              <a:rPr lang="cs-CZ" dirty="0" smtClean="0"/>
              <a:t> člověk se dostane do stresového šoku, pokouší se svůj stres zvládnout, organismus se připraví na ztížené podmínky, mobilizace obranných mechanismů (aktivace sympatiku)</a:t>
            </a:r>
          </a:p>
          <a:p>
            <a:pPr fontAlgn="auto">
              <a:spcAft>
                <a:spcPts val="0"/>
              </a:spcAft>
              <a:buFont typeface="Wingdings 2"/>
              <a:buChar char=""/>
              <a:defRPr/>
            </a:pPr>
            <a:r>
              <a:rPr lang="cs-CZ" b="1" dirty="0" smtClean="0"/>
              <a:t>2. fáze - stadium rezistence,</a:t>
            </a:r>
            <a:r>
              <a:rPr lang="cs-CZ" dirty="0" smtClean="0"/>
              <a:t> organismus se snaží optimálně se stresem vyrovnat, adaptuje se na stres, pracuje ve ztížených podmínkách, </a:t>
            </a:r>
            <a:r>
              <a:rPr lang="cs-CZ" altLang="cs-CZ" dirty="0"/>
              <a:t>různá </a:t>
            </a:r>
            <a:r>
              <a:rPr lang="cs-CZ" altLang="cs-CZ" dirty="0" smtClean="0"/>
              <a:t>úroveň </a:t>
            </a:r>
            <a:r>
              <a:rPr lang="cs-CZ" altLang="cs-CZ" dirty="0"/>
              <a:t>adaptace</a:t>
            </a:r>
          </a:p>
          <a:p>
            <a:pPr fontAlgn="auto">
              <a:spcAft>
                <a:spcPts val="0"/>
              </a:spcAft>
              <a:buFont typeface="Wingdings 2"/>
              <a:buChar char=""/>
              <a:defRPr/>
            </a:pPr>
            <a:r>
              <a:rPr lang="cs-CZ" b="1" dirty="0" smtClean="0"/>
              <a:t>3. fáze – vyčerpání, </a:t>
            </a:r>
            <a:r>
              <a:rPr lang="cs-CZ" dirty="0" smtClean="0"/>
              <a:t>organismus není schopen zvládnout stres, selhání adaptační schopnosti organismu, po delší době se organismus zhroutí, </a:t>
            </a:r>
            <a:r>
              <a:rPr lang="cs-CZ" altLang="cs-CZ" dirty="0"/>
              <a:t>kolaps</a:t>
            </a:r>
            <a:endParaRPr lang="cs-CZ" dirty="0" smtClean="0"/>
          </a:p>
          <a:p>
            <a:pPr fontAlgn="auto">
              <a:spcAft>
                <a:spcPts val="0"/>
              </a:spcAft>
              <a:buFont typeface="Wingdings 2"/>
              <a:buChar char=""/>
              <a:defRPr/>
            </a:pPr>
            <a:endParaRPr lang="cs-CZ" i="1" dirty="0" smtClean="0"/>
          </a:p>
          <a:p>
            <a:pPr fontAlgn="auto">
              <a:spcAft>
                <a:spcPts val="0"/>
              </a:spcAft>
              <a:buFont typeface="Wingdings 2"/>
              <a:buChar char=""/>
              <a:defRPr/>
            </a:pPr>
            <a:endParaRPr lang="cs-CZ"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Cest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Trek</Template>
  <TotalTime>331</TotalTime>
  <Words>1403</Words>
  <Application>Microsoft Office PowerPoint</Application>
  <PresentationFormat>Předvádění na obrazovce (4:3)</PresentationFormat>
  <Paragraphs>165</Paragraphs>
  <Slides>30</Slides>
  <Notes>1</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30</vt:i4>
      </vt:variant>
    </vt:vector>
  </HeadingPairs>
  <TitlesOfParts>
    <vt:vector size="38" baseType="lpstr">
      <vt:lpstr>Arial</vt:lpstr>
      <vt:lpstr>Calibri</vt:lpstr>
      <vt:lpstr>Franklin Gothic Book</vt:lpstr>
      <vt:lpstr>Franklin Gothic Medium</vt:lpstr>
      <vt:lpstr>Monotype Corsiva</vt:lpstr>
      <vt:lpstr>Wingdings</vt:lpstr>
      <vt:lpstr>Wingdings 2</vt:lpstr>
      <vt:lpstr>Cesta</vt:lpstr>
      <vt:lpstr>Náročné a Zátěžové situace</vt:lpstr>
      <vt:lpstr>Frustrace</vt:lpstr>
      <vt:lpstr>Deprivace</vt:lpstr>
      <vt:lpstr>stres</vt:lpstr>
      <vt:lpstr> stres</vt:lpstr>
      <vt:lpstr>stres</vt:lpstr>
      <vt:lpstr>Druhy stresu</vt:lpstr>
      <vt:lpstr>stres</vt:lpstr>
      <vt:lpstr>Obecný Adaptační syndrom</vt:lpstr>
      <vt:lpstr>odolnost</vt:lpstr>
      <vt:lpstr>Odolnost vůči stresu</vt:lpstr>
      <vt:lpstr>Individuální psychické příčiny stresu</vt:lpstr>
      <vt:lpstr>Strategie zvládání stresu  -  chování</vt:lpstr>
      <vt:lpstr>Osobnost typu A</vt:lpstr>
      <vt:lpstr>Osobnost typu B</vt:lpstr>
      <vt:lpstr>Osobnost typu C</vt:lpstr>
      <vt:lpstr>Osobnost typu D</vt:lpstr>
      <vt:lpstr>Stres je příčinou nemocí</vt:lpstr>
      <vt:lpstr>Učitelský stres</vt:lpstr>
      <vt:lpstr>Příčiny učitelského stresu</vt:lpstr>
      <vt:lpstr>Příčiny učitelského stresu</vt:lpstr>
      <vt:lpstr>Burn out</vt:lpstr>
      <vt:lpstr>Zvládání stresu</vt:lpstr>
      <vt:lpstr>Strategie zvládání stresu – pracovní oblast</vt:lpstr>
      <vt:lpstr>Životní postoj</vt:lpstr>
      <vt:lpstr>Zvládání stresu</vt:lpstr>
      <vt:lpstr>Neefektivní postupy</vt:lpstr>
      <vt:lpstr>Protistresové tipy</vt:lpstr>
      <vt:lpstr>Moje účinné strategie zvládání stresu</vt:lpstr>
      <vt:lpstr>literatura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Zátěžové situace</dc:title>
  <dc:creator>Nikola</dc:creator>
  <cp:lastModifiedBy>Zaloudikova</cp:lastModifiedBy>
  <cp:revision>43</cp:revision>
  <dcterms:created xsi:type="dcterms:W3CDTF">2014-05-11T20:13:31Z</dcterms:created>
  <dcterms:modified xsi:type="dcterms:W3CDTF">2018-03-28T07:19:00Z</dcterms:modified>
</cp:coreProperties>
</file>