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9" r:id="rId8"/>
    <p:sldId id="275" r:id="rId9"/>
    <p:sldId id="262" r:id="rId10"/>
    <p:sldId id="263" r:id="rId11"/>
    <p:sldId id="266" r:id="rId12"/>
    <p:sldId id="264" r:id="rId13"/>
    <p:sldId id="265" r:id="rId14"/>
    <p:sldId id="267" r:id="rId15"/>
    <p:sldId id="269" r:id="rId16"/>
    <p:sldId id="270" r:id="rId17"/>
    <p:sldId id="271" r:id="rId18"/>
    <p:sldId id="272" r:id="rId19"/>
    <p:sldId id="273" r:id="rId20"/>
    <p:sldId id="274" r:id="rId21"/>
    <p:sldId id="268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cs-CZ" altLang="en-US" noProof="0" smtClean="0"/>
              <a:t>Klepnutím lze upravit styl předlohy nadpisů.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cs-CZ" altLang="en-US" noProof="0" smtClean="0"/>
              <a:t>Klepnutím lze upravit styl předlohy podnadpisů.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CCE58-5BFD-42CF-8615-0F053DCE1D0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826654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40E88-7430-4E4A-975E-E8B49A30611C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949605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B4FD9-2CBF-4BA1-B009-670E9D1D48C1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946356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D44EB-8E52-488E-A14E-BC8B04560B1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933645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1ED19-9A0D-4774-B0DF-437C0F90EB6D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976173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457D3-0EFE-4639-AA80-97CA794DC726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835894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94786-65A2-4487-BEB1-DE17FCB677E3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587154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15AD3-3014-4961-8CE5-A07C12FFB947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05909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2C015-5BBC-44D9-B809-E0D61A7D711A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17429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702C6-18BC-4492-8F8A-C2C5A868E2F6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1946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C25FF-0143-48A3-A3FC-2D325A833954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62942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fld id="{F7532C6C-EC9E-474B-89BA-A272251312A6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-bezpeci.cz/" TargetMode="External"/><Relationship Id="rId2" Type="http://schemas.openxmlformats.org/officeDocument/2006/relationships/hyperlink" Target="http://www.drnespor.e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u.cz/uploads/documents/czzp/edice/Nove/karty_kratke_interrvence/alkohol2D_2016.pdf" TargetMode="External"/><Relationship Id="rId2" Type="http://schemas.openxmlformats.org/officeDocument/2006/relationships/hyperlink" Target="http://www.szu.cz/uploads/documents/czzp/edice/Nove/karty_kratke_interrvence/u2D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zu.cz/uploads/documents/czzp/edice/Nove/karty_kratke_interrvence/u2A_2B.pdf" TargetMode="External"/><Relationship Id="rId4" Type="http://schemas.openxmlformats.org/officeDocument/2006/relationships/hyperlink" Target="http://www.szu.cz/uploads/documents/czzp/edice/Nove/karty_kratke_interrvence/u2Cmuz_zena.pdf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5400" b="1" smtClean="0"/>
              <a:t>Alkohol, drogy a návykové chování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87675" y="4508500"/>
            <a:ext cx="5616575" cy="1752600"/>
          </a:xfrm>
        </p:spPr>
        <p:txBody>
          <a:bodyPr/>
          <a:lstStyle/>
          <a:p>
            <a:pPr eaLnBrk="1" hangingPunct="1"/>
            <a:r>
              <a:rPr lang="cs-CZ" altLang="cs-CZ" sz="2000" dirty="0" smtClean="0"/>
              <a:t>NEŠPOR,K.</a:t>
            </a:r>
            <a:r>
              <a:rPr lang="cs-CZ" altLang="cs-CZ" sz="2000" i="1" dirty="0" smtClean="0"/>
              <a:t> Návyková chování a závislost. </a:t>
            </a:r>
            <a:r>
              <a:rPr lang="cs-CZ" altLang="cs-CZ" sz="2000" dirty="0" smtClean="0"/>
              <a:t>Praha : Portál, 2011.</a:t>
            </a:r>
          </a:p>
          <a:p>
            <a:pPr eaLnBrk="1" hangingPunct="1"/>
            <a:r>
              <a:rPr lang="cs-CZ" altLang="cs-CZ" sz="2000" dirty="0" smtClean="0">
                <a:hlinkClick r:id="rId2"/>
              </a:rPr>
              <a:t>www.drnespor.eu</a:t>
            </a:r>
            <a:endParaRPr lang="cs-CZ" altLang="cs-CZ" sz="2000" dirty="0" smtClean="0"/>
          </a:p>
          <a:p>
            <a:pPr eaLnBrk="1" hangingPunct="1"/>
            <a:r>
              <a:rPr lang="cs-CZ" altLang="cs-CZ" sz="2000" dirty="0" smtClean="0">
                <a:hlinkClick r:id="rId3"/>
              </a:rPr>
              <a:t>www.e-bezpeci.cz</a:t>
            </a:r>
            <a:endParaRPr lang="cs-CZ" altLang="cs-CZ" sz="2000" dirty="0" smtClean="0"/>
          </a:p>
          <a:p>
            <a:pPr eaLnBrk="1" hangingPunct="1"/>
            <a:endParaRPr lang="cs-CZ" altLang="cs-CZ" sz="2000" dirty="0" smtClean="0"/>
          </a:p>
        </p:txBody>
      </p:sp>
      <p:pic>
        <p:nvPicPr>
          <p:cNvPr id="3076" name="Picture 5" descr="http://www.borderlinezone.de/alkohol/saeufer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005263"/>
            <a:ext cx="2016125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 b="1" smtClean="0"/>
              <a:t>Alkohol je pro organismus dítěte velmi nebezpečný!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i menší množství alkoholu vyvolává vyšší koncentraci v krvi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organismus odbourává alkohol velmi pomalu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alkohol vyvolává prudký pokles hladiny cukru (hypoglikémii) – riziko bezvědomí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vyvíjející se CNS citlivá na toxické účinky alkoholu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u dětí a mládeže snadnější vznik alkoholové závislosti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mtClean="0"/>
          </a:p>
          <a:p>
            <a:pPr eaLnBrk="1" hangingPunct="1">
              <a:lnSpc>
                <a:spcPct val="90000"/>
              </a:lnSpc>
            </a:pPr>
            <a:endParaRPr lang="cs-CZ" altLang="cs-CZ" smtClean="0"/>
          </a:p>
          <a:p>
            <a:pPr eaLnBrk="1" hangingPunct="1">
              <a:lnSpc>
                <a:spcPct val="90000"/>
              </a:lnSpc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Ohrožení dětí a mládeže alkoholem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2 způsoby ohrožení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jako oběti užívání alkoholu ze strany jiných lidí, především rodičů, jsou ohroženy trvalým stresem, zanedbávání péče, zneužíváním, týráním, rozpadem rodiny…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jako konzumenti - ztráta kontroly, agresivita, rizikové sexuální chování, dopravní a jiné úrazy, úmrtí (Alkohol je příčinou každého 3. úmrtí chlapců a mladých mužů mezi 15. až 29. rokem na úrazy, dopravní nehody, otravy alkoholem, sebevraždy, jaterní a nádorová onemocnění.)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Spotřeba alkoholu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8412"/>
          </a:xfrm>
        </p:spPr>
        <p:txBody>
          <a:bodyPr/>
          <a:lstStyle/>
          <a:p>
            <a:pPr eaLnBrk="1" hangingPunct="1"/>
            <a:r>
              <a:rPr lang="cs-CZ" altLang="cs-CZ" smtClean="0"/>
              <a:t>průměrná spotřeba alkoholu na 1 obyvatele ČR  - 10 litrů čistého lihu za rok</a:t>
            </a:r>
          </a:p>
          <a:p>
            <a:pPr lvl="1" eaLnBrk="1" hangingPunct="1"/>
            <a:r>
              <a:rPr lang="cs-CZ" altLang="cs-CZ" sz="2000" smtClean="0"/>
              <a:t>podíl mužů a žen podílející se na spotřebě 3,6 : 1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 sz="2000" smtClean="0"/>
          </a:p>
          <a:p>
            <a:pPr eaLnBrk="1" hangingPunct="1"/>
            <a:r>
              <a:rPr lang="cs-CZ" altLang="cs-CZ" smtClean="0"/>
              <a:t>pití alkoholu značně rozšířeno i mezi dětmi a mládeží </a:t>
            </a:r>
            <a:r>
              <a:rPr lang="cs-CZ" altLang="cs-CZ" sz="1400" smtClean="0"/>
              <a:t>(HBSC 2010)</a:t>
            </a:r>
            <a:endParaRPr lang="cs-CZ" altLang="cs-CZ" smtClean="0"/>
          </a:p>
          <a:p>
            <a:pPr lvl="1" eaLnBrk="1" hangingPunct="1"/>
            <a:r>
              <a:rPr lang="cs-CZ" altLang="cs-CZ" sz="2000" smtClean="0"/>
              <a:t>80% dětí ve věku 11 let má zkušenost s alkoholem</a:t>
            </a:r>
          </a:p>
          <a:p>
            <a:pPr lvl="1" eaLnBrk="1" hangingPunct="1"/>
            <a:r>
              <a:rPr lang="cs-CZ" altLang="cs-CZ" sz="2000" smtClean="0"/>
              <a:t>67% dětí ve věku 13 let vypilo sklenici piva</a:t>
            </a:r>
          </a:p>
          <a:p>
            <a:pPr lvl="1" eaLnBrk="1" hangingPunct="1"/>
            <a:r>
              <a:rPr lang="cs-CZ" altLang="cs-CZ" sz="2000" smtClean="0"/>
              <a:t>62% dětí ve věku 13 let vypilo sklenku vína</a:t>
            </a:r>
          </a:p>
          <a:p>
            <a:pPr lvl="1" eaLnBrk="1" hangingPunct="1"/>
            <a:r>
              <a:rPr lang="cs-CZ" altLang="cs-CZ" sz="2000" smtClean="0"/>
              <a:t>40% dětí ve věku 13 let vypilo sklenku destilátu</a:t>
            </a:r>
          </a:p>
          <a:p>
            <a:pPr lvl="1" eaLnBrk="1" hangingPunct="1"/>
            <a:r>
              <a:rPr lang="cs-CZ" altLang="cs-CZ" sz="2000" smtClean="0"/>
              <a:t>18% dětí ve věku 16 let často pije alkohol (1x týdně a častěji)</a:t>
            </a:r>
          </a:p>
          <a:p>
            <a:pPr lvl="1" eaLnBrk="1" hangingPunct="1"/>
            <a:r>
              <a:rPr lang="cs-CZ" altLang="cs-CZ" sz="2000" smtClean="0"/>
              <a:t>14% dětí ve věku 16 let bylo nejméně 3x opilých</a:t>
            </a:r>
          </a:p>
          <a:p>
            <a:pPr lvl="1" eaLnBrk="1" hangingPunct="1"/>
            <a:endParaRPr lang="cs-CZ" altLang="cs-CZ" sz="2000" smtClean="0"/>
          </a:p>
          <a:p>
            <a:pPr lvl="1" eaLnBrk="1" hangingPunct="1"/>
            <a:endParaRPr lang="cs-CZ" altLang="cs-CZ" smtClean="0"/>
          </a:p>
          <a:p>
            <a:pPr lvl="1"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/>
            <a:r>
              <a:rPr lang="cs-CZ" altLang="cs-CZ" sz="3800" smtClean="0"/>
              <a:t>Prevence a ochrana dětí před alkoholem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578850" cy="51847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100" dirty="0" smtClean="0"/>
              <a:t>zkušenosti s alkoholem a tabákem výrazně zvyšují riziko experimentování s jinými drogami (teorie "</a:t>
            </a:r>
            <a:r>
              <a:rPr lang="cs-CZ" altLang="cs-CZ" sz="2100" dirty="0" err="1" smtClean="0"/>
              <a:t>gateway</a:t>
            </a:r>
            <a:r>
              <a:rPr lang="cs-CZ" altLang="cs-CZ" sz="2100" dirty="0" smtClean="0"/>
              <a:t>")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100" dirty="0" smtClean="0"/>
              <a:t>primární protidrogová prevence na 1. stupni ZŠ by měla být zaměřena na cigarety a alkohol, ovlivnění postojů od MŠ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100" dirty="0" smtClean="0"/>
              <a:t>legislativa: Úmluva o právech dítěte – OSN, dokumenty WHO (Zdraví 21, Zdraví 2020), v ČR zákon č.167/1998 </a:t>
            </a:r>
            <a:r>
              <a:rPr lang="cs-CZ" altLang="cs-CZ" sz="2100" dirty="0" err="1" smtClean="0"/>
              <a:t>Sb.,o</a:t>
            </a:r>
            <a:r>
              <a:rPr lang="cs-CZ" altLang="cs-CZ" sz="2100" dirty="0" smtClean="0"/>
              <a:t> návykových látkách, zákon č.379/2005 </a:t>
            </a:r>
            <a:r>
              <a:rPr lang="cs-CZ" altLang="cs-CZ" sz="2100" dirty="0" err="1" smtClean="0"/>
              <a:t>Sb.,o</a:t>
            </a:r>
            <a:r>
              <a:rPr lang="cs-CZ" altLang="cs-CZ" sz="2100" dirty="0" smtClean="0"/>
              <a:t> opatřeních k ochraně před škodami způsobenými tabákovými výrobky, alkoholem a jinými návykovými látkami,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100" dirty="0" smtClean="0"/>
              <a:t>Metodický pokyn k primární prevenci sociálně patologických jevů u dětí, žáků a studentů ve školách a školských zařízeních a další metodické pokyny k problematice (MŠMT)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 smtClean="0"/>
              <a:t>dostupné z: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1050" dirty="0" smtClean="0"/>
              <a:t>http://www.msmt.cz/dokumenty/2007-11-1?highlightWords=Metodick%C3%BD+pokyn+prim%C3%A1rn%C3%AD+prevenci+soci%C3%A1ln%C4%9B+patologick%C3%BDch+jev%C5%AF+d%C4%9Bt%C3%AD%2C+%C5%BE%C3%A1k%C5%AF+student%C5%AF+%C5%A1kol%C3%A1ch+%C5%A1kolsk%C3%BDch+za%C5%99%C3%ADzen%C3%ADch</a:t>
            </a:r>
            <a:endParaRPr lang="cs-CZ" altLang="cs-CZ" sz="1600" dirty="0" smtClean="0"/>
          </a:p>
          <a:p>
            <a:pPr lvl="2" eaLnBrk="1" hangingPunct="1">
              <a:lnSpc>
                <a:spcPct val="90000"/>
              </a:lnSpc>
              <a:defRPr/>
            </a:pPr>
            <a:endParaRPr lang="cs-CZ" alt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Drogy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/>
            <a:r>
              <a:rPr lang="cs-CZ" altLang="cs-CZ" b="1" smtClean="0"/>
              <a:t>Droga</a:t>
            </a:r>
            <a:r>
              <a:rPr lang="cs-CZ" altLang="cs-CZ" smtClean="0"/>
              <a:t> je každá látka, ať již přírodní nebo syntetická, která splňuje 2 základní požadavky:</a:t>
            </a:r>
          </a:p>
          <a:p>
            <a:pPr marL="839788" lvl="1" indent="-495300" eaLnBrk="1" hangingPunct="1">
              <a:buFont typeface="Wingdings" panose="05000000000000000000" pitchFamily="2" charset="2"/>
              <a:buAutoNum type="arabicPeriod"/>
            </a:pPr>
            <a:r>
              <a:rPr lang="cs-CZ" altLang="cs-CZ" b="1" smtClean="0"/>
              <a:t>má psychotropní účinek</a:t>
            </a:r>
            <a:r>
              <a:rPr lang="cs-CZ" altLang="cs-CZ" smtClean="0"/>
              <a:t>, tj. působí na psychiku (ovlivňuje vnímání, prožívání reality, mění vnitřní naladění)</a:t>
            </a:r>
          </a:p>
          <a:p>
            <a:pPr marL="839788" lvl="1" indent="-495300" eaLnBrk="1" hangingPunct="1">
              <a:buFont typeface="Wingdings" panose="05000000000000000000" pitchFamily="2" charset="2"/>
              <a:buAutoNum type="arabicPeriod"/>
            </a:pPr>
            <a:r>
              <a:rPr lang="cs-CZ" altLang="cs-CZ" b="1" smtClean="0"/>
              <a:t>může vyvolat závislost,</a:t>
            </a:r>
            <a:r>
              <a:rPr lang="cs-CZ" altLang="cs-CZ" smtClean="0"/>
              <a:t> míra nebezpečí vzniku závislosti je u různých drog různá, může být větší nebo menší, ale je vždy</a:t>
            </a:r>
          </a:p>
          <a:p>
            <a:pPr marL="839788" lvl="1" indent="-495300" eaLnBrk="1" hangingPunct="1">
              <a:buFont typeface="Wingdings" panose="05000000000000000000" pitchFamily="2" charset="2"/>
              <a:buNone/>
            </a:pPr>
            <a:endParaRPr lang="cs-CZ" alt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Závislost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5387"/>
          </a:xfrm>
        </p:spPr>
        <p:txBody>
          <a:bodyPr/>
          <a:lstStyle/>
          <a:p>
            <a:pPr eaLnBrk="1" hangingPunct="1"/>
            <a:r>
              <a:rPr lang="cs-CZ" altLang="cs-CZ" sz="2600" smtClean="0"/>
              <a:t>je definována jako duševní a někdy také tělesný stav vyplývající ze vzájemné interakce mezi organismem a drogou, charakterizovaný změnami chování a jinými reakcemi, které vždy zahrnují puzení brát drogu stále nebo opakovaně pro její účinky na psychiku, někdy také z obav velice nepříjemných abstinenčních příznaků</a:t>
            </a:r>
          </a:p>
          <a:p>
            <a:pPr eaLnBrk="1" hangingPunct="1"/>
            <a:r>
              <a:rPr lang="cs-CZ" altLang="cs-CZ" sz="2600" smtClean="0"/>
              <a:t>rozlišujeme:</a:t>
            </a:r>
          </a:p>
          <a:p>
            <a:pPr lvl="1" eaLnBrk="1" hangingPunct="1"/>
            <a:r>
              <a:rPr lang="cs-CZ" altLang="cs-CZ" sz="2200" smtClean="0"/>
              <a:t>závislost psychická (duševní) – nejsilnější faktor, vede k opětovné konzumaci</a:t>
            </a:r>
          </a:p>
          <a:p>
            <a:pPr lvl="1" eaLnBrk="1" hangingPunct="1"/>
            <a:r>
              <a:rPr lang="cs-CZ" altLang="cs-CZ" sz="2200" smtClean="0"/>
              <a:t>závislost fyzická (tělesná, somatická) – tělesné abstinenční příznaky</a:t>
            </a:r>
          </a:p>
          <a:p>
            <a:pPr lvl="1" eaLnBrk="1" hangingPunct="1"/>
            <a:endParaRPr lang="cs-CZ" altLang="cs-CZ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Hlavní rysy drogové závislosti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silná touha, pocit puzení po droze – craving, bažení</a:t>
            </a:r>
          </a:p>
          <a:p>
            <a:pPr eaLnBrk="1" hangingPunct="1"/>
            <a:r>
              <a:rPr lang="cs-CZ" altLang="cs-CZ" sz="2600" smtClean="0"/>
              <a:t>potíže v sebeovládání při užívání drogy</a:t>
            </a:r>
          </a:p>
          <a:p>
            <a:pPr eaLnBrk="1" hangingPunct="1"/>
            <a:r>
              <a:rPr lang="cs-CZ" altLang="cs-CZ" sz="2600" smtClean="0"/>
              <a:t>pokračování v užívání i přes zjevné a vědomé škodlivé následky (fyzické, psychické, sociální)</a:t>
            </a:r>
          </a:p>
          <a:p>
            <a:pPr eaLnBrk="1" hangingPunct="1"/>
            <a:r>
              <a:rPr lang="cs-CZ" altLang="cs-CZ" sz="2600" smtClean="0"/>
              <a:t>tendence postupně zvyšovat dávky (vznik tolerance na účinky drogy)</a:t>
            </a:r>
          </a:p>
          <a:p>
            <a:pPr eaLnBrk="1" hangingPunct="1"/>
            <a:r>
              <a:rPr lang="cs-CZ" altLang="cs-CZ" sz="2600" smtClean="0"/>
              <a:t>převaha zájmu o drogu nad ostatními zájmy</a:t>
            </a:r>
          </a:p>
          <a:p>
            <a:pPr eaLnBrk="1" hangingPunct="1"/>
            <a:r>
              <a:rPr lang="cs-CZ" altLang="cs-CZ" sz="2600" smtClean="0"/>
              <a:t>droze je věnováno stále více času</a:t>
            </a:r>
          </a:p>
          <a:p>
            <a:pPr eaLnBrk="1" hangingPunct="1"/>
            <a:endParaRPr lang="cs-CZ" altLang="cs-CZ" sz="2600" smtClean="0"/>
          </a:p>
          <a:p>
            <a:pPr eaLnBrk="1" hangingPunct="1"/>
            <a:endParaRPr lang="cs-CZ" altLang="cs-CZ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Vznik drogové závislosti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625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Na vzniku drogové závislosti se podílí mnoho faktorů"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b="1" smtClean="0"/>
              <a:t>droga</a:t>
            </a:r>
            <a:r>
              <a:rPr lang="cs-CZ" altLang="cs-CZ" smtClean="0"/>
              <a:t> jako taková (její farmakologické vlastnosti, náročnost aplikace, dostupnost)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b="1" smtClean="0"/>
              <a:t>osobnost</a:t>
            </a:r>
            <a:r>
              <a:rPr lang="cs-CZ" altLang="cs-CZ" smtClean="0"/>
              <a:t> (genetické a biologické dispozice)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b="1" smtClean="0"/>
              <a:t>sociální prostředí</a:t>
            </a:r>
            <a:r>
              <a:rPr lang="cs-CZ" altLang="cs-CZ" smtClean="0"/>
              <a:t> (psychosociální vlivy, provokující a vyvolávající činitelé)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mtClean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smtClean="0"/>
              <a:t>Pozn. U dětí a mladistvích se závislost na návykových látkách vyvíjí prokazatelně rychleji než u dospělých, průběh onemocnění je dramatičtější a mívá závažnější a trvalejší následky v oblasti psychické i fyzické. Nejrizikovější je období mezi 12. a 25. rokem.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Klasifikace drog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dle účinku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b="1" smtClean="0"/>
              <a:t>Tlumivé (narkotické) látky</a:t>
            </a:r>
            <a:r>
              <a:rPr lang="cs-CZ" altLang="cs-CZ" smtClean="0"/>
              <a:t> – opiáty (opium, heroin, braun), těkavé látky (toluen)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b="1" smtClean="0"/>
              <a:t>Stimulační drogy (psychostimulancia)</a:t>
            </a:r>
            <a:r>
              <a:rPr lang="cs-CZ" altLang="cs-CZ" smtClean="0"/>
              <a:t> – kokain, crack, amfetamin, pervitin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b="1" smtClean="0"/>
              <a:t>Drogy s halucinogenními účinky </a:t>
            </a:r>
            <a:r>
              <a:rPr lang="cs-CZ" altLang="cs-CZ" smtClean="0"/>
              <a:t>- kanabisové – konopné drogy (marihuana, hašiš), taneční drogy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smtClean="0"/>
              <a:t>	(Pozn. Experimentování s halucinogeny by se měli určitě vyhnout ti, v jejíž rodině se objevilo psychické onemocnění.)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smtClean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smtClean="0"/>
              <a:t>	Některé drogy mají kombinovaný účinek (např. extáze – stimulační, halucinogenní)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Protidrogová prevence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tx2"/>
                </a:solidFill>
              </a:rPr>
              <a:t>primární protidrogová prevence</a:t>
            </a:r>
          </a:p>
          <a:p>
            <a:pPr lvl="1" eaLnBrk="1" hangingPunct="1"/>
            <a:r>
              <a:rPr lang="cs-CZ" altLang="cs-CZ" smtClean="0"/>
              <a:t>specifická</a:t>
            </a:r>
          </a:p>
          <a:p>
            <a:pPr lvl="1" eaLnBrk="1" hangingPunct="1"/>
            <a:r>
              <a:rPr lang="cs-CZ" altLang="cs-CZ" b="1" smtClean="0">
                <a:solidFill>
                  <a:schemeClr val="tx2"/>
                </a:solidFill>
              </a:rPr>
              <a:t>nespecifická</a:t>
            </a:r>
          </a:p>
          <a:p>
            <a:pPr eaLnBrk="1" hangingPunct="1"/>
            <a:r>
              <a:rPr lang="cs-CZ" altLang="cs-CZ" smtClean="0"/>
              <a:t>sekundární protidrogová prevence</a:t>
            </a:r>
          </a:p>
          <a:p>
            <a:pPr eaLnBrk="1" hangingPunct="1"/>
            <a:r>
              <a:rPr lang="cs-CZ" altLang="cs-CZ" smtClean="0"/>
              <a:t>terciální protidrogová prevence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5400" smtClean="0"/>
              <a:t>Alkohol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bezbarvá tekutina, která vzniká kvašením sacharidů</a:t>
            </a:r>
          </a:p>
          <a:p>
            <a:pPr eaLnBrk="1" hangingPunct="1"/>
            <a:r>
              <a:rPr lang="cs-CZ" altLang="cs-CZ" sz="2600" smtClean="0"/>
              <a:t>chemickým složením – etanol</a:t>
            </a:r>
          </a:p>
          <a:p>
            <a:pPr eaLnBrk="1" hangingPunct="1"/>
            <a:r>
              <a:rPr lang="cs-CZ" altLang="cs-CZ" sz="2600" smtClean="0"/>
              <a:t>požití většího množství alkoholu vede k opilosti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600" smtClean="0"/>
              <a:t>	(až k otravě), dlouhodobé zneužívání vede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600" smtClean="0"/>
              <a:t>	k závislosti na alkoholu  - alkoholismu</a:t>
            </a:r>
          </a:p>
          <a:p>
            <a:pPr eaLnBrk="1" hangingPunct="1"/>
            <a:r>
              <a:rPr lang="cs-CZ" altLang="cs-CZ" sz="2600" smtClean="0"/>
              <a:t>závislost na alkoholu je chronická, progresivní nemoc, charakterizována nedostatkem kontroly nad pitím, zaujatostí alkoholem, pokračováním pití i přes jeho nepříznivé následky a popírání závažnosti situace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Návykové chování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mnoho společných rysů se závislostmi</a:t>
            </a:r>
          </a:p>
          <a:p>
            <a:pPr eaLnBrk="1" hangingPunct="1"/>
            <a:r>
              <a:rPr lang="cs-CZ" altLang="cs-CZ" smtClean="0"/>
              <a:t>patologické hráčství, závislost na internetu, na PC hrách, na jídle, na práci atd.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 smtClean="0"/>
              <a:t>Návykové chování ve vztahu k počítačům</a:t>
            </a:r>
            <a:br>
              <a:rPr lang="cs-CZ" altLang="cs-CZ" sz="3800" smtClean="0"/>
            </a:br>
            <a:endParaRPr lang="cs-CZ" altLang="cs-CZ" sz="38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5387"/>
          </a:xfrm>
        </p:spPr>
        <p:txBody>
          <a:bodyPr/>
          <a:lstStyle/>
          <a:p>
            <a:pPr eaLnBrk="1" hangingPunct="1"/>
            <a:r>
              <a:rPr lang="cs-CZ" altLang="cs-CZ" sz="2400" smtClean="0"/>
              <a:t>Mezi časté příznaky svědčící pro rozvíjející se psychickou závislost patří:</a:t>
            </a:r>
          </a:p>
          <a:p>
            <a:pPr lvl="1" eaLnBrk="1" hangingPunct="1"/>
            <a:r>
              <a:rPr lang="cs-CZ" altLang="cs-CZ" sz="2000" smtClean="0"/>
              <a:t>stavy podobné transu při hraní</a:t>
            </a:r>
          </a:p>
          <a:p>
            <a:pPr lvl="1" eaLnBrk="1" hangingPunct="1"/>
            <a:r>
              <a:rPr lang="cs-CZ" altLang="cs-CZ" sz="2000" smtClean="0"/>
              <a:t>vzpírání se rodičovským zákazům hraní</a:t>
            </a:r>
          </a:p>
          <a:p>
            <a:pPr lvl="1" eaLnBrk="1" hangingPunct="1"/>
            <a:r>
              <a:rPr lang="cs-CZ" altLang="cs-CZ" sz="2000" smtClean="0"/>
              <a:t>neschopnost dodržovat časový limit určený pro hru</a:t>
            </a:r>
          </a:p>
          <a:p>
            <a:pPr lvl="1" eaLnBrk="1" hangingPunct="1"/>
            <a:r>
              <a:rPr lang="cs-CZ" altLang="cs-CZ" sz="2000" smtClean="0"/>
              <a:t>zanedbávání domácích prací, učení a školních povinností</a:t>
            </a:r>
          </a:p>
          <a:p>
            <a:pPr lvl="1" eaLnBrk="1" hangingPunct="1"/>
            <a:r>
              <a:rPr lang="cs-CZ" altLang="cs-CZ" sz="2000" smtClean="0"/>
              <a:t>zhoršující se školní výsledky</a:t>
            </a:r>
          </a:p>
          <a:p>
            <a:pPr lvl="1" eaLnBrk="1" hangingPunct="1"/>
            <a:r>
              <a:rPr lang="cs-CZ" altLang="cs-CZ" sz="2000" smtClean="0"/>
              <a:t>ztráta kontroly nad časem u počítače</a:t>
            </a:r>
          </a:p>
          <a:p>
            <a:pPr lvl="1" eaLnBrk="1" hangingPunct="1"/>
            <a:r>
              <a:rPr lang="cs-CZ" altLang="cs-CZ" sz="2000" smtClean="0"/>
              <a:t>zvyšující se potřeba času nutného k uspokojení ze hry</a:t>
            </a:r>
          </a:p>
          <a:p>
            <a:pPr lvl="1" eaLnBrk="1" hangingPunct="1"/>
            <a:r>
              <a:rPr lang="cs-CZ" altLang="cs-CZ" sz="2000" smtClean="0"/>
              <a:t>ponocování nebo brzké vstávání k počítači</a:t>
            </a:r>
          </a:p>
          <a:p>
            <a:pPr lvl="1" eaLnBrk="1" hangingPunct="1"/>
            <a:r>
              <a:rPr lang="cs-CZ" altLang="cs-CZ" sz="2000" smtClean="0"/>
              <a:t>pocit "prázdnoty", nervozita, neklid, když delší dobu nemůže hrát</a:t>
            </a:r>
          </a:p>
          <a:p>
            <a:pPr lvl="1" eaLnBrk="1" hangingPunct="1"/>
            <a:r>
              <a:rPr lang="cs-CZ" altLang="cs-CZ" sz="2000" smtClean="0"/>
              <a:t>hraní kvůli úniku od osobních problémů</a:t>
            </a:r>
          </a:p>
          <a:p>
            <a:pPr lvl="1" eaLnBrk="1" hangingPunct="1"/>
            <a:r>
              <a:rPr lang="cs-CZ" altLang="cs-CZ" sz="2000" smtClean="0"/>
              <a:t>opuštění dřívějších zájmů, přátel…</a:t>
            </a:r>
          </a:p>
          <a:p>
            <a:pPr lvl="1"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Pojetí primární prevence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96975"/>
            <a:ext cx="9144000" cy="56610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500" b="1" smtClean="0"/>
              <a:t>Zvláštnosti prevence v různých věkových skupinách ( http://www.drnespor.eu/adde03.doc)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b="1" smtClean="0"/>
              <a:t>1. Od narození do 1 roku - </a:t>
            </a:r>
            <a:r>
              <a:rPr lang="cs-CZ" altLang="cs-CZ" sz="1500" smtClean="0"/>
              <a:t>Dítě tohoto věku je ve všem podstatném závislé na dospělém člověku, většinou na matce. Zkušenost s přiměřeně pečující a laskavou matkou může dítěti v dospělejším věku velmi pomoci. Z hlediska prevence je tedy důležitá péče a vřelost a </a:t>
            </a:r>
            <a:r>
              <a:rPr lang="cs-CZ" altLang="cs-CZ" sz="1500" b="1" smtClean="0"/>
              <a:t>uspokojování citových potřeb </a:t>
            </a:r>
            <a:r>
              <a:rPr lang="cs-CZ" altLang="cs-CZ" sz="1500" smtClean="0"/>
              <a:t>dítěte.</a:t>
            </a:r>
            <a:endParaRPr lang="cs-CZ" altLang="cs-CZ" sz="15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500" b="1" smtClean="0"/>
              <a:t>2. Od 1 do 3 let - </a:t>
            </a:r>
            <a:r>
              <a:rPr lang="cs-CZ" altLang="cs-CZ" sz="1500" smtClean="0"/>
              <a:t>Dítě se začíná duševně oddělovat od matky a prosazovat svoji vůli. Myšlení tohoto věku je zaměřené na sebe, magické, fantastické, nepružné. </a:t>
            </a:r>
            <a:r>
              <a:rPr lang="cs-CZ" altLang="cs-CZ" sz="1500" b="1" smtClean="0"/>
              <a:t>Chování rodičů by mělo být klidné a vřelé.</a:t>
            </a:r>
            <a:r>
              <a:rPr lang="cs-CZ" altLang="cs-CZ" sz="1500" smtClean="0"/>
              <a:t> Mělo by dítěti laskavě dávat najevo, že je v pořádku, že se chce prosadit, ale že jsou i určitá omezení.</a:t>
            </a:r>
            <a:endParaRPr lang="cs-CZ" altLang="cs-CZ" sz="1500" b="1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500" smtClean="0"/>
              <a:t>	</a:t>
            </a:r>
            <a:r>
              <a:rPr lang="cs-CZ" altLang="cs-CZ" sz="1500" b="1" smtClean="0"/>
              <a:t>3. Od 3 do 6 let - </a:t>
            </a:r>
            <a:r>
              <a:rPr lang="cs-CZ" altLang="cs-CZ" sz="1500" smtClean="0"/>
              <a:t>I když rodiče zůstávají nejdůležitějšími osobami, začíná většina dětí pronikat do širšího světa mimo rodinu (školka, sousedé, vrstevníci). K tomuto věku patří nekonečné vyptávání se. Dítě zkoumá okolí, hrou se učí zjišťovat, co je skutečné a co ne. Jeho chování se dostává v příznivém případě do souladu s autoritou rodičů, získává cíl a smysl.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500" smtClean="0"/>
              <a:t>	Již v tomto věku je důležité začít </a:t>
            </a:r>
            <a:r>
              <a:rPr lang="cs-CZ" altLang="cs-CZ" sz="1500" b="1" smtClean="0"/>
              <a:t>dítěti vštěpovat, že zdraví je důležitá hodnota </a:t>
            </a:r>
            <a:r>
              <a:rPr lang="cs-CZ" altLang="cs-CZ" sz="1500" smtClean="0"/>
              <a:t>a že zdraví je správné chránit. Proto je třeba se některým věcem vyhnout (sirky, ostré předměty, alkoholické nápoje, tabletky). Dítě má vědět, že okolní svět skrývá jistá nebezpečí, a má se učit jak se jim bránit - už tedy nemá spoléhat pouze na všemocnou ochranu rodičů.</a:t>
            </a:r>
            <a:endParaRPr lang="cs-CZ" altLang="cs-CZ" sz="15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500" b="1" smtClean="0"/>
              <a:t>4. Od 7 do 12 let - </a:t>
            </a:r>
            <a:r>
              <a:rPr lang="cs-CZ" altLang="cs-CZ" sz="1500" smtClean="0"/>
              <a:t>Dítě toho věku se učí mnoha potřebným dovednostem. Učí se vycházet s vrstevníky, zapojit se do skupiny, duševně pracovat, uspokojovat své tělesné i duševní potřeby. Začíná být schopno rozumově uvažovat. O sobě má tendenci přemýšlet černobíle podle očekávání a měřítek druhých.</a:t>
            </a:r>
            <a:endParaRPr lang="cs-CZ" altLang="cs-CZ" sz="1500" b="1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500" b="1" smtClean="0"/>
              <a:t>	Informace poskytované dětem tohoto věku by měly být velmi konkrétní.</a:t>
            </a:r>
            <a:r>
              <a:rPr lang="cs-CZ" altLang="cs-CZ" sz="1500" smtClean="0"/>
              <a:t> Je třeba pokračovat ve zdůrazňování hodnoty zdraví a vštěpovat jim přání být zdráv nebo zdráva. Postupně je třeba informace přeměňovat v pravidla a návyky a srozumitelně je vysvětlovat. Ještě později nabývá na významu získávání dovedností. Cílená prevence zaměřená proti škodám způsobeným alkoholem, tabákem a jinými drogami by měla začít již teď. Účinnost prevence se zvýší, je-li zahájena 2-3 roky před prvním kontaktem s drogou.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Pojetí primární prevence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5732462"/>
          </a:xfrm>
        </p:spPr>
        <p:txBody>
          <a:bodyPr/>
          <a:lstStyle/>
          <a:p>
            <a:pPr eaLnBrk="1" hangingPunct="1"/>
            <a:r>
              <a:rPr lang="cs-CZ" altLang="cs-CZ" sz="2400" smtClean="0">
                <a:solidFill>
                  <a:schemeClr val="tx2"/>
                </a:solidFill>
              </a:rPr>
              <a:t>V rámci prevence můžeme pracovat na činitelích, které snižují riziko závislostí a návykového chování. Dr. Nešpor uvádí následující činitele:</a:t>
            </a:r>
          </a:p>
          <a:p>
            <a:pPr eaLnBrk="1" hangingPunct="1"/>
            <a:r>
              <a:rPr lang="cs-CZ" altLang="cs-CZ" sz="1800" smtClean="0"/>
              <a:t>vysoká míra duševního zdraví, dobré tělesné zdraví</a:t>
            </a:r>
          </a:p>
          <a:p>
            <a:pPr eaLnBrk="1" hangingPunct="1"/>
            <a:r>
              <a:rPr lang="cs-CZ" altLang="cs-CZ" sz="1800" smtClean="0"/>
              <a:t>negativní očekávání ve vztahu k alkoholu a jiným drogám</a:t>
            </a:r>
          </a:p>
          <a:p>
            <a:pPr eaLnBrk="1" hangingPunct="1"/>
            <a:r>
              <a:rPr lang="cs-CZ" altLang="cs-CZ" sz="1800" smtClean="0"/>
              <a:t>dostatek dovedností týkajících se mezilidských vztahů, schopnost vytvářet citové vazby, dobré sebevědomí</a:t>
            </a:r>
          </a:p>
          <a:p>
            <a:pPr eaLnBrk="1" hangingPunct="1"/>
            <a:r>
              <a:rPr lang="cs-CZ" altLang="cs-CZ" sz="1800" smtClean="0"/>
              <a:t>dobré způsoby, jak zvládat obtížné situace a řešit problémy, dobrá schopnost vzdorovat nepříznivému vlivu okolí</a:t>
            </a:r>
          </a:p>
          <a:p>
            <a:pPr eaLnBrk="1" hangingPunct="1"/>
            <a:r>
              <a:rPr lang="cs-CZ" altLang="cs-CZ" sz="1800" smtClean="0"/>
              <a:t>vnitřní přijetí hodnot, které jsou v rozporu s alkoholem a drogami</a:t>
            </a:r>
          </a:p>
          <a:p>
            <a:pPr eaLnBrk="1" hangingPunct="1"/>
            <a:r>
              <a:rPr lang="cs-CZ" altLang="cs-CZ" sz="1800" smtClean="0"/>
              <a:t>veselost, vytrvalost, pilnost, přizpůsobivost, odolnost vůči neúspěchu</a:t>
            </a:r>
          </a:p>
          <a:p>
            <a:pPr eaLnBrk="1" hangingPunct="1"/>
            <a:r>
              <a:rPr lang="cs-CZ" altLang="cs-CZ" sz="1800" smtClean="0"/>
              <a:t>schopnost plánovat a řešit problémy, účinné způsoby jak mírnit nepříjemné duševní stavy jako úzkost, smutek nebo hněv (např. tak, že se dítě svěří, pěstuje zájmy, odreaguje se, umí relaxovat, sportuje apod.)</a:t>
            </a:r>
          </a:p>
          <a:p>
            <a:pPr eaLnBrk="1" hangingPunct="1"/>
            <a:r>
              <a:rPr lang="cs-CZ" altLang="cs-CZ" sz="1800" smtClean="0"/>
              <a:t>umět si navodit příjemné stavy zdravými způsoby.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 smtClean="0"/>
              <a:t>		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 smtClean="0"/>
              <a:t>				</a:t>
            </a:r>
            <a:r>
              <a:rPr lang="cs-CZ" altLang="cs-CZ" sz="1600" smtClean="0"/>
              <a:t>upraveno dle http://www.drnespor.eu/adde03.doc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60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Pojetí primární prevence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100" smtClean="0"/>
              <a:t>Konkrétní náměty: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Práce s knihou: BREUIL, J. </a:t>
            </a:r>
            <a:r>
              <a:rPr lang="cs-CZ" altLang="cs-CZ" sz="2000" b="1" i="1" smtClean="0"/>
              <a:t>Filipova dobrodružství. </a:t>
            </a:r>
            <a:r>
              <a:rPr lang="cs-CZ" altLang="cs-CZ" sz="2000" smtClean="0"/>
              <a:t>Praha : Advent – Orion, 2005. KAMINSKÁ,R. </a:t>
            </a:r>
            <a:r>
              <a:rPr lang="cs-CZ" altLang="cs-CZ" sz="2000" b="1" i="1" smtClean="0"/>
              <a:t>Filipova nová dobrodružství</a:t>
            </a:r>
            <a:r>
              <a:rPr lang="cs-CZ" altLang="cs-CZ" sz="2000" smtClean="0"/>
              <a:t>. Praha : Advent – Orion, 2008 a další.</a:t>
            </a:r>
            <a:endParaRPr lang="cs-CZ" altLang="cs-CZ" sz="2000" b="1" i="1" smtClean="0"/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Být v zakouřeném prostředí dětem škodí a vím proč (umím to říci dospělým).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Alkohol děti nesmí ani ochutnávat a vím proč.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Opilý člověk může být velmi nebezpečný (i když ho znám a bývá hodný).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Na počítači (tabletu, mobilu atd.) si děti mohou hrát, ale jen chvíli (nebo např. při dlouhé cestě autem) a s dovolením rodičů.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…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i="1" smtClean="0">
                <a:solidFill>
                  <a:schemeClr val="tx2"/>
                </a:solidFill>
              </a:rPr>
              <a:t>důležité je u dětí rozvíjet žádoucí postoje, znalosti a především  snažit se podporovat duševní, sociální a fyzické zdraví dětí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100" smtClean="0"/>
              <a:t>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Metabolismus alkoholu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9487"/>
          </a:xfrm>
        </p:spPr>
        <p:txBody>
          <a:bodyPr/>
          <a:lstStyle/>
          <a:p>
            <a:pPr eaLnBrk="1" hangingPunct="1"/>
            <a:r>
              <a:rPr lang="cs-CZ" altLang="cs-CZ" sz="2600" smtClean="0"/>
              <a:t>alkohol se částečně vstřebává již v dutině ústní</a:t>
            </a:r>
          </a:p>
          <a:p>
            <a:pPr eaLnBrk="1" hangingPunct="1"/>
            <a:r>
              <a:rPr lang="cs-CZ" altLang="cs-CZ" sz="2600" smtClean="0"/>
              <a:t>alkohol se rychle vstřebává v žaludku a v tenkém střevě – odtud proniká do mozku, plic, jater, ledvin</a:t>
            </a:r>
          </a:p>
          <a:p>
            <a:pPr eaLnBrk="1" hangingPunct="1"/>
            <a:r>
              <a:rPr lang="cs-CZ" altLang="cs-CZ" sz="2600" smtClean="0"/>
              <a:t>odbourávání alkoholu se děje v </a:t>
            </a:r>
            <a:r>
              <a:rPr lang="cs-CZ" altLang="cs-CZ" sz="2600" b="1" smtClean="0"/>
              <a:t>játrech</a:t>
            </a:r>
            <a:r>
              <a:rPr lang="cs-CZ" altLang="cs-CZ" sz="2600" smtClean="0"/>
              <a:t> (jaterní enzymy </a:t>
            </a:r>
            <a:r>
              <a:rPr lang="cs-CZ" altLang="cs-CZ" sz="2600" i="1" smtClean="0"/>
              <a:t>alkoholdehydrogenáza</a:t>
            </a:r>
            <a:r>
              <a:rPr lang="cs-CZ" altLang="cs-CZ" sz="2600" smtClean="0"/>
              <a:t> a </a:t>
            </a:r>
            <a:r>
              <a:rPr lang="cs-CZ" altLang="cs-CZ" sz="2600" i="1" smtClean="0"/>
              <a:t>aldehyddehydrogenáza</a:t>
            </a:r>
            <a:r>
              <a:rPr lang="cs-CZ" altLang="cs-CZ" sz="2600" smtClean="0"/>
              <a:t>)</a:t>
            </a:r>
          </a:p>
          <a:p>
            <a:pPr eaLnBrk="1" hangingPunct="1"/>
            <a:r>
              <a:rPr lang="cs-CZ" altLang="cs-CZ" sz="2600" smtClean="0"/>
              <a:t>většina alkoholu se přemění na vodu a oxid uhličitý, malá část se vyloučí nezměněna potem, močí, dechem</a:t>
            </a:r>
          </a:p>
          <a:p>
            <a:pPr eaLnBrk="1" hangingPunct="1"/>
            <a:r>
              <a:rPr lang="cs-CZ" altLang="cs-CZ" sz="2600" smtClean="0"/>
              <a:t>meziproduktem štěpení je </a:t>
            </a:r>
            <a:r>
              <a:rPr lang="cs-CZ" altLang="cs-CZ" sz="2600" b="1" smtClean="0"/>
              <a:t>acetalhehyd</a:t>
            </a:r>
            <a:r>
              <a:rPr lang="cs-CZ" altLang="cs-CZ" sz="2600" smtClean="0"/>
              <a:t> – toxická látka pro nervovou soustavu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Metabolismus alkoholu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odbourávání alkoholu je relativně pomalé (cca 1 sklenice za hodinu)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zátěž pro játra – narušuje základní jaterní funkce (metabolismus cukrů až hypoglikémie, metabolismus tuků)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6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pozn. velmi dobře se alkohol vstřebává z plic – vdechování par alkoholu)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pozn. malé množství alkoholu (asi 0,04 promile) si tělo vytváří samo cestou fermentace potravin přirozenou střevní mikroflórou)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Účinky alkoholu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tlumivý účinek na CNS (psychotropní droga)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účinek závisí na vypitém množství, na psychickém a fyzickém stavu konzumenta na jeho náladě a mnoha dalších faktorech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pro dospělé platí: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b="1" smtClean="0"/>
              <a:t>0,5 promile v krvi</a:t>
            </a:r>
            <a:r>
              <a:rPr lang="cs-CZ" altLang="cs-CZ" sz="2000" smtClean="0"/>
              <a:t> – omezuje napětí, strach, úzkost, navozuje uklidnění, sebedůvěru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b="1" smtClean="0"/>
              <a:t>1 promile v krvi</a:t>
            </a:r>
            <a:r>
              <a:rPr lang="cs-CZ" altLang="cs-CZ" sz="2000" smtClean="0"/>
              <a:t> – zpomaluje reflexní reakce, pozornost, vnímání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b="1" smtClean="0"/>
              <a:t>1,5 promile v krvi</a:t>
            </a:r>
            <a:r>
              <a:rPr lang="cs-CZ" altLang="cs-CZ" sz="2000" smtClean="0"/>
              <a:t> – ztráta zábran, mnohomluvnost, rozjařenost, narušení svalové koordinace, potřeba sdružování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b="1" smtClean="0"/>
              <a:t>2-3 promile v krvi – </a:t>
            </a:r>
            <a:r>
              <a:rPr lang="cs-CZ" altLang="cs-CZ" sz="2000" smtClean="0"/>
              <a:t>těžká porucha hybnosti, porucha vnímání a soudnosti, často agresivní chování, smutek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b="1" smtClean="0"/>
              <a:t>3-4 promile v krvi - </a:t>
            </a:r>
            <a:r>
              <a:rPr lang="cs-CZ" altLang="cs-CZ" sz="2000" smtClean="0"/>
              <a:t>bezvědomí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b="1" smtClean="0"/>
              <a:t>4-5 promile v krvi</a:t>
            </a:r>
            <a:r>
              <a:rPr lang="cs-CZ" altLang="cs-CZ" sz="2000" smtClean="0"/>
              <a:t> – zástava dechu, oběhové a srdeční selhání, smrt</a:t>
            </a:r>
          </a:p>
          <a:p>
            <a:pPr eaLnBrk="1" hangingPunct="1">
              <a:lnSpc>
                <a:spcPct val="90000"/>
              </a:lnSpc>
            </a:pPr>
            <a:endParaRPr lang="cs-CZ" altLang="cs-CZ" sz="21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/>
            <a:r>
              <a:rPr lang="cs-CZ" altLang="cs-CZ" sz="3800" smtClean="0"/>
              <a:t>Poškození zdraví způsobená alkoholem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686800" cy="57324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dirty="0" smtClean="0"/>
              <a:t>alkoholické nápoje mají i pozitivní účinky, pokud se konzumují v malém množství a v dospělém věku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Muži: 2 dávky/den, ženy: 1 dávka/den (1dávka = cca 10 g čistého alkoholu, pivo10°= 330ml, 12°= 250ml, víno = 100ml, lihovina = 25ml)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 smtClean="0"/>
              <a:t>dlouhodobé zneužívání alkoholu způsobuje řadu závažných chorob – ztučnění, cirhóza jater, záněty sliznice trávicího ústrojí, onemocnění krevního oběhu, poškození CNS, psychické poruchy…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 smtClean="0"/>
              <a:t>dopravní nehody, úrazy a trestná činnost pod vlivem alkoholu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 smtClean="0"/>
              <a:t>v době těhotenství alkohol prochází placentou – fetální alkoholový syndrom (retardace růstu, poškození mozku)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600" dirty="0" smtClean="0"/>
              <a:t>	</a:t>
            </a:r>
            <a:r>
              <a:rPr lang="cs-CZ" altLang="cs-CZ" sz="2000" dirty="0" smtClean="0"/>
              <a:t>pozn. v ČR – ½ žen konzumuje alkohol během 1. trimestru těhotenství, 16% i v 2. trimestru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Letáky SZÚ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530725"/>
          </a:xfrm>
        </p:spPr>
        <p:txBody>
          <a:bodyPr/>
          <a:lstStyle/>
          <a:p>
            <a:r>
              <a:rPr lang="cs-CZ" sz="2000" dirty="0" smtClean="0"/>
              <a:t>Co je standartní nápoj?</a:t>
            </a:r>
          </a:p>
          <a:p>
            <a:pPr lvl="1"/>
            <a:r>
              <a:rPr lang="cs-CZ" sz="1800" dirty="0">
                <a:hlinkClick r:id="rId2"/>
              </a:rPr>
              <a:t>http://</a:t>
            </a:r>
            <a:r>
              <a:rPr lang="cs-CZ" sz="1800" dirty="0" smtClean="0">
                <a:hlinkClick r:id="rId2"/>
              </a:rPr>
              <a:t>www.szu.cz/uploads/documents/czzp/edice/Nove/karty_kratke_interrvence/u2D.pdf</a:t>
            </a:r>
            <a:endParaRPr lang="cs-CZ" sz="1800" dirty="0" smtClean="0"/>
          </a:p>
          <a:p>
            <a:r>
              <a:rPr lang="cs-CZ" sz="2000" dirty="0" smtClean="0"/>
              <a:t>Obsah alkoholu v jedné sklenici</a:t>
            </a:r>
            <a:r>
              <a:rPr lang="cs-CZ" sz="2000" dirty="0"/>
              <a:t>.</a:t>
            </a:r>
            <a:r>
              <a:rPr lang="cs-CZ" sz="2000" dirty="0" smtClean="0"/>
              <a:t> Vliv alkoholu na chování člověka</a:t>
            </a:r>
          </a:p>
          <a:p>
            <a:pPr lvl="1"/>
            <a:r>
              <a:rPr lang="cs-CZ" sz="1800" dirty="0">
                <a:hlinkClick r:id="rId3"/>
              </a:rPr>
              <a:t>http://</a:t>
            </a:r>
            <a:r>
              <a:rPr lang="cs-CZ" sz="1800" dirty="0" smtClean="0">
                <a:hlinkClick r:id="rId3"/>
              </a:rPr>
              <a:t>www.szu.cz/uploads/documents/czzp/edice/Nove/karty_kratke_interrvence/alkohol2D_2016.pdf</a:t>
            </a:r>
            <a:endParaRPr lang="cs-CZ" sz="1800" dirty="0" smtClean="0"/>
          </a:p>
          <a:p>
            <a:r>
              <a:rPr lang="cs-CZ" sz="2000" dirty="0" smtClean="0"/>
              <a:t>Poškození orgánů užíváním alkoholu</a:t>
            </a:r>
          </a:p>
          <a:p>
            <a:pPr lvl="1"/>
            <a:r>
              <a:rPr lang="cs-CZ" sz="1800" dirty="0">
                <a:hlinkClick r:id="rId4"/>
              </a:rPr>
              <a:t>http://</a:t>
            </a:r>
            <a:r>
              <a:rPr lang="cs-CZ" sz="1800" dirty="0" smtClean="0">
                <a:hlinkClick r:id="rId4"/>
              </a:rPr>
              <a:t>www.szu.cz/uploads/documents/czzp/edice/Nove/karty_kratke_interrvence/u2Cmuz_zena.pdf</a:t>
            </a:r>
            <a:endParaRPr lang="cs-CZ" sz="1800" dirty="0" smtClean="0"/>
          </a:p>
          <a:p>
            <a:r>
              <a:rPr lang="cs-CZ" sz="2000" dirty="0" smtClean="0"/>
              <a:t>Doba potřebná pro odbourávání alkoholu. Játra alkoholika</a:t>
            </a:r>
          </a:p>
          <a:p>
            <a:pPr lvl="1"/>
            <a:r>
              <a:rPr lang="cs-CZ" sz="1800" dirty="0">
                <a:hlinkClick r:id="rId5"/>
              </a:rPr>
              <a:t>http://</a:t>
            </a:r>
            <a:r>
              <a:rPr lang="cs-CZ" sz="1800" dirty="0" smtClean="0">
                <a:hlinkClick r:id="rId5"/>
              </a:rPr>
              <a:t>www.szu.cz/uploads/documents/czzp/edice/Nove/karty_kratke_interrvence/u2A_2B.pdf</a:t>
            </a:r>
            <a:endParaRPr lang="cs-CZ" sz="1800" dirty="0" smtClean="0"/>
          </a:p>
          <a:p>
            <a:pPr marL="344487" lvl="1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9499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5065712" cy="652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5508625" y="4941888"/>
            <a:ext cx="36353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http://www.szu.cz/uploads/documents/czzp/edice/plne_znani/plakaty/Jak_ovlivnuje_alkohol_zdravi_web.pdf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Otrava alkoholem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nárazovitý vysoký příjem alkoholu</a:t>
            </a:r>
          </a:p>
          <a:p>
            <a:pPr eaLnBrk="1" hangingPunct="1"/>
            <a:r>
              <a:rPr lang="cs-CZ" altLang="cs-CZ" smtClean="0"/>
              <a:t>nejzávažnější u dětí</a:t>
            </a:r>
          </a:p>
          <a:p>
            <a:pPr eaLnBrk="1" hangingPunct="1"/>
            <a:r>
              <a:rPr lang="cs-CZ" altLang="cs-CZ" smtClean="0"/>
              <a:t>může končit smrtí</a:t>
            </a:r>
          </a:p>
          <a:p>
            <a:pPr eaLnBrk="1" hangingPunct="1"/>
            <a:r>
              <a:rPr lang="cs-CZ" altLang="cs-CZ" smtClean="0"/>
              <a:t>první pomoc spočívá v rozpoznání stavu člověka a sledování změn (zvracení, spánek, bezvědomí, útlum dechu…)</a:t>
            </a:r>
          </a:p>
          <a:p>
            <a:pPr eaLnBrk="1" hangingPunct="1"/>
            <a:r>
              <a:rPr lang="cs-CZ" altLang="cs-CZ" smtClean="0"/>
              <a:t>první pomoc – vyvolat zvracení, stabilizované poloha, zajištění životních funkcí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rany">
  <a:themeElements>
    <a:clrScheme name="Hrany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Hrany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Hrany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rany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rany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525</TotalTime>
  <Words>1568</Words>
  <Application>Microsoft Office PowerPoint</Application>
  <PresentationFormat>Předvádění na obrazovce (4:3)</PresentationFormat>
  <Paragraphs>169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Garamond</vt:lpstr>
      <vt:lpstr>Wingdings</vt:lpstr>
      <vt:lpstr>Hrany</vt:lpstr>
      <vt:lpstr>Alkohol, drogy a návykové chování</vt:lpstr>
      <vt:lpstr>Alkohol</vt:lpstr>
      <vt:lpstr>Metabolismus alkoholu</vt:lpstr>
      <vt:lpstr>Metabolismus alkoholu</vt:lpstr>
      <vt:lpstr>Účinky alkoholu</vt:lpstr>
      <vt:lpstr>Poškození zdraví způsobená alkoholem</vt:lpstr>
      <vt:lpstr>Letáky SZÚ</vt:lpstr>
      <vt:lpstr>Prezentace aplikace PowerPoint</vt:lpstr>
      <vt:lpstr>Otrava alkoholem</vt:lpstr>
      <vt:lpstr>Alkohol je pro organismus dítěte velmi nebezpečný!</vt:lpstr>
      <vt:lpstr>Ohrožení dětí a mládeže alkoholem</vt:lpstr>
      <vt:lpstr>Spotřeba alkoholu</vt:lpstr>
      <vt:lpstr>Prevence a ochrana dětí před alkoholem</vt:lpstr>
      <vt:lpstr>Drogy</vt:lpstr>
      <vt:lpstr>Závislost </vt:lpstr>
      <vt:lpstr>Hlavní rysy drogové závislosti</vt:lpstr>
      <vt:lpstr>Vznik drogové závislosti</vt:lpstr>
      <vt:lpstr>Klasifikace drog</vt:lpstr>
      <vt:lpstr>Protidrogová prevence</vt:lpstr>
      <vt:lpstr>Návykové chování</vt:lpstr>
      <vt:lpstr>Návykové chování ve vztahu k počítačům </vt:lpstr>
      <vt:lpstr>Pojetí primární prevence</vt:lpstr>
      <vt:lpstr>Pojetí primární prevence </vt:lpstr>
      <vt:lpstr>Pojetí primární prevence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Alkohol, drogy a návykové chování</dc:title>
  <dc:creator>Ladislav</dc:creator>
  <cp:lastModifiedBy>Muzikova</cp:lastModifiedBy>
  <cp:revision>22</cp:revision>
  <dcterms:created xsi:type="dcterms:W3CDTF">2008-04-09T20:27:22Z</dcterms:created>
  <dcterms:modified xsi:type="dcterms:W3CDTF">2018-03-18T15:14:29Z</dcterms:modified>
</cp:coreProperties>
</file>