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79" r:id="rId19"/>
    <p:sldId id="280" r:id="rId20"/>
    <p:sldId id="273" r:id="rId21"/>
    <p:sldId id="274" r:id="rId22"/>
    <p:sldId id="275" r:id="rId23"/>
    <p:sldId id="277" r:id="rId24"/>
    <p:sldId id="281" r:id="rId25"/>
    <p:sldId id="276" r:id="rId2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27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6042-57F4-44A5-A186-8C50CCD063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681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B200-1B9A-4A83-ABC1-86BC78E221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310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4FB54-1EB5-4A4B-B26A-CCFB00887F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925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7E77B-793A-441D-ACAF-6229FC2444A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3514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6BBF7-B8F0-4278-8326-B5A0C886BC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965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4895A-6741-45A7-AE1F-5EAEB2DC6C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153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4FD8-393D-4705-8DBF-C816A17A66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642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317CD-B788-4221-A4F2-9D567C8ABB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143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1AF23-D832-4841-8620-FA60BB5247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593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00E56-DDBE-4F68-B8A7-92308614B7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50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64215-60A8-4254-9ABA-F101AF6B69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460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F323-C2F9-4BC0-AAB5-D7C1204F7B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263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0F330-4155-4978-9825-AD4C33A035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036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0276E7D6-CACC-4F8B-A209-46CD989CF8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odhorama.oriental.cz/Fotografie/Zbozi/Original/4211modra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ky.cz/detail?q=elektronick%C3%A1%20cigareta&amp;offset=1&amp;limit=20&amp;bUrlPar=filter%3D1&amp;resNum=7&amp;ref=http://www.seznam.cz/&amp;resID=U8sEOEr-IcHSTyoQmtfuc0mHoOZwjFjbFfIhEPO5Ij4&amp;imgURL=http://g.denik.cz/1/0d/elektronicka-cigareta-ilu_denik-380.jpg&amp;pageURL=http://www.denik.cz/ekonomika/dtest-varuje-pred-elektronickou-cigaretou-e-health-cigarette-20120921.html&amp;imgX=380&amp;imgY=285&amp;imgSize=13&amp;thURL=http://media4.picsearch.com/is?U8sEOEr-IcHSTyoQmtfuc0mHoOZwjFjbFfIhEPO5Ij4&amp;thX=128&amp;thY=96&amp;qNoSite=elektronick%C3%A1%2Bcigareta&amp;siteWWW=&amp;sId=cyFfrYaUwVmdeJGcTXSM" TargetMode="External"/><Relationship Id="rId2" Type="http://schemas.openxmlformats.org/officeDocument/2006/relationships/hyperlink" Target="http://www.vychovakezdrav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u.cz/uploads/documents/czzp/edice/Nove/karty_kratke_interrvence/u1A_1B.pdf" TargetMode="External"/><Relationship Id="rId2" Type="http://schemas.openxmlformats.org/officeDocument/2006/relationships/hyperlink" Target="http://www.szu.cz/publikace/svetovy-den-bez-tabaku-2017-kampan-prevence-koureni-hrav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wQbAz6zSpA&amp;feature=youtu.be" TargetMode="External"/><Relationship Id="rId5" Type="http://schemas.openxmlformats.org/officeDocument/2006/relationships/hyperlink" Target="http://www.szu.cz/uploads/documents/czzp/edice/Nove/karty_kratke_interrvence/karta1D_1E.pdf" TargetMode="External"/><Relationship Id="rId4" Type="http://schemas.openxmlformats.org/officeDocument/2006/relationships/hyperlink" Target="http://www.szu.cz/uploads/documents/czzp/edice/Nove/karty_kratke_interrvence/u1Cmuz_zena.pdf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kuratka.cz/" TargetMode="External"/><Relationship Id="rId3" Type="http://schemas.openxmlformats.org/officeDocument/2006/relationships/hyperlink" Target="http://www.odvykani-koureni.cz/" TargetMode="External"/><Relationship Id="rId7" Type="http://schemas.openxmlformats.org/officeDocument/2006/relationships/hyperlink" Target="http://www.dokurte.cz/" TargetMode="External"/><Relationship Id="rId2" Type="http://schemas.openxmlformats.org/officeDocument/2006/relationships/hyperlink" Target="http://www.kurakovaplic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kurak.cz/" TargetMode="External"/><Relationship Id="rId11" Type="http://schemas.openxmlformats.org/officeDocument/2006/relationships/hyperlink" Target="http://www.msmt.cz/" TargetMode="External"/><Relationship Id="rId5" Type="http://schemas.openxmlformats.org/officeDocument/2006/relationships/hyperlink" Target="http://www.hormart.cz/koreni" TargetMode="External"/><Relationship Id="rId10" Type="http://schemas.openxmlformats.org/officeDocument/2006/relationships/hyperlink" Target="http://poradenskecentrum.cz/prevence-pro-zs.html" TargetMode="External"/><Relationship Id="rId4" Type="http://schemas.openxmlformats.org/officeDocument/2006/relationships/hyperlink" Target="http://www.stop-koureni.cz/" TargetMode="External"/><Relationship Id="rId9" Type="http://schemas.openxmlformats.org/officeDocument/2006/relationships/hyperlink" Target="http://prevence.podaneruce.cz/fotogalerie/nase-preventivni-program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6000" smtClean="0"/>
              <a:t>KOUŘENÍ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2590800"/>
          </a:xfrm>
        </p:spPr>
        <p:txBody>
          <a:bodyPr/>
          <a:lstStyle/>
          <a:p>
            <a:pPr eaLnBrk="1" hangingPunct="1"/>
            <a:endParaRPr lang="cs-CZ" altLang="cs-CZ" sz="2400" smtClean="0"/>
          </a:p>
          <a:p>
            <a:pPr eaLnBrk="1" hangingPunct="1"/>
            <a:r>
              <a:rPr lang="cs-CZ" altLang="cs-CZ" sz="2400" smtClean="0"/>
              <a:t>Kouření tabáku vážně poškozuje zdraví!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43013"/>
          </a:xfrm>
        </p:spPr>
        <p:txBody>
          <a:bodyPr/>
          <a:lstStyle/>
          <a:p>
            <a:pPr eaLnBrk="1" hangingPunct="1"/>
            <a:r>
              <a:rPr lang="cs-CZ" altLang="cs-CZ" sz="4000" b="1" smtClean="0"/>
              <a:t>Zdravotní následky kouření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16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ovlivňuje negativně téměř všechny orgány a tkáně lidského těla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přispívá prokazatelně ke vzniku cca 25 nemocí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je rizikovým faktorem pro vznik onemocnění srdce, cévní mozkové příhody, onemocnění periferních cév, rakoviny plic a dalších orgánů, chronického zánětu průdušek, rozedmy plic, vývojových poruch plodu, zvyšuje kazivost zubů, má nepříznivý vliv na pokožku a hojení ran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snižuje vstřebávání některých vitaminů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komplikuje reprodukci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Epidemie kouření v ČR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většina kuřáků začala kouřit před 18 rokem věku </a:t>
            </a:r>
          </a:p>
          <a:p>
            <a:pPr eaLnBrk="1" hangingPunct="1"/>
            <a:r>
              <a:rPr lang="cs-CZ" altLang="cs-CZ" sz="2800" smtClean="0"/>
              <a:t>závislost na kouření je pediatrický problém</a:t>
            </a:r>
          </a:p>
          <a:p>
            <a:pPr eaLnBrk="1" hangingPunct="1"/>
            <a:r>
              <a:rPr lang="cs-CZ" altLang="cs-CZ" sz="2800" smtClean="0"/>
              <a:t>v ČR kouří asi 1/3 dospělé populace</a:t>
            </a:r>
          </a:p>
          <a:p>
            <a:pPr eaLnBrk="1" hangingPunct="1"/>
            <a:endParaRPr lang="cs-CZ" altLang="cs-CZ" sz="2800" smtClean="0"/>
          </a:p>
          <a:p>
            <a:pPr eaLnBrk="1" hangingPunct="1"/>
            <a:endParaRPr lang="cs-CZ" altLang="cs-CZ" sz="2800" smtClean="0"/>
          </a:p>
        </p:txBody>
      </p:sp>
      <p:graphicFrame>
        <p:nvGraphicFramePr>
          <p:cNvPr id="50232" name="Group 56"/>
          <p:cNvGraphicFramePr>
            <a:graphicFrameLocks noGrp="1"/>
          </p:cNvGraphicFramePr>
          <p:nvPr>
            <p:ph sz="half" idx="2"/>
          </p:nvPr>
        </p:nvGraphicFramePr>
        <p:xfrm>
          <a:off x="5076825" y="1981200"/>
          <a:ext cx="3382963" cy="3886201"/>
        </p:xfrm>
        <a:graphic>
          <a:graphicData uri="http://schemas.openxmlformats.org/drawingml/2006/table">
            <a:tbl>
              <a:tblPr/>
              <a:tblGrid>
                <a:gridCol w="1150938"/>
                <a:gridCol w="1152525"/>
                <a:gridCol w="1079500"/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věk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muži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ženy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 – 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– 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 – 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 – 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 – 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 – 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pPr eaLnBrk="1" hangingPunct="1"/>
            <a:r>
              <a:rPr lang="cs-CZ" altLang="cs-CZ" sz="4000" b="1" smtClean="0"/>
              <a:t/>
            </a:r>
            <a:br>
              <a:rPr lang="cs-CZ" altLang="cs-CZ" sz="4000" b="1" smtClean="0"/>
            </a:br>
            <a:r>
              <a:rPr lang="cs-CZ" altLang="cs-CZ" sz="4000" b="1" smtClean="0"/>
              <a:t>Přestat kouřit se vyplatí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již za 36 hodin</a:t>
            </a:r>
            <a:r>
              <a:rPr lang="cs-CZ" altLang="cs-CZ" sz="2800" smtClean="0"/>
              <a:t> se hladina CO v krvi vrátí na normální hodnotu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za týden</a:t>
            </a:r>
            <a:r>
              <a:rPr lang="cs-CZ" altLang="cs-CZ" sz="2800" smtClean="0"/>
              <a:t> se zlepší dýchání, rozšíří se zúžené cévy a začne se snižovat akutní nebezpečí infarktu myokardu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po 3 měsících</a:t>
            </a:r>
            <a:r>
              <a:rPr lang="cs-CZ" altLang="cs-CZ" sz="2800" smtClean="0"/>
              <a:t> se zvýší funkce plic o 30 %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po 5 letech</a:t>
            </a:r>
            <a:r>
              <a:rPr lang="cs-CZ" altLang="cs-CZ" sz="2800" smtClean="0"/>
              <a:t> se sníží riziko infarktu na ½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za 10 let</a:t>
            </a:r>
            <a:r>
              <a:rPr lang="cs-CZ" altLang="cs-CZ" sz="2800" smtClean="0"/>
              <a:t> se přiblíží k nekuřákům, také riziko rakoviny plic bude po 10 letech nižší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Přestat kouřit se vyplatí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71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většina kuřáků, kteří překročili dávku 100 cigaret, má abstinenční příznaky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75 – 80 % kuřáků by chtělo přestat kouřit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30 – 35 % se o to pokusí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5 – 10 % se to podaří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progrese závislosti je větší v mladém věku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smtClean="0"/>
              <a:t>	začátek experimentování s drogami včetně legálních je již na 1.  stupni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smtClean="0"/>
              <a:t>	asi 1/3 dětí na prvním stupni má zkušenost s cigaretou, více jak polovina s alkoholem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 "/>
            </a:pPr>
            <a:endParaRPr lang="cs-CZ" alt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Stádia kouření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103687"/>
          </a:xfrm>
        </p:spPr>
        <p:txBody>
          <a:bodyPr/>
          <a:lstStyle/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cs-CZ" b="1" smtClean="0">
                <a:solidFill>
                  <a:schemeClr val="bg2"/>
                </a:solidFill>
              </a:rPr>
              <a:t>přípravné</a:t>
            </a:r>
            <a:r>
              <a:rPr lang="cs-CZ" altLang="cs-CZ" smtClean="0">
                <a:solidFill>
                  <a:schemeClr val="bg2"/>
                </a:solidFill>
              </a:rPr>
              <a:t> </a:t>
            </a:r>
            <a:r>
              <a:rPr lang="cs-CZ" altLang="cs-CZ" smtClean="0"/>
              <a:t>– formování představy</a:t>
            </a:r>
          </a:p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cs-CZ" b="1" smtClean="0">
                <a:solidFill>
                  <a:schemeClr val="bg2"/>
                </a:solidFill>
              </a:rPr>
              <a:t>iniciální</a:t>
            </a:r>
            <a:r>
              <a:rPr lang="cs-CZ" altLang="cs-CZ" smtClean="0"/>
              <a:t> – vykouření první cigarety</a:t>
            </a:r>
          </a:p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cs-CZ" b="1" smtClean="0">
                <a:solidFill>
                  <a:schemeClr val="bg2"/>
                </a:solidFill>
              </a:rPr>
              <a:t>experimentální</a:t>
            </a:r>
            <a:r>
              <a:rPr lang="cs-CZ" altLang="cs-CZ" smtClean="0"/>
              <a:t> – opakování pokusů</a:t>
            </a:r>
          </a:p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cs-CZ" b="1" smtClean="0">
                <a:solidFill>
                  <a:schemeClr val="bg2"/>
                </a:solidFill>
              </a:rPr>
              <a:t>utvrzení návyku</a:t>
            </a:r>
            <a:r>
              <a:rPr lang="cs-CZ" altLang="cs-CZ" smtClean="0"/>
              <a:t> – pravidelné kouření, vznik závislosti </a:t>
            </a:r>
          </a:p>
          <a:p>
            <a:pPr marL="990600" lvl="1" indent="-533400" eaLnBrk="1" hangingPunct="1">
              <a:buFont typeface="Wingdings" panose="05000000000000000000" pitchFamily="2" charset="2"/>
              <a:buAutoNum type="arabicPeriod"/>
            </a:pPr>
            <a:endParaRPr lang="cs-CZ" altLang="cs-CZ" smtClean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cs-CZ" altLang="cs-CZ" sz="2400" smtClean="0"/>
              <a:t>		</a:t>
            </a:r>
          </a:p>
        </p:txBody>
      </p:sp>
      <p:pic>
        <p:nvPicPr>
          <p:cNvPr id="16388" name="Picture 5" descr="rozcest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429000"/>
            <a:ext cx="31686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/>
            </a:r>
            <a:br>
              <a:rPr lang="cs-CZ" altLang="cs-CZ" sz="4000" b="1" smtClean="0"/>
            </a:br>
            <a:r>
              <a:rPr lang="cs-CZ" altLang="cs-CZ" sz="4000" b="1" smtClean="0"/>
              <a:t>Faktory ovlivňující začátky kouření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kopírování vzorů (i učitelé jsou důležitými vzory)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reklama a média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dostupnost kuřiva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osobnostní vlastnosti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sociální vztahy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neznalost následků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neznalost odmítnutí (důležitý nácvik na 1. stupni ZŠ)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ovládání hmotnosti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subjektivní příznivé účinky kouření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Pasivní kouření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vzduch znečištěný tabákovým kouřem (ETC)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hořící cigareta kromě hlavního proudu produkuje proud vedlejší, v němž je obsah zplodin mnohonásobně vyšší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nekuřák, který stráví hodinu v silně zakouřeném prostředí, vdechne takové množství škodlivin, jakoby vykouřil 15 cigaret (nejvíce jsou ohroženy děti)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expozice ETC – může být příčinou náhlého úmrtí kojenců, zánětu středního ucha, vzniku astmatu, častých onemocnění dýchacích cest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57200"/>
            <a:ext cx="7761287" cy="95567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Vodní dýmka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8"/>
            <a:ext cx="6443663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Kouření vodní dýmky není bezpečnou alternativou kouření cigaret!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Tabák do vodní dýmky se nejčastěji skládá z 30% tabáku, zbytek tvoří melasa (vedlejší produkt při výrobě cukru z cukrové třtiny), případně je přidáván med či různé umělé příchuti. Tabáková směs se vlhčí glycerolem.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Kouřit je možné i bylinné směsi bez tabáku (drť stvolů cukrové třtiny ochucenou umělými příchutěmi např. ovocnými, karamelovými, kávovými) a přídavkem melasy, dávající kouři sladkou chuť.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Právě sladká a často ovocná chuť dýmu z vodní dýmky ho dělá velmi atraktivní pro děti a mladé lidi.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smtClean="0"/>
          </a:p>
        </p:txBody>
      </p:sp>
      <p:pic>
        <p:nvPicPr>
          <p:cNvPr id="19460" name="Picture 9" descr="Vodní dýmka mini 35 modrá">
            <a:hlinkClick r:id="rId2" tooltip="Vodní dýmka mini 35 modrá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4813"/>
            <a:ext cx="23812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Vodní dýmka</a:t>
            </a:r>
            <a:r>
              <a:rPr lang="cs-CZ" altLang="cs-CZ" sz="4000" smtClean="0"/>
              <a:t> – co je třeba vědět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8218487" cy="4687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Během jednoho posezení s vodní dýmkou se vytvoří cca 70 litrů kouře.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V souvislosti s použitým způsobem zapálení tabáku a velikostí zápalného uhlíku (zdroj žáru) se vytváří 30-100krát více dehtu, 17- 50krát více oxidu uhelnatého a kouř obsahuje až 6krát více nikotinu než jedna cigareta.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Při hodinovém posezení u vodní dýmky kuřák vdechne přibližně 100-200krát více kouře, než vykouřením jedné cigarety.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Voda v nádobce vodní dýmky dým především ochlazuje. I po průchodu vodou obsahuje kouř vysoké dávky jedovatých složek (oxid uhelnatý, těžké kovy,…)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Sdílení náustku při kouření vodní dýmky představuje riziko přenosu infekčních chorob zahrnující tuberkulózu a infekční zánět jater.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Elektronická cigareta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686800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Nejedná se o tabákový výrobek, ale kuřáckou pomůcku  (v ČR schválenou od roku 2009).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Vynalezena v Číně v roce 2004, v rámci příprav na LOH. Veškerá distribuce pro ČR pochází z Číny (různá kvalita). Používání (nebo výroba a distribuce) elektronických cigaret je v některých státech zakázána (USA, Švýcarsko, Turecko) jiných schválena jako léčivý přípravek (Belgie, Dánsko, Francie).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Elektronická cigareta se skládá</a:t>
            </a:r>
            <a:r>
              <a:rPr lang="cs-CZ" altLang="cs-CZ" sz="1800" smtClean="0"/>
              <a:t> z několika dílů: </a:t>
            </a:r>
            <a:r>
              <a:rPr lang="cs-CZ" altLang="cs-CZ" sz="1800" b="1" smtClean="0"/>
              <a:t>baterie</a:t>
            </a:r>
            <a:r>
              <a:rPr lang="cs-CZ" altLang="cs-CZ" sz="1800" smtClean="0"/>
              <a:t>, </a:t>
            </a:r>
            <a:r>
              <a:rPr lang="cs-CZ" altLang="cs-CZ" sz="1800" b="1" smtClean="0"/>
              <a:t>mikroprocesor</a:t>
            </a:r>
            <a:r>
              <a:rPr lang="cs-CZ" altLang="cs-CZ" sz="1800" smtClean="0"/>
              <a:t>, který je aktivován nasátím proudu vzduchu, </a:t>
            </a:r>
            <a:r>
              <a:rPr lang="cs-CZ" altLang="cs-CZ" sz="1800" b="1" smtClean="0"/>
              <a:t>atomizér</a:t>
            </a:r>
            <a:r>
              <a:rPr lang="cs-CZ" altLang="cs-CZ" sz="1800" smtClean="0"/>
              <a:t>, tvořen žhnoucí spirálou zahřátou na 50 -60 </a:t>
            </a:r>
            <a:r>
              <a:rPr lang="en-US" altLang="cs-CZ" sz="1800" smtClean="0">
                <a:cs typeface="Arial" panose="020B0604020202020204" pitchFamily="34" charset="0"/>
              </a:rPr>
              <a:t>°</a:t>
            </a:r>
            <a:r>
              <a:rPr lang="cs-CZ" altLang="cs-CZ" sz="1800" smtClean="0">
                <a:cs typeface="Arial" panose="020B0604020202020204" pitchFamily="34" charset="0"/>
              </a:rPr>
              <a:t>C – do proudu vzduchu jsou vstřikovány kapičky kapaliny z patroly, </a:t>
            </a:r>
            <a:r>
              <a:rPr lang="cs-CZ" altLang="cs-CZ" sz="1800" b="1" smtClean="0">
                <a:cs typeface="Arial" panose="020B0604020202020204" pitchFamily="34" charset="0"/>
              </a:rPr>
              <a:t>inhalátor </a:t>
            </a:r>
            <a:r>
              <a:rPr lang="cs-CZ" altLang="cs-CZ" sz="1800" smtClean="0">
                <a:cs typeface="Arial" panose="020B0604020202020204" pitchFamily="34" charset="0"/>
              </a:rPr>
              <a:t>- patrola s různou koncentrací roztoku s nikotinem (0 – 24 mg) a aromatickými látkami (cca 15 příchutí)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cs typeface="Arial" panose="020B0604020202020204" pitchFamily="34" charset="0"/>
              </a:rPr>
              <a:t>Světová zdravotnická organizace (WHO) – doporučuje kontrolu nad prodejem elektronických cigaret a nepovažuje tento výrobek za účinný prostředek léčby závislosti na tabáku. E.cigareta nebyla schválena jako bezpečná, přestože její nebezpečnost ve srovnání s tabákovými výrobky je nižší.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cs typeface="Arial" panose="020B0604020202020204" pitchFamily="34" charset="0"/>
              </a:rPr>
              <a:t>Rizika užívání: navozuje dojem zdravějšího kouření a tím může zvyšovat riziko akutní intoxikace (použitím e.cigarety je obtížné stanovit množství vdechnutého nikotinu). Rizikové je užívání mladistvými, kteří vlivem příchutí mohou snáze propadnout nikotinové závislosti.</a:t>
            </a:r>
            <a:endParaRPr lang="en-US" altLang="cs-CZ" sz="1800" smtClean="0"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 zdroj </a:t>
            </a:r>
            <a:r>
              <a:rPr lang="cs-CZ" altLang="cs-CZ" sz="1600" smtClean="0">
                <a:hlinkClick r:id="rId2"/>
              </a:rPr>
              <a:t>www.vychovakezdravi.cz</a:t>
            </a:r>
            <a:endParaRPr lang="cs-CZ" altLang="cs-CZ" sz="1600" smtClean="0"/>
          </a:p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pic>
        <p:nvPicPr>
          <p:cNvPr id="21508" name="Picture 5" descr="náhled obrázk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0675"/>
            <a:ext cx="19081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Úmrtnost na následky kouření – celosvětově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na následky kouření umírá 50 % kuřáků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 nich polovina předčasně (ztrácí 20 -25 let života)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1990 – 3 miliony lidí na světě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2000 – 4 miliony lidí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2003 – 4,83 miliony lidí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pokud se budou počty kuřáků zvyšovat současným tempem v roce 2020 zemře na následky kouření 10 milionů lidí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tzn.  na zemi zemře na následky kouření 560 lidí každou hodinu, 13 400 lidí každý den a 4,8 milionů za rok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Opatření k omezování kuřáctví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43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zákaz reklamy (od roku 2003)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vyhláška zakazující kouření ve všech prostorách škol a školských zařízení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zvýšení ceny, daní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důsledně dodržovat zákaz prodeje cigaret dětem do 18 let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ochrana práv nekuřáků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pomoc kuřákům přestat kouřit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>
                <a:solidFill>
                  <a:schemeClr val="bg2"/>
                </a:solidFill>
              </a:rPr>
              <a:t>výchova ke zdraví (již od MŠ) – </a:t>
            </a:r>
            <a:r>
              <a:rPr lang="cs-CZ" altLang="cs-CZ" sz="2400" smtClean="0"/>
              <a:t>osobnostně sociální výchova, dovednost odmítnutí, dostatek vědomostí o škodlivosti kouření, vhodná motivace, pozitivní příklad, primární nespecifická prevence…</a:t>
            </a:r>
            <a:endParaRPr lang="cs-CZ" altLang="cs-CZ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2"/>
                </a:solidFill>
              </a:rPr>
              <a:t>Příklad motivace pro děti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50133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b="1" smtClean="0"/>
              <a:t>Tabákový kouř obsahuje:</a:t>
            </a:r>
          </a:p>
          <a:p>
            <a:pPr eaLnBrk="1" hangingPunct="1"/>
            <a:r>
              <a:rPr lang="cs-CZ" altLang="cs-CZ" sz="2800" smtClean="0"/>
              <a:t>ARSEN 		– jako jed na krysy</a:t>
            </a:r>
            <a:endParaRPr lang="cs-CZ" altLang="cs-CZ" sz="2800" b="1" smtClean="0"/>
          </a:p>
          <a:p>
            <a:pPr eaLnBrk="1" hangingPunct="1"/>
            <a:r>
              <a:rPr lang="cs-CZ" altLang="cs-CZ" sz="2800" smtClean="0"/>
              <a:t>DEHED 		– jako saze v komíně</a:t>
            </a:r>
          </a:p>
          <a:p>
            <a:pPr eaLnBrk="1" hangingPunct="1"/>
            <a:r>
              <a:rPr lang="cs-CZ" altLang="cs-CZ" sz="2800" smtClean="0"/>
              <a:t>DIOXINY 		– jako spalovny odpadů</a:t>
            </a:r>
          </a:p>
          <a:p>
            <a:pPr eaLnBrk="1" hangingPunct="1"/>
            <a:r>
              <a:rPr lang="cs-CZ" altLang="cs-CZ" sz="2800" smtClean="0"/>
              <a:t>FORMALDEHYD 	– jako kuličky proti molům</a:t>
            </a:r>
          </a:p>
          <a:p>
            <a:pPr eaLnBrk="1" hangingPunct="1"/>
            <a:r>
              <a:rPr lang="cs-CZ" altLang="cs-CZ" sz="2800" smtClean="0"/>
              <a:t>KYANID 		– jako jed na myši</a:t>
            </a:r>
          </a:p>
          <a:p>
            <a:pPr eaLnBrk="1" hangingPunct="1"/>
            <a:r>
              <a:rPr lang="cs-CZ" altLang="cs-CZ" sz="2800" smtClean="0"/>
              <a:t>MOČOVINU 	– jako výměšky</a:t>
            </a:r>
          </a:p>
          <a:p>
            <a:pPr eaLnBrk="1" hangingPunct="1"/>
            <a:r>
              <a:rPr lang="cs-CZ" altLang="cs-CZ" sz="2800" smtClean="0"/>
              <a:t>NIKOTIN 		– jako jed na mšice</a:t>
            </a:r>
          </a:p>
          <a:p>
            <a:pPr eaLnBrk="1" hangingPunct="1"/>
            <a:r>
              <a:rPr lang="cs-CZ" altLang="cs-CZ" sz="2800" smtClean="0"/>
              <a:t>OXID UHELNATÝ 	– jako výfukové plyny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2"/>
                </a:solidFill>
              </a:rPr>
              <a:t>Viktor Juščenko...</a:t>
            </a:r>
            <a:r>
              <a:rPr lang="cs-CZ" altLang="cs-CZ" sz="2000" smtClean="0">
                <a:solidFill>
                  <a:schemeClr val="bg2"/>
                </a:solidFill>
              </a:rPr>
              <a:t>otrava dioxiny</a:t>
            </a:r>
            <a:endParaRPr lang="cs-CZ" altLang="cs-CZ" smtClean="0">
              <a:solidFill>
                <a:schemeClr val="bg2"/>
              </a:solidFill>
            </a:endParaRPr>
          </a:p>
        </p:txBody>
      </p:sp>
      <p:pic>
        <p:nvPicPr>
          <p:cNvPr id="24579" name="Picture 6" descr="Juščenk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990850"/>
            <a:ext cx="4537075" cy="331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33500"/>
            <a:ext cx="7991475" cy="51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cs-CZ" altLang="cs-CZ" smtClean="0"/>
              <a:t>Motivace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Kampaň SZÚ 2017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96855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Prevence – způsoby odmítání :</a:t>
            </a:r>
            <a:endParaRPr lang="cs-CZ" sz="2800" dirty="0"/>
          </a:p>
          <a:p>
            <a:r>
              <a:rPr lang="cs-CZ" sz="2400" dirty="0" smtClean="0">
                <a:hlinkClick r:id="rId2"/>
              </a:rPr>
              <a:t>http</a:t>
            </a:r>
            <a:r>
              <a:rPr lang="cs-CZ" sz="2400" dirty="0">
                <a:hlinkClick r:id="rId2"/>
              </a:rPr>
              <a:t>://</a:t>
            </a:r>
            <a:r>
              <a:rPr lang="cs-CZ" sz="2400" dirty="0" smtClean="0">
                <a:hlinkClick r:id="rId2"/>
              </a:rPr>
              <a:t>www.szu.cz/publikace/svetovy-den-bez-tabaku-2017-kampan-prevence-koureni-hrave</a:t>
            </a:r>
            <a:endParaRPr lang="cs-CZ" sz="2400" dirty="0" smtClean="0"/>
          </a:p>
          <a:p>
            <a:pPr marL="0" indent="0">
              <a:buNone/>
            </a:pPr>
            <a:r>
              <a:rPr lang="cs-CZ" sz="2800" dirty="0" smtClean="0"/>
              <a:t>Letáky – krátké intervence:</a:t>
            </a:r>
            <a:endParaRPr lang="cs-CZ" dirty="0" smtClean="0"/>
          </a:p>
          <a:p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www.szu.cz/uploads/documents/czzp/edice/Nove/karty_kratke_interrvence/u1A_1B.pdf</a:t>
            </a:r>
            <a:endParaRPr lang="cs-CZ" sz="2400" dirty="0" smtClean="0"/>
          </a:p>
          <a:p>
            <a:r>
              <a:rPr lang="cs-CZ" sz="2400" dirty="0">
                <a:hlinkClick r:id="rId4"/>
              </a:rPr>
              <a:t>http://</a:t>
            </a:r>
            <a:r>
              <a:rPr lang="cs-CZ" sz="2400" dirty="0" smtClean="0">
                <a:hlinkClick r:id="rId4"/>
              </a:rPr>
              <a:t>www.szu.cz/uploads/documents/czzp/edice/Nove/karty_kratke_interrvence/u1Cmuz_zena.pdf</a:t>
            </a:r>
            <a:endParaRPr lang="cs-CZ" sz="2400" dirty="0" smtClean="0"/>
          </a:p>
          <a:p>
            <a:r>
              <a:rPr lang="cs-CZ" sz="2400" dirty="0">
                <a:hlinkClick r:id="rId5"/>
              </a:rPr>
              <a:t>http://</a:t>
            </a:r>
            <a:r>
              <a:rPr lang="cs-CZ" sz="2400" dirty="0" smtClean="0">
                <a:hlinkClick r:id="rId5"/>
              </a:rPr>
              <a:t>www.szu.cz/uploads/documents/czzp/edice/Nove/karty_kratke_interrvence/karta1D_1E.pdf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Výukový program SZÚ – Cigareta </a:t>
            </a:r>
            <a:r>
              <a:rPr lang="cs-CZ" sz="2400" dirty="0" err="1" smtClean="0"/>
              <a:t>Retka</a:t>
            </a:r>
            <a:endParaRPr lang="cs-CZ" sz="2400" dirty="0" smtClean="0"/>
          </a:p>
          <a:p>
            <a:r>
              <a:rPr lang="cs-CZ" sz="2000" dirty="0">
                <a:hlinkClick r:id="rId6"/>
              </a:rPr>
              <a:t>https</a:t>
            </a:r>
            <a:r>
              <a:rPr lang="cs-CZ" sz="2000">
                <a:hlinkClick r:id="rId6"/>
              </a:rPr>
              <a:t>://</a:t>
            </a:r>
            <a:r>
              <a:rPr lang="cs-CZ" sz="2000" smtClean="0">
                <a:hlinkClick r:id="rId6"/>
              </a:rPr>
              <a:t>www.youtube.com/watch?v=zwQbAz6zSpA&amp;feature=youtu.be</a:t>
            </a:r>
            <a:endParaRPr lang="cs-CZ" sz="2000" smtClean="0"/>
          </a:p>
          <a:p>
            <a:pPr marL="0" indent="0">
              <a:buNone/>
            </a:pPr>
            <a:endParaRPr lang="cs-CZ" sz="2000" dirty="0"/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89828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Zdroje </a:t>
            </a:r>
            <a:r>
              <a:rPr lang="cs-CZ" altLang="cs-CZ" sz="3600" dirty="0" smtClean="0"/>
              <a:t>informací, programy, legislativa </a:t>
            </a:r>
            <a:endParaRPr lang="cs-CZ" altLang="cs-CZ" sz="3600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875"/>
            <a:ext cx="8856984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hlinkClick r:id="rId2"/>
              </a:rPr>
              <a:t>www.kurakovaplice.cz</a:t>
            </a:r>
            <a:endParaRPr lang="cs-CZ" altLang="cs-CZ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 smtClean="0">
                <a:hlinkClick r:id="rId3"/>
              </a:rPr>
              <a:t>www.odvykani-koureni.cz</a:t>
            </a:r>
            <a:endParaRPr lang="cs-CZ" altLang="cs-CZ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 smtClean="0">
                <a:hlinkClick r:id="rId4"/>
              </a:rPr>
              <a:t>www.stop-koureni.cz</a:t>
            </a:r>
            <a:endParaRPr lang="cs-CZ" altLang="cs-CZ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 smtClean="0">
                <a:hlinkClick r:id="rId5"/>
              </a:rPr>
              <a:t>www.hormart.cz/koureni</a:t>
            </a:r>
            <a:endParaRPr lang="cs-CZ" altLang="cs-CZ" sz="1600" dirty="0" smtClean="0">
              <a:hlinkClick r:id="rId6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 smtClean="0">
                <a:hlinkClick r:id="rId7"/>
              </a:rPr>
              <a:t>www.dokurte.cz</a:t>
            </a:r>
            <a:endParaRPr lang="cs-CZ" altLang="cs-CZ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 smtClean="0">
                <a:hlinkClick r:id="rId8"/>
              </a:rPr>
              <a:t>www.nekuratka.cz</a:t>
            </a:r>
            <a:endParaRPr lang="cs-CZ" altLang="cs-CZ" sz="1600" dirty="0" smtClean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 smtClean="0"/>
              <a:t>Nešpor, K. </a:t>
            </a:r>
            <a:r>
              <a:rPr lang="cs-CZ" altLang="cs-CZ" sz="1600" b="1" i="1" dirty="0" smtClean="0"/>
              <a:t>Návykové chování a závislosti</a:t>
            </a:r>
            <a:r>
              <a:rPr lang="cs-CZ" altLang="cs-CZ" sz="1600" i="1" dirty="0" smtClean="0"/>
              <a:t>. </a:t>
            </a:r>
            <a:r>
              <a:rPr lang="cs-CZ" altLang="cs-CZ" sz="1600" dirty="0" smtClean="0"/>
              <a:t>Praha : Portál, 2011</a:t>
            </a:r>
            <a:r>
              <a:rPr lang="cs-CZ" altLang="cs-CZ" sz="1600" dirty="0" smtClean="0"/>
              <a:t>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16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 smtClean="0"/>
              <a:t>Výukové programy pro 1. stupeň ZŠ v Brně a okolí: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600" dirty="0">
                <a:hlinkClick r:id="rId9"/>
              </a:rPr>
              <a:t>http://prevence.podaneruce.cz/fotogalerie/nase-preventivni-programy</a:t>
            </a:r>
            <a:r>
              <a:rPr lang="cs-CZ" altLang="cs-CZ" sz="1600" dirty="0" smtClean="0">
                <a:hlinkClick r:id="rId9"/>
              </a:rPr>
              <a:t>/</a:t>
            </a:r>
            <a:endParaRPr lang="cs-CZ" altLang="cs-CZ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600" dirty="0">
                <a:hlinkClick r:id="rId10"/>
              </a:rPr>
              <a:t>http://</a:t>
            </a:r>
            <a:r>
              <a:rPr lang="cs-CZ" altLang="cs-CZ" sz="1600" dirty="0" smtClean="0">
                <a:hlinkClick r:id="rId10"/>
              </a:rPr>
              <a:t>poradenskecentrum.cz/prevence-pro-zs.html</a:t>
            </a:r>
            <a:endParaRPr lang="cs-CZ" altLang="cs-CZ" sz="16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 smtClean="0">
                <a:hlinkClick r:id="rId11"/>
              </a:rPr>
              <a:t>www.msmt.cz</a:t>
            </a:r>
            <a:r>
              <a:rPr lang="cs-CZ" altLang="cs-CZ" sz="1600" dirty="0" smtClean="0"/>
              <a:t> (Metodický pokyn k primární prevenci sociálně patologických jevů u dětí, žáků a studentů ve školách a školských zařízeních, 2007)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 smtClean="0"/>
              <a:t>	</a:t>
            </a:r>
            <a:r>
              <a:rPr lang="cs-CZ" altLang="cs-CZ" sz="1100" dirty="0"/>
              <a:t>http://</a:t>
            </a:r>
            <a:r>
              <a:rPr lang="cs-CZ" altLang="cs-CZ" sz="1100" dirty="0" smtClean="0"/>
              <a:t>www.msmt.cz/dokumenty/2007-11-1?highlightWords=Metodick%C3%BD+pokyn+prim%C3%A1rn%C3%AD+prevenci+soci%C3%A1ln%C4%9B+patologick%C3%BDch+jev%C5%AF+d%C4%9Bt%C3%AD%2C</a:t>
            </a:r>
            <a:r>
              <a:rPr lang="cs-CZ" altLang="cs-CZ" sz="1100" dirty="0"/>
              <a:t>+%C5%BE%C3%A1k%C5%AF+student%C5%AF+%C5%A1kol%C3%A1ch+%</a:t>
            </a:r>
            <a:r>
              <a:rPr lang="cs-CZ" altLang="cs-CZ" sz="1100" dirty="0" smtClean="0"/>
              <a:t>C5%A1kolsk%C3%BDch+za%C5%99%C3%ADzen%C3%ADch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1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000" b="1" dirty="0" smtClean="0">
                <a:solidFill>
                  <a:schemeClr val="bg2"/>
                </a:solidFill>
              </a:rPr>
              <a:t>Závěr: Zákaz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kouření platí ve všech školách a školských zařízeních!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 smtClean="0"/>
              <a:t>	(zákon č.379/2005 Sb., o opatřeních k ochraně před škodami způsobenými tabákovými výrobky, alkoholem a jinými návykovými látkami)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Úmrtnost na následky kouření v ČR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altLang="cs-CZ" sz="2800" smtClean="0"/>
          </a:p>
          <a:p>
            <a:pPr eaLnBrk="1" hangingPunct="1"/>
            <a:r>
              <a:rPr lang="cs-CZ" altLang="cs-CZ" sz="2800" smtClean="0"/>
              <a:t>ročně – 23 000 lidí</a:t>
            </a:r>
          </a:p>
          <a:p>
            <a:pPr eaLnBrk="1" hangingPunct="1"/>
            <a:r>
              <a:rPr lang="cs-CZ" altLang="cs-CZ" sz="2800" smtClean="0"/>
              <a:t>týdně – 500 lidí</a:t>
            </a:r>
          </a:p>
          <a:p>
            <a:pPr eaLnBrk="1" hangingPunct="1"/>
            <a:r>
              <a:rPr lang="cs-CZ" altLang="cs-CZ" sz="2800" smtClean="0"/>
              <a:t>denně – 65 lidí</a:t>
            </a:r>
          </a:p>
        </p:txBody>
      </p:sp>
      <p:pic>
        <p:nvPicPr>
          <p:cNvPr id="5124" name="Picture 17" descr="ci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125538"/>
            <a:ext cx="4465638" cy="573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Složení cigaretového kouře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obsahuje více než 4000 složek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nejméně 200 je prudce jedovatých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50 z nich jsou známe kancerogeny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základní součásti cigaretového kouře jsou: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nikotin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dehet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oxid uhelnatý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amoniak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nitrosaminy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formaldehyd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kyanid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arzenik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těžké kovy (Cd, Pb)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	dioxiny a další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Nikotin</a:t>
            </a:r>
            <a:br>
              <a:rPr lang="cs-CZ" altLang="cs-CZ" sz="4000" b="1" smtClean="0"/>
            </a:br>
            <a:endParaRPr lang="cs-CZ" altLang="cs-CZ" sz="40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je vysoce návyková psychoaktivní látka!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smtClean="0"/>
              <a:t>farmakologický a behaviorální proces determinující vznik závislosti je u nikotinu podobný jako u heroinu a kokainu a je mnohem více pravděpodobné, že kuřák experimentující s drogou (heroinem) se stane na něm závislý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za 10 vteřin po vdechnutí se nikotin dostává do mozku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 první fázi působí nikotin stimulačně a pak přechází do fáze mírného útlumu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nikotin vyvolává závislost, která kuřáka nutí, aby udržoval hladinu nikotinu na potřebné úrovni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k abstinenčním příznakům patří nervozita, neschopnost soustředit se, deprese, podrážděnost, nutkavá touha po cigaretě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Nikotin</a:t>
            </a:r>
            <a:br>
              <a:rPr lang="cs-CZ" altLang="cs-CZ" sz="4000" b="1" smtClean="0"/>
            </a:br>
            <a:endParaRPr lang="cs-CZ" altLang="cs-CZ" sz="4000" b="1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nikotin způsobuje zrychlení činnosti srdce, stažení srdečních cév, vysoký krevní tlak, zvýšení obsahu mastných kyselin v krvi, pokles hormonu estrogenu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závislost na nikotinu je stav, který nutí člověka kouřit i přes znalosti zdravotních následků a úsilí přestat, nejde o nedostatek vůle nebo o poruchu osobnosti, ale o progresivní, chronické a recidivující onemocnění Dg. F 17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nikotin je rovněž prudký jed (smrtelnou dávku představuje již pouhých 60 mg látky aplikované do žíly)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Dehet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5157787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dehet je nejnebezpečnější součást tabákového kouře!</a:t>
            </a:r>
          </a:p>
          <a:p>
            <a:pPr eaLnBrk="1" hangingPunct="1"/>
            <a:r>
              <a:rPr lang="cs-CZ" altLang="cs-CZ" sz="2800" smtClean="0"/>
              <a:t>směs chemických látek olejovité konzistence vznikající při tepelném rozkladu organických látek</a:t>
            </a:r>
          </a:p>
          <a:p>
            <a:pPr eaLnBrk="1" hangingPunct="1"/>
            <a:r>
              <a:rPr lang="cs-CZ" altLang="cs-CZ" sz="2800" smtClean="0"/>
              <a:t>v podobě aerosolu se při vdechnutí dostává hluboko do plic, kde se ukládá a ochromuje samočisticí schopnost dýchacích cest a poškozuje plicní sklípky</a:t>
            </a:r>
          </a:p>
          <a:p>
            <a:pPr eaLnBrk="1" hangingPunct="1"/>
            <a:r>
              <a:rPr lang="cs-CZ" altLang="cs-CZ" sz="2800" smtClean="0"/>
              <a:t>je příčinou vzniku rakoviny a chronických plicních onemocnění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Oxid uhelnatý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8229600" cy="1223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jedovatý plyn, který vzniká mimo jiné při nedokonalém spalování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vytěsňuje kyslík z vazby na červené krvinky a je hlavní příčinou nemožnosti přenosu kyslíku do tkání vč. životně důležitých orgánů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smtClean="0"/>
          </a:p>
        </p:txBody>
      </p:sp>
      <p:pic>
        <p:nvPicPr>
          <p:cNvPr id="10244" name="Picture 4" descr="28-rekla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924175"/>
            <a:ext cx="5976938" cy="393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94310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bg2"/>
                </a:solidFill>
              </a:rPr>
              <a:t>Příčinou toho, že lidé potřebují cigaretu je nikotin, vyvolávající závislost !</a:t>
            </a:r>
            <a:br>
              <a:rPr lang="cs-CZ" altLang="cs-CZ" sz="2800" b="1" smtClean="0">
                <a:solidFill>
                  <a:schemeClr val="bg2"/>
                </a:solidFill>
              </a:rPr>
            </a:br>
            <a:r>
              <a:rPr lang="cs-CZ" altLang="cs-CZ" sz="2800" b="1" smtClean="0">
                <a:solidFill>
                  <a:schemeClr val="bg2"/>
                </a:solidFill>
              </a:rPr>
              <a:t>Důvodem toho, že na následky kouření umírají jsou především dehty !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2781300"/>
            <a:ext cx="8229600" cy="40767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1268" name="Picture 9" descr="mrt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41663"/>
            <a:ext cx="41052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254</TotalTime>
  <Words>1085</Words>
  <Application>Microsoft Office PowerPoint</Application>
  <PresentationFormat>Předvádění na obrazovce (4:3)</PresentationFormat>
  <Paragraphs>188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Times New Roman</vt:lpstr>
      <vt:lpstr>Wingdings</vt:lpstr>
      <vt:lpstr>Pixel</vt:lpstr>
      <vt:lpstr>KOUŘENÍ</vt:lpstr>
      <vt:lpstr>Úmrtnost na následky kouření – celosvětově</vt:lpstr>
      <vt:lpstr>Úmrtnost na následky kouření v ČR</vt:lpstr>
      <vt:lpstr>Složení cigaretového kouře </vt:lpstr>
      <vt:lpstr>Nikotin </vt:lpstr>
      <vt:lpstr>Nikotin </vt:lpstr>
      <vt:lpstr>Dehet </vt:lpstr>
      <vt:lpstr>Oxid uhelnatý </vt:lpstr>
      <vt:lpstr>Příčinou toho, že lidé potřebují cigaretu je nikotin, vyvolávající závislost ! Důvodem toho, že na následky kouření umírají jsou především dehty !</vt:lpstr>
      <vt:lpstr>Zdravotní následky kouření </vt:lpstr>
      <vt:lpstr>Epidemie kouření v ČR </vt:lpstr>
      <vt:lpstr> Přestat kouřit se vyplatí </vt:lpstr>
      <vt:lpstr>Přestat kouřit se vyplatí </vt:lpstr>
      <vt:lpstr>Stádia kouření </vt:lpstr>
      <vt:lpstr> Faktory ovlivňující začátky kouření </vt:lpstr>
      <vt:lpstr>Pasivní kouření </vt:lpstr>
      <vt:lpstr>Vodní dýmka</vt:lpstr>
      <vt:lpstr>Vodní dýmka – co je třeba vědět</vt:lpstr>
      <vt:lpstr>Elektronická cigareta</vt:lpstr>
      <vt:lpstr>Opatření k omezování kuřáctví</vt:lpstr>
      <vt:lpstr>Příklad motivace pro děti</vt:lpstr>
      <vt:lpstr>Viktor Juščenko...otrava dioxiny</vt:lpstr>
      <vt:lpstr>Motivace</vt:lpstr>
      <vt:lpstr>Kampaň SZÚ 2017 </vt:lpstr>
      <vt:lpstr>Zdroje informací, programy, legislativa </vt:lpstr>
    </vt:vector>
  </TitlesOfParts>
  <Company>PedF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KOUŘENÍ</dc:title>
  <dc:creator>Leona Mužíková</dc:creator>
  <cp:lastModifiedBy>Muzikova</cp:lastModifiedBy>
  <cp:revision>25</cp:revision>
  <dcterms:created xsi:type="dcterms:W3CDTF">2008-04-02T14:47:26Z</dcterms:created>
  <dcterms:modified xsi:type="dcterms:W3CDTF">2018-03-13T08:46:09Z</dcterms:modified>
</cp:coreProperties>
</file>