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2"/>
  </p:notesMasterIdLst>
  <p:sldIdLst>
    <p:sldId id="345" r:id="rId2"/>
    <p:sldId id="346" r:id="rId3"/>
    <p:sldId id="323" r:id="rId4"/>
    <p:sldId id="340" r:id="rId5"/>
    <p:sldId id="341" r:id="rId6"/>
    <p:sldId id="350" r:id="rId7"/>
    <p:sldId id="342" r:id="rId8"/>
    <p:sldId id="343" r:id="rId9"/>
    <p:sldId id="326" r:id="rId10"/>
    <p:sldId id="348" r:id="rId11"/>
    <p:sldId id="352" r:id="rId12"/>
    <p:sldId id="327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39" r:id="rId21"/>
    <p:sldId id="313" r:id="rId22"/>
    <p:sldId id="314" r:id="rId23"/>
    <p:sldId id="317" r:id="rId24"/>
    <p:sldId id="318" r:id="rId25"/>
    <p:sldId id="319" r:id="rId26"/>
    <p:sldId id="320" r:id="rId27"/>
    <p:sldId id="321" r:id="rId28"/>
    <p:sldId id="322" r:id="rId29"/>
    <p:sldId id="362" r:id="rId30"/>
    <p:sldId id="344" r:id="rId3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CB4D5AB-FCF5-4F75-8E7C-F1CC2F76C2F5}" type="datetimeFigureOut">
              <a:rPr lang="cs-CZ"/>
              <a:pPr>
                <a:defRPr/>
              </a:pPr>
              <a:t>27. 2. 2018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740B14-31E2-43A4-9FF8-28ED388A91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039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8EE0-CA75-4CEA-9BA9-4C54C80FA7E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46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A3B0D4-B331-4497-B8BA-5B4E2000E4F7}" type="slidenum">
              <a:rPr lang="cs-CZ" altLang="cs-CZ" sz="1200" smtClean="0"/>
              <a:pPr/>
              <a:t>9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09597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Úhrnná plodnost v roce 2013 byla 1,45 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Dožití ve zdraví je stále 62 roků (nestoupá), na rozdíl od naděje na dožití – zvyšuje se počet let prožitých v nemoci.</a:t>
            </a: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43D36B-C7B8-40DE-8A17-F865D715D11D}" type="slidenum">
              <a:rPr lang="cs-CZ" altLang="cs-CZ" sz="1200" smtClean="0"/>
              <a:pPr/>
              <a:t>15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70008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Růst v roce 2015 pokračoval u mužů, u žen byl mírný pokles.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8FA5C-1D48-484C-B38D-FE94E2A8B60E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5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cs-CZ" altLang="en-US" noProof="0"/>
              <a:t>Klepnutím lze upravit styl předlohy nadpisů.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cs-CZ" altLang="en-US" noProof="0"/>
              <a:t>Klepnutím lze upravit styl předlohy podnadpisů.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C3F3-90B9-41AA-BC99-C7C8578A677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97335927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C3F76-CB7C-4D5C-9316-64D7156A5E6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07524098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72582-1184-448B-A76C-571490336F6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5605209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89967-8B83-497E-9FE9-A8BEAB4A4B2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03902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A5932-167D-461A-8325-1FA6DDD1C66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3818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0F1F5-CE54-4329-A287-96C91996C68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1501210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C86E-8850-424F-9A68-D588D4DD4BC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60776580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5AE5E-3FFB-4CBE-A977-FCD05D6A7EC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22202009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F0220-6429-401A-8563-872E81A78F0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08956419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B5658-D571-4769-9047-F07FC33F6AC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09817441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86F02-A9EF-4A08-A4DD-F704A109242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304265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DC8CD-012D-49F8-9A1B-FD3C4CE2068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49862314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49BE-70AD-42A3-B723-EA6242946DB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2729804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33351D9A-7AB8-4586-8429-B888B636055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2" r:id="rId13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u.cz/" TargetMode="External"/><Relationship Id="rId7" Type="http://schemas.openxmlformats.org/officeDocument/2006/relationships/hyperlink" Target="http://www.mzcr.cz/verejne/dokumenty/zdravi-2020-narodni-strategie-ochrany-a%20podpory-zdravi-a-prevence-nemoci_8690_3016_5.html" TargetMode="External"/><Relationship Id="rId2" Type="http://schemas.openxmlformats.org/officeDocument/2006/relationships/hyperlink" Target="http://www.uzi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bsc.upol.cz/" TargetMode="External"/><Relationship Id="rId5" Type="http://schemas.openxmlformats.org/officeDocument/2006/relationships/hyperlink" Target="http://www.ec.europa.eu/health-eu" TargetMode="External"/><Relationship Id="rId4" Type="http://schemas.openxmlformats.org/officeDocument/2006/relationships/hyperlink" Target="http://www.who.int/en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s://pav.rvp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u.cz/publikace/zdravi-deti?highlightWords=zdrav%C3%AD+d%C4%9Bt%C3%AD+201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bsc.upol.cz/1-cestina/42-hbsc_studi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/>
              <a:t>Zdravotní stav obyvatel ČR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5138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/>
              <a:t>Jaké nemoci představují pro naši populaci největší zdravotní problém?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/>
              <a:t>Co je nejčastějšími příčinami nemocnosti a úmrtí?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/>
              <a:t>Co nejčastěji a nejvíce snižuje kvalitu života?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800" i="1" dirty="0">
                <a:solidFill>
                  <a:schemeClr val="tx2"/>
                </a:solidFill>
              </a:rPr>
              <a:t>zdroj: 	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1800" i="1" dirty="0">
                <a:solidFill>
                  <a:schemeClr val="tx2"/>
                </a:solidFill>
                <a:hlinkClick r:id="rId2"/>
              </a:rPr>
              <a:t>www.uzis.cz</a:t>
            </a:r>
            <a:endParaRPr lang="cs-CZ" sz="1800" i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cs-CZ" sz="1800" i="1" dirty="0">
                <a:solidFill>
                  <a:schemeClr val="tx2"/>
                </a:solidFill>
                <a:hlinkClick r:id="rId3"/>
              </a:rPr>
              <a:t>www.szu.cz</a:t>
            </a:r>
            <a:endParaRPr lang="cs-CZ" sz="1800" i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cs-CZ" sz="1800" i="1" dirty="0">
                <a:solidFill>
                  <a:schemeClr val="tx2"/>
                </a:solidFill>
                <a:hlinkClick r:id="rId4"/>
              </a:rPr>
              <a:t>http://www.who.int/en/</a:t>
            </a:r>
            <a:endParaRPr lang="cs-CZ" sz="1800" i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cs-CZ" sz="1800" i="1" dirty="0">
                <a:solidFill>
                  <a:schemeClr val="tx2"/>
                </a:solidFill>
                <a:hlinkClick r:id="rId5"/>
              </a:rPr>
              <a:t>www.ec.europa.eu/health-eu</a:t>
            </a:r>
            <a:endParaRPr lang="cs-CZ" sz="1800" i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cs-CZ" sz="1800" i="1" dirty="0">
                <a:solidFill>
                  <a:schemeClr val="tx2"/>
                </a:solidFill>
                <a:hlinkClick r:id="rId6"/>
              </a:rPr>
              <a:t>http://hbsc.upol.cz/</a:t>
            </a:r>
            <a:endParaRPr lang="cs-CZ" sz="1800" i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cs-CZ" sz="1800" i="1" dirty="0">
                <a:solidFill>
                  <a:schemeClr val="tx2"/>
                </a:solidFill>
                <a:hlinkClick r:id="rId7"/>
              </a:rPr>
              <a:t>http://www.mzcr.cz/verejne/dokumenty/zdravi-2020-narodni-strategie-ochrany-a podpory-zdravi-a-prevence-nemoci_8690_3016_5.html</a:t>
            </a:r>
            <a:endParaRPr lang="cs-CZ" sz="1800" i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i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i="1" dirty="0">
                <a:solidFill>
                  <a:schemeClr val="tx2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346675459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/>
              <a:t>HBSC – Národní zpráva o zdraví a životním stylu dětí a školáku </a:t>
            </a:r>
            <a:r>
              <a:rPr lang="cs-CZ" sz="1800" b="0" dirty="0"/>
              <a:t>(2010 - 2014)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56792"/>
            <a:ext cx="8928992" cy="525658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sz="1800" dirty="0"/>
              <a:t>8 % chlapců a 11 % dívek ve věku 11 let hodnotilo svůj zdravotní stav jako „ne moc dobrý“ nebo „ špatný“, přibližně 33 % 11letých dětí odpovídalo, že se u nich vyskytují zdravotní potíže (bolest hlavy, žaludku, zad, pocity skleslosti, podrážděnost, špatná nálada, nervozita, poruchy spánku, únava, vyčerpání,…) – 2 a více symptomů a to alespoň dvakrát týdně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dirty="0"/>
              <a:t>11letí chlapci konzumují jen 30 % doporučené dávky zeleniny, dívky 43 % (věkem ještě klesá až na 21 % u chlapců); u ovoce je to méně než polovina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dirty="0"/>
              <a:t>18 % 11letých drží dietu nebo se snaží redukovat hmotnost (chlapci i dívky)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dirty="0"/>
              <a:t>Velká část školáků je nedostatečně pohybově aktivní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dirty="0"/>
              <a:t>Více než polovina dětí tráví u PC denně více než 2 hodiny (v pracovních dnech)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b="1" dirty="0"/>
              <a:t>V 11 letech kouřil 1 ze 4 chlapců, 1 ze 7 dívek </a:t>
            </a:r>
            <a:r>
              <a:rPr lang="cs-CZ" sz="1800" dirty="0"/>
              <a:t>(ve 13 letech - polovina, v 15 letech - ¾ dětí, v 15 letech kouří více dívek)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dirty="0"/>
              <a:t>Každý týden pije alkohol 10 % chlapců, 5 % dívek (opilých v 11 letech 5 % chlapců, 1 % dívek)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Více jak 60 % dětí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(66 % ch., 62 % d.) 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požily alkohol před 13 rokem</a:t>
            </a:r>
          </a:p>
          <a:p>
            <a:pPr lvl="1" eaLnBrk="1" hangingPunct="1">
              <a:lnSpc>
                <a:spcPct val="80000"/>
              </a:lnSpc>
            </a:pPr>
            <a:endParaRPr lang="cs-CZ" sz="18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83507672"/>
      </p:ext>
    </p:extLst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D0B978B-C7D9-4A56-9329-6B0CFC87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8CE099E-C2B7-48C3-BC1A-0587B88FC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4000" b="1" dirty="0">
                <a:solidFill>
                  <a:schemeClr val="tx2"/>
                </a:solidFill>
              </a:rPr>
              <a:t>Co jako učitelé můžete dělat pro zlepšení současného stavu?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0FC9436E-5573-4F5D-8F5B-C6905EA42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077072"/>
            <a:ext cx="2664296" cy="256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94733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0338" cy="1787525"/>
          </a:xfrm>
        </p:spPr>
        <p:txBody>
          <a:bodyPr/>
          <a:lstStyle/>
          <a:p>
            <a:r>
              <a:rPr lang="cs-CZ" altLang="cs-CZ" sz="4000" b="0"/>
              <a:t>Střední délka života při narození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276475"/>
            <a:ext cx="2530475" cy="38496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neprodlužuje se už 50 let </a:t>
            </a:r>
            <a:r>
              <a:rPr lang="cs-CZ" sz="1800" b="1" dirty="0"/>
              <a:t>doba dožitá ve zdraví </a:t>
            </a:r>
            <a:r>
              <a:rPr lang="cs-CZ" sz="1800" dirty="0"/>
              <a:t>!!!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stále 62 let, prodlužuje se pouze doba dožitá v nemoci </a:t>
            </a:r>
            <a:r>
              <a:rPr lang="cs-CZ" sz="1200" dirty="0"/>
              <a:t>(Zpráva o zdraví obyvatel ČR, www.mzcr.cz)</a:t>
            </a:r>
            <a:endParaRPr lang="cs-CZ" sz="850" dirty="0"/>
          </a:p>
          <a:p>
            <a:pPr>
              <a:defRPr/>
            </a:pPr>
            <a:r>
              <a:rPr lang="cs-CZ" dirty="0"/>
              <a:t>	</a:t>
            </a:r>
          </a:p>
          <a:p>
            <a:pPr>
              <a:defRPr/>
            </a:pPr>
            <a:r>
              <a:rPr lang="cs-CZ" dirty="0"/>
              <a:t> </a:t>
            </a:r>
          </a:p>
        </p:txBody>
      </p:sp>
      <p:sp>
        <p:nvSpPr>
          <p:cNvPr id="1946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3322638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1000"/>
              <a:t>Zdroj: Zdravotnická ročenka ČR 2013, www.uzis.cz</a:t>
            </a:r>
          </a:p>
          <a:p>
            <a:endParaRPr lang="cs-CZ" altLang="cs-CZ" sz="1000"/>
          </a:p>
        </p:txBody>
      </p:sp>
      <p:sp>
        <p:nvSpPr>
          <p:cNvPr id="7" name="Šipka doprava 6"/>
          <p:cNvSpPr/>
          <p:nvPr/>
        </p:nvSpPr>
        <p:spPr>
          <a:xfrm>
            <a:off x="3327400" y="3933825"/>
            <a:ext cx="904875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946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868863"/>
            <a:ext cx="15938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pro obsah 4">
            <a:extLst>
              <a:ext uri="{FF2B5EF4-FFF2-40B4-BE49-F238E27FC236}">
                <a16:creationId xmlns="" xmlns:a16="http://schemas.microsoft.com/office/drawing/2014/main" id="{701B9151-7C92-428D-8D09-CDE6F5A48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7538" y="167456"/>
            <a:ext cx="4611409" cy="666492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 dirty="0"/>
              <a:t>Demografická situace v ČR </a:t>
            </a:r>
            <a:r>
              <a:rPr lang="cs-CZ" altLang="cs-CZ" sz="2000" dirty="0"/>
              <a:t>(2015)</a:t>
            </a:r>
            <a:r>
              <a:rPr lang="cs-CZ" altLang="cs-CZ" sz="3500" dirty="0"/>
              <a:t/>
            </a:r>
            <a:br>
              <a:rPr lang="cs-CZ" altLang="cs-CZ" sz="3500" dirty="0"/>
            </a:br>
            <a:endParaRPr lang="cs-CZ" altLang="cs-CZ" sz="3500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760"/>
            <a:ext cx="8857108" cy="558923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000" dirty="0"/>
              <a:t>v roce 2006 počet narozených převýšil počet zemřelých (poprvé po 13 letech), do 2010 – kladný přirozený přírůstek </a:t>
            </a:r>
          </a:p>
          <a:p>
            <a:pPr marL="742950" lvl="1" indent="-285750" eaLnBrk="1" hangingPunct="1">
              <a:lnSpc>
                <a:spcPct val="90000"/>
              </a:lnSpc>
              <a:defRPr/>
            </a:pPr>
            <a:r>
              <a:rPr lang="cs-CZ" sz="1400" dirty="0"/>
              <a:t>Počet obyvatel České republiky se v roce 2012 zvýšil o 10,7 tisíce osob, a to téměř výhradně v důsledku zahraniční migrace. Přirozený přírůstek činil pouze 387 osob. K 31. 12. 2012 měla Česká republika 10 516 125 obyvatel.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/>
              <a:t>úhrnná plodnost – průměrný počet dětí narozených jedné ženě během jejího reprodukčního období se v ČR dlouhodobě snižuje (minimum r. 1999 – 1,13), od roku 2012 se pohybuje okolo 1,5; 2015 - 1,57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600" dirty="0"/>
              <a:t>stabilní vývoj populace → úhrnná míra plodnosti (fertility) - 2,1  (v ČR naposledy v roce 1980)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1600" dirty="0"/>
              <a:t>1995 - 2000 - svět 2,83 (2011 – 2,7)  - očekává se celosvětový pokles, (Evropa - 1,4; Amerika - 2,01; rozvojové země - 3)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/>
              <a:t>novorozenecká a kojenecká úmrtnost (jedna z nejnižší v EU)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demografická přeměna: mladá populace → stárnoucí populace, věková struktura obyvatelstva – přibývá tzv. závislého obyvatelstva (-15, 60+)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 ženy se dožívají o 5 - 8 let více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600" dirty="0"/>
              <a:t>7,5 miliard lidí na světě (odhad 2017), každý rok  přibývá  (nejvíce v rozvojových zemí), únosnost planety 14 miliard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dirty="0"/>
              <a:t>střední délka života (r. 2000 - 2010) - 65 let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1600" dirty="0"/>
              <a:t>	(Afrika - 49 a klesá;  Evropa a USA - 80)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6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36679068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4" y="122239"/>
            <a:ext cx="8939315" cy="65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5351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604250" cy="1295400"/>
          </a:xfrm>
        </p:spPr>
        <p:txBody>
          <a:bodyPr/>
          <a:lstStyle/>
          <a:p>
            <a:r>
              <a:rPr lang="cs-CZ" altLang="cs-CZ" sz="3400" dirty="0"/>
              <a:t>Věkové složení obyvatelstva ČR 2015 </a:t>
            </a:r>
            <a:r>
              <a:rPr lang="cs-CZ" altLang="cs-CZ" sz="3600" dirty="0"/>
              <a:t/>
            </a:r>
            <a:br>
              <a:rPr lang="cs-CZ" altLang="cs-CZ" sz="3600" dirty="0"/>
            </a:br>
            <a:endParaRPr lang="cs-CZ" altLang="cs-CZ" sz="3600" dirty="0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028384" y="5877272"/>
            <a:ext cx="1115616" cy="792089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000" dirty="0"/>
              <a:t>Zdroj: Zdravotnická ročenka ČR 2015, www.uzis.z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92860"/>
            <a:ext cx="7992888" cy="58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2305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" y="122238"/>
            <a:ext cx="8983514" cy="66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0990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0" dirty="0"/>
              <a:t>Střední délka života při narození</a:t>
            </a: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dirty="0"/>
              <a:t>v ČR </a:t>
            </a:r>
            <a:r>
              <a:rPr lang="cs-CZ" altLang="cs-CZ" sz="2800" b="0" dirty="0"/>
              <a:t>(zdroj UZIS) </a:t>
            </a:r>
            <a:endParaRPr lang="cs-CZ" altLang="cs-CZ" sz="3600" b="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719262"/>
            <a:ext cx="8640960" cy="221379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udává počet let, které má naději prožít osoba právě x -letá při úmrtnosti ve sledovaném období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ženy se dožívají o 5 - 8 let více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>
                <a:solidFill>
                  <a:srgbClr val="7030A0"/>
                </a:solidFill>
              </a:rPr>
              <a:t>Očekává se zastavení růstu střední délky života (v roce 2015 se v ČR udává pokles u žen).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za Evropskými zeměmi s nejvyšší střední délkou života zaostávají muži o 5-6 let, ženy o 4-5 let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/>
              <a:t>zastavení růstu střední délky života – trend v celé EU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endParaRPr lang="cs-CZ" altLang="cs-CZ" sz="2200" dirty="0">
              <a:solidFill>
                <a:srgbClr val="7030A0"/>
              </a:solidFill>
            </a:endParaRPr>
          </a:p>
        </p:txBody>
      </p:sp>
      <p:graphicFrame>
        <p:nvGraphicFramePr>
          <p:cNvPr id="111650" name="Group 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3449747"/>
              </p:ext>
            </p:extLst>
          </p:nvPr>
        </p:nvGraphicFramePr>
        <p:xfrm>
          <a:off x="457201" y="4214368"/>
          <a:ext cx="7787208" cy="2438400"/>
        </p:xfrm>
        <a:graphic>
          <a:graphicData uri="http://schemas.openxmlformats.org/drawingml/2006/table">
            <a:tbl>
              <a:tblPr/>
              <a:tblGrid>
                <a:gridCol w="2595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57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57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5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Rok narození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Muži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5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5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5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47956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62" y="171449"/>
            <a:ext cx="8377876" cy="65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119"/>
      </p:ext>
    </p:extLst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ZDRAVOTNÍ STAV OBYVATELSTVA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4000" dirty="0"/>
              <a:t>	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4000" dirty="0"/>
              <a:t>Správně pečovat a své zdraví a 	zdraví svých dětí je stále 	aktuálnější!</a:t>
            </a:r>
          </a:p>
        </p:txBody>
      </p:sp>
      <p:sp>
        <p:nvSpPr>
          <p:cNvPr id="3072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19838"/>
            <a:ext cx="28956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 sz="1000"/>
          </a:p>
        </p:txBody>
      </p:sp>
      <p:pic>
        <p:nvPicPr>
          <p:cNvPr id="30725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194468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3549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Zdravotní stav obyvatel ČR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964612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1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Při hodnocení zdravotního stavu jsou používány výrazy: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400" b="1" dirty="0"/>
          </a:p>
          <a:p>
            <a:pPr eaLnBrk="1" hangingPunct="1">
              <a:lnSpc>
                <a:spcPct val="80000"/>
              </a:lnSpc>
            </a:pPr>
            <a:r>
              <a:rPr lang="cs-CZ" sz="2100" b="1" dirty="0">
                <a:solidFill>
                  <a:schemeClr val="tx2"/>
                </a:solidFill>
              </a:rPr>
              <a:t>Prevalence </a:t>
            </a:r>
            <a:r>
              <a:rPr lang="cs-CZ" sz="2100" b="1" dirty="0"/>
              <a:t>- </a:t>
            </a:r>
            <a:r>
              <a:rPr lang="cs-CZ" sz="2100" dirty="0"/>
              <a:t>počet případů určité nemoci v dané populaci a čase</a:t>
            </a:r>
            <a:endParaRPr lang="cs-CZ" sz="2100" b="1" dirty="0"/>
          </a:p>
          <a:p>
            <a:pPr eaLnBrk="1" hangingPunct="1">
              <a:lnSpc>
                <a:spcPct val="80000"/>
              </a:lnSpc>
            </a:pPr>
            <a:r>
              <a:rPr lang="cs-CZ" sz="2100" b="1" dirty="0">
                <a:solidFill>
                  <a:schemeClr val="tx2"/>
                </a:solidFill>
              </a:rPr>
              <a:t>Incidence</a:t>
            </a:r>
            <a:r>
              <a:rPr lang="cs-CZ" sz="2100" b="1" dirty="0"/>
              <a:t> -</a:t>
            </a:r>
            <a:r>
              <a:rPr lang="cs-CZ" sz="2100" dirty="0"/>
              <a:t> počet nových případů onemocnění vzniklých za určitou dobu v dané populaci</a:t>
            </a:r>
            <a:endParaRPr lang="cs-CZ" sz="2100" b="1" dirty="0"/>
          </a:p>
          <a:p>
            <a:pPr eaLnBrk="1" hangingPunct="1">
              <a:lnSpc>
                <a:spcPct val="80000"/>
              </a:lnSpc>
            </a:pPr>
            <a:r>
              <a:rPr lang="cs-CZ" sz="2100" b="1" dirty="0"/>
              <a:t>Morbidita (nemocnost) -</a:t>
            </a:r>
            <a:r>
              <a:rPr lang="cs-CZ" sz="2100" dirty="0"/>
              <a:t> počet onemocnění z definovaného počtu populace za určitou dobu, frekvence nemocí v populaci</a:t>
            </a:r>
            <a:endParaRPr lang="cs-CZ" sz="2100" b="1" dirty="0"/>
          </a:p>
          <a:p>
            <a:pPr eaLnBrk="1" hangingPunct="1">
              <a:lnSpc>
                <a:spcPct val="80000"/>
              </a:lnSpc>
            </a:pPr>
            <a:r>
              <a:rPr lang="cs-CZ" sz="2100" b="1" dirty="0"/>
              <a:t>Mortalita (úmrtnost) -</a:t>
            </a:r>
            <a:r>
              <a:rPr lang="cs-CZ" sz="2100" dirty="0"/>
              <a:t> počet úmrtí z definovaného počtu populace za určitou dobu</a:t>
            </a:r>
            <a:endParaRPr lang="cs-CZ" sz="2100" b="1" dirty="0"/>
          </a:p>
          <a:p>
            <a:pPr eaLnBrk="1" hangingPunct="1">
              <a:lnSpc>
                <a:spcPct val="80000"/>
              </a:lnSpc>
            </a:pPr>
            <a:r>
              <a:rPr lang="cs-CZ" sz="2100" b="1" dirty="0"/>
              <a:t>Natalita (porodnost) -</a:t>
            </a:r>
            <a:r>
              <a:rPr lang="cs-CZ" sz="2100" dirty="0"/>
              <a:t> počet narození z definovaného počtu obyvatel za určitou dobu</a:t>
            </a:r>
            <a:endParaRPr lang="cs-CZ" sz="2100" b="1" dirty="0"/>
          </a:p>
          <a:p>
            <a:pPr eaLnBrk="1" hangingPunct="1">
              <a:lnSpc>
                <a:spcPct val="80000"/>
              </a:lnSpc>
            </a:pPr>
            <a:r>
              <a:rPr lang="cs-CZ" sz="2100" b="1" dirty="0"/>
              <a:t>Letalita (smrtnost) -</a:t>
            </a:r>
            <a:r>
              <a:rPr lang="cs-CZ" sz="2100" dirty="0"/>
              <a:t> počet zemřelých z nemocných určitou chorobou</a:t>
            </a:r>
            <a:endParaRPr lang="cs-CZ" sz="2100" b="1" dirty="0"/>
          </a:p>
          <a:p>
            <a:pPr eaLnBrk="1" hangingPunct="1">
              <a:lnSpc>
                <a:spcPct val="80000"/>
              </a:lnSpc>
            </a:pPr>
            <a:r>
              <a:rPr lang="cs-CZ" sz="2100" b="1" dirty="0">
                <a:solidFill>
                  <a:schemeClr val="tx2"/>
                </a:solidFill>
              </a:rPr>
              <a:t>Střední délka života</a:t>
            </a:r>
            <a:r>
              <a:rPr lang="cs-CZ" sz="2100" b="1" dirty="0"/>
              <a:t> -</a:t>
            </a:r>
            <a:r>
              <a:rPr lang="cs-CZ" sz="2100" dirty="0"/>
              <a:t> vypočtený údaj udávající pravděpodobnou délku dožití narozených v daném roce, vychází ze specifické úmrtnosti</a:t>
            </a:r>
            <a:endParaRPr lang="cs-CZ" sz="2100" b="1" dirty="0"/>
          </a:p>
          <a:p>
            <a:pPr eaLnBrk="1" hangingPunct="1">
              <a:lnSpc>
                <a:spcPct val="80000"/>
              </a:lnSpc>
            </a:pPr>
            <a:r>
              <a:rPr lang="cs-CZ" sz="2100" b="1" dirty="0"/>
              <a:t>Novorozenecká úmrtnost </a:t>
            </a:r>
            <a:r>
              <a:rPr lang="cs-CZ" sz="2100" dirty="0"/>
              <a:t>- úmrtnost živě narozených dětí do 28 dnů</a:t>
            </a:r>
          </a:p>
        </p:txBody>
      </p:sp>
    </p:spTree>
    <p:extLst>
      <p:ext uri="{BB962C8B-B14F-4D97-AF65-F5344CB8AC3E}">
        <p14:creationId xmlns:p14="http://schemas.microsoft.com/office/powerpoint/2010/main" val="649135576"/>
      </p:ext>
    </p:extLst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WHO</a:t>
            </a:r>
          </a:p>
        </p:txBody>
      </p:sp>
      <p:sp>
        <p:nvSpPr>
          <p:cNvPr id="40963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Podle WHO (Světové zdravotnické organizace) by bylo možno zdravou výživou, přiměřenou fyzickou aktivitou a nekouřením zabránit vzniku ischemické choroby srdeční z 80 %, cukrovky 2. typu z 90 %, a nádorů ze 30 %.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C65A286E-A25A-4718-A665-9DA5A0D08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509120"/>
            <a:ext cx="2561639" cy="183609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Nemocnost v ČR (dle ÚZIS)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nemoci dýchací soustavy: 47,4 %</a:t>
            </a:r>
          </a:p>
          <a:p>
            <a:pPr eaLnBrk="1" hangingPunct="1"/>
            <a:r>
              <a:rPr lang="cs-CZ" altLang="cs-CZ"/>
              <a:t>nemoci svalové a kosterní soustavy: 17,1 %</a:t>
            </a:r>
          </a:p>
          <a:p>
            <a:pPr eaLnBrk="1" hangingPunct="1"/>
            <a:r>
              <a:rPr lang="cs-CZ" altLang="cs-CZ"/>
              <a:t>poranění, otravy: 10 %</a:t>
            </a:r>
          </a:p>
          <a:p>
            <a:pPr eaLnBrk="1" hangingPunct="1"/>
            <a:r>
              <a:rPr lang="cs-CZ" altLang="cs-CZ"/>
              <a:t>nemoci trávicí soustavy: 6,3 %</a:t>
            </a:r>
          </a:p>
          <a:p>
            <a:pPr eaLnBrk="1" hangingPunct="1"/>
            <a:r>
              <a:rPr lang="cs-CZ" altLang="cs-CZ"/>
              <a:t>nemoci močové a pohlavní soustavy (vč. rizikových těhotenství): 3,7 %</a:t>
            </a:r>
          </a:p>
          <a:p>
            <a:pPr eaLnBrk="1" hangingPunct="1"/>
            <a:r>
              <a:rPr lang="cs-CZ" altLang="cs-CZ"/>
              <a:t>nemoci oběhové soustavy: 2,6 %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Nemoci dětí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002588" cy="4949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600">
                <a:solidFill>
                  <a:schemeClr val="tx2"/>
                </a:solidFill>
              </a:rPr>
              <a:t>následky úrazů !!!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/>
              <a:t>akutní respirační onemocnění a jejich komplikace (viróza, chřipka)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/>
              <a:t>nemoci trávicí soustavy (salmonelózy, kampylobakteriozy, virové hepatitidy typu A)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/>
              <a:t>plané neštovice, infekční mononukleózy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b="1">
                <a:solidFill>
                  <a:srgbClr val="7030A0"/>
                </a:solidFill>
              </a:rPr>
              <a:t>chronické nemoci, astma, alergie, ortopedické nemoci, cukrovka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200"/>
              <a:t>	- asi 20 % dětí Evropy má chronickou chorobu,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200"/>
              <a:t>	v ČR více než 30 % dětí alergie (za 10 let se zdvojnásobil), 50 - 70 % dětí vadné držení těla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2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chemeClr val="tx2"/>
                </a:solidFill>
              </a:rPr>
              <a:t>Asi 80 % českých dětí je zdravotně oslabených!!!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Nejčastější příčiny úmrtí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502285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solidFill>
                  <a:schemeClr val="tx2"/>
                </a:solidFill>
              </a:rPr>
              <a:t>kardiovaskulární onemocnění (ischemická choroba srdeční)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chemeClr val="tx2"/>
                </a:solidFill>
              </a:rPr>
              <a:t>		</a:t>
            </a:r>
            <a:r>
              <a:rPr lang="cs-CZ" altLang="cs-CZ" sz="2400" dirty="0"/>
              <a:t>r. </a:t>
            </a:r>
            <a:r>
              <a:rPr lang="cs-CZ" altLang="cs-CZ" sz="2400" dirty="0" smtClean="0"/>
              <a:t>2015: </a:t>
            </a:r>
            <a:r>
              <a:rPr lang="cs-CZ" altLang="cs-CZ" sz="2400" dirty="0"/>
              <a:t>46 % M, 49 % Ž</a:t>
            </a:r>
          </a:p>
          <a:p>
            <a:pPr eaLnBrk="1" hangingPunct="1"/>
            <a:r>
              <a:rPr lang="cs-CZ" altLang="cs-CZ" sz="2400" dirty="0">
                <a:solidFill>
                  <a:schemeClr val="tx2"/>
                </a:solidFill>
              </a:rPr>
              <a:t>novotvary (rakovina)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chemeClr val="tx2"/>
                </a:solidFill>
              </a:rPr>
              <a:t>		</a:t>
            </a:r>
            <a:r>
              <a:rPr lang="cs-CZ" altLang="cs-CZ" sz="2400" dirty="0"/>
              <a:t>r. </a:t>
            </a:r>
            <a:r>
              <a:rPr lang="cs-CZ" altLang="cs-CZ" sz="2400" dirty="0" smtClean="0"/>
              <a:t>2015: </a:t>
            </a:r>
            <a:r>
              <a:rPr lang="cs-CZ" altLang="cs-CZ" sz="2400" dirty="0"/>
              <a:t>27 % M, 26,7%  Ž</a:t>
            </a:r>
          </a:p>
          <a:p>
            <a:pPr eaLnBrk="1" hangingPunct="1"/>
            <a:r>
              <a:rPr lang="cs-CZ" altLang="cs-CZ" sz="2400" dirty="0">
                <a:solidFill>
                  <a:schemeClr val="tx2"/>
                </a:solidFill>
              </a:rPr>
              <a:t>úrazy a otravy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chemeClr val="tx2"/>
                </a:solidFill>
              </a:rPr>
              <a:t>		</a:t>
            </a:r>
            <a:r>
              <a:rPr lang="cs-CZ" altLang="cs-CZ" sz="2400" dirty="0"/>
              <a:t>r. </a:t>
            </a:r>
            <a:r>
              <a:rPr lang="cs-CZ" altLang="cs-CZ" sz="2400" dirty="0" smtClean="0"/>
              <a:t>2015: </a:t>
            </a:r>
            <a:r>
              <a:rPr lang="cs-CZ" altLang="cs-CZ" sz="2400" dirty="0"/>
              <a:t>8 % M, 4,3% Ž </a:t>
            </a:r>
            <a:r>
              <a:rPr lang="cs-CZ" altLang="cs-CZ" sz="1400" dirty="0"/>
              <a:t>(do 40 let nejčastější příčina!)</a:t>
            </a:r>
          </a:p>
          <a:p>
            <a:pPr eaLnBrk="1" hangingPunct="1"/>
            <a:r>
              <a:rPr lang="cs-CZ" altLang="cs-CZ" sz="2400" dirty="0">
                <a:solidFill>
                  <a:schemeClr val="tx2"/>
                </a:solidFill>
              </a:rPr>
              <a:t>nemoci dýchací a trávicí soustavy</a:t>
            </a:r>
          </a:p>
          <a:p>
            <a:pPr eaLnBrk="1" hangingPunct="1"/>
            <a:endParaRPr lang="cs-CZ" altLang="cs-CZ" sz="1400" dirty="0">
              <a:solidFill>
                <a:schemeClr val="tx2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chemeClr val="tx2"/>
                </a:solidFill>
              </a:rPr>
              <a:t>Nejčastější příčinou úmrtí u dětí jsou úrazy a otravy !!!</a:t>
            </a:r>
          </a:p>
          <a:p>
            <a:pPr eaLnBrk="1" hangingPunct="1"/>
            <a:endParaRPr lang="cs-CZ" altLang="cs-CZ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Kardiovaskulární onemocnění</a:t>
            </a:r>
            <a:br>
              <a:rPr lang="cs-CZ" altLang="cs-CZ"/>
            </a:br>
            <a:r>
              <a:rPr lang="cs-CZ" altLang="cs-CZ" sz="2400"/>
              <a:t>- </a:t>
            </a:r>
            <a:r>
              <a:rPr lang="cs-CZ" altLang="cs-CZ" sz="2800"/>
              <a:t>hlavní rizikové faktory</a:t>
            </a:r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3827463" cy="50419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1600" b="1" dirty="0"/>
              <a:t>Faktory životního stylu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1600" b="1" dirty="0"/>
              <a:t>- </a:t>
            </a:r>
            <a:r>
              <a:rPr lang="cs-CZ" sz="1600" b="1" dirty="0">
                <a:solidFill>
                  <a:schemeClr val="tx2"/>
                </a:solidFill>
              </a:rPr>
              <a:t>ovlivnitelné přímo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16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cs-CZ" sz="1600" dirty="0"/>
              <a:t>Kouření</a:t>
            </a:r>
          </a:p>
          <a:p>
            <a:pPr eaLnBrk="1" hangingPunct="1">
              <a:defRPr/>
            </a:pPr>
            <a:r>
              <a:rPr lang="cs-CZ" sz="1600" dirty="0"/>
              <a:t>Nevhodná strava</a:t>
            </a:r>
          </a:p>
          <a:p>
            <a:pPr eaLnBrk="1" hangingPunct="1">
              <a:defRPr/>
            </a:pPr>
            <a:r>
              <a:rPr lang="cs-CZ" sz="1600" dirty="0"/>
              <a:t>Nízká pohybová aktivita</a:t>
            </a:r>
          </a:p>
          <a:p>
            <a:pPr eaLnBrk="1" hangingPunct="1">
              <a:defRPr/>
            </a:pPr>
            <a:r>
              <a:rPr lang="cs-CZ" sz="1600" dirty="0"/>
              <a:t>Nadměrná konzumace alkoholu</a:t>
            </a:r>
          </a:p>
          <a:p>
            <a:pPr eaLnBrk="1" hangingPunct="1">
              <a:defRPr/>
            </a:pPr>
            <a:r>
              <a:rPr lang="cs-CZ" sz="1600" dirty="0"/>
              <a:t>Stres</a:t>
            </a:r>
          </a:p>
          <a:p>
            <a:pPr eaLnBrk="1" hangingPunct="1">
              <a:defRPr/>
            </a:pPr>
            <a:endParaRPr lang="cs-CZ" sz="1600" dirty="0"/>
          </a:p>
          <a:p>
            <a:pPr eaLnBrk="1" hangingPunct="1">
              <a:defRPr/>
            </a:pPr>
            <a:endParaRPr lang="cs-CZ" sz="1600" dirty="0"/>
          </a:p>
          <a:p>
            <a:pPr eaLnBrk="1" hangingPunct="1">
              <a:defRPr/>
            </a:pPr>
            <a:endParaRPr lang="cs-CZ" sz="16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1400" dirty="0"/>
              <a:t>ČR v 90 letech jedna z nejvyšších intenzit úmrtnosti na KVO na světě, do roku 2012 poklesla úmrtnost o zhruba 25 %, přes toto zlepšení je úmrtnost na KVO přibližně 2krát větší než ve vyspělých evropských zemích (bývalá EU15) </a:t>
            </a:r>
          </a:p>
          <a:p>
            <a:pPr eaLnBrk="1" hangingPunct="1">
              <a:defRPr/>
            </a:pPr>
            <a:endParaRPr lang="cs-CZ" sz="1400" dirty="0"/>
          </a:p>
          <a:p>
            <a:pPr eaLnBrk="1" hangingPunct="1">
              <a:defRPr/>
            </a:pPr>
            <a:endParaRPr lang="cs-CZ" sz="2600" dirty="0">
              <a:solidFill>
                <a:schemeClr val="tx2"/>
              </a:solidFill>
            </a:endParaRP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557338"/>
            <a:ext cx="4897437" cy="32210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2400" b="1">
                <a:solidFill>
                  <a:schemeClr val="tx2"/>
                </a:solidFill>
                <a:cs typeface="Arial" panose="020B0604020202020204" pitchFamily="34" charset="0"/>
              </a:rPr>
              <a:t>»</a:t>
            </a:r>
            <a:r>
              <a:rPr lang="cs-CZ" altLang="cs-CZ" sz="1800" b="1"/>
              <a:t>	</a:t>
            </a:r>
            <a:r>
              <a:rPr lang="cs-CZ" altLang="cs-CZ" sz="1600" b="1"/>
              <a:t>Biochemické a fyziologické charakteristiky –</a:t>
            </a:r>
            <a:r>
              <a:rPr lang="cs-CZ" altLang="cs-CZ" sz="1600" b="1">
                <a:solidFill>
                  <a:schemeClr val="tx2"/>
                </a:solidFill>
              </a:rPr>
              <a:t> ovlivnitelné nepřímo, sekundárně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600" b="1">
              <a:solidFill>
                <a:schemeClr val="tx2"/>
              </a:solidFill>
            </a:endParaRPr>
          </a:p>
          <a:p>
            <a:pPr eaLnBrk="1" hangingPunct="1"/>
            <a:r>
              <a:rPr lang="cs-CZ" altLang="cs-CZ" sz="1600"/>
              <a:t>Vysoká hladina cholesterolu</a:t>
            </a:r>
          </a:p>
          <a:p>
            <a:pPr eaLnBrk="1" hangingPunct="1"/>
            <a:r>
              <a:rPr lang="cs-CZ" altLang="cs-CZ" sz="1600"/>
              <a:t>Vysoký krevní tlak</a:t>
            </a:r>
          </a:p>
          <a:p>
            <a:pPr eaLnBrk="1" hangingPunct="1"/>
            <a:r>
              <a:rPr lang="cs-CZ" altLang="cs-CZ" sz="1600"/>
              <a:t>Vysoký krevní cukr (hyperglikémie, snížená gluk. tolerance, diabetes)</a:t>
            </a:r>
          </a:p>
          <a:p>
            <a:pPr eaLnBrk="1" hangingPunct="1"/>
            <a:r>
              <a:rPr lang="cs-CZ" altLang="cs-CZ" sz="1600"/>
              <a:t>Obezita</a:t>
            </a:r>
          </a:p>
          <a:p>
            <a:pPr eaLnBrk="1" hangingPunct="1"/>
            <a:r>
              <a:rPr lang="cs-CZ" altLang="cs-CZ" sz="1600"/>
              <a:t>Arteroskleróza (trombogenní faktory)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>
              <a:solidFill>
                <a:schemeClr val="tx2"/>
              </a:solidFill>
            </a:endParaRPr>
          </a:p>
          <a:p>
            <a:pPr eaLnBrk="1" hangingPunct="1"/>
            <a:endParaRPr lang="cs-CZ" altLang="cs-CZ" sz="2400"/>
          </a:p>
        </p:txBody>
      </p:sp>
      <p:pic>
        <p:nvPicPr>
          <p:cNvPr id="45061" name="Picture 4" descr="11790937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4437063"/>
            <a:ext cx="42322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prava 1"/>
          <p:cNvSpPr/>
          <p:nvPr/>
        </p:nvSpPr>
        <p:spPr>
          <a:xfrm>
            <a:off x="98425" y="4660900"/>
            <a:ext cx="657225" cy="234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Prevence chronických neinfekčních onemocnění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/>
              <a:t>Hlavní zásady a zaměření prevence chronicky neinfekčních onemocnění vycházejí z rozboru zdravotního stavu populace. Vycházejí tedy nejen z příčin úmrtí, ale také z nemocnosti dané populace.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Mezi hlavní chronické neinfekční onemocnění v ČR řadíme: </a:t>
            </a:r>
            <a:r>
              <a:rPr lang="cs-CZ" altLang="cs-CZ" sz="2100" b="1"/>
              <a:t>kardiovaskulární choroby</a:t>
            </a:r>
            <a:r>
              <a:rPr lang="cs-CZ" altLang="cs-CZ" sz="2100"/>
              <a:t> (ateroskleróza, vysoký krevní tlak a jejich komplikace v oblasti srdce, cév a mozku), </a:t>
            </a:r>
            <a:r>
              <a:rPr lang="cs-CZ" altLang="cs-CZ" sz="2100" b="1"/>
              <a:t>nádorová onemocnění, cukrovku, obezitu, vředovou chorobu žaludku a dvanáctníku, chronický zánět průdušek, osteoporózu, onemocnění dutiny ústní a zubů</a:t>
            </a:r>
            <a:r>
              <a:rPr lang="cs-CZ" altLang="cs-CZ" sz="2100"/>
              <a:t> (zubní kaz), </a:t>
            </a:r>
            <a:r>
              <a:rPr lang="cs-CZ" altLang="cs-CZ" sz="2100" b="1"/>
              <a:t>nemoci svalové a kosterní soustavy, alergické choroby a následky úrazů</a:t>
            </a:r>
            <a:r>
              <a:rPr lang="cs-CZ" altLang="cs-CZ" sz="210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U dětí se nejčastěji setkáváme s chronickým onemocněním následkem úrazu, ortopedickým onemocněním, alergií, cukrovkou, obezitou. Alarmující je zjištění WHO, že 20 % dětí Evropy trpí chronickou chorobu.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Prevence chronických neinfekčních onemocnění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/>
              <a:t>Vznik a rozvoj těchto nemocí je podmíněn nebo výrazně ovlivněn způsobem života obyvatel vyspělých zemí, technickým pokrokem, stresem, znečištěním životního prostředí apod. Proto tyto nemoci byly dříve označovány jako </a:t>
            </a:r>
            <a:r>
              <a:rPr lang="cs-CZ" altLang="cs-CZ" sz="2100" b="1"/>
              <a:t>civilizační</a:t>
            </a:r>
            <a:r>
              <a:rPr lang="cs-CZ" altLang="cs-CZ" sz="2100"/>
              <a:t> a někdy také pro jejich značné rozšíření jako </a:t>
            </a:r>
            <a:r>
              <a:rPr lang="cs-CZ" altLang="cs-CZ" sz="2100" b="1"/>
              <a:t>choroby hromadného výskytu</a:t>
            </a:r>
            <a:r>
              <a:rPr lang="cs-CZ" altLang="cs-CZ" sz="2100"/>
              <a:t>. Tyto nemoci se obvykle rozvíjejí poměrně dlouhou dobu od několika let až po desítky let a jejich hlavní příčinou jsou rizikové faktory životního stylu.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Pozitivní změny zdravotního stavu populace, tedy snížení výskytu chronicky neinfekčních nemocí a růst střední délky života, lze docílit důslednou </a:t>
            </a:r>
            <a:r>
              <a:rPr lang="cs-CZ" altLang="cs-CZ" sz="2100" b="1"/>
              <a:t>prevencí</a:t>
            </a:r>
            <a:r>
              <a:rPr lang="cs-CZ" altLang="cs-CZ" sz="2100"/>
              <a:t>. Prevence se provádí buď na úrovni jedince, nebo na úrovni celé společnosti (celoplošná prevence). Podle způsobu jak je prevence uplatňována rozeznáváme </a:t>
            </a:r>
            <a:r>
              <a:rPr lang="cs-CZ" altLang="cs-CZ" sz="2100" b="1"/>
              <a:t>tři druhy prevence</a:t>
            </a:r>
            <a:r>
              <a:rPr lang="cs-CZ" altLang="cs-CZ" sz="2100"/>
              <a:t>: </a:t>
            </a:r>
            <a:r>
              <a:rPr lang="cs-CZ" altLang="cs-CZ" sz="2100" b="1"/>
              <a:t>primární, sekundární a terciální.</a:t>
            </a:r>
            <a:r>
              <a:rPr lang="cs-CZ" altLang="cs-CZ" sz="2100"/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9036496" cy="6453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Primární prevence </a:t>
            </a:r>
            <a:r>
              <a:rPr lang="cs-CZ" altLang="cs-CZ" sz="1900" dirty="0"/>
              <a:t>je souhrn činností, které mají za cíl snížit počet nových onemocnění, tj. snížit incidenci nemocí. Týká se období, kdy ještě nemoc nevznikla a jejím účelem je zabránit vzniku nemoci. Primární prevence je </a:t>
            </a:r>
            <a:r>
              <a:rPr lang="cs-CZ" altLang="cs-CZ" sz="1900" b="1" dirty="0"/>
              <a:t>specifická </a:t>
            </a:r>
            <a:r>
              <a:rPr lang="cs-CZ" altLang="cs-CZ" sz="1900" dirty="0"/>
              <a:t>a </a:t>
            </a:r>
            <a:r>
              <a:rPr lang="cs-CZ" altLang="cs-CZ" sz="1900" b="1" dirty="0"/>
              <a:t>nespecifická</a:t>
            </a:r>
            <a:r>
              <a:rPr lang="cs-CZ" altLang="cs-CZ" sz="19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900" dirty="0"/>
              <a:t>	Specifická je zaměřená proti určitým nemocem nebo rizikům (např. kuřáctví, obezitě, opatření proti znečišťování ovzduší) a nespecifická znamená aktivity k celkovému posílení zdraví a zlepšení životního stylu.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900" dirty="0"/>
              <a:t> 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900" b="1" dirty="0"/>
              <a:t>	</a:t>
            </a:r>
            <a:r>
              <a:rPr lang="cs-CZ" altLang="cs-CZ" sz="1900" b="1" dirty="0">
                <a:solidFill>
                  <a:srgbClr val="0000FF"/>
                </a:solidFill>
              </a:rPr>
              <a:t>Ve školním prostředí by měla převažovat zejména nespecifická primární prevence. A to formou komplexně pojaté výchovy ke zdraví, zajištěním škol podporujících zdraví a vytvářením celkového zdravého školního prostředí.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rgbClr val="0000FF"/>
                </a:solidFill>
              </a:rPr>
              <a:t>	Nezastupitelnou roli hraje také osobnost učitele/učitelky a jeho/její vztah ke zdraví!!!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Sekundární prevence </a:t>
            </a:r>
            <a:r>
              <a:rPr lang="cs-CZ" altLang="cs-CZ" sz="1900" dirty="0"/>
              <a:t>se zaměřuje na vyhledávání časných stádiích onemocnění, vyhledávání rizikových faktorů vedoucích k onemocnění a vhodné léčbě těchto časných stádií. Jde o snahu předejít nežádoucímu průběhu nemoci a zabránit komplikacím. Řadíme sem lékařské preventivní prohlídky, jejichž smyslem je zjistit rané stádium nemocí.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900" dirty="0"/>
              <a:t>	V prostředí školy se sekundární prevence uplatňuje například při výskytu infekčního onemocnění (salmonela, žloutenka, paraziti).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1900" b="1" dirty="0"/>
              <a:t>Terciální prevence </a:t>
            </a:r>
            <a:r>
              <a:rPr lang="cs-CZ" altLang="cs-CZ" sz="1900" dirty="0"/>
              <a:t>má za cíl minimalizovat škody na zdraví v případě již vzniklého onemocnění. Je záležitostí zdravotnickou.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Podpora zdraví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/>
              <a:t>S prevencí úzce souvisí </a:t>
            </a:r>
            <a:r>
              <a:rPr lang="cs-CZ" altLang="cs-CZ" sz="2100" b="1"/>
              <a:t>podpora zdraví.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Podpora zdraví je chápána jako souhrn činností (politických, ekonomických, technologických, výchovných a dalších), které usilují o upevňování, posilování, podporu, ochranu a rozvoj zdraví za aktivní účasti jednotlivců, skupin, organizací a společnosti.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Hlavním smyslem podpory zdraví je </a:t>
            </a:r>
            <a:r>
              <a:rPr lang="cs-CZ" altLang="cs-CZ" sz="2100" b="1"/>
              <a:t>rozšířit možnosti lidí podílet se na ochraně a posilování svého zdraví, realizovat a rozvíjet zdravý životní styl.</a:t>
            </a:r>
            <a:r>
              <a:rPr lang="cs-CZ" altLang="cs-CZ" sz="21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Podpora zdraví je tedy koncipována jako aktivita pro zdraví (nikoli aktivita proti nemocem) a zahrnuje prevenci, výchovu ke zdraví, komunitní aktivity (např. Zdravé město, Škola podporující zdraví, MŠ podporující zdraví) a tvorbu celkově příznivého prostředí.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457199" y="122238"/>
            <a:ext cx="7972425" cy="1057227"/>
          </a:xfrm>
        </p:spPr>
        <p:txBody>
          <a:bodyPr/>
          <a:lstStyle/>
          <a:p>
            <a:pPr eaLnBrk="1" hangingPunct="1"/>
            <a:r>
              <a:rPr lang="cs-CZ" b="1" dirty="0"/>
              <a:t>Příklad z praxe: Pohyb a výživa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73238"/>
            <a:ext cx="154622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950" y="4462408"/>
            <a:ext cx="1389063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3096" y="4457645"/>
            <a:ext cx="1408113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1773238"/>
            <a:ext cx="147637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7889" y="4451398"/>
            <a:ext cx="14573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60838" y="4466928"/>
            <a:ext cx="1404938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0" y="1341438"/>
            <a:ext cx="2071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latin typeface="Calibri" pitchFamily="34" charset="0"/>
              </a:rPr>
              <a:t>UČITEL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4625" y="1773238"/>
            <a:ext cx="14684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1763713" y="1341438"/>
            <a:ext cx="1214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ŽÁK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2555875" y="4005263"/>
            <a:ext cx="1214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latin typeface="Calibri" pitchFamily="34" charset="0"/>
              </a:rPr>
              <a:t>TŘÍDA</a:t>
            </a:r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5795963" y="4005263"/>
            <a:ext cx="1214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ŠKOLA</a:t>
            </a: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308850" y="4005263"/>
            <a:ext cx="1335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Calibri" pitchFamily="34" charset="0"/>
              </a:rPr>
              <a:t>DRUŽINA</a:t>
            </a:r>
          </a:p>
        </p:txBody>
      </p:sp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3419475" y="134143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RODIČE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4356100" y="4005263"/>
            <a:ext cx="1209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Calibri" pitchFamily="34" charset="0"/>
              </a:rPr>
              <a:t>JÍDELNA</a:t>
            </a:r>
          </a:p>
        </p:txBody>
      </p:sp>
      <p:sp>
        <p:nvSpPr>
          <p:cNvPr id="21520" name="TextovéPole 17"/>
          <p:cNvSpPr txBox="1">
            <a:spLocks noChangeArrowheads="1"/>
          </p:cNvSpPr>
          <p:nvPr/>
        </p:nvSpPr>
        <p:spPr bwMode="auto">
          <a:xfrm>
            <a:off x="4953001" y="1412776"/>
            <a:ext cx="401148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Výsledky pokusného ověřování: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  <a:latin typeface="Calibri" pitchFamily="34" charset="0"/>
              </a:rPr>
              <a:t>Pozitivní změny pod vlivem programu </a:t>
            </a:r>
            <a:r>
              <a:rPr lang="cs-CZ" sz="2400" dirty="0" err="1" smtClean="0">
                <a:solidFill>
                  <a:schemeClr val="tx2"/>
                </a:solidFill>
                <a:latin typeface="Calibri" pitchFamily="34" charset="0"/>
              </a:rPr>
              <a:t>PaV</a:t>
            </a:r>
            <a:r>
              <a:rPr lang="cs-CZ" sz="2400" dirty="0" smtClean="0">
                <a:solidFill>
                  <a:schemeClr val="tx2"/>
                </a:solidFill>
                <a:latin typeface="Calibri" pitchFamily="34" charset="0"/>
              </a:rPr>
              <a:t> dle rodičů: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46 % ve výživě, 22 % v pohybu dětí </a:t>
            </a:r>
            <a:r>
              <a:rPr lang="cs-CZ" sz="2000" dirty="0" smtClean="0">
                <a:latin typeface="Calibri" pitchFamily="34" charset="0"/>
              </a:rPr>
              <a:t>(</a:t>
            </a:r>
            <a:r>
              <a:rPr lang="cs-CZ" sz="2000" dirty="0" smtClean="0">
                <a:latin typeface="Calibri" pitchFamily="34" charset="0"/>
              </a:rPr>
              <a:t>28 % </a:t>
            </a:r>
            <a:r>
              <a:rPr lang="cs-CZ" sz="2000" dirty="0" smtClean="0">
                <a:latin typeface="Calibri" pitchFamily="34" charset="0"/>
              </a:rPr>
              <a:t>ve výživě rodiny, 13 % v pohybu rodiny)</a:t>
            </a:r>
            <a:endParaRPr lang="cs-CZ" sz="2000" dirty="0">
              <a:latin typeface="Calibri" pitchFamily="34" charset="0"/>
            </a:endParaRPr>
          </a:p>
          <a:p>
            <a:r>
              <a:rPr lang="cs-CZ" altLang="cs-CZ" sz="1600" dirty="0">
                <a:solidFill>
                  <a:schemeClr val="tx2"/>
                </a:solidFill>
                <a:hlinkClick r:id="rId9"/>
              </a:rPr>
              <a:t>https://pav.rvp.cz/</a:t>
            </a:r>
            <a:endParaRPr lang="cs-CZ" altLang="cs-CZ" sz="1600" dirty="0">
              <a:solidFill>
                <a:schemeClr val="tx2"/>
              </a:solidFill>
            </a:endParaRPr>
          </a:p>
          <a:p>
            <a:endParaRPr lang="cs-CZ" sz="2400" dirty="0"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4625" y="4725144"/>
            <a:ext cx="1977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Jako učitelé můžete významně ovlivňovat zdraví dětí!!!</a:t>
            </a:r>
            <a:endParaRPr lang="cs-CZ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2038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ZDRAVOTNÍ STAV OBYVATELSTVA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  <a:extLst/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800" dirty="0"/>
              <a:t>řada studií přináší neuspokojivé výsledky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Zpráva o zdraví obyvatel ČR (2014) – „</a:t>
            </a:r>
            <a:r>
              <a:rPr lang="cs-CZ" sz="2000" i="1" dirty="0"/>
              <a:t>nedaří se redukovat podíl kuřáků v populaci, přibývá osob trpících diabetem II. typu (80 % jich umírá na nemoci oběhové soustavy),roste počet obézních osob v populaci…“</a:t>
            </a:r>
            <a:r>
              <a:rPr lang="cs-CZ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Studie HBSC </a:t>
            </a:r>
            <a:r>
              <a:rPr lang="cs-CZ" sz="2000" dirty="0"/>
              <a:t>(Mezinárodní zpráva o zdraví a životním stylu dětí a školáků v roce 2014)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WHO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Zdravotnická ročenka ČR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…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800" dirty="0"/>
              <a:t>nepříznivý demografický vývoj - populace stárne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dirty="0"/>
          </a:p>
          <a:p>
            <a:pPr marL="3200400" lvl="7" indent="0">
              <a:buFont typeface="Arial" panose="020B0604020202020204" pitchFamily="34" charset="0"/>
              <a:buNone/>
              <a:defRPr/>
            </a:pPr>
            <a:r>
              <a:rPr lang="cs-CZ" dirty="0"/>
              <a:t>          </a:t>
            </a:r>
          </a:p>
          <a:p>
            <a:pPr marL="3200400" lvl="7" indent="0">
              <a:buFont typeface="Arial" panose="020B0604020202020204" pitchFamily="34" charset="0"/>
              <a:buNone/>
              <a:defRPr/>
            </a:pPr>
            <a:r>
              <a:rPr lang="cs-CZ" dirty="0"/>
              <a:t>		</a:t>
            </a:r>
          </a:p>
        </p:txBody>
      </p:sp>
      <p:sp>
        <p:nvSpPr>
          <p:cNvPr id="1229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597650"/>
            <a:ext cx="2895600" cy="1238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 sz="1000"/>
          </a:p>
        </p:txBody>
      </p:sp>
      <p:pic>
        <p:nvPicPr>
          <p:cNvPr id="12293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21163"/>
            <a:ext cx="16462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Závěr</a:t>
            </a:r>
          </a:p>
        </p:txBody>
      </p:sp>
      <p:pic>
        <p:nvPicPr>
          <p:cNvPr id="38914" name="Picture 4" descr="61-ote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068388"/>
            <a:ext cx="5472112" cy="3949700"/>
          </a:xfrm>
        </p:spPr>
      </p:pic>
      <p:sp>
        <p:nvSpPr>
          <p:cNvPr id="3891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516563"/>
            <a:ext cx="8229600" cy="614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200" b="1"/>
              <a:t>Lepší je  nemocem předcházet, než je léčit!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400" b="1"/>
              <a:t>(Jan Evangelista Purkyně)</a:t>
            </a:r>
          </a:p>
        </p:txBody>
      </p:sp>
    </p:spTree>
    <p:extLst>
      <p:ext uri="{BB962C8B-B14F-4D97-AF65-F5344CB8AC3E}">
        <p14:creationId xmlns:p14="http://schemas.microsoft.com/office/powerpoint/2010/main" val="18301879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Jaké je naše zdraví?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578850" cy="568937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</a:rPr>
              <a:t>řada studií z posledních let přináší neuspokojivé zprávy o zdravotním stavu obyvatelstva ČR </a:t>
            </a:r>
            <a:r>
              <a:rPr lang="cs-CZ" sz="1600" i="1" dirty="0"/>
              <a:t>(Kalman, 2011; Kalman, &amp; Vašíčková, 2013; Antošová, et al., 2014)</a:t>
            </a:r>
            <a:endParaRPr lang="cs-CZ" sz="1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i="1" dirty="0"/>
              <a:t>např.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OBEZITA: ČR je v rámci Evropy na předních místech v počtu obézních (po Anglii, Maltě a Maďarsku), více než polovina dospělé populace má nadváhu nebo obezitu  - 57 % má nadváhu nebo obezitu, 17 % má obezitu, </a:t>
            </a:r>
            <a:r>
              <a:rPr lang="cs-CZ" sz="1800" b="1" dirty="0"/>
              <a:t>nedaří se snižovat</a:t>
            </a:r>
            <a:r>
              <a:rPr lang="cs-CZ" sz="1800" dirty="0"/>
              <a:t>, podíl obézních od 90. let stoupá, choroby spojené s obezitou jsou 2. nejčastější příčinou úmrtí, kterým je možné předcházet (hned po onemocnění souvisejících s kouřením)</a:t>
            </a:r>
          </a:p>
          <a:p>
            <a:pPr>
              <a:defRPr/>
            </a:pPr>
            <a:r>
              <a:rPr lang="cs-CZ" sz="1800" dirty="0"/>
              <a:t>DIABETES MELLITUS: V ČR se lečí asi 7 % populace (z toho 90 - 95 % DM 2. typu), podle prognóz zasáhne v dohledné době 10 % obyvatelstva</a:t>
            </a:r>
          </a:p>
          <a:p>
            <a:pPr>
              <a:defRPr/>
            </a:pPr>
            <a:r>
              <a:rPr lang="cs-CZ" sz="1800" dirty="0"/>
              <a:t>OSTEOPORÓZA: V ČR postihuje osteoporóza asi 7 % populace (700 000) a stoupá, ve věku nad 50 let jí onemocní každá 3. žena a každý 5. muž – (souvisí s životním stylem, prevence nutná již od dětství)</a:t>
            </a:r>
          </a:p>
          <a:p>
            <a:pPr>
              <a:defRPr/>
            </a:pPr>
            <a:r>
              <a:rPr lang="cs-CZ" sz="1800" dirty="0"/>
              <a:t>NÁDOROVÉ ONEMOCNĚNÍ: Incidence n. o. tlustého střeva a konečníku je u mužů na předních místech v rámci Evropy (po Maďarsku a Slovensku)</a:t>
            </a:r>
          </a:p>
          <a:p>
            <a:pPr>
              <a:defRPr/>
            </a:pPr>
            <a:r>
              <a:rPr lang="cs-CZ" sz="1800" dirty="0"/>
              <a:t>neprodlužuje se doba dožitá ve zdraví, která stagnuje na úrovni 62 let více než 50 let, prodlužuje se pouze počet let prožitých v nemoci</a:t>
            </a:r>
            <a:r>
              <a:rPr lang="cs-CZ" sz="1800" i="1" dirty="0"/>
              <a:t> </a:t>
            </a:r>
            <a:endParaRPr lang="cs-CZ" sz="2000" i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600" i="1" dirty="0"/>
              <a:t>(Zpráva o zdraví obyvatel ČR, 2014, Zdravotnická ročenka České republiky 2013, 2014).</a:t>
            </a:r>
            <a:endParaRPr lang="cs-CZ" sz="16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0637"/>
          </a:xfrm>
        </p:spPr>
        <p:txBody>
          <a:bodyPr/>
          <a:lstStyle/>
          <a:p>
            <a:r>
              <a:rPr lang="cs-CZ" altLang="cs-CZ"/>
              <a:t>A zdraví dětí?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507413" cy="4949825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úroveň nadváhy a obezity je 29 % u jedenáctiletých, 28 % u třináctiletých a 23 % u patnáctiletých chlapců (pozor před 15 lety to bylo jen 9 %)</a:t>
            </a:r>
          </a:p>
          <a:p>
            <a:pPr>
              <a:defRPr/>
            </a:pPr>
            <a:r>
              <a:rPr lang="cs-CZ" sz="2400" dirty="0"/>
              <a:t>u dívek je výskyt nadváhy a obezity zhruba poloviční</a:t>
            </a:r>
          </a:p>
          <a:p>
            <a:pPr>
              <a:defRPr/>
            </a:pPr>
            <a:r>
              <a:rPr lang="cs-CZ" sz="2400" dirty="0"/>
              <a:t>ale! české děti se v tomto ohledu neliší od mezinárodního průměru)</a:t>
            </a:r>
          </a:p>
          <a:p>
            <a:pPr>
              <a:defRPr/>
            </a:pPr>
            <a:r>
              <a:rPr lang="cs-CZ" sz="2400" dirty="0"/>
              <a:t>výskyt 2 a více zdravotních potíží alespoň jednou týdně uvádí 48 % patnáctiletých dívek, 28 % chlapců</a:t>
            </a:r>
          </a:p>
          <a:p>
            <a:pPr>
              <a:defRPr/>
            </a:pPr>
            <a:r>
              <a:rPr lang="cs-CZ" sz="2400" dirty="0"/>
              <a:t>výskyt alespoň jednoho úrazu v uplynulém roce uvádí 43 % 15 letých chlapců a 40 % dívek.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i="1" dirty="0"/>
              <a:t>(Mezinárodní zpráva o zdraví a životním stylu dětí a školáků na základě výzkumu studie </a:t>
            </a:r>
            <a:r>
              <a:rPr lang="cs-CZ" sz="1800" i="1" dirty="0" err="1"/>
              <a:t>Health</a:t>
            </a:r>
            <a:r>
              <a:rPr lang="cs-CZ" sz="1800" i="1" dirty="0"/>
              <a:t> </a:t>
            </a:r>
            <a:r>
              <a:rPr lang="cs-CZ" sz="1800" i="1" dirty="0" err="1"/>
              <a:t>Behaviour</a:t>
            </a:r>
            <a:r>
              <a:rPr lang="cs-CZ" sz="1800" i="1" dirty="0"/>
              <a:t> in </a:t>
            </a:r>
            <a:r>
              <a:rPr lang="cs-CZ" sz="1800" i="1" dirty="0" err="1"/>
              <a:t>School-Aged</a:t>
            </a:r>
            <a:r>
              <a:rPr lang="cs-CZ" sz="1800" i="1" dirty="0"/>
              <a:t> </a:t>
            </a:r>
            <a:r>
              <a:rPr lang="cs-CZ" sz="1800" i="1" dirty="0" err="1"/>
              <a:t>Children</a:t>
            </a:r>
            <a:r>
              <a:rPr lang="cs-CZ" sz="1800" i="1" dirty="0"/>
              <a:t> realizované v roce 2014, 2016)</a:t>
            </a:r>
            <a:endParaRPr lang="cs-CZ" sz="1800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0637"/>
          </a:xfrm>
        </p:spPr>
        <p:txBody>
          <a:bodyPr/>
          <a:lstStyle/>
          <a:p>
            <a:r>
              <a:rPr lang="cs-CZ" altLang="cs-CZ"/>
              <a:t>A zdraví dětí?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036495" cy="5760368"/>
          </a:xfrm>
        </p:spPr>
        <p:txBody>
          <a:bodyPr/>
          <a:lstStyle/>
          <a:p>
            <a:pPr marL="0" indent="0">
              <a:buNone/>
            </a:pPr>
            <a:r>
              <a:rPr lang="cs-CZ" sz="1600" b="1" dirty="0"/>
              <a:t>Studie Zdraví dětí 2016</a:t>
            </a:r>
          </a:p>
          <a:p>
            <a:pPr marL="0" indent="0">
              <a:buNone/>
            </a:pPr>
            <a:r>
              <a:rPr lang="cs-CZ" sz="1200" dirty="0"/>
              <a:t>proběhla pod záštitou Společnosti praktických lékařů pro děti a dorost a SZÚ na vzorku 5132 dětí ve věku 5, 9, 13 a 17 let. Šetření bylo zaměřené na sledování prevalence alergických onemocnění, obezity, rizikových faktorů kardiovaskulárních onemocnění a poruch pohybového aparátu u dětí (u vybraných dětí analyzován biologický materiál)</a:t>
            </a:r>
          </a:p>
          <a:p>
            <a:pPr marL="0" indent="0">
              <a:buNone/>
            </a:pPr>
            <a:r>
              <a:rPr lang="cs-CZ" sz="1400" u="sng" dirty="0">
                <a:hlinkClick r:id="rId2"/>
              </a:rPr>
              <a:t>http://www.szu.cz/publikace/zdravi-deti?highlightWords=zdrav%C3%AD+d%C4%9Bt%C3%AD+2016</a:t>
            </a:r>
            <a:endParaRPr lang="cs-CZ" sz="1400" dirty="0"/>
          </a:p>
          <a:p>
            <a:endParaRPr lang="cs-CZ" sz="1400" b="1" dirty="0"/>
          </a:p>
          <a:p>
            <a:r>
              <a:rPr lang="cs-CZ" sz="1500" b="1" dirty="0"/>
              <a:t>Výskyt obezity</a:t>
            </a:r>
            <a:r>
              <a:rPr lang="cs-CZ" sz="1500" dirty="0"/>
              <a:t> se během dvacetiletého období sledování (1996–2016) u dětí zvýšil významně, nicméně za posledních pět let (2011–2016) zůstal stabilní a v současnosti se pohybuje kolem </a:t>
            </a:r>
            <a:r>
              <a:rPr lang="cs-CZ" sz="1500" b="1" dirty="0"/>
              <a:t>10 %.</a:t>
            </a:r>
          </a:p>
          <a:p>
            <a:r>
              <a:rPr lang="cs-CZ" sz="1500" dirty="0"/>
              <a:t>V celém souboru bylo 8,1 % dětí s nízkou hmotností, normální hmotnost mělo 74,1 % dětí, </a:t>
            </a:r>
            <a:r>
              <a:rPr lang="cs-CZ" sz="1500" b="1" dirty="0"/>
              <a:t>nadváhu 7,5 % a obezitu 10,3 %</a:t>
            </a:r>
            <a:r>
              <a:rPr lang="cs-CZ" sz="1500" dirty="0"/>
              <a:t>. Vyšší než normální hmotnost měli častěji chlapci než dívky, rozdíl byl ale pouze 2,2 %. Výraznější rozdíly v tělesné hmotnosti byly zjištěny v souvislosti s věkem. </a:t>
            </a:r>
            <a:r>
              <a:rPr lang="cs-CZ" sz="1500" b="1" dirty="0"/>
              <a:t>Procento dětí se zvýšenou hmotností (tj. nadváha + obezita) nejvíce narostlo mezi 5. a 9. rokem</a:t>
            </a:r>
            <a:r>
              <a:rPr lang="cs-CZ" sz="1500" dirty="0"/>
              <a:t>, u dívek potom následoval plynulý pokles, zatímco podíl chlapců s vyšší hmotností stoupal až do 13 let a pak mezi 13. a 17. rokem mírně klesl.</a:t>
            </a:r>
          </a:p>
          <a:p>
            <a:r>
              <a:rPr lang="cs-CZ" sz="1500" dirty="0"/>
              <a:t>Dobré stravovací návyky měla pětina dětí, naopak 16 % dětí nedodržovalo vybrané zásady zdravé výživy. Chlapci se stravovali hůře než dívky a s věkem se jejich stravovací návyky zhoršovaly, v 17 letech se hůře stravuje více jak čtvrtina chlapců. Naproti tomu 17leté dívky jsou na tom nejlépe, třetina z nich má dobré stravovací návyky. </a:t>
            </a:r>
          </a:p>
          <a:p>
            <a:r>
              <a:rPr lang="cs-CZ" sz="1500" dirty="0"/>
              <a:t>Děti od předškolního věku po dospívající konzumují stále málo zeleniny, čtvrtina dětí méně než jednu porci zeleniny denně. Děti s nadváhou a obezitou mají ve svém jídelníčku významně méně ovoce a zeleniny, zato více sladkých nápojů a potravin typu fastfood, ve srovnání s dětmi s normální hmotností.</a:t>
            </a:r>
          </a:p>
          <a:p>
            <a:r>
              <a:rPr lang="cs-CZ" sz="1500" b="1" dirty="0"/>
              <a:t>Pohybová aktivita je u dětí nedostatečná - pětina dětí má minimální pohybovou aktivitu</a:t>
            </a:r>
            <a:r>
              <a:rPr lang="cs-CZ" sz="1500" dirty="0"/>
              <a:t>, </a:t>
            </a:r>
            <a:r>
              <a:rPr lang="cs-CZ" sz="1500" dirty="0" smtClean="0"/>
              <a:t>         u </a:t>
            </a:r>
            <a:r>
              <a:rPr lang="cs-CZ" sz="1500" dirty="0"/>
              <a:t>17letých je to třetina.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82925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Jak se tedy chováme?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557338"/>
            <a:ext cx="8785225" cy="51847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máme:</a:t>
            </a:r>
          </a:p>
          <a:p>
            <a:pPr>
              <a:defRPr/>
            </a:pPr>
            <a:r>
              <a:rPr lang="cs-CZ" sz="2000" dirty="0"/>
              <a:t>nedostatečnou pohybovou aktivitu</a:t>
            </a:r>
          </a:p>
          <a:p>
            <a:pPr>
              <a:defRPr/>
            </a:pPr>
            <a:r>
              <a:rPr lang="cs-CZ" sz="2000" dirty="0"/>
              <a:t>nevyváženou skladbu stravy</a:t>
            </a:r>
          </a:p>
          <a:p>
            <a:pPr>
              <a:defRPr/>
            </a:pPr>
            <a:r>
              <a:rPr lang="cs-CZ" sz="2000" dirty="0"/>
              <a:t>nadměrný energetický příjem (nevhodný příjem tuků a nadbytek jednoduchých sacharidů ve stravě)</a:t>
            </a:r>
          </a:p>
          <a:p>
            <a:pPr>
              <a:defRPr/>
            </a:pPr>
            <a:r>
              <a:rPr lang="cs-CZ" sz="2000" dirty="0"/>
              <a:t>nedostatek ovoce a zeleniny ve stravě</a:t>
            </a:r>
          </a:p>
          <a:p>
            <a:pPr>
              <a:defRPr/>
            </a:pPr>
            <a:r>
              <a:rPr lang="cs-CZ" sz="2000" dirty="0"/>
              <a:t>vysokou konzumaci soli</a:t>
            </a:r>
          </a:p>
          <a:p>
            <a:pPr>
              <a:defRPr/>
            </a:pPr>
            <a:r>
              <a:rPr lang="cs-CZ" sz="2000" dirty="0"/>
              <a:t>nepravidelné stravování</a:t>
            </a:r>
          </a:p>
          <a:p>
            <a:pPr>
              <a:defRPr/>
            </a:pPr>
            <a:r>
              <a:rPr lang="cs-CZ" sz="2000" dirty="0"/>
              <a:t>cca 30 % dospělých kuřáků</a:t>
            </a:r>
            <a:r>
              <a:rPr lang="cs-CZ" sz="2400" dirty="0"/>
              <a:t> </a:t>
            </a:r>
            <a:r>
              <a:rPr lang="cs-CZ" sz="1800" dirty="0"/>
              <a:t>(Podíl kuřáků za posledních 20 let neklesá – v populaci mezi 15 a 64 lety: 28 – 30 %, v ČR je vystaveno tabákovému kouři zhruba 40 % dětí.)</a:t>
            </a:r>
          </a:p>
          <a:p>
            <a:pPr>
              <a:defRPr/>
            </a:pPr>
            <a:r>
              <a:rPr lang="cs-CZ" sz="2000" dirty="0"/>
              <a:t>nejvyšší spotřebu čistého lihu na osobu a rok v Evropě (12,5 litru)</a:t>
            </a:r>
            <a:endParaRPr lang="cs-CZ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i="1" dirty="0"/>
              <a:t>(Zpráva o zdraví obyvatel ČR, 2014)</a:t>
            </a: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Jak se chovají děti?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341438"/>
            <a:ext cx="8713788" cy="5400675"/>
          </a:xfrm>
        </p:spPr>
        <p:txBody>
          <a:bodyPr/>
          <a:lstStyle/>
          <a:p>
            <a:pPr>
              <a:defRPr/>
            </a:pPr>
            <a:r>
              <a:rPr lang="cs-CZ" sz="1800" dirty="0"/>
              <a:t>naprostá většina dětí v České republice má nedostatek pohybové aktivity (cca 80 %)</a:t>
            </a:r>
          </a:p>
          <a:p>
            <a:pPr>
              <a:defRPr/>
            </a:pPr>
            <a:r>
              <a:rPr lang="cs-CZ" sz="1800" dirty="0"/>
              <a:t>české děti vynikají v držení diety či jiné aktivity na snížení váhy (u patnáctiletých je to 19 % chlapců a 37 % dívek)</a:t>
            </a:r>
          </a:p>
          <a:p>
            <a:pPr>
              <a:defRPr/>
            </a:pPr>
            <a:r>
              <a:rPr lang="cs-CZ" sz="1800" dirty="0"/>
              <a:t>přibližně 35 % jedenáctiletých, 45 % třináctiletých a 50 % patnáctiletých pravidelně nesnídá </a:t>
            </a:r>
          </a:p>
          <a:p>
            <a:pPr>
              <a:defRPr/>
            </a:pPr>
            <a:r>
              <a:rPr lang="cs-CZ" sz="1800" dirty="0"/>
              <a:t>většina dětí (cca 70 %) zároveň nevečeří společně s rodinou a ČR je v tomto ohledu jednou z posledních zemí mezinárodních tabulek</a:t>
            </a:r>
          </a:p>
          <a:p>
            <a:pPr>
              <a:defRPr/>
            </a:pPr>
            <a:r>
              <a:rPr lang="cs-CZ" sz="1800" dirty="0"/>
              <a:t>pravidelnou konzumaci zeleniny uvádí cca 27 % jedenácti a třináctiletých a 24 % patnáctiletých</a:t>
            </a:r>
          </a:p>
          <a:p>
            <a:pPr>
              <a:defRPr/>
            </a:pPr>
            <a:r>
              <a:rPr lang="cs-CZ" sz="1800" dirty="0"/>
              <a:t>většina dětí tráví příliš mnoho času u televize a počítače (až 6 hodin denně) </a:t>
            </a:r>
          </a:p>
          <a:p>
            <a:pPr>
              <a:defRPr/>
            </a:pPr>
            <a:r>
              <a:rPr lang="cs-CZ" sz="1800" dirty="0"/>
              <a:t>české děti začínají výrazně dříve ve srovnání s mezinárodním průměrem pít alkohol, kouřit cigarety a marihuanu (pravidelně pije alkohol 20 % patnáctiletých chlapců a 14 % dívek, opakovanou opilost uvádí přibližně 30 % patnáctiletých, což je výrazně více, než je mezinárodní průměr zemí HSBC, cigarety kouří pravidelně 11 % patnáctiletých chlapců a 16 % patnáctiletých dívek)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600" i="1" dirty="0"/>
              <a:t>(Mezinárodní zpráva o zdraví a životním stylu dětí a školáků na základě výzkumu studie </a:t>
            </a:r>
            <a:r>
              <a:rPr lang="cs-CZ" sz="1600" i="1" dirty="0" err="1"/>
              <a:t>Health</a:t>
            </a:r>
            <a:r>
              <a:rPr lang="cs-CZ" sz="1600" i="1" dirty="0"/>
              <a:t> </a:t>
            </a:r>
            <a:r>
              <a:rPr lang="cs-CZ" sz="1600" i="1" dirty="0" err="1"/>
              <a:t>Behaviour</a:t>
            </a:r>
            <a:r>
              <a:rPr lang="cs-CZ" sz="1600" i="1" dirty="0"/>
              <a:t> in </a:t>
            </a:r>
            <a:r>
              <a:rPr lang="cs-CZ" sz="1600" i="1" dirty="0" err="1"/>
              <a:t>School-Aged</a:t>
            </a:r>
            <a:r>
              <a:rPr lang="cs-CZ" sz="1600" i="1" dirty="0"/>
              <a:t> </a:t>
            </a:r>
            <a:r>
              <a:rPr lang="cs-CZ" sz="1600" i="1" dirty="0" err="1"/>
              <a:t>Children</a:t>
            </a:r>
            <a:r>
              <a:rPr lang="cs-CZ" sz="1600" i="1" dirty="0"/>
              <a:t> realizované v roce 2014, 2016)</a:t>
            </a:r>
            <a:endParaRPr lang="cs-CZ" sz="1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Studie HBSC (2014)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323850" y="1719263"/>
            <a:ext cx="8569325" cy="50022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i="1" dirty="0"/>
              <a:t>Olomouc (15. března 2016) – České děti mají nedostatek pohybu, volný čas tráví u počítače a vynechávají snídaně a večeře s rodinou. Nadprůměrné jsou také v pití alkoholu, užívání tabákových výrobků a kouření marihuany. Takové jsou hlavní závěry největší evropské výzkumné studie </a:t>
            </a:r>
            <a:r>
              <a:rPr lang="cs-CZ" altLang="cs-CZ" sz="1600" i="1" dirty="0" err="1"/>
              <a:t>Health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Behaviour</a:t>
            </a:r>
            <a:r>
              <a:rPr lang="cs-CZ" altLang="cs-CZ" sz="1600" i="1" dirty="0"/>
              <a:t> in </a:t>
            </a:r>
            <a:r>
              <a:rPr lang="cs-CZ" altLang="cs-CZ" sz="1600" i="1" dirty="0" err="1"/>
              <a:t>School-aged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Children</a:t>
            </a:r>
            <a:r>
              <a:rPr lang="cs-CZ" altLang="cs-CZ" sz="1600" i="1" dirty="0"/>
              <a:t> (HBSC), která mapuje životní styl mladé generace. Do studie je zapojeno 220 tisíc školáků ze 42 zemí světa. Výzkum je pod záštitou Světové zdravotnické organizace (WHO).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Reprezentativní soubor českých dětí (11-15 let), 94 škol ve všech krajích ČR (5.,7.,9, třídy) – celkem 4404 dětí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Studie probíhá od roku 1994, poslední sběr dat v roce 2014 (vyhodnocuje se, rekordní počet respondentů)</a:t>
            </a:r>
          </a:p>
          <a:p>
            <a:pPr lvl="1"/>
            <a:endParaRPr lang="cs-CZ" sz="1600" dirty="0">
              <a:hlinkClick r:id="rId3"/>
            </a:endParaRPr>
          </a:p>
          <a:p>
            <a:pPr lvl="1"/>
            <a:r>
              <a:rPr lang="cs-CZ" altLang="cs-CZ" sz="1600" dirty="0"/>
              <a:t>Mezinárodní zpráva o zdraví a životním stylu dětí a školáků v roce 2014</a:t>
            </a:r>
          </a:p>
          <a:p>
            <a:pPr lvl="1"/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http://hbsc.upol.cz/1-cestina/42-hbsc_studie/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344487" lvl="1" indent="0">
              <a:buNone/>
            </a:pP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4487" lvl="1" indent="0">
              <a:buNone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marL="0" indent="0">
              <a:buNone/>
            </a:pPr>
            <a:endParaRPr lang="cs-CZ" altLang="cs-CZ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i="1" dirty="0"/>
          </a:p>
        </p:txBody>
      </p:sp>
      <p:sp>
        <p:nvSpPr>
          <p:cNvPr id="1741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55650" y="6356350"/>
            <a:ext cx="793115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000"/>
              <a:t>Mezinárodní zpráva o zdraví a životním stylu dětí a školáků v roce 2014, www.upol.hbsc.cz</a:t>
            </a:r>
          </a:p>
        </p:txBody>
      </p:sp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Síť">
  <a:themeElements>
    <a:clrScheme name="Síť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í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íť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íť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1353</TotalTime>
  <Words>2127</Words>
  <Application>Microsoft Office PowerPoint</Application>
  <PresentationFormat>Předvádění na obrazovce (4:3)</PresentationFormat>
  <Paragraphs>252</Paragraphs>
  <Slides>30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Síť</vt:lpstr>
      <vt:lpstr>Zdravotní stav obyvatel ČR</vt:lpstr>
      <vt:lpstr>Zdravotní stav obyvatel ČR</vt:lpstr>
      <vt:lpstr>ZDRAVOTNÍ STAV OBYVATELSTVA ČR</vt:lpstr>
      <vt:lpstr>Jaké je naše zdraví? </vt:lpstr>
      <vt:lpstr>A zdraví dětí? </vt:lpstr>
      <vt:lpstr>A zdraví dětí? </vt:lpstr>
      <vt:lpstr>Jak se tedy chováme?</vt:lpstr>
      <vt:lpstr>Jak se chovají děti? </vt:lpstr>
      <vt:lpstr>Studie HBSC (2014)</vt:lpstr>
      <vt:lpstr>HBSC – Národní zpráva o zdraví a životním stylu dětí a školáku (2010 - 2014)</vt:lpstr>
      <vt:lpstr>Prezentace aplikace PowerPoint</vt:lpstr>
      <vt:lpstr>Střední délka života při narození</vt:lpstr>
      <vt:lpstr>Demografická situace v ČR (2015) </vt:lpstr>
      <vt:lpstr>Prezentace aplikace PowerPoint</vt:lpstr>
      <vt:lpstr>Věkové složení obyvatelstva ČR 2015  </vt:lpstr>
      <vt:lpstr>Prezentace aplikace PowerPoint</vt:lpstr>
      <vt:lpstr>Střední délka života při narození v ČR (zdroj UZIS) </vt:lpstr>
      <vt:lpstr>Prezentace aplikace PowerPoint</vt:lpstr>
      <vt:lpstr>ZDRAVOTNÍ STAV OBYVATELSTVA ČR</vt:lpstr>
      <vt:lpstr>WHO</vt:lpstr>
      <vt:lpstr>Nemocnost v ČR (dle ÚZIS)</vt:lpstr>
      <vt:lpstr>Nemoci dětí</vt:lpstr>
      <vt:lpstr>Nejčastější příčiny úmrtí</vt:lpstr>
      <vt:lpstr>Kardiovaskulární onemocnění - hlavní rizikové faktory</vt:lpstr>
      <vt:lpstr>Prevence chronických neinfekčních onemocnění</vt:lpstr>
      <vt:lpstr>Prevence chronických neinfekčních onemocnění</vt:lpstr>
      <vt:lpstr>Prezentace aplikace PowerPoint</vt:lpstr>
      <vt:lpstr>Podpora zdraví</vt:lpstr>
      <vt:lpstr>Příklad z praxe: Pohyb a výživa</vt:lpstr>
      <vt:lpstr>Závěr</vt:lpstr>
    </vt:vector>
  </TitlesOfParts>
  <Company>PedF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a didaktika výchovy ke zdraví 1</dc:title>
  <dc:creator>Leona Mužíková</dc:creator>
  <cp:lastModifiedBy>Muzikova</cp:lastModifiedBy>
  <cp:revision>89</cp:revision>
  <dcterms:created xsi:type="dcterms:W3CDTF">2008-02-27T14:43:05Z</dcterms:created>
  <dcterms:modified xsi:type="dcterms:W3CDTF">2018-02-27T08:59:27Z</dcterms:modified>
</cp:coreProperties>
</file>