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7"/>
  </p:notesMasterIdLst>
  <p:sldIdLst>
    <p:sldId id="256" r:id="rId2"/>
    <p:sldId id="325" r:id="rId3"/>
    <p:sldId id="257" r:id="rId4"/>
    <p:sldId id="259" r:id="rId5"/>
    <p:sldId id="300" r:id="rId6"/>
    <p:sldId id="258" r:id="rId7"/>
    <p:sldId id="262" r:id="rId8"/>
    <p:sldId id="319" r:id="rId9"/>
    <p:sldId id="327" r:id="rId10"/>
    <p:sldId id="328" r:id="rId11"/>
    <p:sldId id="329" r:id="rId12"/>
    <p:sldId id="263" r:id="rId13"/>
    <p:sldId id="330" r:id="rId14"/>
    <p:sldId id="331" r:id="rId15"/>
    <p:sldId id="347" r:id="rId16"/>
    <p:sldId id="343" r:id="rId17"/>
    <p:sldId id="348" r:id="rId18"/>
    <p:sldId id="349" r:id="rId19"/>
    <p:sldId id="332" r:id="rId20"/>
    <p:sldId id="351" r:id="rId21"/>
    <p:sldId id="333" r:id="rId22"/>
    <p:sldId id="335" r:id="rId23"/>
    <p:sldId id="334" r:id="rId24"/>
    <p:sldId id="340" r:id="rId25"/>
    <p:sldId id="350" r:id="rId26"/>
    <p:sldId id="352" r:id="rId27"/>
    <p:sldId id="339" r:id="rId28"/>
    <p:sldId id="353" r:id="rId29"/>
    <p:sldId id="337" r:id="rId30"/>
    <p:sldId id="354" r:id="rId31"/>
    <p:sldId id="356" r:id="rId32"/>
    <p:sldId id="345" r:id="rId33"/>
    <p:sldId id="346" r:id="rId34"/>
    <p:sldId id="308" r:id="rId35"/>
    <p:sldId id="307" r:id="rId36"/>
    <p:sldId id="344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8F59184-3FAE-4C4B-9AF2-60F69395DB96}" type="datetimeFigureOut">
              <a:rPr lang="cs-CZ" altLang="cs-CZ"/>
              <a:pPr>
                <a:defRPr/>
              </a:pPr>
              <a:t>2. 3. 2018</a:t>
            </a:fld>
            <a:endParaRPr lang="cs-CZ" alt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561AE0-99D9-4E51-8349-71143C6A2D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68492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1" tIns="47780" rIns="95561" bIns="47780"/>
          <a:lstStyle/>
          <a:p>
            <a:pPr eaLnBrk="1" hangingPunct="1"/>
            <a:r>
              <a:rPr lang="cs-CZ" altLang="cs-CZ" smtClean="0"/>
              <a:t>Využití pyramidy – edukace i hodnocení – praktický příklad</a:t>
            </a:r>
          </a:p>
          <a:p>
            <a:pPr eaLnBrk="1" hangingPunct="1"/>
            <a:endParaRPr lang="cs-CZ" altLang="cs-CZ" smtClean="0"/>
          </a:p>
        </p:txBody>
      </p:sp>
      <p:sp>
        <p:nvSpPr>
          <p:cNvPr id="40964" name="Zástupný symbol pro číslo snímku 3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1" tIns="47780" rIns="95561" bIns="4778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EFE8B06-6BAE-46C9-893A-83CBF3EF7096}" type="slidenum">
              <a:rPr lang="cs-CZ" altLang="cs-CZ"/>
              <a:pPr algn="r" eaLnBrk="1" hangingPunct="1">
                <a:spcBef>
                  <a:spcPct val="0"/>
                </a:spcBef>
              </a:pPr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3545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</p:grpSp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129ED-863C-4155-8764-ED2242FAB26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7674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917F7-5522-4EEF-924F-D0DDF15C16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6975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B1B32-2663-4445-A3E7-F9098E7228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561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B8A4F-0C53-4F76-93C9-C40B90846FB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84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1BA17-8BB1-4BF6-9CA9-5FABBDC020F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052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E6662-899F-4338-9BAA-4BC8E2C2EED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9623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5A32B-D615-4DA7-BF5B-60A98A0262A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916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6AB07-2DA5-40FD-BC7C-444E0B610A5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320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D524A-518F-448A-9BEF-2B2A0C50DD3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861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569EE-2F3A-4285-9B75-1EB615C9647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923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D1EF2-1927-4191-9F9D-D90934469EB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7886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C233D-77C9-48E7-8F98-6B6C60086B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469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F34D9-D1C6-4AA5-A795-5F392AEAAFB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827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C174D85-6C3D-4C3B-B834-A929C287D0E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 smtClean="0">
              <a:latin typeface="Times New Roman" panose="02020603050405020304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 smtClean="0">
              <a:latin typeface="Times New Roman" panose="02020603050405020304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 smtClean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viscojis.cz/teens/" TargetMode="External"/><Relationship Id="rId7" Type="http://schemas.openxmlformats.org/officeDocument/2006/relationships/hyperlink" Target="http://www.vimcojim.cz/" TargetMode="External"/><Relationship Id="rId2" Type="http://schemas.openxmlformats.org/officeDocument/2006/relationships/hyperlink" Target="http://pav.rvp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zu.cz/" TargetMode="External"/><Relationship Id="rId5" Type="http://schemas.openxmlformats.org/officeDocument/2006/relationships/hyperlink" Target="http://www.vyzivaspol.cz/" TargetMode="External"/><Relationship Id="rId4" Type="http://schemas.openxmlformats.org/officeDocument/2006/relationships/hyperlink" Target="http://www.bezpecnostpotravin.cz/" TargetMode="External"/><Relationship Id="rId9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hyperlink" Target="http://www.szu.cz/uploads/5keys_czech.pdf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cojis.cz/teens/index.php?option=com_content&amp;view=article&amp;id=95&amp;Itemid=76" TargetMode="External"/><Relationship Id="rId2" Type="http://schemas.openxmlformats.org/officeDocument/2006/relationships/hyperlink" Target="http://pav.rvp.cz/filemanager/userfiles/Edukacni_materialy/1_pohyb_a_vyziva_web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dnet.cz/" TargetMode="External"/><Relationship Id="rId2" Type="http://schemas.openxmlformats.org/officeDocument/2006/relationships/hyperlink" Target="http://www.efsa.europa.eu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yzivaspol.cz/rubrika-dokumenty/konecne-zneni-vyzivovych-doporuceni.html" TargetMode="External"/><Relationship Id="rId2" Type="http://schemas.openxmlformats.org/officeDocument/2006/relationships/hyperlink" Target="http://www.vyzivaspol.cz/rubrika-dokumenty/zdrava-trinactka-strucna-vyzivova-doporuceni.html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wmf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wmf"/><Relationship Id="rId4" Type="http://schemas.openxmlformats.org/officeDocument/2006/relationships/image" Target="../media/image52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z="5600" b="1" smtClean="0"/>
              <a:t>VÝŽIVA ČLOVĚKA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789363"/>
            <a:ext cx="7129462" cy="2879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3200" smtClean="0">
                <a:solidFill>
                  <a:schemeClr val="bg2"/>
                </a:solidFill>
              </a:rPr>
              <a:t>PhDr. Leona Mužíková, Ph.D.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>
                <a:solidFill>
                  <a:schemeClr val="bg2"/>
                </a:solidFill>
              </a:rPr>
              <a:t>Katedra tělesné výchovy a výchovy ke zdraví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000" smtClean="0">
              <a:solidFill>
                <a:schemeClr val="tx2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cs-CZ" altLang="cs-CZ" sz="1800" b="1" smtClean="0">
                <a:solidFill>
                  <a:schemeClr val="tx2"/>
                </a:solidFill>
              </a:rPr>
              <a:t>WHO doporučuje, aby výchova ke zdravé výživě, jakožto každodennímu zdroji života, se stala složkou vzdělávání  na všech úrovních školského systému.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cs-CZ" sz="1800" b="1" smtClean="0">
                <a:solidFill>
                  <a:schemeClr val="bg2"/>
                </a:solidFill>
              </a:rPr>
              <a:t>»</a:t>
            </a:r>
            <a:r>
              <a:rPr lang="cs-CZ" altLang="cs-CZ" sz="1800" b="1" smtClean="0">
                <a:solidFill>
                  <a:schemeClr val="tx2"/>
                </a:solidFill>
              </a:rPr>
              <a:t> </a:t>
            </a:r>
            <a:r>
              <a:rPr lang="cs-CZ" altLang="cs-CZ" sz="1800" b="1" smtClean="0">
                <a:solidFill>
                  <a:schemeClr val="bg2"/>
                </a:solidFill>
              </a:rPr>
              <a:t>výživová</a:t>
            </a:r>
            <a:r>
              <a:rPr lang="cs-CZ" altLang="cs-CZ" sz="1800" b="1" smtClean="0">
                <a:solidFill>
                  <a:schemeClr val="bg2"/>
                </a:solidFill>
                <a:latin typeface="Arial" panose="020B0604020202020204" pitchFamily="34" charset="0"/>
              </a:rPr>
              <a:t> (nutriční)</a:t>
            </a:r>
            <a:r>
              <a:rPr lang="cs-CZ" altLang="cs-CZ" sz="1800" b="1" smtClean="0">
                <a:solidFill>
                  <a:schemeClr val="bg2"/>
                </a:solidFill>
              </a:rPr>
              <a:t> gramotnost</a:t>
            </a:r>
            <a:endParaRPr lang="en-US" altLang="cs-CZ" sz="1800" b="1" smtClean="0">
              <a:solidFill>
                <a:schemeClr val="tx2"/>
              </a:solidFill>
            </a:endParaRPr>
          </a:p>
        </p:txBody>
      </p:sp>
      <p:pic>
        <p:nvPicPr>
          <p:cNvPr id="4100" name="Picture 13" descr="http://www.szs.edu.sk/dpa_99/Vyziv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15843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0"/>
            <a:ext cx="2700337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4292600"/>
            <a:ext cx="172402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843756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1.</a:t>
            </a:r>
            <a:r>
              <a:rPr lang="cs-CZ" altLang="cs-CZ" smtClean="0"/>
              <a:t> </a:t>
            </a:r>
            <a:r>
              <a:rPr lang="cs-CZ" altLang="cs-CZ" b="1" smtClean="0"/>
              <a:t>PRAVIDELNOST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2. PESTROST</a:t>
            </a:r>
            <a:endParaRPr lang="cs-CZ" altLang="cs-CZ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6575" cy="4864100"/>
          </a:xfrm>
        </p:spPr>
        <p:txBody>
          <a:bodyPr/>
          <a:lstStyle/>
          <a:p>
            <a:pPr eaLnBrk="1" hangingPunct="1">
              <a:defRPr/>
            </a:pPr>
            <a:r>
              <a:rPr lang="cs-CZ" sz="1800" dirty="0" smtClean="0"/>
              <a:t>Pestrost je ukazatelem kvality naší výživy. Díky ní nehrozí nedostatek ani nadbytek sacharidů, tuků, bílkovin, vitaminu, minerálních látek či jiných živin a je zcela zbytečné užívat jakékoli vitaminové nebo jiné doplňky stravy.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sz="1800" dirty="0" smtClean="0"/>
          </a:p>
          <a:p>
            <a:pPr eaLnBrk="1" hangingPunct="1">
              <a:defRPr/>
            </a:pPr>
            <a:r>
              <a:rPr lang="cs-CZ" sz="1800" dirty="0" smtClean="0"/>
              <a:t>Pestrost se týká jednotlivých potravinových skupin i zdrojů živin (ovoce a zeleniny různých barev, různé druhy pečiva a příloh, mléko z různých mlékáren...)</a:t>
            </a:r>
          </a:p>
        </p:txBody>
      </p:sp>
      <p:sp>
        <p:nvSpPr>
          <p:cNvPr id="14340" name="Zástupný symbol pro obsah 6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4038600" cy="52578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4341" name="Picture 3" descr="Snímek obrazovky 2014-07-16 v 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57338"/>
            <a:ext cx="4003675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2. PESTROST</a:t>
            </a:r>
          </a:p>
        </p:txBody>
      </p:sp>
      <p:sp>
        <p:nvSpPr>
          <p:cNvPr id="15363" name="Rectangle 2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1800" b="1" smtClean="0"/>
              <a:t>Potravinová pyramida</a:t>
            </a:r>
          </a:p>
          <a:p>
            <a:pPr marL="45720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400" b="1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1800" smtClean="0"/>
              <a:t>s výběrem stravy nám pomáhá potravinová pyramida – oficiální  doporučení  Ministerstva zdravotnictví (2005)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smtClean="0"/>
              <a:t>graficky znázorňuje výživová doporučení (v jakém poměru a množství by se měly v celodenní stravě vyskytovat potraviny z jednotlivých potravinových skupin)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800" smtClean="0"/>
          </a:p>
        </p:txBody>
      </p:sp>
      <p:sp>
        <p:nvSpPr>
          <p:cNvPr id="15364" name="Rectangle 2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sz="1800" smtClean="0"/>
          </a:p>
        </p:txBody>
      </p:sp>
      <p:pic>
        <p:nvPicPr>
          <p:cNvPr id="15365" name="Picture 18" descr="pyramida copy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268413"/>
            <a:ext cx="4427537" cy="55895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2. PESTROST</a:t>
            </a:r>
            <a:endParaRPr lang="cs-CZ" altLang="cs-CZ" smtClean="0"/>
          </a:p>
        </p:txBody>
      </p:sp>
      <p:sp>
        <p:nvSpPr>
          <p:cNvPr id="16387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114800" cy="5414962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Pyramida výživy pro děti</a:t>
            </a:r>
            <a:r>
              <a:rPr lang="cs-CZ" altLang="cs-CZ" smtClean="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1000" smtClean="0"/>
              <a:t>	(L. Mužíková, V. Březková, 2014)</a:t>
            </a:r>
          </a:p>
          <a:p>
            <a:pPr eaLnBrk="1" hangingPunct="1"/>
            <a:r>
              <a:rPr lang="cs-CZ" altLang="cs-CZ" sz="1400" smtClean="0"/>
              <a:t>pro dobře složenou stravu platí, že hlavní jídla (snídaně, oběd, večeře) jsou složena ze všech pater pyramidy (u dětí i svačiny)</a:t>
            </a:r>
          </a:p>
          <a:p>
            <a:pPr eaLnBrk="1" hangingPunct="1"/>
            <a:r>
              <a:rPr lang="cs-CZ" altLang="cs-CZ" sz="1400" smtClean="0"/>
              <a:t>1. patro – důraz na pití vody</a:t>
            </a:r>
          </a:p>
          <a:p>
            <a:pPr eaLnBrk="1" hangingPunct="1"/>
            <a:r>
              <a:rPr lang="cs-CZ" altLang="cs-CZ" sz="1400" smtClean="0"/>
              <a:t>2. patro – hlavní podíl sacharidy = hlavní zdroj energie, (vitaminy skupiny B, vláknina, minerální látky), pestrost v rámci potravinové skupiny</a:t>
            </a:r>
          </a:p>
          <a:p>
            <a:pPr eaLnBrk="1" hangingPunct="1"/>
            <a:r>
              <a:rPr lang="cs-CZ" altLang="cs-CZ" sz="1400" smtClean="0"/>
              <a:t>3. patro – 5 porcí ovoce a zeleniny, čerstvé i tepelně zpracované, (vláknina, vitamin C, minerální látky, bioaktivní látky)</a:t>
            </a:r>
          </a:p>
          <a:p>
            <a:pPr eaLnBrk="1" hangingPunct="1"/>
            <a:r>
              <a:rPr lang="cs-CZ" altLang="cs-CZ" sz="1400" smtClean="0"/>
              <a:t>4. patro – mléčné výrobky, vejce, libové maso, tučnější ryby, luštěniny, ořechy a olejnatá semena - významné zdroje bílkovin a dalších živin (Fe, I, vitamin D, nenasycených mastných kyselin)</a:t>
            </a:r>
          </a:p>
          <a:p>
            <a:pPr eaLnBrk="1" hangingPunct="1"/>
            <a:r>
              <a:rPr lang="cs-CZ" altLang="cs-CZ" sz="1400" smtClean="0"/>
              <a:t>vrchol – ochucení (osladit, osolit, přidat tuk)</a:t>
            </a:r>
          </a:p>
          <a:p>
            <a:pPr eaLnBrk="1" hangingPunct="1"/>
            <a:endParaRPr lang="cs-CZ" altLang="cs-CZ" sz="1400" smtClean="0"/>
          </a:p>
        </p:txBody>
      </p:sp>
      <p:pic>
        <p:nvPicPr>
          <p:cNvPr id="16388" name="Picture 3" descr="C:\Documents and Settings\Verunka\Local Settings\Temp\Dočasný adresář 2 pro Pyramidy_def..zip\PYRAMIDA-VYZIV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3600" y="4076700"/>
            <a:ext cx="4470400" cy="2781300"/>
          </a:xfrm>
          <a:noFill/>
        </p:spPr>
      </p:pic>
      <p:pic>
        <p:nvPicPr>
          <p:cNvPr id="16389" name="Picture 2" descr="http://www.ulekare.cz/dbpic/potravinova_pyramida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557338"/>
            <a:ext cx="1547813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 descr="C:\Documents and Settings\Verunka\Dokumenty\Dropbox\UNKA\UNKA\PROJEKTY\VIP\foto-všec\BROŽURA\ruce\Kopie - ruce-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213100"/>
            <a:ext cx="1447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88913"/>
            <a:ext cx="8975725" cy="633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2. PESTROST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>
              <a:defRPr/>
            </a:pPr>
            <a:r>
              <a:rPr lang="cs-CZ" altLang="cs-CZ" b="1" dirty="0" smtClean="0">
                <a:solidFill>
                  <a:schemeClr val="bg2"/>
                </a:solidFill>
              </a:rPr>
              <a:t>Mléko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1600" dirty="0" smtClean="0"/>
              <a:t>Mléko a mléčné výrobky mají vysokou výživovou hodnotu: zdroj velmi kvalitních bílkovin, vitaminu A, D, vitaminů B (B2, B12), E, vápníku (dobře využitelného), hořčíku, jódu, zinku, fosfolipidů </a:t>
            </a:r>
            <a:r>
              <a:rPr lang="cs-CZ" altLang="cs-CZ" sz="1400" dirty="0" smtClean="0"/>
              <a:t>(působí preventivně, snižují hladinu cholesterolu - lecitin)</a:t>
            </a:r>
            <a:r>
              <a:rPr lang="cs-CZ" altLang="cs-CZ" sz="1600" dirty="0" smtClean="0"/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16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1600" dirty="0" smtClean="0"/>
              <a:t>Mléko obsahuje ze sacharidů laktózu, která je příčinou trávicích potíží u lidí s </a:t>
            </a:r>
            <a:r>
              <a:rPr lang="cs-CZ" altLang="cs-CZ" sz="1600" b="1" dirty="0" smtClean="0">
                <a:solidFill>
                  <a:schemeClr val="bg2"/>
                </a:solidFill>
              </a:rPr>
              <a:t>laktózovou intolerancí </a:t>
            </a:r>
            <a:r>
              <a:rPr lang="cs-CZ" altLang="cs-CZ" sz="1600" dirty="0" smtClean="0"/>
              <a:t>(nesnášenlivostí laktózy). Laktózová intolerance není nemoc (vyskytuje se v ČR asi u 10 % dospělé populace). Problémy souvisí s mírou tolerance laktózy (mléčného cukru), která je v tenkém střevě štěpena enzymem laktázou. Produkce enzymu je někdy nedostatečná a větší příjem laktózy může způsobit potíže. Kysané mléčné výrobky a sýry oproti mléku obsahují laktózy jen velmi málo a jsou většinou dobře tolerovány.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16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1600" dirty="0" smtClean="0"/>
              <a:t>Naopak u alergie na bílkovinu kravského mléka je nutné vyloučit mléko i mléčné výrobky zcela. I stopové množství může způsobit vážné alergické projevy. (Vyskytuje se u dětí do 3 let ve 2 – 5 %, u dospělých asi u 1 %.)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16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1600" dirty="0" smtClean="0"/>
          </a:p>
          <a:p>
            <a:pPr lvl="1">
              <a:defRPr/>
            </a:pPr>
            <a:endParaRPr lang="cs-CZ" altLang="cs-CZ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2. PESTROST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941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b="1" smtClean="0">
                <a:solidFill>
                  <a:schemeClr val="bg2"/>
                </a:solidFill>
              </a:rPr>
              <a:t>Vápník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smtClean="0"/>
              <a:t>Mezi hlavní zdroje vápníku patří mléko a mléčné výrobky, sardinky s kostmi, brukvovitá zelenina (kapusta, brokolice aj.) a mák. Vápník je důležitý pro mnoho metabolických funkcí (nervosvalový přenos), kosti, zuby. Kostní tkáň je zásobárnou vápníku (při nedostatečném příjmu se vápník a ostatní minerální látky uložené v kostech vracejí do krve). Maximální kostní hustota je ve věku 25 až 30 let </a:t>
            </a:r>
            <a:r>
              <a:rPr lang="en-US" altLang="cs-CZ" sz="1800" smtClean="0">
                <a:solidFill>
                  <a:schemeClr val="bg2"/>
                </a:solidFill>
              </a:rPr>
              <a:t>&lt;&lt;</a:t>
            </a:r>
            <a:r>
              <a:rPr lang="cs-CZ" altLang="cs-CZ" sz="1800" smtClean="0">
                <a:solidFill>
                  <a:schemeClr val="bg2"/>
                </a:solidFill>
              </a:rPr>
              <a:t> </a:t>
            </a:r>
            <a:r>
              <a:rPr lang="cs-CZ" altLang="cs-CZ" sz="1800" b="1" smtClean="0">
                <a:solidFill>
                  <a:schemeClr val="bg2"/>
                </a:solidFill>
              </a:rPr>
              <a:t>dostatečný příjem vápníku v dětství a dospívání je určující pro stav kostí v pozdějším věku.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800" b="1" smtClean="0">
              <a:solidFill>
                <a:schemeClr val="bg2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cs-CZ" altLang="cs-CZ" sz="1600" smtClean="0"/>
              <a:t>Poznámka: Pro zdraví kostí je důležitá také celkově pestrá strava (s dostatečným množstvím bílkovin, fosforu, hořčíku), vitamin D (vytvořený v kůži působením slunečního záření či přijatý potravou) a pohybová aktivita (zatížení kostí – stavba kostí – pevnost). Kvalitu kostí nepříznivě ovlivňuje kouření cigaret, nadměrný příjem soli, fosforu (nápoje a potraviny obohacené o fosfor – kolové nápoje, tavené sýry, uzeniny).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smtClean="0">
                <a:solidFill>
                  <a:schemeClr val="bg2"/>
                </a:solidFill>
              </a:rPr>
              <a:t>	</a:t>
            </a:r>
            <a:endParaRPr lang="en-US" altLang="cs-CZ" sz="180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1800" smtClean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</a:pPr>
            <a:endParaRPr lang="cs-CZ" altLang="cs-CZ" sz="2400" smtClean="0"/>
          </a:p>
        </p:txBody>
      </p:sp>
      <p:pic>
        <p:nvPicPr>
          <p:cNvPr id="19460" name="Picture 2" descr="C:\Documents and Settings\Verunka\Dokumenty\Dropbox\UNKA\UNKA\PROJEKTY\VIP\foto-všec\BROŽURA\várka_první\foto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-28575"/>
            <a:ext cx="320357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2. PESTROST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cs-CZ" altLang="cs-CZ" b="1" dirty="0" smtClean="0">
              <a:solidFill>
                <a:schemeClr val="bg2"/>
              </a:solidFill>
            </a:endParaRPr>
          </a:p>
          <a:p>
            <a:pPr>
              <a:defRPr/>
            </a:pPr>
            <a:r>
              <a:rPr lang="cs-CZ" altLang="cs-CZ" b="1" dirty="0" smtClean="0">
                <a:solidFill>
                  <a:schemeClr val="bg2"/>
                </a:solidFill>
              </a:rPr>
              <a:t>Lepek (gluten)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1800" dirty="0" smtClean="0"/>
              <a:t>se nachází v obilovinách – </a:t>
            </a:r>
            <a:r>
              <a:rPr lang="cs-CZ" altLang="cs-CZ" sz="1800" b="1" dirty="0" smtClean="0"/>
              <a:t>pšenice, ječmen, žito a oves.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1800" dirty="0" smtClean="0"/>
              <a:t>U některých lidí ( 1 – 2 %) se objevuje nesnášenlivost lepku, tzv. </a:t>
            </a:r>
            <a:r>
              <a:rPr lang="cs-CZ" altLang="cs-CZ" sz="1800" b="1" dirty="0" err="1" smtClean="0"/>
              <a:t>celiakie</a:t>
            </a:r>
            <a:r>
              <a:rPr lang="cs-CZ" altLang="cs-CZ" sz="1800" b="1" dirty="0" smtClean="0"/>
              <a:t> – </a:t>
            </a:r>
            <a:r>
              <a:rPr lang="cs-CZ" altLang="cs-CZ" sz="1800" dirty="0" smtClean="0"/>
              <a:t>nutno dodržovat bezlepkovou dietu. Kromě výrobků z uvedených obilovin, je nutné hlídat i složení jiných potravin, ve kterých může být lepek obsažen např. mouka v uzeninách, mléčné výrobky zahuštěné pšeničným škrobem, součást aditiv.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1800" dirty="0" smtClean="0"/>
              <a:t>Přirozeně bezlepkové potraviny jsou rýže, kukuřice, pohanka, </a:t>
            </a:r>
            <a:r>
              <a:rPr lang="cs-CZ" altLang="cs-CZ" sz="1800" dirty="0" err="1" smtClean="0"/>
              <a:t>jáhly</a:t>
            </a:r>
            <a:r>
              <a:rPr lang="cs-CZ" altLang="cs-CZ" sz="1800" dirty="0" smtClean="0"/>
              <a:t>, amarant (viz druhá polovina druhého patra Pyramidy výživy pro děti). I pro osoby s </a:t>
            </a:r>
            <a:r>
              <a:rPr lang="cs-CZ" altLang="cs-CZ" sz="1800" dirty="0" err="1" smtClean="0"/>
              <a:t>celiakií</a:t>
            </a:r>
            <a:r>
              <a:rPr lang="cs-CZ" altLang="cs-CZ" sz="1800" dirty="0" smtClean="0"/>
              <a:t> platí, že nejvíce energie by měly přijímat z tohoto patra. Více se zařazují brambory (významný zdroj sacharidů i vlákniny). </a:t>
            </a:r>
          </a:p>
          <a:p>
            <a:pPr>
              <a:defRPr/>
            </a:pPr>
            <a:endParaRPr lang="cs-CZ" altLang="cs-CZ" sz="1800" b="1" dirty="0" smtClean="0">
              <a:solidFill>
                <a:schemeClr val="bg2"/>
              </a:solidFill>
            </a:endParaRPr>
          </a:p>
        </p:txBody>
      </p:sp>
      <p:pic>
        <p:nvPicPr>
          <p:cNvPr id="20484" name="Picture 8" descr="C:\Documents and Settings\Verunka\Dokumenty\Dropbox\UNKA\UNKA\PROJEKTY\VIP\FOTO\BROŽURA\várka_první\foto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3338"/>
            <a:ext cx="3419475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2. PESTROST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000" b="1" dirty="0" smtClean="0">
                <a:solidFill>
                  <a:schemeClr val="bg2"/>
                </a:solidFill>
              </a:rPr>
              <a:t>Vegetariánství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600" dirty="0"/>
              <a:t>V</a:t>
            </a:r>
            <a:r>
              <a:rPr lang="cs-CZ" altLang="cs-CZ" sz="1600" dirty="0" smtClean="0"/>
              <a:t>egetariáni odmítají jíst (částečně či úplně) potraviny živočišného původu. Přísné směry jako je veganství (pouze rostlinná strava) nebo </a:t>
            </a:r>
            <a:r>
              <a:rPr lang="cs-CZ" altLang="cs-CZ" sz="1600" dirty="0" err="1" smtClean="0"/>
              <a:t>frutariánství</a:t>
            </a:r>
            <a:r>
              <a:rPr lang="cs-CZ" altLang="cs-CZ" sz="1600" dirty="0" smtClean="0"/>
              <a:t>  (pouze plody a semena) jsou pro děti zcela nevhodné (nedostatek plnohodnotných bílkovin, železa, vitaminu B12, vitaminu D, jódu, omega 3 mastných kyselin). Odborníci se shodují, že dobře sestavená </a:t>
            </a:r>
            <a:r>
              <a:rPr lang="cs-CZ" altLang="cs-CZ" sz="1600" b="1" dirty="0" err="1" smtClean="0"/>
              <a:t>lakto-ovovegetariánská</a:t>
            </a:r>
            <a:r>
              <a:rPr lang="cs-CZ" altLang="cs-CZ" sz="1600" b="1" dirty="0" smtClean="0"/>
              <a:t> strava </a:t>
            </a:r>
            <a:r>
              <a:rPr lang="cs-CZ" altLang="cs-CZ" sz="1600" dirty="0" smtClean="0"/>
              <a:t>(rostlinná strava, mléko, mléčné výrobky, vejce) je vhodná pro všechny věkové kategorie.</a:t>
            </a:r>
            <a:endParaRPr lang="cs-CZ" altLang="cs-CZ" sz="1400" dirty="0" smtClean="0"/>
          </a:p>
          <a:p>
            <a:pPr lvl="1" eaLnBrk="1" hangingPunct="1">
              <a:defRPr/>
            </a:pPr>
            <a:r>
              <a:rPr lang="cs-CZ" altLang="cs-CZ" sz="1400" dirty="0" smtClean="0">
                <a:solidFill>
                  <a:schemeClr val="bg2"/>
                </a:solidFill>
              </a:rPr>
              <a:t>Vitamin B12 (kobalamin) – důležitý pro krvetvorbu, metabolismus, funkci nervové soustavy – obsažen pouze v živočišných zdrojích</a:t>
            </a:r>
          </a:p>
          <a:p>
            <a:pPr eaLnBrk="1" hangingPunct="1">
              <a:defRPr/>
            </a:pPr>
            <a:r>
              <a:rPr lang="cs-CZ" altLang="cs-CZ" sz="2000" dirty="0" smtClean="0">
                <a:solidFill>
                  <a:schemeClr val="bg2"/>
                </a:solidFill>
              </a:rPr>
              <a:t>Averze – </a:t>
            </a:r>
            <a:r>
              <a:rPr lang="cs-CZ" altLang="cs-CZ" sz="1600" dirty="0" smtClean="0"/>
              <a:t>může vznikat pokud je konzumace spojena s nemocí, nevolností, negativním prožitkem</a:t>
            </a:r>
          </a:p>
          <a:p>
            <a:pPr eaLnBrk="1" hangingPunct="1">
              <a:defRPr/>
            </a:pPr>
            <a:r>
              <a:rPr lang="cs-CZ" altLang="cs-CZ" sz="2000" dirty="0" smtClean="0">
                <a:solidFill>
                  <a:schemeClr val="bg2"/>
                </a:solidFill>
              </a:rPr>
              <a:t>Strach z neznámé chuti (neofobie) – </a:t>
            </a:r>
            <a:r>
              <a:rPr lang="cs-CZ" altLang="cs-CZ" sz="1600" dirty="0" smtClean="0"/>
              <a:t>je přirozený, pro překonání je nutné potravinu ochutnat přibližně 10krát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altLang="cs-CZ" sz="1600" dirty="0" smtClean="0"/>
          </a:p>
          <a:p>
            <a:pPr eaLnBrk="1" hangingPunct="1">
              <a:defRPr/>
            </a:pPr>
            <a:r>
              <a:rPr lang="cs-CZ" altLang="cs-CZ" sz="2000" b="1" dirty="0" smtClean="0">
                <a:solidFill>
                  <a:schemeClr val="bg2"/>
                </a:solidFill>
              </a:rPr>
              <a:t>V případě, že dojde k vyloučení některých potravin ze stravy je nezbytné najít jejich náhradu – alergie, laktózová intolerance, </a:t>
            </a:r>
            <a:r>
              <a:rPr lang="cs-CZ" altLang="cs-CZ" sz="2000" b="1" dirty="0" err="1" smtClean="0">
                <a:solidFill>
                  <a:schemeClr val="bg2"/>
                </a:solidFill>
              </a:rPr>
              <a:t>celiakie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, averze, přesvědčení,...</a:t>
            </a:r>
          </a:p>
          <a:p>
            <a:pPr eaLnBrk="1" hangingPunct="1">
              <a:defRPr/>
            </a:pPr>
            <a:endParaRPr lang="cs-CZ" altLang="cs-CZ" sz="2000" dirty="0" smtClean="0"/>
          </a:p>
          <a:p>
            <a:pPr lvl="1" eaLnBrk="1" hangingPunct="1">
              <a:defRPr/>
            </a:pPr>
            <a:endParaRPr lang="cs-CZ" altLang="cs-CZ" sz="1800" dirty="0" smtClean="0">
              <a:solidFill>
                <a:schemeClr val="bg2"/>
              </a:solidFill>
            </a:endParaRPr>
          </a:p>
          <a:p>
            <a:pPr>
              <a:defRPr/>
            </a:pPr>
            <a:endParaRPr lang="cs-CZ" altLang="cs-CZ" sz="2000" b="1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3. PŘIMĚŘENOST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1600" b="1" dirty="0" smtClean="0">
                <a:solidFill>
                  <a:schemeClr val="bg2"/>
                </a:solidFill>
              </a:rPr>
              <a:t>„ Nejsou nezdravé potraviny, ale nezdravá jsou jejich množství.“</a:t>
            </a:r>
          </a:p>
          <a:p>
            <a:pPr eaLnBrk="1" hangingPunct="1">
              <a:defRPr/>
            </a:pPr>
            <a:endParaRPr lang="cs-CZ" altLang="cs-CZ" sz="1600" dirty="0" smtClean="0"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cs-CZ" altLang="cs-CZ" sz="1600" dirty="0" smtClean="0">
                <a:latin typeface="Arial" panose="020B0604020202020204" pitchFamily="34" charset="0"/>
              </a:rPr>
              <a:t>Přiměřenost vyjadřuje v jakém poměru a množství by se měly vyskytovat v celodenní stravě potraviny z jednotlivých potravinových skupin – hlavní jídla složená ze všech pater pyramidy, nepřejídat se ani nehladovět.</a:t>
            </a:r>
          </a:p>
          <a:p>
            <a:pPr eaLnBrk="1" hangingPunct="1">
              <a:defRPr/>
            </a:pPr>
            <a:r>
              <a:rPr lang="cs-CZ" altLang="cs-CZ" sz="1600" dirty="0" smtClean="0">
                <a:solidFill>
                  <a:schemeClr val="bg2"/>
                </a:solidFill>
                <a:latin typeface="Arial" panose="020B0604020202020204" pitchFamily="34" charset="0"/>
              </a:rPr>
              <a:t>Jak je velká jedna porce ?</a:t>
            </a:r>
          </a:p>
          <a:p>
            <a:pPr lvl="1" eaLnBrk="1" hangingPunct="1">
              <a:defRPr/>
            </a:pPr>
            <a:r>
              <a:rPr lang="cs-CZ" altLang="cs-CZ" sz="1400" dirty="0" smtClean="0">
                <a:latin typeface="Arial" panose="020B0604020202020204" pitchFamily="34" charset="0"/>
              </a:rPr>
              <a:t>porce je velká jako sevřená pěst či rozevřená dlaň (žaludek je velký jako objem spojených rukou)</a:t>
            </a:r>
          </a:p>
          <a:p>
            <a:pPr eaLnBrk="1" hangingPunct="1">
              <a:defRPr/>
            </a:pPr>
            <a:r>
              <a:rPr lang="cs-CZ" altLang="cs-CZ" sz="1600" dirty="0" smtClean="0">
                <a:solidFill>
                  <a:schemeClr val="bg2"/>
                </a:solidFill>
                <a:latin typeface="Arial" panose="020B0604020202020204" pitchFamily="34" charset="0"/>
              </a:rPr>
              <a:t>Kolik porcí za den sníst?</a:t>
            </a:r>
          </a:p>
          <a:p>
            <a:pPr lvl="1" eaLnBrk="1" hangingPunct="1">
              <a:defRPr/>
            </a:pPr>
            <a:r>
              <a:rPr lang="cs-CZ" altLang="cs-CZ" sz="1400" dirty="0" smtClean="0">
                <a:latin typeface="Arial" panose="020B0604020202020204" pitchFamily="34" charset="0"/>
              </a:rPr>
              <a:t>přibližně 15 porcí, (dospělí o něco méně)  a vypít minimálně 7 sklenic </a:t>
            </a:r>
          </a:p>
          <a:p>
            <a:pPr lvl="1" eaLnBrk="1" hangingPunct="1">
              <a:defRPr/>
            </a:pPr>
            <a:endParaRPr lang="cs-CZ" altLang="cs-CZ" sz="1200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altLang="cs-CZ" sz="1600" dirty="0" smtClean="0">
              <a:latin typeface="Arial" panose="020B0604020202020204" pitchFamily="34" charset="0"/>
            </a:endParaRPr>
          </a:p>
        </p:txBody>
      </p:sp>
      <p:pic>
        <p:nvPicPr>
          <p:cNvPr id="22532" name="Picture 2" descr="C:\Documents and Settings\Verunka\Dokumenty\Dropbox\UNKA\UNKA\PROJEKTY\VIP\foto-všec\BROŽURA\ruce\Kopie - ruce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11125"/>
            <a:ext cx="2097087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5910263"/>
            <a:ext cx="16129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nts and Settings\Verunka\Dokumenty\Dropbox\UNKA\UNKA\PROJEKTY\VIP\FOTO\PaV_UKLIZENO\kapitola_PŘIMĚŘENOST\POMĚR_PORCE_PĚST_DÍTĚ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456113"/>
            <a:ext cx="1908175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Documents and Settings\Verunka\Dokumenty\Dropbox\UNKA\UNKA\PROJEKTY\VIP\FOTO\PaV_UKLIZENO\kapitola_PŘIMĚŘENOST\POMĚR_PLÁTEK_MAS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846763"/>
            <a:ext cx="136842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3" descr="C:\Documents and Settings\Verunka\Local Settings\Temp\Dočasný adresář 2 pro Pyramidy_def..zip\PYRAMIDA-VYZIV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4478338"/>
            <a:ext cx="3595687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Doporučené studijní materiály:</a:t>
            </a:r>
            <a:br>
              <a:rPr lang="cs-CZ" altLang="cs-CZ" sz="4000" b="1" smtClean="0"/>
            </a:br>
            <a:endParaRPr lang="cs-CZ" altLang="cs-CZ" sz="4000" b="1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>
                <a:hlinkClick r:id="rId2"/>
              </a:rPr>
              <a:t>http://pav.rvp.cz/</a:t>
            </a:r>
            <a:endParaRPr lang="cs-CZ" altLang="cs-CZ" sz="2000" b="1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600" dirty="0" smtClean="0"/>
              <a:t>	http://pav.rvp.cz/filemanager/userfiles/Edukacni_materialy/1_pohyb_a_vyziva_web.pdf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>
                <a:solidFill>
                  <a:srgbClr val="00B050"/>
                </a:solidFill>
                <a:hlinkClick r:id="rId3"/>
              </a:rPr>
              <a:t>www.viscojis.cz/teens/</a:t>
            </a:r>
            <a:r>
              <a:rPr lang="cs-CZ" altLang="cs-CZ" sz="2000" b="1" dirty="0" smtClean="0">
                <a:solidFill>
                  <a:srgbClr val="00B05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>
                <a:solidFill>
                  <a:schemeClr val="bg2"/>
                </a:solidFill>
                <a:hlinkClick r:id="rId4"/>
              </a:rPr>
              <a:t>www.bezpecnostpotravin.cz</a:t>
            </a:r>
            <a:endParaRPr lang="cs-CZ" altLang="cs-CZ" sz="2000" b="1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dirty="0" smtClean="0"/>
              <a:t>BLATNÁ, J. a kol. </a:t>
            </a:r>
            <a:r>
              <a:rPr lang="cs-CZ" altLang="cs-CZ" sz="1600" b="1" dirty="0" smtClean="0"/>
              <a:t>Výživa na začátku 21. století. </a:t>
            </a:r>
            <a:r>
              <a:rPr lang="cs-CZ" altLang="cs-CZ" sz="1600" dirty="0" smtClean="0"/>
              <a:t>Praha : Společnost pro výživu, 2005.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dirty="0" smtClean="0"/>
              <a:t>MUŽÍK, V. (</a:t>
            </a:r>
            <a:r>
              <a:rPr lang="cs-CZ" altLang="cs-CZ" sz="1600" dirty="0" err="1" smtClean="0"/>
              <a:t>ed</a:t>
            </a:r>
            <a:r>
              <a:rPr lang="cs-CZ" altLang="cs-CZ" sz="1600" dirty="0" smtClean="0"/>
              <a:t>.). </a:t>
            </a:r>
            <a:r>
              <a:rPr lang="cs-CZ" altLang="cs-CZ" sz="1600" b="1" dirty="0" smtClean="0"/>
              <a:t>Výživa a pohyb jako součást výchovy ke zdraví na základní škole. </a:t>
            </a:r>
            <a:r>
              <a:rPr lang="cs-CZ" altLang="cs-CZ" sz="1600" dirty="0" smtClean="0"/>
              <a:t>Brno : </a:t>
            </a:r>
            <a:r>
              <a:rPr lang="cs-CZ" altLang="cs-CZ" sz="1600" dirty="0" err="1" smtClean="0"/>
              <a:t>Paido</a:t>
            </a:r>
            <a:r>
              <a:rPr lang="cs-CZ" altLang="cs-CZ" sz="1600" dirty="0" smtClean="0"/>
              <a:t>, 2007.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 smtClean="0">
                <a:solidFill>
                  <a:schemeClr val="bg2"/>
                </a:solidFill>
                <a:hlinkClick r:id="rId5"/>
              </a:rPr>
              <a:t>www.vyzivaspol.cz</a:t>
            </a:r>
            <a:endParaRPr lang="cs-CZ" altLang="cs-CZ" sz="1600" b="1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 smtClean="0">
                <a:solidFill>
                  <a:schemeClr val="bg2"/>
                </a:solidFill>
                <a:hlinkClick r:id="rId6"/>
              </a:rPr>
              <a:t>www.szu.cz</a:t>
            </a:r>
            <a:endParaRPr lang="cs-CZ" altLang="cs-CZ" sz="1600" b="1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 smtClean="0">
                <a:solidFill>
                  <a:schemeClr val="bg2"/>
                </a:solidFill>
                <a:hlinkClick r:id="rId7"/>
              </a:rPr>
              <a:t>www.vimcojim.cz</a:t>
            </a:r>
            <a:endParaRPr lang="cs-CZ" altLang="cs-CZ" sz="1600" b="1" dirty="0" smtClean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600" b="1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600" b="1" dirty="0" smtClean="0">
              <a:solidFill>
                <a:schemeClr val="bg2"/>
              </a:solidFill>
              <a:hlinkClick r:id="rId4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400" b="1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400" b="1" dirty="0" smtClean="0">
              <a:solidFill>
                <a:schemeClr val="hlink"/>
              </a:solidFill>
            </a:endParaRPr>
          </a:p>
          <a:p>
            <a:pPr marL="344488" lvl="1" indent="0" eaLnBrk="1" hangingPunct="1">
              <a:lnSpc>
                <a:spcPct val="80000"/>
              </a:lnSpc>
              <a:defRPr/>
            </a:pPr>
            <a:endParaRPr lang="cs-CZ" altLang="cs-CZ" sz="14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400" b="1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600" dirty="0" smtClean="0">
              <a:solidFill>
                <a:schemeClr val="hlink"/>
              </a:solidFill>
            </a:endParaRPr>
          </a:p>
        </p:txBody>
      </p:sp>
      <p:pic>
        <p:nvPicPr>
          <p:cNvPr id="5124" name="Picture 11" descr="http://www.zdravavyziva.cz/zdrava-vyziv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0"/>
            <a:ext cx="158432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3" descr="http://www.szs.edu.sk/dpa_99/Vyziva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5707063"/>
            <a:ext cx="15843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3. PŘIMĚŘENOST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906963" cy="5068888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600" b="1" dirty="0" smtClean="0">
                <a:solidFill>
                  <a:schemeClr val="bg2"/>
                </a:solidFill>
              </a:rPr>
              <a:t>Co pyramida neobsahuje ?</a:t>
            </a:r>
          </a:p>
          <a:p>
            <a:pPr eaLnBrk="1" hangingPunct="1">
              <a:defRPr/>
            </a:pPr>
            <a:r>
              <a:rPr lang="cs-CZ" altLang="cs-CZ" sz="1600" dirty="0" smtClean="0"/>
              <a:t>limonády, sladkosti, uzeniny, </a:t>
            </a:r>
            <a:r>
              <a:rPr lang="cs-CZ" altLang="cs-CZ" sz="1600" dirty="0" err="1" smtClean="0"/>
              <a:t>chipsy</a:t>
            </a:r>
            <a:r>
              <a:rPr lang="cs-CZ" altLang="cs-CZ" sz="1600" dirty="0" smtClean="0"/>
              <a:t> a další mohou ve větším množství pyramidu výživy značně nabourávat, ze stravy vytěsňovat důležité zdroje živin a dodávat tělu nadbytečné množství soli, cukrů a nevhodných tuků (tzv. </a:t>
            </a:r>
            <a:r>
              <a:rPr lang="cs-CZ" altLang="cs-CZ" sz="1600" b="1" dirty="0" smtClean="0">
                <a:solidFill>
                  <a:schemeClr val="bg2"/>
                </a:solidFill>
              </a:rPr>
              <a:t>zákeřná kostka</a:t>
            </a:r>
            <a:r>
              <a:rPr lang="cs-CZ" altLang="cs-CZ" sz="1600" dirty="0" smtClean="0"/>
              <a:t>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000" dirty="0" smtClean="0"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cs-CZ" altLang="cs-CZ" sz="1600" dirty="0" smtClean="0"/>
              <a:t>denní dávka soli - max. 5 g (u dětí 4 g)</a:t>
            </a:r>
          </a:p>
          <a:p>
            <a:pPr eaLnBrk="1" hangingPunct="1">
              <a:defRPr/>
            </a:pPr>
            <a:r>
              <a:rPr lang="cs-CZ" altLang="cs-CZ" sz="1600" dirty="0" smtClean="0"/>
              <a:t>denní dávka přidaného cukru -  45 g (děti 35 g)</a:t>
            </a:r>
          </a:p>
          <a:p>
            <a:pPr eaLnBrk="1" hangingPunct="1">
              <a:defRPr/>
            </a:pPr>
            <a:r>
              <a:rPr lang="cs-CZ" altLang="cs-CZ" sz="1600" dirty="0" smtClean="0"/>
              <a:t>denní dávka celkového tuku – cca 70 g (děti 55 g)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cs-CZ" altLang="cs-CZ" sz="1600" dirty="0" smtClean="0">
                <a:solidFill>
                  <a:schemeClr val="bg2"/>
                </a:solidFill>
                <a:latin typeface="Arial" panose="020B0604020202020204" pitchFamily="34" charset="0"/>
              </a:rPr>
              <a:t>Poznámka:</a:t>
            </a:r>
            <a:r>
              <a:rPr lang="cs-CZ" altLang="cs-CZ" sz="1600" dirty="0" smtClean="0">
                <a:latin typeface="Arial" panose="020B0604020202020204" pitchFamily="34" charset="0"/>
              </a:rPr>
              <a:t> sáček brambůrků společně s jednou čokoládovou tyčinkou obsahuje denní dávku celkového tuku (pro děti školního věku).</a:t>
            </a:r>
          </a:p>
          <a:p>
            <a:pPr>
              <a:defRPr/>
            </a:pPr>
            <a:endParaRPr lang="cs-CZ" altLang="cs-CZ" sz="1600" dirty="0" smtClean="0">
              <a:latin typeface="Arial" panose="020B0604020202020204" pitchFamily="34" charset="0"/>
            </a:endParaRPr>
          </a:p>
        </p:txBody>
      </p:sp>
      <p:sp>
        <p:nvSpPr>
          <p:cNvPr id="23556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508625" y="1600200"/>
            <a:ext cx="3635375" cy="5257800"/>
          </a:xfrm>
        </p:spPr>
        <p:txBody>
          <a:bodyPr/>
          <a:lstStyle/>
          <a:p>
            <a:endParaRPr lang="cs-CZ" altLang="cs-CZ" sz="2000" smtClean="0"/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1628775"/>
            <a:ext cx="2820988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4" descr="C:\Documents and Settings\Verunka\Local Settings\Temp\Dočasný adresář 1 pro Pyramidy_def..zip\ZAKERNA KOST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4763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Documents and Settings\Verunka\Dokumenty\Dropbox\UNKA\UNKA\PROJEKTY\VIP\FOTO\PaV_UKLIZENO\PRACOVNÍ_SEŠIT_2.roč\12.str\ÚKOL_2\HRST_zákeřná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106363"/>
            <a:ext cx="1963737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4. PŘÍPRAVA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 smtClean="0"/>
              <a:t>nakupování – co najdeme na obalu?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400" b="1" dirty="0" smtClean="0"/>
              <a:t>Název</a:t>
            </a:r>
            <a:r>
              <a:rPr lang="cs-CZ" altLang="cs-CZ" sz="1400" dirty="0" smtClean="0"/>
              <a:t> potraviny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400" b="1" dirty="0" smtClean="0"/>
              <a:t>Kdo</a:t>
            </a:r>
            <a:r>
              <a:rPr lang="cs-CZ" altLang="cs-CZ" sz="1400" dirty="0" smtClean="0"/>
              <a:t> potravinu </a:t>
            </a:r>
            <a:r>
              <a:rPr lang="cs-CZ" altLang="cs-CZ" sz="1400" b="1" dirty="0" smtClean="0"/>
              <a:t>vyrobil či dovezl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400" b="1" dirty="0" smtClean="0"/>
              <a:t>Místo původu </a:t>
            </a:r>
            <a:r>
              <a:rPr lang="cs-CZ" altLang="cs-CZ" sz="1400" dirty="0" smtClean="0"/>
              <a:t>potraviny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400" b="1" dirty="0" smtClean="0"/>
              <a:t>Množství</a:t>
            </a:r>
            <a:r>
              <a:rPr lang="cs-CZ" altLang="cs-CZ" sz="1400" dirty="0" smtClean="0"/>
              <a:t> výrobku (objem či hmotnost či počet kusů)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400" b="1" dirty="0" smtClean="0"/>
              <a:t>Datum minimální trvanlivosti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1400" b="1" i="1" dirty="0" smtClean="0">
                <a:solidFill>
                  <a:schemeClr val="accent6">
                    <a:lumMod val="50000"/>
                  </a:schemeClr>
                </a:solidFill>
              </a:rPr>
              <a:t>minimální trvanlivost do…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400" b="1" dirty="0" smtClean="0"/>
              <a:t>Datum použitelnosti</a:t>
            </a:r>
            <a:r>
              <a:rPr lang="cs-CZ" altLang="cs-CZ" sz="1400" b="1" dirty="0" smtClean="0">
                <a:solidFill>
                  <a:schemeClr val="hlink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1400" dirty="0" smtClean="0"/>
              <a:t>Na potravinách, které jsou z mikrobiologického hlediska náchylné ke kažení, </a:t>
            </a:r>
            <a:r>
              <a:rPr lang="cs-CZ" altLang="cs-CZ" sz="1400" b="1" i="1" dirty="0" smtClean="0">
                <a:solidFill>
                  <a:schemeClr val="accent6">
                    <a:lumMod val="50000"/>
                  </a:schemeClr>
                </a:solidFill>
              </a:rPr>
              <a:t>spotřebujte do…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1400" dirty="0" smtClean="0"/>
              <a:t>Po uplynutí tohoto data nesmí být výrobek prodáván ani nabízen zdarma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400" b="1" dirty="0" smtClean="0"/>
              <a:t>Údaj o způsobu skladování</a:t>
            </a:r>
            <a:r>
              <a:rPr lang="cs-CZ" altLang="cs-CZ" sz="1400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400" b="1" dirty="0" smtClean="0"/>
              <a:t>Údaj o způsobu použití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400" b="1" dirty="0" smtClean="0"/>
              <a:t>Složení potravin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1400" b="1" dirty="0" smtClean="0">
                <a:solidFill>
                  <a:schemeClr val="accent6">
                    <a:lumMod val="50000"/>
                  </a:schemeClr>
                </a:solidFill>
              </a:rPr>
              <a:t>Složky jsou řazeny sestupně dle množství !!!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400" b="1" dirty="0" smtClean="0"/>
              <a:t>Údaj o účelu</a:t>
            </a:r>
            <a:r>
              <a:rPr lang="cs-CZ" altLang="cs-CZ" sz="1400" dirty="0" smtClean="0"/>
              <a:t> (např. určeno pro zvláštní výživu)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400" b="1" dirty="0" smtClean="0"/>
              <a:t>Údaj o alergenech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4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400" b="1" dirty="0" smtClean="0">
                <a:solidFill>
                  <a:schemeClr val="accent6">
                    <a:lumMod val="50000"/>
                  </a:schemeClr>
                </a:solidFill>
              </a:rPr>
              <a:t>Pozn. Dobrovolné údaje na potravinách nesmí uvádět spotřebitele v omyl !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dirty="0" smtClean="0">
                <a:solidFill>
                  <a:schemeClr val="accent6">
                    <a:lumMod val="50000"/>
                  </a:schemeClr>
                </a:solidFill>
              </a:rPr>
              <a:t>(např. údaje o zdravotní prospěšnosti, která nebyla vědecky prokázána)</a:t>
            </a:r>
          </a:p>
          <a:p>
            <a:pPr eaLnBrk="1" hangingPunct="1">
              <a:defRPr/>
            </a:pPr>
            <a:endParaRPr lang="cs-CZ" sz="1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4. PŘÍPRAVA</a:t>
            </a:r>
            <a:endParaRPr lang="cs-CZ" altLang="cs-CZ" smtClean="0"/>
          </a:p>
        </p:txBody>
      </p:sp>
      <p:sp>
        <p:nvSpPr>
          <p:cNvPr id="25603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00200"/>
            <a:ext cx="4324350" cy="5257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600" dirty="0" smtClean="0">
                <a:latin typeface="Arial" panose="020B0604020202020204" pitchFamily="34" charset="0"/>
              </a:rPr>
              <a:t>Aby strava přinášela celkový prospěch, musí být zdravotně nezávadná – správně uchovávaná, vhodně tepelně upravená.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1100" dirty="0" smtClean="0"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800" dirty="0" smtClean="0">
                <a:solidFill>
                  <a:srgbClr val="61612A"/>
                </a:solidFill>
              </a:rPr>
              <a:t>Pět klíčů k bezpečnému stravování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1600" dirty="0" smtClean="0"/>
              <a:t>Udržujte čistotu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1600" dirty="0" smtClean="0"/>
              <a:t>Oddělujte pokrmy syrové a uvařené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1600" dirty="0" smtClean="0"/>
              <a:t>Pokrmy důkladně vařte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1600" dirty="0" smtClean="0"/>
              <a:t>Uchovávejte pokrmy při bezpečných teplotách - méně než 5 °C, více než 60 °C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1600" dirty="0" smtClean="0"/>
              <a:t>Používejte nezávadnou vodu a suroviny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600" dirty="0" smtClean="0">
                <a:hlinkClick r:id="rId2"/>
              </a:rPr>
              <a:t>www.szu.cz/uploads/5keys_czech.pdf</a:t>
            </a:r>
            <a:endParaRPr lang="cs-CZ" altLang="cs-CZ" sz="16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1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1800" b="1" dirty="0" smtClean="0">
                <a:solidFill>
                  <a:srgbClr val="61612A"/>
                </a:solidFill>
              </a:rPr>
              <a:t>Poznámka: děti téměř nikdy neodmítají ochutnat to, co sami připravily.</a:t>
            </a:r>
          </a:p>
        </p:txBody>
      </p:sp>
      <p:sp>
        <p:nvSpPr>
          <p:cNvPr id="25604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cs-CZ" altLang="cs-CZ" sz="2400" smtClean="0"/>
          </a:p>
        </p:txBody>
      </p:sp>
      <p:pic>
        <p:nvPicPr>
          <p:cNvPr id="25605" name="obrázek 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1850" y="1125538"/>
            <a:ext cx="4341813" cy="57324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5. PRAVDIVOST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 smtClean="0"/>
              <a:t>Základní živiny (makroživiny) jsou </a:t>
            </a:r>
            <a:r>
              <a:rPr lang="cs-CZ" altLang="cs-CZ" sz="2400" b="1" smtClean="0"/>
              <a:t>sacharidy, tuky </a:t>
            </a:r>
            <a:r>
              <a:rPr lang="cs-CZ" altLang="cs-CZ" sz="2400" smtClean="0"/>
              <a:t>a</a:t>
            </a:r>
            <a:r>
              <a:rPr lang="cs-CZ" altLang="cs-CZ" sz="2400" b="1" smtClean="0"/>
              <a:t> bílkoviny</a:t>
            </a:r>
            <a:r>
              <a:rPr lang="cs-CZ" altLang="cs-CZ" sz="2400" smtClean="0"/>
              <a:t> a včetně vlákniny jsou pro tělo zdrojem energie (přijímáme je v desítkách gramů), ostatní živiny jako jsou vitaminy a minerální látky naše tělo potřebuje v mnohem menším množství, jejich funkce je však stejně důležitá a jejich dostatečný příjem nezbytný.</a:t>
            </a:r>
          </a:p>
          <a:p>
            <a:pPr eaLnBrk="1" hangingPunct="1"/>
            <a:endParaRPr lang="cs-CZ" altLang="cs-CZ" sz="2400" smtClean="0"/>
          </a:p>
          <a:p>
            <a:pPr eaLnBrk="1" hangingPunct="1"/>
            <a:r>
              <a:rPr lang="cs-CZ" altLang="cs-CZ" sz="2400" smtClean="0"/>
              <a:t>Mýty ve výživě (více viz www stránky):</a:t>
            </a:r>
          </a:p>
          <a:p>
            <a:pPr lvl="1" eaLnBrk="1" hangingPunct="1"/>
            <a:r>
              <a:rPr lang="cs-CZ" altLang="cs-CZ" sz="1600" smtClean="0">
                <a:hlinkClick r:id="rId2"/>
              </a:rPr>
              <a:t>http://pav.rvp.cz/filemanager/userfiles/Edukacni_materialy/1_pohyb_a_vyziva_web.pdf</a:t>
            </a:r>
            <a:r>
              <a:rPr lang="cs-CZ" altLang="cs-CZ" sz="1600" smtClean="0"/>
              <a:t> (str. 98)</a:t>
            </a:r>
          </a:p>
          <a:p>
            <a:pPr lvl="1" eaLnBrk="1" hangingPunct="1"/>
            <a:r>
              <a:rPr lang="cs-CZ" altLang="cs-CZ" sz="1600" smtClean="0">
                <a:hlinkClick r:id="rId3"/>
              </a:rPr>
              <a:t>http://www.viscojis.cz/teens/index.php?option=com_content&amp;view=article&amp;id=95&amp;Itemid=76</a:t>
            </a:r>
            <a:endParaRPr lang="cs-CZ" altLang="cs-CZ" sz="16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1600" smtClean="0"/>
          </a:p>
          <a:p>
            <a:pPr lvl="1" eaLnBrk="1" hangingPunct="1"/>
            <a:endParaRPr lang="cs-CZ" altLang="cs-CZ" sz="1600" smtClean="0"/>
          </a:p>
          <a:p>
            <a:pPr lvl="1" eaLnBrk="1" hangingPunct="1"/>
            <a:endParaRPr lang="cs-CZ" altLang="cs-CZ" sz="2000" smtClean="0"/>
          </a:p>
          <a:p>
            <a:pPr eaLnBrk="1" hangingPunct="1"/>
            <a:endParaRPr lang="cs-CZ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5. PRAVDIVOST</a:t>
            </a:r>
          </a:p>
        </p:txBody>
      </p:sp>
      <p:pic>
        <p:nvPicPr>
          <p:cNvPr id="27651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30363"/>
            <a:ext cx="8686800" cy="5197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5. PRAVDIVOST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5068888"/>
          </a:xfrm>
        </p:spPr>
        <p:txBody>
          <a:bodyPr/>
          <a:lstStyle/>
          <a:p>
            <a:pPr marL="342900" lvl="1" indent="-342900">
              <a:buClr>
                <a:schemeClr val="bg2"/>
              </a:buClr>
              <a:buFont typeface="Wingdings" panose="05000000000000000000" pitchFamily="2" charset="2"/>
              <a:buChar char="p"/>
            </a:pPr>
            <a:r>
              <a:rPr lang="cs-CZ" altLang="cs-CZ" sz="2000" smtClean="0"/>
              <a:t>Optimální příjem bílkovin, tuků a sacharidů je dán zhruba jejich hmotnostním poměrem 1 : 1 : 4.</a:t>
            </a:r>
          </a:p>
          <a:p>
            <a:pPr marL="342900" lvl="1" indent="-342900">
              <a:buClr>
                <a:schemeClr val="bg2"/>
              </a:buClr>
              <a:buFont typeface="Wingdings" panose="05000000000000000000" pitchFamily="2" charset="2"/>
              <a:buChar char="p"/>
            </a:pPr>
            <a:endParaRPr lang="cs-CZ" altLang="cs-CZ" sz="900" smtClean="0"/>
          </a:p>
          <a:p>
            <a:r>
              <a:rPr lang="cs-CZ" altLang="cs-CZ" sz="2400" smtClean="0">
                <a:solidFill>
                  <a:schemeClr val="bg2"/>
                </a:solidFill>
              </a:rPr>
              <a:t>Sacharidy</a:t>
            </a:r>
          </a:p>
          <a:p>
            <a:pPr>
              <a:buFontTx/>
              <a:buChar char="-"/>
            </a:pPr>
            <a:r>
              <a:rPr lang="cs-CZ" altLang="cs-CZ" sz="1600" smtClean="0"/>
              <a:t>nejpohotovější zdroj energie, fungují jako palivo, proto je potřeba je doplňovat v průběhu celého dne, z chemického hlediska je dělíme na jednoduché a složené. </a:t>
            </a:r>
          </a:p>
          <a:p>
            <a:pPr>
              <a:buFontTx/>
              <a:buChar char="-"/>
            </a:pPr>
            <a:r>
              <a:rPr lang="cs-CZ" altLang="cs-CZ" sz="1600" b="1" smtClean="0"/>
              <a:t>jednoduché sacharidy</a:t>
            </a:r>
            <a:r>
              <a:rPr lang="cs-CZ" altLang="cs-CZ" sz="1600" smtClean="0"/>
              <a:t> = cukry – jsou sladké, dodávají energii velmi rychle, ale na poměrně krátkou dobu (cukr, med, sladkosti, ovoce, mléko,...)</a:t>
            </a:r>
          </a:p>
          <a:p>
            <a:pPr>
              <a:buFontTx/>
              <a:buChar char="-"/>
            </a:pPr>
            <a:r>
              <a:rPr lang="cs-CZ" altLang="cs-CZ" sz="1600" b="1" smtClean="0"/>
              <a:t>složené sacharidy</a:t>
            </a:r>
            <a:r>
              <a:rPr lang="cs-CZ" altLang="cs-CZ" sz="1600" smtClean="0"/>
              <a:t> = škroby – v tenkém střevě se štěpí na glukózu, energie je uvolňována pomaleji a vydrží déle</a:t>
            </a:r>
            <a:endParaRPr lang="cs-CZ" altLang="cs-CZ" sz="1800" smtClean="0"/>
          </a:p>
          <a:p>
            <a:r>
              <a:rPr lang="cs-CZ" altLang="cs-CZ" sz="2400" smtClean="0">
                <a:solidFill>
                  <a:schemeClr val="bg2"/>
                </a:solidFill>
              </a:rPr>
              <a:t>Vláknina </a:t>
            </a:r>
          </a:p>
          <a:p>
            <a:pPr>
              <a:buFontTx/>
              <a:buChar char="-"/>
            </a:pPr>
            <a:r>
              <a:rPr lang="cs-CZ" altLang="cs-CZ" sz="1600" smtClean="0"/>
              <a:t>se uplatňuje v prevenci řady nemocí: zubní kaz, onemocnění srdce a cév, obezita, cukrovka, onemocnění střev</a:t>
            </a:r>
          </a:p>
          <a:p>
            <a:pPr>
              <a:buFontTx/>
              <a:buChar char="-"/>
            </a:pPr>
            <a:r>
              <a:rPr lang="cs-CZ" altLang="cs-CZ" sz="1600" smtClean="0"/>
              <a:t>bohatými zdroji vlákniny jsou luštěniny, obiloviny (především celozrnné), ovoce, zelenina, ořechy  (dle pyramidy)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5. PRAVDIVOST</a:t>
            </a:r>
            <a:endParaRPr lang="cs-CZ" altLang="cs-CZ" smtClean="0"/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>
          <a:xfrm>
            <a:off x="630238" y="1628775"/>
            <a:ext cx="8229600" cy="5040313"/>
          </a:xfrm>
        </p:spPr>
        <p:txBody>
          <a:bodyPr/>
          <a:lstStyle/>
          <a:p>
            <a:r>
              <a:rPr lang="cs-CZ" altLang="cs-CZ" smtClean="0">
                <a:solidFill>
                  <a:schemeClr val="bg2"/>
                </a:solidFill>
              </a:rPr>
              <a:t>Bílkoviny</a:t>
            </a:r>
          </a:p>
          <a:p>
            <a:pPr>
              <a:buFontTx/>
              <a:buChar char="-"/>
            </a:pPr>
            <a:r>
              <a:rPr lang="cs-CZ" altLang="cs-CZ" sz="2000" smtClean="0"/>
              <a:t>růst a vývoj tělesných tkání, regenerace svalové tkáně, správná funkce imunitního systému, veškeré tělesné pochody</a:t>
            </a:r>
          </a:p>
          <a:p>
            <a:pPr>
              <a:buFontTx/>
              <a:buChar char="-"/>
            </a:pPr>
            <a:r>
              <a:rPr lang="cs-CZ" altLang="cs-CZ" sz="2000" smtClean="0"/>
              <a:t>plnohodnotné bílkoviny z živočišných zdrojů (obsahují všechny potřebné esenciální aminokyseliny) – vejce, mléko, mléčné výrobky, maso </a:t>
            </a:r>
          </a:p>
          <a:p>
            <a:pPr>
              <a:buFontTx/>
              <a:buChar char="-"/>
            </a:pPr>
            <a:r>
              <a:rPr lang="cs-CZ" altLang="cs-CZ" sz="2000" smtClean="0"/>
              <a:t>neplnohodnotné bílkoviny z rostlinných zdrojů (určité esenciální aminokyseliny neobsahují)– luštěniny, obiloviny</a:t>
            </a:r>
          </a:p>
          <a:p>
            <a:pPr lvl="1">
              <a:buFontTx/>
              <a:buChar char="-"/>
            </a:pPr>
            <a:r>
              <a:rPr lang="cs-CZ" altLang="cs-CZ" sz="1600" smtClean="0"/>
              <a:t>v případě čistě rostlinné stravy je nutné zdroje rostlinných bílkovin v průběhu dne vzájemně vhodně kombinovat (např. luštěniny kombinovat s obilovinami)</a:t>
            </a:r>
          </a:p>
          <a:p>
            <a:pPr>
              <a:buFontTx/>
              <a:buChar char="-"/>
            </a:pPr>
            <a:endParaRPr lang="cs-CZ" altLang="cs-CZ" sz="2000" smtClean="0"/>
          </a:p>
          <a:p>
            <a:endParaRPr lang="cs-CZ" altLang="cs-CZ" smtClean="0"/>
          </a:p>
        </p:txBody>
      </p:sp>
      <p:pic>
        <p:nvPicPr>
          <p:cNvPr id="29700" name="Picture 11" descr="C:\Documents and Settings\Verunka\Dokumenty\Dropbox\UNKA\UNKA\PROJEKTY\VIP\FOTO\BROŽURA\várka_druhá\varka2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33375"/>
            <a:ext cx="234632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5. PRAVDIVOST</a:t>
            </a:r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2601913" cy="4997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b="1" smtClean="0">
                <a:solidFill>
                  <a:schemeClr val="bg2"/>
                </a:solidFill>
              </a:rPr>
              <a:t>Tuky- </a:t>
            </a:r>
            <a:r>
              <a:rPr lang="cs-CZ" altLang="cs-CZ" sz="1600" smtClean="0">
                <a:solidFill>
                  <a:schemeClr val="bg2"/>
                </a:solidFill>
              </a:rPr>
              <a:t>jsou nosiči energie, v tuku rozpustných vitaminů (A,D,E,K), nezbytné pro tvorbu buněčných membrán, specificky vyživují mozek, působí v zánětlivých procesech, ovlivňují hladinu cholesterolu, udržují teplo, chrání orgány</a:t>
            </a:r>
          </a:p>
          <a:p>
            <a:pPr>
              <a:lnSpc>
                <a:spcPct val="90000"/>
              </a:lnSpc>
            </a:pPr>
            <a:endParaRPr lang="cs-CZ" altLang="cs-CZ" sz="1600" smtClean="0"/>
          </a:p>
          <a:p>
            <a:pPr>
              <a:lnSpc>
                <a:spcPct val="90000"/>
              </a:lnSpc>
            </a:pPr>
            <a:r>
              <a:rPr lang="cs-CZ" altLang="cs-CZ" sz="1600" smtClean="0"/>
              <a:t>Obr. ukazuje doporučený poměr denní konzumace zdrojů tuků</a:t>
            </a:r>
          </a:p>
        </p:txBody>
      </p:sp>
      <p:pic>
        <p:nvPicPr>
          <p:cNvPr id="30724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1617663"/>
            <a:ext cx="6156325" cy="5240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cs-CZ" altLang="cs-CZ" b="1" smtClean="0"/>
              <a:t>5</a:t>
            </a:r>
            <a:r>
              <a:rPr lang="cs-CZ" altLang="cs-CZ" sz="4000" b="1" smtClean="0"/>
              <a:t>. </a:t>
            </a:r>
            <a:r>
              <a:rPr lang="cs-CZ" altLang="cs-CZ" b="1" smtClean="0"/>
              <a:t>PRAVDIVOST</a:t>
            </a:r>
            <a:endParaRPr lang="cs-CZ" altLang="cs-CZ" sz="40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b="1" smtClean="0">
                <a:solidFill>
                  <a:schemeClr val="bg2"/>
                </a:solidFill>
              </a:rPr>
              <a:t>Nenasycené mastné kyseliny a jejich specifické funkce</a:t>
            </a:r>
            <a:r>
              <a:rPr lang="cs-CZ" altLang="cs-CZ" sz="2400" smtClean="0">
                <a:solidFill>
                  <a:schemeClr val="bg2"/>
                </a:solidFill>
              </a:rPr>
              <a:t> </a:t>
            </a:r>
            <a:r>
              <a:rPr lang="cs-CZ" altLang="cs-CZ" sz="2000" smtClean="0">
                <a:solidFill>
                  <a:schemeClr val="bg2"/>
                </a:solidFill>
              </a:rPr>
              <a:t>(dle schválených zdravotních tvrzeních EFSA)</a:t>
            </a:r>
            <a:endParaRPr lang="cs-CZ" altLang="cs-CZ" sz="2400" smtClean="0">
              <a:solidFill>
                <a:schemeClr val="bg2"/>
              </a:solidFill>
            </a:endParaRPr>
          </a:p>
          <a:p>
            <a:r>
              <a:rPr lang="cs-CZ" altLang="cs-CZ" sz="2000" smtClean="0"/>
              <a:t>Mononenasycené i polynenasycené mastné kyseliny přispívají k udržení normální hladiny cholesterolu v krvi -  významné zdroje ořechy, olejnatá semena a oleje z nich, ryby</a:t>
            </a:r>
          </a:p>
          <a:p>
            <a:r>
              <a:rPr lang="cs-CZ" altLang="cs-CZ" sz="2000" smtClean="0"/>
              <a:t>Polynenasycené omega 3 mastné kyseliny (z ryb) přispívají k normální činnosti srdce, k udržení normální činnosti mozku a stavu zraku – významný zdroj - ryby</a:t>
            </a:r>
          </a:p>
          <a:p>
            <a:pPr lvl="1"/>
            <a:endParaRPr lang="cs-CZ" altLang="cs-CZ" sz="1800" smtClean="0"/>
          </a:p>
          <a:p>
            <a:pPr lvl="1"/>
            <a:r>
              <a:rPr lang="cs-CZ" altLang="cs-CZ" sz="1800" smtClean="0"/>
              <a:t>Pozn. EFSA – Evropský úřad pro bezpečnost potravin (</a:t>
            </a:r>
            <a:r>
              <a:rPr lang="cs-CZ" altLang="cs-CZ" sz="1800" smtClean="0">
                <a:hlinkClick r:id="rId2"/>
              </a:rPr>
              <a:t>www.efsa.europa.eu</a:t>
            </a:r>
            <a:r>
              <a:rPr lang="cs-CZ" altLang="cs-CZ" sz="1800" smtClean="0"/>
              <a:t>, </a:t>
            </a:r>
            <a:r>
              <a:rPr lang="cs-CZ" altLang="cs-CZ" sz="1800" smtClean="0">
                <a:hlinkClick r:id="rId3"/>
              </a:rPr>
              <a:t>www.foodnet.cz</a:t>
            </a:r>
            <a:r>
              <a:rPr lang="cs-CZ" altLang="cs-CZ" sz="1800" smtClean="0"/>
              <a:t>), tvrzení se kterými se můžeme setkat na obalech potravin</a:t>
            </a:r>
          </a:p>
          <a:p>
            <a:endParaRPr lang="cs-CZ" altLang="cs-CZ" sz="24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6. PITNÝ REŽIM</a:t>
            </a: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>
          <a:xfrm>
            <a:off x="323850" y="1695450"/>
            <a:ext cx="8712200" cy="5141913"/>
          </a:xfrm>
        </p:spPr>
        <p:txBody>
          <a:bodyPr/>
          <a:lstStyle/>
          <a:p>
            <a:pPr eaLnBrk="1" hangingPunct="1"/>
            <a:endParaRPr lang="cs-CZ" altLang="cs-CZ" sz="2400" smtClean="0"/>
          </a:p>
          <a:p>
            <a:pPr eaLnBrk="1" hangingPunct="1"/>
            <a:r>
              <a:rPr lang="cs-CZ" altLang="cs-CZ" sz="1800" smtClean="0"/>
              <a:t>Pitný režim znamená pravidelný a dostatečný přívod vhodných tekutin během dne.</a:t>
            </a:r>
          </a:p>
          <a:p>
            <a:pPr eaLnBrk="1" hangingPunct="1"/>
            <a:r>
              <a:rPr lang="cs-CZ" altLang="cs-CZ" sz="1800" smtClean="0"/>
              <a:t>Základem pitného režimu by měla být voda.</a:t>
            </a:r>
          </a:p>
          <a:p>
            <a:pPr eaLnBrk="1" hangingPunct="1"/>
            <a:endParaRPr lang="cs-CZ" altLang="cs-CZ" sz="1800" smtClean="0"/>
          </a:p>
          <a:p>
            <a:pPr eaLnBrk="1" hangingPunct="1"/>
            <a:endParaRPr lang="cs-CZ" altLang="cs-CZ" sz="1800" smtClean="0"/>
          </a:p>
        </p:txBody>
      </p:sp>
      <p:pic>
        <p:nvPicPr>
          <p:cNvPr id="32772" name="Picture 2" descr="C:\Documents and Settings\Verunka\Dokumenty\Dropbox\UNKA\UNKA\PROJEKTY\VIP\foto-všec\BROŽURA\nove_konec července\foto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500438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800" b="1" smtClean="0"/>
              <a:t>Výživa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strava - fyziologická potřeba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vnější faktor prostředí, uplatňuje se při vzniku, ale i prevenci onemocnění, asi ze 40 %</a:t>
            </a:r>
            <a:r>
              <a:rPr lang="cs-CZ" altLang="cs-CZ" sz="1600" smtClean="0"/>
              <a:t> (Tláskal)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smtClean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rizikový faktor i protektivní (ochranný) faktor životního stylu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nevhodná výživa se významně podílí na vzniku chronických neinfekčních onemocněních  (dříve nazývaných civilizačních nemoci) a na úmrtnosti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smtClean="0">
                <a:solidFill>
                  <a:schemeClr val="tx2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smtClean="0">
                <a:solidFill>
                  <a:schemeClr val="tx2"/>
                </a:solidFill>
              </a:rPr>
              <a:t>Poznámka: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smtClean="0"/>
              <a:t>	Na snížení nemocnosti a úmrtnosti na nemoci srdce  a cév ve vyspělých zemích světa se podílelo zejména ovlivnění výživy a dalších faktorů (kouření).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Voda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000" smtClean="0"/>
              <a:t>je nejdůležitější součást výživy, protože zprostředkovává funkce ostatních jejich složek (rozpouštědlo, transportní prostředek, udržuje tělesnou teplotu, vstřebávání, přesun látek z krve do tkání, vylučování odpadních látek ledvinami, metabolismus)</a:t>
            </a:r>
          </a:p>
          <a:p>
            <a:pPr>
              <a:lnSpc>
                <a:spcPct val="80000"/>
              </a:lnSpc>
            </a:pPr>
            <a:r>
              <a:rPr lang="cs-CZ" altLang="cs-CZ" sz="2000" smtClean="0"/>
              <a:t>voda má největší podíl na celkové tělesné hmotnosti, celkové množství vody závisí na věku (novorozenec – 75% vody, dospělí – 60% vody, staří – 50% vody)</a:t>
            </a:r>
          </a:p>
          <a:p>
            <a:pPr>
              <a:lnSpc>
                <a:spcPct val="80000"/>
              </a:lnSpc>
            </a:pPr>
            <a:r>
              <a:rPr lang="cs-CZ" altLang="cs-CZ" sz="2000" smtClean="0"/>
              <a:t>příjem vody musí být v rovnováze s výdejem vody</a:t>
            </a:r>
          </a:p>
          <a:p>
            <a:pPr>
              <a:lnSpc>
                <a:spcPct val="80000"/>
              </a:lnSpc>
            </a:pPr>
            <a:r>
              <a:rPr lang="cs-CZ" altLang="cs-CZ" sz="2000" smtClean="0"/>
              <a:t>příjem vody – nápoje, potrava, malá část metabolismem živin</a:t>
            </a:r>
          </a:p>
          <a:p>
            <a:pPr>
              <a:lnSpc>
                <a:spcPct val="80000"/>
              </a:lnSpc>
            </a:pPr>
            <a:r>
              <a:rPr lang="cs-CZ" altLang="cs-CZ" sz="2000" smtClean="0"/>
              <a:t>výdej vody – močí (1500 – 2000 ml denně), dýcháním (400 ml denně), potem (500 ml denně), stolicí (100 ml denně) – celkem 2</a:t>
            </a:r>
            <a:r>
              <a:rPr lang="cs-CZ" altLang="cs-CZ" sz="2000" smtClean="0">
                <a:latin typeface="Arial" panose="020B0604020202020204" pitchFamily="34" charset="0"/>
              </a:rPr>
              <a:t> – 2,5</a:t>
            </a:r>
            <a:r>
              <a:rPr lang="cs-CZ" altLang="cs-CZ" sz="2000" smtClean="0"/>
              <a:t> l u dospělého člověka</a:t>
            </a:r>
          </a:p>
          <a:p>
            <a:pPr>
              <a:lnSpc>
                <a:spcPct val="80000"/>
              </a:lnSpc>
            </a:pPr>
            <a:r>
              <a:rPr lang="cs-CZ" altLang="cs-CZ" sz="2000" smtClean="0"/>
              <a:t>při vyloučení více vody než je příjem – odvodnění – dehydratace  - již ztráty </a:t>
            </a:r>
            <a:r>
              <a:rPr lang="cs-CZ" altLang="cs-CZ" sz="2000" smtClean="0">
                <a:solidFill>
                  <a:schemeClr val="bg2"/>
                </a:solidFill>
              </a:rPr>
              <a:t>2 %</a:t>
            </a:r>
            <a:r>
              <a:rPr lang="cs-CZ" altLang="cs-CZ" sz="2000" smtClean="0"/>
              <a:t> tělesné vody vede poklesu výkonu, ztráta </a:t>
            </a:r>
            <a:r>
              <a:rPr lang="cs-CZ" altLang="cs-CZ" sz="2000" smtClean="0">
                <a:solidFill>
                  <a:schemeClr val="bg2"/>
                </a:solidFill>
              </a:rPr>
              <a:t>15 – 30 %</a:t>
            </a:r>
            <a:r>
              <a:rPr lang="cs-CZ" altLang="cs-CZ" sz="2000" smtClean="0"/>
              <a:t> je smrtelná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Voda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78850" cy="52133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000" smtClean="0"/>
              <a:t>příjem tekutin je řízen pocitem žízně, žízeň je fyziologický stav, který člověku signalizuje větší úbytek vody z organismu, regulátorem pocitu žízně je zahuštění krve (zvýšený osmotický tlak tělesných tekutin)</a:t>
            </a:r>
          </a:p>
          <a:p>
            <a:pPr>
              <a:lnSpc>
                <a:spcPct val="80000"/>
              </a:lnSpc>
            </a:pPr>
            <a:r>
              <a:rPr lang="cs-CZ" altLang="cs-CZ" sz="2000" smtClean="0"/>
              <a:t>denní příjem tekutin by měl činit u dospělého člověka asi 1,5 l  ve formě nápojů, děti by měly vypít denně 1 – 1,5 l tekutin (ukazatel dostatečného pitného režimu – barva moči)</a:t>
            </a:r>
          </a:p>
          <a:p>
            <a:pPr>
              <a:lnSpc>
                <a:spcPct val="80000"/>
              </a:lnSpc>
            </a:pPr>
            <a:r>
              <a:rPr lang="cs-CZ" altLang="cs-CZ" sz="2000" smtClean="0"/>
              <a:t>vyšší příjem tekutin - vyšší teplota okolí, suchý vzduch, intenzivnější pohyb, nemoc, horečka, průjem, zvracení</a:t>
            </a:r>
          </a:p>
          <a:p>
            <a:pPr>
              <a:lnSpc>
                <a:spcPct val="80000"/>
              </a:lnSpc>
            </a:pPr>
            <a:r>
              <a:rPr lang="cs-CZ" altLang="cs-CZ" sz="2000" smtClean="0">
                <a:solidFill>
                  <a:schemeClr val="bg2"/>
                </a:solidFill>
              </a:rPr>
              <a:t>děti velmi špatně snáší pocit žízně, potřebují více vody k poměru tělesné váhy než dospělí (nedostatek tekutin se u dětí projevuje únavou, malátností, spavostí a bolestmi hlavy) </a:t>
            </a:r>
          </a:p>
          <a:p>
            <a:pPr>
              <a:lnSpc>
                <a:spcPct val="80000"/>
              </a:lnSpc>
            </a:pPr>
            <a:r>
              <a:rPr lang="cs-CZ" altLang="cs-CZ" sz="2000" smtClean="0"/>
              <a:t>důležité je doplňování tekutin i v době školního vyučování</a:t>
            </a:r>
          </a:p>
          <a:p>
            <a:pPr>
              <a:lnSpc>
                <a:spcPct val="80000"/>
              </a:lnSpc>
            </a:pPr>
            <a:r>
              <a:rPr lang="cs-CZ" altLang="cs-CZ" sz="2000" smtClean="0"/>
              <a:t>důležité je doplňování tekutin i mezi jídly</a:t>
            </a:r>
          </a:p>
          <a:p>
            <a:pPr>
              <a:lnSpc>
                <a:spcPct val="80000"/>
              </a:lnSpc>
            </a:pPr>
            <a:r>
              <a:rPr lang="cs-CZ" altLang="cs-CZ" sz="2000" smtClean="0"/>
              <a:t>vhodné nápoje – teplota, množství cukru, přídatné látky (nevhodné pro děti - kofein, chinin, barviva, konzervační látky, umělá sladidla, CO</a:t>
            </a:r>
            <a:r>
              <a:rPr lang="en-US" altLang="cs-CZ" sz="2000" smtClean="0"/>
              <a:t>²</a:t>
            </a:r>
            <a:r>
              <a:rPr lang="cs-CZ" altLang="cs-CZ" sz="2000" smtClean="0"/>
              <a:t>)</a:t>
            </a:r>
          </a:p>
          <a:p>
            <a:pPr>
              <a:lnSpc>
                <a:spcPct val="80000"/>
              </a:lnSpc>
            </a:pPr>
            <a:endParaRPr lang="cs-CZ" alt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6. PITNÝ REŽIM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893175" cy="5300662"/>
          </a:xfrm>
        </p:spPr>
        <p:txBody>
          <a:bodyPr/>
          <a:lstStyle/>
          <a:p>
            <a:r>
              <a:rPr lang="cs-CZ" altLang="cs-CZ" smtClean="0"/>
              <a:t>Příjem vody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11400"/>
            <a:ext cx="8713788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6. PITNÝ REŽIM</a:t>
            </a:r>
          </a:p>
        </p:txBody>
      </p:sp>
      <p:pic>
        <p:nvPicPr>
          <p:cNvPr id="3686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576513"/>
            <a:ext cx="8229600" cy="2578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Výživová doporučení pro obyvatelstvo České republiky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2000" smtClean="0">
                <a:hlinkClick r:id="rId2"/>
              </a:rPr>
              <a:t>http://www.vyzivaspol.cz/rubrika-dokumenty/zdrava-trinactka-strucna-vyzivova-doporuceni.html</a:t>
            </a:r>
            <a:endParaRPr lang="cs-CZ" altLang="cs-CZ" sz="200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smtClean="0"/>
          </a:p>
          <a:p>
            <a:pPr eaLnBrk="1" hangingPunct="1"/>
            <a:r>
              <a:rPr lang="cs-CZ" altLang="cs-CZ" sz="2000" smtClean="0">
                <a:hlinkClick r:id="rId3"/>
              </a:rPr>
              <a:t>http://www.vyzivaspol.cz/rubrika-dokumenty/konecne-zneni-vyzivovych-doporuceni.html</a:t>
            </a:r>
            <a:endParaRPr lang="cs-CZ" altLang="cs-CZ" sz="2000" smtClean="0"/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pPr eaLnBrk="1" hangingPunct="1"/>
            <a:r>
              <a:rPr lang="cs-CZ" altLang="cs-CZ" sz="4000" b="1" smtClean="0"/>
              <a:t/>
            </a:r>
            <a:br>
              <a:rPr lang="cs-CZ" altLang="cs-CZ" sz="4000" b="1" smtClean="0"/>
            </a:br>
            <a:r>
              <a:rPr lang="cs-CZ" altLang="cs-CZ" sz="4000" b="1" smtClean="0"/>
              <a:t>Zdravá 13</a:t>
            </a:r>
            <a:br>
              <a:rPr lang="cs-CZ" altLang="cs-CZ" sz="4000" b="1" smtClean="0"/>
            </a:br>
            <a:r>
              <a:rPr lang="cs-CZ" altLang="cs-CZ" sz="2800" i="1" smtClean="0"/>
              <a:t>Nejsou nezdravé potraviny, ale nezdravá jsou jejich množství.</a:t>
            </a:r>
            <a:endParaRPr lang="cs-CZ" altLang="cs-CZ" sz="2800" b="1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686800" cy="5429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400" smtClean="0"/>
              <a:t>Udržujte si přiměřenou stálou tělesnou hmotnost charakterizovanou BMI (18,5-25,0) kg/m2 a obvodem pasu pod 94 cm u mužů a pod 80 cm u žen.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 smtClean="0"/>
              <a:t>Denně se pohybujte alespoň 30 minut např. rychlou chůzí nebo cvičením.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 smtClean="0"/>
              <a:t>Jezte pestrou stravu, rozdělenou do 4-5 denních jídel, nevynechávejte snídani.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 smtClean="0"/>
              <a:t>Konzumujte dostatečné množství zeleniny (syrové i vařené) a ovoce, denně alespoň 500 g (zeleniny 2x více než ovoce), rozdělené do více porcí; občas konzumujte menší množství ořechů.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 smtClean="0"/>
              <a:t>Jezte výrobky z obilovin (tmavý chléb a pečivo, nejlépe celozrnné, těstoviny, rýži) nebo brambory, nezapomínejte na luštěniny (alespoň 1 x týdně).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 smtClean="0"/>
              <a:t>Jezte ryby a rybí výrobky alespoň 2x týdně.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 smtClean="0"/>
              <a:t>Denně zařazujte mléko a mléčné výrobky, zejména zakysané; vybírejte si přednostně polotučné a nízkotučné.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 smtClean="0"/>
              <a:t>Sledujte příjem tuku, omezte množství tuku jak ve skryté formě (tučné maso, tučné masné a mléčné výrobky, jemné a trvanlivé pečivo s vyšším obsahem tuku, chipsy, čokoládové výrobky), tak jako pomazánky na chléb a pečivo a při přípravě pokrmů. Pokud je to možné nahrazujte tuky živočišné rostlinnými oleji a tuky.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 smtClean="0"/>
              <a:t>Snižujte příjem cukru, zejména ve formě slazených nápojů, sladkostí, kompotů a zmrzliny.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 smtClean="0"/>
              <a:t>Omezujte příjem kuchyňské soli a potravin s vyšším obsahem soli (chipsy, solené tyčinky a ořechy, slané uzeniny a sýry), nepřilosujte hotové pokrmy.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 smtClean="0"/>
              <a:t>Předcházejte nákazám a otravám z potravin správným zacházením s potravinami při nákupu, uskladnění a přípravě pokrmů; při tepelném zpracování dávejte přednost šetrným způsobům, omezte smažení a grilování.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 smtClean="0"/>
              <a:t>Nezapomínejte na pitný režim, denně vypijte minimálně 1,5 l tekutin (voda, minerální vody, slabý čaj, ovocné čaje a š</a:t>
            </a:r>
            <a:r>
              <a:rPr lang="cs-CZ" altLang="cs-CZ" sz="1400" smtClean="0">
                <a:latin typeface="Arial" panose="020B0604020202020204" pitchFamily="34" charset="0"/>
              </a:rPr>
              <a:t>ť</a:t>
            </a:r>
            <a:r>
              <a:rPr lang="cs-CZ" altLang="cs-CZ" sz="1400" smtClean="0"/>
              <a:t>ávy, nejlépe neslazené).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 smtClean="0"/>
              <a:t>Pokud pijete alkoholické nápoje, nepřekračujte denní příjem alkoholu 20 g</a:t>
            </a:r>
            <a:r>
              <a:rPr lang="cs-CZ" altLang="cs-CZ" sz="1400" smtClean="0">
                <a:latin typeface="Arial" panose="020B0604020202020204" pitchFamily="34" charset="0"/>
              </a:rPr>
              <a:t> </a:t>
            </a:r>
            <a:r>
              <a:rPr lang="cs-CZ" altLang="cs-CZ" sz="1400" smtClean="0"/>
              <a:t>(200 ml vína, 0,5l piva, 50 ml lihoviny).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Documents and Settings\Verunka\Dokumenty\Dropbox\UNKA\UNKA\PROJEKTY\VIP\foto-všec\BROŽURA\nové\foto-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357688"/>
            <a:ext cx="3116263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C:\Documents and Settings\Verunka\Dokumenty\Dropbox\UNKA\UNKA\PROJEKTY\VIP\FOTO\PaV_UKLIZENO\kapitola_PŘIMĚŘENOST\SVAČ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357688"/>
            <a:ext cx="2738437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4176712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adpis 5"/>
          <p:cNvSpPr txBox="1">
            <a:spLocks/>
          </p:cNvSpPr>
          <p:nvPr/>
        </p:nvSpPr>
        <p:spPr bwMode="auto">
          <a:xfrm>
            <a:off x="0" y="6286500"/>
            <a:ext cx="20716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endParaRPr lang="cs-CZ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Zástupný symbol pro zápatí 1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t>www.pav.rvp.cz</a:t>
            </a:r>
          </a:p>
        </p:txBody>
      </p:sp>
      <p:pic>
        <p:nvPicPr>
          <p:cNvPr id="3994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143125"/>
            <a:ext cx="45085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77813"/>
            <a:ext cx="7905750" cy="1139825"/>
          </a:xfrm>
        </p:spPr>
        <p:txBody>
          <a:bodyPr/>
          <a:lstStyle/>
          <a:p>
            <a:r>
              <a:rPr lang="cs-CZ" altLang="cs-CZ" sz="4000" smtClean="0"/>
              <a:t>Hodnocení výživy z hlediska pestrosti</a:t>
            </a:r>
          </a:p>
        </p:txBody>
      </p:sp>
      <p:pic>
        <p:nvPicPr>
          <p:cNvPr id="39945" name="Picture 2" descr="C:\Documents and Settings\Verunka\Dokumenty\Dropbox\UNKA\UNKA\PROJEKTY\VIP\foto-všec\BROŽURA\ruce\Kopie - ruce-0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557338"/>
            <a:ext cx="14763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4"/>
          <p:cNvSpPr>
            <a:spLocks noGrp="1"/>
          </p:cNvSpPr>
          <p:nvPr>
            <p:ph type="title" idx="4294967295"/>
          </p:nvPr>
        </p:nvSpPr>
        <p:spPr>
          <a:xfrm>
            <a:off x="714375" y="4000500"/>
            <a:ext cx="7772400" cy="1362075"/>
          </a:xfrm>
        </p:spPr>
        <p:txBody>
          <a:bodyPr anchor="t"/>
          <a:lstStyle/>
          <a:p>
            <a:pPr eaLnBrk="1" hangingPunct="1"/>
            <a:r>
              <a:rPr lang="cs-CZ" altLang="cs-CZ" sz="4000" b="1" smtClean="0"/>
              <a:t>(SEBE)HODNOCENÍ VÝŽIVOVÉHO CHOVÁNÍ </a:t>
            </a:r>
            <a:r>
              <a:rPr lang="cs-CZ" altLang="cs-CZ" sz="2000" b="1" smtClean="0"/>
              <a:t>– DLE PaV, 6 OTÁZEK – 6 BODŮ</a:t>
            </a:r>
          </a:p>
        </p:txBody>
      </p:sp>
      <p:pic>
        <p:nvPicPr>
          <p:cNvPr id="41987" name="Picture 4" descr="MC90044193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700213"/>
            <a:ext cx="19780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ovéPole 3"/>
          <p:cNvSpPr txBox="1">
            <a:spLocks noChangeArrowheads="1"/>
          </p:cNvSpPr>
          <p:nvPr/>
        </p:nvSpPr>
        <p:spPr bwMode="auto">
          <a:xfrm>
            <a:off x="755650" y="5516563"/>
            <a:ext cx="753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Pozn.: vychází z hodnocení výživového chování „Nutriční skóre“ WHO</a:t>
            </a:r>
          </a:p>
        </p:txBody>
      </p:sp>
      <p:sp>
        <p:nvSpPr>
          <p:cNvPr id="6" name="Zástupný symbol pro zápatí 5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t>www.pav.rvp.cz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altLang="cs-CZ" sz="4000" smtClean="0"/>
              <a:t>1. Měl/a jste pravidelnou stravu?</a:t>
            </a:r>
            <a:br>
              <a:rPr lang="cs-CZ" altLang="cs-CZ" sz="4000" smtClean="0"/>
            </a:br>
            <a:r>
              <a:rPr lang="cs-CZ" altLang="cs-CZ" sz="2000" smtClean="0"/>
              <a:t>Jednotlivá jídla byla od sebe vzdálena maximálně 3 hodiny. Mezi jídly jste nepojídali, výjimkou mohlo být ovoce či zelenina.</a:t>
            </a:r>
          </a:p>
        </p:txBody>
      </p:sp>
      <p:pic>
        <p:nvPicPr>
          <p:cNvPr id="43011" name="Picture 3" descr="C:\Users\brezkova\Pictures\Obrázek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505075"/>
            <a:ext cx="75914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11" descr="MC900441888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445125"/>
            <a:ext cx="147796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zápatí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t>www.pav.rvp.cz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altLang="cs-CZ" sz="4000" smtClean="0"/>
              <a:t>2. Byla alespoň 3 vaše jídla složena ze všech pater pyramidy?</a:t>
            </a:r>
          </a:p>
        </p:txBody>
      </p:sp>
      <p:pic>
        <p:nvPicPr>
          <p:cNvPr id="44035" name="Picture 3" descr="C:\Documents and Settings\Verunka\Local Settings\Temp\Dočasný adresář 2 pro Pyramidy_def..zip\PYRAMIDA-VYZI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643063"/>
            <a:ext cx="49799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6" descr="C:\Documents and Settings\Verunka\Dokumenty\Dropbox\UNKA\UNKA\PROJEKTY\VIP\foto-všec\BROŽURA\nové\foto-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5072063"/>
            <a:ext cx="18573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7" descr="C:\Documents and Settings\Verunka\Dokumenty\Dropbox\UNKA\UNKA\PROJEKTY\VIP\FOTO\PaV_UKLIZENO\kapitola_PŘIMĚŘENOST\SVAČ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500438"/>
            <a:ext cx="192881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3" descr="C:\Documents and Settings\Verunka\Dokumenty\Dropbox\UNKA\UNKA\PROJEKTY\VIP\foto-všec\BROŽURA\nove_konec července\foto-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916113"/>
            <a:ext cx="19272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 descr="MC900441934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105727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zápatí 7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t>www.pav.rvp.cz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5062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Výživa ve vztahu k chronickým neinfekčním nemocem je typická: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686800" cy="5111750"/>
          </a:xfrm>
        </p:spPr>
        <p:txBody>
          <a:bodyPr/>
          <a:lstStyle/>
          <a:p>
            <a:pPr marL="533400" indent="-533400" eaLnBrk="1" hangingPunct="1"/>
            <a:r>
              <a:rPr lang="cs-CZ" altLang="cs-CZ" sz="2400" smtClean="0"/>
              <a:t>nadměrným energetickým příjmem, vysokým příjmem tuků (nasycených mastných kyselin, trans nenasycených mastných kyselin - TFA), cukru, soli, alkoholu</a:t>
            </a:r>
          </a:p>
          <a:p>
            <a:pPr marL="914400" lvl="1" indent="-457200" eaLnBrk="1" hangingPunct="1"/>
            <a:r>
              <a:rPr lang="cs-CZ" altLang="cs-CZ" sz="2000" smtClean="0">
                <a:solidFill>
                  <a:schemeClr val="bg2"/>
                </a:solidFill>
              </a:rPr>
              <a:t>nadbytek</a:t>
            </a:r>
            <a:r>
              <a:rPr lang="cs-CZ" altLang="cs-CZ" sz="2000" smtClean="0"/>
              <a:t> – slazené nápoje, slané potraviny (konvenience, dochucovadla, pečivo), sladkosti, uzeniny, smažené pokrmy…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cs-CZ" altLang="cs-CZ" sz="2400" smtClean="0"/>
          </a:p>
          <a:p>
            <a:pPr marL="533400" indent="-533400" eaLnBrk="1" hangingPunct="1"/>
            <a:r>
              <a:rPr lang="cs-CZ" altLang="cs-CZ" sz="2400" smtClean="0"/>
              <a:t>nedostatkem nenasycených mastných kyselin (rostlinné oleje, rybí tuk), komplexních sacharidů a vlákniny, vitaminů a minerálních látek</a:t>
            </a:r>
          </a:p>
          <a:p>
            <a:pPr marL="914400" lvl="1" indent="-457200" eaLnBrk="1" hangingPunct="1"/>
            <a:r>
              <a:rPr lang="cs-CZ" altLang="cs-CZ" sz="2000" smtClean="0">
                <a:solidFill>
                  <a:schemeClr val="bg2"/>
                </a:solidFill>
              </a:rPr>
              <a:t>nedostatek </a:t>
            </a:r>
            <a:r>
              <a:rPr lang="cs-CZ" altLang="cs-CZ" sz="2000" smtClean="0"/>
              <a:t> - ovoce a zelenina, rybí pokrmy, celozrnné potraviny, ořechy a olejnatá semena (kvalitní oleje olivový, řepkový),…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 idx="4294967295"/>
          </p:nvPr>
        </p:nvSpPr>
        <p:spPr>
          <a:xfrm>
            <a:off x="214313" y="188913"/>
            <a:ext cx="8929687" cy="2016125"/>
          </a:xfrm>
        </p:spPr>
        <p:txBody>
          <a:bodyPr anchor="ctr"/>
          <a:lstStyle/>
          <a:p>
            <a:pPr eaLnBrk="1" hangingPunct="1"/>
            <a:r>
              <a:rPr lang="cs-CZ" altLang="cs-CZ" sz="4000" smtClean="0"/>
              <a:t>3. </a:t>
            </a:r>
            <a:r>
              <a:rPr lang="cs-CZ" altLang="cs-CZ" sz="3600" smtClean="0"/>
              <a:t>Vypil/a jste nejméně 7 sklenic či hrnků vhodných tekutin o objemu vlastní sevřené pěsti?</a:t>
            </a:r>
            <a:br>
              <a:rPr lang="cs-CZ" altLang="cs-CZ" sz="3600" smtClean="0"/>
            </a:br>
            <a:r>
              <a:rPr lang="cs-CZ" altLang="cs-CZ" sz="3600" smtClean="0"/>
              <a:t/>
            </a:r>
            <a:br>
              <a:rPr lang="cs-CZ" altLang="cs-CZ" sz="3600" smtClean="0"/>
            </a:br>
            <a:r>
              <a:rPr lang="cs-CZ" altLang="cs-CZ" sz="2000" smtClean="0"/>
              <a:t>Vhodné tekutiny: voda, slabé čaje nebo jen mírně ochucené tekutiny, mléko a mléčné nápoje</a:t>
            </a:r>
          </a:p>
        </p:txBody>
      </p:sp>
      <p:pic>
        <p:nvPicPr>
          <p:cNvPr id="45059" name="Picture 2" descr="C:\Documents and Settings\Verunka\Dokumenty\Dropbox\UNKA\UNKA\PROJEKTY\VIP\foto-všec\BROŽURA\nove_konec července\foto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08275"/>
            <a:ext cx="5545137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12" descr="MC900441908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949950"/>
            <a:ext cx="1057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2" descr="C:\Documents and Settings\Verunka\Dokumenty\Dropbox\UNKA\UNKA\PROJEKTY\VIP\foto-všec\BROŽURA\ruce\Kopie - ruce-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708275"/>
            <a:ext cx="2097088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zápatí 5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t>www.pav.rvp.cz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 idx="4294967295"/>
          </p:nvPr>
        </p:nvSpPr>
        <p:spPr>
          <a:xfrm>
            <a:off x="323850" y="274638"/>
            <a:ext cx="8362950" cy="1143000"/>
          </a:xfrm>
        </p:spPr>
        <p:txBody>
          <a:bodyPr anchor="ctr"/>
          <a:lstStyle/>
          <a:p>
            <a:pPr eaLnBrk="1" hangingPunct="1"/>
            <a:r>
              <a:rPr lang="cs-CZ" altLang="cs-CZ" sz="3600" smtClean="0"/>
              <a:t>4. Snědl/a jste nejméně 5 porcí ovoce </a:t>
            </a:r>
            <a:br>
              <a:rPr lang="cs-CZ" altLang="cs-CZ" sz="3600" smtClean="0"/>
            </a:br>
            <a:r>
              <a:rPr lang="cs-CZ" altLang="cs-CZ" sz="3600" smtClean="0"/>
              <a:t>a zeleniny velikosti sevřené pěsti?</a:t>
            </a:r>
          </a:p>
        </p:txBody>
      </p:sp>
      <p:pic>
        <p:nvPicPr>
          <p:cNvPr id="46083" name="Picture 3" descr="Snímek obrazovky 2014-07-16 v 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643063"/>
            <a:ext cx="4083050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2" descr="C:\Documents and Settings\Verunka\Dokumenty\Dropbox\UNKA\UNKA\PROJEKTY\VIP\foto-všec\BROŽURA\ruce\Kopie - ruce-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071688"/>
            <a:ext cx="2097087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14" descr="MC900441898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214938"/>
            <a:ext cx="1049337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zápatí 5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t>www.pav.rvp.cz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 idx="4294967295"/>
          </p:nvPr>
        </p:nvSpPr>
        <p:spPr>
          <a:xfrm>
            <a:off x="323850" y="274638"/>
            <a:ext cx="8712200" cy="1143000"/>
          </a:xfrm>
        </p:spPr>
        <p:txBody>
          <a:bodyPr anchor="ctr"/>
          <a:lstStyle/>
          <a:p>
            <a:pPr eaLnBrk="1" hangingPunct="1"/>
            <a:r>
              <a:rPr lang="cs-CZ" altLang="cs-CZ" sz="4000" smtClean="0"/>
              <a:t>5. Snědl/a jste 2 porce mléčných výrobků?</a:t>
            </a:r>
            <a:br>
              <a:rPr lang="cs-CZ" altLang="cs-CZ" sz="4000" smtClean="0"/>
            </a:br>
            <a:r>
              <a:rPr lang="cs-CZ" altLang="cs-CZ" sz="2000" smtClean="0"/>
              <a:t>(případně jiného významného zdroje vápníku)</a:t>
            </a:r>
          </a:p>
        </p:txBody>
      </p:sp>
      <p:pic>
        <p:nvPicPr>
          <p:cNvPr id="47107" name="Picture 2" descr="C:\Documents and Settings\Verunka\Dokumenty\Dropbox\UNKA\UNKA\PROJEKTY\VIP\foto-všec\BROŽURA\várka_první\foto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714500"/>
            <a:ext cx="6881812" cy="45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7" descr="MC90044193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500688"/>
            <a:ext cx="9731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zápatí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t>www.pav.rvp.cz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686800" cy="1422400"/>
          </a:xfrm>
        </p:spPr>
        <p:txBody>
          <a:bodyPr anchor="ctr"/>
          <a:lstStyle/>
          <a:p>
            <a:pPr eaLnBrk="1" hangingPunct="1"/>
            <a:r>
              <a:rPr lang="cs-CZ" altLang="cs-CZ" sz="4000" smtClean="0"/>
              <a:t>6. Byl/a jste střídmý/á v konzumaci potravin a nápojů z tzv. zákeřných kostek?</a:t>
            </a:r>
            <a:br>
              <a:rPr lang="cs-CZ" altLang="cs-CZ" sz="4000" smtClean="0"/>
            </a:br>
            <a:r>
              <a:rPr lang="cs-CZ" altLang="cs-CZ" sz="2400" smtClean="0"/>
              <a:t>(snědli jste maximálně 1 porci)</a:t>
            </a:r>
          </a:p>
        </p:txBody>
      </p:sp>
      <p:sp>
        <p:nvSpPr>
          <p:cNvPr id="48131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05038"/>
            <a:ext cx="8686800" cy="4103687"/>
          </a:xfrm>
        </p:spPr>
        <p:txBody>
          <a:bodyPr/>
          <a:lstStyle/>
          <a:p>
            <a:endParaRPr lang="cs-CZ" altLang="cs-CZ" smtClean="0"/>
          </a:p>
        </p:txBody>
      </p:sp>
      <p:pic>
        <p:nvPicPr>
          <p:cNvPr id="48132" name="Picture 2" descr="C:\Documents and Settings\Verunka\Dokumenty\Dropbox\UNKA\UNKA\PROJEKTY\VIP\foto-všec\BROŽURA\nové\foto-0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349500"/>
            <a:ext cx="2530475" cy="1687513"/>
          </a:xfrm>
          <a:noFill/>
        </p:spPr>
      </p:pic>
      <p:pic>
        <p:nvPicPr>
          <p:cNvPr id="48133" name="Picture 3" descr="C:\Documents and Settings\Verunka\Dokumenty\Dropbox\UNKA\UNKA\PROJEKTY\VIP\foto-všec\BROŽURA\nové\foto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349500"/>
            <a:ext cx="2532062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 descr="C:\Documents and Settings\Verunka\Dokumenty\Dropbox\UNKA\UNKA\PROJEKTY\VIP\FOTO\PaV_UKLIZENO\kapitola_PŘIMĚŘENOST\zákeřná_kostka_CHIPS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357688"/>
            <a:ext cx="2559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16" descr="MC900441896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229225"/>
            <a:ext cx="109537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6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t>www.pav.rvp.cz</a:t>
            </a:r>
          </a:p>
        </p:txBody>
      </p:sp>
      <p:pic>
        <p:nvPicPr>
          <p:cNvPr id="48137" name="Picture 4" descr="C:\Documents and Settings\Verunka\Local Settings\Temp\Dočasný adresář 1 pro Pyramidy_def..zip\ZAKERNA KOST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205038"/>
            <a:ext cx="18621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altLang="cs-CZ" smtClean="0"/>
              <a:t>VYHODNOCENÍ</a:t>
            </a:r>
          </a:p>
        </p:txBody>
      </p:sp>
      <p:sp>
        <p:nvSpPr>
          <p:cNvPr id="49155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2400" b="1" smtClean="0">
                <a:solidFill>
                  <a:schemeClr val="tx2"/>
                </a:solidFill>
              </a:rPr>
              <a:t>6 bodů </a:t>
            </a:r>
            <a:r>
              <a:rPr lang="cs-CZ" altLang="cs-CZ" sz="2400" smtClean="0"/>
              <a:t>– Vaše výživa je výborná!</a:t>
            </a:r>
            <a:br>
              <a:rPr lang="cs-CZ" altLang="cs-CZ" sz="2400" smtClean="0"/>
            </a:br>
            <a:endParaRPr lang="cs-CZ" altLang="cs-CZ" sz="2400" smtClean="0"/>
          </a:p>
          <a:p>
            <a:pPr eaLnBrk="1" hangingPunct="1"/>
            <a:r>
              <a:rPr lang="cs-CZ" altLang="cs-CZ" sz="2400" b="1" smtClean="0">
                <a:solidFill>
                  <a:schemeClr val="tx2"/>
                </a:solidFill>
              </a:rPr>
              <a:t>5 bodů </a:t>
            </a:r>
            <a:r>
              <a:rPr lang="cs-CZ" altLang="cs-CZ" sz="2400" smtClean="0"/>
              <a:t>– Vaše výživa zasluhuje pochvalu, ale můžete ještě něco zlepšit.</a:t>
            </a:r>
            <a:br>
              <a:rPr lang="cs-CZ" altLang="cs-CZ" sz="2400" smtClean="0"/>
            </a:br>
            <a:endParaRPr lang="cs-CZ" altLang="cs-CZ" sz="2400" smtClean="0"/>
          </a:p>
          <a:p>
            <a:pPr eaLnBrk="1" hangingPunct="1"/>
            <a:r>
              <a:rPr lang="cs-CZ" altLang="cs-CZ" sz="2400" b="1" smtClean="0">
                <a:solidFill>
                  <a:schemeClr val="tx2"/>
                </a:solidFill>
              </a:rPr>
              <a:t>4 body </a:t>
            </a:r>
            <a:r>
              <a:rPr lang="cs-CZ" altLang="cs-CZ" sz="2400" smtClean="0"/>
              <a:t>– Vaše výživa je dobrá, ale zkuste být lepší.</a:t>
            </a:r>
            <a:br>
              <a:rPr lang="cs-CZ" altLang="cs-CZ" sz="2400" smtClean="0"/>
            </a:br>
            <a:endParaRPr lang="cs-CZ" altLang="cs-CZ" sz="2400" smtClean="0"/>
          </a:p>
          <a:p>
            <a:pPr eaLnBrk="1" hangingPunct="1"/>
            <a:r>
              <a:rPr lang="cs-CZ" altLang="cs-CZ" sz="2400" b="1" smtClean="0">
                <a:solidFill>
                  <a:schemeClr val="tx2"/>
                </a:solidFill>
              </a:rPr>
              <a:t>3 a méně bodů </a:t>
            </a:r>
            <a:r>
              <a:rPr lang="cs-CZ" altLang="cs-CZ" sz="2400" smtClean="0"/>
              <a:t>– Pozor! Vaše výživa nebyla úplně v pořádku. Zkuste to vylepšit!</a:t>
            </a:r>
          </a:p>
        </p:txBody>
      </p:sp>
      <p:sp>
        <p:nvSpPr>
          <p:cNvPr id="4" name="Zástupný symbol pro zápatí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t>www.pav.rvp.cz</a:t>
            </a:r>
          </a:p>
        </p:txBody>
      </p:sp>
      <p:pic>
        <p:nvPicPr>
          <p:cNvPr id="49157" name="Picture 19" descr="MC90044188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5643563"/>
            <a:ext cx="10826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 idx="4294967295"/>
          </p:nvPr>
        </p:nvSpPr>
        <p:spPr>
          <a:xfrm>
            <a:off x="5364163" y="5373688"/>
            <a:ext cx="3779837" cy="1150937"/>
          </a:xfrm>
        </p:spPr>
        <p:txBody>
          <a:bodyPr anchor="t">
            <a:normAutofit fontScale="90000"/>
          </a:bodyPr>
          <a:lstStyle/>
          <a:p>
            <a:pPr eaLnBrk="1" hangingPunct="1">
              <a:defRPr/>
            </a:pPr>
            <a:r>
              <a:rPr lang="cs-CZ" altLang="cs-CZ" sz="3200" b="1" smtClean="0"/>
              <a:t>DĚKUJI </a:t>
            </a:r>
            <a:r>
              <a:rPr lang="cs-CZ" altLang="cs-CZ" sz="3200" b="1" smtClean="0">
                <a:latin typeface="Arial" panose="020B0604020202020204" pitchFamily="34" charset="0"/>
              </a:rPr>
              <a:t/>
            </a:r>
            <a:br>
              <a:rPr lang="cs-CZ" altLang="cs-CZ" sz="3200" b="1" smtClean="0">
                <a:latin typeface="Arial" panose="020B0604020202020204" pitchFamily="34" charset="0"/>
              </a:rPr>
            </a:br>
            <a:r>
              <a:rPr lang="cs-CZ" altLang="cs-CZ" sz="3200" b="1" smtClean="0"/>
              <a:t>ZA POZORNOST</a:t>
            </a:r>
            <a:br>
              <a:rPr lang="cs-CZ" altLang="cs-CZ" sz="3200" b="1" smtClean="0"/>
            </a:br>
            <a:endParaRPr lang="cs-CZ" altLang="cs-CZ" sz="3200" b="1" smtClean="0"/>
          </a:p>
        </p:txBody>
      </p:sp>
      <p:pic>
        <p:nvPicPr>
          <p:cNvPr id="50179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4608513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Nepříznivý vliv výživy na zdraví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7885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vysoký energetický příjem, vysoký příjem nevhodných tuků a nízký příjem vlákniny</a:t>
            </a:r>
            <a:r>
              <a:rPr lang="cs-CZ" altLang="cs-CZ" sz="2000" smtClean="0"/>
              <a:t> jsou spojovány s rizikem rakoviny tlustého střeva a konečníku, prsu, dělohy a vaječníků</a:t>
            </a:r>
            <a:endParaRPr lang="cs-CZ" altLang="cs-CZ" sz="20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vysoký příjem soli</a:t>
            </a:r>
            <a:r>
              <a:rPr lang="cs-CZ" altLang="cs-CZ" sz="2000" smtClean="0"/>
              <a:t> je spojován se vznikem vysokého krevního tlaku, rakoviny žaludku</a:t>
            </a:r>
            <a:endParaRPr lang="cs-CZ" altLang="cs-CZ" sz="20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nadměrný energetický příjem</a:t>
            </a:r>
            <a:r>
              <a:rPr lang="cs-CZ" altLang="cs-CZ" sz="2000" smtClean="0"/>
              <a:t> je spojován s obezitou, která je současně rizikovým faktorem srdečně-cévních onemocnění, cévní onemocnění mozku, diabetes melitus II. typu </a:t>
            </a:r>
            <a:r>
              <a:rPr lang="en-US" altLang="cs-CZ" sz="2000" smtClean="0">
                <a:solidFill>
                  <a:schemeClr val="bg2"/>
                </a:solidFill>
              </a:rPr>
              <a:t>»»</a:t>
            </a:r>
            <a:r>
              <a:rPr lang="cs-CZ" altLang="cs-CZ" sz="2000" smtClean="0">
                <a:solidFill>
                  <a:schemeClr val="bg2"/>
                </a:solidFill>
              </a:rPr>
              <a:t>metabolický syndrom (syndrom X),</a:t>
            </a:r>
            <a:r>
              <a:rPr lang="cs-CZ" altLang="cs-CZ" sz="2000" smtClean="0"/>
              <a:t> zhoršuje kloubní obtíže, zubní kaz</a:t>
            </a:r>
            <a:endParaRPr lang="cs-CZ" altLang="cs-CZ" sz="20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nedostatečnou konzumací ovoce a zeleniny</a:t>
            </a:r>
            <a:r>
              <a:rPr lang="cs-CZ" altLang="cs-CZ" sz="2000" smtClean="0"/>
              <a:t> se snižuje ochranný (protektivní) účinek vitaminu C, A, E  u rakovinového bujení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další onemocnění – </a:t>
            </a:r>
            <a:r>
              <a:rPr lang="cs-CZ" altLang="cs-CZ" sz="2000" b="1" smtClean="0"/>
              <a:t>osteoporóza</a:t>
            </a:r>
            <a:r>
              <a:rPr lang="cs-CZ" altLang="cs-CZ" sz="2000" smtClean="0"/>
              <a:t> (nedostatek vápníku), DNA, alergie,…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smtClean="0"/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smtClean="0">
                <a:solidFill>
                  <a:schemeClr val="bg2"/>
                </a:solidFill>
              </a:rPr>
              <a:t>Poznámka: </a:t>
            </a:r>
            <a:r>
              <a:rPr lang="cs-CZ" altLang="cs-CZ" sz="1600" smtClean="0"/>
              <a:t>nadbytek energie ve stravě, nevhodných tuků, cukru, soli ovlivňuje zdraví mnohem více než často obávané aditivní látky tzv. „ečka“.</a:t>
            </a:r>
          </a:p>
          <a:p>
            <a:pPr eaLnBrk="1" hangingPunct="1">
              <a:lnSpc>
                <a:spcPct val="80000"/>
              </a:lnSpc>
            </a:pPr>
            <a:endParaRPr lang="cs-CZ" altLang="cs-CZ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Nepříznivý vliv výživy na zdraví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893175" cy="5373687"/>
          </a:xfrm>
        </p:spPr>
        <p:txBody>
          <a:bodyPr/>
          <a:lstStyle/>
          <a:p>
            <a:pPr marL="533400" indent="-533400" eaLnBrk="1" hangingPunct="1"/>
            <a:r>
              <a:rPr lang="cs-CZ" altLang="cs-CZ" sz="1600" b="1" smtClean="0"/>
              <a:t>Nasycené tuky (živočišné), trans nenasycené tuky,</a:t>
            </a:r>
            <a:r>
              <a:rPr lang="cs-CZ" altLang="cs-CZ" sz="1600" smtClean="0"/>
              <a:t> zvyšují hladinu cholesterolu v krvi a podílí se proto na vzniku </a:t>
            </a:r>
            <a:r>
              <a:rPr lang="cs-CZ" altLang="cs-CZ" sz="1600" b="1" smtClean="0">
                <a:solidFill>
                  <a:schemeClr val="bg2"/>
                </a:solidFill>
              </a:rPr>
              <a:t>aterosklerózy</a:t>
            </a:r>
            <a:r>
              <a:rPr lang="cs-CZ" altLang="cs-CZ" sz="1600" smtClean="0"/>
              <a:t>, a jejích orgánových projevů (ischemická choroba srdce a cév, nejznámějším projevem je infarkt myokardu a cévní mozková příhoda).</a:t>
            </a:r>
          </a:p>
          <a:p>
            <a:pPr marL="533400" indent="-533400" eaLnBrk="1" hangingPunct="1"/>
            <a:r>
              <a:rPr lang="cs-CZ" altLang="cs-CZ" sz="1600" smtClean="0"/>
              <a:t>Také </a:t>
            </a:r>
            <a:r>
              <a:rPr lang="cs-CZ" altLang="cs-CZ" sz="1600" b="1" smtClean="0"/>
              <a:t>fruktóza</a:t>
            </a:r>
            <a:r>
              <a:rPr lang="cs-CZ" altLang="cs-CZ" sz="1600" smtClean="0"/>
              <a:t> (vysoko-fruktózový kukuřičný sirup, fruktózo-glukozový sirup) zvyšuje riziko aterosklerózy.</a:t>
            </a:r>
          </a:p>
          <a:p>
            <a:pPr marL="914400" lvl="1" indent="-457200" eaLnBrk="1" hangingPunct="1"/>
            <a:r>
              <a:rPr lang="cs-CZ" altLang="cs-CZ" sz="1400" b="1" smtClean="0">
                <a:solidFill>
                  <a:schemeClr val="bg2"/>
                </a:solidFill>
              </a:rPr>
              <a:t>Poznámka: </a:t>
            </a:r>
            <a:r>
              <a:rPr lang="cs-CZ" altLang="cs-CZ" sz="1400" smtClean="0"/>
              <a:t>v ČR cca 50 % úmrtí na kardiovaskulární onemocnění</a:t>
            </a:r>
          </a:p>
        </p:txBody>
      </p:sp>
      <p:pic>
        <p:nvPicPr>
          <p:cNvPr id="9220" name="Picture 4" descr="11790937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3429000"/>
            <a:ext cx="63515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Zásady správné výživy</a:t>
            </a:r>
          </a:p>
        </p:txBody>
      </p:sp>
      <p:graphicFrame>
        <p:nvGraphicFramePr>
          <p:cNvPr id="32786" name="Group 18"/>
          <p:cNvGraphicFramePr>
            <a:graphicFrameLocks noGrp="1"/>
          </p:cNvGraphicFramePr>
          <p:nvPr>
            <p:ph sz="half" idx="1"/>
          </p:nvPr>
        </p:nvGraphicFramePr>
        <p:xfrm>
          <a:off x="457200" y="1916113"/>
          <a:ext cx="8229600" cy="504825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Správná výživa </a:t>
                      </a:r>
                      <a:r>
                        <a:rPr kumimoji="0" lang="en-US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=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příjem potravy + pohybová aktivita</a:t>
                      </a:r>
                      <a:endParaRPr kumimoji="0" lang="en-US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0249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2852738"/>
            <a:ext cx="8229600" cy="3529012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Správná výživa je taková výživa, která tělu zajistí pravidelný a dostatečný přísun energie a všech živin, které jsou důležité pro zdravý růst a vývoj organizmu a tím slouží k udržení dobré kondice po celý život. </a:t>
            </a:r>
          </a:p>
          <a:p>
            <a:pPr eaLnBrk="1" hangingPunct="1"/>
            <a:r>
              <a:rPr lang="cs-CZ" altLang="cs-CZ" sz="2400" smtClean="0"/>
              <a:t>Správná strava je vždy pestrá a pravidelná (5 denních jídel) a zároveň připravená podle všech hygienických zásad a pravidel.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Zásady správné výživy (pohybu)</a:t>
            </a:r>
          </a:p>
        </p:txBody>
      </p:sp>
      <p:pic>
        <p:nvPicPr>
          <p:cNvPr id="11267" name="Objekt 1"/>
          <p:cNvPicPr>
            <a:picLocks noGrp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8" b="-258"/>
          <a:stretch>
            <a:fillRect/>
          </a:stretch>
        </p:blipFill>
        <p:spPr>
          <a:xfrm>
            <a:off x="395288" y="1700213"/>
            <a:ext cx="3960812" cy="5157787"/>
          </a:xfrm>
          <a:noFill/>
        </p:spPr>
      </p:pic>
      <p:sp>
        <p:nvSpPr>
          <p:cNvPr id="1126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44675"/>
            <a:ext cx="4495800" cy="5013325"/>
          </a:xfrm>
        </p:spPr>
        <p:txBody>
          <a:bodyPr/>
          <a:lstStyle/>
          <a:p>
            <a:pPr eaLnBrk="1" hangingPunct="1"/>
            <a:endParaRPr lang="cs-CZ" altLang="cs-CZ" sz="2400" dirty="0" smtClean="0"/>
          </a:p>
          <a:p>
            <a:pPr eaLnBrk="1" hangingPunct="1"/>
            <a:r>
              <a:rPr lang="cs-CZ" altLang="cs-CZ" sz="2400" dirty="0" smtClean="0"/>
              <a:t>PRAVIDELNOST</a:t>
            </a:r>
          </a:p>
          <a:p>
            <a:pPr eaLnBrk="1" hangingPunct="1"/>
            <a:r>
              <a:rPr lang="cs-CZ" altLang="cs-CZ" sz="2400" dirty="0" smtClean="0"/>
              <a:t>PESTROST</a:t>
            </a:r>
          </a:p>
          <a:p>
            <a:pPr eaLnBrk="1" hangingPunct="1"/>
            <a:r>
              <a:rPr lang="cs-CZ" altLang="cs-CZ" sz="2400" dirty="0" smtClean="0"/>
              <a:t>PŘIMĚŘENOST</a:t>
            </a:r>
          </a:p>
          <a:p>
            <a:pPr eaLnBrk="1" hangingPunct="1"/>
            <a:r>
              <a:rPr lang="cs-CZ" altLang="cs-CZ" sz="2400" dirty="0" smtClean="0"/>
              <a:t>PŘÍPRAVA</a:t>
            </a:r>
          </a:p>
          <a:p>
            <a:pPr eaLnBrk="1" hangingPunct="1"/>
            <a:r>
              <a:rPr lang="cs-CZ" altLang="cs-CZ" sz="2400" dirty="0" smtClean="0"/>
              <a:t>PRAVDIVOST</a:t>
            </a:r>
          </a:p>
          <a:p>
            <a:pPr eaLnBrk="1" hangingPunct="1"/>
            <a:r>
              <a:rPr lang="cs-CZ" altLang="cs-CZ" sz="2400" dirty="0" smtClean="0"/>
              <a:t>PITNÝ REŽIM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400" dirty="0" smtClean="0"/>
          </a:p>
          <a:p>
            <a:pPr lvl="1" eaLnBrk="1" hangingPunct="1"/>
            <a:r>
              <a:rPr lang="cs-CZ" altLang="cs-CZ" sz="2000" dirty="0" smtClean="0">
                <a:solidFill>
                  <a:schemeClr val="tx2"/>
                </a:solidFill>
              </a:rPr>
              <a:t>viz PAV (Pohyb a výživa)</a:t>
            </a:r>
          </a:p>
          <a:p>
            <a:pPr lvl="1" eaLnBrk="1" hangingPunct="1"/>
            <a:r>
              <a:rPr lang="cs-CZ" altLang="cs-CZ" sz="1000" dirty="0" smtClean="0"/>
              <a:t>http://pav.rvp.cz/filemanager/userfiles/Edukacni_materialy/1_pohyb_a_vyziva_web.pdf</a:t>
            </a:r>
          </a:p>
          <a:p>
            <a:pPr marL="0" indent="0" eaLnBrk="1" hangingPunct="1">
              <a:buNone/>
            </a:pPr>
            <a:endParaRPr lang="cs-CZ" altLang="cs-CZ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1. PRAVIDELNOST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5141913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Jíst přibližně 5krát denně. Jednotlivá jídla by od sebe neměla být časově vzdálená více než 3 hodiny. </a:t>
            </a:r>
            <a:r>
              <a:rPr lang="cs-CZ" altLang="cs-CZ" sz="1800" smtClean="0"/>
              <a:t>Pro organismus není dobré hladovění, ale ani neustálé pojídání.</a:t>
            </a:r>
          </a:p>
          <a:p>
            <a:pPr eaLnBrk="1" hangingPunct="1"/>
            <a:r>
              <a:rPr lang="cs-CZ" altLang="cs-CZ" sz="1600" smtClean="0"/>
              <a:t>Pravidelnost je dobrá také ve frekvenci konzumace určitých potravin (zelenina a ovoce 5krát denně, rybí pokrm – dvakrát týdně, luštěniny minimálně jednou).</a:t>
            </a:r>
          </a:p>
          <a:p>
            <a:pPr eaLnBrk="1" hangingPunct="1"/>
            <a:r>
              <a:rPr lang="cs-CZ" altLang="cs-CZ" sz="1600" smtClean="0"/>
              <a:t>Stravou jsou do těla přiváděny živiny. Po vstřebání jsou využity jako zdroj energie, slouží ke stavbě tkání, vytváří se z nich biologicky významné látky (např. hormony, enzymy, bílkoviny) nebo se ukládají do zásoby. Energii tělo získává ze sacharidů, tuků a bílkovin. Pro správné hospodaření s energií je důležitý pravidelný a přiměřený přívod energie. Pokud je tělo vystaveno hladu, reaguje snížením výdeje energie a následným zvýšeným ukládáním energie při přívodu stravou.</a:t>
            </a:r>
          </a:p>
        </p:txBody>
      </p:sp>
      <p:pic>
        <p:nvPicPr>
          <p:cNvPr id="12292" name="Picture 3" descr="C:\Users\brezkova\Pictures\Obrázek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305425"/>
            <a:ext cx="5903912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nky">
  <a:themeElements>
    <a:clrScheme name="Linky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inky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Linky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y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y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1790</TotalTime>
  <Words>2572</Words>
  <Application>Microsoft Office PowerPoint</Application>
  <PresentationFormat>Předvádění na obrazovce (4:3)</PresentationFormat>
  <Paragraphs>274</Paragraphs>
  <Slides>45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2" baseType="lpstr">
      <vt:lpstr>Arial</vt:lpstr>
      <vt:lpstr>Calibri</vt:lpstr>
      <vt:lpstr>Garamond</vt:lpstr>
      <vt:lpstr>Times New Roman</vt:lpstr>
      <vt:lpstr>Verdana</vt:lpstr>
      <vt:lpstr>Wingdings</vt:lpstr>
      <vt:lpstr>Linky</vt:lpstr>
      <vt:lpstr>VÝŽIVA ČLOVĚKA</vt:lpstr>
      <vt:lpstr>Doporučené studijní materiály: </vt:lpstr>
      <vt:lpstr>Výživa</vt:lpstr>
      <vt:lpstr>Výživa ve vztahu k chronickým neinfekčním nemocem je typická:</vt:lpstr>
      <vt:lpstr>Nepříznivý vliv výživy na zdraví</vt:lpstr>
      <vt:lpstr>Nepříznivý vliv výživy na zdraví </vt:lpstr>
      <vt:lpstr>Zásady správné výživy</vt:lpstr>
      <vt:lpstr>Zásady správné výživy (pohybu)</vt:lpstr>
      <vt:lpstr>1. PRAVIDELNOST</vt:lpstr>
      <vt:lpstr>1. PRAVIDELNOST</vt:lpstr>
      <vt:lpstr>2. PESTROST</vt:lpstr>
      <vt:lpstr>2. PESTROST</vt:lpstr>
      <vt:lpstr>2. PESTROST</vt:lpstr>
      <vt:lpstr>Prezentace aplikace PowerPoint</vt:lpstr>
      <vt:lpstr>2. PESTROST</vt:lpstr>
      <vt:lpstr>2. PESTROST</vt:lpstr>
      <vt:lpstr>2. PESTROST</vt:lpstr>
      <vt:lpstr>2. PESTROST</vt:lpstr>
      <vt:lpstr>3. PŘIMĚŘENOST</vt:lpstr>
      <vt:lpstr>3. PŘIMĚŘENOST</vt:lpstr>
      <vt:lpstr>4. PŘÍPRAVA</vt:lpstr>
      <vt:lpstr>4. PŘÍPRAVA</vt:lpstr>
      <vt:lpstr>5. PRAVDIVOST</vt:lpstr>
      <vt:lpstr>5. PRAVDIVOST</vt:lpstr>
      <vt:lpstr>5. PRAVDIVOST</vt:lpstr>
      <vt:lpstr>5. PRAVDIVOST</vt:lpstr>
      <vt:lpstr>5. PRAVDIVOST</vt:lpstr>
      <vt:lpstr>5. PRAVDIVOST</vt:lpstr>
      <vt:lpstr>6. PITNÝ REŽIM</vt:lpstr>
      <vt:lpstr>Voda</vt:lpstr>
      <vt:lpstr>Voda</vt:lpstr>
      <vt:lpstr>6. PITNÝ REŽIM</vt:lpstr>
      <vt:lpstr>6. PITNÝ REŽIM</vt:lpstr>
      <vt:lpstr>Výživová doporučení pro obyvatelstvo České republiky</vt:lpstr>
      <vt:lpstr> Zdravá 13 Nejsou nezdravé potraviny, ale nezdravá jsou jejich množství.</vt:lpstr>
      <vt:lpstr>Hodnocení výživy z hlediska pestrosti</vt:lpstr>
      <vt:lpstr>(SEBE)HODNOCENÍ VÝŽIVOVÉHO CHOVÁNÍ – DLE PaV, 6 OTÁZEK – 6 BODŮ</vt:lpstr>
      <vt:lpstr>1. Měl/a jste pravidelnou stravu? Jednotlivá jídla byla od sebe vzdálena maximálně 3 hodiny. Mezi jídly jste nepojídali, výjimkou mohlo být ovoce či zelenina.</vt:lpstr>
      <vt:lpstr>2. Byla alespoň 3 vaše jídla složena ze všech pater pyramidy?</vt:lpstr>
      <vt:lpstr>3. Vypil/a jste nejméně 7 sklenic či hrnků vhodných tekutin o objemu vlastní sevřené pěsti?  Vhodné tekutiny: voda, slabé čaje nebo jen mírně ochucené tekutiny, mléko a mléčné nápoje</vt:lpstr>
      <vt:lpstr>4. Snědl/a jste nejméně 5 porcí ovoce  a zeleniny velikosti sevřené pěsti?</vt:lpstr>
      <vt:lpstr>5. Snědl/a jste 2 porce mléčných výrobků? (případně jiného významného zdroje vápníku)</vt:lpstr>
      <vt:lpstr>6. Byl/a jste střídmý/á v konzumaci potravin a nápojů z tzv. zákeřných kostek? (snědli jste maximálně 1 porci)</vt:lpstr>
      <vt:lpstr>VYHODNOCENÍ</vt:lpstr>
      <vt:lpstr>DĚKUJI  ZA POZORNOST </vt:lpstr>
    </vt:vector>
  </TitlesOfParts>
  <Company>PedF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VÝŽIVA</dc:title>
  <dc:creator>Leona Mužíková</dc:creator>
  <cp:lastModifiedBy>Muzikova</cp:lastModifiedBy>
  <cp:revision>104</cp:revision>
  <dcterms:created xsi:type="dcterms:W3CDTF">2008-03-12T14:50:24Z</dcterms:created>
  <dcterms:modified xsi:type="dcterms:W3CDTF">2018-03-02T09:39:17Z</dcterms:modified>
</cp:coreProperties>
</file>