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00" r:id="rId3"/>
    <p:sldId id="301" r:id="rId4"/>
    <p:sldId id="302" r:id="rId5"/>
    <p:sldId id="303" r:id="rId6"/>
    <p:sldId id="259" r:id="rId7"/>
    <p:sldId id="296" r:id="rId8"/>
    <p:sldId id="304" r:id="rId9"/>
    <p:sldId id="262" r:id="rId10"/>
    <p:sldId id="294" r:id="rId11"/>
    <p:sldId id="307" r:id="rId12"/>
    <p:sldId id="309" r:id="rId13"/>
    <p:sldId id="260" r:id="rId14"/>
    <p:sldId id="305" r:id="rId15"/>
    <p:sldId id="306" r:id="rId16"/>
    <p:sldId id="299" r:id="rId17"/>
    <p:sldId id="263" r:id="rId18"/>
    <p:sldId id="267" r:id="rId19"/>
    <p:sldId id="289" r:id="rId20"/>
    <p:sldId id="290" r:id="rId21"/>
    <p:sldId id="297" r:id="rId22"/>
    <p:sldId id="295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D32A-457F-417F-B675-65DFFB14BF70}" type="doc">
      <dgm:prSet loTypeId="urn:microsoft.com/office/officeart/2005/8/layout/radial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FDF554D-D7B1-4A67-B8FA-9672441FCD8C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/>
            <a:t>Geografie zemědělství</a:t>
          </a:r>
        </a:p>
      </dgm:t>
    </dgm:pt>
    <dgm:pt modelId="{A2347658-1D37-4B39-A1D2-61CA97B3F490}" type="parTrans" cxnId="{5C7D533F-BD51-4065-B05B-07D17C3F6D02}">
      <dgm:prSet/>
      <dgm:spPr/>
      <dgm:t>
        <a:bodyPr/>
        <a:lstStyle/>
        <a:p>
          <a:endParaRPr lang="cs-CZ"/>
        </a:p>
      </dgm:t>
    </dgm:pt>
    <dgm:pt modelId="{F2592D79-6EDC-4DCE-B478-CAFC18943296}" type="sibTrans" cxnId="{5C7D533F-BD51-4065-B05B-07D17C3F6D02}">
      <dgm:prSet/>
      <dgm:spPr/>
      <dgm:t>
        <a:bodyPr/>
        <a:lstStyle/>
        <a:p>
          <a:endParaRPr lang="cs-CZ"/>
        </a:p>
      </dgm:t>
    </dgm:pt>
    <dgm:pt modelId="{EA926BA8-F8A6-4DEC-A279-8801C467663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Ekonomika</a:t>
          </a:r>
        </a:p>
      </dgm:t>
    </dgm:pt>
    <dgm:pt modelId="{5A8CE8FD-6083-4165-88C2-1EA5727840F1}" type="parTrans" cxnId="{D54D3DCF-F66C-4AE9-A21F-F225D047B251}">
      <dgm:prSet/>
      <dgm:spPr/>
      <dgm:t>
        <a:bodyPr/>
        <a:lstStyle/>
        <a:p>
          <a:endParaRPr lang="cs-CZ"/>
        </a:p>
      </dgm:t>
    </dgm:pt>
    <dgm:pt modelId="{98C23AA6-BB04-4744-9B4F-64CEF6AF5095}" type="sibTrans" cxnId="{D54D3DCF-F66C-4AE9-A21F-F225D047B251}">
      <dgm:prSet/>
      <dgm:spPr/>
      <dgm:t>
        <a:bodyPr/>
        <a:lstStyle/>
        <a:p>
          <a:endParaRPr lang="cs-CZ"/>
        </a:p>
      </dgm:t>
    </dgm:pt>
    <dgm:pt modelId="{3F7143FE-988E-457E-961E-EE13567AB51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SE geografie</a:t>
          </a:r>
        </a:p>
      </dgm:t>
    </dgm:pt>
    <dgm:pt modelId="{DD3DCF94-F563-4152-8BA7-DA996FC70FEE}" type="parTrans" cxnId="{E59F39D2-28BF-45EA-A039-86A2983A54A9}">
      <dgm:prSet/>
      <dgm:spPr/>
      <dgm:t>
        <a:bodyPr/>
        <a:lstStyle/>
        <a:p>
          <a:endParaRPr lang="cs-CZ"/>
        </a:p>
      </dgm:t>
    </dgm:pt>
    <dgm:pt modelId="{867A8111-B39C-480B-96C2-E2BDBF2D25B5}" type="sibTrans" cxnId="{E59F39D2-28BF-45EA-A039-86A2983A54A9}">
      <dgm:prSet/>
      <dgm:spPr/>
      <dgm:t>
        <a:bodyPr/>
        <a:lstStyle/>
        <a:p>
          <a:endParaRPr lang="cs-CZ"/>
        </a:p>
      </dgm:t>
    </dgm:pt>
    <dgm:pt modelId="{23D64CD4-2A27-4BAC-B25F-E62CECF0B4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Zemědělské vědy</a:t>
          </a:r>
        </a:p>
      </dgm:t>
    </dgm:pt>
    <dgm:pt modelId="{BFE51D44-7480-4801-967B-6B3E4B036C8F}" type="parTrans" cxnId="{15741408-9E6F-4E5C-AF58-32370756CFCF}">
      <dgm:prSet/>
      <dgm:spPr/>
      <dgm:t>
        <a:bodyPr/>
        <a:lstStyle/>
        <a:p>
          <a:endParaRPr lang="cs-CZ"/>
        </a:p>
      </dgm:t>
    </dgm:pt>
    <dgm:pt modelId="{F01A4C35-C1C8-4CFA-9DF8-059BA0CD406F}" type="sibTrans" cxnId="{15741408-9E6F-4E5C-AF58-32370756CFCF}">
      <dgm:prSet/>
      <dgm:spPr/>
      <dgm:t>
        <a:bodyPr/>
        <a:lstStyle/>
        <a:p>
          <a:endParaRPr lang="cs-CZ"/>
        </a:p>
      </dgm:t>
    </dgm:pt>
    <dgm:pt modelId="{3CDBF539-1FEB-4BA4-AC02-FA618CD51154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FG geografie</a:t>
          </a:r>
        </a:p>
      </dgm:t>
    </dgm:pt>
    <dgm:pt modelId="{69F96B78-792F-4F99-B54F-85E23646D9F5}" type="parTrans" cxnId="{C63BE1CB-4B13-4F2F-904D-72FDFDFCADD1}">
      <dgm:prSet/>
      <dgm:spPr/>
      <dgm:t>
        <a:bodyPr/>
        <a:lstStyle/>
        <a:p>
          <a:endParaRPr lang="cs-CZ"/>
        </a:p>
      </dgm:t>
    </dgm:pt>
    <dgm:pt modelId="{A6413C89-FCD3-48BF-91E9-96D35BCA0EB2}" type="sibTrans" cxnId="{C63BE1CB-4B13-4F2F-904D-72FDFDFCADD1}">
      <dgm:prSet/>
      <dgm:spPr/>
      <dgm:t>
        <a:bodyPr/>
        <a:lstStyle/>
        <a:p>
          <a:endParaRPr lang="cs-CZ"/>
        </a:p>
      </dgm:t>
    </dgm:pt>
    <dgm:pt modelId="{B8630EDE-2E5B-496A-BF00-BCDE0D379E61}" type="pres">
      <dgm:prSet presAssocID="{1FBAD32A-457F-417F-B675-65DFFB14BF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3094E-5A9A-42F4-A56A-9D8E539BFEFC}" type="pres">
      <dgm:prSet presAssocID="{EFDF554D-D7B1-4A67-B8FA-9672441FCD8C}" presName="centerShape" presStyleLbl="node0" presStyleIdx="0" presStyleCnt="1"/>
      <dgm:spPr/>
    </dgm:pt>
    <dgm:pt modelId="{1577CC18-86ED-4975-9347-6AC974422106}" type="pres">
      <dgm:prSet presAssocID="{EA926BA8-F8A6-4DEC-A279-8801C467663A}" presName="node" presStyleLbl="node1" presStyleIdx="0" presStyleCnt="4">
        <dgm:presLayoutVars>
          <dgm:bulletEnabled val="1"/>
        </dgm:presLayoutVars>
      </dgm:prSet>
      <dgm:spPr/>
    </dgm:pt>
    <dgm:pt modelId="{8C3ED088-B8AD-414E-AD02-A7E24C7BB740}" type="pres">
      <dgm:prSet presAssocID="{EA926BA8-F8A6-4DEC-A279-8801C467663A}" presName="dummy" presStyleCnt="0"/>
      <dgm:spPr/>
    </dgm:pt>
    <dgm:pt modelId="{983F7042-72F5-4E11-BF7C-FA596F0F5FB6}" type="pres">
      <dgm:prSet presAssocID="{98C23AA6-BB04-4744-9B4F-64CEF6AF5095}" presName="sibTrans" presStyleLbl="sibTrans2D1" presStyleIdx="0" presStyleCnt="4"/>
      <dgm:spPr/>
    </dgm:pt>
    <dgm:pt modelId="{EB069EFD-B83C-4606-A3FC-886FA2EF9FD2}" type="pres">
      <dgm:prSet presAssocID="{3F7143FE-988E-457E-961E-EE13567AB511}" presName="node" presStyleLbl="node1" presStyleIdx="1" presStyleCnt="4">
        <dgm:presLayoutVars>
          <dgm:bulletEnabled val="1"/>
        </dgm:presLayoutVars>
      </dgm:prSet>
      <dgm:spPr/>
    </dgm:pt>
    <dgm:pt modelId="{F1B16D75-DFC2-4D0C-8275-77543C4DC44A}" type="pres">
      <dgm:prSet presAssocID="{3F7143FE-988E-457E-961E-EE13567AB511}" presName="dummy" presStyleCnt="0"/>
      <dgm:spPr/>
    </dgm:pt>
    <dgm:pt modelId="{07469896-E318-4991-9B78-C6575848939E}" type="pres">
      <dgm:prSet presAssocID="{867A8111-B39C-480B-96C2-E2BDBF2D25B5}" presName="sibTrans" presStyleLbl="sibTrans2D1" presStyleIdx="1" presStyleCnt="4"/>
      <dgm:spPr/>
    </dgm:pt>
    <dgm:pt modelId="{D602D9EA-BC8F-486E-9960-87562FBF7760}" type="pres">
      <dgm:prSet presAssocID="{23D64CD4-2A27-4BAC-B25F-E62CECF0B43B}" presName="node" presStyleLbl="node1" presStyleIdx="2" presStyleCnt="4">
        <dgm:presLayoutVars>
          <dgm:bulletEnabled val="1"/>
        </dgm:presLayoutVars>
      </dgm:prSet>
      <dgm:spPr/>
    </dgm:pt>
    <dgm:pt modelId="{21C26135-559E-49D0-A0DE-E7E81E8B798E}" type="pres">
      <dgm:prSet presAssocID="{23D64CD4-2A27-4BAC-B25F-E62CECF0B43B}" presName="dummy" presStyleCnt="0"/>
      <dgm:spPr/>
    </dgm:pt>
    <dgm:pt modelId="{D088C354-67AE-485D-9483-ADDF2A8E90FC}" type="pres">
      <dgm:prSet presAssocID="{F01A4C35-C1C8-4CFA-9DF8-059BA0CD406F}" presName="sibTrans" presStyleLbl="sibTrans2D1" presStyleIdx="2" presStyleCnt="4"/>
      <dgm:spPr/>
    </dgm:pt>
    <dgm:pt modelId="{02BB38EF-7360-45CC-8EF2-E63C5740FF61}" type="pres">
      <dgm:prSet presAssocID="{3CDBF539-1FEB-4BA4-AC02-FA618CD51154}" presName="node" presStyleLbl="node1" presStyleIdx="3" presStyleCnt="4">
        <dgm:presLayoutVars>
          <dgm:bulletEnabled val="1"/>
        </dgm:presLayoutVars>
      </dgm:prSet>
      <dgm:spPr/>
    </dgm:pt>
    <dgm:pt modelId="{A891B2FA-B418-48FE-B9C9-189FD3E8B1FB}" type="pres">
      <dgm:prSet presAssocID="{3CDBF539-1FEB-4BA4-AC02-FA618CD51154}" presName="dummy" presStyleCnt="0"/>
      <dgm:spPr/>
    </dgm:pt>
    <dgm:pt modelId="{7C3A3658-3E3C-47A5-A051-3C08C5C10394}" type="pres">
      <dgm:prSet presAssocID="{A6413C89-FCD3-48BF-91E9-96D35BCA0EB2}" presName="sibTrans" presStyleLbl="sibTrans2D1" presStyleIdx="3" presStyleCnt="4"/>
      <dgm:spPr/>
    </dgm:pt>
  </dgm:ptLst>
  <dgm:cxnLst>
    <dgm:cxn modelId="{611EC306-D158-45D5-9CB9-4385DF6F2AFF}" type="presOf" srcId="{1FBAD32A-457F-417F-B675-65DFFB14BF70}" destId="{B8630EDE-2E5B-496A-BF00-BCDE0D379E61}" srcOrd="0" destOrd="0" presId="urn:microsoft.com/office/officeart/2005/8/layout/radial6"/>
    <dgm:cxn modelId="{15741408-9E6F-4E5C-AF58-32370756CFCF}" srcId="{EFDF554D-D7B1-4A67-B8FA-9672441FCD8C}" destId="{23D64CD4-2A27-4BAC-B25F-E62CECF0B43B}" srcOrd="2" destOrd="0" parTransId="{BFE51D44-7480-4801-967B-6B3E4B036C8F}" sibTransId="{F01A4C35-C1C8-4CFA-9DF8-059BA0CD406F}"/>
    <dgm:cxn modelId="{9C881818-553C-4E44-A2F7-E29707658BDB}" type="presOf" srcId="{F01A4C35-C1C8-4CFA-9DF8-059BA0CD406F}" destId="{D088C354-67AE-485D-9483-ADDF2A8E90FC}" srcOrd="0" destOrd="0" presId="urn:microsoft.com/office/officeart/2005/8/layout/radial6"/>
    <dgm:cxn modelId="{B413BA23-823D-4C92-8F49-402097EB60B0}" type="presOf" srcId="{98C23AA6-BB04-4744-9B4F-64CEF6AF5095}" destId="{983F7042-72F5-4E11-BF7C-FA596F0F5FB6}" srcOrd="0" destOrd="0" presId="urn:microsoft.com/office/officeart/2005/8/layout/radial6"/>
    <dgm:cxn modelId="{6C44B028-E888-45CF-A5EA-392A4981EEE1}" type="presOf" srcId="{3CDBF539-1FEB-4BA4-AC02-FA618CD51154}" destId="{02BB38EF-7360-45CC-8EF2-E63C5740FF61}" srcOrd="0" destOrd="0" presId="urn:microsoft.com/office/officeart/2005/8/layout/radial6"/>
    <dgm:cxn modelId="{36252934-026E-42F3-BB31-4D47F6F30EF5}" type="presOf" srcId="{A6413C89-FCD3-48BF-91E9-96D35BCA0EB2}" destId="{7C3A3658-3E3C-47A5-A051-3C08C5C10394}" srcOrd="0" destOrd="0" presId="urn:microsoft.com/office/officeart/2005/8/layout/radial6"/>
    <dgm:cxn modelId="{5C7D533F-BD51-4065-B05B-07D17C3F6D02}" srcId="{1FBAD32A-457F-417F-B675-65DFFB14BF70}" destId="{EFDF554D-D7B1-4A67-B8FA-9672441FCD8C}" srcOrd="0" destOrd="0" parTransId="{A2347658-1D37-4B39-A1D2-61CA97B3F490}" sibTransId="{F2592D79-6EDC-4DCE-B478-CAFC18943296}"/>
    <dgm:cxn modelId="{5E417868-7710-408B-ADD5-1C1E197276C3}" type="presOf" srcId="{3F7143FE-988E-457E-961E-EE13567AB511}" destId="{EB069EFD-B83C-4606-A3FC-886FA2EF9FD2}" srcOrd="0" destOrd="0" presId="urn:microsoft.com/office/officeart/2005/8/layout/radial6"/>
    <dgm:cxn modelId="{8147954A-B985-4C14-9420-4D70D7D30445}" type="presOf" srcId="{EA926BA8-F8A6-4DEC-A279-8801C467663A}" destId="{1577CC18-86ED-4975-9347-6AC974422106}" srcOrd="0" destOrd="0" presId="urn:microsoft.com/office/officeart/2005/8/layout/radial6"/>
    <dgm:cxn modelId="{FE0A5D87-F312-47E3-84CB-E0FFD6987D6F}" type="presOf" srcId="{EFDF554D-D7B1-4A67-B8FA-9672441FCD8C}" destId="{1FD3094E-5A9A-42F4-A56A-9D8E539BFEFC}" srcOrd="0" destOrd="0" presId="urn:microsoft.com/office/officeart/2005/8/layout/radial6"/>
    <dgm:cxn modelId="{F63D90B0-B76E-442A-A7A9-186F5B449347}" type="presOf" srcId="{23D64CD4-2A27-4BAC-B25F-E62CECF0B43B}" destId="{D602D9EA-BC8F-486E-9960-87562FBF7760}" srcOrd="0" destOrd="0" presId="urn:microsoft.com/office/officeart/2005/8/layout/radial6"/>
    <dgm:cxn modelId="{C63BE1CB-4B13-4F2F-904D-72FDFDFCADD1}" srcId="{EFDF554D-D7B1-4A67-B8FA-9672441FCD8C}" destId="{3CDBF539-1FEB-4BA4-AC02-FA618CD51154}" srcOrd="3" destOrd="0" parTransId="{69F96B78-792F-4F99-B54F-85E23646D9F5}" sibTransId="{A6413C89-FCD3-48BF-91E9-96D35BCA0EB2}"/>
    <dgm:cxn modelId="{D54D3DCF-F66C-4AE9-A21F-F225D047B251}" srcId="{EFDF554D-D7B1-4A67-B8FA-9672441FCD8C}" destId="{EA926BA8-F8A6-4DEC-A279-8801C467663A}" srcOrd="0" destOrd="0" parTransId="{5A8CE8FD-6083-4165-88C2-1EA5727840F1}" sibTransId="{98C23AA6-BB04-4744-9B4F-64CEF6AF5095}"/>
    <dgm:cxn modelId="{E59F39D2-28BF-45EA-A039-86A2983A54A9}" srcId="{EFDF554D-D7B1-4A67-B8FA-9672441FCD8C}" destId="{3F7143FE-988E-457E-961E-EE13567AB511}" srcOrd="1" destOrd="0" parTransId="{DD3DCF94-F563-4152-8BA7-DA996FC70FEE}" sibTransId="{867A8111-B39C-480B-96C2-E2BDBF2D25B5}"/>
    <dgm:cxn modelId="{DD8915E0-0588-41CA-AED6-DDE9C53A18E1}" type="presOf" srcId="{867A8111-B39C-480B-96C2-E2BDBF2D25B5}" destId="{07469896-E318-4991-9B78-C6575848939E}" srcOrd="0" destOrd="0" presId="urn:microsoft.com/office/officeart/2005/8/layout/radial6"/>
    <dgm:cxn modelId="{AFE38905-885A-40DC-ACF1-170C1B5FA1B4}" type="presParOf" srcId="{B8630EDE-2E5B-496A-BF00-BCDE0D379E61}" destId="{1FD3094E-5A9A-42F4-A56A-9D8E539BFEFC}" srcOrd="0" destOrd="0" presId="urn:microsoft.com/office/officeart/2005/8/layout/radial6"/>
    <dgm:cxn modelId="{8DFA60E2-76E5-470F-9100-85321780295B}" type="presParOf" srcId="{B8630EDE-2E5B-496A-BF00-BCDE0D379E61}" destId="{1577CC18-86ED-4975-9347-6AC974422106}" srcOrd="1" destOrd="0" presId="urn:microsoft.com/office/officeart/2005/8/layout/radial6"/>
    <dgm:cxn modelId="{867F3624-08AF-4D4C-8F8F-FE54EE774733}" type="presParOf" srcId="{B8630EDE-2E5B-496A-BF00-BCDE0D379E61}" destId="{8C3ED088-B8AD-414E-AD02-A7E24C7BB740}" srcOrd="2" destOrd="0" presId="urn:microsoft.com/office/officeart/2005/8/layout/radial6"/>
    <dgm:cxn modelId="{91AA6D58-4FAF-4568-AC9E-20F96026DD54}" type="presParOf" srcId="{B8630EDE-2E5B-496A-BF00-BCDE0D379E61}" destId="{983F7042-72F5-4E11-BF7C-FA596F0F5FB6}" srcOrd="3" destOrd="0" presId="urn:microsoft.com/office/officeart/2005/8/layout/radial6"/>
    <dgm:cxn modelId="{5AE33D1C-ED1C-4803-83D9-A412E76AD405}" type="presParOf" srcId="{B8630EDE-2E5B-496A-BF00-BCDE0D379E61}" destId="{EB069EFD-B83C-4606-A3FC-886FA2EF9FD2}" srcOrd="4" destOrd="0" presId="urn:microsoft.com/office/officeart/2005/8/layout/radial6"/>
    <dgm:cxn modelId="{492F0A1A-B1FA-4C05-891F-A69EA8BED083}" type="presParOf" srcId="{B8630EDE-2E5B-496A-BF00-BCDE0D379E61}" destId="{F1B16D75-DFC2-4D0C-8275-77543C4DC44A}" srcOrd="5" destOrd="0" presId="urn:microsoft.com/office/officeart/2005/8/layout/radial6"/>
    <dgm:cxn modelId="{754FD355-D526-4788-9B7E-6D775CEF2BF4}" type="presParOf" srcId="{B8630EDE-2E5B-496A-BF00-BCDE0D379E61}" destId="{07469896-E318-4991-9B78-C6575848939E}" srcOrd="6" destOrd="0" presId="urn:microsoft.com/office/officeart/2005/8/layout/radial6"/>
    <dgm:cxn modelId="{7D7C976C-1666-4D72-B1A0-BB0C532EF726}" type="presParOf" srcId="{B8630EDE-2E5B-496A-BF00-BCDE0D379E61}" destId="{D602D9EA-BC8F-486E-9960-87562FBF7760}" srcOrd="7" destOrd="0" presId="urn:microsoft.com/office/officeart/2005/8/layout/radial6"/>
    <dgm:cxn modelId="{D573E1AF-F94F-482A-AA0D-FEEB1E6A8492}" type="presParOf" srcId="{B8630EDE-2E5B-496A-BF00-BCDE0D379E61}" destId="{21C26135-559E-49D0-A0DE-E7E81E8B798E}" srcOrd="8" destOrd="0" presId="urn:microsoft.com/office/officeart/2005/8/layout/radial6"/>
    <dgm:cxn modelId="{2A75A133-B0F1-4C02-8C17-9E142CA91274}" type="presParOf" srcId="{B8630EDE-2E5B-496A-BF00-BCDE0D379E61}" destId="{D088C354-67AE-485D-9483-ADDF2A8E90FC}" srcOrd="9" destOrd="0" presId="urn:microsoft.com/office/officeart/2005/8/layout/radial6"/>
    <dgm:cxn modelId="{53ED1902-8C15-4C01-8C5A-27C5CF04EF84}" type="presParOf" srcId="{B8630EDE-2E5B-496A-BF00-BCDE0D379E61}" destId="{02BB38EF-7360-45CC-8EF2-E63C5740FF61}" srcOrd="10" destOrd="0" presId="urn:microsoft.com/office/officeart/2005/8/layout/radial6"/>
    <dgm:cxn modelId="{89057F1D-E4D9-4E77-A973-8ABD50705133}" type="presParOf" srcId="{B8630EDE-2E5B-496A-BF00-BCDE0D379E61}" destId="{A891B2FA-B418-48FE-B9C9-189FD3E8B1FB}" srcOrd="11" destOrd="0" presId="urn:microsoft.com/office/officeart/2005/8/layout/radial6"/>
    <dgm:cxn modelId="{6FD8919C-1D27-4D27-A32C-A82BBAB24771}" type="presParOf" srcId="{B8630EDE-2E5B-496A-BF00-BCDE0D379E61}" destId="{7C3A3658-3E3C-47A5-A051-3C08C5C103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A3658-3E3C-47A5-A051-3C08C5C10394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C354-67AE-485D-9483-ADDF2A8E90FC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69896-E318-4991-9B78-C6575848939E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F7042-72F5-4E11-BF7C-FA596F0F5FB6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D3094E-5A9A-42F4-A56A-9D8E539BFEFC}">
      <dsp:nvSpPr>
        <dsp:cNvPr id="0" name=""/>
        <dsp:cNvSpPr/>
      </dsp:nvSpPr>
      <dsp:spPr>
        <a:xfrm>
          <a:off x="1535518" y="1311606"/>
          <a:ext cx="1440787" cy="1440787"/>
        </a:xfrm>
        <a:prstGeom prst="ellipse">
          <a:avLst/>
        </a:prstGeom>
        <a:solidFill>
          <a:srgbClr val="FFFF0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Geografie zemědělství</a:t>
          </a:r>
        </a:p>
      </dsp:txBody>
      <dsp:txXfrm>
        <a:off x="1746516" y="1522604"/>
        <a:ext cx="1018791" cy="1018791"/>
      </dsp:txXfrm>
    </dsp:sp>
    <dsp:sp modelId="{1577CC18-86ED-4975-9347-6AC974422106}">
      <dsp:nvSpPr>
        <dsp:cNvPr id="0" name=""/>
        <dsp:cNvSpPr/>
      </dsp:nvSpPr>
      <dsp:spPr>
        <a:xfrm>
          <a:off x="1751636" y="229"/>
          <a:ext cx="1008551" cy="10085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Ekonomika</a:t>
          </a:r>
        </a:p>
      </dsp:txBody>
      <dsp:txXfrm>
        <a:off x="1899335" y="147928"/>
        <a:ext cx="713153" cy="713153"/>
      </dsp:txXfrm>
    </dsp:sp>
    <dsp:sp modelId="{EB069EFD-B83C-4606-A3FC-886FA2EF9FD2}">
      <dsp:nvSpPr>
        <dsp:cNvPr id="0" name=""/>
        <dsp:cNvSpPr/>
      </dsp:nvSpPr>
      <dsp:spPr>
        <a:xfrm>
          <a:off x="3279130" y="1527724"/>
          <a:ext cx="1008551" cy="1008551"/>
        </a:xfrm>
        <a:prstGeom prst="ellipse">
          <a:avLst/>
        </a:prstGeom>
        <a:solidFill>
          <a:srgbClr val="00B05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SE geografie</a:t>
          </a:r>
        </a:p>
      </dsp:txBody>
      <dsp:txXfrm>
        <a:off x="3426829" y="1675423"/>
        <a:ext cx="713153" cy="713153"/>
      </dsp:txXfrm>
    </dsp:sp>
    <dsp:sp modelId="{D602D9EA-BC8F-486E-9960-87562FBF7760}">
      <dsp:nvSpPr>
        <dsp:cNvPr id="0" name=""/>
        <dsp:cNvSpPr/>
      </dsp:nvSpPr>
      <dsp:spPr>
        <a:xfrm>
          <a:off x="1751636" y="3055218"/>
          <a:ext cx="1008551" cy="1008551"/>
        </a:xfrm>
        <a:prstGeom prst="ellipse">
          <a:avLst/>
        </a:prstGeom>
        <a:solidFill>
          <a:schemeClr val="accent1">
            <a:lumMod val="7500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Zemědělské vědy</a:t>
          </a:r>
        </a:p>
      </dsp:txBody>
      <dsp:txXfrm>
        <a:off x="1899335" y="3202917"/>
        <a:ext cx="713153" cy="713153"/>
      </dsp:txXfrm>
    </dsp:sp>
    <dsp:sp modelId="{02BB38EF-7360-45CC-8EF2-E63C5740FF61}">
      <dsp:nvSpPr>
        <dsp:cNvPr id="0" name=""/>
        <dsp:cNvSpPr/>
      </dsp:nvSpPr>
      <dsp:spPr>
        <a:xfrm>
          <a:off x="224141" y="1527724"/>
          <a:ext cx="1008551" cy="1008551"/>
        </a:xfrm>
        <a:prstGeom prst="ellipse">
          <a:avLst/>
        </a:prstGeom>
        <a:solidFill>
          <a:srgbClr val="92D05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FG geografie</a:t>
          </a:r>
        </a:p>
      </dsp:txBody>
      <dsp:txXfrm>
        <a:off x="371840" y="1675423"/>
        <a:ext cx="713153" cy="71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</a:t>
            </a:r>
            <a:br>
              <a:rPr lang="cs-CZ" sz="1800" dirty="0"/>
            </a:br>
            <a:r>
              <a:rPr lang="cs-CZ" sz="1800" dirty="0"/>
              <a:t>Úvod do Zemědělství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4" y="358040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marL="320040" indent="-320040">
              <a:defRPr/>
            </a:pPr>
            <a:r>
              <a:rPr lang="cs-CZ" dirty="0"/>
              <a:t>Zemědělství ve světě</a:t>
            </a:r>
            <a:endParaRPr lang="cs-CZ" alt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740877"/>
            <a:ext cx="5464132" cy="49412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FFFFFF"/>
                </a:solidFill>
              </a:rPr>
              <a:t>Kontrast - potravinové přebytky vs. nedostatečná výživa v některých regionech světa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přes polovinu americké sklizně obilí jde pro dobytek</a:t>
            </a:r>
          </a:p>
          <a:p>
            <a:pPr lvl="1">
              <a:lnSpc>
                <a:spcPct val="90000"/>
              </a:lnSpc>
            </a:pPr>
            <a:endParaRPr lang="cs-CZ" sz="18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průměrný 18-nácti letý Američan sní ve formě steaků a hamburgerů 2 x tolik proteinů, než jeho tělo může spotřebovat</a:t>
            </a:r>
          </a:p>
          <a:p>
            <a:pPr lvl="1">
              <a:lnSpc>
                <a:spcPct val="90000"/>
              </a:lnSpc>
            </a:pPr>
            <a:endParaRPr lang="cs-CZ" sz="18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Pokud by to bylo stejně všude mohlo by při současné zemědělské produkci být zásobeno asi 1,2 mld. lidí.</a:t>
            </a:r>
          </a:p>
          <a:p>
            <a:pPr>
              <a:lnSpc>
                <a:spcPct val="90000"/>
              </a:lnSpc>
            </a:pPr>
            <a:endParaRPr lang="cs-CZ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7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DFBFC-BE9A-435A-A26B-1DBAA188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2" y="523613"/>
            <a:ext cx="7729728" cy="1188720"/>
          </a:xfrm>
        </p:spPr>
        <p:txBody>
          <a:bodyPr/>
          <a:lstStyle/>
          <a:p>
            <a:r>
              <a:rPr lang="cs-CZ" dirty="0"/>
              <a:t>Vliv globalizace na současné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E15C2C-E3DD-4580-BAE2-3FA7C21B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959429"/>
            <a:ext cx="10784114" cy="4374957"/>
          </a:xfrm>
        </p:spPr>
        <p:txBody>
          <a:bodyPr>
            <a:normAutofit fontScale="92500" lnSpcReduction="10000"/>
          </a:bodyPr>
          <a:lstStyle/>
          <a:p>
            <a:pPr marL="228600" lvl="1" indent="0">
              <a:buNone/>
            </a:pPr>
            <a:r>
              <a:rPr lang="cs-CZ" dirty="0"/>
              <a:t>Čím dál menší vliv hrají </a:t>
            </a:r>
            <a:r>
              <a:rPr lang="cs-CZ" dirty="0" err="1"/>
              <a:t>fyzickogeografické</a:t>
            </a:r>
            <a:r>
              <a:rPr lang="cs-CZ" dirty="0"/>
              <a:t> podmínky</a:t>
            </a:r>
          </a:p>
          <a:p>
            <a:pPr marL="457200" lvl="2" indent="0">
              <a:buNone/>
            </a:pPr>
            <a:r>
              <a:rPr lang="cs-CZ" dirty="0"/>
              <a:t>zvláště díky zavádění nových </a:t>
            </a:r>
            <a:r>
              <a:rPr lang="cs-CZ" dirty="0" err="1"/>
              <a:t>techologií</a:t>
            </a:r>
            <a:r>
              <a:rPr lang="cs-CZ" dirty="0"/>
              <a:t> a chemickému průmysl</a:t>
            </a:r>
          </a:p>
          <a:p>
            <a:pPr marL="457200" lvl="2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Růst produktivity zemědělství</a:t>
            </a:r>
          </a:p>
          <a:p>
            <a:pPr marL="457200" lvl="2" indent="0">
              <a:buNone/>
            </a:pPr>
            <a:r>
              <a:rPr lang="cs-CZ" dirty="0"/>
              <a:t>Produkce potravin se za padesát let v USA zvýšila dvakrát a počet farem se přitom snížil o dvě třetiny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Vytvoření potravinářských korporací 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Zemědělství více řízeno poptávkou trhu</a:t>
            </a:r>
          </a:p>
          <a:p>
            <a:pPr marL="457200" lvl="2" indent="0">
              <a:buNone/>
            </a:pPr>
            <a:r>
              <a:rPr lang="cs-CZ" dirty="0"/>
              <a:t>Zemědělství více řízeno poptávkou trhu</a:t>
            </a:r>
          </a:p>
          <a:p>
            <a:pPr marL="457200" lvl="2" indent="0">
              <a:buNone/>
            </a:pPr>
            <a:r>
              <a:rPr lang="cs-CZ" dirty="0"/>
              <a:t>Spotřebitelé čekávají zejména potraviny: výživnější, kvalitnější, rozmanitější a bezpečnější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Růst agrárního obchodu</a:t>
            </a:r>
          </a:p>
          <a:p>
            <a:pPr marL="2286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12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A2A5D-327B-4D45-985E-EF35E195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USA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39E495-BD9A-47CA-B96E-14B4BF8D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54" y="2526076"/>
            <a:ext cx="7729728" cy="4331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Rozdělení živočišné a </a:t>
            </a:r>
            <a:r>
              <a:rPr lang="cs-CZ" dirty="0" err="1"/>
              <a:t>rostliné</a:t>
            </a:r>
            <a:r>
              <a:rPr lang="cs-CZ" dirty="0"/>
              <a:t> výroby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Celý systém funguje na principu globalizovaného průmyslového celku několika velkých globálních potravinářských shluků (</a:t>
            </a:r>
            <a:r>
              <a:rPr lang="cs-CZ" dirty="0" err="1"/>
              <a:t>clusters</a:t>
            </a:r>
            <a:r>
              <a:rPr lang="cs-CZ" dirty="0"/>
              <a:t>), které plně ovládají farmáře. Ti jsou se systémem plně svázání. Fungují tak, jako by byli součástí shluků, kterým je poskytnuta dílčí samostatnost.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Mezi farmami již nedochází ke konkurenci. Farmář neví, jak se produkt mění přes potravinový systém a nedělá žádná rozhodnutí. Za farmáře rozhodují rozhodovací centra, tj. několik (3 až 4) nadnárodních korporací.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62D099-1EA0-4E6A-842A-64C86FA6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833" y="2312307"/>
            <a:ext cx="31146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9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0788"/>
            <a:ext cx="7729728" cy="1188720"/>
          </a:xfrm>
        </p:spPr>
        <p:txBody>
          <a:bodyPr/>
          <a:lstStyle/>
          <a:p>
            <a:r>
              <a:rPr lang="cs-CZ" altLang="cs-CZ" dirty="0" err="1"/>
              <a:t>Agrobyznys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84" y="1544321"/>
            <a:ext cx="11658232" cy="494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900" dirty="0"/>
              <a:t>největší sektor světové ekonomiky</a:t>
            </a:r>
          </a:p>
          <a:p>
            <a:pPr marL="0" indent="0">
              <a:buNone/>
            </a:pPr>
            <a:r>
              <a:rPr lang="cs-CZ" altLang="cs-CZ" sz="1900" dirty="0"/>
              <a:t>Zaměstnává cca 50 % pracovní síly ve světě.</a:t>
            </a:r>
          </a:p>
          <a:p>
            <a:pPr marL="0" indent="0">
              <a:buNone/>
            </a:pPr>
            <a:r>
              <a:rPr lang="cs-CZ" altLang="cs-CZ" sz="1900" dirty="0"/>
              <a:t>klesá význam agrárního sektoru, ale </a:t>
            </a:r>
            <a:r>
              <a:rPr lang="cs-CZ" altLang="cs-CZ" sz="1900" dirty="0" err="1"/>
              <a:t>agrobyznysu</a:t>
            </a:r>
            <a:r>
              <a:rPr lang="cs-CZ" altLang="cs-CZ" sz="1900" dirty="0"/>
              <a:t> nikoliv</a:t>
            </a:r>
          </a:p>
          <a:p>
            <a:endParaRPr lang="cs-CZ" altLang="cs-CZ" sz="19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820E43-91C3-4FAB-9E46-9A0C117D3F76}"/>
              </a:ext>
            </a:extLst>
          </p:cNvPr>
          <p:cNvSpPr txBox="1"/>
          <p:nvPr/>
        </p:nvSpPr>
        <p:spPr>
          <a:xfrm>
            <a:off x="491547" y="4014327"/>
            <a:ext cx="4334933" cy="2139047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1900" b="1" dirty="0"/>
              <a:t>Definice</a:t>
            </a:r>
          </a:p>
          <a:p>
            <a:pPr algn="just"/>
            <a:r>
              <a:rPr lang="cs-CZ" altLang="cs-CZ" sz="1900" dirty="0"/>
              <a:t>Souhrn všech činností týkajících se zpracování a distribuce produktů vyrobených na farmě  výrobní činnosti na farmě; skladování, zpracování, dopravu a prodej zemědělských komodit a produktů z nich vyrobených </a:t>
            </a:r>
          </a:p>
        </p:txBody>
      </p:sp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2B5BA4FC-A4BB-4C2B-A1F6-892D8DB12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7" y="1566041"/>
            <a:ext cx="5035219" cy="49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7B5C6-7BF0-4E2B-8D81-A97A1687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536" y="253492"/>
            <a:ext cx="7729728" cy="1188720"/>
          </a:xfrm>
        </p:spPr>
        <p:txBody>
          <a:bodyPr/>
          <a:lstStyle/>
          <a:p>
            <a:r>
              <a:rPr lang="cs-CZ" dirty="0"/>
              <a:t>Půda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0FC639-A5E0-40F1-BF27-6B5E4CC1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41714"/>
            <a:ext cx="11103429" cy="486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Základním předpokladem a výrobním prostředkem zemědělství je půda</a:t>
            </a:r>
          </a:p>
          <a:p>
            <a:pPr marL="0" indent="0">
              <a:buNone/>
            </a:pPr>
            <a:r>
              <a:rPr lang="cs-CZ" dirty="0"/>
              <a:t>	Z celkové rozlohy souše cca 135 mil. km2, bez Antarktidy, je lidstvem využíváno cca 30,1 %</a:t>
            </a:r>
          </a:p>
          <a:p>
            <a:pPr marL="0" indent="0">
              <a:buNone/>
            </a:pPr>
            <a:r>
              <a:rPr lang="cs-CZ" dirty="0"/>
              <a:t>Z této plochy pevniny, přístupných lidským aktivitám, tedy bez ledu má:</a:t>
            </a:r>
          </a:p>
          <a:p>
            <a:pPr marL="0" indent="0">
              <a:buNone/>
            </a:pPr>
            <a:r>
              <a:rPr lang="cs-CZ" dirty="0"/>
              <a:t>	plných 75,4 % nulovou produkční kapacitu (pouště, hory apod.)</a:t>
            </a:r>
          </a:p>
          <a:p>
            <a:pPr marL="0" indent="0">
              <a:buNone/>
            </a:pPr>
            <a:r>
              <a:rPr lang="cs-CZ" dirty="0"/>
              <a:t>	11,2 % - nízkou, 8,2 % - střední a jen 5,2 % vysokou produkční kapacitu, tj. 7 mil. km2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Produkční bezcenná půda zabírá plné ¾, přičemž její rozloha se každým rokem zvětšuje o více než 200 tis.km2</a:t>
            </a:r>
          </a:p>
          <a:p>
            <a:pPr marL="0" indent="0">
              <a:buNone/>
            </a:pPr>
            <a:r>
              <a:rPr lang="cs-CZ" dirty="0"/>
              <a:t>Zemědělská půda se dělí na půdu ornou, trvalé travní porosty (TTP), tj. louky a pastviny</a:t>
            </a:r>
          </a:p>
          <a:p>
            <a:pPr marL="0" indent="0">
              <a:buNone/>
            </a:pPr>
            <a:r>
              <a:rPr lang="cs-CZ" dirty="0"/>
              <a:t>Podíl orné půdy na zemědělské půdě tvoří tzv. procento zornění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 orné půdě jsou řazena především pole, dále též zahrady, ovocné sady, vinice, chmelnice, plantáže a též úhory, pokud ovšem nejsou vyčleněny jako samostatné kategorie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87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F8670-5465-46E7-BA2A-42BB3456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78" y="384120"/>
            <a:ext cx="7729728" cy="1188720"/>
          </a:xfrm>
        </p:spPr>
        <p:txBody>
          <a:bodyPr/>
          <a:lstStyle/>
          <a:p>
            <a:r>
              <a:rPr lang="cs-CZ" dirty="0"/>
              <a:t>Postavení zemědělství v NH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4B91F4-D4D6-4AE3-8DD4-1DD3DE9D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4" y="1895061"/>
            <a:ext cx="10522857" cy="48105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Je dáno: </a:t>
            </a:r>
          </a:p>
          <a:p>
            <a:r>
              <a:rPr lang="cs-CZ" dirty="0"/>
              <a:t>stupněm zajištění výživy obyvatelstva</a:t>
            </a:r>
          </a:p>
          <a:p>
            <a:r>
              <a:rPr lang="cs-CZ" dirty="0"/>
              <a:t>účastí na zahraničním obchodě</a:t>
            </a:r>
          </a:p>
          <a:p>
            <a:r>
              <a:rPr lang="cs-CZ" dirty="0"/>
              <a:t>vztahy k ostatním odvětvím</a:t>
            </a:r>
          </a:p>
          <a:p>
            <a:r>
              <a:rPr lang="cs-CZ" dirty="0"/>
              <a:t>podílem na tvorbě společenského a národního produktu</a:t>
            </a:r>
          </a:p>
          <a:p>
            <a:r>
              <a:rPr lang="cs-CZ" dirty="0"/>
              <a:t>podílem obyvatelstva zaměstnaného v zemědělství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Zemědělství – základní výrobní orientace:</a:t>
            </a:r>
          </a:p>
          <a:p>
            <a:r>
              <a:rPr lang="cs-CZ" dirty="0"/>
              <a:t>rostlinná výroba</a:t>
            </a:r>
          </a:p>
          <a:p>
            <a:r>
              <a:rPr lang="cs-CZ" dirty="0"/>
              <a:t>živočišná výroba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Funkční (účelové) hledisko při členění struktury zemědělské výroby:</a:t>
            </a:r>
          </a:p>
          <a:p>
            <a:r>
              <a:rPr lang="cs-CZ" dirty="0"/>
              <a:t>primární zemědělská výroba – (RV)</a:t>
            </a:r>
          </a:p>
          <a:p>
            <a:r>
              <a:rPr lang="cs-CZ" dirty="0"/>
              <a:t>sekundární zemědělská výroba – (ŽV, včetně organických hnojiv, zásoby krmiv apod.)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9F3D5B-B85D-4929-B67C-2406F910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2" y="1895061"/>
            <a:ext cx="4400324" cy="35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0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FD65-72AF-4CDB-A45D-5CB4FE89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87" y="345714"/>
            <a:ext cx="6265750" cy="1188720"/>
          </a:xfrm>
        </p:spPr>
        <p:txBody>
          <a:bodyPr/>
          <a:lstStyle/>
          <a:p>
            <a:r>
              <a:rPr lang="cs-CZ" dirty="0"/>
              <a:t>Postavení zemědělství v NH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BF94EA-2F14-4378-ADAE-1F1D7D35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2841674"/>
            <a:ext cx="10999304" cy="401632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Zemědělská výroba produkuje menší část z hrubé hodnoty materiálních statků vytvořených lidskou společností.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Na celkové produkci materiální výroby se podílí 15–20 %.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Problém stanovení skutečné produkce –  podíl naturální (samozásobitelské) produkce – odhady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V rámci světového průměru existují značné regionální diference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Absolutně objem zemědělské výroby stále roste, avšak podíl na materiální produkci se nadále snižuje. 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ZV se  rozvíjí pomaleji než  průmyslová výroba.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vliv přírodního prostředí, nižší produktivita práce apod.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zemědělská výroba musí respektovat určitý rytmus výrobního procesu s daleko menší kontrolovatelností vnějšího prostředí 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ani rychlý růst vkladů do ZV, nemusí vždy vést ke zvýšení tempa rozvoje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F438CD-7E20-4D51-9E2A-4596B38E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31" y="342725"/>
            <a:ext cx="4566800" cy="23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6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687"/>
            <a:ext cx="7729728" cy="1188720"/>
          </a:xfrm>
        </p:spPr>
        <p:txBody>
          <a:bodyPr/>
          <a:lstStyle/>
          <a:p>
            <a:r>
              <a:rPr lang="cs-CZ" altLang="cs-CZ" dirty="0"/>
              <a:t>MULTIFUNKČNOST AGRÁRNÍHO SEKTORU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11398428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28C7AFA-DFCD-434F-8988-E950B228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89" y="1762137"/>
            <a:ext cx="10309622" cy="49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6D2C50-6A38-4B37-B9C9-FE32BBC3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83" y="327017"/>
            <a:ext cx="11147239" cy="4455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a) </a:t>
            </a:r>
            <a:r>
              <a:rPr lang="cs-CZ" b="1" dirty="0"/>
              <a:t>závislost na přírodních podmínkách </a:t>
            </a:r>
          </a:p>
          <a:p>
            <a:pPr marL="0" indent="0">
              <a:buNone/>
            </a:pPr>
            <a:r>
              <a:rPr lang="cs-CZ" dirty="0"/>
              <a:t>	- přírodní vlivy: klimatické podmínky, půdní podmínky</a:t>
            </a:r>
          </a:p>
          <a:p>
            <a:pPr marL="57150" indent="0">
              <a:buNone/>
            </a:pPr>
            <a:r>
              <a:rPr lang="cs-CZ" dirty="0"/>
              <a:t>	- ostatní odvozené vlivy: poloha (nadmořská výška, svažitost), velikost pozemků</a:t>
            </a:r>
          </a:p>
          <a:p>
            <a:pPr marL="0" indent="0">
              <a:buNone/>
            </a:pPr>
            <a:r>
              <a:rPr lang="cs-CZ" dirty="0"/>
              <a:t>b) </a:t>
            </a:r>
            <a:r>
              <a:rPr lang="cs-CZ" b="1" dirty="0"/>
              <a:t>biologický charakter výroby </a:t>
            </a:r>
          </a:p>
          <a:p>
            <a:pPr marL="0" indent="0">
              <a:buNone/>
            </a:pPr>
            <a:r>
              <a:rPr lang="cs-CZ" dirty="0"/>
              <a:t>	- práce s živými organismy, </a:t>
            </a:r>
            <a:r>
              <a:rPr lang="cs-CZ" dirty="0" err="1"/>
              <a:t>animalwelfare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biolog. podstata určuje délku životního a produkčního cyklu</a:t>
            </a:r>
          </a:p>
          <a:p>
            <a:pPr marL="0" indent="0">
              <a:buNone/>
            </a:pPr>
            <a:r>
              <a:rPr lang="cs-CZ" dirty="0"/>
              <a:t>	- sdružená výroba: pěstujeme hlavní produkt, ale při tom vyrobíme i produkty vedlejší</a:t>
            </a:r>
          </a:p>
          <a:p>
            <a:pPr marL="0" indent="0">
              <a:buNone/>
            </a:pPr>
            <a:r>
              <a:rPr lang="cs-CZ" dirty="0"/>
              <a:t>c) </a:t>
            </a:r>
            <a:r>
              <a:rPr lang="cs-CZ" b="1" dirty="0"/>
              <a:t>nesoulad výrobního procesu s „trhem“ (výroba trvá určitou dobu)</a:t>
            </a:r>
          </a:p>
          <a:p>
            <a:pPr marL="0" indent="0">
              <a:buNone/>
            </a:pPr>
            <a:r>
              <a:rPr lang="cs-CZ" dirty="0"/>
              <a:t>d) </a:t>
            </a:r>
            <a:r>
              <a:rPr lang="cs-CZ" b="1" dirty="0"/>
              <a:t>nesoulad nákladů a výnosů (dokud se něco nevypěstuje)</a:t>
            </a:r>
          </a:p>
          <a:p>
            <a:pPr marL="0" indent="0">
              <a:buNone/>
            </a:pPr>
            <a:r>
              <a:rPr lang="cs-CZ" dirty="0"/>
              <a:t>	- náklady na osiva, benzín, atd., je určitá prodleva před prodejem</a:t>
            </a:r>
          </a:p>
          <a:p>
            <a:pPr marL="0" indent="0">
              <a:buNone/>
            </a:pPr>
            <a:r>
              <a:rPr lang="cs-CZ" dirty="0"/>
              <a:t>e) </a:t>
            </a:r>
            <a:r>
              <a:rPr lang="cs-CZ" b="1" dirty="0"/>
              <a:t>existence „sdružené výroby“</a:t>
            </a:r>
          </a:p>
          <a:p>
            <a:pPr marL="0" indent="0">
              <a:buNone/>
            </a:pPr>
            <a:r>
              <a:rPr lang="cs-CZ" dirty="0"/>
              <a:t>	- jedním nákladem získávám více produktů – len (semínko/vlákno), kráva (maso/mléko)</a:t>
            </a:r>
          </a:p>
          <a:p>
            <a:pPr marL="0" indent="0">
              <a:buNone/>
            </a:pPr>
            <a:r>
              <a:rPr lang="cs-CZ" dirty="0"/>
              <a:t>f) </a:t>
            </a:r>
            <a:r>
              <a:rPr lang="cs-CZ" b="1" dirty="0"/>
              <a:t>předmět </a:t>
            </a:r>
            <a:r>
              <a:rPr lang="cs-CZ" b="1" dirty="0" err="1"/>
              <a:t>agr</a:t>
            </a:r>
            <a:r>
              <a:rPr lang="cs-CZ" b="1" dirty="0"/>
              <a:t>. trhu: </a:t>
            </a:r>
            <a:r>
              <a:rPr lang="cs-CZ" dirty="0"/>
              <a:t>horší manipulovatelnost, skladování, omezená trvanlivost, </a:t>
            </a:r>
          </a:p>
          <a:p>
            <a:pPr marL="0" indent="0">
              <a:buNone/>
            </a:pPr>
            <a:r>
              <a:rPr lang="cs-CZ" dirty="0"/>
              <a:t>g) </a:t>
            </a:r>
            <a:r>
              <a:rPr lang="cs-CZ" b="1" dirty="0"/>
              <a:t>„dokonalost“ konkurenčního prostředí v zemědělské prvovýrobě </a:t>
            </a:r>
            <a:r>
              <a:rPr lang="cs-CZ" dirty="0"/>
              <a:t>(všichni jsou si rovni =dodávají to samé)</a:t>
            </a:r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9463842-8409-4E54-ABA6-191A853C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48" y="5342263"/>
            <a:ext cx="7729728" cy="1188720"/>
          </a:xfrm>
        </p:spPr>
        <p:txBody>
          <a:bodyPr/>
          <a:lstStyle/>
          <a:p>
            <a:r>
              <a:rPr lang="cs-CZ" dirty="0"/>
              <a:t>Specifika výrobního procesu v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muž, zeď, fotka&#10;&#10;Popis vygenerován s velmi vysokou mírou spolehlivosti">
            <a:extLst>
              <a:ext uri="{FF2B5EF4-FFF2-40B4-BE49-F238E27FC236}">
                <a16:creationId xmlns:a16="http://schemas.microsoft.com/office/drawing/2014/main" id="{0CFE6DB5-4907-4876-8009-CC086BE4F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13" r="-1" b="29262"/>
          <a:stretch/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E1D4842-F208-47E0-A3A4-6469A9F045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3C8CE135-A66A-41AD-AF6D-9659D108F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7" r="3" b="4068"/>
          <a:stretch/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VÝVOJ GEOGRAFIE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FFFF"/>
                </a:solidFill>
              </a:rPr>
              <a:t>počátky na konci 18. a začátku 19. století 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A. Smith, D. Ricardo - autor teorie o pozemkové rentě, 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R. </a:t>
            </a:r>
            <a:r>
              <a:rPr lang="cs-CZ" dirty="0" err="1">
                <a:solidFill>
                  <a:srgbClr val="FFFFFF"/>
                </a:solidFill>
              </a:rPr>
              <a:t>Malthus</a:t>
            </a:r>
            <a:r>
              <a:rPr lang="cs-CZ" dirty="0">
                <a:solidFill>
                  <a:srgbClr val="FFFFFF"/>
                </a:solidFill>
              </a:rPr>
              <a:t> - problematika růstu obyvatelstva a jeho potravinové </a:t>
            </a:r>
            <a:r>
              <a:rPr lang="cs-CZ" dirty="0" err="1">
                <a:solidFill>
                  <a:srgbClr val="FFFFFF"/>
                </a:solidFill>
              </a:rPr>
              <a:t>uživitelnosti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mezi zakladatele moderní geografie zemědělství patří Johann Heinrich </a:t>
            </a:r>
            <a:r>
              <a:rPr lang="cs-CZ" dirty="0" err="1">
                <a:solidFill>
                  <a:srgbClr val="FFFFFF"/>
                </a:solidFill>
              </a:rPr>
              <a:t>Thünen</a:t>
            </a:r>
            <a:r>
              <a:rPr lang="cs-CZ" dirty="0">
                <a:solidFill>
                  <a:srgbClr val="FFFFFF"/>
                </a:solidFill>
              </a:rPr>
              <a:t> (1826) - autor první teorie o rozmisťování zemědělské výroby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76890-3EA9-4351-9271-AF68CC9E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k předmětu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1EAB8E-5526-4826-9E18-29E9C29F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r>
              <a:rPr lang="cs-CZ" dirty="0"/>
              <a:t>Celkem 11 přednášek, písemná zkouška</a:t>
            </a:r>
          </a:p>
          <a:p>
            <a:pPr lvl="1"/>
            <a:r>
              <a:rPr lang="cs-CZ" dirty="0"/>
              <a:t>6 přednášek geografie zemědělství </a:t>
            </a:r>
          </a:p>
          <a:p>
            <a:pPr lvl="1"/>
            <a:r>
              <a:rPr lang="cs-CZ" dirty="0"/>
              <a:t>5 přednášek geografie průmyslu</a:t>
            </a:r>
          </a:p>
          <a:p>
            <a:endParaRPr lang="cs-CZ" dirty="0"/>
          </a:p>
          <a:p>
            <a:r>
              <a:rPr lang="cs-CZ" dirty="0"/>
              <a:t>5 povinných cvičení (úterý 7:30, čtvrtek 13:00)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8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4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VÝVOJ GEOGRAFIE ZEMĚDĚLSTVÍ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014331"/>
            <a:ext cx="11398428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práce z 1. poloviny 19. století </a:t>
            </a:r>
          </a:p>
          <a:p>
            <a:pPr marL="228600" lvl="1" indent="0">
              <a:buNone/>
            </a:pPr>
            <a:r>
              <a:rPr lang="cs-CZ" sz="1800" dirty="0"/>
              <a:t> popis jednotlivých regionů</a:t>
            </a:r>
          </a:p>
          <a:p>
            <a:pPr marL="0" indent="0">
              <a:buNone/>
            </a:pPr>
            <a:r>
              <a:rPr lang="cs-CZ" sz="2000" b="1" dirty="0"/>
              <a:t>na přelomu 19. století </a:t>
            </a:r>
          </a:p>
          <a:p>
            <a:pPr marL="228600" lvl="1" indent="0">
              <a:buNone/>
            </a:pPr>
            <a:r>
              <a:rPr lang="cs-CZ" sz="1800" dirty="0"/>
              <a:t>zkoumání vlivu přírodních faktorů,</a:t>
            </a:r>
          </a:p>
          <a:p>
            <a:pPr marL="228600" lvl="1" indent="0">
              <a:buNone/>
            </a:pPr>
            <a:r>
              <a:rPr lang="cs-CZ" sz="1800" dirty="0"/>
              <a:t>Podmínek rozmisťování zemědělské výroby</a:t>
            </a:r>
          </a:p>
          <a:p>
            <a:pPr marL="0" indent="0">
              <a:buNone/>
            </a:pPr>
            <a:r>
              <a:rPr lang="cs-CZ" sz="2000" b="1" dirty="0"/>
              <a:t>po 1. světové válce </a:t>
            </a:r>
          </a:p>
          <a:p>
            <a:pPr marL="228600" lvl="1" indent="0">
              <a:buNone/>
            </a:pPr>
            <a:r>
              <a:rPr lang="cs-CZ" sz="1800" dirty="0"/>
              <a:t>otázky zajištění potravin a problémy ekonomického rozvoje</a:t>
            </a:r>
          </a:p>
          <a:p>
            <a:pPr marL="228600" lvl="1" indent="0">
              <a:buNone/>
            </a:pPr>
            <a:r>
              <a:rPr lang="cs-CZ" sz="1800" dirty="0"/>
              <a:t>využití země, </a:t>
            </a:r>
          </a:p>
          <a:p>
            <a:pPr marL="228600" lvl="1" indent="0">
              <a:buNone/>
            </a:pPr>
            <a:r>
              <a:rPr lang="cs-CZ" sz="1800" dirty="0"/>
              <a:t>typologie a regionalizace zemědělství…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3DE35F62-2926-4D71-89B8-737B1D88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89" y="3150436"/>
            <a:ext cx="5678611" cy="37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50EC8-C731-41C9-B2BF-AEC4D6BE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Směry GEOGRAFIE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D9D17-83E6-4374-BB20-41FC8EB0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21" y="2479018"/>
            <a:ext cx="11012557" cy="3948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Popisný – </a:t>
            </a:r>
            <a:r>
              <a:rPr lang="cs-CZ" dirty="0"/>
              <a:t>(1. pol. 19. stol.) – reprezentují ho první práce zaměřené na popis charakteru zemědělství daného regionu (HANG, GETZ)</a:t>
            </a:r>
          </a:p>
          <a:p>
            <a:pPr marL="0" indent="0">
              <a:buNone/>
            </a:pPr>
            <a:r>
              <a:rPr lang="cs-CZ" b="1" dirty="0"/>
              <a:t>Statistický</a:t>
            </a:r>
            <a:r>
              <a:rPr lang="cs-CZ" dirty="0"/>
              <a:t> – (70. a 80. léta 19. stol.) – formulování základních, obecných a nových metodických postupů, s využitím prvních statistických údajů – užívají se kvantitativní metody (HAHN)</a:t>
            </a:r>
          </a:p>
          <a:p>
            <a:pPr marL="0" indent="0">
              <a:buNone/>
            </a:pPr>
            <a:r>
              <a:rPr lang="cs-CZ" b="1" dirty="0"/>
              <a:t>Ekonomický </a:t>
            </a:r>
            <a:r>
              <a:rPr lang="cs-CZ" dirty="0"/>
              <a:t>– zbožíznalecký – studium ekonomických a tržních podmínek v hospodářství – pochopení a využití produkčních a tržních podmínek zemědělských produktů (CHISHOLM) </a:t>
            </a:r>
          </a:p>
          <a:p>
            <a:pPr marL="0" indent="0">
              <a:buNone/>
            </a:pPr>
            <a:r>
              <a:rPr lang="cs-CZ" b="1" dirty="0"/>
              <a:t>Historický</a:t>
            </a:r>
            <a:r>
              <a:rPr lang="cs-CZ" dirty="0"/>
              <a:t> – (konec19. a začátek 20. stol.) – vznik a šíření zemědělství jako hospodářské činnosti člověka – hledání center </a:t>
            </a:r>
            <a:r>
              <a:rPr lang="cs-CZ" dirty="0" err="1"/>
              <a:t>domestifikace</a:t>
            </a:r>
            <a:r>
              <a:rPr lang="cs-CZ" dirty="0"/>
              <a:t> kulturních rostlin (HETTNER, DECANDOLLE, HAN, SAUVER, VAVILOV) </a:t>
            </a:r>
          </a:p>
          <a:p>
            <a:pPr marL="0" indent="0">
              <a:buNone/>
            </a:pPr>
            <a:r>
              <a:rPr lang="cs-CZ" b="1" dirty="0"/>
              <a:t>Výzkum zaměřený na využívání země </a:t>
            </a:r>
            <a:r>
              <a:rPr lang="cs-CZ" dirty="0"/>
              <a:t>(STAMP, KOSTROWICKI)</a:t>
            </a:r>
          </a:p>
          <a:p>
            <a:pPr marL="0" indent="0">
              <a:buNone/>
            </a:pPr>
            <a:r>
              <a:rPr lang="cs-CZ" b="1" dirty="0"/>
              <a:t>Výzkum vztahů mezi zemědělstvím a obyvatel</a:t>
            </a:r>
            <a:r>
              <a:rPr lang="cs-CZ" dirty="0"/>
              <a:t>i – zdůrazňuje se závislost zemědělství na kulturních i hospodářských podmínkách  (BERNHARD, KASTRO, SORE)</a:t>
            </a:r>
          </a:p>
          <a:p>
            <a:pPr marL="0" indent="0">
              <a:buNone/>
            </a:pPr>
            <a:r>
              <a:rPr lang="cs-CZ" b="1" dirty="0"/>
              <a:t>Regionalizace a zemědělská typologie </a:t>
            </a:r>
            <a:r>
              <a:rPr lang="cs-CZ" dirty="0"/>
              <a:t>– (počátek 20. století) – rozsáhlé používání statistických údajů  kartografické vyjadřování sledovaných jevů (ENGELBRECHT, BAKER, FINCHE, KOSTROWICKI)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10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B4F8F-F679-4309-BE97-86A6C073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zemědělství dnes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128DB-3EA3-4778-8A06-DB7B9226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2638044"/>
            <a:ext cx="10204173" cy="365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Více propojena s geografií venkova</a:t>
            </a:r>
          </a:p>
          <a:p>
            <a:pPr marL="0" indent="0">
              <a:buNone/>
            </a:pPr>
            <a:r>
              <a:rPr lang="cs-CZ" sz="2000" dirty="0"/>
              <a:t>Hlavní témata geografie zemědělství ve vyspělých zemích dnes</a:t>
            </a:r>
          </a:p>
          <a:p>
            <a:pPr marL="228600" lvl="1" indent="0">
              <a:buNone/>
            </a:pPr>
            <a:r>
              <a:rPr lang="cs-CZ" sz="1800" dirty="0"/>
              <a:t>Zemědělská politika</a:t>
            </a:r>
          </a:p>
          <a:p>
            <a:pPr marL="228600" lvl="1" indent="0">
              <a:buNone/>
            </a:pPr>
            <a:r>
              <a:rPr lang="cs-CZ" sz="1800" dirty="0"/>
              <a:t>Dodavatelsko-odběratelské vztahy</a:t>
            </a:r>
          </a:p>
          <a:p>
            <a:pPr marL="228600" lvl="1" indent="0">
              <a:buNone/>
            </a:pPr>
            <a:r>
              <a:rPr lang="cs-CZ" sz="1800" dirty="0"/>
              <a:t>Vývoj venkovského prostředí</a:t>
            </a:r>
          </a:p>
          <a:p>
            <a:pPr marL="228600" lvl="1" indent="0">
              <a:buNone/>
            </a:pPr>
            <a:r>
              <a:rPr lang="cs-CZ" sz="1800" dirty="0"/>
              <a:t>Globální problém hladu	</a:t>
            </a:r>
          </a:p>
          <a:p>
            <a:pPr marL="228600" lvl="1" indent="0">
              <a:buNone/>
            </a:pPr>
            <a:r>
              <a:rPr lang="cs-CZ" sz="1800" dirty="0"/>
              <a:t>problematika rozvojových zemí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725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D3F51F-E0F2-41F0-9EAD-111C87DFF5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9681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Zdroje dat o zemědělství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84385"/>
            <a:ext cx="575295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FAO- Organizace pro výživu a zemědělství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Ministerstvo zemědělství (Zelená zpráva, publikace Zemědělství)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ČSÚ – </a:t>
            </a:r>
            <a:r>
              <a:rPr lang="cs-CZ" dirty="0" err="1">
                <a:solidFill>
                  <a:srgbClr val="FFFFFF"/>
                </a:solidFill>
              </a:rPr>
              <a:t>Arocenzus</a:t>
            </a:r>
            <a:r>
              <a:rPr lang="cs-CZ" dirty="0">
                <a:solidFill>
                  <a:srgbClr val="FFFFFF"/>
                </a:solidFill>
              </a:rPr>
              <a:t> (2010, 2020)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LPIS (veřejný registr půdy) – uživatelé půdy, typ hospodaření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Výzkumný ústav </a:t>
            </a:r>
            <a:r>
              <a:rPr lang="cs-CZ" dirty="0" err="1">
                <a:solidFill>
                  <a:srgbClr val="FFFFFF"/>
                </a:solidFill>
              </a:rPr>
              <a:t>meliorizace</a:t>
            </a:r>
            <a:r>
              <a:rPr lang="cs-CZ" dirty="0">
                <a:solidFill>
                  <a:srgbClr val="FFFFFF"/>
                </a:solidFill>
              </a:rPr>
              <a:t> a ochrany půdy – BPEJ, eroze, půdní sondy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14B6C4-7C8A-49AF-AA0C-17C8601B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7" y="695173"/>
            <a:ext cx="1346456" cy="13464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D00705-1C96-4489-92B4-72AA964F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346" y="927782"/>
            <a:ext cx="2720981" cy="1287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1620489-0824-4BD3-890B-53DFA1FA7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46" y="2464641"/>
            <a:ext cx="3876675" cy="1181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5219AA-9A99-42AA-9A8F-3DC2F7420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610" y="3894700"/>
            <a:ext cx="2720981" cy="18248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2B98991-27F1-43ED-93A9-F258BC86B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08" y="5968548"/>
            <a:ext cx="3876675" cy="7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2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BFD77-0AC6-4A54-90C1-D825BF80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přednášek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A9F6C0-0932-40AA-8CB9-3B492585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22. 2. Úvod do geografie zemědělství</a:t>
            </a:r>
          </a:p>
          <a:p>
            <a:pPr marL="0" indent="0">
              <a:buNone/>
            </a:pPr>
            <a:r>
              <a:rPr lang="cs-CZ" dirty="0"/>
              <a:t>1.3. Lokalizační faktory v zemědělství</a:t>
            </a:r>
          </a:p>
          <a:p>
            <a:pPr marL="0" indent="0">
              <a:buNone/>
            </a:pPr>
            <a:r>
              <a:rPr lang="cs-CZ" dirty="0"/>
              <a:t>8.3. Zemědělství světa</a:t>
            </a:r>
          </a:p>
          <a:p>
            <a:pPr marL="0" indent="0">
              <a:buNone/>
            </a:pPr>
            <a:r>
              <a:rPr lang="cs-CZ" dirty="0"/>
              <a:t>15.3. Zemědělství v ČR I</a:t>
            </a:r>
          </a:p>
          <a:p>
            <a:pPr marL="0" indent="0">
              <a:buNone/>
            </a:pPr>
            <a:r>
              <a:rPr lang="cs-CZ" dirty="0"/>
              <a:t>22.3. Zemědělství v ČR II</a:t>
            </a:r>
          </a:p>
          <a:p>
            <a:pPr marL="0" indent="0">
              <a:buNone/>
            </a:pPr>
            <a:r>
              <a:rPr lang="cs-CZ" dirty="0"/>
              <a:t>29.3. Vliv zemědělství na životní prostředí </a:t>
            </a:r>
          </a:p>
          <a:p>
            <a:pPr marL="0" indent="0">
              <a:buNone/>
            </a:pPr>
            <a:r>
              <a:rPr lang="cs-CZ" dirty="0"/>
              <a:t>5.4.  Moderní průmysl</a:t>
            </a:r>
          </a:p>
          <a:p>
            <a:pPr marL="0" indent="0">
              <a:buNone/>
            </a:pPr>
            <a:r>
              <a:rPr lang="cs-CZ" dirty="0"/>
              <a:t>12.4. Lokalizační teorie průmyslu</a:t>
            </a:r>
          </a:p>
          <a:p>
            <a:pPr marL="0" indent="0">
              <a:buNone/>
            </a:pPr>
            <a:r>
              <a:rPr lang="cs-CZ" dirty="0"/>
              <a:t>19.4. Těžební průmysl, energetika </a:t>
            </a:r>
          </a:p>
          <a:p>
            <a:pPr marL="0" indent="0">
              <a:buNone/>
            </a:pPr>
            <a:r>
              <a:rPr lang="cs-CZ" dirty="0"/>
              <a:t>26.4. Strojírenství a ostatní průmyslová odvětví</a:t>
            </a:r>
          </a:p>
          <a:p>
            <a:pPr marL="0" indent="0">
              <a:buNone/>
            </a:pPr>
            <a:r>
              <a:rPr lang="cs-CZ" dirty="0"/>
              <a:t>10.5. Klasifikace průmyslu</a:t>
            </a:r>
          </a:p>
          <a:p>
            <a:pPr marL="0" indent="0">
              <a:buNone/>
            </a:pPr>
            <a:r>
              <a:rPr lang="cs-CZ" dirty="0"/>
              <a:t>17.5. </a:t>
            </a:r>
            <a:r>
              <a:rPr lang="cs-CZ" dirty="0" err="1"/>
              <a:t>Předtermín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1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55FF7-4963-4511-9415-E5504C6F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BF28BF-93CF-4421-84DC-8A6DE353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740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6.3 / 8.3.      Lokalizační faktory a dopady na zemědělství</a:t>
            </a:r>
          </a:p>
          <a:p>
            <a:pPr marL="0" indent="0">
              <a:buNone/>
            </a:pPr>
            <a:r>
              <a:rPr lang="cs-CZ" dirty="0"/>
              <a:t>13. 3. / 15.3.  Zemědělství světa</a:t>
            </a:r>
          </a:p>
          <a:p>
            <a:pPr marL="0" indent="0">
              <a:buNone/>
            </a:pPr>
            <a:r>
              <a:rPr lang="cs-CZ" dirty="0"/>
              <a:t>20.3./ 22.3.   Dokument průmyslová zóna Nošovice.</a:t>
            </a:r>
          </a:p>
          <a:p>
            <a:pPr marL="0" indent="0">
              <a:buNone/>
            </a:pPr>
            <a:r>
              <a:rPr lang="cs-CZ" dirty="0"/>
              <a:t>10.4. / 12.4.   Průmyslové zóny v Brně</a:t>
            </a:r>
          </a:p>
          <a:p>
            <a:pPr marL="0" indent="0">
              <a:buNone/>
            </a:pPr>
            <a:r>
              <a:rPr lang="cs-CZ" dirty="0"/>
              <a:t>17.4. /19.4.    Průmysl světa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90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7FE77-300A-429B-9F28-25953E60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Socioekonomická geografie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E445C9-B7EA-4950-A409-7497DC04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Studium prostorového aspektu formování, fungování a vývoj sociálních, kulturních a ekonomických prvků, složek, jevů či procesů.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Hlavní členění </a:t>
            </a:r>
          </a:p>
          <a:p>
            <a:r>
              <a:rPr lang="cs-CZ" dirty="0"/>
              <a:t>geografie obyvatelstva a sídel (představuje páteř celého systému)</a:t>
            </a:r>
          </a:p>
          <a:p>
            <a:r>
              <a:rPr lang="cs-CZ" dirty="0"/>
              <a:t>geografie ekonomická (často dále členěna na část výrobní a nevýrobní)</a:t>
            </a:r>
          </a:p>
          <a:p>
            <a:pPr lvl="1"/>
            <a:r>
              <a:rPr lang="cs-CZ" dirty="0" err="1"/>
              <a:t>Primér</a:t>
            </a:r>
            <a:r>
              <a:rPr lang="cs-CZ" dirty="0"/>
              <a:t>, </a:t>
            </a:r>
            <a:r>
              <a:rPr lang="cs-CZ" dirty="0" err="1"/>
              <a:t>sekundér</a:t>
            </a:r>
            <a:r>
              <a:rPr lang="cs-CZ" dirty="0"/>
              <a:t>, terciér</a:t>
            </a:r>
          </a:p>
          <a:p>
            <a:r>
              <a:rPr lang="cs-CZ" dirty="0"/>
              <a:t>geografie politická (orientující se na politické a správní struktury)</a:t>
            </a:r>
          </a:p>
        </p:txBody>
      </p:sp>
    </p:spTree>
    <p:extLst>
      <p:ext uri="{BB962C8B-B14F-4D97-AF65-F5344CB8AC3E}">
        <p14:creationId xmlns:p14="http://schemas.microsoft.com/office/powerpoint/2010/main" val="390070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Geografie zemědělství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638044"/>
            <a:ext cx="1078726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Proč se jí zabývat?</a:t>
            </a:r>
          </a:p>
          <a:p>
            <a:pPr marL="0" indent="0">
              <a:buNone/>
            </a:pPr>
            <a:r>
              <a:rPr lang="pl-PL" sz="2000" dirty="0"/>
              <a:t>Pěstování a výroba potravin je nejzákladnější lidskou aktivitou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Růst poptávky po lokálních potravinách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Silná podpora zemědělství ze strany národní vlády a EU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Zemědělství úzce propojeno s mnoha dalšími odvětvími</a:t>
            </a:r>
          </a:p>
          <a:p>
            <a:pPr marL="0" indent="0">
              <a:buNone/>
            </a:pPr>
            <a:r>
              <a:rPr lang="pl-PL" sz="2000" dirty="0"/>
              <a:t>...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F9BCB-F674-44F9-97FB-3D859040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B56281-5B8F-4EE4-A205-6187D07F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2638044"/>
            <a:ext cx="9324760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Postavení v kontextu geografických věd: </a:t>
            </a:r>
          </a:p>
          <a:p>
            <a:pPr marL="2286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typická hraniční disciplína, </a:t>
            </a:r>
          </a:p>
          <a:p>
            <a:pPr marL="2286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souvisí s některými dalšími tak těsně, že mezi nimi nelze vést zcela ostrou hranici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Geografie zemědělství se zabývá studiem druhů a výsledků využití půdy, systémem rostlinné a živočišné výroby v jejich vztahu ke způsobu hospodaření, faktorům přírodního prostředí, obyvatelstvu a jeho způsobům výroby a ostatním hospodářským odvětvím. Dále se zaměřuje na studium a klasifikaci forem územní organizace zemědělské výroby, na stanovení výrobních typů zemědělství zemědělskou regionalizaci a analýzu zemědělských regionů (RAKITNIKOV 1970)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590E70-6D32-4A9B-A2E4-6034767B9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594790"/>
              </p:ext>
            </p:extLst>
          </p:nvPr>
        </p:nvGraphicFramePr>
        <p:xfrm>
          <a:off x="7842245" y="206756"/>
          <a:ext cx="4511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97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11A38-155D-43E0-AE81-130F90A1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93" y="720054"/>
            <a:ext cx="7729728" cy="1188720"/>
          </a:xfrm>
        </p:spPr>
        <p:txBody>
          <a:bodyPr/>
          <a:lstStyle/>
          <a:p>
            <a:r>
              <a:rPr lang="cs-CZ" dirty="0"/>
              <a:t>Hlavní úkoly geografie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F18ADA-746A-4949-A66F-26CBBDBD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594501"/>
            <a:ext cx="11292116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Výzkum vnitřních charakteristik zemědělství </a:t>
            </a:r>
          </a:p>
          <a:p>
            <a:pPr marL="228600" lvl="1" indent="0">
              <a:buNone/>
            </a:pPr>
            <a:r>
              <a:rPr lang="cs-CZ" dirty="0"/>
              <a:t>např. velikost závodů, </a:t>
            </a:r>
          </a:p>
          <a:p>
            <a:pPr marL="228600" lvl="1" indent="0">
              <a:buNone/>
            </a:pPr>
            <a:r>
              <a:rPr lang="cs-CZ" dirty="0"/>
              <a:t>způsoby obdělávání, </a:t>
            </a:r>
          </a:p>
          <a:p>
            <a:pPr marL="228600" lvl="1" indent="0">
              <a:buNone/>
            </a:pPr>
            <a:r>
              <a:rPr lang="cs-CZ" dirty="0"/>
              <a:t>zaměření produkce, </a:t>
            </a:r>
          </a:p>
          <a:p>
            <a:pPr marL="228600" lvl="1" indent="0">
              <a:buNone/>
            </a:pPr>
            <a:r>
              <a:rPr lang="cs-CZ" dirty="0"/>
              <a:t>produktivita,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Výzkum přírodních, ekonomických, sociálních a historických rámců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dnešní době vliv hraje velkou roli vliv zemědělství na krajinu a společnost, obchod se zemědělskými produkty, vliv zemědělství na rozvoj venkova</a:t>
            </a:r>
          </a:p>
        </p:txBody>
      </p:sp>
    </p:spTree>
    <p:extLst>
      <p:ext uri="{BB962C8B-B14F-4D97-AF65-F5344CB8AC3E}">
        <p14:creationId xmlns:p14="http://schemas.microsoft.com/office/powerpoint/2010/main" val="213011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4" y="358040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marL="320040" indent="-320040">
              <a:defRPr/>
            </a:pPr>
            <a:r>
              <a:rPr lang="cs-CZ" dirty="0"/>
              <a:t>Zemědělství ve světě</a:t>
            </a:r>
            <a:endParaRPr lang="cs-CZ" alt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740877"/>
            <a:ext cx="6679990" cy="49412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FFFFFF"/>
                </a:solidFill>
              </a:rPr>
              <a:t>Zemědělství značně diverzifikované.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Rozdílné podíly v zaměstnanosti</a:t>
            </a:r>
          </a:p>
          <a:p>
            <a:pPr lvl="2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 2 % - 75 %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Rozdílné formy zemědělské výroby - viz příště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Převaha živočišné výroby nad rostlinnou je zpravidla ukazatelem vyspělého zemědělství.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Samozásobitelské x komerční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Rozdílná mechanizace v zemědělství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Extenzivní x intenzivní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Zemědělství v mnoha zemích nemá pouze produkční funkci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Zemědělství je sice nejvýznamnější, ale ne jediný producent potravin. </a:t>
            </a:r>
          </a:p>
          <a:p>
            <a:pPr lvl="2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Okolo 15 % zvířecí bílkoviny ve světové výživě se získává z rybářství. </a:t>
            </a:r>
          </a:p>
          <a:p>
            <a:pPr>
              <a:lnSpc>
                <a:spcPct val="90000"/>
              </a:lnSpc>
            </a:pPr>
            <a:endParaRPr lang="cs-CZ" sz="1300" dirty="0">
              <a:solidFill>
                <a:srgbClr val="FFFFF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D886207-D757-4408-A990-2EE4060E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18" y="-74801"/>
            <a:ext cx="2953482" cy="41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F1E29D0-20C0-4C09-98A5-B5CA200D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41" y="2762278"/>
            <a:ext cx="2791026" cy="40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2191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1656</TotalTime>
  <Words>1094</Words>
  <Application>Microsoft Office PowerPoint</Application>
  <PresentationFormat>Širokoúhlá obrazovka</PresentationFormat>
  <Paragraphs>208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Balík</vt:lpstr>
      <vt:lpstr>Geografie Výrobní sféry přednáška č.I Úvod do Zemědělství</vt:lpstr>
      <vt:lpstr>Základní informace k předmětu </vt:lpstr>
      <vt:lpstr>Harmonogram přednášek</vt:lpstr>
      <vt:lpstr>Harmonogram cvičení</vt:lpstr>
      <vt:lpstr>Socioekonomická geografie</vt:lpstr>
      <vt:lpstr>Geografie zemědělství</vt:lpstr>
      <vt:lpstr>Geografie zemědělství</vt:lpstr>
      <vt:lpstr>Hlavní úkoly geografie zemědělství</vt:lpstr>
      <vt:lpstr>Zemědělství ve světě</vt:lpstr>
      <vt:lpstr>Zemědělství ve světě</vt:lpstr>
      <vt:lpstr>Vliv globalizace na současné zemědělství</vt:lpstr>
      <vt:lpstr>Příklad z USA</vt:lpstr>
      <vt:lpstr>Agrobyznys</vt:lpstr>
      <vt:lpstr>Půda</vt:lpstr>
      <vt:lpstr>Postavení zemědělství v NH</vt:lpstr>
      <vt:lpstr>Postavení zemědělství v NH</vt:lpstr>
      <vt:lpstr>MULTIFUNKČNOST AGRÁRNÍHO SEKTORU</vt:lpstr>
      <vt:lpstr>Specifika výrobního procesu v zemědělství</vt:lpstr>
      <vt:lpstr>VÝVOJ GEOGRAFIE ZEMĚDĚLSTVÍ</vt:lpstr>
      <vt:lpstr>VÝVOJ GEOGRAFIE ZEMĚDĚLSTVÍ</vt:lpstr>
      <vt:lpstr>Směry GEOGRAFIE ZEMĚDĚLSTVÍ</vt:lpstr>
      <vt:lpstr>Geografie zemědělství dnes</vt:lpstr>
      <vt:lpstr>Zdroje dat o zemědělství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72</cp:revision>
  <dcterms:created xsi:type="dcterms:W3CDTF">2017-12-30T12:58:19Z</dcterms:created>
  <dcterms:modified xsi:type="dcterms:W3CDTF">2018-02-21T16:03:53Z</dcterms:modified>
</cp:coreProperties>
</file>