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2" r:id="rId1"/>
  </p:sldMasterIdLst>
  <p:sldIdLst>
    <p:sldId id="256" r:id="rId2"/>
    <p:sldId id="343" r:id="rId3"/>
    <p:sldId id="348" r:id="rId4"/>
    <p:sldId id="349" r:id="rId5"/>
    <p:sldId id="345" r:id="rId6"/>
    <p:sldId id="344" r:id="rId7"/>
    <p:sldId id="346" r:id="rId8"/>
    <p:sldId id="347" r:id="rId9"/>
    <p:sldId id="351" r:id="rId10"/>
    <p:sldId id="259" r:id="rId11"/>
    <p:sldId id="314" r:id="rId12"/>
    <p:sldId id="315" r:id="rId13"/>
    <p:sldId id="350" r:id="rId14"/>
    <p:sldId id="320" r:id="rId15"/>
    <p:sldId id="317" r:id="rId16"/>
    <p:sldId id="318" r:id="rId17"/>
    <p:sldId id="319" r:id="rId18"/>
    <p:sldId id="364" r:id="rId19"/>
    <p:sldId id="316" r:id="rId20"/>
    <p:sldId id="360" r:id="rId21"/>
    <p:sldId id="363" r:id="rId22"/>
    <p:sldId id="358" r:id="rId23"/>
    <p:sldId id="359" r:id="rId24"/>
    <p:sldId id="362" r:id="rId25"/>
    <p:sldId id="352" r:id="rId26"/>
    <p:sldId id="353" r:id="rId27"/>
    <p:sldId id="354" r:id="rId28"/>
    <p:sldId id="355" r:id="rId29"/>
    <p:sldId id="356" r:id="rId30"/>
    <p:sldId id="357" r:id="rId31"/>
    <p:sldId id="333" r:id="rId32"/>
    <p:sldId id="321" r:id="rId33"/>
    <p:sldId id="322" r:id="rId34"/>
    <p:sldId id="323" r:id="rId35"/>
    <p:sldId id="324" r:id="rId36"/>
    <p:sldId id="325" r:id="rId37"/>
    <p:sldId id="326" r:id="rId38"/>
    <p:sldId id="342" r:id="rId39"/>
    <p:sldId id="327" r:id="rId40"/>
    <p:sldId id="336" r:id="rId41"/>
    <p:sldId id="338" r:id="rId42"/>
    <p:sldId id="328" r:id="rId43"/>
    <p:sldId id="341" r:id="rId44"/>
    <p:sldId id="339" r:id="rId45"/>
    <p:sldId id="332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ndřej Krejčí" initials="OK" lastIdx="3" clrIdx="0">
    <p:extLst>
      <p:ext uri="{19B8F6BF-5375-455C-9EA6-DF929625EA0E}">
        <p15:presenceInfo xmlns:p15="http://schemas.microsoft.com/office/powerpoint/2012/main" userId="092c6153466651d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BA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kola\Doktor&#225;t\&#268;lanky_vlastn&#237;\historie%20zem&#283;d&#283;lsk&#233;%20v&#253;roby%20v%20&#269;r\rostlinn&#225;%20v&#253;rob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kola\Doktor&#225;t\&#268;lanky_vlastn&#237;\historie%20zem&#283;d&#283;lsk&#233;%20v&#253;roby%20v%20&#269;r\rostlinn&#225;%20v&#253;roba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kola\Doktor&#225;t\&#268;lanky_vlastn&#237;\historie%20zem&#283;d&#283;lsk&#233;%20v&#253;roby%20v%20&#269;r\rostlinn&#225;%20v&#253;roba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kola\Doktor&#225;t\&#268;lanky_vlastn&#237;\historie%20zem&#283;d&#283;lsk&#233;%20v&#253;roby%20v%20&#269;r\rostlinn&#225;%20v&#253;roba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kola\Doktor&#225;t\&#268;lanky_vlastn&#237;\historie%20zem&#283;d&#283;lsk&#233;%20v&#253;roby%20v%20&#269;r\rostlinn&#225;%20v&#253;roba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kola\Doktor&#225;t\&#268;lanky_vlastn&#237;\historie%20zem&#283;d&#283;lsk&#233;%20v&#253;roby%20v%20&#269;r\rostlinn&#225;%20v&#253;roba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Osevní plocha celkem</a:t>
            </a:r>
            <a:r>
              <a:rPr lang="cs-CZ" sz="1400" b="0" i="0" u="none" strike="noStrike" baseline="0">
                <a:effectLst/>
              </a:rPr>
              <a:t> v České republice v letech 1920-2017</a:t>
            </a:r>
            <a:r>
              <a:rPr lang="en-US"/>
              <a:t>
Sowing area total</a:t>
            </a:r>
            <a:r>
              <a:rPr lang="cs-CZ"/>
              <a:t> in</a:t>
            </a:r>
            <a:r>
              <a:rPr lang="en-US"/>
              <a:t> </a:t>
            </a:r>
            <a:r>
              <a:rPr lang="cs-CZ" sz="1400" b="0" i="0" u="none" strike="noStrike" baseline="0">
                <a:effectLst/>
              </a:rPr>
              <a:t>the Czech republic in 1920-2017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A!$B$5</c:f>
              <c:strCache>
                <c:ptCount val="1"/>
                <c:pt idx="0">
                  <c:v>Osevní plocha celkem
Sowing area total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A!$A$8:$A$100</c:f>
              <c:strCache>
                <c:ptCount val="93"/>
                <c:pt idx="0">
                  <c:v>1920</c:v>
                </c:pt>
                <c:pt idx="1">
                  <c:v>1921</c:v>
                </c:pt>
                <c:pt idx="2">
                  <c:v>1922</c:v>
                </c:pt>
                <c:pt idx="3">
                  <c:v>1923</c:v>
                </c:pt>
                <c:pt idx="4">
                  <c:v>1924</c:v>
                </c:pt>
                <c:pt idx="5">
                  <c:v>1925</c:v>
                </c:pt>
                <c:pt idx="6">
                  <c:v>1926</c:v>
                </c:pt>
                <c:pt idx="7">
                  <c:v>1927</c:v>
                </c:pt>
                <c:pt idx="8">
                  <c:v>1928</c:v>
                </c:pt>
                <c:pt idx="9">
                  <c:v>1929</c:v>
                </c:pt>
                <c:pt idx="10">
                  <c:v>1930</c:v>
                </c:pt>
                <c:pt idx="11">
                  <c:v>1931</c:v>
                </c:pt>
                <c:pt idx="12">
                  <c:v>1932</c:v>
                </c:pt>
                <c:pt idx="13">
                  <c:v>1933</c:v>
                </c:pt>
                <c:pt idx="14">
                  <c:v>1934</c:v>
                </c:pt>
                <c:pt idx="15">
                  <c:v>1935</c:v>
                </c:pt>
                <c:pt idx="16">
                  <c:v>1936</c:v>
                </c:pt>
                <c:pt idx="17">
                  <c:v>1937</c:v>
                </c:pt>
                <c:pt idx="18">
                  <c:v>1938</c:v>
                </c:pt>
                <c:pt idx="19">
                  <c:v>…</c:v>
                </c:pt>
                <c:pt idx="20">
                  <c:v>1945</c:v>
                </c:pt>
                <c:pt idx="21">
                  <c:v>1946</c:v>
                </c:pt>
                <c:pt idx="22">
                  <c:v>1947</c:v>
                </c:pt>
                <c:pt idx="23">
                  <c:v>1948</c:v>
                </c:pt>
                <c:pt idx="24">
                  <c:v>1949</c:v>
                </c:pt>
                <c:pt idx="25">
                  <c:v>1950</c:v>
                </c:pt>
                <c:pt idx="26">
                  <c:v>1951</c:v>
                </c:pt>
                <c:pt idx="27">
                  <c:v>1952</c:v>
                </c:pt>
                <c:pt idx="28">
                  <c:v>1953</c:v>
                </c:pt>
                <c:pt idx="29">
                  <c:v>1954</c:v>
                </c:pt>
                <c:pt idx="30">
                  <c:v>1955</c:v>
                </c:pt>
                <c:pt idx="31">
                  <c:v>1956</c:v>
                </c:pt>
                <c:pt idx="32">
                  <c:v>1957</c:v>
                </c:pt>
                <c:pt idx="33">
                  <c:v>1958</c:v>
                </c:pt>
                <c:pt idx="34">
                  <c:v>1959</c:v>
                </c:pt>
                <c:pt idx="35">
                  <c:v>1960</c:v>
                </c:pt>
                <c:pt idx="36">
                  <c:v>1961</c:v>
                </c:pt>
                <c:pt idx="37">
                  <c:v>1962</c:v>
                </c:pt>
                <c:pt idx="38">
                  <c:v>1963</c:v>
                </c:pt>
                <c:pt idx="39">
                  <c:v>1964</c:v>
                </c:pt>
                <c:pt idx="40">
                  <c:v>1965</c:v>
                </c:pt>
                <c:pt idx="41">
                  <c:v>1966</c:v>
                </c:pt>
                <c:pt idx="42">
                  <c:v>1967</c:v>
                </c:pt>
                <c:pt idx="43">
                  <c:v>1968</c:v>
                </c:pt>
                <c:pt idx="44">
                  <c:v>1969</c:v>
                </c:pt>
                <c:pt idx="45">
                  <c:v>1970</c:v>
                </c:pt>
                <c:pt idx="46">
                  <c:v>1971</c:v>
                </c:pt>
                <c:pt idx="47">
                  <c:v>1972</c:v>
                </c:pt>
                <c:pt idx="48">
                  <c:v>1973</c:v>
                </c:pt>
                <c:pt idx="49">
                  <c:v>1974</c:v>
                </c:pt>
                <c:pt idx="50">
                  <c:v>1975</c:v>
                </c:pt>
                <c:pt idx="51">
                  <c:v>1976</c:v>
                </c:pt>
                <c:pt idx="52">
                  <c:v>1977</c:v>
                </c:pt>
                <c:pt idx="53">
                  <c:v>1978</c:v>
                </c:pt>
                <c:pt idx="54">
                  <c:v>1979</c:v>
                </c:pt>
                <c:pt idx="55">
                  <c:v>1980</c:v>
                </c:pt>
                <c:pt idx="56">
                  <c:v>1981</c:v>
                </c:pt>
                <c:pt idx="57">
                  <c:v>1982</c:v>
                </c:pt>
                <c:pt idx="58">
                  <c:v>1983</c:v>
                </c:pt>
                <c:pt idx="59">
                  <c:v>1984</c:v>
                </c:pt>
                <c:pt idx="60">
                  <c:v>1985</c:v>
                </c:pt>
                <c:pt idx="61">
                  <c:v>1986</c:v>
                </c:pt>
                <c:pt idx="62">
                  <c:v>1987</c:v>
                </c:pt>
                <c:pt idx="63">
                  <c:v>1988</c:v>
                </c:pt>
                <c:pt idx="64">
                  <c:v>1989</c:v>
                </c:pt>
                <c:pt idx="65">
                  <c:v>1990</c:v>
                </c:pt>
                <c:pt idx="66">
                  <c:v>1991</c:v>
                </c:pt>
                <c:pt idx="67">
                  <c:v>1992</c:v>
                </c:pt>
                <c:pt idx="68">
                  <c:v>1993</c:v>
                </c:pt>
                <c:pt idx="69">
                  <c:v>1994</c:v>
                </c:pt>
                <c:pt idx="70">
                  <c:v>1995</c:v>
                </c:pt>
                <c:pt idx="71">
                  <c:v>1996</c:v>
                </c:pt>
                <c:pt idx="72">
                  <c:v>1997</c:v>
                </c:pt>
                <c:pt idx="73">
                  <c:v>1998</c:v>
                </c:pt>
                <c:pt idx="74">
                  <c:v>1999</c:v>
                </c:pt>
                <c:pt idx="75">
                  <c:v>2000</c:v>
                </c:pt>
                <c:pt idx="76">
                  <c:v>2001</c:v>
                </c:pt>
                <c:pt idx="77">
                  <c:v>2002</c:v>
                </c:pt>
                <c:pt idx="78">
                  <c:v>2003</c:v>
                </c:pt>
                <c:pt idx="79">
                  <c:v>2004</c:v>
                </c:pt>
                <c:pt idx="80">
                  <c:v>2005</c:v>
                </c:pt>
                <c:pt idx="81">
                  <c:v>2006</c:v>
                </c:pt>
                <c:pt idx="82">
                  <c:v>2007</c:v>
                </c:pt>
                <c:pt idx="83">
                  <c:v>2008</c:v>
                </c:pt>
                <c:pt idx="84">
                  <c:v>2009</c:v>
                </c:pt>
                <c:pt idx="85">
                  <c:v>2010</c:v>
                </c:pt>
                <c:pt idx="86">
                  <c:v>2011</c:v>
                </c:pt>
                <c:pt idx="87">
                  <c:v>2012</c:v>
                </c:pt>
                <c:pt idx="88">
                  <c:v>2013</c:v>
                </c:pt>
                <c:pt idx="89">
                  <c:v>2014</c:v>
                </c:pt>
                <c:pt idx="90">
                  <c:v>2015</c:v>
                </c:pt>
                <c:pt idx="91">
                  <c:v>2016</c:v>
                </c:pt>
                <c:pt idx="92">
                  <c:v>2017</c:v>
                </c:pt>
              </c:strCache>
            </c:strRef>
          </c:cat>
          <c:val>
            <c:numRef>
              <c:f>A!$B$8:$B$100</c:f>
              <c:numCache>
                <c:formatCode>#,##0</c:formatCode>
                <c:ptCount val="93"/>
                <c:pt idx="0">
                  <c:v>3813780</c:v>
                </c:pt>
                <c:pt idx="1">
                  <c:v>3809962</c:v>
                </c:pt>
                <c:pt idx="2">
                  <c:v>3814682</c:v>
                </c:pt>
                <c:pt idx="3">
                  <c:v>3816744</c:v>
                </c:pt>
                <c:pt idx="4">
                  <c:v>3817900</c:v>
                </c:pt>
                <c:pt idx="5">
                  <c:v>3817382</c:v>
                </c:pt>
                <c:pt idx="6">
                  <c:v>3814997</c:v>
                </c:pt>
                <c:pt idx="7">
                  <c:v>3811547</c:v>
                </c:pt>
                <c:pt idx="8">
                  <c:v>3853404</c:v>
                </c:pt>
                <c:pt idx="9">
                  <c:v>0</c:v>
                </c:pt>
                <c:pt idx="10">
                  <c:v>3835835</c:v>
                </c:pt>
                <c:pt idx="11">
                  <c:v>3837258</c:v>
                </c:pt>
                <c:pt idx="12">
                  <c:v>3837750</c:v>
                </c:pt>
                <c:pt idx="13">
                  <c:v>3835769</c:v>
                </c:pt>
                <c:pt idx="14">
                  <c:v>3834476</c:v>
                </c:pt>
                <c:pt idx="15">
                  <c:v>3835554</c:v>
                </c:pt>
                <c:pt idx="16">
                  <c:v>3835750</c:v>
                </c:pt>
                <c:pt idx="17">
                  <c:v>3835236</c:v>
                </c:pt>
                <c:pt idx="18">
                  <c:v>0</c:v>
                </c:pt>
                <c:pt idx="20">
                  <c:v>0</c:v>
                </c:pt>
                <c:pt idx="21">
                  <c:v>3514751</c:v>
                </c:pt>
                <c:pt idx="22">
                  <c:v>3518005</c:v>
                </c:pt>
                <c:pt idx="23">
                  <c:v>3524610</c:v>
                </c:pt>
                <c:pt idx="24">
                  <c:v>3445165</c:v>
                </c:pt>
                <c:pt idx="25">
                  <c:v>3427017</c:v>
                </c:pt>
                <c:pt idx="26">
                  <c:v>3362465</c:v>
                </c:pt>
                <c:pt idx="27">
                  <c:v>3373400</c:v>
                </c:pt>
                <c:pt idx="28">
                  <c:v>3348992</c:v>
                </c:pt>
                <c:pt idx="29">
                  <c:v>3309167</c:v>
                </c:pt>
                <c:pt idx="30">
                  <c:v>3378478</c:v>
                </c:pt>
                <c:pt idx="31">
                  <c:v>3391359</c:v>
                </c:pt>
                <c:pt idx="32">
                  <c:v>3368491</c:v>
                </c:pt>
                <c:pt idx="33">
                  <c:v>3369381</c:v>
                </c:pt>
                <c:pt idx="34">
                  <c:v>3390064</c:v>
                </c:pt>
                <c:pt idx="35">
                  <c:v>3383160</c:v>
                </c:pt>
                <c:pt idx="36">
                  <c:v>3382070</c:v>
                </c:pt>
                <c:pt idx="37">
                  <c:v>3376720</c:v>
                </c:pt>
                <c:pt idx="38">
                  <c:v>3376818</c:v>
                </c:pt>
                <c:pt idx="39">
                  <c:v>3383033</c:v>
                </c:pt>
                <c:pt idx="40">
                  <c:v>3377816</c:v>
                </c:pt>
                <c:pt idx="41">
                  <c:v>3374659</c:v>
                </c:pt>
                <c:pt idx="42">
                  <c:v>3360249</c:v>
                </c:pt>
                <c:pt idx="43">
                  <c:v>3351562</c:v>
                </c:pt>
                <c:pt idx="44">
                  <c:v>3346653</c:v>
                </c:pt>
                <c:pt idx="45">
                  <c:v>3342572</c:v>
                </c:pt>
                <c:pt idx="46">
                  <c:v>3341116</c:v>
                </c:pt>
                <c:pt idx="47">
                  <c:v>3346306</c:v>
                </c:pt>
                <c:pt idx="48">
                  <c:v>3346894</c:v>
                </c:pt>
                <c:pt idx="49">
                  <c:v>3353345</c:v>
                </c:pt>
                <c:pt idx="50">
                  <c:v>3350404</c:v>
                </c:pt>
                <c:pt idx="51">
                  <c:v>3346617</c:v>
                </c:pt>
                <c:pt idx="52">
                  <c:v>3356162</c:v>
                </c:pt>
                <c:pt idx="53">
                  <c:v>3351635</c:v>
                </c:pt>
                <c:pt idx="54">
                  <c:v>3332272</c:v>
                </c:pt>
                <c:pt idx="55">
                  <c:v>3317831</c:v>
                </c:pt>
                <c:pt idx="56">
                  <c:v>3309098</c:v>
                </c:pt>
                <c:pt idx="57">
                  <c:v>3310854</c:v>
                </c:pt>
                <c:pt idx="58">
                  <c:v>3313272</c:v>
                </c:pt>
                <c:pt idx="59">
                  <c:v>3316133</c:v>
                </c:pt>
                <c:pt idx="60">
                  <c:v>3307524</c:v>
                </c:pt>
                <c:pt idx="61">
                  <c:v>3295314</c:v>
                </c:pt>
                <c:pt idx="62">
                  <c:v>3294091</c:v>
                </c:pt>
                <c:pt idx="63">
                  <c:v>3284113</c:v>
                </c:pt>
                <c:pt idx="64">
                  <c:v>3278264</c:v>
                </c:pt>
                <c:pt idx="65">
                  <c:v>3270963</c:v>
                </c:pt>
                <c:pt idx="66">
                  <c:v>3251936</c:v>
                </c:pt>
                <c:pt idx="67">
                  <c:v>3209673</c:v>
                </c:pt>
                <c:pt idx="68">
                  <c:v>3179277</c:v>
                </c:pt>
                <c:pt idx="69">
                  <c:v>3117625</c:v>
                </c:pt>
                <c:pt idx="70">
                  <c:v>3104249</c:v>
                </c:pt>
                <c:pt idx="71">
                  <c:v>3068362</c:v>
                </c:pt>
                <c:pt idx="72">
                  <c:v>3049005</c:v>
                </c:pt>
                <c:pt idx="73">
                  <c:v>3041966</c:v>
                </c:pt>
                <c:pt idx="74">
                  <c:v>3040918</c:v>
                </c:pt>
                <c:pt idx="75">
                  <c:v>3020564</c:v>
                </c:pt>
                <c:pt idx="76">
                  <c:v>2963117</c:v>
                </c:pt>
                <c:pt idx="77">
                  <c:v>2686078</c:v>
                </c:pt>
                <c:pt idx="78">
                  <c:v>2571122</c:v>
                </c:pt>
                <c:pt idx="79">
                  <c:v>2665713</c:v>
                </c:pt>
                <c:pt idx="80">
                  <c:v>2657881</c:v>
                </c:pt>
                <c:pt idx="81">
                  <c:v>2585685</c:v>
                </c:pt>
                <c:pt idx="82">
                  <c:v>2587184</c:v>
                </c:pt>
                <c:pt idx="83">
                  <c:v>2568630</c:v>
                </c:pt>
                <c:pt idx="84">
                  <c:v>2545371</c:v>
                </c:pt>
                <c:pt idx="85">
                  <c:v>2495859</c:v>
                </c:pt>
                <c:pt idx="86">
                  <c:v>2488141</c:v>
                </c:pt>
                <c:pt idx="87">
                  <c:v>2480655</c:v>
                </c:pt>
                <c:pt idx="88">
                  <c:v>2476922</c:v>
                </c:pt>
                <c:pt idx="89">
                  <c:v>2468700</c:v>
                </c:pt>
                <c:pt idx="90">
                  <c:v>2457465</c:v>
                </c:pt>
                <c:pt idx="91">
                  <c:v>2463854</c:v>
                </c:pt>
                <c:pt idx="92">
                  <c:v>2471545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1C-4D36-BF72-7F6DBF4326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8132912"/>
        <c:axId val="1"/>
      </c:barChart>
      <c:dateAx>
        <c:axId val="2881329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"/>
        <c:crosses val="autoZero"/>
        <c:auto val="0"/>
        <c:lblOffset val="100"/>
        <c:baseTimeUnit val="days"/>
        <c:majorUnit val="5"/>
        <c:majorTimeUnit val="days"/>
        <c:minorUnit val="4"/>
        <c:minorTimeUnit val="days"/>
      </c:date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881329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Obiloviny celkem</a:t>
            </a:r>
            <a:r>
              <a:rPr lang="cs-CZ"/>
              <a:t> v České</a:t>
            </a:r>
            <a:r>
              <a:rPr lang="cs-CZ" baseline="0"/>
              <a:t> republice v letech 1920-2017</a:t>
            </a:r>
            <a:r>
              <a:rPr lang="en-US"/>
              <a:t>
Cereals total</a:t>
            </a:r>
            <a:r>
              <a:rPr lang="cs-CZ"/>
              <a:t> in the Czech republic</a:t>
            </a:r>
            <a:r>
              <a:rPr lang="cs-CZ" baseline="0"/>
              <a:t> in 1920-2017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A!$C$6</c:f>
              <c:strCache>
                <c:ptCount val="1"/>
                <c:pt idx="0">
                  <c:v>Obiloviny celkem
Cereals 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A!$A$8:$A$100</c:f>
              <c:strCache>
                <c:ptCount val="93"/>
                <c:pt idx="0">
                  <c:v>1920</c:v>
                </c:pt>
                <c:pt idx="1">
                  <c:v>1921</c:v>
                </c:pt>
                <c:pt idx="2">
                  <c:v>1922</c:v>
                </c:pt>
                <c:pt idx="3">
                  <c:v>1923</c:v>
                </c:pt>
                <c:pt idx="4">
                  <c:v>1924</c:v>
                </c:pt>
                <c:pt idx="5">
                  <c:v>1925</c:v>
                </c:pt>
                <c:pt idx="6">
                  <c:v>1926</c:v>
                </c:pt>
                <c:pt idx="7">
                  <c:v>1927</c:v>
                </c:pt>
                <c:pt idx="8">
                  <c:v>1928</c:v>
                </c:pt>
                <c:pt idx="9">
                  <c:v>1929</c:v>
                </c:pt>
                <c:pt idx="10">
                  <c:v>1930</c:v>
                </c:pt>
                <c:pt idx="11">
                  <c:v>1931</c:v>
                </c:pt>
                <c:pt idx="12">
                  <c:v>1932</c:v>
                </c:pt>
                <c:pt idx="13">
                  <c:v>1933</c:v>
                </c:pt>
                <c:pt idx="14">
                  <c:v>1934</c:v>
                </c:pt>
                <c:pt idx="15">
                  <c:v>1935</c:v>
                </c:pt>
                <c:pt idx="16">
                  <c:v>1936</c:v>
                </c:pt>
                <c:pt idx="17">
                  <c:v>1937</c:v>
                </c:pt>
                <c:pt idx="18">
                  <c:v>1938</c:v>
                </c:pt>
                <c:pt idx="19">
                  <c:v>…</c:v>
                </c:pt>
                <c:pt idx="20">
                  <c:v>1945</c:v>
                </c:pt>
                <c:pt idx="21">
                  <c:v>1946</c:v>
                </c:pt>
                <c:pt idx="22">
                  <c:v>1947</c:v>
                </c:pt>
                <c:pt idx="23">
                  <c:v>1948</c:v>
                </c:pt>
                <c:pt idx="24">
                  <c:v>1949</c:v>
                </c:pt>
                <c:pt idx="25">
                  <c:v>1950</c:v>
                </c:pt>
                <c:pt idx="26">
                  <c:v>1951</c:v>
                </c:pt>
                <c:pt idx="27">
                  <c:v>1952</c:v>
                </c:pt>
                <c:pt idx="28">
                  <c:v>1953</c:v>
                </c:pt>
                <c:pt idx="29">
                  <c:v>1954</c:v>
                </c:pt>
                <c:pt idx="30">
                  <c:v>1955</c:v>
                </c:pt>
                <c:pt idx="31">
                  <c:v>1956</c:v>
                </c:pt>
                <c:pt idx="32">
                  <c:v>1957</c:v>
                </c:pt>
                <c:pt idx="33">
                  <c:v>1958</c:v>
                </c:pt>
                <c:pt idx="34">
                  <c:v>1959</c:v>
                </c:pt>
                <c:pt idx="35">
                  <c:v>1960</c:v>
                </c:pt>
                <c:pt idx="36">
                  <c:v>1961</c:v>
                </c:pt>
                <c:pt idx="37">
                  <c:v>1962</c:v>
                </c:pt>
                <c:pt idx="38">
                  <c:v>1963</c:v>
                </c:pt>
                <c:pt idx="39">
                  <c:v>1964</c:v>
                </c:pt>
                <c:pt idx="40">
                  <c:v>1965</c:v>
                </c:pt>
                <c:pt idx="41">
                  <c:v>1966</c:v>
                </c:pt>
                <c:pt idx="42">
                  <c:v>1967</c:v>
                </c:pt>
                <c:pt idx="43">
                  <c:v>1968</c:v>
                </c:pt>
                <c:pt idx="44">
                  <c:v>1969</c:v>
                </c:pt>
                <c:pt idx="45">
                  <c:v>1970</c:v>
                </c:pt>
                <c:pt idx="46">
                  <c:v>1971</c:v>
                </c:pt>
                <c:pt idx="47">
                  <c:v>1972</c:v>
                </c:pt>
                <c:pt idx="48">
                  <c:v>1973</c:v>
                </c:pt>
                <c:pt idx="49">
                  <c:v>1974</c:v>
                </c:pt>
                <c:pt idx="50">
                  <c:v>1975</c:v>
                </c:pt>
                <c:pt idx="51">
                  <c:v>1976</c:v>
                </c:pt>
                <c:pt idx="52">
                  <c:v>1977</c:v>
                </c:pt>
                <c:pt idx="53">
                  <c:v>1978</c:v>
                </c:pt>
                <c:pt idx="54">
                  <c:v>1979</c:v>
                </c:pt>
                <c:pt idx="55">
                  <c:v>1980</c:v>
                </c:pt>
                <c:pt idx="56">
                  <c:v>1981</c:v>
                </c:pt>
                <c:pt idx="57">
                  <c:v>1982</c:v>
                </c:pt>
                <c:pt idx="58">
                  <c:v>1983</c:v>
                </c:pt>
                <c:pt idx="59">
                  <c:v>1984</c:v>
                </c:pt>
                <c:pt idx="60">
                  <c:v>1985</c:v>
                </c:pt>
                <c:pt idx="61">
                  <c:v>1986</c:v>
                </c:pt>
                <c:pt idx="62">
                  <c:v>1987</c:v>
                </c:pt>
                <c:pt idx="63">
                  <c:v>1988</c:v>
                </c:pt>
                <c:pt idx="64">
                  <c:v>1989</c:v>
                </c:pt>
                <c:pt idx="65">
                  <c:v>1990</c:v>
                </c:pt>
                <c:pt idx="66">
                  <c:v>1991</c:v>
                </c:pt>
                <c:pt idx="67">
                  <c:v>1992</c:v>
                </c:pt>
                <c:pt idx="68">
                  <c:v>1993</c:v>
                </c:pt>
                <c:pt idx="69">
                  <c:v>1994</c:v>
                </c:pt>
                <c:pt idx="70">
                  <c:v>1995</c:v>
                </c:pt>
                <c:pt idx="71">
                  <c:v>1996</c:v>
                </c:pt>
                <c:pt idx="72">
                  <c:v>1997</c:v>
                </c:pt>
                <c:pt idx="73">
                  <c:v>1998</c:v>
                </c:pt>
                <c:pt idx="74">
                  <c:v>1999</c:v>
                </c:pt>
                <c:pt idx="75">
                  <c:v>2000</c:v>
                </c:pt>
                <c:pt idx="76">
                  <c:v>2001</c:v>
                </c:pt>
                <c:pt idx="77">
                  <c:v>2002</c:v>
                </c:pt>
                <c:pt idx="78">
                  <c:v>2003</c:v>
                </c:pt>
                <c:pt idx="79">
                  <c:v>2004</c:v>
                </c:pt>
                <c:pt idx="80">
                  <c:v>2005</c:v>
                </c:pt>
                <c:pt idx="81">
                  <c:v>2006</c:v>
                </c:pt>
                <c:pt idx="82">
                  <c:v>2007</c:v>
                </c:pt>
                <c:pt idx="83">
                  <c:v>2008</c:v>
                </c:pt>
                <c:pt idx="84">
                  <c:v>2009</c:v>
                </c:pt>
                <c:pt idx="85">
                  <c:v>2010</c:v>
                </c:pt>
                <c:pt idx="86">
                  <c:v>2011</c:v>
                </c:pt>
                <c:pt idx="87">
                  <c:v>2012</c:v>
                </c:pt>
                <c:pt idx="88">
                  <c:v>2013</c:v>
                </c:pt>
                <c:pt idx="89">
                  <c:v>2014</c:v>
                </c:pt>
                <c:pt idx="90">
                  <c:v>2015</c:v>
                </c:pt>
                <c:pt idx="91">
                  <c:v>2016</c:v>
                </c:pt>
                <c:pt idx="92">
                  <c:v>2017</c:v>
                </c:pt>
              </c:strCache>
            </c:strRef>
          </c:cat>
          <c:val>
            <c:numRef>
              <c:f>A!$C$8:$C$100</c:f>
              <c:numCache>
                <c:formatCode>#,##0</c:formatCode>
                <c:ptCount val="93"/>
                <c:pt idx="0">
                  <c:v>2017139</c:v>
                </c:pt>
                <c:pt idx="1">
                  <c:v>1968026</c:v>
                </c:pt>
                <c:pt idx="2">
                  <c:v>1993261</c:v>
                </c:pt>
                <c:pt idx="3">
                  <c:v>1997234</c:v>
                </c:pt>
                <c:pt idx="4">
                  <c:v>1972377</c:v>
                </c:pt>
                <c:pt idx="5">
                  <c:v>1994667</c:v>
                </c:pt>
                <c:pt idx="6">
                  <c:v>2008222</c:v>
                </c:pt>
                <c:pt idx="7">
                  <c:v>2012264</c:v>
                </c:pt>
                <c:pt idx="8">
                  <c:v>2184909</c:v>
                </c:pt>
                <c:pt idx="9">
                  <c:v>2302319</c:v>
                </c:pt>
                <c:pt idx="10">
                  <c:v>2249034</c:v>
                </c:pt>
                <c:pt idx="11">
                  <c:v>2261034</c:v>
                </c:pt>
                <c:pt idx="12">
                  <c:v>2279386</c:v>
                </c:pt>
                <c:pt idx="13">
                  <c:v>2277881</c:v>
                </c:pt>
                <c:pt idx="14">
                  <c:v>2261164</c:v>
                </c:pt>
                <c:pt idx="15">
                  <c:v>2252968</c:v>
                </c:pt>
                <c:pt idx="16">
                  <c:v>2218701</c:v>
                </c:pt>
                <c:pt idx="17">
                  <c:v>2189697</c:v>
                </c:pt>
                <c:pt idx="18">
                  <c:v>2217230</c:v>
                </c:pt>
                <c:pt idx="20">
                  <c:v>1849228</c:v>
                </c:pt>
                <c:pt idx="21">
                  <c:v>1866627</c:v>
                </c:pt>
                <c:pt idx="22">
                  <c:v>1787429</c:v>
                </c:pt>
                <c:pt idx="23">
                  <c:v>1887124</c:v>
                </c:pt>
                <c:pt idx="24">
                  <c:v>1771906</c:v>
                </c:pt>
                <c:pt idx="25">
                  <c:v>1720195</c:v>
                </c:pt>
                <c:pt idx="26">
                  <c:v>1599100</c:v>
                </c:pt>
                <c:pt idx="27">
                  <c:v>1641875</c:v>
                </c:pt>
                <c:pt idx="28">
                  <c:v>1639967</c:v>
                </c:pt>
                <c:pt idx="29">
                  <c:v>1579716</c:v>
                </c:pt>
                <c:pt idx="30">
                  <c:v>1612282</c:v>
                </c:pt>
                <c:pt idx="31">
                  <c:v>1644481</c:v>
                </c:pt>
                <c:pt idx="32">
                  <c:v>1646106</c:v>
                </c:pt>
                <c:pt idx="33">
                  <c:v>1625010</c:v>
                </c:pt>
                <c:pt idx="34">
                  <c:v>1611952</c:v>
                </c:pt>
                <c:pt idx="35">
                  <c:v>1563305</c:v>
                </c:pt>
                <c:pt idx="36">
                  <c:v>1541594</c:v>
                </c:pt>
                <c:pt idx="37">
                  <c:v>1559503</c:v>
                </c:pt>
                <c:pt idx="38">
                  <c:v>1561088</c:v>
                </c:pt>
                <c:pt idx="39">
                  <c:v>1589289</c:v>
                </c:pt>
                <c:pt idx="40">
                  <c:v>1573517</c:v>
                </c:pt>
                <c:pt idx="41">
                  <c:v>1617964</c:v>
                </c:pt>
                <c:pt idx="42">
                  <c:v>1642989</c:v>
                </c:pt>
                <c:pt idx="43">
                  <c:v>1680754</c:v>
                </c:pt>
                <c:pt idx="44">
                  <c:v>1717052</c:v>
                </c:pt>
                <c:pt idx="45">
                  <c:v>1709681</c:v>
                </c:pt>
                <c:pt idx="46">
                  <c:v>1751933</c:v>
                </c:pt>
                <c:pt idx="47">
                  <c:v>1819228</c:v>
                </c:pt>
                <c:pt idx="48">
                  <c:v>1844504</c:v>
                </c:pt>
                <c:pt idx="49">
                  <c:v>1847782</c:v>
                </c:pt>
                <c:pt idx="50">
                  <c:v>1834628</c:v>
                </c:pt>
                <c:pt idx="51">
                  <c:v>1823453</c:v>
                </c:pt>
                <c:pt idx="52">
                  <c:v>1818764</c:v>
                </c:pt>
                <c:pt idx="53">
                  <c:v>1826225</c:v>
                </c:pt>
                <c:pt idx="54">
                  <c:v>1790237</c:v>
                </c:pt>
                <c:pt idx="55">
                  <c:v>1751213</c:v>
                </c:pt>
                <c:pt idx="56">
                  <c:v>1746021</c:v>
                </c:pt>
                <c:pt idx="57">
                  <c:v>1716780</c:v>
                </c:pt>
                <c:pt idx="58">
                  <c:v>1706186</c:v>
                </c:pt>
                <c:pt idx="59">
                  <c:v>1709351</c:v>
                </c:pt>
                <c:pt idx="60">
                  <c:v>1701805</c:v>
                </c:pt>
                <c:pt idx="61">
                  <c:v>1681837</c:v>
                </c:pt>
                <c:pt idx="62">
                  <c:v>1688982</c:v>
                </c:pt>
                <c:pt idx="63">
                  <c:v>1676760</c:v>
                </c:pt>
                <c:pt idx="64">
                  <c:v>1669850</c:v>
                </c:pt>
                <c:pt idx="65">
                  <c:v>1652169</c:v>
                </c:pt>
                <c:pt idx="66">
                  <c:v>1620585</c:v>
                </c:pt>
                <c:pt idx="67">
                  <c:v>1586261</c:v>
                </c:pt>
                <c:pt idx="68">
                  <c:v>1606911</c:v>
                </c:pt>
                <c:pt idx="69">
                  <c:v>1660338</c:v>
                </c:pt>
                <c:pt idx="70">
                  <c:v>1581341</c:v>
                </c:pt>
                <c:pt idx="71">
                  <c:v>1586491</c:v>
                </c:pt>
                <c:pt idx="72">
                  <c:v>1696325</c:v>
                </c:pt>
                <c:pt idx="73">
                  <c:v>1680760</c:v>
                </c:pt>
                <c:pt idx="74">
                  <c:v>1586592</c:v>
                </c:pt>
                <c:pt idx="75">
                  <c:v>1647507</c:v>
                </c:pt>
                <c:pt idx="76">
                  <c:v>1626785</c:v>
                </c:pt>
                <c:pt idx="77">
                  <c:v>1562117</c:v>
                </c:pt>
                <c:pt idx="78">
                  <c:v>1452349</c:v>
                </c:pt>
                <c:pt idx="79">
                  <c:v>1607251</c:v>
                </c:pt>
                <c:pt idx="80">
                  <c:v>1593487</c:v>
                </c:pt>
                <c:pt idx="81">
                  <c:v>1527104</c:v>
                </c:pt>
                <c:pt idx="82">
                  <c:v>1561191</c:v>
                </c:pt>
                <c:pt idx="83">
                  <c:v>1552717</c:v>
                </c:pt>
                <c:pt idx="84">
                  <c:v>1528020</c:v>
                </c:pt>
                <c:pt idx="85">
                  <c:v>1459505</c:v>
                </c:pt>
                <c:pt idx="86">
                  <c:v>1468129</c:v>
                </c:pt>
                <c:pt idx="87">
                  <c:v>1444668</c:v>
                </c:pt>
                <c:pt idx="88">
                  <c:v>1428171</c:v>
                </c:pt>
                <c:pt idx="89">
                  <c:v>1411314</c:v>
                </c:pt>
                <c:pt idx="90">
                  <c:v>1403430</c:v>
                </c:pt>
                <c:pt idx="91">
                  <c:v>1351910</c:v>
                </c:pt>
                <c:pt idx="92">
                  <c:v>1352450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BF-4AFB-B4AC-7453D5821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9466104"/>
        <c:axId val="1"/>
      </c:barChart>
      <c:dateAx>
        <c:axId val="2894661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"/>
        <c:crosses val="autoZero"/>
        <c:auto val="0"/>
        <c:lblOffset val="100"/>
        <c:baseTimeUnit val="days"/>
        <c:majorUnit val="5"/>
        <c:majorTimeUnit val="days"/>
        <c:minorUnit val="4"/>
        <c:minorTimeUnit val="days"/>
      </c:date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894661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Řepka</a:t>
            </a:r>
            <a:r>
              <a:rPr lang="cs-CZ" baseline="0"/>
              <a:t> </a:t>
            </a:r>
            <a:r>
              <a:rPr lang="en-US" sz="1400" b="0" i="0" u="none" strike="noStrike" baseline="0">
                <a:effectLst/>
              </a:rPr>
              <a:t>celkem</a:t>
            </a:r>
            <a:r>
              <a:rPr lang="cs-CZ" sz="1400" b="0" i="0" u="none" strike="noStrike" baseline="0">
                <a:effectLst/>
              </a:rPr>
              <a:t> v České republice v letech 1920-2017</a:t>
            </a:r>
            <a:r>
              <a:rPr lang="en-US"/>
              <a:t>
</a:t>
            </a:r>
            <a:r>
              <a:rPr lang="cs-CZ"/>
              <a:t>Rape </a:t>
            </a:r>
            <a:r>
              <a:rPr lang="cs-CZ" sz="1400" b="0" i="0" u="none" strike="noStrike" baseline="0">
                <a:effectLst/>
              </a:rPr>
              <a:t>in the Czech republic in 1920-2017</a:t>
            </a:r>
            <a:endParaRPr lang="en-US"/>
          </a:p>
        </c:rich>
      </c:tx>
      <c:layout>
        <c:manualLayout>
          <c:xMode val="edge"/>
          <c:yMode val="edge"/>
          <c:x val="0.14469294758350648"/>
          <c:y val="2.356723108726453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596301003483058"/>
          <c:y val="0.22168810486189333"/>
          <c:w val="0.8660764718159587"/>
          <c:h val="0.705619350140152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A!$M$6</c:f>
              <c:strCache>
                <c:ptCount val="1"/>
                <c:pt idx="0">
                  <c:v>Řepka5)
Rape5)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A!$A$8:$A$100</c:f>
              <c:strCache>
                <c:ptCount val="93"/>
                <c:pt idx="0">
                  <c:v>1920</c:v>
                </c:pt>
                <c:pt idx="1">
                  <c:v>1921</c:v>
                </c:pt>
                <c:pt idx="2">
                  <c:v>1922</c:v>
                </c:pt>
                <c:pt idx="3">
                  <c:v>1923</c:v>
                </c:pt>
                <c:pt idx="4">
                  <c:v>1924</c:v>
                </c:pt>
                <c:pt idx="5">
                  <c:v>1925</c:v>
                </c:pt>
                <c:pt idx="6">
                  <c:v>1926</c:v>
                </c:pt>
                <c:pt idx="7">
                  <c:v>1927</c:v>
                </c:pt>
                <c:pt idx="8">
                  <c:v>1928</c:v>
                </c:pt>
                <c:pt idx="9">
                  <c:v>1929</c:v>
                </c:pt>
                <c:pt idx="10">
                  <c:v>1930</c:v>
                </c:pt>
                <c:pt idx="11">
                  <c:v>1931</c:v>
                </c:pt>
                <c:pt idx="12">
                  <c:v>1932</c:v>
                </c:pt>
                <c:pt idx="13">
                  <c:v>1933</c:v>
                </c:pt>
                <c:pt idx="14">
                  <c:v>1934</c:v>
                </c:pt>
                <c:pt idx="15">
                  <c:v>1935</c:v>
                </c:pt>
                <c:pt idx="16">
                  <c:v>1936</c:v>
                </c:pt>
                <c:pt idx="17">
                  <c:v>1937</c:v>
                </c:pt>
                <c:pt idx="18">
                  <c:v>1938</c:v>
                </c:pt>
                <c:pt idx="19">
                  <c:v>…</c:v>
                </c:pt>
                <c:pt idx="20">
                  <c:v>1945</c:v>
                </c:pt>
                <c:pt idx="21">
                  <c:v>1946</c:v>
                </c:pt>
                <c:pt idx="22">
                  <c:v>1947</c:v>
                </c:pt>
                <c:pt idx="23">
                  <c:v>1948</c:v>
                </c:pt>
                <c:pt idx="24">
                  <c:v>1949</c:v>
                </c:pt>
                <c:pt idx="25">
                  <c:v>1950</c:v>
                </c:pt>
                <c:pt idx="26">
                  <c:v>1951</c:v>
                </c:pt>
                <c:pt idx="27">
                  <c:v>1952</c:v>
                </c:pt>
                <c:pt idx="28">
                  <c:v>1953</c:v>
                </c:pt>
                <c:pt idx="29">
                  <c:v>1954</c:v>
                </c:pt>
                <c:pt idx="30">
                  <c:v>1955</c:v>
                </c:pt>
                <c:pt idx="31">
                  <c:v>1956</c:v>
                </c:pt>
                <c:pt idx="32">
                  <c:v>1957</c:v>
                </c:pt>
                <c:pt idx="33">
                  <c:v>1958</c:v>
                </c:pt>
                <c:pt idx="34">
                  <c:v>1959</c:v>
                </c:pt>
                <c:pt idx="35">
                  <c:v>1960</c:v>
                </c:pt>
                <c:pt idx="36">
                  <c:v>1961</c:v>
                </c:pt>
                <c:pt idx="37">
                  <c:v>1962</c:v>
                </c:pt>
                <c:pt idx="38">
                  <c:v>1963</c:v>
                </c:pt>
                <c:pt idx="39">
                  <c:v>1964</c:v>
                </c:pt>
                <c:pt idx="40">
                  <c:v>1965</c:v>
                </c:pt>
                <c:pt idx="41">
                  <c:v>1966</c:v>
                </c:pt>
                <c:pt idx="42">
                  <c:v>1967</c:v>
                </c:pt>
                <c:pt idx="43">
                  <c:v>1968</c:v>
                </c:pt>
                <c:pt idx="44">
                  <c:v>1969</c:v>
                </c:pt>
                <c:pt idx="45">
                  <c:v>1970</c:v>
                </c:pt>
                <c:pt idx="46">
                  <c:v>1971</c:v>
                </c:pt>
                <c:pt idx="47">
                  <c:v>1972</c:v>
                </c:pt>
                <c:pt idx="48">
                  <c:v>1973</c:v>
                </c:pt>
                <c:pt idx="49">
                  <c:v>1974</c:v>
                </c:pt>
                <c:pt idx="50">
                  <c:v>1975</c:v>
                </c:pt>
                <c:pt idx="51">
                  <c:v>1976</c:v>
                </c:pt>
                <c:pt idx="52">
                  <c:v>1977</c:v>
                </c:pt>
                <c:pt idx="53">
                  <c:v>1978</c:v>
                </c:pt>
                <c:pt idx="54">
                  <c:v>1979</c:v>
                </c:pt>
                <c:pt idx="55">
                  <c:v>1980</c:v>
                </c:pt>
                <c:pt idx="56">
                  <c:v>1981</c:v>
                </c:pt>
                <c:pt idx="57">
                  <c:v>1982</c:v>
                </c:pt>
                <c:pt idx="58">
                  <c:v>1983</c:v>
                </c:pt>
                <c:pt idx="59">
                  <c:v>1984</c:v>
                </c:pt>
                <c:pt idx="60">
                  <c:v>1985</c:v>
                </c:pt>
                <c:pt idx="61">
                  <c:v>1986</c:v>
                </c:pt>
                <c:pt idx="62">
                  <c:v>1987</c:v>
                </c:pt>
                <c:pt idx="63">
                  <c:v>1988</c:v>
                </c:pt>
                <c:pt idx="64">
                  <c:v>1989</c:v>
                </c:pt>
                <c:pt idx="65">
                  <c:v>1990</c:v>
                </c:pt>
                <c:pt idx="66">
                  <c:v>1991</c:v>
                </c:pt>
                <c:pt idx="67">
                  <c:v>1992</c:v>
                </c:pt>
                <c:pt idx="68">
                  <c:v>1993</c:v>
                </c:pt>
                <c:pt idx="69">
                  <c:v>1994</c:v>
                </c:pt>
                <c:pt idx="70">
                  <c:v>1995</c:v>
                </c:pt>
                <c:pt idx="71">
                  <c:v>1996</c:v>
                </c:pt>
                <c:pt idx="72">
                  <c:v>1997</c:v>
                </c:pt>
                <c:pt idx="73">
                  <c:v>1998</c:v>
                </c:pt>
                <c:pt idx="74">
                  <c:v>1999</c:v>
                </c:pt>
                <c:pt idx="75">
                  <c:v>2000</c:v>
                </c:pt>
                <c:pt idx="76">
                  <c:v>2001</c:v>
                </c:pt>
                <c:pt idx="77">
                  <c:v>2002</c:v>
                </c:pt>
                <c:pt idx="78">
                  <c:v>2003</c:v>
                </c:pt>
                <c:pt idx="79">
                  <c:v>2004</c:v>
                </c:pt>
                <c:pt idx="80">
                  <c:v>2005</c:v>
                </c:pt>
                <c:pt idx="81">
                  <c:v>2006</c:v>
                </c:pt>
                <c:pt idx="82">
                  <c:v>2007</c:v>
                </c:pt>
                <c:pt idx="83">
                  <c:v>2008</c:v>
                </c:pt>
                <c:pt idx="84">
                  <c:v>2009</c:v>
                </c:pt>
                <c:pt idx="85">
                  <c:v>2010</c:v>
                </c:pt>
                <c:pt idx="86">
                  <c:v>2011</c:v>
                </c:pt>
                <c:pt idx="87">
                  <c:v>2012</c:v>
                </c:pt>
                <c:pt idx="88">
                  <c:v>2013</c:v>
                </c:pt>
                <c:pt idx="89">
                  <c:v>2014</c:v>
                </c:pt>
                <c:pt idx="90">
                  <c:v>2015</c:v>
                </c:pt>
                <c:pt idx="91">
                  <c:v>2016</c:v>
                </c:pt>
                <c:pt idx="92">
                  <c:v>2017</c:v>
                </c:pt>
              </c:strCache>
            </c:strRef>
          </c:cat>
          <c:val>
            <c:numRef>
              <c:f>A!$M$8:$M$100</c:f>
              <c:numCache>
                <c:formatCode>#,##0</c:formatCode>
                <c:ptCount val="93"/>
                <c:pt idx="0">
                  <c:v>5900</c:v>
                </c:pt>
                <c:pt idx="1">
                  <c:v>3705</c:v>
                </c:pt>
                <c:pt idx="2">
                  <c:v>3090</c:v>
                </c:pt>
                <c:pt idx="3">
                  <c:v>3044</c:v>
                </c:pt>
                <c:pt idx="4">
                  <c:v>2763</c:v>
                </c:pt>
                <c:pt idx="5">
                  <c:v>2323</c:v>
                </c:pt>
                <c:pt idx="6">
                  <c:v>2070</c:v>
                </c:pt>
                <c:pt idx="7">
                  <c:v>1771</c:v>
                </c:pt>
                <c:pt idx="8">
                  <c:v>991</c:v>
                </c:pt>
                <c:pt idx="9">
                  <c:v>504</c:v>
                </c:pt>
                <c:pt idx="10">
                  <c:v>589</c:v>
                </c:pt>
                <c:pt idx="11">
                  <c:v>718</c:v>
                </c:pt>
                <c:pt idx="12">
                  <c:v>345</c:v>
                </c:pt>
                <c:pt idx="13">
                  <c:v>298</c:v>
                </c:pt>
                <c:pt idx="14">
                  <c:v>378</c:v>
                </c:pt>
                <c:pt idx="15">
                  <c:v>2073</c:v>
                </c:pt>
                <c:pt idx="16">
                  <c:v>3082</c:v>
                </c:pt>
                <c:pt idx="17">
                  <c:v>3724</c:v>
                </c:pt>
                <c:pt idx="18">
                  <c:v>4738</c:v>
                </c:pt>
                <c:pt idx="20">
                  <c:v>32605</c:v>
                </c:pt>
                <c:pt idx="21">
                  <c:v>32067</c:v>
                </c:pt>
                <c:pt idx="22">
                  <c:v>14953</c:v>
                </c:pt>
                <c:pt idx="23">
                  <c:v>5026</c:v>
                </c:pt>
                <c:pt idx="24">
                  <c:v>15635</c:v>
                </c:pt>
                <c:pt idx="25">
                  <c:v>20501</c:v>
                </c:pt>
                <c:pt idx="26">
                  <c:v>31028</c:v>
                </c:pt>
                <c:pt idx="27">
                  <c:v>28761</c:v>
                </c:pt>
                <c:pt idx="28">
                  <c:v>30088</c:v>
                </c:pt>
                <c:pt idx="29">
                  <c:v>22108</c:v>
                </c:pt>
                <c:pt idx="30">
                  <c:v>27810</c:v>
                </c:pt>
                <c:pt idx="31">
                  <c:v>27304</c:v>
                </c:pt>
                <c:pt idx="32">
                  <c:v>29292</c:v>
                </c:pt>
                <c:pt idx="33">
                  <c:v>32198</c:v>
                </c:pt>
                <c:pt idx="34">
                  <c:v>37296</c:v>
                </c:pt>
                <c:pt idx="35">
                  <c:v>33931</c:v>
                </c:pt>
                <c:pt idx="36">
                  <c:v>42127</c:v>
                </c:pt>
                <c:pt idx="37">
                  <c:v>29513</c:v>
                </c:pt>
                <c:pt idx="38">
                  <c:v>36012</c:v>
                </c:pt>
                <c:pt idx="39">
                  <c:v>37312</c:v>
                </c:pt>
                <c:pt idx="40">
                  <c:v>40014</c:v>
                </c:pt>
                <c:pt idx="41">
                  <c:v>36377</c:v>
                </c:pt>
                <c:pt idx="42">
                  <c:v>37045</c:v>
                </c:pt>
                <c:pt idx="43">
                  <c:v>37913</c:v>
                </c:pt>
                <c:pt idx="44">
                  <c:v>24137</c:v>
                </c:pt>
                <c:pt idx="45">
                  <c:v>23568</c:v>
                </c:pt>
                <c:pt idx="46">
                  <c:v>36917</c:v>
                </c:pt>
                <c:pt idx="47">
                  <c:v>38414</c:v>
                </c:pt>
                <c:pt idx="48">
                  <c:v>38729</c:v>
                </c:pt>
                <c:pt idx="49">
                  <c:v>25570</c:v>
                </c:pt>
                <c:pt idx="50">
                  <c:v>43579</c:v>
                </c:pt>
                <c:pt idx="51">
                  <c:v>44493</c:v>
                </c:pt>
                <c:pt idx="52">
                  <c:v>49368</c:v>
                </c:pt>
                <c:pt idx="53">
                  <c:v>52470</c:v>
                </c:pt>
                <c:pt idx="54">
                  <c:v>43884</c:v>
                </c:pt>
                <c:pt idx="55">
                  <c:v>63992</c:v>
                </c:pt>
                <c:pt idx="56">
                  <c:v>67738</c:v>
                </c:pt>
                <c:pt idx="57">
                  <c:v>72213</c:v>
                </c:pt>
                <c:pt idx="58">
                  <c:v>86689</c:v>
                </c:pt>
                <c:pt idx="59">
                  <c:v>85884</c:v>
                </c:pt>
                <c:pt idx="60">
                  <c:v>90937</c:v>
                </c:pt>
                <c:pt idx="61">
                  <c:v>90768</c:v>
                </c:pt>
                <c:pt idx="62">
                  <c:v>97611</c:v>
                </c:pt>
                <c:pt idx="63">
                  <c:v>102160</c:v>
                </c:pt>
                <c:pt idx="64">
                  <c:v>102376</c:v>
                </c:pt>
                <c:pt idx="65">
                  <c:v>105102</c:v>
                </c:pt>
                <c:pt idx="66">
                  <c:v>127771</c:v>
                </c:pt>
                <c:pt idx="67">
                  <c:v>136473</c:v>
                </c:pt>
                <c:pt idx="68">
                  <c:v>167423</c:v>
                </c:pt>
                <c:pt idx="69">
                  <c:v>190721</c:v>
                </c:pt>
                <c:pt idx="70">
                  <c:v>252285</c:v>
                </c:pt>
                <c:pt idx="71">
                  <c:v>228775</c:v>
                </c:pt>
                <c:pt idx="72">
                  <c:v>229767</c:v>
                </c:pt>
                <c:pt idx="73">
                  <c:v>265560</c:v>
                </c:pt>
                <c:pt idx="74">
                  <c:v>350353</c:v>
                </c:pt>
                <c:pt idx="75">
                  <c:v>325338</c:v>
                </c:pt>
                <c:pt idx="76">
                  <c:v>344117</c:v>
                </c:pt>
                <c:pt idx="77">
                  <c:v>313024</c:v>
                </c:pt>
                <c:pt idx="78">
                  <c:v>250959</c:v>
                </c:pt>
                <c:pt idx="79">
                  <c:v>259460</c:v>
                </c:pt>
                <c:pt idx="80">
                  <c:v>267160</c:v>
                </c:pt>
                <c:pt idx="81">
                  <c:v>292246</c:v>
                </c:pt>
                <c:pt idx="82">
                  <c:v>337570</c:v>
                </c:pt>
                <c:pt idx="83">
                  <c:v>356924</c:v>
                </c:pt>
                <c:pt idx="84">
                  <c:v>354826</c:v>
                </c:pt>
                <c:pt idx="85">
                  <c:v>368824</c:v>
                </c:pt>
                <c:pt idx="86">
                  <c:v>373386</c:v>
                </c:pt>
                <c:pt idx="87">
                  <c:v>401319</c:v>
                </c:pt>
                <c:pt idx="88">
                  <c:v>418808</c:v>
                </c:pt>
                <c:pt idx="89">
                  <c:v>389298</c:v>
                </c:pt>
                <c:pt idx="90">
                  <c:v>366180</c:v>
                </c:pt>
                <c:pt idx="91">
                  <c:v>392991</c:v>
                </c:pt>
                <c:pt idx="92">
                  <c:v>394262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16-4CD3-84C4-650B3EF671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0037616"/>
        <c:axId val="1"/>
      </c:barChart>
      <c:dateAx>
        <c:axId val="2900376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"/>
        <c:crosses val="autoZero"/>
        <c:auto val="0"/>
        <c:lblOffset val="100"/>
        <c:baseTimeUnit val="days"/>
        <c:majorUnit val="5"/>
        <c:majorTimeUnit val="days"/>
        <c:minorUnit val="4"/>
        <c:minorTimeUnit val="days"/>
      </c:date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900376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P</a:t>
            </a:r>
            <a:r>
              <a:rPr lang="en-US"/>
              <a:t>šenice</a:t>
            </a:r>
            <a:r>
              <a:rPr lang="cs-CZ"/>
              <a:t> </a:t>
            </a:r>
            <a:r>
              <a:rPr lang="en-US" sz="1400" b="0" i="0" u="none" strike="noStrike" baseline="0">
                <a:effectLst/>
              </a:rPr>
              <a:t>celkem</a:t>
            </a:r>
            <a:r>
              <a:rPr lang="cs-CZ" sz="1400" b="0" i="0" u="none" strike="noStrike" baseline="0">
                <a:effectLst/>
              </a:rPr>
              <a:t> v České republice v letech 1920-2017</a:t>
            </a:r>
            <a:r>
              <a:rPr lang="en-US"/>
              <a:t>
Wheat</a:t>
            </a:r>
            <a:r>
              <a:rPr lang="cs-CZ"/>
              <a:t> </a:t>
            </a:r>
            <a:r>
              <a:rPr lang="cs-CZ" sz="1400" b="0" i="0" u="none" strike="noStrike" baseline="0">
                <a:effectLst/>
              </a:rPr>
              <a:t>in the Czech republic in 1920-2017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A!$D$7</c:f>
              <c:strCache>
                <c:ptCount val="1"/>
                <c:pt idx="0">
                  <c:v>pšenice
Wheat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A!$A$8:$A$100</c:f>
              <c:strCache>
                <c:ptCount val="93"/>
                <c:pt idx="0">
                  <c:v>1920</c:v>
                </c:pt>
                <c:pt idx="1">
                  <c:v>1921</c:v>
                </c:pt>
                <c:pt idx="2">
                  <c:v>1922</c:v>
                </c:pt>
                <c:pt idx="3">
                  <c:v>1923</c:v>
                </c:pt>
                <c:pt idx="4">
                  <c:v>1924</c:v>
                </c:pt>
                <c:pt idx="5">
                  <c:v>1925</c:v>
                </c:pt>
                <c:pt idx="6">
                  <c:v>1926</c:v>
                </c:pt>
                <c:pt idx="7">
                  <c:v>1927</c:v>
                </c:pt>
                <c:pt idx="8">
                  <c:v>1928</c:v>
                </c:pt>
                <c:pt idx="9">
                  <c:v>1929</c:v>
                </c:pt>
                <c:pt idx="10">
                  <c:v>1930</c:v>
                </c:pt>
                <c:pt idx="11">
                  <c:v>1931</c:v>
                </c:pt>
                <c:pt idx="12">
                  <c:v>1932</c:v>
                </c:pt>
                <c:pt idx="13">
                  <c:v>1933</c:v>
                </c:pt>
                <c:pt idx="14">
                  <c:v>1934</c:v>
                </c:pt>
                <c:pt idx="15">
                  <c:v>1935</c:v>
                </c:pt>
                <c:pt idx="16">
                  <c:v>1936</c:v>
                </c:pt>
                <c:pt idx="17">
                  <c:v>1937</c:v>
                </c:pt>
                <c:pt idx="18">
                  <c:v>1938</c:v>
                </c:pt>
                <c:pt idx="19">
                  <c:v>…</c:v>
                </c:pt>
                <c:pt idx="20">
                  <c:v>1945</c:v>
                </c:pt>
                <c:pt idx="21">
                  <c:v>1946</c:v>
                </c:pt>
                <c:pt idx="22">
                  <c:v>1947</c:v>
                </c:pt>
                <c:pt idx="23">
                  <c:v>1948</c:v>
                </c:pt>
                <c:pt idx="24">
                  <c:v>1949</c:v>
                </c:pt>
                <c:pt idx="25">
                  <c:v>1950</c:v>
                </c:pt>
                <c:pt idx="26">
                  <c:v>1951</c:v>
                </c:pt>
                <c:pt idx="27">
                  <c:v>1952</c:v>
                </c:pt>
                <c:pt idx="28">
                  <c:v>1953</c:v>
                </c:pt>
                <c:pt idx="29">
                  <c:v>1954</c:v>
                </c:pt>
                <c:pt idx="30">
                  <c:v>1955</c:v>
                </c:pt>
                <c:pt idx="31">
                  <c:v>1956</c:v>
                </c:pt>
                <c:pt idx="32">
                  <c:v>1957</c:v>
                </c:pt>
                <c:pt idx="33">
                  <c:v>1958</c:v>
                </c:pt>
                <c:pt idx="34">
                  <c:v>1959</c:v>
                </c:pt>
                <c:pt idx="35">
                  <c:v>1960</c:v>
                </c:pt>
                <c:pt idx="36">
                  <c:v>1961</c:v>
                </c:pt>
                <c:pt idx="37">
                  <c:v>1962</c:v>
                </c:pt>
                <c:pt idx="38">
                  <c:v>1963</c:v>
                </c:pt>
                <c:pt idx="39">
                  <c:v>1964</c:v>
                </c:pt>
                <c:pt idx="40">
                  <c:v>1965</c:v>
                </c:pt>
                <c:pt idx="41">
                  <c:v>1966</c:v>
                </c:pt>
                <c:pt idx="42">
                  <c:v>1967</c:v>
                </c:pt>
                <c:pt idx="43">
                  <c:v>1968</c:v>
                </c:pt>
                <c:pt idx="44">
                  <c:v>1969</c:v>
                </c:pt>
                <c:pt idx="45">
                  <c:v>1970</c:v>
                </c:pt>
                <c:pt idx="46">
                  <c:v>1971</c:v>
                </c:pt>
                <c:pt idx="47">
                  <c:v>1972</c:v>
                </c:pt>
                <c:pt idx="48">
                  <c:v>1973</c:v>
                </c:pt>
                <c:pt idx="49">
                  <c:v>1974</c:v>
                </c:pt>
                <c:pt idx="50">
                  <c:v>1975</c:v>
                </c:pt>
                <c:pt idx="51">
                  <c:v>1976</c:v>
                </c:pt>
                <c:pt idx="52">
                  <c:v>1977</c:v>
                </c:pt>
                <c:pt idx="53">
                  <c:v>1978</c:v>
                </c:pt>
                <c:pt idx="54">
                  <c:v>1979</c:v>
                </c:pt>
                <c:pt idx="55">
                  <c:v>1980</c:v>
                </c:pt>
                <c:pt idx="56">
                  <c:v>1981</c:v>
                </c:pt>
                <c:pt idx="57">
                  <c:v>1982</c:v>
                </c:pt>
                <c:pt idx="58">
                  <c:v>1983</c:v>
                </c:pt>
                <c:pt idx="59">
                  <c:v>1984</c:v>
                </c:pt>
                <c:pt idx="60">
                  <c:v>1985</c:v>
                </c:pt>
                <c:pt idx="61">
                  <c:v>1986</c:v>
                </c:pt>
                <c:pt idx="62">
                  <c:v>1987</c:v>
                </c:pt>
                <c:pt idx="63">
                  <c:v>1988</c:v>
                </c:pt>
                <c:pt idx="64">
                  <c:v>1989</c:v>
                </c:pt>
                <c:pt idx="65">
                  <c:v>1990</c:v>
                </c:pt>
                <c:pt idx="66">
                  <c:v>1991</c:v>
                </c:pt>
                <c:pt idx="67">
                  <c:v>1992</c:v>
                </c:pt>
                <c:pt idx="68">
                  <c:v>1993</c:v>
                </c:pt>
                <c:pt idx="69">
                  <c:v>1994</c:v>
                </c:pt>
                <c:pt idx="70">
                  <c:v>1995</c:v>
                </c:pt>
                <c:pt idx="71">
                  <c:v>1996</c:v>
                </c:pt>
                <c:pt idx="72">
                  <c:v>1997</c:v>
                </c:pt>
                <c:pt idx="73">
                  <c:v>1998</c:v>
                </c:pt>
                <c:pt idx="74">
                  <c:v>1999</c:v>
                </c:pt>
                <c:pt idx="75">
                  <c:v>2000</c:v>
                </c:pt>
                <c:pt idx="76">
                  <c:v>2001</c:v>
                </c:pt>
                <c:pt idx="77">
                  <c:v>2002</c:v>
                </c:pt>
                <c:pt idx="78">
                  <c:v>2003</c:v>
                </c:pt>
                <c:pt idx="79">
                  <c:v>2004</c:v>
                </c:pt>
                <c:pt idx="80">
                  <c:v>2005</c:v>
                </c:pt>
                <c:pt idx="81">
                  <c:v>2006</c:v>
                </c:pt>
                <c:pt idx="82">
                  <c:v>2007</c:v>
                </c:pt>
                <c:pt idx="83">
                  <c:v>2008</c:v>
                </c:pt>
                <c:pt idx="84">
                  <c:v>2009</c:v>
                </c:pt>
                <c:pt idx="85">
                  <c:v>2010</c:v>
                </c:pt>
                <c:pt idx="86">
                  <c:v>2011</c:v>
                </c:pt>
                <c:pt idx="87">
                  <c:v>2012</c:v>
                </c:pt>
                <c:pt idx="88">
                  <c:v>2013</c:v>
                </c:pt>
                <c:pt idx="89">
                  <c:v>2014</c:v>
                </c:pt>
                <c:pt idx="90">
                  <c:v>2015</c:v>
                </c:pt>
                <c:pt idx="91">
                  <c:v>2016</c:v>
                </c:pt>
                <c:pt idx="92">
                  <c:v>2017</c:v>
                </c:pt>
              </c:strCache>
            </c:strRef>
          </c:cat>
          <c:val>
            <c:numRef>
              <c:f>A!$D$8:$D$100</c:f>
              <c:numCache>
                <c:formatCode>#,##0</c:formatCode>
                <c:ptCount val="93"/>
                <c:pt idx="0">
                  <c:v>351370</c:v>
                </c:pt>
                <c:pt idx="1">
                  <c:v>350643</c:v>
                </c:pt>
                <c:pt idx="2">
                  <c:v>342601</c:v>
                </c:pt>
                <c:pt idx="3">
                  <c:v>338632</c:v>
                </c:pt>
                <c:pt idx="4">
                  <c:v>334461</c:v>
                </c:pt>
                <c:pt idx="5">
                  <c:v>340859</c:v>
                </c:pt>
                <c:pt idx="6">
                  <c:v>348609</c:v>
                </c:pt>
                <c:pt idx="7">
                  <c:v>357604</c:v>
                </c:pt>
                <c:pt idx="8">
                  <c:v>408720</c:v>
                </c:pt>
                <c:pt idx="9">
                  <c:v>431115</c:v>
                </c:pt>
                <c:pt idx="10">
                  <c:v>411475</c:v>
                </c:pt>
                <c:pt idx="11">
                  <c:v>448901</c:v>
                </c:pt>
                <c:pt idx="12">
                  <c:v>464268</c:v>
                </c:pt>
                <c:pt idx="13">
                  <c:v>520052</c:v>
                </c:pt>
                <c:pt idx="14">
                  <c:v>532032</c:v>
                </c:pt>
                <c:pt idx="15">
                  <c:v>544805</c:v>
                </c:pt>
                <c:pt idx="16">
                  <c:v>518453</c:v>
                </c:pt>
                <c:pt idx="17">
                  <c:v>464699</c:v>
                </c:pt>
                <c:pt idx="18">
                  <c:v>483780</c:v>
                </c:pt>
                <c:pt idx="20">
                  <c:v>493040</c:v>
                </c:pt>
                <c:pt idx="21">
                  <c:v>499995</c:v>
                </c:pt>
                <c:pt idx="22">
                  <c:v>459617</c:v>
                </c:pt>
                <c:pt idx="23">
                  <c:v>502835</c:v>
                </c:pt>
                <c:pt idx="24">
                  <c:v>458536</c:v>
                </c:pt>
                <c:pt idx="25">
                  <c:v>434913</c:v>
                </c:pt>
                <c:pt idx="26">
                  <c:v>411670</c:v>
                </c:pt>
                <c:pt idx="27">
                  <c:v>445773</c:v>
                </c:pt>
                <c:pt idx="28">
                  <c:v>439023</c:v>
                </c:pt>
                <c:pt idx="29">
                  <c:v>413721</c:v>
                </c:pt>
                <c:pt idx="30">
                  <c:v>426184</c:v>
                </c:pt>
                <c:pt idx="31">
                  <c:v>434907</c:v>
                </c:pt>
                <c:pt idx="32">
                  <c:v>441939</c:v>
                </c:pt>
                <c:pt idx="33">
                  <c:v>449417</c:v>
                </c:pt>
                <c:pt idx="34">
                  <c:v>443282</c:v>
                </c:pt>
                <c:pt idx="35">
                  <c:v>408946</c:v>
                </c:pt>
                <c:pt idx="36">
                  <c:v>410050</c:v>
                </c:pt>
                <c:pt idx="37">
                  <c:v>427503</c:v>
                </c:pt>
                <c:pt idx="38">
                  <c:v>494092</c:v>
                </c:pt>
                <c:pt idx="39">
                  <c:v>552946</c:v>
                </c:pt>
                <c:pt idx="40">
                  <c:v>562232</c:v>
                </c:pt>
                <c:pt idx="41">
                  <c:v>602561</c:v>
                </c:pt>
                <c:pt idx="42">
                  <c:v>623935</c:v>
                </c:pt>
                <c:pt idx="43">
                  <c:v>653696</c:v>
                </c:pt>
                <c:pt idx="44">
                  <c:v>676276</c:v>
                </c:pt>
                <c:pt idx="45">
                  <c:v>704913</c:v>
                </c:pt>
                <c:pt idx="46">
                  <c:v>727908</c:v>
                </c:pt>
                <c:pt idx="47">
                  <c:v>799629</c:v>
                </c:pt>
                <c:pt idx="48">
                  <c:v>819926</c:v>
                </c:pt>
                <c:pt idx="49">
                  <c:v>854339</c:v>
                </c:pt>
                <c:pt idx="50">
                  <c:v>809254</c:v>
                </c:pt>
                <c:pt idx="51">
                  <c:v>856118</c:v>
                </c:pt>
                <c:pt idx="52">
                  <c:v>858439</c:v>
                </c:pt>
                <c:pt idx="53">
                  <c:v>835972</c:v>
                </c:pt>
                <c:pt idx="54">
                  <c:v>765883</c:v>
                </c:pt>
                <c:pt idx="55">
                  <c:v>786207</c:v>
                </c:pt>
                <c:pt idx="56">
                  <c:v>742670</c:v>
                </c:pt>
                <c:pt idx="57">
                  <c:v>674089</c:v>
                </c:pt>
                <c:pt idx="58">
                  <c:v>777287</c:v>
                </c:pt>
                <c:pt idx="59">
                  <c:v>800452</c:v>
                </c:pt>
                <c:pt idx="60">
                  <c:v>818882</c:v>
                </c:pt>
                <c:pt idx="61">
                  <c:v>810126</c:v>
                </c:pt>
                <c:pt idx="62">
                  <c:v>810713</c:v>
                </c:pt>
                <c:pt idx="63">
                  <c:v>821947</c:v>
                </c:pt>
                <c:pt idx="64">
                  <c:v>828991</c:v>
                </c:pt>
                <c:pt idx="65">
                  <c:v>823063</c:v>
                </c:pt>
                <c:pt idx="66">
                  <c:v>799681</c:v>
                </c:pt>
                <c:pt idx="67">
                  <c:v>758908</c:v>
                </c:pt>
                <c:pt idx="68">
                  <c:v>783198</c:v>
                </c:pt>
                <c:pt idx="69">
                  <c:v>812230</c:v>
                </c:pt>
                <c:pt idx="70">
                  <c:v>831992</c:v>
                </c:pt>
                <c:pt idx="71">
                  <c:v>801339</c:v>
                </c:pt>
                <c:pt idx="72">
                  <c:v>834137</c:v>
                </c:pt>
                <c:pt idx="73">
                  <c:v>914011</c:v>
                </c:pt>
                <c:pt idx="74">
                  <c:v>867561</c:v>
                </c:pt>
                <c:pt idx="75">
                  <c:v>972711</c:v>
                </c:pt>
                <c:pt idx="76">
                  <c:v>927247</c:v>
                </c:pt>
                <c:pt idx="77">
                  <c:v>848830</c:v>
                </c:pt>
                <c:pt idx="78">
                  <c:v>648389</c:v>
                </c:pt>
                <c:pt idx="79">
                  <c:v>863158</c:v>
                </c:pt>
                <c:pt idx="80">
                  <c:v>820440</c:v>
                </c:pt>
                <c:pt idx="81">
                  <c:v>781519</c:v>
                </c:pt>
                <c:pt idx="82">
                  <c:v>810987</c:v>
                </c:pt>
                <c:pt idx="83">
                  <c:v>802325</c:v>
                </c:pt>
                <c:pt idx="84">
                  <c:v>831300</c:v>
                </c:pt>
                <c:pt idx="85">
                  <c:v>833577</c:v>
                </c:pt>
                <c:pt idx="86">
                  <c:v>863132</c:v>
                </c:pt>
                <c:pt idx="87">
                  <c:v>815381</c:v>
                </c:pt>
                <c:pt idx="88">
                  <c:v>829393</c:v>
                </c:pt>
                <c:pt idx="89">
                  <c:v>835941</c:v>
                </c:pt>
                <c:pt idx="90">
                  <c:v>829820</c:v>
                </c:pt>
                <c:pt idx="91">
                  <c:v>839710</c:v>
                </c:pt>
                <c:pt idx="92">
                  <c:v>832062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13-4E15-B5D3-8C525D816D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9467088"/>
        <c:axId val="1"/>
      </c:barChart>
      <c:dateAx>
        <c:axId val="2894670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"/>
        <c:crosses val="autoZero"/>
        <c:auto val="0"/>
        <c:lblOffset val="100"/>
        <c:baseTimeUnit val="days"/>
        <c:majorUnit val="5"/>
        <c:majorTimeUnit val="days"/>
        <c:minorUnit val="4"/>
        <c:minorTimeUnit val="days"/>
      </c:date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894670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Kukuřice</a:t>
            </a:r>
            <a:r>
              <a:rPr lang="cs-CZ" baseline="0"/>
              <a:t> na zrno</a:t>
            </a:r>
            <a:r>
              <a:rPr lang="cs-CZ"/>
              <a:t> </a:t>
            </a:r>
            <a:r>
              <a:rPr lang="en-US" sz="1400" b="0" i="0" u="none" strike="noStrike" baseline="0">
                <a:effectLst/>
              </a:rPr>
              <a:t>celkem</a:t>
            </a:r>
            <a:r>
              <a:rPr lang="cs-CZ" sz="1400" b="0" i="0" u="none" strike="noStrike" baseline="0">
                <a:effectLst/>
              </a:rPr>
              <a:t> v České republice v letech 1920-2017</a:t>
            </a:r>
            <a:r>
              <a:rPr lang="en-US"/>
              <a:t>
</a:t>
            </a:r>
            <a:r>
              <a:rPr lang="cs-CZ"/>
              <a:t>Grain maize </a:t>
            </a:r>
            <a:r>
              <a:rPr lang="cs-CZ" sz="1400" b="0" i="0" u="none" strike="noStrike" baseline="0">
                <a:effectLst/>
              </a:rPr>
              <a:t>in the Czech republic in 1920-2017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A!$H$7</c:f>
              <c:strCache>
                <c:ptCount val="1"/>
                <c:pt idx="0">
                  <c:v>kukuřice na zrno
Grain maize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A!$A$8:$A$100</c:f>
              <c:strCache>
                <c:ptCount val="93"/>
                <c:pt idx="0">
                  <c:v>1920</c:v>
                </c:pt>
                <c:pt idx="1">
                  <c:v>1921</c:v>
                </c:pt>
                <c:pt idx="2">
                  <c:v>1922</c:v>
                </c:pt>
                <c:pt idx="3">
                  <c:v>1923</c:v>
                </c:pt>
                <c:pt idx="4">
                  <c:v>1924</c:v>
                </c:pt>
                <c:pt idx="5">
                  <c:v>1925</c:v>
                </c:pt>
                <c:pt idx="6">
                  <c:v>1926</c:v>
                </c:pt>
                <c:pt idx="7">
                  <c:v>1927</c:v>
                </c:pt>
                <c:pt idx="8">
                  <c:v>1928</c:v>
                </c:pt>
                <c:pt idx="9">
                  <c:v>1929</c:v>
                </c:pt>
                <c:pt idx="10">
                  <c:v>1930</c:v>
                </c:pt>
                <c:pt idx="11">
                  <c:v>1931</c:v>
                </c:pt>
                <c:pt idx="12">
                  <c:v>1932</c:v>
                </c:pt>
                <c:pt idx="13">
                  <c:v>1933</c:v>
                </c:pt>
                <c:pt idx="14">
                  <c:v>1934</c:v>
                </c:pt>
                <c:pt idx="15">
                  <c:v>1935</c:v>
                </c:pt>
                <c:pt idx="16">
                  <c:v>1936</c:v>
                </c:pt>
                <c:pt idx="17">
                  <c:v>1937</c:v>
                </c:pt>
                <c:pt idx="18">
                  <c:v>1938</c:v>
                </c:pt>
                <c:pt idx="19">
                  <c:v>…</c:v>
                </c:pt>
                <c:pt idx="20">
                  <c:v>1945</c:v>
                </c:pt>
                <c:pt idx="21">
                  <c:v>1946</c:v>
                </c:pt>
                <c:pt idx="22">
                  <c:v>1947</c:v>
                </c:pt>
                <c:pt idx="23">
                  <c:v>1948</c:v>
                </c:pt>
                <c:pt idx="24">
                  <c:v>1949</c:v>
                </c:pt>
                <c:pt idx="25">
                  <c:v>1950</c:v>
                </c:pt>
                <c:pt idx="26">
                  <c:v>1951</c:v>
                </c:pt>
                <c:pt idx="27">
                  <c:v>1952</c:v>
                </c:pt>
                <c:pt idx="28">
                  <c:v>1953</c:v>
                </c:pt>
                <c:pt idx="29">
                  <c:v>1954</c:v>
                </c:pt>
                <c:pt idx="30">
                  <c:v>1955</c:v>
                </c:pt>
                <c:pt idx="31">
                  <c:v>1956</c:v>
                </c:pt>
                <c:pt idx="32">
                  <c:v>1957</c:v>
                </c:pt>
                <c:pt idx="33">
                  <c:v>1958</c:v>
                </c:pt>
                <c:pt idx="34">
                  <c:v>1959</c:v>
                </c:pt>
                <c:pt idx="35">
                  <c:v>1960</c:v>
                </c:pt>
                <c:pt idx="36">
                  <c:v>1961</c:v>
                </c:pt>
                <c:pt idx="37">
                  <c:v>1962</c:v>
                </c:pt>
                <c:pt idx="38">
                  <c:v>1963</c:v>
                </c:pt>
                <c:pt idx="39">
                  <c:v>1964</c:v>
                </c:pt>
                <c:pt idx="40">
                  <c:v>1965</c:v>
                </c:pt>
                <c:pt idx="41">
                  <c:v>1966</c:v>
                </c:pt>
                <c:pt idx="42">
                  <c:v>1967</c:v>
                </c:pt>
                <c:pt idx="43">
                  <c:v>1968</c:v>
                </c:pt>
                <c:pt idx="44">
                  <c:v>1969</c:v>
                </c:pt>
                <c:pt idx="45">
                  <c:v>1970</c:v>
                </c:pt>
                <c:pt idx="46">
                  <c:v>1971</c:v>
                </c:pt>
                <c:pt idx="47">
                  <c:v>1972</c:v>
                </c:pt>
                <c:pt idx="48">
                  <c:v>1973</c:v>
                </c:pt>
                <c:pt idx="49">
                  <c:v>1974</c:v>
                </c:pt>
                <c:pt idx="50">
                  <c:v>1975</c:v>
                </c:pt>
                <c:pt idx="51">
                  <c:v>1976</c:v>
                </c:pt>
                <c:pt idx="52">
                  <c:v>1977</c:v>
                </c:pt>
                <c:pt idx="53">
                  <c:v>1978</c:v>
                </c:pt>
                <c:pt idx="54">
                  <c:v>1979</c:v>
                </c:pt>
                <c:pt idx="55">
                  <c:v>1980</c:v>
                </c:pt>
                <c:pt idx="56">
                  <c:v>1981</c:v>
                </c:pt>
                <c:pt idx="57">
                  <c:v>1982</c:v>
                </c:pt>
                <c:pt idx="58">
                  <c:v>1983</c:v>
                </c:pt>
                <c:pt idx="59">
                  <c:v>1984</c:v>
                </c:pt>
                <c:pt idx="60">
                  <c:v>1985</c:v>
                </c:pt>
                <c:pt idx="61">
                  <c:v>1986</c:v>
                </c:pt>
                <c:pt idx="62">
                  <c:v>1987</c:v>
                </c:pt>
                <c:pt idx="63">
                  <c:v>1988</c:v>
                </c:pt>
                <c:pt idx="64">
                  <c:v>1989</c:v>
                </c:pt>
                <c:pt idx="65">
                  <c:v>1990</c:v>
                </c:pt>
                <c:pt idx="66">
                  <c:v>1991</c:v>
                </c:pt>
                <c:pt idx="67">
                  <c:v>1992</c:v>
                </c:pt>
                <c:pt idx="68">
                  <c:v>1993</c:v>
                </c:pt>
                <c:pt idx="69">
                  <c:v>1994</c:v>
                </c:pt>
                <c:pt idx="70">
                  <c:v>1995</c:v>
                </c:pt>
                <c:pt idx="71">
                  <c:v>1996</c:v>
                </c:pt>
                <c:pt idx="72">
                  <c:v>1997</c:v>
                </c:pt>
                <c:pt idx="73">
                  <c:v>1998</c:v>
                </c:pt>
                <c:pt idx="74">
                  <c:v>1999</c:v>
                </c:pt>
                <c:pt idx="75">
                  <c:v>2000</c:v>
                </c:pt>
                <c:pt idx="76">
                  <c:v>2001</c:v>
                </c:pt>
                <c:pt idx="77">
                  <c:v>2002</c:v>
                </c:pt>
                <c:pt idx="78">
                  <c:v>2003</c:v>
                </c:pt>
                <c:pt idx="79">
                  <c:v>2004</c:v>
                </c:pt>
                <c:pt idx="80">
                  <c:v>2005</c:v>
                </c:pt>
                <c:pt idx="81">
                  <c:v>2006</c:v>
                </c:pt>
                <c:pt idx="82">
                  <c:v>2007</c:v>
                </c:pt>
                <c:pt idx="83">
                  <c:v>2008</c:v>
                </c:pt>
                <c:pt idx="84">
                  <c:v>2009</c:v>
                </c:pt>
                <c:pt idx="85">
                  <c:v>2010</c:v>
                </c:pt>
                <c:pt idx="86">
                  <c:v>2011</c:v>
                </c:pt>
                <c:pt idx="87">
                  <c:v>2012</c:v>
                </c:pt>
                <c:pt idx="88">
                  <c:v>2013</c:v>
                </c:pt>
                <c:pt idx="89">
                  <c:v>2014</c:v>
                </c:pt>
                <c:pt idx="90">
                  <c:v>2015</c:v>
                </c:pt>
                <c:pt idx="91">
                  <c:v>2016</c:v>
                </c:pt>
                <c:pt idx="92">
                  <c:v>2017</c:v>
                </c:pt>
              </c:strCache>
            </c:strRef>
          </c:cat>
          <c:val>
            <c:numRef>
              <c:f>A!$H$8:$H$100</c:f>
              <c:numCache>
                <c:formatCode>#,##0</c:formatCode>
                <c:ptCount val="93"/>
                <c:pt idx="0">
                  <c:v>15556</c:v>
                </c:pt>
                <c:pt idx="1">
                  <c:v>16765</c:v>
                </c:pt>
                <c:pt idx="2">
                  <c:v>16890</c:v>
                </c:pt>
                <c:pt idx="3">
                  <c:v>16793</c:v>
                </c:pt>
                <c:pt idx="4">
                  <c:v>15566</c:v>
                </c:pt>
                <c:pt idx="5">
                  <c:v>15090</c:v>
                </c:pt>
                <c:pt idx="6">
                  <c:v>14810</c:v>
                </c:pt>
                <c:pt idx="7">
                  <c:v>14299</c:v>
                </c:pt>
                <c:pt idx="8">
                  <c:v>11405</c:v>
                </c:pt>
                <c:pt idx="9">
                  <c:v>9085</c:v>
                </c:pt>
                <c:pt idx="10">
                  <c:v>12154</c:v>
                </c:pt>
                <c:pt idx="11">
                  <c:v>9296</c:v>
                </c:pt>
                <c:pt idx="12">
                  <c:v>9397</c:v>
                </c:pt>
                <c:pt idx="13">
                  <c:v>8930</c:v>
                </c:pt>
                <c:pt idx="14">
                  <c:v>10482</c:v>
                </c:pt>
                <c:pt idx="15">
                  <c:v>10960</c:v>
                </c:pt>
                <c:pt idx="16">
                  <c:v>12012</c:v>
                </c:pt>
                <c:pt idx="17">
                  <c:v>14096</c:v>
                </c:pt>
                <c:pt idx="18">
                  <c:v>14428</c:v>
                </c:pt>
                <c:pt idx="20">
                  <c:v>12192</c:v>
                </c:pt>
                <c:pt idx="21">
                  <c:v>13864</c:v>
                </c:pt>
                <c:pt idx="22">
                  <c:v>16067</c:v>
                </c:pt>
                <c:pt idx="23">
                  <c:v>20460</c:v>
                </c:pt>
                <c:pt idx="24">
                  <c:v>17818</c:v>
                </c:pt>
                <c:pt idx="25">
                  <c:v>17408</c:v>
                </c:pt>
                <c:pt idx="26">
                  <c:v>16730</c:v>
                </c:pt>
                <c:pt idx="27">
                  <c:v>17269</c:v>
                </c:pt>
                <c:pt idx="28">
                  <c:v>17377</c:v>
                </c:pt>
                <c:pt idx="29">
                  <c:v>16677</c:v>
                </c:pt>
                <c:pt idx="30">
                  <c:v>19374</c:v>
                </c:pt>
                <c:pt idx="31">
                  <c:v>25614</c:v>
                </c:pt>
                <c:pt idx="32">
                  <c:v>18667</c:v>
                </c:pt>
                <c:pt idx="33">
                  <c:v>19232</c:v>
                </c:pt>
                <c:pt idx="34">
                  <c:v>22330</c:v>
                </c:pt>
                <c:pt idx="35">
                  <c:v>22780</c:v>
                </c:pt>
                <c:pt idx="36">
                  <c:v>20024</c:v>
                </c:pt>
                <c:pt idx="37">
                  <c:v>22774</c:v>
                </c:pt>
                <c:pt idx="38">
                  <c:v>16506</c:v>
                </c:pt>
                <c:pt idx="39">
                  <c:v>13477</c:v>
                </c:pt>
                <c:pt idx="40">
                  <c:v>12347</c:v>
                </c:pt>
                <c:pt idx="41">
                  <c:v>11447</c:v>
                </c:pt>
                <c:pt idx="42">
                  <c:v>12564</c:v>
                </c:pt>
                <c:pt idx="43">
                  <c:v>13033</c:v>
                </c:pt>
                <c:pt idx="44">
                  <c:v>12357</c:v>
                </c:pt>
                <c:pt idx="45">
                  <c:v>12746</c:v>
                </c:pt>
                <c:pt idx="46">
                  <c:v>17122</c:v>
                </c:pt>
                <c:pt idx="47">
                  <c:v>19256</c:v>
                </c:pt>
                <c:pt idx="48">
                  <c:v>21939</c:v>
                </c:pt>
                <c:pt idx="49">
                  <c:v>20472</c:v>
                </c:pt>
                <c:pt idx="50">
                  <c:v>15670</c:v>
                </c:pt>
                <c:pt idx="51">
                  <c:v>27891</c:v>
                </c:pt>
                <c:pt idx="52">
                  <c:v>32605</c:v>
                </c:pt>
                <c:pt idx="53">
                  <c:v>31190</c:v>
                </c:pt>
                <c:pt idx="54">
                  <c:v>27154</c:v>
                </c:pt>
                <c:pt idx="55">
                  <c:v>24305</c:v>
                </c:pt>
                <c:pt idx="56">
                  <c:v>23008</c:v>
                </c:pt>
                <c:pt idx="57">
                  <c:v>25987</c:v>
                </c:pt>
                <c:pt idx="58">
                  <c:v>40692</c:v>
                </c:pt>
                <c:pt idx="59">
                  <c:v>55972</c:v>
                </c:pt>
                <c:pt idx="60">
                  <c:v>54701</c:v>
                </c:pt>
                <c:pt idx="61">
                  <c:v>50906</c:v>
                </c:pt>
                <c:pt idx="62">
                  <c:v>53473</c:v>
                </c:pt>
                <c:pt idx="63">
                  <c:v>49657</c:v>
                </c:pt>
                <c:pt idx="64">
                  <c:v>47723</c:v>
                </c:pt>
                <c:pt idx="65">
                  <c:v>44941</c:v>
                </c:pt>
                <c:pt idx="66">
                  <c:v>34865</c:v>
                </c:pt>
                <c:pt idx="67">
                  <c:v>33434</c:v>
                </c:pt>
                <c:pt idx="68">
                  <c:v>29656</c:v>
                </c:pt>
                <c:pt idx="69">
                  <c:v>29930</c:v>
                </c:pt>
                <c:pt idx="70">
                  <c:v>27315</c:v>
                </c:pt>
                <c:pt idx="71">
                  <c:v>29877</c:v>
                </c:pt>
                <c:pt idx="72">
                  <c:v>34985</c:v>
                </c:pt>
                <c:pt idx="73">
                  <c:v>29185</c:v>
                </c:pt>
                <c:pt idx="74">
                  <c:v>33036</c:v>
                </c:pt>
                <c:pt idx="75">
                  <c:v>39317</c:v>
                </c:pt>
                <c:pt idx="76">
                  <c:v>54295</c:v>
                </c:pt>
                <c:pt idx="77">
                  <c:v>70569</c:v>
                </c:pt>
                <c:pt idx="78">
                  <c:v>78040</c:v>
                </c:pt>
                <c:pt idx="79">
                  <c:v>87821</c:v>
                </c:pt>
                <c:pt idx="80">
                  <c:v>79981</c:v>
                </c:pt>
                <c:pt idx="81">
                  <c:v>84900</c:v>
                </c:pt>
                <c:pt idx="82">
                  <c:v>93065</c:v>
                </c:pt>
                <c:pt idx="83">
                  <c:v>107899</c:v>
                </c:pt>
                <c:pt idx="84">
                  <c:v>91610</c:v>
                </c:pt>
                <c:pt idx="85">
                  <c:v>99945</c:v>
                </c:pt>
                <c:pt idx="86">
                  <c:v>109651</c:v>
                </c:pt>
                <c:pt idx="87">
                  <c:v>109565</c:v>
                </c:pt>
                <c:pt idx="88">
                  <c:v>111931</c:v>
                </c:pt>
                <c:pt idx="89">
                  <c:v>100453</c:v>
                </c:pt>
                <c:pt idx="90">
                  <c:v>93575</c:v>
                </c:pt>
                <c:pt idx="91">
                  <c:v>79303</c:v>
                </c:pt>
                <c:pt idx="92">
                  <c:v>83762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56-4A51-986F-115D43D84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9549376"/>
        <c:axId val="1"/>
      </c:barChart>
      <c:dateAx>
        <c:axId val="2895493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"/>
        <c:crosses val="autoZero"/>
        <c:auto val="0"/>
        <c:lblOffset val="100"/>
        <c:baseTimeUnit val="days"/>
        <c:majorUnit val="5"/>
        <c:majorTimeUnit val="days"/>
        <c:minorUnit val="4"/>
        <c:minorTimeUnit val="days"/>
      </c:date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895493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Brambory </a:t>
            </a:r>
            <a:r>
              <a:rPr lang="en-US" sz="1400" b="0" i="0" u="none" strike="noStrike" baseline="0">
                <a:effectLst/>
              </a:rPr>
              <a:t>celkem</a:t>
            </a:r>
            <a:r>
              <a:rPr lang="cs-CZ" sz="1400" b="0" i="0" u="none" strike="noStrike" baseline="0">
                <a:effectLst/>
              </a:rPr>
              <a:t> v České republice v letech 1920-2017</a:t>
            </a:r>
            <a:r>
              <a:rPr lang="en-US"/>
              <a:t>
</a:t>
            </a:r>
            <a:r>
              <a:rPr lang="cs-CZ"/>
              <a:t>Potatoes </a:t>
            </a:r>
            <a:r>
              <a:rPr lang="cs-CZ" sz="1400" b="0" i="0" u="none" strike="noStrike" baseline="0">
                <a:effectLst/>
              </a:rPr>
              <a:t>in the Czech republic in 1920-2017</a:t>
            </a:r>
            <a:endParaRPr lang="en-US"/>
          </a:p>
        </c:rich>
      </c:tx>
      <c:layout>
        <c:manualLayout>
          <c:xMode val="edge"/>
          <c:yMode val="edge"/>
          <c:x val="0.14469298189276095"/>
          <c:y val="2.3567379521346816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A!$K$6</c:f>
              <c:strCache>
                <c:ptCount val="1"/>
                <c:pt idx="0">
                  <c:v>Brambory celkem
Potatoes total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A!$A$8:$A$100</c:f>
              <c:strCache>
                <c:ptCount val="93"/>
                <c:pt idx="0">
                  <c:v>1920</c:v>
                </c:pt>
                <c:pt idx="1">
                  <c:v>1921</c:v>
                </c:pt>
                <c:pt idx="2">
                  <c:v>1922</c:v>
                </c:pt>
                <c:pt idx="3">
                  <c:v>1923</c:v>
                </c:pt>
                <c:pt idx="4">
                  <c:v>1924</c:v>
                </c:pt>
                <c:pt idx="5">
                  <c:v>1925</c:v>
                </c:pt>
                <c:pt idx="6">
                  <c:v>1926</c:v>
                </c:pt>
                <c:pt idx="7">
                  <c:v>1927</c:v>
                </c:pt>
                <c:pt idx="8">
                  <c:v>1928</c:v>
                </c:pt>
                <c:pt idx="9">
                  <c:v>1929</c:v>
                </c:pt>
                <c:pt idx="10">
                  <c:v>1930</c:v>
                </c:pt>
                <c:pt idx="11">
                  <c:v>1931</c:v>
                </c:pt>
                <c:pt idx="12">
                  <c:v>1932</c:v>
                </c:pt>
                <c:pt idx="13">
                  <c:v>1933</c:v>
                </c:pt>
                <c:pt idx="14">
                  <c:v>1934</c:v>
                </c:pt>
                <c:pt idx="15">
                  <c:v>1935</c:v>
                </c:pt>
                <c:pt idx="16">
                  <c:v>1936</c:v>
                </c:pt>
                <c:pt idx="17">
                  <c:v>1937</c:v>
                </c:pt>
                <c:pt idx="18">
                  <c:v>1938</c:v>
                </c:pt>
                <c:pt idx="19">
                  <c:v>…</c:v>
                </c:pt>
                <c:pt idx="20">
                  <c:v>1945</c:v>
                </c:pt>
                <c:pt idx="21">
                  <c:v>1946</c:v>
                </c:pt>
                <c:pt idx="22">
                  <c:v>1947</c:v>
                </c:pt>
                <c:pt idx="23">
                  <c:v>1948</c:v>
                </c:pt>
                <c:pt idx="24">
                  <c:v>1949</c:v>
                </c:pt>
                <c:pt idx="25">
                  <c:v>1950</c:v>
                </c:pt>
                <c:pt idx="26">
                  <c:v>1951</c:v>
                </c:pt>
                <c:pt idx="27">
                  <c:v>1952</c:v>
                </c:pt>
                <c:pt idx="28">
                  <c:v>1953</c:v>
                </c:pt>
                <c:pt idx="29">
                  <c:v>1954</c:v>
                </c:pt>
                <c:pt idx="30">
                  <c:v>1955</c:v>
                </c:pt>
                <c:pt idx="31">
                  <c:v>1956</c:v>
                </c:pt>
                <c:pt idx="32">
                  <c:v>1957</c:v>
                </c:pt>
                <c:pt idx="33">
                  <c:v>1958</c:v>
                </c:pt>
                <c:pt idx="34">
                  <c:v>1959</c:v>
                </c:pt>
                <c:pt idx="35">
                  <c:v>1960</c:v>
                </c:pt>
                <c:pt idx="36">
                  <c:v>1961</c:v>
                </c:pt>
                <c:pt idx="37">
                  <c:v>1962</c:v>
                </c:pt>
                <c:pt idx="38">
                  <c:v>1963</c:v>
                </c:pt>
                <c:pt idx="39">
                  <c:v>1964</c:v>
                </c:pt>
                <c:pt idx="40">
                  <c:v>1965</c:v>
                </c:pt>
                <c:pt idx="41">
                  <c:v>1966</c:v>
                </c:pt>
                <c:pt idx="42">
                  <c:v>1967</c:v>
                </c:pt>
                <c:pt idx="43">
                  <c:v>1968</c:v>
                </c:pt>
                <c:pt idx="44">
                  <c:v>1969</c:v>
                </c:pt>
                <c:pt idx="45">
                  <c:v>1970</c:v>
                </c:pt>
                <c:pt idx="46">
                  <c:v>1971</c:v>
                </c:pt>
                <c:pt idx="47">
                  <c:v>1972</c:v>
                </c:pt>
                <c:pt idx="48">
                  <c:v>1973</c:v>
                </c:pt>
                <c:pt idx="49">
                  <c:v>1974</c:v>
                </c:pt>
                <c:pt idx="50">
                  <c:v>1975</c:v>
                </c:pt>
                <c:pt idx="51">
                  <c:v>1976</c:v>
                </c:pt>
                <c:pt idx="52">
                  <c:v>1977</c:v>
                </c:pt>
                <c:pt idx="53">
                  <c:v>1978</c:v>
                </c:pt>
                <c:pt idx="54">
                  <c:v>1979</c:v>
                </c:pt>
                <c:pt idx="55">
                  <c:v>1980</c:v>
                </c:pt>
                <c:pt idx="56">
                  <c:v>1981</c:v>
                </c:pt>
                <c:pt idx="57">
                  <c:v>1982</c:v>
                </c:pt>
                <c:pt idx="58">
                  <c:v>1983</c:v>
                </c:pt>
                <c:pt idx="59">
                  <c:v>1984</c:v>
                </c:pt>
                <c:pt idx="60">
                  <c:v>1985</c:v>
                </c:pt>
                <c:pt idx="61">
                  <c:v>1986</c:v>
                </c:pt>
                <c:pt idx="62">
                  <c:v>1987</c:v>
                </c:pt>
                <c:pt idx="63">
                  <c:v>1988</c:v>
                </c:pt>
                <c:pt idx="64">
                  <c:v>1989</c:v>
                </c:pt>
                <c:pt idx="65">
                  <c:v>1990</c:v>
                </c:pt>
                <c:pt idx="66">
                  <c:v>1991</c:v>
                </c:pt>
                <c:pt idx="67">
                  <c:v>1992</c:v>
                </c:pt>
                <c:pt idx="68">
                  <c:v>1993</c:v>
                </c:pt>
                <c:pt idx="69">
                  <c:v>1994</c:v>
                </c:pt>
                <c:pt idx="70">
                  <c:v>1995</c:v>
                </c:pt>
                <c:pt idx="71">
                  <c:v>1996</c:v>
                </c:pt>
                <c:pt idx="72">
                  <c:v>1997</c:v>
                </c:pt>
                <c:pt idx="73">
                  <c:v>1998</c:v>
                </c:pt>
                <c:pt idx="74">
                  <c:v>1999</c:v>
                </c:pt>
                <c:pt idx="75">
                  <c:v>2000</c:v>
                </c:pt>
                <c:pt idx="76">
                  <c:v>2001</c:v>
                </c:pt>
                <c:pt idx="77">
                  <c:v>2002</c:v>
                </c:pt>
                <c:pt idx="78">
                  <c:v>2003</c:v>
                </c:pt>
                <c:pt idx="79">
                  <c:v>2004</c:v>
                </c:pt>
                <c:pt idx="80">
                  <c:v>2005</c:v>
                </c:pt>
                <c:pt idx="81">
                  <c:v>2006</c:v>
                </c:pt>
                <c:pt idx="82">
                  <c:v>2007</c:v>
                </c:pt>
                <c:pt idx="83">
                  <c:v>2008</c:v>
                </c:pt>
                <c:pt idx="84">
                  <c:v>2009</c:v>
                </c:pt>
                <c:pt idx="85">
                  <c:v>2010</c:v>
                </c:pt>
                <c:pt idx="86">
                  <c:v>2011</c:v>
                </c:pt>
                <c:pt idx="87">
                  <c:v>2012</c:v>
                </c:pt>
                <c:pt idx="88">
                  <c:v>2013</c:v>
                </c:pt>
                <c:pt idx="89">
                  <c:v>2014</c:v>
                </c:pt>
                <c:pt idx="90">
                  <c:v>2015</c:v>
                </c:pt>
                <c:pt idx="91">
                  <c:v>2016</c:v>
                </c:pt>
                <c:pt idx="92">
                  <c:v>2017</c:v>
                </c:pt>
              </c:strCache>
            </c:strRef>
          </c:cat>
          <c:val>
            <c:numRef>
              <c:f>A!$K$8:$K$100</c:f>
              <c:numCache>
                <c:formatCode>#,##0</c:formatCode>
                <c:ptCount val="93"/>
                <c:pt idx="0">
                  <c:v>391125</c:v>
                </c:pt>
                <c:pt idx="1">
                  <c:v>404774</c:v>
                </c:pt>
                <c:pt idx="2">
                  <c:v>412447</c:v>
                </c:pt>
                <c:pt idx="3">
                  <c:v>396268</c:v>
                </c:pt>
                <c:pt idx="4">
                  <c:v>393891</c:v>
                </c:pt>
                <c:pt idx="5">
                  <c:v>396547</c:v>
                </c:pt>
                <c:pt idx="6">
                  <c:v>402045</c:v>
                </c:pt>
                <c:pt idx="7">
                  <c:v>401500</c:v>
                </c:pt>
                <c:pt idx="8">
                  <c:v>462204</c:v>
                </c:pt>
                <c:pt idx="9">
                  <c:v>186827</c:v>
                </c:pt>
                <c:pt idx="10">
                  <c:v>441454</c:v>
                </c:pt>
                <c:pt idx="11">
                  <c:v>472534</c:v>
                </c:pt>
                <c:pt idx="12">
                  <c:v>476830</c:v>
                </c:pt>
                <c:pt idx="13">
                  <c:v>484206</c:v>
                </c:pt>
                <c:pt idx="14">
                  <c:v>482540</c:v>
                </c:pt>
                <c:pt idx="15">
                  <c:v>492871</c:v>
                </c:pt>
                <c:pt idx="16">
                  <c:v>498193</c:v>
                </c:pt>
                <c:pt idx="17">
                  <c:v>507180</c:v>
                </c:pt>
                <c:pt idx="18">
                  <c:v>504556</c:v>
                </c:pt>
                <c:pt idx="20">
                  <c:v>445071</c:v>
                </c:pt>
                <c:pt idx="21">
                  <c:v>427009</c:v>
                </c:pt>
                <c:pt idx="22">
                  <c:v>389737</c:v>
                </c:pt>
                <c:pt idx="23">
                  <c:v>361930</c:v>
                </c:pt>
                <c:pt idx="24">
                  <c:v>392809</c:v>
                </c:pt>
                <c:pt idx="25">
                  <c:v>468220</c:v>
                </c:pt>
                <c:pt idx="26">
                  <c:v>465151</c:v>
                </c:pt>
                <c:pt idx="27">
                  <c:v>476763</c:v>
                </c:pt>
                <c:pt idx="28">
                  <c:v>454356</c:v>
                </c:pt>
                <c:pt idx="29">
                  <c:v>451752</c:v>
                </c:pt>
                <c:pt idx="30">
                  <c:v>437193</c:v>
                </c:pt>
                <c:pt idx="31">
                  <c:v>442879</c:v>
                </c:pt>
                <c:pt idx="32">
                  <c:v>440964</c:v>
                </c:pt>
                <c:pt idx="33">
                  <c:v>422445</c:v>
                </c:pt>
                <c:pt idx="34">
                  <c:v>400931</c:v>
                </c:pt>
                <c:pt idx="35">
                  <c:v>391331</c:v>
                </c:pt>
                <c:pt idx="36">
                  <c:v>355074</c:v>
                </c:pt>
                <c:pt idx="37">
                  <c:v>348182</c:v>
                </c:pt>
                <c:pt idx="38">
                  <c:v>348435</c:v>
                </c:pt>
                <c:pt idx="39">
                  <c:v>342059</c:v>
                </c:pt>
                <c:pt idx="40">
                  <c:v>302260</c:v>
                </c:pt>
                <c:pt idx="41">
                  <c:v>302324</c:v>
                </c:pt>
                <c:pt idx="42">
                  <c:v>282780</c:v>
                </c:pt>
                <c:pt idx="43">
                  <c:v>256963</c:v>
                </c:pt>
                <c:pt idx="44">
                  <c:v>219980</c:v>
                </c:pt>
                <c:pt idx="45">
                  <c:v>229301</c:v>
                </c:pt>
                <c:pt idx="46">
                  <c:v>223760</c:v>
                </c:pt>
                <c:pt idx="47">
                  <c:v>216331</c:v>
                </c:pt>
                <c:pt idx="48">
                  <c:v>205852</c:v>
                </c:pt>
                <c:pt idx="49">
                  <c:v>184843</c:v>
                </c:pt>
                <c:pt idx="50">
                  <c:v>165978</c:v>
                </c:pt>
                <c:pt idx="51">
                  <c:v>158807</c:v>
                </c:pt>
                <c:pt idx="52">
                  <c:v>155243</c:v>
                </c:pt>
                <c:pt idx="53">
                  <c:v>146819</c:v>
                </c:pt>
                <c:pt idx="54">
                  <c:v>140571</c:v>
                </c:pt>
                <c:pt idx="55">
                  <c:v>130043</c:v>
                </c:pt>
                <c:pt idx="56">
                  <c:v>134670</c:v>
                </c:pt>
                <c:pt idx="57">
                  <c:v>131747</c:v>
                </c:pt>
                <c:pt idx="58">
                  <c:v>128838</c:v>
                </c:pt>
                <c:pt idx="59">
                  <c:v>131039</c:v>
                </c:pt>
                <c:pt idx="60">
                  <c:v>127781</c:v>
                </c:pt>
                <c:pt idx="61">
                  <c:v>123417</c:v>
                </c:pt>
                <c:pt idx="62">
                  <c:v>122981</c:v>
                </c:pt>
                <c:pt idx="63">
                  <c:v>120167</c:v>
                </c:pt>
                <c:pt idx="64">
                  <c:v>115446</c:v>
                </c:pt>
                <c:pt idx="65">
                  <c:v>109664</c:v>
                </c:pt>
                <c:pt idx="66">
                  <c:v>113857</c:v>
                </c:pt>
                <c:pt idx="67">
                  <c:v>110726</c:v>
                </c:pt>
                <c:pt idx="68">
                  <c:v>104931</c:v>
                </c:pt>
                <c:pt idx="69">
                  <c:v>76789</c:v>
                </c:pt>
                <c:pt idx="70">
                  <c:v>78045</c:v>
                </c:pt>
                <c:pt idx="71">
                  <c:v>86548</c:v>
                </c:pt>
                <c:pt idx="72">
                  <c:v>72839</c:v>
                </c:pt>
                <c:pt idx="73">
                  <c:v>72087</c:v>
                </c:pt>
                <c:pt idx="74">
                  <c:v>71505</c:v>
                </c:pt>
                <c:pt idx="75">
                  <c:v>69236</c:v>
                </c:pt>
                <c:pt idx="76">
                  <c:v>54296</c:v>
                </c:pt>
                <c:pt idx="77">
                  <c:v>38311</c:v>
                </c:pt>
                <c:pt idx="78">
                  <c:v>35984</c:v>
                </c:pt>
                <c:pt idx="79">
                  <c:v>35973</c:v>
                </c:pt>
                <c:pt idx="80">
                  <c:v>36072</c:v>
                </c:pt>
                <c:pt idx="81">
                  <c:v>30024</c:v>
                </c:pt>
                <c:pt idx="82">
                  <c:v>31912</c:v>
                </c:pt>
                <c:pt idx="83">
                  <c:v>29788</c:v>
                </c:pt>
                <c:pt idx="84">
                  <c:v>28734</c:v>
                </c:pt>
                <c:pt idx="85">
                  <c:v>27079</c:v>
                </c:pt>
                <c:pt idx="86">
                  <c:v>26450</c:v>
                </c:pt>
                <c:pt idx="87">
                  <c:v>23652</c:v>
                </c:pt>
                <c:pt idx="88">
                  <c:v>23205</c:v>
                </c:pt>
                <c:pt idx="89">
                  <c:v>23992</c:v>
                </c:pt>
                <c:pt idx="90">
                  <c:v>22681</c:v>
                </c:pt>
                <c:pt idx="91">
                  <c:v>23414</c:v>
                </c:pt>
                <c:pt idx="92">
                  <c:v>23418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04-4000-978C-E233AAA0F1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5884864"/>
        <c:axId val="1"/>
      </c:barChart>
      <c:dateAx>
        <c:axId val="2958848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"/>
        <c:crosses val="autoZero"/>
        <c:auto val="0"/>
        <c:lblOffset val="100"/>
        <c:baseTimeUnit val="days"/>
        <c:majorUnit val="5"/>
        <c:majorTimeUnit val="days"/>
        <c:minorUnit val="4"/>
        <c:minorTimeUnit val="days"/>
      </c:date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958848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 sz="1400"/>
              <a:t>Vývoj stavu prasat v České republice v</a:t>
            </a:r>
            <a:r>
              <a:rPr lang="cs-CZ" sz="1400" baseline="0"/>
              <a:t> období 1921 - 2017</a:t>
            </a:r>
            <a:endParaRPr lang="en-US" sz="1400"/>
          </a:p>
        </c:rich>
      </c:tx>
      <c:layout>
        <c:manualLayout>
          <c:xMode val="edge"/>
          <c:yMode val="edge"/>
          <c:x val="0.21642576946224482"/>
          <c:y val="2.116704017867386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4615009099649965E-2"/>
          <c:y val="0.10954940874839043"/>
          <c:w val="0.90437471698342609"/>
          <c:h val="0.789683526099644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hosp_zvirata!$H$6</c:f>
              <c:strCache>
                <c:ptCount val="1"/>
                <c:pt idx="0">
                  <c:v>Stav prasat (v tis. ks)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hosp_zvirata!$B$7:$B$92</c:f>
              <c:strCache>
                <c:ptCount val="86"/>
                <c:pt idx="0">
                  <c:v>1921</c:v>
                </c:pt>
                <c:pt idx="1">
                  <c:v>…</c:v>
                </c:pt>
                <c:pt idx="2">
                  <c:v>1926</c:v>
                </c:pt>
                <c:pt idx="3">
                  <c:v>…</c:v>
                </c:pt>
                <c:pt idx="4">
                  <c:v>1931</c:v>
                </c:pt>
                <c:pt idx="5">
                  <c:v>1932</c:v>
                </c:pt>
                <c:pt idx="6">
                  <c:v>1933</c:v>
                </c:pt>
                <c:pt idx="7">
                  <c:v>1934</c:v>
                </c:pt>
                <c:pt idx="8">
                  <c:v>1935</c:v>
                </c:pt>
                <c:pt idx="9">
                  <c:v>1936</c:v>
                </c:pt>
                <c:pt idx="10">
                  <c:v>1937</c:v>
                </c:pt>
                <c:pt idx="11">
                  <c:v>1938</c:v>
                </c:pt>
                <c:pt idx="12">
                  <c:v>…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1991</c:v>
                </c:pt>
                <c:pt idx="60">
                  <c:v>1992</c:v>
                </c:pt>
                <c:pt idx="61">
                  <c:v>1993</c:v>
                </c:pt>
                <c:pt idx="62">
                  <c:v>1994</c:v>
                </c:pt>
                <c:pt idx="63">
                  <c:v>1995</c:v>
                </c:pt>
                <c:pt idx="64">
                  <c:v>1996</c:v>
                </c:pt>
                <c:pt idx="65">
                  <c:v>1997</c:v>
                </c:pt>
                <c:pt idx="66">
                  <c:v>1998</c:v>
                </c:pt>
                <c:pt idx="67">
                  <c:v>1999</c:v>
                </c:pt>
                <c:pt idx="68">
                  <c:v>2000</c:v>
                </c:pt>
                <c:pt idx="69">
                  <c:v>2001</c:v>
                </c:pt>
                <c:pt idx="70">
                  <c:v>2002</c:v>
                </c:pt>
                <c:pt idx="71">
                  <c:v>2003</c:v>
                </c:pt>
                <c:pt idx="72">
                  <c:v>2004</c:v>
                </c:pt>
                <c:pt idx="73">
                  <c:v>2005</c:v>
                </c:pt>
                <c:pt idx="74">
                  <c:v>2006</c:v>
                </c:pt>
                <c:pt idx="75">
                  <c:v>2007</c:v>
                </c:pt>
                <c:pt idx="76">
                  <c:v>2008</c:v>
                </c:pt>
                <c:pt idx="77">
                  <c:v>2009</c:v>
                </c:pt>
                <c:pt idx="78">
                  <c:v>2010</c:v>
                </c:pt>
                <c:pt idx="79">
                  <c:v>2011</c:v>
                </c:pt>
                <c:pt idx="80">
                  <c:v>2012</c:v>
                </c:pt>
                <c:pt idx="81">
                  <c:v>2013</c:v>
                </c:pt>
                <c:pt idx="82">
                  <c:v>2014</c:v>
                </c:pt>
                <c:pt idx="83">
                  <c:v>2015</c:v>
                </c:pt>
                <c:pt idx="84">
                  <c:v>2016</c:v>
                </c:pt>
                <c:pt idx="85">
                  <c:v>2017</c:v>
                </c:pt>
              </c:strCache>
            </c:strRef>
          </c:cat>
          <c:val>
            <c:numRef>
              <c:f>hosp_zvirata!$H$7:$H$92</c:f>
              <c:numCache>
                <c:formatCode>General</c:formatCode>
                <c:ptCount val="86"/>
                <c:pt idx="0" formatCode="#,##0">
                  <c:v>1562.7380000000001</c:v>
                </c:pt>
                <c:pt idx="2" formatCode="#,##0">
                  <c:v>1830.6590000000001</c:v>
                </c:pt>
                <c:pt idx="4" formatCode="#,##0">
                  <c:v>2065.7130000000002</c:v>
                </c:pt>
                <c:pt idx="5" formatCode="#,##0">
                  <c:v>1974.3889999999999</c:v>
                </c:pt>
                <c:pt idx="6" formatCode="#,##0">
                  <c:v>2157.9879999999998</c:v>
                </c:pt>
                <c:pt idx="7" formatCode="#,##0">
                  <c:v>2806.12</c:v>
                </c:pt>
                <c:pt idx="8" formatCode="#,##0">
                  <c:v>2309.7919999999999</c:v>
                </c:pt>
                <c:pt idx="9" formatCode="#,##0">
                  <c:v>2106.7550000000001</c:v>
                </c:pt>
                <c:pt idx="10" formatCode="#,##0">
                  <c:v>2461.9409999999998</c:v>
                </c:pt>
                <c:pt idx="11" formatCode="#,##0">
                  <c:v>2750.84</c:v>
                </c:pt>
                <c:pt idx="13" formatCode="#,##0">
                  <c:v>1724</c:v>
                </c:pt>
                <c:pt idx="14" formatCode="#,##0">
                  <c:v>1779</c:v>
                </c:pt>
                <c:pt idx="15" formatCode="#,##0">
                  <c:v>2262.1999999999998</c:v>
                </c:pt>
                <c:pt idx="16" formatCode="#,##0">
                  <c:v>1979.296</c:v>
                </c:pt>
                <c:pt idx="17" formatCode="#,##0">
                  <c:v>2298.4899999999998</c:v>
                </c:pt>
                <c:pt idx="18" formatCode="#,##0">
                  <c:v>2911.29</c:v>
                </c:pt>
                <c:pt idx="19" formatCode="#,##0">
                  <c:v>2604.817</c:v>
                </c:pt>
                <c:pt idx="20" formatCode="#,##0">
                  <c:v>3005.076</c:v>
                </c:pt>
                <c:pt idx="21" formatCode="#,##0">
                  <c:v>3187.9079999999999</c:v>
                </c:pt>
                <c:pt idx="22" formatCode="#,##0">
                  <c:v>2727.1680000000001</c:v>
                </c:pt>
                <c:pt idx="23" formatCode="#,##0">
                  <c:v>3032.5070000000001</c:v>
                </c:pt>
                <c:pt idx="24" formatCode="#,##0">
                  <c:v>3396.864</c:v>
                </c:pt>
                <c:pt idx="25" formatCode="#,##0">
                  <c:v>3409.8870000000002</c:v>
                </c:pt>
                <c:pt idx="26" formatCode="#,##0">
                  <c:v>3329.105</c:v>
                </c:pt>
                <c:pt idx="27" formatCode="#,##0">
                  <c:v>3197.78</c:v>
                </c:pt>
                <c:pt idx="28" formatCode="#,##0">
                  <c:v>3498.6019999999999</c:v>
                </c:pt>
                <c:pt idx="29" formatCode="#,##0">
                  <c:v>3552.7420000000002</c:v>
                </c:pt>
                <c:pt idx="30" formatCode="#,##0">
                  <c:v>3653.7220000000002</c:v>
                </c:pt>
                <c:pt idx="31" formatCode="#,##0">
                  <c:v>3660.7939999999999</c:v>
                </c:pt>
                <c:pt idx="32" formatCode="#,##0">
                  <c:v>3669.5059999999999</c:v>
                </c:pt>
                <c:pt idx="33" formatCode="#,##0">
                  <c:v>3859.08</c:v>
                </c:pt>
                <c:pt idx="34" formatCode="#,##0">
                  <c:v>3493.4659999999999</c:v>
                </c:pt>
                <c:pt idx="35" formatCode="#,##0">
                  <c:v>3347.9479999999999</c:v>
                </c:pt>
                <c:pt idx="36" formatCode="#,##0">
                  <c:v>3540.6689999999999</c:v>
                </c:pt>
                <c:pt idx="37" formatCode="#,##0">
                  <c:v>3233.3609999999999</c:v>
                </c:pt>
                <c:pt idx="38" formatCode="#,##0">
                  <c:v>3168.7280000000001</c:v>
                </c:pt>
                <c:pt idx="39" formatCode="#,##0">
                  <c:v>3422.9830000000002</c:v>
                </c:pt>
                <c:pt idx="40" formatCode="#,##0">
                  <c:v>3724.5120000000002</c:v>
                </c:pt>
                <c:pt idx="41" formatCode="#,##0">
                  <c:v>3939.9169999999999</c:v>
                </c:pt>
                <c:pt idx="42" formatCode="#,##0">
                  <c:v>4067.62</c:v>
                </c:pt>
                <c:pt idx="43" formatCode="#,##0">
                  <c:v>4306.7640000000001</c:v>
                </c:pt>
                <c:pt idx="44" formatCode="#,##0">
                  <c:v>4276.4449999999997</c:v>
                </c:pt>
                <c:pt idx="45" formatCode="#,##0">
                  <c:v>4295.1970000000001</c:v>
                </c:pt>
                <c:pt idx="46" formatCode="#,##0">
                  <c:v>4767.67</c:v>
                </c:pt>
                <c:pt idx="47" formatCode="#,##0">
                  <c:v>4858.0460000000003</c:v>
                </c:pt>
                <c:pt idx="48" formatCode="#,##0">
                  <c:v>4796.9319999999998</c:v>
                </c:pt>
                <c:pt idx="49" formatCode="#,##0">
                  <c:v>5105.4889999999996</c:v>
                </c:pt>
                <c:pt idx="50" formatCode="#,##0">
                  <c:v>4724.6080000000002</c:v>
                </c:pt>
                <c:pt idx="51" formatCode="#,##0">
                  <c:v>4557.8789999999999</c:v>
                </c:pt>
                <c:pt idx="52" formatCode="#,##0">
                  <c:v>4506.701</c:v>
                </c:pt>
                <c:pt idx="53" formatCode="#,##0">
                  <c:v>4299.0370000000003</c:v>
                </c:pt>
                <c:pt idx="54" formatCode="#,##0">
                  <c:v>4332.6530000000002</c:v>
                </c:pt>
                <c:pt idx="55" formatCode="#,##0">
                  <c:v>4410.674</c:v>
                </c:pt>
                <c:pt idx="56" formatCode="#,##0">
                  <c:v>4617.7479999999996</c:v>
                </c:pt>
                <c:pt idx="57" formatCode="#,##0">
                  <c:v>4685.3329999999996</c:v>
                </c:pt>
                <c:pt idx="58" formatCode="#,##0">
                  <c:v>4789.8980000000001</c:v>
                </c:pt>
                <c:pt idx="59" formatCode="#,##0">
                  <c:v>4569.3040000000001</c:v>
                </c:pt>
                <c:pt idx="60" formatCode="#,##0">
                  <c:v>4609.1490000000003</c:v>
                </c:pt>
                <c:pt idx="61" formatCode="#,##0">
                  <c:v>4598.8209999999999</c:v>
                </c:pt>
                <c:pt idx="62" formatCode="#,##0">
                  <c:v>4070.8980000000001</c:v>
                </c:pt>
                <c:pt idx="63" formatCode="#,##0">
                  <c:v>3866.5680000000002</c:v>
                </c:pt>
                <c:pt idx="64" formatCode="#,##0">
                  <c:v>4016.2460000000001</c:v>
                </c:pt>
                <c:pt idx="65" formatCode="#,##0">
                  <c:v>4079.59</c:v>
                </c:pt>
                <c:pt idx="66" formatCode="#,##0">
                  <c:v>4012.9430000000002</c:v>
                </c:pt>
                <c:pt idx="67" formatCode="#,##0">
                  <c:v>4000.72</c:v>
                </c:pt>
                <c:pt idx="68" formatCode="#,##0">
                  <c:v>3687.9670000000001</c:v>
                </c:pt>
                <c:pt idx="69" formatCode="#,##0">
                  <c:v>3593.7170000000001</c:v>
                </c:pt>
                <c:pt idx="70" formatCode="#,##0">
                  <c:v>3440.9250000000002</c:v>
                </c:pt>
                <c:pt idx="71" formatCode="#,##0">
                  <c:v>3362.8009999999999</c:v>
                </c:pt>
                <c:pt idx="72" formatCode="#,##0">
                  <c:v>3126.5390000000002</c:v>
                </c:pt>
                <c:pt idx="73" formatCode="#,##0">
                  <c:v>2876.8339999999998</c:v>
                </c:pt>
                <c:pt idx="74" formatCode="#,##0">
                  <c:v>2840.375</c:v>
                </c:pt>
                <c:pt idx="75" formatCode="#,##0">
                  <c:v>2830.415</c:v>
                </c:pt>
                <c:pt idx="76" formatCode="#,##0">
                  <c:v>2432.9839999999999</c:v>
                </c:pt>
                <c:pt idx="77" formatCode="#,##0">
                  <c:v>1971.4169999999999</c:v>
                </c:pt>
                <c:pt idx="78" formatCode="#,##0">
                  <c:v>1909.232</c:v>
                </c:pt>
                <c:pt idx="79" formatCode="#,##0">
                  <c:v>1749.0920000000001</c:v>
                </c:pt>
                <c:pt idx="80" formatCode="#,##0">
                  <c:v>1578.827</c:v>
                </c:pt>
                <c:pt idx="81" formatCode="#,##0">
                  <c:v>1586.627</c:v>
                </c:pt>
                <c:pt idx="82" formatCode="#,##0">
                  <c:v>1617.0609999999999</c:v>
                </c:pt>
                <c:pt idx="83" formatCode="#,##0">
                  <c:v>1559.6479999999999</c:v>
                </c:pt>
                <c:pt idx="84" formatCode="#,##0">
                  <c:v>1609.9449999999999</c:v>
                </c:pt>
                <c:pt idx="85" formatCode="#,##0">
                  <c:v>1490.7750000000001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22-43D1-B2B7-835219D8C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6500096"/>
        <c:axId val="216501632"/>
      </c:barChart>
      <c:catAx>
        <c:axId val="216500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6501632"/>
        <c:crosses val="autoZero"/>
        <c:auto val="1"/>
        <c:lblAlgn val="ctr"/>
        <c:lblOffset val="100"/>
        <c:noMultiLvlLbl val="0"/>
      </c:catAx>
      <c:valAx>
        <c:axId val="21650163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cs-CZ" sz="900"/>
                  <a:t>stav prasat </a:t>
                </a:r>
              </a:p>
              <a:p>
                <a:pPr>
                  <a:defRPr/>
                </a:pPr>
                <a:r>
                  <a:rPr lang="cs-CZ" sz="900"/>
                  <a:t>(v tis. ks)</a:t>
                </a:r>
              </a:p>
            </c:rich>
          </c:tx>
          <c:layout>
            <c:manualLayout>
              <c:xMode val="edge"/>
              <c:yMode val="edge"/>
              <c:x val="5.1394325375433902E-3"/>
              <c:y val="9.1104746724852727E-3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2165000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 sz="1400"/>
              <a:t>Vývoj stavu skotu v České republice v</a:t>
            </a:r>
            <a:r>
              <a:rPr lang="cs-CZ" sz="1400" baseline="0"/>
              <a:t> období 1921 - 2017</a:t>
            </a:r>
            <a:endParaRPr lang="en-US" sz="1400"/>
          </a:p>
        </c:rich>
      </c:tx>
      <c:layout>
        <c:manualLayout>
          <c:xMode val="edge"/>
          <c:yMode val="edge"/>
          <c:x val="0.21642576946224482"/>
          <c:y val="2.116704017867386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4615009099649965E-2"/>
          <c:y val="0.10954940874839043"/>
          <c:w val="0.90437471698342609"/>
          <c:h val="0.789683526099644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hosp_zvirata!$D$6</c:f>
              <c:strCache>
                <c:ptCount val="1"/>
                <c:pt idx="0">
                  <c:v>Stav skotu (v tis. Ks)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hosp_zvirata!$B$7:$B$92</c:f>
              <c:strCache>
                <c:ptCount val="86"/>
                <c:pt idx="0">
                  <c:v>1921</c:v>
                </c:pt>
                <c:pt idx="1">
                  <c:v>…</c:v>
                </c:pt>
                <c:pt idx="2">
                  <c:v>1926</c:v>
                </c:pt>
                <c:pt idx="3">
                  <c:v>…</c:v>
                </c:pt>
                <c:pt idx="4">
                  <c:v>1931</c:v>
                </c:pt>
                <c:pt idx="5">
                  <c:v>1932</c:v>
                </c:pt>
                <c:pt idx="6">
                  <c:v>1933</c:v>
                </c:pt>
                <c:pt idx="7">
                  <c:v>1934</c:v>
                </c:pt>
                <c:pt idx="8">
                  <c:v>1935</c:v>
                </c:pt>
                <c:pt idx="9">
                  <c:v>1936</c:v>
                </c:pt>
                <c:pt idx="10">
                  <c:v>1937</c:v>
                </c:pt>
                <c:pt idx="11">
                  <c:v>1938</c:v>
                </c:pt>
                <c:pt idx="12">
                  <c:v>…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1991</c:v>
                </c:pt>
                <c:pt idx="60">
                  <c:v>1992</c:v>
                </c:pt>
                <c:pt idx="61">
                  <c:v>1993</c:v>
                </c:pt>
                <c:pt idx="62">
                  <c:v>1994</c:v>
                </c:pt>
                <c:pt idx="63">
                  <c:v>1995</c:v>
                </c:pt>
                <c:pt idx="64">
                  <c:v>1996</c:v>
                </c:pt>
                <c:pt idx="65">
                  <c:v>1997</c:v>
                </c:pt>
                <c:pt idx="66">
                  <c:v>1998</c:v>
                </c:pt>
                <c:pt idx="67">
                  <c:v>1999</c:v>
                </c:pt>
                <c:pt idx="68">
                  <c:v>2000</c:v>
                </c:pt>
                <c:pt idx="69">
                  <c:v>2001</c:v>
                </c:pt>
                <c:pt idx="70">
                  <c:v>2002</c:v>
                </c:pt>
                <c:pt idx="71">
                  <c:v>2003</c:v>
                </c:pt>
                <c:pt idx="72">
                  <c:v>2004</c:v>
                </c:pt>
                <c:pt idx="73">
                  <c:v>2005</c:v>
                </c:pt>
                <c:pt idx="74">
                  <c:v>2006</c:v>
                </c:pt>
                <c:pt idx="75">
                  <c:v>2007</c:v>
                </c:pt>
                <c:pt idx="76">
                  <c:v>2008</c:v>
                </c:pt>
                <c:pt idx="77">
                  <c:v>2009</c:v>
                </c:pt>
                <c:pt idx="78">
                  <c:v>2010</c:v>
                </c:pt>
                <c:pt idx="79">
                  <c:v>2011</c:v>
                </c:pt>
                <c:pt idx="80">
                  <c:v>2012</c:v>
                </c:pt>
                <c:pt idx="81">
                  <c:v>2013</c:v>
                </c:pt>
                <c:pt idx="82">
                  <c:v>2014</c:v>
                </c:pt>
                <c:pt idx="83">
                  <c:v>2015</c:v>
                </c:pt>
                <c:pt idx="84">
                  <c:v>2016</c:v>
                </c:pt>
                <c:pt idx="85">
                  <c:v>2017</c:v>
                </c:pt>
              </c:strCache>
            </c:strRef>
          </c:cat>
          <c:val>
            <c:numRef>
              <c:f>hosp_zvirata!$D$7:$D$92</c:f>
              <c:numCache>
                <c:formatCode>#,##0</c:formatCode>
                <c:ptCount val="86"/>
                <c:pt idx="0">
                  <c:v>3043.0909999999999</c:v>
                </c:pt>
                <c:pt idx="1">
                  <c:v>0</c:v>
                </c:pt>
                <c:pt idx="2">
                  <c:v>3451.4540000000002</c:v>
                </c:pt>
                <c:pt idx="3">
                  <c:v>0</c:v>
                </c:pt>
                <c:pt idx="4">
                  <c:v>3265.721</c:v>
                </c:pt>
                <c:pt idx="5">
                  <c:v>3270.7150000000001</c:v>
                </c:pt>
                <c:pt idx="6">
                  <c:v>3228.5680000000002</c:v>
                </c:pt>
                <c:pt idx="7">
                  <c:v>3285.1759999999999</c:v>
                </c:pt>
                <c:pt idx="8">
                  <c:v>3105.1280000000002</c:v>
                </c:pt>
                <c:pt idx="9">
                  <c:v>3078.194</c:v>
                </c:pt>
                <c:pt idx="10">
                  <c:v>3298.4090000000001</c:v>
                </c:pt>
                <c:pt idx="11">
                  <c:v>3520.7139999999999</c:v>
                </c:pt>
                <c:pt idx="12">
                  <c:v>0</c:v>
                </c:pt>
                <c:pt idx="13">
                  <c:v>3024.663</c:v>
                </c:pt>
                <c:pt idx="14">
                  <c:v>3146.4540000000002</c:v>
                </c:pt>
                <c:pt idx="15">
                  <c:v>2962.9850000000001</c:v>
                </c:pt>
                <c:pt idx="16">
                  <c:v>2431.2040000000002</c:v>
                </c:pt>
                <c:pt idx="17">
                  <c:v>2645.9259999999999</c:v>
                </c:pt>
                <c:pt idx="18">
                  <c:v>3076.4760000000001</c:v>
                </c:pt>
                <c:pt idx="19">
                  <c:v>3158.86</c:v>
                </c:pt>
                <c:pt idx="20">
                  <c:v>3191.308</c:v>
                </c:pt>
                <c:pt idx="21">
                  <c:v>3164.538</c:v>
                </c:pt>
                <c:pt idx="22">
                  <c:v>2840.165</c:v>
                </c:pt>
                <c:pt idx="23">
                  <c:v>2782.4760000000001</c:v>
                </c:pt>
                <c:pt idx="24">
                  <c:v>2856.2629999999999</c:v>
                </c:pt>
                <c:pt idx="25">
                  <c:v>2892.8049999999998</c:v>
                </c:pt>
                <c:pt idx="26">
                  <c:v>2843.3049999999998</c:v>
                </c:pt>
                <c:pt idx="27">
                  <c:v>2910.1660000000002</c:v>
                </c:pt>
                <c:pt idx="28">
                  <c:v>2986.3850000000002</c:v>
                </c:pt>
                <c:pt idx="29">
                  <c:v>3029.8789999999999</c:v>
                </c:pt>
                <c:pt idx="30">
                  <c:v>3132.0230000000001</c:v>
                </c:pt>
                <c:pt idx="31">
                  <c:v>3119.0369999999998</c:v>
                </c:pt>
                <c:pt idx="32">
                  <c:v>3105.415</c:v>
                </c:pt>
                <c:pt idx="33">
                  <c:v>3065.2449999999999</c:v>
                </c:pt>
                <c:pt idx="34">
                  <c:v>3011.47</c:v>
                </c:pt>
                <c:pt idx="35">
                  <c:v>3033.8339999999998</c:v>
                </c:pt>
                <c:pt idx="36">
                  <c:v>3036.7910000000002</c:v>
                </c:pt>
                <c:pt idx="37">
                  <c:v>2946.4679999999998</c:v>
                </c:pt>
                <c:pt idx="38">
                  <c:v>2939.828</c:v>
                </c:pt>
                <c:pt idx="39">
                  <c:v>2958.7660000000001</c:v>
                </c:pt>
                <c:pt idx="40">
                  <c:v>3005.5320000000002</c:v>
                </c:pt>
                <c:pt idx="41">
                  <c:v>3092.6060000000002</c:v>
                </c:pt>
                <c:pt idx="42">
                  <c:v>3165.529</c:v>
                </c:pt>
                <c:pt idx="43">
                  <c:v>3187.8220000000001</c:v>
                </c:pt>
                <c:pt idx="44">
                  <c:v>3205.2339999999999</c:v>
                </c:pt>
                <c:pt idx="45">
                  <c:v>3267.5749999999998</c:v>
                </c:pt>
                <c:pt idx="46">
                  <c:v>3336.6379999999999</c:v>
                </c:pt>
                <c:pt idx="47">
                  <c:v>3436.634</c:v>
                </c:pt>
                <c:pt idx="48">
                  <c:v>3428.9540000000002</c:v>
                </c:pt>
                <c:pt idx="49">
                  <c:v>3498.7649999999999</c:v>
                </c:pt>
                <c:pt idx="50">
                  <c:v>3556.0729999999999</c:v>
                </c:pt>
                <c:pt idx="51">
                  <c:v>3546.34</c:v>
                </c:pt>
                <c:pt idx="52">
                  <c:v>3547.453</c:v>
                </c:pt>
                <c:pt idx="53">
                  <c:v>3502.741</c:v>
                </c:pt>
                <c:pt idx="54">
                  <c:v>3462.3919999999998</c:v>
                </c:pt>
                <c:pt idx="55">
                  <c:v>3482.2820000000002</c:v>
                </c:pt>
                <c:pt idx="56">
                  <c:v>3467.3159999999998</c:v>
                </c:pt>
                <c:pt idx="57">
                  <c:v>3480.5819999999999</c:v>
                </c:pt>
                <c:pt idx="58">
                  <c:v>3506.2220000000002</c:v>
                </c:pt>
                <c:pt idx="59">
                  <c:v>3359.9760000000001</c:v>
                </c:pt>
                <c:pt idx="60">
                  <c:v>2949.5740000000001</c:v>
                </c:pt>
                <c:pt idx="61">
                  <c:v>2511.7370000000001</c:v>
                </c:pt>
                <c:pt idx="62">
                  <c:v>2161.4380000000001</c:v>
                </c:pt>
                <c:pt idx="63">
                  <c:v>2029.827</c:v>
                </c:pt>
                <c:pt idx="64">
                  <c:v>1988.81</c:v>
                </c:pt>
                <c:pt idx="65">
                  <c:v>1865.902</c:v>
                </c:pt>
                <c:pt idx="66">
                  <c:v>1700.789</c:v>
                </c:pt>
                <c:pt idx="67">
                  <c:v>1657.337</c:v>
                </c:pt>
                <c:pt idx="68">
                  <c:v>1573.53</c:v>
                </c:pt>
                <c:pt idx="69">
                  <c:v>1582.027</c:v>
                </c:pt>
                <c:pt idx="70">
                  <c:v>1520.136</c:v>
                </c:pt>
                <c:pt idx="71">
                  <c:v>1473.828</c:v>
                </c:pt>
                <c:pt idx="72">
                  <c:v>1428.329</c:v>
                </c:pt>
                <c:pt idx="73">
                  <c:v>1397.308</c:v>
                </c:pt>
                <c:pt idx="74">
                  <c:v>1373.645</c:v>
                </c:pt>
                <c:pt idx="75">
                  <c:v>1391.393</c:v>
                </c:pt>
                <c:pt idx="76">
                  <c:v>1401.607</c:v>
                </c:pt>
                <c:pt idx="77">
                  <c:v>1363.213</c:v>
                </c:pt>
                <c:pt idx="78">
                  <c:v>1349.2860000000001</c:v>
                </c:pt>
                <c:pt idx="79">
                  <c:v>1343.6859999999999</c:v>
                </c:pt>
                <c:pt idx="80">
                  <c:v>1353.6849999999999</c:v>
                </c:pt>
                <c:pt idx="81">
                  <c:v>1352.8219999999999</c:v>
                </c:pt>
                <c:pt idx="82">
                  <c:v>1373.56</c:v>
                </c:pt>
                <c:pt idx="83">
                  <c:v>1407.1320000000001</c:v>
                </c:pt>
                <c:pt idx="84">
                  <c:v>1415.6579999999999</c:v>
                </c:pt>
                <c:pt idx="85">
                  <c:v>1421.242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D7-4F06-B10A-398F1D2E55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6500096"/>
        <c:axId val="216501632"/>
      </c:barChart>
      <c:catAx>
        <c:axId val="216500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6501632"/>
        <c:crosses val="autoZero"/>
        <c:auto val="1"/>
        <c:lblAlgn val="ctr"/>
        <c:lblOffset val="100"/>
        <c:noMultiLvlLbl val="0"/>
      </c:catAx>
      <c:valAx>
        <c:axId val="21650163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cs-CZ" sz="900"/>
                  <a:t>stav skotu </a:t>
                </a:r>
              </a:p>
              <a:p>
                <a:pPr>
                  <a:defRPr/>
                </a:pPr>
                <a:r>
                  <a:rPr lang="cs-CZ" sz="900"/>
                  <a:t>(v tis. ks)</a:t>
                </a:r>
              </a:p>
            </c:rich>
          </c:tx>
          <c:layout>
            <c:manualLayout>
              <c:xMode val="edge"/>
              <c:yMode val="edge"/>
              <c:x val="5.1394325375433902E-3"/>
              <c:y val="9.1104746724852727E-3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2165000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437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39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848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2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204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109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97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24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8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62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33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jiho.moravskereality.cz/prodej/pozemky/orna-puda/obec-moravany-brno-venkov/" TargetMode="External"/><Relationship Id="rId2" Type="http://schemas.openxmlformats.org/officeDocument/2006/relationships/hyperlink" Target="http://www.farmy.cz/cena-pudy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C6BEA7-2732-4D9D-A4D0-14C69A551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965800"/>
          </a:xfrm>
        </p:spPr>
        <p:txBody>
          <a:bodyPr>
            <a:normAutofit/>
          </a:bodyPr>
          <a:lstStyle/>
          <a:p>
            <a:r>
              <a:rPr lang="cs-CZ" dirty="0"/>
              <a:t>Geografie Výrobní sféry</a:t>
            </a:r>
            <a:br>
              <a:rPr lang="cs-CZ" dirty="0"/>
            </a:br>
            <a:r>
              <a:rPr lang="cs-CZ" sz="1800" dirty="0"/>
              <a:t>přednáška IV</a:t>
            </a:r>
            <a:br>
              <a:rPr lang="cs-CZ" sz="1800" dirty="0"/>
            </a:br>
            <a:r>
              <a:rPr lang="cs-CZ" sz="1800" dirty="0"/>
              <a:t>Zemědělství v ČR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968C9B2-2EDB-4C80-81FD-0AB19A3088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Ondřej KREJČÍ</a:t>
            </a:r>
          </a:p>
        </p:txBody>
      </p:sp>
    </p:spTree>
    <p:extLst>
      <p:ext uri="{BB962C8B-B14F-4D97-AF65-F5344CB8AC3E}">
        <p14:creationId xmlns:p14="http://schemas.microsoft.com/office/powerpoint/2010/main" val="3404330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720EBF-167F-480D-84EA-8554D41E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567" y="699649"/>
            <a:ext cx="6658864" cy="1188720"/>
          </a:xfrm>
        </p:spPr>
        <p:txBody>
          <a:bodyPr>
            <a:normAutofit fontScale="90000"/>
          </a:bodyPr>
          <a:lstStyle/>
          <a:p>
            <a:r>
              <a:rPr lang="cs-CZ" dirty="0"/>
              <a:t>Charakteristické rysy Soudobého českého zemědělství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8A9FB0-BA01-4BC8-9197-F0F3C5DB6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365" y="2399506"/>
            <a:ext cx="10787269" cy="389527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2000" dirty="0"/>
              <a:t>97,8 tisíc zaměstnanců - 2,54 % (2015)</a:t>
            </a:r>
          </a:p>
          <a:p>
            <a:pPr marL="228600" lvl="1" indent="0">
              <a:buNone/>
            </a:pPr>
            <a:r>
              <a:rPr lang="pl-PL" sz="1800" dirty="0"/>
              <a:t>45–59 let (42,3 %)</a:t>
            </a:r>
          </a:p>
          <a:p>
            <a:pPr marL="228600" lvl="1" indent="0">
              <a:buNone/>
            </a:pPr>
            <a:r>
              <a:rPr lang="pl-PL" sz="1800" dirty="0"/>
              <a:t>větší zemědělská zaměstnanost obecně na Moravě, 7,0 – 10,0 % a to jak v nížinách, největší v Dolnomoravském úvalu, tak i v podhůří, Českomoravská vrchovina </a:t>
            </a:r>
          </a:p>
          <a:p>
            <a:pPr marL="228600" lvl="1" indent="0">
              <a:buNone/>
            </a:pPr>
            <a:r>
              <a:rPr lang="pl-PL" sz="1800" dirty="0"/>
              <a:t>Mezi roky 2000 a 2016 ubylo v agrárním sektoru přes 40 tisíc pracovníků</a:t>
            </a:r>
          </a:p>
          <a:p>
            <a:pPr marL="228600" lvl="1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2000" dirty="0"/>
              <a:t> Více jak 50 % plochy je využíváno pro zemědělství</a:t>
            </a:r>
          </a:p>
          <a:p>
            <a:pPr marL="228600" lvl="1" indent="0">
              <a:buNone/>
            </a:pPr>
            <a:r>
              <a:rPr lang="pl-PL" sz="1800" dirty="0"/>
              <a:t> 4 211,9 tis. Ha </a:t>
            </a:r>
          </a:p>
          <a:p>
            <a:pPr marL="228600" lvl="1" indent="0">
              <a:buNone/>
            </a:pPr>
            <a:r>
              <a:rPr lang="pl-PL" sz="1800" dirty="0"/>
              <a:t>asi 70% orná půda, 25 % louky,pastviny, 5 %sady, zahrady</a:t>
            </a:r>
          </a:p>
          <a:p>
            <a:pPr marL="0" indent="0">
              <a:buNone/>
            </a:pPr>
            <a:r>
              <a:rPr lang="pl-PL" sz="2000" dirty="0"/>
              <a:t>Převaha počtu fyzických osob ( počet) </a:t>
            </a:r>
          </a:p>
          <a:p>
            <a:pPr marL="0" indent="0">
              <a:buNone/>
            </a:pPr>
            <a:r>
              <a:rPr lang="pl-PL" sz="2000" dirty="0"/>
              <a:t>a obchodních společností (plocha)</a:t>
            </a:r>
          </a:p>
          <a:p>
            <a:pPr marL="0" indent="0">
              <a:buNone/>
            </a:pPr>
            <a:endParaRPr lang="pl-PL" sz="2000" dirty="0"/>
          </a:p>
        </p:txBody>
      </p:sp>
      <p:pic>
        <p:nvPicPr>
          <p:cNvPr id="4" name="Picture 4" descr="av05">
            <a:extLst>
              <a:ext uri="{FF2B5EF4-FFF2-40B4-BE49-F238E27FC236}">
                <a16:creationId xmlns:a16="http://schemas.microsoft.com/office/drawing/2014/main" id="{5558028A-9A5C-4091-8357-306303408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34469" y="4048622"/>
            <a:ext cx="4513500" cy="280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578C1529-827C-42E2-B200-3EC416419BD5}"/>
              </a:ext>
            </a:extLst>
          </p:cNvPr>
          <p:cNvSpPr/>
          <p:nvPr/>
        </p:nvSpPr>
        <p:spPr>
          <a:xfrm>
            <a:off x="4278050" y="6410784"/>
            <a:ext cx="282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/>
              <a:t>Zaměstnanost v zemědělství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3090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B3CC16-F317-470F-B8D1-99A12AF04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BDFEB2B-6673-441D-9324-110AB89B4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299" y="327017"/>
            <a:ext cx="7729728" cy="3101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4.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8020AE45-CC2F-4E02-A6A0-D4E9EC66C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404" y="208293"/>
            <a:ext cx="10031191" cy="664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87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8A9FB0-BA01-4BC8-9197-F0F3C5DB6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365" y="1934817"/>
            <a:ext cx="10787269" cy="4359967"/>
          </a:xfrm>
        </p:spPr>
        <p:txBody>
          <a:bodyPr>
            <a:normAutofit fontScale="85000" lnSpcReduction="10000"/>
          </a:bodyPr>
          <a:lstStyle/>
          <a:p>
            <a:r>
              <a:rPr lang="pl-PL" sz="2000" dirty="0"/>
              <a:t>Stabilizace počtu podniků v posledních 15 letech</a:t>
            </a:r>
          </a:p>
          <a:p>
            <a:r>
              <a:rPr lang="pl-PL" sz="2000" dirty="0"/>
              <a:t>Mírně klesá průměrná plocha obhospodařované půdy </a:t>
            </a:r>
            <a:endParaRPr lang="pl-PL" sz="1800" dirty="0"/>
          </a:p>
          <a:p>
            <a:pPr marL="228600" lvl="1" indent="0">
              <a:buNone/>
            </a:pPr>
            <a:r>
              <a:rPr lang="pl-PL" sz="1800" dirty="0"/>
              <a:t>průměrná výměra 136 (2000) na 130 ha (2016)</a:t>
            </a:r>
          </a:p>
          <a:p>
            <a:r>
              <a:rPr lang="pl-PL" sz="2000" dirty="0"/>
              <a:t>Zaměstnavatelé začali dávat přednost sezónním pracovníkům (+22,9 %) před pravidelně zaměstnanými (-28,8 %)</a:t>
            </a:r>
            <a:endParaRPr lang="pl-PL" sz="1800" dirty="0"/>
          </a:p>
          <a:p>
            <a:pPr marL="0" indent="0">
              <a:buNone/>
            </a:pPr>
            <a:r>
              <a:rPr lang="pl-PL" sz="2000" dirty="0"/>
              <a:t>Hlavní oblasti výroby</a:t>
            </a:r>
          </a:p>
          <a:p>
            <a:pPr marL="228600" lvl="1" indent="0">
              <a:buNone/>
            </a:pPr>
            <a:r>
              <a:rPr lang="pl-PL" sz="1800" b="1" dirty="0"/>
              <a:t>Rostlinná produkce </a:t>
            </a:r>
            <a:r>
              <a:rPr lang="pl-PL" sz="1800" dirty="0"/>
              <a:t>zaměřena na obilniny (pšenice, ječmen)</a:t>
            </a:r>
          </a:p>
          <a:p>
            <a:pPr marL="228600" lvl="1" indent="0">
              <a:buNone/>
            </a:pPr>
            <a:r>
              <a:rPr lang="pl-PL" sz="1800" dirty="0"/>
              <a:t>nárůst - kukuřice, olejniny </a:t>
            </a:r>
          </a:p>
          <a:p>
            <a:pPr marL="228600" lvl="1" indent="0">
              <a:buNone/>
            </a:pPr>
            <a:r>
              <a:rPr lang="pl-PL" sz="1800" b="1" dirty="0"/>
              <a:t>Živočišná produkce </a:t>
            </a:r>
          </a:p>
          <a:p>
            <a:pPr marL="228600" lvl="1" indent="0">
              <a:buNone/>
            </a:pPr>
            <a:r>
              <a:rPr lang="pl-PL" sz="1800" dirty="0"/>
              <a:t>vepřové dlouhodobě klesá (</a:t>
            </a:r>
            <a:r>
              <a:rPr lang="cs-CZ" altLang="cs-CZ" sz="1800" dirty="0"/>
              <a:t>při srovnání roku 2000 a 2015) pokračovala redukce chovu prasat (-55,1 %) Drůbeže (-17,2 %) i skotu (-8,8 %)</a:t>
            </a:r>
            <a:endParaRPr lang="pl-PL" sz="1800" dirty="0"/>
          </a:p>
          <a:p>
            <a:pPr marL="228600" lvl="1" indent="0">
              <a:buNone/>
            </a:pPr>
            <a:r>
              <a:rPr lang="pl-PL" sz="1800" dirty="0"/>
              <a:t>nárůst – ovce </a:t>
            </a:r>
            <a:r>
              <a:rPr lang="cs-CZ" altLang="cs-CZ" sz="1800" dirty="0"/>
              <a:t>(+250,4 %), koz (+171,3 %) a koní (+35,2 %)</a:t>
            </a:r>
          </a:p>
          <a:p>
            <a:pPr marL="228600" lvl="1" indent="0">
              <a:buNone/>
            </a:pPr>
            <a:r>
              <a:rPr lang="pl-PL" sz="1800" dirty="0"/>
              <a:t>krávy bez tržní produkce mléka - nárůst pouze v posledních letech</a:t>
            </a:r>
          </a:p>
          <a:p>
            <a:pPr marL="228600" lvl="1" indent="0">
              <a:buNone/>
            </a:pPr>
            <a:r>
              <a:rPr lang="pl-PL" sz="1800" b="1" dirty="0"/>
              <a:t>Proč pokles? </a:t>
            </a:r>
            <a:r>
              <a:rPr lang="pl-PL" sz="1800" dirty="0"/>
              <a:t>– Zvýšení dovozu - nejvíc prasat do tuzemska míří například z Německa, Dánska a Nizozemska. </a:t>
            </a:r>
          </a:p>
          <a:p>
            <a:pPr marL="0" indent="0">
              <a:buNone/>
            </a:pPr>
            <a:endParaRPr lang="cs-CZ" altLang="cs-CZ" dirty="0"/>
          </a:p>
          <a:p>
            <a:pPr marL="228600" lvl="1" indent="0">
              <a:buNone/>
            </a:pPr>
            <a:endParaRPr lang="pl-PL" sz="1800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C215F79-BE23-4E8D-AB75-8657A9B58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119" y="370332"/>
            <a:ext cx="7729728" cy="1188720"/>
          </a:xfrm>
        </p:spPr>
        <p:txBody>
          <a:bodyPr/>
          <a:lstStyle/>
          <a:p>
            <a:r>
              <a:rPr lang="cs-CZ" dirty="0"/>
              <a:t>Charakteristické rysy českého Soudobého zemědělství</a:t>
            </a:r>
          </a:p>
        </p:txBody>
      </p:sp>
    </p:spTree>
    <p:extLst>
      <p:ext uri="{BB962C8B-B14F-4D97-AF65-F5344CB8AC3E}">
        <p14:creationId xmlns:p14="http://schemas.microsoft.com/office/powerpoint/2010/main" val="1275075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D60109-47B8-49E6-BCAB-DE04E1EAD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Intenzita živočišné výroby v ČR v porovnání s některými státy EU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09B1D3-18F5-4F4C-B85B-3A3E1F868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443" y="2445524"/>
            <a:ext cx="10721009" cy="37760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altLang="cs-CZ" dirty="0"/>
              <a:t>2015                                         ČR          PL         SRN        NL</a:t>
            </a:r>
          </a:p>
          <a:p>
            <a:pPr marL="0" indent="0">
              <a:buNone/>
            </a:pPr>
            <a:r>
              <a:rPr lang="cs-CZ" altLang="cs-CZ" dirty="0"/>
              <a:t>Výroba mléka (l/100ha)             75          76          170         680</a:t>
            </a:r>
          </a:p>
          <a:p>
            <a:pPr marL="0" indent="0">
              <a:buNone/>
            </a:pPr>
            <a:r>
              <a:rPr lang="cs-CZ" altLang="cs-CZ" dirty="0"/>
              <a:t>Vepř. maso (kg/100ha)               62         115         326         690</a:t>
            </a:r>
          </a:p>
          <a:p>
            <a:pPr marL="0" indent="0">
              <a:buNone/>
            </a:pPr>
            <a:r>
              <a:rPr lang="cs-CZ" altLang="cs-CZ" dirty="0"/>
              <a:t>Hov. maso (kg/100ha)                21          25           71          208</a:t>
            </a:r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r>
              <a:rPr lang="cs-CZ" altLang="cs-CZ" b="1" dirty="0"/>
              <a:t>Na druhé straně </a:t>
            </a:r>
          </a:p>
          <a:p>
            <a:pPr marL="0" indent="0">
              <a:buNone/>
            </a:pPr>
            <a:r>
              <a:rPr lang="cs-CZ" altLang="cs-CZ" dirty="0"/>
              <a:t>Česká prvenství: v rámci EU – v průměrné výměře zem. půdy na jeden subjekt – 133,0 ha,  EU 28 – 16,1 ha</a:t>
            </a:r>
          </a:p>
          <a:p>
            <a:pPr marL="228600" lvl="1" indent="0">
              <a:buNone/>
            </a:pPr>
            <a:r>
              <a:rPr lang="cs-CZ" altLang="cs-CZ" dirty="0"/>
              <a:t>V podílu subjektů s výměrou nad 500 ha – 6,9 %, EU – 0,3 %</a:t>
            </a:r>
          </a:p>
          <a:p>
            <a:pPr marL="228600" lvl="1" indent="0">
              <a:buNone/>
            </a:pPr>
            <a:r>
              <a:rPr lang="cs-CZ" altLang="cs-CZ" dirty="0"/>
              <a:t>V počtu pracujících na jeden zemědělský subjekt - 5,0 osoby, EU - 2,0 osoby</a:t>
            </a:r>
          </a:p>
          <a:p>
            <a:pPr marL="228600" lvl="1" indent="0">
              <a:buNone/>
            </a:pPr>
            <a:r>
              <a:rPr lang="cs-CZ" altLang="cs-CZ" dirty="0"/>
              <a:t>A v podílu ploch řepky – 11,9% orné půdy, EU28 – 3,9, %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9099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563B27-60C1-49C3-AB64-A5631AF6D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231FE1-C985-4D16-8A00-F4E9041D5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2FD97801-218D-4A18-B9F7-9CBBEA0FF604}"/>
              </a:ext>
            </a:extLst>
          </p:cNvPr>
          <p:cNvSpPr txBox="1">
            <a:spLocks/>
          </p:cNvSpPr>
          <p:nvPr/>
        </p:nvSpPr>
        <p:spPr>
          <a:xfrm>
            <a:off x="211299" y="327017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dirty="0"/>
              <a:t>9.</a:t>
            </a:r>
          </a:p>
        </p:txBody>
      </p:sp>
      <p:pic>
        <p:nvPicPr>
          <p:cNvPr id="6" name="Zástupný symbol pro obsah 3">
            <a:extLst>
              <a:ext uri="{FF2B5EF4-FFF2-40B4-BE49-F238E27FC236}">
                <a16:creationId xmlns:a16="http://schemas.microsoft.com/office/drawing/2014/main" id="{519DE915-BC30-42CB-8A5E-AC3DCB4CA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623" y="151939"/>
            <a:ext cx="8466754" cy="655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87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02445-C5E9-4E3A-B2CA-9E8A2C7A2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D02B77F-AB11-420A-A0B8-5D5BC5CAD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0827A457-B0D5-4708-82D0-EDA3A4122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407" y="146787"/>
            <a:ext cx="8603917" cy="656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8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4B007D-6DDA-4A9E-9484-DA4EFF04C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20F7819-1B18-438E-877E-8B3383867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56703B3D-512E-4F6B-8B8D-9C7668248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56" y="457706"/>
            <a:ext cx="10886174" cy="5942587"/>
          </a:xfrm>
          <a:prstGeom prst="rect">
            <a:avLst/>
          </a:prstGeom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1600D083-3F58-420A-9D60-9DBDA0283617}"/>
              </a:ext>
            </a:extLst>
          </p:cNvPr>
          <p:cNvSpPr txBox="1">
            <a:spLocks/>
          </p:cNvSpPr>
          <p:nvPr/>
        </p:nvSpPr>
        <p:spPr>
          <a:xfrm>
            <a:off x="211299" y="327017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dirty="0"/>
              <a:t>7. a</a:t>
            </a:r>
          </a:p>
        </p:txBody>
      </p:sp>
    </p:spTree>
    <p:extLst>
      <p:ext uri="{BB962C8B-B14F-4D97-AF65-F5344CB8AC3E}">
        <p14:creationId xmlns:p14="http://schemas.microsoft.com/office/powerpoint/2010/main" val="2013996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563B27-60C1-49C3-AB64-A5631AF6D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231FE1-C985-4D16-8A00-F4E9041D5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3C0C6C08-89B8-459F-BC0F-5AA401508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774" y="327017"/>
            <a:ext cx="10820400" cy="5853658"/>
          </a:xfrm>
          <a:prstGeom prst="rect">
            <a:avLst/>
          </a:prstGeom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2FD97801-218D-4A18-B9F7-9CBBEA0FF604}"/>
              </a:ext>
            </a:extLst>
          </p:cNvPr>
          <p:cNvSpPr txBox="1">
            <a:spLocks/>
          </p:cNvSpPr>
          <p:nvPr/>
        </p:nvSpPr>
        <p:spPr>
          <a:xfrm>
            <a:off x="211299" y="327017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dirty="0"/>
              <a:t>7. b</a:t>
            </a:r>
          </a:p>
        </p:txBody>
      </p:sp>
    </p:spTree>
    <p:extLst>
      <p:ext uri="{BB962C8B-B14F-4D97-AF65-F5344CB8AC3E}">
        <p14:creationId xmlns:p14="http://schemas.microsoft.com/office/powerpoint/2010/main" val="1844441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5403A9-55DB-45B0-892E-27E5FED16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EA2A45A-7BFD-4594-B450-F01874214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C2E4287-DCC8-457C-8580-0F2108942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692" y="555916"/>
            <a:ext cx="10148615" cy="574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21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8A9FB0-BA01-4BC8-9197-F0F3C5DB6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365" y="2399506"/>
            <a:ext cx="10787269" cy="3895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Strukturální ukazatele českého zemědělství se výrazně liší od naprosté většiny zemí EU. </a:t>
            </a:r>
          </a:p>
          <a:p>
            <a:pPr lvl="1"/>
            <a:r>
              <a:rPr lang="pl-PL" dirty="0"/>
              <a:t>především velkovýrobní charakter</a:t>
            </a:r>
          </a:p>
          <a:p>
            <a:pPr lvl="1"/>
            <a:r>
              <a:rPr lang="pl-PL" dirty="0"/>
              <a:t>převaha najaté práce</a:t>
            </a:r>
          </a:p>
          <a:p>
            <a:pPr lvl="1"/>
            <a:r>
              <a:rPr lang="pl-PL" dirty="0"/>
              <a:t>většina obhospodařované půdy v nájmu</a:t>
            </a:r>
          </a:p>
          <a:p>
            <a:pPr lvl="1"/>
            <a:r>
              <a:rPr lang="pl-PL" dirty="0"/>
              <a:t>relativně nízká míra diverzifikace činností</a:t>
            </a:r>
          </a:p>
          <a:p>
            <a:pPr marL="457200" lvl="2" indent="0">
              <a:buNone/>
            </a:pPr>
            <a:r>
              <a:rPr lang="pl-PL" dirty="0"/>
              <a:t>rozdíl oproti období před transformací</a:t>
            </a:r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4E27FCDB-EE43-40D2-AE52-ED9CCEB96F2D}"/>
              </a:ext>
            </a:extLst>
          </p:cNvPr>
          <p:cNvSpPr txBox="1">
            <a:spLocks/>
          </p:cNvSpPr>
          <p:nvPr/>
        </p:nvSpPr>
        <p:spPr bwMode="black">
          <a:xfrm>
            <a:off x="2231136" y="964692"/>
            <a:ext cx="6658864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Charakteristické rysy českého zemědělství</a:t>
            </a:r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C215F79-BE23-4E8D-AB75-8657A9B58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Charakteristické rysy českého zemědělství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9CE0BED-8AEE-4DB2-A3F3-85B7A59C3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618" y="2908072"/>
            <a:ext cx="6698092" cy="377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74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3FAEC5-2EA3-46B2-8C0F-F816953A8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794" y="792391"/>
            <a:ext cx="7729728" cy="1188720"/>
          </a:xfrm>
        </p:spPr>
        <p:txBody>
          <a:bodyPr/>
          <a:lstStyle/>
          <a:p>
            <a:r>
              <a:rPr lang="cs-CZ" dirty="0"/>
              <a:t>Transformace českého zemědělství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02F40F3-6D1A-4321-BFE8-2D62BB891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794" y="2441005"/>
            <a:ext cx="10721009" cy="3855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Před rokem 89 zemědělskou výrobu obstarávala jednotná zemědělská družstva (67 %), a státní statky (30 %).</a:t>
            </a:r>
          </a:p>
          <a:p>
            <a:pPr marL="228600" lvl="1" indent="0">
              <a:buNone/>
            </a:pPr>
            <a:r>
              <a:rPr lang="cs-CZ" dirty="0"/>
              <a:t>Kolektivizace x  znárodnění</a:t>
            </a:r>
          </a:p>
          <a:p>
            <a:pPr marL="0" indent="0">
              <a:buNone/>
            </a:pPr>
            <a:r>
              <a:rPr lang="cs-CZ" dirty="0"/>
              <a:t>Počet JZD se postupným procesem koncentrace a kooperace,  postupně snížil z původních 12 560 v roce 1959 (o průměrné výměře 353 ha zem. půdy) na 1 657 v roce 1989 (o průměrné výměře 2 563 ha zem. půdy) </a:t>
            </a:r>
          </a:p>
          <a:p>
            <a:pPr marL="228600" lvl="1" indent="0">
              <a:buNone/>
            </a:pPr>
            <a:r>
              <a:rPr lang="cs-CZ" dirty="0"/>
              <a:t>Proč?</a:t>
            </a:r>
          </a:p>
          <a:p>
            <a:pPr marL="228600" lvl="1" indent="0">
              <a:buNone/>
            </a:pPr>
            <a:r>
              <a:rPr lang="cs-CZ" dirty="0"/>
              <a:t>R. 1989: socialistický sektor tvořil 98,7% podílu na veškeré zemědělské půdě</a:t>
            </a:r>
          </a:p>
          <a:p>
            <a:pPr marL="457200" lvl="2" indent="0">
              <a:buNone/>
            </a:pPr>
            <a:r>
              <a:rPr lang="cs-CZ" dirty="0"/>
              <a:t>V roce 1948 pracovalo v zemědělství 2 222 tis. stálých pracovníků, v roce 1989 jen 902 tisíc </a:t>
            </a:r>
          </a:p>
          <a:p>
            <a:pPr marL="228600" lvl="1" indent="0">
              <a:buNone/>
            </a:pPr>
            <a:r>
              <a:rPr lang="cs-CZ" dirty="0"/>
              <a:t>V průběhu 80. let se rychle vyvíjela i tzv. přidružená výroba JZD (významně ovlivňovala finanční výsledky podniků a ekonomické zabezpečení reprodukčního procesu </a:t>
            </a:r>
          </a:p>
          <a:p>
            <a:pPr marL="457200" lvl="2" indent="0">
              <a:buNone/>
            </a:pPr>
            <a:r>
              <a:rPr lang="cs-CZ" dirty="0"/>
              <a:t>– ovlivnění zaměstnanosti</a:t>
            </a:r>
          </a:p>
          <a:p>
            <a:pPr marL="228600" lvl="1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84E3004-C71B-4516-A837-90A86DA80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435576"/>
            <a:ext cx="6164803" cy="132084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0524A0F-1EE8-4902-953E-8CC2518CC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298" y="125706"/>
            <a:ext cx="3208343" cy="231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72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CF2C05-956C-4A81-A683-7485477A5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Zemědělství dnes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3ACB7AF-026D-4E7C-945F-C792805D7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7983" y="2638044"/>
            <a:ext cx="9886121" cy="38025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Ve srovnání s rokem 1993 je zemědělská produkce v roce 2015 větší o 28 %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Produkce na zaměstnance (produktivita práce) je v zemědělství oproti roku 1993 dnes dvojnásobná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Zemědělství předmětem zájmu o vstup ze strany finančních skupin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Rentabilitu zemědělského odvětví dokládá výrazný růst čistého fixního kapitálu v odvětví (např. stroje a zařízení) o 54 % oproti roku 1993.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Tržní podpora technických plodin a z části obilnin</a:t>
            </a:r>
          </a:p>
        </p:txBody>
      </p:sp>
    </p:spTree>
    <p:extLst>
      <p:ext uri="{BB962C8B-B14F-4D97-AF65-F5344CB8AC3E}">
        <p14:creationId xmlns:p14="http://schemas.microsoft.com/office/powerpoint/2010/main" val="3482008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13AF02A-CCB3-45A2-9198-E95EA8A52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E50ED95-9A1F-49BC-AA39-F71AEEFBA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1" y="490326"/>
            <a:ext cx="6638925" cy="29337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C80A3D5-8B85-4837-8CCD-71CA147D1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704" y="3429000"/>
            <a:ext cx="700087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25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0CD988-6EFA-4D67-A84E-33BD5EE51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14" y="567126"/>
            <a:ext cx="7729728" cy="1188720"/>
          </a:xfrm>
        </p:spPr>
        <p:txBody>
          <a:bodyPr/>
          <a:lstStyle/>
          <a:p>
            <a:r>
              <a:rPr lang="cs-CZ" altLang="cs-CZ" dirty="0"/>
              <a:t>Cena půdy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5D135D8-DBA8-4730-B4CD-23D737D0C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122" y="2638044"/>
            <a:ext cx="10827026" cy="400129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altLang="cs-CZ" dirty="0"/>
              <a:t>V ČR se uplatňují dva druhy cen zemědělské půdy, ceny úřední a tržní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b="1" dirty="0"/>
              <a:t>Ceny úřední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cs-CZ" altLang="cs-CZ" dirty="0"/>
              <a:t>Pro daňové účely, pro prodej a koupi pozemků ve vlastnictví státu a pro provádění pozemkových úprav se používají ceny úřední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cs-CZ" altLang="cs-CZ" dirty="0"/>
              <a:t>Byly zjištěné na základě cenových předpisů MF a </a:t>
            </a:r>
            <a:r>
              <a:rPr lang="cs-CZ" altLang="cs-CZ" dirty="0" err="1"/>
              <a:t>Mze</a:t>
            </a:r>
            <a:r>
              <a:rPr lang="cs-CZ" altLang="cs-CZ" dirty="0"/>
              <a:t>, vyhláškou, která uvádí základní ceny zem. pozemků pro BPEJ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cs-CZ" altLang="cs-CZ" dirty="0"/>
              <a:t>Průměrná úřední cena za celou republiku je 5,24 Kč/m</a:t>
            </a:r>
            <a:r>
              <a:rPr lang="cs-CZ" altLang="cs-CZ" baseline="30000" dirty="0"/>
              <a:t>2 </a:t>
            </a:r>
            <a:r>
              <a:rPr lang="cs-CZ" altLang="cs-CZ" dirty="0"/>
              <a:t>,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cs-CZ" altLang="cs-CZ" dirty="0"/>
              <a:t>Nejnižší  jednotková cena je 0,70 a nejvyšší 14,81 Kč /m</a:t>
            </a:r>
            <a:r>
              <a:rPr lang="cs-CZ" altLang="cs-CZ" baseline="30000" dirty="0"/>
              <a:t>2 </a:t>
            </a:r>
            <a:r>
              <a:rPr lang="cs-CZ" altLang="cs-CZ" dirty="0"/>
              <a:t>.  </a:t>
            </a:r>
          </a:p>
          <a:p>
            <a:pPr marL="228600" lvl="1" indent="0">
              <a:lnSpc>
                <a:spcPct val="90000"/>
              </a:lnSpc>
              <a:buNone/>
            </a:pPr>
            <a:endParaRPr lang="cs-CZ" altLang="cs-CZ" dirty="0"/>
          </a:p>
        </p:txBody>
      </p:sp>
      <p:pic>
        <p:nvPicPr>
          <p:cNvPr id="4" name="Picture 5" descr="45a">
            <a:extLst>
              <a:ext uri="{FF2B5EF4-FFF2-40B4-BE49-F238E27FC236}">
                <a16:creationId xmlns:a16="http://schemas.microsoft.com/office/drawing/2014/main" id="{4CFF09FC-2460-4CC4-B168-1E0BFC1A4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40" y="344141"/>
            <a:ext cx="3488813" cy="246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642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E17394-9075-4E28-91C2-D56686B5B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Cena půdy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28D024-B8EA-4FF1-BFBD-90A4E16D0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643" y="2638044"/>
            <a:ext cx="10323444" cy="38820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000" dirty="0"/>
              <a:t>Ceny tržní</a:t>
            </a:r>
          </a:p>
          <a:p>
            <a:pPr marL="228600" lvl="1" indent="0">
              <a:buNone/>
            </a:pPr>
            <a:r>
              <a:rPr lang="cs-CZ" altLang="cs-CZ" dirty="0"/>
              <a:t>Pro účely trhu se </a:t>
            </a:r>
            <a:r>
              <a:rPr lang="cs-CZ" altLang="cs-CZ" dirty="0" err="1"/>
              <a:t>zem.pozemky</a:t>
            </a:r>
            <a:r>
              <a:rPr lang="cs-CZ" altLang="cs-CZ" dirty="0"/>
              <a:t>, tj. koupě a prodeje, jakož i pro stanovení daně z příjmu z prodeje pozemků slouží tržní ceny </a:t>
            </a:r>
            <a:r>
              <a:rPr lang="cs-CZ" altLang="cs-CZ" dirty="0" err="1"/>
              <a:t>zem.pozemků</a:t>
            </a:r>
            <a:r>
              <a:rPr lang="cs-CZ" altLang="cs-CZ" dirty="0"/>
              <a:t>.</a:t>
            </a:r>
          </a:p>
          <a:p>
            <a:pPr marL="228600" lvl="1" indent="0">
              <a:buNone/>
            </a:pPr>
            <a:endParaRPr lang="cs-CZ" altLang="cs-CZ" dirty="0"/>
          </a:p>
          <a:p>
            <a:pPr marL="228600" lvl="1" indent="0">
              <a:buNone/>
            </a:pPr>
            <a:r>
              <a:rPr lang="cs-CZ" altLang="cs-CZ" dirty="0"/>
              <a:t>Na základě analýzy značného množství získaných údajů o tržních cenách lze jednoznačně konstatovat, že na výši tržní ceny má prvořadý vliv poloha pozemku, velikost pozemku a účel využití kupovaného pozemku.</a:t>
            </a:r>
          </a:p>
          <a:p>
            <a:pPr marL="228600" lvl="1" indent="0">
              <a:buNone/>
            </a:pPr>
            <a:r>
              <a:rPr lang="cs-CZ" altLang="cs-CZ" dirty="0"/>
              <a:t>Průměrná tržní cena </a:t>
            </a:r>
            <a:r>
              <a:rPr lang="cs-CZ" altLang="cs-CZ" dirty="0" err="1"/>
              <a:t>zem.půdy</a:t>
            </a:r>
            <a:r>
              <a:rPr lang="cs-CZ" altLang="cs-CZ" dirty="0"/>
              <a:t> bez ohledu na předchozí viz , v jednotlivých letech od roku 1993 značně kolísá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cs-CZ" altLang="cs-CZ" dirty="0">
                <a:hlinkClick r:id="rId2"/>
              </a:rPr>
              <a:t>http://www.farmy.cz/cena-pudy/</a:t>
            </a:r>
            <a:endParaRPr lang="cs-CZ" altLang="cs-CZ" dirty="0"/>
          </a:p>
          <a:p>
            <a:pPr marL="228600" lvl="1" indent="0">
              <a:lnSpc>
                <a:spcPct val="90000"/>
              </a:lnSpc>
              <a:buNone/>
            </a:pPr>
            <a:endParaRPr lang="cs-CZ" altLang="cs-CZ" dirty="0"/>
          </a:p>
          <a:p>
            <a:pPr marL="228600" lvl="1" indent="0">
              <a:lnSpc>
                <a:spcPct val="90000"/>
              </a:lnSpc>
              <a:buNone/>
            </a:pPr>
            <a:r>
              <a:rPr lang="cs-CZ" altLang="cs-CZ" dirty="0">
                <a:hlinkClick r:id="rId3"/>
              </a:rPr>
              <a:t>https://jiho.moravskereality.cz/prodej/pozemky/orna-puda/obec-moravany-brno-venkov/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89482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255FB4-8344-49BC-A11A-C7F2CB02E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co potravinářství?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F5C9B18-BC6A-4CAE-AFDE-C0A23C5E32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427" y="2360129"/>
            <a:ext cx="8175146" cy="4235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004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24F34B-D0FA-4C92-BD98-C3CE7B306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Zemědělské výrobní oblasti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A9BAFE-0E64-4A12-8A5B-D710DC969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157" y="2638044"/>
            <a:ext cx="10628243" cy="31019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altLang="cs-CZ" dirty="0"/>
              <a:t>ZVO jsou nejstarší kategorizací zem. území</a:t>
            </a:r>
          </a:p>
          <a:p>
            <a:pPr marL="0" indent="0">
              <a:buNone/>
            </a:pPr>
            <a:r>
              <a:rPr lang="cs-CZ" altLang="cs-CZ" dirty="0"/>
              <a:t>Zařazení </a:t>
            </a:r>
            <a:r>
              <a:rPr lang="cs-CZ" altLang="cs-CZ" dirty="0" err="1"/>
              <a:t>k.ú</a:t>
            </a:r>
            <a:r>
              <a:rPr lang="cs-CZ" altLang="cs-CZ" dirty="0"/>
              <a:t>. Do výrobních typů a podtypů původně sloužilo pro účely  stanovení zemědělské daně, později posloužilo pro rajonizaci zemědělské výroby.</a:t>
            </a:r>
          </a:p>
          <a:p>
            <a:pPr marL="0" indent="0">
              <a:buNone/>
            </a:pPr>
            <a:r>
              <a:rPr lang="cs-CZ" altLang="cs-CZ" dirty="0"/>
              <a:t>Z hlediska agroekologických a ekonomických předpokladů území jsou v ČR vymezeny čtyři výrobní typy a jedenáct podtypů:</a:t>
            </a:r>
          </a:p>
          <a:p>
            <a:r>
              <a:rPr lang="cs-CZ" dirty="0"/>
              <a:t>Výrobní oblast kukuřičná – K, která se člení na podtyp K1, K2 a K3.</a:t>
            </a:r>
          </a:p>
          <a:p>
            <a:r>
              <a:rPr lang="cs-CZ" dirty="0"/>
              <a:t>Výrobní oblast řepařská – Ř, která se člení na podtyp Ř1, Ř2 a Ř3.</a:t>
            </a:r>
          </a:p>
          <a:p>
            <a:r>
              <a:rPr lang="cs-CZ" dirty="0"/>
              <a:t>Výrobní oblast bramborářská – B, která se člení na podtyp B1, B2 a B3.</a:t>
            </a:r>
          </a:p>
          <a:p>
            <a:r>
              <a:rPr lang="cs-CZ" dirty="0"/>
              <a:t>Výrobní oblast horská – H, s rozhodujícím zaměřením na chov skotu, se člení na podtyp H1 a H2.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6212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4E273B-0BC1-4740-804B-030F575D2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4E2D21-BF9C-42EE-8837-F6DBFBD57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 descr="48">
            <a:extLst>
              <a:ext uri="{FF2B5EF4-FFF2-40B4-BE49-F238E27FC236}">
                <a16:creationId xmlns:a16="http://schemas.microsoft.com/office/drawing/2014/main" id="{BAE3B222-314C-4565-B49B-139A8BA49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854" y="259591"/>
            <a:ext cx="9028113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24247E-DA85-412D-B44F-81C64B850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Charakteristika ZVO kukuřičná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6FC084-0C88-4CAD-B434-FE7FE7986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791325"/>
            <a:ext cx="9753600" cy="36757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altLang="cs-CZ" dirty="0"/>
              <a:t>Reliéf- rovinný až méně zvlněný</a:t>
            </a:r>
          </a:p>
          <a:p>
            <a:pPr marL="0" indent="0">
              <a:buNone/>
            </a:pPr>
            <a:r>
              <a:rPr lang="cs-CZ" altLang="cs-CZ" dirty="0"/>
              <a:t>Nadmořská výška – do 250 m</a:t>
            </a:r>
          </a:p>
          <a:p>
            <a:pPr marL="0" indent="0">
              <a:buNone/>
            </a:pPr>
            <a:r>
              <a:rPr lang="cs-CZ" altLang="cs-CZ" dirty="0"/>
              <a:t>Klimatický region – velmi teplý suchý (VT)</a:t>
            </a:r>
          </a:p>
          <a:p>
            <a:pPr marL="0" indent="0">
              <a:buNone/>
            </a:pPr>
            <a:r>
              <a:rPr lang="cs-CZ" altLang="cs-CZ" dirty="0"/>
              <a:t>Průměrná roční teplota - :  9-10</a:t>
            </a:r>
            <a:r>
              <a:rPr lang="cs-CZ" altLang="cs-CZ" baseline="30000" dirty="0"/>
              <a:t>o </a:t>
            </a:r>
            <a:r>
              <a:rPr lang="cs-CZ" altLang="cs-CZ" dirty="0"/>
              <a:t>C</a:t>
            </a:r>
          </a:p>
          <a:p>
            <a:pPr marL="0" indent="0">
              <a:buNone/>
            </a:pPr>
            <a:r>
              <a:rPr lang="cs-CZ" altLang="cs-CZ" dirty="0"/>
              <a:t>Průměrné roční srážky: 500-600 mm</a:t>
            </a:r>
          </a:p>
          <a:p>
            <a:pPr marL="0" indent="0">
              <a:buNone/>
            </a:pPr>
            <a:r>
              <a:rPr lang="cs-CZ" altLang="cs-CZ" dirty="0"/>
              <a:t>Hlavní půdní jednotky: černozemní a lužní typy, nivní půdy na píscích, </a:t>
            </a:r>
          </a:p>
          <a:p>
            <a:pPr marL="0" indent="0">
              <a:buNone/>
            </a:pPr>
            <a:r>
              <a:rPr lang="cs-CZ" altLang="cs-CZ" dirty="0"/>
              <a:t>Stupeň zornění : větší než 80 %</a:t>
            </a:r>
          </a:p>
          <a:p>
            <a:pPr marL="0" indent="0">
              <a:buNone/>
            </a:pPr>
            <a:r>
              <a:rPr lang="cs-CZ" altLang="cs-CZ" dirty="0"/>
              <a:t>Lesnatost: velmi nízká, trvalé kultury – 10-15 %</a:t>
            </a:r>
          </a:p>
          <a:p>
            <a:pPr marL="0" indent="0">
              <a:buNone/>
            </a:pPr>
            <a:r>
              <a:rPr lang="cs-CZ" altLang="cs-CZ" dirty="0"/>
              <a:t> </a:t>
            </a:r>
            <a:r>
              <a:rPr lang="cs-CZ" altLang="cs-CZ" dirty="0" err="1"/>
              <a:t>Hl.zem.plodiny</a:t>
            </a:r>
            <a:r>
              <a:rPr lang="cs-CZ" altLang="cs-CZ" dirty="0"/>
              <a:t>: </a:t>
            </a:r>
          </a:p>
          <a:p>
            <a:pPr marL="228600" lvl="1" indent="0">
              <a:buNone/>
            </a:pPr>
            <a:r>
              <a:rPr lang="cs-CZ" altLang="cs-CZ" dirty="0"/>
              <a:t>kukuřice na zrno, cukrovka, teplomilné </a:t>
            </a:r>
            <a:r>
              <a:rPr lang="cs-CZ" altLang="cs-CZ" dirty="0" err="1"/>
              <a:t>ovoce,vinná</a:t>
            </a:r>
            <a:r>
              <a:rPr lang="cs-CZ" altLang="cs-CZ" dirty="0"/>
              <a:t> </a:t>
            </a:r>
            <a:r>
              <a:rPr lang="cs-CZ" altLang="cs-CZ" dirty="0" err="1"/>
              <a:t>réva,teplomilná</a:t>
            </a:r>
            <a:r>
              <a:rPr lang="cs-CZ" altLang="cs-CZ" dirty="0"/>
              <a:t> zelenina, pekařská pšenice, sladovnický ječmen</a:t>
            </a:r>
            <a:endParaRPr lang="cs-CZ" altLang="cs-CZ" baseline="30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478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EFD86A-3AE6-4C82-9402-B987809DA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/>
              <a:t>ZVO</a:t>
            </a:r>
            <a:r>
              <a:rPr lang="cs-CZ" altLang="cs-CZ" dirty="0"/>
              <a:t> Řepařská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DEDBF3B-F0FA-40B6-B977-B79FDF732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409" y="2638044"/>
            <a:ext cx="10455965" cy="384226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altLang="cs-CZ" sz="3500" dirty="0"/>
              <a:t>Reliéf terénu: rovinný a mírně zvlněný</a:t>
            </a:r>
          </a:p>
          <a:p>
            <a:pPr marL="0" indent="0">
              <a:buNone/>
            </a:pPr>
            <a:r>
              <a:rPr lang="cs-CZ" altLang="cs-CZ" sz="3500" dirty="0"/>
              <a:t>Nadmořská výška: 250-350 m</a:t>
            </a:r>
          </a:p>
          <a:p>
            <a:pPr marL="0" indent="0">
              <a:buNone/>
            </a:pPr>
            <a:r>
              <a:rPr lang="cs-CZ" altLang="cs-CZ" sz="3500" dirty="0"/>
              <a:t>Klimatický region: teplý suchý, mírně suchý i </a:t>
            </a:r>
            <a:r>
              <a:rPr lang="cs-CZ" altLang="cs-CZ" sz="3500" dirty="0" err="1"/>
              <a:t>m.vlhký</a:t>
            </a:r>
            <a:r>
              <a:rPr lang="cs-CZ" altLang="cs-CZ" sz="3500" dirty="0"/>
              <a:t> T1 –T3</a:t>
            </a:r>
          </a:p>
          <a:p>
            <a:pPr marL="0" indent="0">
              <a:buNone/>
            </a:pPr>
            <a:r>
              <a:rPr lang="cs-CZ" altLang="cs-CZ" sz="3500" dirty="0"/>
              <a:t>Průměrná roční teplota: 8-9</a:t>
            </a:r>
            <a:r>
              <a:rPr lang="cs-CZ" altLang="cs-CZ" sz="3500" baseline="30000" dirty="0"/>
              <a:t>o </a:t>
            </a:r>
            <a:r>
              <a:rPr lang="cs-CZ" altLang="cs-CZ" sz="3500" dirty="0"/>
              <a:t>C</a:t>
            </a:r>
          </a:p>
          <a:p>
            <a:pPr marL="0" indent="0">
              <a:buNone/>
            </a:pPr>
            <a:r>
              <a:rPr lang="cs-CZ" altLang="cs-CZ" sz="3500" dirty="0"/>
              <a:t>Průměrné roční srážky: 500-650 mm</a:t>
            </a:r>
          </a:p>
          <a:p>
            <a:pPr marL="0" indent="0">
              <a:buNone/>
            </a:pPr>
            <a:r>
              <a:rPr lang="cs-CZ" altLang="cs-CZ" sz="3500" dirty="0"/>
              <a:t>Hlavní půdní jednotky: černozemní a hnědozemní půdy na spraších a </a:t>
            </a:r>
            <a:r>
              <a:rPr lang="cs-CZ" altLang="cs-CZ" sz="3500" dirty="0" err="1"/>
              <a:t>spr.hlínách</a:t>
            </a:r>
            <a:r>
              <a:rPr lang="cs-CZ" altLang="cs-CZ" sz="3500" dirty="0"/>
              <a:t> nivní půdy na nivních uloženinách</a:t>
            </a:r>
            <a:endParaRPr lang="cs-CZ" altLang="cs-CZ" sz="3500" baseline="30000" dirty="0"/>
          </a:p>
          <a:p>
            <a:pPr marL="0" indent="0">
              <a:buNone/>
            </a:pPr>
            <a:r>
              <a:rPr lang="cs-CZ" altLang="cs-CZ" sz="3500" dirty="0"/>
              <a:t>Stupeň zornění:  větší než 80 %</a:t>
            </a:r>
          </a:p>
          <a:p>
            <a:pPr marL="0" indent="0">
              <a:buNone/>
            </a:pPr>
            <a:r>
              <a:rPr lang="cs-CZ" altLang="cs-CZ" sz="3500" dirty="0"/>
              <a:t>Zastoupení trvalých kultur: 6-9-%</a:t>
            </a:r>
          </a:p>
          <a:p>
            <a:pPr marL="0" indent="0">
              <a:buNone/>
            </a:pPr>
            <a:r>
              <a:rPr lang="cs-CZ" altLang="cs-CZ" sz="3500" dirty="0"/>
              <a:t>Lesnatost: nízká</a:t>
            </a:r>
          </a:p>
          <a:p>
            <a:pPr marL="0" indent="0">
              <a:buNone/>
            </a:pPr>
            <a:r>
              <a:rPr lang="cs-CZ" altLang="cs-CZ" sz="3500" dirty="0"/>
              <a:t>Hlavní zem. plodiny: cukrovka, kvalitní pšenice, sladovnický ječmen, kořenová zelenina, někde – </a:t>
            </a:r>
            <a:r>
              <a:rPr lang="cs-CZ" altLang="cs-CZ" sz="3500" dirty="0" err="1"/>
              <a:t>chmel,rané</a:t>
            </a:r>
            <a:r>
              <a:rPr lang="cs-CZ" altLang="cs-CZ" sz="3500" dirty="0"/>
              <a:t> brambory, mák, řepka, jablka, třešně, víceleté pícniny na orné půdě - vojtěška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9932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1F41D2-90C7-4ACD-87C1-42FF6891A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ZVO bramborářská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C18D7C1-761F-41F6-9142-ED843D0C0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148" y="2638044"/>
            <a:ext cx="9059716" cy="410731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altLang="cs-CZ" dirty="0"/>
              <a:t>Reliéf terénu: mírně svažitý až silně svažitý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dirty="0"/>
              <a:t>Nadmořská výška: 300-650 m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dirty="0"/>
              <a:t>Klimatický region:  mírně teplý suchý, vlhký MT1, MT2, mírně teplý značně vlhký, MT 3,4, mírně chladný vlhký MCCH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dirty="0"/>
              <a:t>Průměrná roční teplota: 5 - 8</a:t>
            </a:r>
            <a:r>
              <a:rPr lang="cs-CZ" altLang="cs-CZ" baseline="30000" dirty="0"/>
              <a:t>o </a:t>
            </a:r>
            <a:r>
              <a:rPr lang="cs-CZ" altLang="cs-CZ" dirty="0"/>
              <a:t>C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dirty="0"/>
              <a:t>Průměrné roční srážky: 550-800mm</a:t>
            </a:r>
          </a:p>
          <a:p>
            <a:pPr marL="0" indent="0">
              <a:buNone/>
            </a:pPr>
            <a:r>
              <a:rPr lang="cs-CZ" altLang="cs-CZ" dirty="0"/>
              <a:t>Stupeň zornění: větší než 60 %</a:t>
            </a:r>
          </a:p>
          <a:p>
            <a:pPr marL="0" indent="0">
              <a:buNone/>
            </a:pPr>
            <a:r>
              <a:rPr lang="cs-CZ" altLang="cs-CZ" dirty="0"/>
              <a:t>Zastoupení trvalých kultur: 3-6,5 %</a:t>
            </a:r>
          </a:p>
          <a:p>
            <a:pPr marL="0" indent="0">
              <a:buNone/>
            </a:pPr>
            <a:r>
              <a:rPr lang="cs-CZ" altLang="cs-CZ" dirty="0"/>
              <a:t>Lesnatost: střední až vysoká</a:t>
            </a:r>
          </a:p>
          <a:p>
            <a:pPr marL="0" indent="0">
              <a:buNone/>
            </a:pPr>
            <a:r>
              <a:rPr lang="cs-CZ" altLang="cs-CZ" dirty="0"/>
              <a:t>Hlavní zemědělské plodiny: převažuje pěstování </a:t>
            </a:r>
            <a:r>
              <a:rPr lang="cs-CZ" altLang="cs-CZ" dirty="0" err="1"/>
              <a:t>obilnin,ve</a:t>
            </a:r>
            <a:r>
              <a:rPr lang="cs-CZ" altLang="cs-CZ" dirty="0"/>
              <a:t> vyšších polohách krmné odrůdy, některé technické plodiny – řepka, mák, brambory,  pícniny na orné půdě – jetel,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3962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4C0973-1DED-4C31-B969-581573503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37930"/>
            <a:ext cx="7729728" cy="1188720"/>
          </a:xfrm>
        </p:spPr>
        <p:txBody>
          <a:bodyPr>
            <a:normAutofit/>
          </a:bodyPr>
          <a:lstStyle/>
          <a:p>
            <a:pPr marL="0" indent="0"/>
            <a:r>
              <a:rPr lang="cs-CZ" dirty="0"/>
              <a:t>Přechod na tržní ekonomiku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2A4D8E-4B1E-41E9-BD35-1C14F8F2D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878" y="1909175"/>
            <a:ext cx="10628244" cy="388202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Zemědělství muselo reagovat na situaci a podmínky rozvíjejícího se domácího i zahraničního trhu </a:t>
            </a:r>
          </a:p>
          <a:p>
            <a:pPr marL="0" indent="0">
              <a:buNone/>
            </a:pPr>
            <a:r>
              <a:rPr lang="cs-CZ" b="1" dirty="0"/>
              <a:t>Problémy především  v oblasti </a:t>
            </a:r>
          </a:p>
          <a:p>
            <a:pPr marL="228600" lvl="1" indent="0">
              <a:buNone/>
            </a:pPr>
            <a:r>
              <a:rPr lang="cs-CZ" dirty="0"/>
              <a:t>Vysokých nákladů, </a:t>
            </a:r>
          </a:p>
          <a:p>
            <a:pPr marL="228600" lvl="1" indent="0">
              <a:buNone/>
            </a:pPr>
            <a:r>
              <a:rPr lang="cs-CZ" dirty="0"/>
              <a:t>Nedostatečného plnění požadavku na předstih rostlinné výroby (zejména ve výrobě krmiv), </a:t>
            </a:r>
          </a:p>
          <a:p>
            <a:pPr marL="457200" lvl="2" indent="0">
              <a:buNone/>
            </a:pPr>
            <a:r>
              <a:rPr lang="cs-CZ" dirty="0"/>
              <a:t>podíl živočišné výroby ne celkové zemědělské produkci se rychle zvyšoval, maxima pak dosáhnul v roce 1980 – 58,1 % </a:t>
            </a:r>
          </a:p>
          <a:p>
            <a:pPr marL="457200" lvl="2" indent="0">
              <a:buNone/>
            </a:pPr>
            <a:r>
              <a:rPr lang="cs-CZ" dirty="0"/>
              <a:t>Rostlinná výroba oproti živočišné snadněji </a:t>
            </a:r>
            <a:r>
              <a:rPr lang="cs-CZ" dirty="0" err="1"/>
              <a:t>inovovatelná</a:t>
            </a:r>
            <a:endParaRPr lang="cs-CZ" dirty="0"/>
          </a:p>
          <a:p>
            <a:pPr marL="457200" lvl="2" indent="0">
              <a:buNone/>
            </a:pPr>
            <a:r>
              <a:rPr lang="cs-CZ" dirty="0"/>
              <a:t>Technologického zaostávání (v porovnání s RVHP stále výkonné) </a:t>
            </a:r>
          </a:p>
          <a:p>
            <a:pPr marL="228600" lvl="1" indent="0">
              <a:buNone/>
            </a:pPr>
            <a:r>
              <a:rPr lang="cs-CZ" dirty="0"/>
              <a:t>Problémy v kvalitě - problémy s poptávkou =&gt; prudký pokles hrubé zemědělské produkce </a:t>
            </a:r>
          </a:p>
          <a:p>
            <a:pPr marL="228600" lvl="1" indent="0">
              <a:buNone/>
            </a:pPr>
            <a:r>
              <a:rPr lang="cs-CZ" b="1" dirty="0"/>
              <a:t>Přechodem na tržní ekonomiku změna </a:t>
            </a:r>
          </a:p>
          <a:p>
            <a:pPr marL="228600" lvl="1" indent="0">
              <a:buNone/>
            </a:pPr>
            <a:r>
              <a:rPr lang="cs-CZ" dirty="0"/>
              <a:t>do roku 1991/92  - restituce </a:t>
            </a:r>
          </a:p>
          <a:p>
            <a:pPr marL="228600" lvl="1" indent="0">
              <a:buNone/>
            </a:pPr>
            <a:r>
              <a:rPr lang="cs-CZ" dirty="0"/>
              <a:t>1992/93 - transformace  zemědělských družstev </a:t>
            </a:r>
          </a:p>
          <a:p>
            <a:pPr marL="228600" lvl="1" indent="0">
              <a:buNone/>
            </a:pPr>
            <a:r>
              <a:rPr lang="cs-CZ" dirty="0"/>
              <a:t>1994/95 - privatizace státního majetku </a:t>
            </a:r>
          </a:p>
          <a:p>
            <a:pPr marL="228600" lvl="1" indent="0">
              <a:buNone/>
            </a:pPr>
            <a:r>
              <a:rPr lang="cs-CZ" dirty="0"/>
              <a:t>=&gt; Liberalizace zemědělství, malé státní zásahy, zemědělství </a:t>
            </a:r>
            <a:r>
              <a:rPr lang="cs-CZ" dirty="0" err="1"/>
              <a:t>nekonkurenceshopné</a:t>
            </a:r>
            <a:endParaRPr lang="cs-CZ" dirty="0"/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24B518C-7900-427B-BEB9-A7442471B78C}"/>
              </a:ext>
            </a:extLst>
          </p:cNvPr>
          <p:cNvSpPr/>
          <p:nvPr/>
        </p:nvSpPr>
        <p:spPr>
          <a:xfrm>
            <a:off x="7833890" y="4943062"/>
            <a:ext cx="4253948" cy="1696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1600" dirty="0"/>
              <a:t>pokles stavů hospodářských zvířat,  (skotu)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1600" dirty="0"/>
              <a:t>snížení spotřeby průmyslových hnojiv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1600" dirty="0"/>
              <a:t>pokles hektarových výnosů většiny zemědělských plodin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1600" dirty="0"/>
              <a:t>snížení stavu pracovníků v zemědělství (až na polovinu)</a:t>
            </a:r>
          </a:p>
        </p:txBody>
      </p:sp>
    </p:spTree>
    <p:extLst>
      <p:ext uri="{BB962C8B-B14F-4D97-AF65-F5344CB8AC3E}">
        <p14:creationId xmlns:p14="http://schemas.microsoft.com/office/powerpoint/2010/main" val="13363153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D0A5A9-1903-4C1A-A37A-4E7104E91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ZVO horská</a:t>
            </a:r>
            <a:br>
              <a:rPr lang="cs-CZ" alt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A7BC70-F42C-4CF5-9336-C46200137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652" y="2638044"/>
            <a:ext cx="9033212" cy="4054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dirty="0"/>
              <a:t>Reliéf terénu: horizontálně členitý s vysokou svažitostí</a:t>
            </a:r>
          </a:p>
          <a:p>
            <a:pPr marL="0" indent="0">
              <a:buNone/>
            </a:pPr>
            <a:r>
              <a:rPr lang="cs-CZ" altLang="cs-CZ" dirty="0"/>
              <a:t>Nadmořská výška: nad 600 m</a:t>
            </a:r>
          </a:p>
          <a:p>
            <a:pPr marL="0" indent="0">
              <a:buNone/>
            </a:pPr>
            <a:r>
              <a:rPr lang="cs-CZ" altLang="cs-CZ" dirty="0"/>
              <a:t>Klimatický region: mírně chladný vlhký MCH 4, chladný vlhký – CH</a:t>
            </a:r>
          </a:p>
          <a:p>
            <a:pPr marL="0" indent="0">
              <a:buNone/>
            </a:pPr>
            <a:r>
              <a:rPr lang="cs-CZ" altLang="cs-CZ" dirty="0"/>
              <a:t>Průměrná roční teplota: 5-6</a:t>
            </a:r>
            <a:r>
              <a:rPr lang="cs-CZ" altLang="cs-CZ" baseline="30000" dirty="0"/>
              <a:t>o </a:t>
            </a:r>
            <a:r>
              <a:rPr lang="cs-CZ" altLang="cs-CZ" dirty="0"/>
              <a:t>C  </a:t>
            </a:r>
          </a:p>
          <a:p>
            <a:pPr marL="0" indent="0">
              <a:buNone/>
            </a:pPr>
            <a:r>
              <a:rPr lang="cs-CZ" altLang="cs-CZ" dirty="0"/>
              <a:t>Průměrné roční srážky: více než 700 mm</a:t>
            </a:r>
          </a:p>
          <a:p>
            <a:pPr marL="0" indent="0">
              <a:buNone/>
            </a:pPr>
            <a:r>
              <a:rPr lang="cs-CZ" altLang="cs-CZ" dirty="0"/>
              <a:t>Stupeň zornění: méně než 50 %</a:t>
            </a:r>
          </a:p>
          <a:p>
            <a:pPr marL="0" indent="0">
              <a:buNone/>
            </a:pPr>
            <a:r>
              <a:rPr lang="cs-CZ" altLang="cs-CZ" dirty="0"/>
              <a:t>Zastoupení trvalých kultur: 2,5-3 %</a:t>
            </a:r>
          </a:p>
          <a:p>
            <a:pPr marL="0" indent="0">
              <a:buNone/>
            </a:pPr>
            <a:r>
              <a:rPr lang="cs-CZ" altLang="cs-CZ" dirty="0"/>
              <a:t>Lesnatost: vysoká až velmi vysoká</a:t>
            </a:r>
          </a:p>
          <a:p>
            <a:pPr marL="0" indent="0">
              <a:buNone/>
            </a:pPr>
            <a:r>
              <a:rPr lang="cs-CZ" altLang="cs-CZ" dirty="0"/>
              <a:t>Hlavní </a:t>
            </a:r>
            <a:r>
              <a:rPr lang="cs-CZ" altLang="cs-CZ" dirty="0" err="1"/>
              <a:t>zem.plodiny</a:t>
            </a:r>
            <a:r>
              <a:rPr lang="cs-CZ" altLang="cs-CZ" dirty="0"/>
              <a:t>: méně příznivé pro rostlinnou výrobu, vysoké zastoupení TTP, ojediněle sadbové brambory, len, méně náročné obiloviny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54523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3" descr="Obsah obrázku sportovní hra, sport, tenis, patro&#10;&#10;Popis vygenerován s velmi vysokou mírou spolehlivosti">
            <a:extLst>
              <a:ext uri="{FF2B5EF4-FFF2-40B4-BE49-F238E27FC236}">
                <a16:creationId xmlns:a16="http://schemas.microsoft.com/office/drawing/2014/main" id="{750024AC-72E1-4983-84E8-4F69F6A033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735" b="562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62D65D1-5EDE-4343-98A5-C64A07B40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958103"/>
            <a:ext cx="7729728" cy="941796"/>
          </a:xfrm>
          <a:solidFill>
            <a:srgbClr val="FFFFFF">
              <a:alpha val="80000"/>
            </a:srgbClr>
          </a:solidFill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Společná zemědělská politika</a:t>
            </a:r>
          </a:p>
        </p:txBody>
      </p:sp>
    </p:spTree>
    <p:extLst>
      <p:ext uri="{BB962C8B-B14F-4D97-AF65-F5344CB8AC3E}">
        <p14:creationId xmlns:p14="http://schemas.microsoft.com/office/powerpoint/2010/main" val="32228941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74915" y="2085474"/>
            <a:ext cx="10895309" cy="4392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Kořeny Společné zemědělské politiky EU (dále jen SZP) lze hledat v 50. letech 20. století v Západní Evropě, která měla po válce nevýkonné a ochromené zemědělství s nejistými dodávkami potravin. Proto byl zpočátku v rámci SZP kladen důraz na:</a:t>
            </a:r>
          </a:p>
          <a:p>
            <a:pPr lvl="1"/>
            <a:r>
              <a:rPr lang="cs-CZ" dirty="0"/>
              <a:t>podporu vyšší zemědělské produkce,</a:t>
            </a:r>
          </a:p>
          <a:p>
            <a:pPr lvl="1"/>
            <a:r>
              <a:rPr lang="cs-CZ" dirty="0"/>
              <a:t>stálou dostupnost potravin spotřebitelům,</a:t>
            </a:r>
          </a:p>
          <a:p>
            <a:pPr lvl="1"/>
            <a:r>
              <a:rPr lang="cs-CZ" dirty="0"/>
              <a:t>životaschopnost zemědělství.</a:t>
            </a:r>
          </a:p>
          <a:p>
            <a:pPr marL="0" indent="0">
              <a:buNone/>
            </a:pPr>
            <a:r>
              <a:rPr lang="cs-CZ" dirty="0"/>
              <a:t>=&gt; Důraz především na dotace vázané na produkci</a:t>
            </a:r>
          </a:p>
          <a:p>
            <a:pPr marL="0" indent="0">
              <a:buNone/>
            </a:pPr>
            <a:r>
              <a:rPr lang="cs-CZ" dirty="0"/>
              <a:t>V 80. letech začíná nový problém – nadprodukce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Rozvoj venkova nebyl v prvních desetiletích fungování SZP nijak zohledňován.</a:t>
            </a:r>
          </a:p>
          <a:p>
            <a:pPr marL="4572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231136" y="561736"/>
            <a:ext cx="7729728" cy="1188720"/>
          </a:xfrm>
        </p:spPr>
        <p:txBody>
          <a:bodyPr/>
          <a:lstStyle/>
          <a:p>
            <a:r>
              <a:rPr lang="cs-CZ" dirty="0"/>
              <a:t>Historie</a:t>
            </a:r>
          </a:p>
        </p:txBody>
      </p:sp>
    </p:spTree>
    <p:extLst>
      <p:ext uri="{BB962C8B-B14F-4D97-AF65-F5344CB8AC3E}">
        <p14:creationId xmlns:p14="http://schemas.microsoft.com/office/powerpoint/2010/main" val="8909860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23621" y="2243249"/>
            <a:ext cx="11344758" cy="3460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Koncem osmdesátých let bylo zřejmé, že SZP je nutné reformovat, a to jak z důvodu zastaralosti některých opatření, tak rovněž z důvodu probíhajících rozhovorů o liberalizaci světového obchodu</a:t>
            </a:r>
          </a:p>
          <a:p>
            <a:pPr marL="45720" lvl="1" indent="0">
              <a:buClr>
                <a:schemeClr val="accent1"/>
              </a:buClr>
              <a:buNone/>
            </a:pPr>
            <a:endParaRPr lang="cs-CZ" dirty="0"/>
          </a:p>
          <a:p>
            <a:pPr marL="45720" lvl="1" indent="0">
              <a:buClr>
                <a:schemeClr val="accent1"/>
              </a:buClr>
              <a:buNone/>
            </a:pPr>
            <a:r>
              <a:rPr lang="cs-CZ" sz="1900" b="1" dirty="0" err="1"/>
              <a:t>MacSharryho</a:t>
            </a:r>
            <a:r>
              <a:rPr lang="cs-CZ" sz="1900" b="1" dirty="0"/>
              <a:t> reforma </a:t>
            </a:r>
            <a:r>
              <a:rPr lang="cs-CZ" sz="1900" dirty="0"/>
              <a:t>- kompromis mezi závazkem snížení ceno­vých dotací a nutností udržet přiměřené příjmy zemědělců</a:t>
            </a:r>
          </a:p>
          <a:p>
            <a:pPr marL="228600" lvl="1" indent="0">
              <a:buNone/>
            </a:pPr>
            <a:r>
              <a:rPr lang="cs-CZ" dirty="0"/>
              <a:t>Podniky se musely více zaměřit na potřeby trhu, začínají fungovat první přímé platby (nejsou vázané na množství produkce, ale na obhospodařovanou půdu)</a:t>
            </a:r>
          </a:p>
          <a:p>
            <a:pPr marL="228600" lvl="1" indent="0">
              <a:buNone/>
            </a:pPr>
            <a:r>
              <a:rPr lang="cs-CZ" dirty="0"/>
              <a:t>Reforma zásadně ovlivnila dva sektory – pěstování obilnin a produkci hovězího masa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076153" y="512088"/>
            <a:ext cx="7729728" cy="1188720"/>
          </a:xfrm>
        </p:spPr>
        <p:txBody>
          <a:bodyPr/>
          <a:lstStyle/>
          <a:p>
            <a:r>
              <a:rPr lang="cs-CZ" dirty="0"/>
              <a:t>Reformy zemědělské politiky - I</a:t>
            </a:r>
          </a:p>
        </p:txBody>
      </p:sp>
    </p:spTree>
    <p:extLst>
      <p:ext uri="{BB962C8B-B14F-4D97-AF65-F5344CB8AC3E}">
        <p14:creationId xmlns:p14="http://schemas.microsoft.com/office/powerpoint/2010/main" val="2563795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35431" y="2138766"/>
            <a:ext cx="11034793" cy="4386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Výdaje na Společnou zemědělskou politiku i přes </a:t>
            </a:r>
            <a:r>
              <a:rPr lang="cs-CZ" dirty="0" err="1"/>
              <a:t>McSharryho</a:t>
            </a:r>
            <a:r>
              <a:rPr lang="cs-CZ" dirty="0"/>
              <a:t> reformu v roce 1994 stále dosahovaly výše okolo 40 miliard EUR.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1997 - Agenda 2000 </a:t>
            </a:r>
            <a:r>
              <a:rPr lang="cs-CZ" dirty="0"/>
              <a:t>zvýšen objem prostředků na rozvoj venkova, naopak objem finančních prostředků na SZP (přímé platby) omezen finančním stropem.</a:t>
            </a:r>
          </a:p>
          <a:p>
            <a:pPr marL="228600" lvl="1" indent="0">
              <a:buNone/>
            </a:pPr>
            <a:r>
              <a:rPr lang="cs-CZ" dirty="0"/>
              <a:t>Přijatá reforma </a:t>
            </a:r>
            <a:r>
              <a:rPr lang="cs-CZ" b="1" dirty="0"/>
              <a:t>pomohla omezit intervence na trhu</a:t>
            </a:r>
            <a:r>
              <a:rPr lang="cs-CZ" dirty="0"/>
              <a:t> pomocí snížení intervenčních cen. Agenda 2000 zdůraznila také </a:t>
            </a:r>
            <a:r>
              <a:rPr lang="cs-CZ" b="1" dirty="0"/>
              <a:t>důležitost rozvoje venkova</a:t>
            </a:r>
            <a:r>
              <a:rPr lang="cs-CZ" dirty="0"/>
              <a:t>.</a:t>
            </a:r>
          </a:p>
          <a:p>
            <a:pPr marL="228600" lvl="1" indent="0">
              <a:buNone/>
            </a:pPr>
            <a:r>
              <a:rPr lang="cs-CZ" dirty="0"/>
              <a:t>Společná zemědělská politika rozdělena na </a:t>
            </a:r>
            <a:r>
              <a:rPr lang="cs-CZ" b="1" dirty="0"/>
              <a:t>dva pilíře </a:t>
            </a:r>
          </a:p>
          <a:p>
            <a:pPr marL="457200" lvl="2" indent="0">
              <a:buNone/>
            </a:pPr>
            <a:r>
              <a:rPr lang="cs-CZ" b="1" dirty="0"/>
              <a:t>První pilíř </a:t>
            </a:r>
            <a:r>
              <a:rPr lang="cs-CZ" dirty="0"/>
              <a:t>představují přímé platby zemědělců a jednotná společná organizace trhu. </a:t>
            </a:r>
          </a:p>
          <a:p>
            <a:pPr marL="457200" lvl="2" indent="0">
              <a:buNone/>
            </a:pPr>
            <a:r>
              <a:rPr lang="cs-CZ" b="1" dirty="0"/>
              <a:t>Druhý pilíř </a:t>
            </a:r>
            <a:r>
              <a:rPr lang="cs-CZ" dirty="0"/>
              <a:t>zahrnuje politiku rozvoje venkova.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</p:spPr>
        <p:txBody>
          <a:bodyPr/>
          <a:lstStyle/>
          <a:p>
            <a:r>
              <a:rPr lang="cs-CZ" dirty="0"/>
              <a:t>Reformy zemědělské politiky - II</a:t>
            </a:r>
          </a:p>
        </p:txBody>
      </p:sp>
    </p:spTree>
    <p:extLst>
      <p:ext uri="{BB962C8B-B14F-4D97-AF65-F5344CB8AC3E}">
        <p14:creationId xmlns:p14="http://schemas.microsoft.com/office/powerpoint/2010/main" val="8195257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26943" y="2501714"/>
            <a:ext cx="11360256" cy="38758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Cílem zemědělské politiky po roce 2000 bylo </a:t>
            </a:r>
            <a:r>
              <a:rPr lang="cs-CZ" b="1" dirty="0"/>
              <a:t>zvýšení konkurenční schopnosti</a:t>
            </a:r>
            <a:r>
              <a:rPr lang="cs-CZ" dirty="0"/>
              <a:t> zemědělství.</a:t>
            </a:r>
          </a:p>
          <a:p>
            <a:pPr marL="0" indent="0">
              <a:buNone/>
            </a:pPr>
            <a:r>
              <a:rPr lang="cs-CZ" dirty="0"/>
              <a:t>V roce 2002 byla formulována tzv. průběžná zpráva o stavu SZP (tzv. </a:t>
            </a:r>
            <a:r>
              <a:rPr lang="cs-CZ" b="1" dirty="0" err="1"/>
              <a:t>mid</a:t>
            </a:r>
            <a:r>
              <a:rPr lang="cs-CZ" b="1" dirty="0"/>
              <a:t>-term </a:t>
            </a:r>
            <a:r>
              <a:rPr lang="cs-CZ" b="1" dirty="0" err="1"/>
              <a:t>review</a:t>
            </a:r>
            <a:r>
              <a:rPr lang="cs-CZ" dirty="0"/>
              <a:t>)</a:t>
            </a:r>
          </a:p>
          <a:p>
            <a:pPr marL="228600" lvl="1" indent="0">
              <a:buNone/>
            </a:pPr>
            <a:r>
              <a:rPr lang="cs-CZ" dirty="0"/>
              <a:t>Přechod z podpor poskytovaných na výrobek na podpory poskytované producentovi, zaměření na ochranu životního prostředí, jakost a bezpečnost potravin a pohodu zvířat</a:t>
            </a:r>
          </a:p>
          <a:p>
            <a:pPr marL="228600" lvl="1" indent="0">
              <a:buNone/>
            </a:pPr>
            <a:r>
              <a:rPr lang="pl-PL" b="1" dirty="0"/>
              <a:t>Zpráva se zaměřila na tyto okruhy:</a:t>
            </a:r>
            <a:endParaRPr lang="cs-CZ" dirty="0"/>
          </a:p>
          <a:p>
            <a:pPr marL="457200" lvl="2" indent="0">
              <a:buNone/>
            </a:pPr>
            <a:r>
              <a:rPr lang="pl-PL" dirty="0"/>
              <a:t>Odstranění vazby na produkci (decoupling) </a:t>
            </a:r>
            <a:endParaRPr lang="cs-CZ" dirty="0"/>
          </a:p>
          <a:p>
            <a:pPr marL="457200" lvl="2" indent="0">
              <a:buNone/>
            </a:pPr>
            <a:r>
              <a:rPr lang="cs-CZ" dirty="0"/>
              <a:t>Respektování standardů na úrovni farmy (</a:t>
            </a:r>
            <a:r>
              <a:rPr lang="cs-CZ" dirty="0" err="1"/>
              <a:t>cross</a:t>
            </a:r>
            <a:r>
              <a:rPr lang="cs-CZ" dirty="0"/>
              <a:t> – </a:t>
            </a:r>
            <a:r>
              <a:rPr lang="cs-CZ" dirty="0" err="1"/>
              <a:t>compliance</a:t>
            </a:r>
            <a:r>
              <a:rPr lang="cs-CZ" dirty="0"/>
              <a:t>)</a:t>
            </a:r>
          </a:p>
          <a:p>
            <a:pPr marL="457200" lvl="2" indent="0">
              <a:buNone/>
            </a:pPr>
            <a:r>
              <a:rPr lang="cs-CZ" dirty="0"/>
              <a:t>Modulace</a:t>
            </a:r>
          </a:p>
          <a:p>
            <a:pPr marL="457200" lvl="2" indent="0">
              <a:buNone/>
            </a:pPr>
            <a:r>
              <a:rPr lang="cs-CZ" dirty="0"/>
              <a:t>Rozvoj venkova</a:t>
            </a:r>
          </a:p>
          <a:p>
            <a:pPr marL="457200" lvl="2" indent="0">
              <a:buNone/>
            </a:pPr>
            <a:r>
              <a:rPr lang="cs-CZ" dirty="0"/>
              <a:t>Rozdělení Evropského zemědělského orientačního a záručního fondu pro zemědělství (EAGGF) 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244082" y="480469"/>
            <a:ext cx="7729728" cy="1188720"/>
          </a:xfrm>
        </p:spPr>
        <p:txBody>
          <a:bodyPr/>
          <a:lstStyle/>
          <a:p>
            <a:r>
              <a:rPr lang="cs-CZ" dirty="0"/>
              <a:t>Reformy zemědělské politiky - III</a:t>
            </a:r>
          </a:p>
        </p:txBody>
      </p:sp>
    </p:spTree>
    <p:extLst>
      <p:ext uri="{BB962C8B-B14F-4D97-AF65-F5344CB8AC3E}">
        <p14:creationId xmlns:p14="http://schemas.microsoft.com/office/powerpoint/2010/main" val="27096635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4949" y="1875295"/>
            <a:ext cx="11251770" cy="4757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Odstranění vazby na produkci (decoupling) </a:t>
            </a:r>
          </a:p>
          <a:p>
            <a:pPr marL="228600" lvl="1" indent="0">
              <a:buNone/>
            </a:pPr>
            <a:r>
              <a:rPr lang="cs-CZ" dirty="0"/>
              <a:t>odstranění vazby podpor na zemědělskou produkci zavedením jednotné platby na farmu</a:t>
            </a:r>
          </a:p>
          <a:p>
            <a:pPr marL="0" indent="0">
              <a:buNone/>
            </a:pPr>
            <a:r>
              <a:rPr lang="cs-CZ" b="1" dirty="0"/>
              <a:t>Respektování standardů na úrovni farmy (</a:t>
            </a:r>
            <a:r>
              <a:rPr lang="cs-CZ" b="1" dirty="0" err="1"/>
              <a:t>cross</a:t>
            </a:r>
            <a:r>
              <a:rPr lang="cs-CZ" b="1" dirty="0"/>
              <a:t> – </a:t>
            </a:r>
            <a:r>
              <a:rPr lang="cs-CZ" b="1" dirty="0" err="1"/>
              <a:t>compliance</a:t>
            </a:r>
            <a:r>
              <a:rPr lang="cs-CZ" b="1" dirty="0"/>
              <a:t>)</a:t>
            </a:r>
          </a:p>
          <a:p>
            <a:pPr marL="228600" lvl="1" indent="0">
              <a:buNone/>
            </a:pPr>
            <a:r>
              <a:rPr lang="cs-CZ" dirty="0"/>
              <a:t> standardy v udržování půdy v dobrém zemědělském a environmentálním stavu, dodržováním požadavků na hospodaření, zdraví zvířat a zdraví rostlin </a:t>
            </a:r>
          </a:p>
          <a:p>
            <a:pPr marL="0" indent="0">
              <a:buNone/>
            </a:pPr>
            <a:r>
              <a:rPr lang="cs-CZ" b="1" dirty="0"/>
              <a:t>Modulace</a:t>
            </a:r>
          </a:p>
          <a:p>
            <a:pPr marL="228600" lvl="1" indent="0">
              <a:buNone/>
            </a:pPr>
            <a:r>
              <a:rPr lang="cs-CZ" dirty="0"/>
              <a:t>jedná se o přesun přímých podpor zemědělcům na rozvoj venkova.</a:t>
            </a:r>
          </a:p>
          <a:p>
            <a:pPr marL="0" indent="0">
              <a:buNone/>
            </a:pPr>
            <a:r>
              <a:rPr lang="cs-CZ" b="1" dirty="0"/>
              <a:t>Rozvoj venkova</a:t>
            </a:r>
          </a:p>
          <a:p>
            <a:pPr marL="228600" lvl="1" indent="0">
              <a:buNone/>
            </a:pPr>
            <a:r>
              <a:rPr lang="cs-CZ" dirty="0"/>
              <a:t>podpora těchto oblastí: kvalita potravin, </a:t>
            </a:r>
            <a:r>
              <a:rPr lang="cs-CZ" dirty="0" err="1"/>
              <a:t>welfare</a:t>
            </a:r>
            <a:r>
              <a:rPr lang="cs-CZ" dirty="0"/>
              <a:t>, nové technologie pro zpracování potravin. Podpora mladých farmářů, </a:t>
            </a:r>
            <a:r>
              <a:rPr lang="cs-CZ" dirty="0" err="1"/>
              <a:t>malích</a:t>
            </a:r>
            <a:r>
              <a:rPr lang="cs-CZ" dirty="0"/>
              <a:t> zpracovatelů.</a:t>
            </a:r>
          </a:p>
          <a:p>
            <a:pPr marL="0" indent="0">
              <a:buNone/>
            </a:pPr>
            <a:r>
              <a:rPr lang="cs-CZ" b="1" dirty="0"/>
              <a:t>Rozdělení Evropského zemědělského orientačního a záručního fondu pro zemědělství (EAGGF) </a:t>
            </a:r>
          </a:p>
          <a:p>
            <a:pPr marL="228600" lvl="1" indent="0">
              <a:buNone/>
            </a:pPr>
            <a:r>
              <a:rPr lang="cs-CZ" dirty="0"/>
              <a:t>Evropský zemědělský záruční fond (EAGRD - pro přímé platby) a na Evropský zemědělský fond pro rozvoj venkova (EAFRD).</a:t>
            </a:r>
            <a:endParaRPr lang="cs-CZ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258619" y="381884"/>
            <a:ext cx="7729728" cy="1188720"/>
          </a:xfrm>
        </p:spPr>
        <p:txBody>
          <a:bodyPr/>
          <a:lstStyle/>
          <a:p>
            <a:r>
              <a:rPr lang="cs-CZ" dirty="0"/>
              <a:t>Reformy zemědělské politiky - III</a:t>
            </a:r>
          </a:p>
        </p:txBody>
      </p:sp>
    </p:spTree>
    <p:extLst>
      <p:ext uri="{BB962C8B-B14F-4D97-AF65-F5344CB8AC3E}">
        <p14:creationId xmlns:p14="http://schemas.microsoft.com/office/powerpoint/2010/main" val="4592091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43919" y="2107770"/>
            <a:ext cx="10848813" cy="4355024"/>
          </a:xfrm>
        </p:spPr>
        <p:txBody>
          <a:bodyPr>
            <a:normAutofit/>
          </a:bodyPr>
          <a:lstStyle/>
          <a:p>
            <a:r>
              <a:rPr lang="cs-CZ" dirty="0"/>
              <a:t>Roku 2008 byla zpracována další zpráva o stavu SZP (</a:t>
            </a:r>
            <a:r>
              <a:rPr lang="cs-CZ" b="1" dirty="0" err="1"/>
              <a:t>Health</a:t>
            </a:r>
            <a:r>
              <a:rPr lang="cs-CZ" b="1" dirty="0"/>
              <a:t> </a:t>
            </a:r>
            <a:r>
              <a:rPr lang="cs-CZ" b="1" dirty="0" err="1"/>
              <a:t>check</a:t>
            </a:r>
            <a:r>
              <a:rPr lang="cs-CZ" dirty="0"/>
              <a:t> tzv. kontrola „zdravotního stavu“ SZP)</a:t>
            </a:r>
          </a:p>
          <a:p>
            <a:pPr lvl="1"/>
            <a:r>
              <a:rPr lang="cs-CZ" dirty="0"/>
              <a:t>Členské státy se dohodly na dalších změnách v SZP. </a:t>
            </a:r>
          </a:p>
          <a:p>
            <a:r>
              <a:rPr lang="cs-CZ" dirty="0"/>
              <a:t>Shodly se zkráceně na:</a:t>
            </a:r>
          </a:p>
          <a:p>
            <a:pPr lvl="1"/>
            <a:r>
              <a:rPr lang="cs-CZ" b="1" dirty="0"/>
              <a:t>Zvýšení modulace</a:t>
            </a:r>
            <a:r>
              <a:rPr lang="cs-CZ" dirty="0"/>
              <a:t> </a:t>
            </a:r>
          </a:p>
          <a:p>
            <a:pPr lvl="1"/>
            <a:r>
              <a:rPr lang="cs-CZ" b="1" dirty="0"/>
              <a:t>Rozšíření podpory citlivých oblastí zemědělství </a:t>
            </a:r>
          </a:p>
          <a:p>
            <a:pPr lvl="1"/>
            <a:r>
              <a:rPr lang="cs-CZ" b="1" dirty="0"/>
              <a:t>Možnosti financování opatření v rámci programu rozvoje venkova z dodatečně modulovaných prostředků -</a:t>
            </a:r>
            <a:r>
              <a:rPr lang="cs-CZ" dirty="0"/>
              <a:t> (řešení tzv. nových výzev financováno z dodatečně modulovaných prostředků)</a:t>
            </a:r>
          </a:p>
          <a:p>
            <a:pPr lvl="1"/>
            <a:endParaRPr lang="cs-CZ" b="1" dirty="0"/>
          </a:p>
          <a:p>
            <a:r>
              <a:rPr lang="cs-CZ" b="1" dirty="0"/>
              <a:t>Nové výzvy pro zemědělství</a:t>
            </a:r>
            <a:r>
              <a:rPr lang="cs-CZ" dirty="0"/>
              <a:t> -řízení rizik, klimatická změna, biopaliva, voda, biologická rozmanitost.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</p:spPr>
        <p:txBody>
          <a:bodyPr/>
          <a:lstStyle/>
          <a:p>
            <a:r>
              <a:rPr lang="cs-CZ" dirty="0"/>
              <a:t>Reformy zemědělské politiky - IV</a:t>
            </a:r>
          </a:p>
        </p:txBody>
      </p:sp>
    </p:spTree>
    <p:extLst>
      <p:ext uri="{BB962C8B-B14F-4D97-AF65-F5344CB8AC3E}">
        <p14:creationId xmlns:p14="http://schemas.microsoft.com/office/powerpoint/2010/main" val="33044153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38CA2A-82D8-4BCF-86D9-1ED2D932C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F69A0D-A2BE-4FD9-B9F7-6429F9341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BAD3EE0-5A52-4929-83FB-088588332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02" y="81693"/>
            <a:ext cx="10894595" cy="677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444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1925" y="2638044"/>
            <a:ext cx="10678333" cy="4010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Nástroje</a:t>
            </a:r>
          </a:p>
          <a:p>
            <a:pPr lvl="1"/>
            <a:r>
              <a:rPr lang="cs-CZ" dirty="0"/>
              <a:t>přímé platby 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intervenční opatření (nákup, prodej, podpora soukromého skladování)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kvótní systémy (státy mají určeno kolik čeho vyrobit)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vývozní a dovozní licence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vývozní subvence ( dotace na vývoz např. v případě nadprodukce)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</p:spPr>
        <p:txBody>
          <a:bodyPr/>
          <a:lstStyle/>
          <a:p>
            <a:r>
              <a:rPr lang="cs-CZ" dirty="0"/>
              <a:t>SZP Hlavní nástroje</a:t>
            </a:r>
          </a:p>
        </p:txBody>
      </p:sp>
    </p:spTree>
    <p:extLst>
      <p:ext uri="{BB962C8B-B14F-4D97-AF65-F5344CB8AC3E}">
        <p14:creationId xmlns:p14="http://schemas.microsoft.com/office/powerpoint/2010/main" val="2548986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55F406-6A22-46A7-84A1-662AAF549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Předvstupní období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F023DB-796D-459C-9747-AE85F605C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03" y="2638044"/>
            <a:ext cx="11171583" cy="37097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Situace se mění kolem roku 1998</a:t>
            </a:r>
          </a:p>
          <a:p>
            <a:pPr marL="0" indent="0">
              <a:buNone/>
            </a:pPr>
            <a:r>
              <a:rPr lang="cs-CZ" dirty="0"/>
              <a:t>Dořešení vývojových problémů českého zemědělství </a:t>
            </a:r>
          </a:p>
          <a:p>
            <a:pPr marL="228600" lvl="1" indent="0">
              <a:buNone/>
            </a:pPr>
            <a:r>
              <a:rPr lang="cs-CZ" dirty="0"/>
              <a:t>Stabilizace agrárního sektoru </a:t>
            </a:r>
          </a:p>
          <a:p>
            <a:pPr marL="228600" lvl="1" indent="0">
              <a:buNone/>
            </a:pPr>
            <a:r>
              <a:rPr lang="cs-CZ" dirty="0"/>
              <a:t>V souvislosti se vstupem do EU hlavní témata </a:t>
            </a:r>
          </a:p>
          <a:p>
            <a:pPr marL="457200" lvl="2" indent="0">
              <a:buNone/>
            </a:pPr>
            <a:r>
              <a:rPr lang="cs-CZ" dirty="0"/>
              <a:t>regulace trhu a podpora příjmů, zavedení přímých plateb</a:t>
            </a:r>
          </a:p>
          <a:p>
            <a:pPr marL="457200" lvl="2" indent="0">
              <a:buNone/>
            </a:pPr>
            <a:r>
              <a:rPr lang="cs-CZ" dirty="0"/>
              <a:t>environmentální opatření, </a:t>
            </a:r>
          </a:p>
          <a:p>
            <a:pPr marL="457200" lvl="2" indent="0">
              <a:buNone/>
            </a:pPr>
            <a:r>
              <a:rPr lang="cs-CZ" dirty="0"/>
              <a:t>modernizace a transformace podniků </a:t>
            </a:r>
          </a:p>
          <a:p>
            <a:pPr marL="457200" lvl="2" indent="0">
              <a:buNone/>
            </a:pPr>
            <a:r>
              <a:rPr lang="cs-CZ" dirty="0"/>
              <a:t>orientace na trh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Založení Státního zemědělského intervenčního fondu (SZIF), r. 2001 </a:t>
            </a:r>
          </a:p>
        </p:txBody>
      </p:sp>
    </p:spTree>
    <p:extLst>
      <p:ext uri="{BB962C8B-B14F-4D97-AF65-F5344CB8AC3E}">
        <p14:creationId xmlns:p14="http://schemas.microsoft.com/office/powerpoint/2010/main" val="23029961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33E8F7-7E2C-443B-B04E-ECD294D09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23371"/>
            <a:ext cx="7729728" cy="1188720"/>
          </a:xfrm>
        </p:spPr>
        <p:txBody>
          <a:bodyPr/>
          <a:lstStyle/>
          <a:p>
            <a:r>
              <a:rPr lang="cs-CZ" dirty="0"/>
              <a:t>Proč zemědělství podporovat -Regulace agrárního trhu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F716F55-13BB-4EF9-B05C-DB8C4333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799" y="1683658"/>
            <a:ext cx="10305143" cy="5050972"/>
          </a:xfrm>
        </p:spPr>
        <p:txBody>
          <a:bodyPr>
            <a:normAutofit fontScale="92500" lnSpcReduction="2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b="1" dirty="0"/>
              <a:t>Důvody:</a:t>
            </a:r>
          </a:p>
          <a:p>
            <a:pPr marL="0" indent="0">
              <a:buNone/>
            </a:pPr>
            <a:r>
              <a:rPr lang="cs-CZ" dirty="0"/>
              <a:t>v agrárním sektoru neplatí zásady tržní rovnováhy</a:t>
            </a:r>
          </a:p>
          <a:p>
            <a:pPr marL="228600" lvl="1" indent="0">
              <a:buNone/>
            </a:pPr>
            <a:r>
              <a:rPr lang="cs-CZ" dirty="0"/>
              <a:t>nepružnost nabídky </a:t>
            </a:r>
          </a:p>
          <a:p>
            <a:pPr marL="457200" lvl="2" indent="0">
              <a:buNone/>
            </a:pPr>
            <a:r>
              <a:rPr lang="cs-CZ" dirty="0"/>
              <a:t>– díky biologickému charakteru výroby nelze pružně reagovat na poptávku </a:t>
            </a:r>
          </a:p>
          <a:p>
            <a:pPr marL="457200" lvl="2" indent="0">
              <a:buNone/>
            </a:pPr>
            <a:r>
              <a:rPr lang="cs-CZ" dirty="0"/>
              <a:t>– biologická rizika výroby</a:t>
            </a:r>
          </a:p>
          <a:p>
            <a:pPr marL="457200" lvl="2" indent="0">
              <a:buNone/>
            </a:pPr>
            <a:r>
              <a:rPr lang="cs-CZ" dirty="0"/>
              <a:t>- konzervatismus zemědělských producentů</a:t>
            </a:r>
          </a:p>
          <a:p>
            <a:pPr marL="228600" lvl="1" indent="0">
              <a:buNone/>
            </a:pPr>
            <a:r>
              <a:rPr lang="cs-CZ" dirty="0"/>
              <a:t>nepružnost poptávky</a:t>
            </a:r>
          </a:p>
          <a:p>
            <a:pPr marL="457200" lvl="2" indent="0">
              <a:buNone/>
            </a:pPr>
            <a:r>
              <a:rPr lang="cs-CZ" dirty="0"/>
              <a:t>-	poptávka většinou odvozená od poptávky po finálních produktech</a:t>
            </a:r>
          </a:p>
          <a:p>
            <a:pPr marL="457200" lvl="2" indent="0">
              <a:buNone/>
            </a:pPr>
            <a:r>
              <a:rPr lang="cs-CZ" dirty="0"/>
              <a:t>-	malá cenová pružnost</a:t>
            </a:r>
          </a:p>
          <a:p>
            <a:pPr marL="457200" lvl="2" indent="0">
              <a:buNone/>
            </a:pPr>
            <a:r>
              <a:rPr lang="cs-CZ" dirty="0"/>
              <a:t>-	malá příjmová pružnost</a:t>
            </a:r>
          </a:p>
          <a:p>
            <a:pPr lvl="2">
              <a:buFontTx/>
              <a:buChar char="-"/>
            </a:pPr>
            <a:endParaRPr lang="cs-CZ" dirty="0"/>
          </a:p>
          <a:p>
            <a:pPr marL="0" indent="0">
              <a:buNone/>
            </a:pPr>
            <a:r>
              <a:rPr lang="cs-CZ" dirty="0"/>
              <a:t>nelze připustit kolísáni příjmů zemědělských producentů</a:t>
            </a:r>
          </a:p>
          <a:p>
            <a:pPr marL="0" indent="0">
              <a:buNone/>
            </a:pPr>
            <a:r>
              <a:rPr lang="cs-CZ" dirty="0"/>
              <a:t>nelze připustit kolísání spotřebitelských cen</a:t>
            </a:r>
          </a:p>
          <a:p>
            <a:pPr marL="0" indent="0">
              <a:buNone/>
            </a:pPr>
            <a:r>
              <a:rPr lang="cs-CZ" dirty="0"/>
              <a:t>vnější faktory – nasycenost světových trhů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26330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AA9959-E69D-4784-97A9-FA62F1166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Regulace nabídky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840FE1-CE5C-4CAF-BB7B-191704D18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257" y="2496457"/>
            <a:ext cx="10522857" cy="4093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množstevní omezení produkce: mléčné kvóty, kvóty na cukr, v ČR spravuje SZIF (Státní zemědělský intervenční fond), </a:t>
            </a:r>
          </a:p>
          <a:p>
            <a:pPr marL="0" indent="0">
              <a:buNone/>
            </a:pPr>
            <a:r>
              <a:rPr lang="cs-CZ" dirty="0"/>
              <a:t>omezení rozsahu výrobních faktorů: restrikce výrobních faktorů – omezení pěstebních ploch, stanovení přípustného počtu zvířat (hustota </a:t>
            </a:r>
            <a:r>
              <a:rPr lang="cs-CZ" dirty="0" err="1"/>
              <a:t>hosp.zvířat</a:t>
            </a:r>
            <a:r>
              <a:rPr lang="cs-CZ" dirty="0"/>
              <a:t>), nedodržení je sankcionováno, v případě využití pěstební plochy k jiným účelům – zalesnění, zatravnění – finančně kompenzováno</a:t>
            </a:r>
          </a:p>
          <a:p>
            <a:pPr marL="0" indent="0">
              <a:buNone/>
            </a:pPr>
            <a:r>
              <a:rPr lang="cs-CZ" dirty="0"/>
              <a:t>podpora exportu: exportní subvence – dotační nástroj, který má vývozcům kompenzovat rozdíl mezi nižší cenou světovou a vyšší cennou domácí</a:t>
            </a:r>
          </a:p>
          <a:p>
            <a:pPr marL="0" indent="0">
              <a:buNone/>
            </a:pPr>
            <a:r>
              <a:rPr lang="cs-CZ" dirty="0"/>
              <a:t>importní omezení: cla – v rámci EU – cla zrušena, volný obchod, platí jen poplatky, licence, dovozní kvóty, se třetími zeměmi stanovila EU jednotný celní sazebník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96614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858" y="2123268"/>
            <a:ext cx="11112284" cy="4324027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Zvyšování konkurenceschopnosti</a:t>
            </a:r>
          </a:p>
          <a:p>
            <a:endParaRPr lang="cs-CZ" b="1" dirty="0"/>
          </a:p>
          <a:p>
            <a:r>
              <a:rPr lang="cs-CZ" b="1" dirty="0"/>
              <a:t>Postupné sbližování úrovně přímých plateb</a:t>
            </a:r>
          </a:p>
          <a:p>
            <a:endParaRPr lang="cs-CZ" b="1" dirty="0"/>
          </a:p>
          <a:p>
            <a:r>
              <a:rPr lang="cs-CZ" b="1" dirty="0" err="1"/>
              <a:t>Zastropování</a:t>
            </a:r>
            <a:r>
              <a:rPr lang="cs-CZ" b="1" dirty="0"/>
              <a:t> neboli </a:t>
            </a:r>
            <a:r>
              <a:rPr lang="cs-CZ" b="1" dirty="0" err="1"/>
              <a:t>capping</a:t>
            </a:r>
            <a:endParaRPr lang="cs-CZ" b="1" dirty="0"/>
          </a:p>
          <a:p>
            <a:endParaRPr lang="cs-CZ" b="1" dirty="0"/>
          </a:p>
          <a:p>
            <a:r>
              <a:rPr lang="cs-CZ" b="1" dirty="0"/>
              <a:t>Zelená složka neboli </a:t>
            </a:r>
            <a:r>
              <a:rPr lang="cs-CZ" b="1" dirty="0" err="1"/>
              <a:t>greening</a:t>
            </a:r>
            <a:endParaRPr lang="cs-CZ" b="1" dirty="0"/>
          </a:p>
          <a:p>
            <a:endParaRPr lang="cs-CZ" b="1" dirty="0"/>
          </a:p>
          <a:p>
            <a:r>
              <a:rPr lang="cs-CZ" b="1" dirty="0"/>
              <a:t>Platby pro znevýhodněné oblasti (LFA platby - ČR)</a:t>
            </a:r>
          </a:p>
          <a:p>
            <a:endParaRPr lang="cs-CZ" b="1" dirty="0"/>
          </a:p>
          <a:p>
            <a:r>
              <a:rPr lang="cs-CZ" b="1" dirty="0"/>
              <a:t>Podpory pro aktivní zemědělce, pro drobné zemědělce a mladé farmáře </a:t>
            </a:r>
          </a:p>
          <a:p>
            <a:endParaRPr lang="cs-CZ" b="1" dirty="0"/>
          </a:p>
          <a:p>
            <a:r>
              <a:rPr lang="cs-CZ" b="1" dirty="0"/>
              <a:t>Platby vázané k produkci zvláště citlivých komodit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</p:spPr>
        <p:txBody>
          <a:bodyPr/>
          <a:lstStyle/>
          <a:p>
            <a:r>
              <a:rPr lang="cs-CZ" b="1" dirty="0"/>
              <a:t>SZP 2015 - 2020- Hlavní principy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08069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BA417F-8B0D-41D2-8033-5A637F146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60004"/>
            <a:ext cx="7729728" cy="1188720"/>
          </a:xfrm>
        </p:spPr>
        <p:txBody>
          <a:bodyPr>
            <a:normAutofit/>
          </a:bodyPr>
          <a:lstStyle/>
          <a:p>
            <a:r>
              <a:rPr lang="cs-CZ" dirty="0"/>
              <a:t>PROGRAM ROZVOJE VENKOVA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E706E3E9-D6CC-4D9C-AE8D-15F00343B6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722726"/>
            <a:ext cx="8229600" cy="428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799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D104E-A515-4F55-8732-FC040C1F0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Přímé platby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8915ABE-89EB-43B5-9199-334DBF0C7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057" y="2554514"/>
            <a:ext cx="10580913" cy="4303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SAPS, (</a:t>
            </a:r>
            <a:r>
              <a:rPr lang="pl-PL" dirty="0"/>
              <a:t>3 543,91Kč/ ha)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Greening</a:t>
            </a:r>
            <a:r>
              <a:rPr lang="cs-CZ" dirty="0"/>
              <a:t>, (1 943,62 Kč/ha)</a:t>
            </a:r>
          </a:p>
          <a:p>
            <a:pPr marL="0" indent="0">
              <a:buNone/>
            </a:pPr>
            <a:r>
              <a:rPr lang="cs-CZ" dirty="0"/>
              <a:t>platba pro mladé zemědělce, </a:t>
            </a:r>
          </a:p>
          <a:p>
            <a:pPr marL="0" indent="0">
              <a:buNone/>
            </a:pPr>
            <a:r>
              <a:rPr lang="pl-PL" dirty="0"/>
              <a:t>dobrovolná podpora vázaná na produkci </a:t>
            </a:r>
          </a:p>
          <a:p>
            <a:pPr marL="228600" lvl="1" indent="0">
              <a:buNone/>
            </a:pPr>
            <a:r>
              <a:rPr lang="cs-CZ" dirty="0"/>
              <a:t>citlivé sektory </a:t>
            </a:r>
          </a:p>
          <a:p>
            <a:pPr lvl="2"/>
            <a:r>
              <a:rPr lang="cs-CZ" dirty="0"/>
              <a:t>bílkovinné plodiny</a:t>
            </a:r>
          </a:p>
          <a:p>
            <a:pPr lvl="2"/>
            <a:r>
              <a:rPr lang="cs-CZ" dirty="0"/>
              <a:t>cukrová řepa</a:t>
            </a:r>
          </a:p>
          <a:p>
            <a:pPr lvl="2"/>
            <a:r>
              <a:rPr lang="cs-CZ" dirty="0"/>
              <a:t>konzumní brambory </a:t>
            </a:r>
          </a:p>
          <a:p>
            <a:pPr lvl="2"/>
            <a:r>
              <a:rPr lang="cs-CZ" dirty="0"/>
              <a:t>telata masného typu </a:t>
            </a:r>
          </a:p>
          <a:p>
            <a:pPr lvl="2"/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218538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43919" y="2169763"/>
            <a:ext cx="10771322" cy="4164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PGRLF - Podpůrný a garanční rolnický a lesnický fond</a:t>
            </a:r>
          </a:p>
          <a:p>
            <a:pPr marL="228600" lvl="1" indent="0">
              <a:buNone/>
            </a:pPr>
            <a:r>
              <a:rPr lang="cs-CZ" dirty="0"/>
              <a:t>Hlavní jsou podpory ve formě subvence částí úroků z komerčních úvěrů</a:t>
            </a:r>
          </a:p>
          <a:p>
            <a:pPr marL="228600" lvl="1" indent="0">
              <a:buNone/>
            </a:pPr>
            <a:r>
              <a:rPr lang="cs-CZ" dirty="0"/>
              <a:t>Dále podpora pojištění či nákupu zemědělské půdy, podpora ve formě úvěrů poskytnutých PGRLF a podpora ve formě zajištění úvěrů. </a:t>
            </a:r>
          </a:p>
          <a:p>
            <a:pPr marL="228600" lvl="1" indent="0">
              <a:buNone/>
            </a:pPr>
            <a:r>
              <a:rPr lang="cs-CZ" dirty="0"/>
              <a:t>Určeno pro zemědělské prvovýrobce, zpracovatele zemědělské produkce a podnikatele v oblasti zpracování dřeva a lesního hospodářství. </a:t>
            </a:r>
          </a:p>
          <a:p>
            <a:pPr marL="228600" lvl="1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Ostatní národní dotační programy pro zemědělství zaměřené především do odvětví živočišné výroby. </a:t>
            </a:r>
          </a:p>
          <a:p>
            <a:pPr marL="228600" lvl="1" indent="0">
              <a:buNone/>
            </a:pPr>
            <a:r>
              <a:rPr lang="cs-CZ" dirty="0"/>
              <a:t>Např. Programy zaměřené proti rozšiřování nebezpečných nákaz hospodářských zvířat (např. Nákazový fond).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</p:spPr>
        <p:txBody>
          <a:bodyPr/>
          <a:lstStyle/>
          <a:p>
            <a:r>
              <a:rPr lang="cs-CZ" dirty="0"/>
              <a:t>Národní programy</a:t>
            </a:r>
          </a:p>
        </p:txBody>
      </p:sp>
    </p:spTree>
    <p:extLst>
      <p:ext uri="{BB962C8B-B14F-4D97-AF65-F5344CB8AC3E}">
        <p14:creationId xmlns:p14="http://schemas.microsoft.com/office/powerpoint/2010/main" val="743400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4EB345-500B-4889-8DF0-068325A76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579" y="209318"/>
            <a:ext cx="7729728" cy="1188720"/>
          </a:xfrm>
        </p:spPr>
        <p:txBody>
          <a:bodyPr/>
          <a:lstStyle/>
          <a:p>
            <a:r>
              <a:rPr lang="cs-CZ" dirty="0"/>
              <a:t>Historické data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2D38E8-D45F-471C-BDD3-8BF3168E2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06BD3E61-87B0-469A-9041-F8FB646912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9023466"/>
              </p:ext>
            </p:extLst>
          </p:nvPr>
        </p:nvGraphicFramePr>
        <p:xfrm>
          <a:off x="6349711" y="3429000"/>
          <a:ext cx="5842289" cy="3283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7F8EBE0E-9A9F-4F31-B690-0A7C8FE6C4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1217881"/>
              </p:ext>
            </p:extLst>
          </p:nvPr>
        </p:nvGraphicFramePr>
        <p:xfrm>
          <a:off x="260639" y="1665544"/>
          <a:ext cx="5835361" cy="3237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1710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4EB345-500B-4889-8DF0-068325A76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579" y="209318"/>
            <a:ext cx="7729728" cy="1188720"/>
          </a:xfrm>
        </p:spPr>
        <p:txBody>
          <a:bodyPr/>
          <a:lstStyle/>
          <a:p>
            <a:r>
              <a:rPr lang="cs-CZ" dirty="0"/>
              <a:t>Historické data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2D38E8-D45F-471C-BDD3-8BF3168E2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EB2685DB-6979-49F3-88CB-42D620550D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7684167"/>
              </p:ext>
            </p:extLst>
          </p:nvPr>
        </p:nvGraphicFramePr>
        <p:xfrm>
          <a:off x="6351443" y="3622964"/>
          <a:ext cx="5840557" cy="3235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C5154988-3BEF-4AC6-AD36-BE2002BA3D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2062740"/>
              </p:ext>
            </p:extLst>
          </p:nvPr>
        </p:nvGraphicFramePr>
        <p:xfrm>
          <a:off x="251114" y="1520071"/>
          <a:ext cx="5844886" cy="3229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5189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4EB345-500B-4889-8DF0-068325A76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579" y="209318"/>
            <a:ext cx="7729728" cy="1188720"/>
          </a:xfrm>
        </p:spPr>
        <p:txBody>
          <a:bodyPr/>
          <a:lstStyle/>
          <a:p>
            <a:r>
              <a:rPr lang="cs-CZ" dirty="0"/>
              <a:t>Historické data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2D38E8-D45F-471C-BDD3-8BF3168E2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1E7EA072-21A6-4EA4-A504-0CC617638C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1802061"/>
              </p:ext>
            </p:extLst>
          </p:nvPr>
        </p:nvGraphicFramePr>
        <p:xfrm>
          <a:off x="0" y="1811915"/>
          <a:ext cx="5841422" cy="3234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BD1BFC7F-5CDC-48B2-B774-C826D48B49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0810835"/>
              </p:ext>
            </p:extLst>
          </p:nvPr>
        </p:nvGraphicFramePr>
        <p:xfrm>
          <a:off x="6236541" y="3632489"/>
          <a:ext cx="5841422" cy="3225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1780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4EB345-500B-4889-8DF0-068325A76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579" y="209318"/>
            <a:ext cx="7729728" cy="1188720"/>
          </a:xfrm>
        </p:spPr>
        <p:txBody>
          <a:bodyPr/>
          <a:lstStyle/>
          <a:p>
            <a:r>
              <a:rPr lang="cs-CZ" dirty="0"/>
              <a:t>Historické data 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4973019"/>
              </p:ext>
            </p:extLst>
          </p:nvPr>
        </p:nvGraphicFramePr>
        <p:xfrm>
          <a:off x="540321" y="1855304"/>
          <a:ext cx="5086274" cy="2830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2EA55E97-5A70-4127-95CF-180E1DE7E0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767424"/>
              </p:ext>
            </p:extLst>
          </p:nvPr>
        </p:nvGraphicFramePr>
        <p:xfrm>
          <a:off x="5880946" y="3688925"/>
          <a:ext cx="6072515" cy="316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0290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B5B08D-F383-4FEA-ACD4-E9EB286D3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4A2952-9842-4D44-89CD-F8EA0906B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4" descr="av03">
            <a:extLst>
              <a:ext uri="{FF2B5EF4-FFF2-40B4-BE49-F238E27FC236}">
                <a16:creationId xmlns:a16="http://schemas.microsoft.com/office/drawing/2014/main" id="{EA96D4A8-F28F-415A-BF0D-6CB5FFA5C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8456" y="780026"/>
            <a:ext cx="10391609" cy="549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BFD2FE35-CA81-4BF7-9CAF-AAF468A217ED}"/>
              </a:ext>
            </a:extLst>
          </p:cNvPr>
          <p:cNvSpPr/>
          <p:nvPr/>
        </p:nvSpPr>
        <p:spPr>
          <a:xfrm>
            <a:off x="1218456" y="6328640"/>
            <a:ext cx="1804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/>
              <a:t>Chov skotu ks/ha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8046885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1520</TotalTime>
  <Words>2007</Words>
  <Application>Microsoft Office PowerPoint</Application>
  <PresentationFormat>Širokoúhlá obrazovka</PresentationFormat>
  <Paragraphs>302</Paragraphs>
  <Slides>45</Slides>
  <Notes>0</Notes>
  <HiddenSlides>15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8" baseType="lpstr">
      <vt:lpstr>Arial</vt:lpstr>
      <vt:lpstr>Gill Sans MT</vt:lpstr>
      <vt:lpstr>Balík</vt:lpstr>
      <vt:lpstr>Geografie Výrobní sféry přednáška IV Zemědělství v ČR</vt:lpstr>
      <vt:lpstr>Transformace českého zemědělství</vt:lpstr>
      <vt:lpstr>Přechod na tržní ekonomiku</vt:lpstr>
      <vt:lpstr>Předvstupní období </vt:lpstr>
      <vt:lpstr>Historické data </vt:lpstr>
      <vt:lpstr>Historické data </vt:lpstr>
      <vt:lpstr>Historické data </vt:lpstr>
      <vt:lpstr>Historické data </vt:lpstr>
      <vt:lpstr>Prezentace aplikace PowerPoint</vt:lpstr>
      <vt:lpstr>Charakteristické rysy Soudobého českého zemědělství</vt:lpstr>
      <vt:lpstr>Prezentace aplikace PowerPoint</vt:lpstr>
      <vt:lpstr>Charakteristické rysy českého Soudobého zemědělství</vt:lpstr>
      <vt:lpstr>Intenzita živočišné výroby v ČR v porovnání s některými státy EU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Charakteristické rysy českého zemědělství</vt:lpstr>
      <vt:lpstr>Zemědělství dnes</vt:lpstr>
      <vt:lpstr>Prezentace aplikace PowerPoint</vt:lpstr>
      <vt:lpstr>Cena půdy</vt:lpstr>
      <vt:lpstr>Cena půdy</vt:lpstr>
      <vt:lpstr>A co potravinářství?</vt:lpstr>
      <vt:lpstr>Zemědělské výrobní oblasti</vt:lpstr>
      <vt:lpstr>Prezentace aplikace PowerPoint</vt:lpstr>
      <vt:lpstr>Charakteristika ZVO kukuřičná</vt:lpstr>
      <vt:lpstr>ZVO Řepařská </vt:lpstr>
      <vt:lpstr>ZVO bramborářská</vt:lpstr>
      <vt:lpstr>ZVO horská </vt:lpstr>
      <vt:lpstr>Společná zemědělská politika</vt:lpstr>
      <vt:lpstr>Historie</vt:lpstr>
      <vt:lpstr>Reformy zemědělské politiky - I</vt:lpstr>
      <vt:lpstr>Reformy zemědělské politiky - II</vt:lpstr>
      <vt:lpstr>Reformy zemědělské politiky - III</vt:lpstr>
      <vt:lpstr>Reformy zemědělské politiky - III</vt:lpstr>
      <vt:lpstr>Reformy zemědělské politiky - IV</vt:lpstr>
      <vt:lpstr>Prezentace aplikace PowerPoint</vt:lpstr>
      <vt:lpstr>SZP Hlavní nástroje</vt:lpstr>
      <vt:lpstr>Proč zemědělství podporovat -Regulace agrárního trhu</vt:lpstr>
      <vt:lpstr>Regulace nabídky</vt:lpstr>
      <vt:lpstr>SZP 2015 - 2020- Hlavní principy</vt:lpstr>
      <vt:lpstr>PROGRAM ROZVOJE VENKOVA</vt:lpstr>
      <vt:lpstr>Přímé platby</vt:lpstr>
      <vt:lpstr>Národní programy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Geografie Výrobní sféry přednáška č.1</dc:title>
  <dc:creator>Ondřej Krejčí</dc:creator>
  <cp:lastModifiedBy>Ondřej Krejčí</cp:lastModifiedBy>
  <cp:revision>90</cp:revision>
  <dcterms:created xsi:type="dcterms:W3CDTF">2017-12-30T12:58:19Z</dcterms:created>
  <dcterms:modified xsi:type="dcterms:W3CDTF">2018-03-21T20:28:52Z</dcterms:modified>
</cp:coreProperties>
</file>