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34"/>
  </p:notesMasterIdLst>
  <p:sldIdLst>
    <p:sldId id="256" r:id="rId2"/>
    <p:sldId id="358" r:id="rId3"/>
    <p:sldId id="359" r:id="rId4"/>
    <p:sldId id="360" r:id="rId5"/>
    <p:sldId id="361" r:id="rId6"/>
    <p:sldId id="381" r:id="rId7"/>
    <p:sldId id="382" r:id="rId8"/>
    <p:sldId id="384" r:id="rId9"/>
    <p:sldId id="385" r:id="rId10"/>
    <p:sldId id="383" r:id="rId11"/>
    <p:sldId id="388" r:id="rId12"/>
    <p:sldId id="363" r:id="rId13"/>
    <p:sldId id="366" r:id="rId14"/>
    <p:sldId id="357" r:id="rId15"/>
    <p:sldId id="368" r:id="rId16"/>
    <p:sldId id="380" r:id="rId17"/>
    <p:sldId id="367" r:id="rId18"/>
    <p:sldId id="365" r:id="rId19"/>
    <p:sldId id="379" r:id="rId20"/>
    <p:sldId id="369" r:id="rId21"/>
    <p:sldId id="376" r:id="rId22"/>
    <p:sldId id="377" r:id="rId23"/>
    <p:sldId id="375" r:id="rId24"/>
    <p:sldId id="378" r:id="rId25"/>
    <p:sldId id="370" r:id="rId26"/>
    <p:sldId id="387" r:id="rId27"/>
    <p:sldId id="374" r:id="rId28"/>
    <p:sldId id="386" r:id="rId29"/>
    <p:sldId id="371" r:id="rId30"/>
    <p:sldId id="373" r:id="rId31"/>
    <p:sldId id="390" r:id="rId32"/>
    <p:sldId id="3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2" autoAdjust="0"/>
    <p:restoredTop sz="94660"/>
  </p:normalViewPr>
  <p:slideViewPr>
    <p:cSldViewPr snapToGrid="0">
      <p:cViewPr>
        <p:scale>
          <a:sx n="75" d="100"/>
          <a:sy n="75" d="100"/>
        </p:scale>
        <p:origin x="12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D6BE8-A579-4D0F-B939-19350F5943DD}" type="datetimeFigureOut">
              <a:rPr lang="cs-CZ" smtClean="0"/>
              <a:t>28. 3. 2018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FC13-66EF-4A0F-8A5D-E24FF753B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2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0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č.VI</a:t>
            </a:r>
            <a:br>
              <a:rPr lang="cs-CZ" sz="1800" dirty="0"/>
            </a:br>
            <a:r>
              <a:rPr lang="cs-CZ" sz="1800" dirty="0"/>
              <a:t>Agrární obchod v ČR</a:t>
            </a:r>
            <a:br>
              <a:rPr lang="cs-CZ" sz="1800" dirty="0"/>
            </a:br>
            <a:r>
              <a:rPr lang="cs-CZ" sz="1800" dirty="0"/>
              <a:t>distribuce potravin</a:t>
            </a:r>
            <a:br>
              <a:rPr lang="cs-CZ" sz="1800" dirty="0"/>
            </a:br>
            <a:r>
              <a:rPr lang="cs-CZ" sz="1800" dirty="0"/>
              <a:t>Vliv zemědělství na Životní prostředí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F31B9-545D-42F3-8101-2A3F592A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F9B83-4E0A-4C34-9211-5BD6E5FA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2000" dirty="0"/>
              <a:t>Co znamená označení </a:t>
            </a:r>
            <a:r>
              <a:rPr lang="cs-CZ" sz="2000" dirty="0" err="1"/>
              <a:t>welfare</a:t>
            </a:r>
            <a:r>
              <a:rPr lang="cs-CZ" sz="2000" dirty="0"/>
              <a:t> v souvislosti se zemědělstvím?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00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0979A6-F81B-40FD-8CDF-38F989CB0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2000" dirty="0"/>
              <a:t>Jaký je rozdíl mezi pesticidem a hnojivem?</a:t>
            </a:r>
          </a:p>
          <a:p>
            <a:pPr algn="ctr"/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8442D3B-90C6-4F1E-8A25-EC1A3D7C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cs-CZ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349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77289-D629-47B3-9B13-54614854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Agrární zahraniční obchod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F9EF85-6BDB-4872-A531-6B54ACB1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3" y="2611540"/>
            <a:ext cx="9740347" cy="37627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Dělení: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dirty="0"/>
              <a:t>Obchod s EU a obchod s třetími zeměmi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Zvyšuje se dovoz i vývoz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Agrární zboží v roce 2017 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dirty="0"/>
              <a:t>Podíl na celkovém vývozu 4,7 %  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cs-CZ" dirty="0"/>
              <a:t>Podíl na celkovém dovozu 6,0 %,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Celkové saldo záporné (asi 30 </a:t>
            </a:r>
            <a:r>
              <a:rPr lang="cs-CZ" dirty="0" err="1"/>
              <a:t>mld</a:t>
            </a:r>
            <a:r>
              <a:rPr lang="cs-CZ" dirty="0"/>
              <a:t> Kč)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196  mld. Kč vývoz x 227 mld. Kč dovoz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Teritoriálně i komoditně koncentrován</a:t>
            </a:r>
          </a:p>
          <a:p>
            <a:pPr lvl="1"/>
            <a:r>
              <a:rPr lang="cs-CZ" dirty="0"/>
              <a:t>Dominantní orientace na trh EU. </a:t>
            </a:r>
          </a:p>
          <a:p>
            <a:pPr lvl="1"/>
            <a:r>
              <a:rPr lang="cs-CZ" dirty="0"/>
              <a:t>Podíl vývozu do EU na celkovém agrárním exportu přesahuje od roku 2007 trvale 90 %.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DB42515-3797-4C05-8D00-D1CEA80D7809}"/>
              </a:ext>
            </a:extLst>
          </p:cNvPr>
          <p:cNvSpPr/>
          <p:nvPr/>
        </p:nvSpPr>
        <p:spPr>
          <a:xfrm>
            <a:off x="3525753" y="4002157"/>
            <a:ext cx="476404" cy="338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5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B30CF0-CD1F-4DB8-A888-02100B0C1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3F3D43-73DA-4683-A0D5-2C3AE1B1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"/>
            <a:ext cx="6400800" cy="41107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344A74-6960-41D0-AB1D-65BBAA6F0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876169"/>
            <a:ext cx="63722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1C07-A11C-4451-A77D-0B379BC5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7969"/>
            <a:ext cx="7729728" cy="1188720"/>
          </a:xfrm>
        </p:spPr>
        <p:txBody>
          <a:bodyPr/>
          <a:lstStyle/>
          <a:p>
            <a:r>
              <a:rPr lang="cs-CZ" dirty="0"/>
              <a:t>Agrární 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59F0CA-9785-45EE-9A10-90CEE6E7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1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Pokles produkce komodit způsobuje silnou závislost na dovozu. </a:t>
            </a:r>
          </a:p>
          <a:p>
            <a:pPr marL="0" indent="0">
              <a:buNone/>
            </a:pPr>
            <a:r>
              <a:rPr lang="cs-CZ" dirty="0"/>
              <a:t>Saldo naposledy naposledy kladné v roce 1993. </a:t>
            </a:r>
          </a:p>
          <a:p>
            <a:pPr marL="0" indent="0">
              <a:buNone/>
            </a:pPr>
            <a:r>
              <a:rPr lang="cs-CZ" dirty="0"/>
              <a:t>Vývoz je především tvořen surovinami, dovoz naopak komoditami s vyšší přidanou hodnotou. </a:t>
            </a:r>
          </a:p>
          <a:p>
            <a:pPr marL="0" indent="0">
              <a:buNone/>
            </a:pPr>
            <a:r>
              <a:rPr lang="cs-CZ" dirty="0"/>
              <a:t>Podpora exportu – zavedení tzv. „agrárních diplomatů“  </a:t>
            </a:r>
          </a:p>
          <a:p>
            <a:pPr marL="228600" lvl="1" indent="0">
              <a:buNone/>
            </a:pPr>
            <a:r>
              <a:rPr lang="cs-CZ" dirty="0"/>
              <a:t> Saúdská Arábie, Srbsko, Čína a Rusko.  </a:t>
            </a:r>
          </a:p>
          <a:p>
            <a:pPr marL="228600" lvl="1" indent="0">
              <a:buNone/>
            </a:pPr>
            <a:r>
              <a:rPr lang="cs-CZ" dirty="0"/>
              <a:t>V budoucnu také v Libanonu a USA a Japonsko.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B2DE9F-69C8-4ADB-8550-A7A6FC97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1806992"/>
            <a:ext cx="7729728" cy="2147147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9F4980B-279B-4DA6-A695-3E1761D15E3A}"/>
              </a:ext>
            </a:extLst>
          </p:cNvPr>
          <p:cNvCxnSpPr>
            <a:cxnSpLocks/>
          </p:cNvCxnSpPr>
          <p:nvPr/>
        </p:nvCxnSpPr>
        <p:spPr>
          <a:xfrm>
            <a:off x="2398643" y="3657600"/>
            <a:ext cx="60164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6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5F21F7-61FA-4974-AC1A-507B92BF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FC9694-B270-4EEA-8230-C7964B5E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172888"/>
            <a:ext cx="7729727" cy="651222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F243C54-7FEA-4F20-ADF4-5EC0DD70D7A9}"/>
              </a:ext>
            </a:extLst>
          </p:cNvPr>
          <p:cNvSpPr/>
          <p:nvPr/>
        </p:nvSpPr>
        <p:spPr>
          <a:xfrm>
            <a:off x="583096" y="4930786"/>
            <a:ext cx="131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Arial" panose="020B0604020202020204" pitchFamily="34" charset="0"/>
              </a:rPr>
              <a:t>Pořadí zemí dle hodnoty agrárního vývozu z ČR 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7FEFE28-3FDC-4068-AFF5-AF21CA468970}"/>
              </a:ext>
            </a:extLst>
          </p:cNvPr>
          <p:cNvSpPr/>
          <p:nvPr/>
        </p:nvSpPr>
        <p:spPr>
          <a:xfrm>
            <a:off x="2231135" y="773179"/>
            <a:ext cx="7729727" cy="344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7830C-3623-4B52-8AE4-002FC6CA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F24756-4AB2-4558-BF2B-15F9FCA6A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5DA70D-1E29-48D3-8A78-217F942F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70" y="686562"/>
            <a:ext cx="9532673" cy="505346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A5C2285-F316-45C0-B073-EC62E5FD7A1B}"/>
              </a:ext>
            </a:extLst>
          </p:cNvPr>
          <p:cNvSpPr/>
          <p:nvPr/>
        </p:nvSpPr>
        <p:spPr>
          <a:xfrm>
            <a:off x="1802970" y="1716505"/>
            <a:ext cx="9532673" cy="224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EADE5-70B0-421A-BACA-EA8767A8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AZO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546AF0-2C2F-417F-8C20-9323888E5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0" y="2638044"/>
            <a:ext cx="9197008" cy="3722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Hlavními exportovanými položkami z ČR byly v roce 2017 </a:t>
            </a:r>
          </a:p>
          <a:p>
            <a:pPr lvl="1"/>
            <a:r>
              <a:rPr lang="cs-CZ" b="1" dirty="0"/>
              <a:t>cigarety</a:t>
            </a:r>
            <a:r>
              <a:rPr lang="cs-CZ" dirty="0"/>
              <a:t> (již s 11 % podílem), </a:t>
            </a:r>
          </a:p>
          <a:p>
            <a:pPr lvl="1"/>
            <a:r>
              <a:rPr lang="cs-CZ" b="1" dirty="0"/>
              <a:t>pšenice</a:t>
            </a:r>
            <a:r>
              <a:rPr lang="cs-CZ" dirty="0"/>
              <a:t> (5,7 %), </a:t>
            </a:r>
          </a:p>
          <a:p>
            <a:pPr lvl="1"/>
            <a:r>
              <a:rPr lang="cs-CZ" b="1" dirty="0"/>
              <a:t>přípravky používané k výživě zvířat</a:t>
            </a:r>
            <a:r>
              <a:rPr lang="cs-CZ" dirty="0"/>
              <a:t> (5,3 %), </a:t>
            </a:r>
          </a:p>
          <a:p>
            <a:pPr lvl="1"/>
            <a:r>
              <a:rPr lang="cs-CZ" b="1" dirty="0"/>
              <a:t>pekařské zboží</a:t>
            </a:r>
            <a:r>
              <a:rPr lang="cs-CZ" dirty="0"/>
              <a:t> (5,1 %), </a:t>
            </a:r>
          </a:p>
          <a:p>
            <a:pPr lvl="1"/>
            <a:r>
              <a:rPr lang="cs-CZ" b="1" dirty="0"/>
              <a:t>nezahuštěné mléko a smetana</a:t>
            </a:r>
            <a:r>
              <a:rPr lang="cs-CZ" dirty="0"/>
              <a:t> (4,5 %, 72 % tvořilo surové mléko) a </a:t>
            </a:r>
            <a:r>
              <a:rPr lang="cs-CZ" b="1" dirty="0"/>
              <a:t>potravinové přípravky</a:t>
            </a:r>
            <a:r>
              <a:rPr lang="cs-CZ" dirty="0"/>
              <a:t> (4,2 %). </a:t>
            </a:r>
          </a:p>
          <a:p>
            <a:pPr marL="0" indent="0">
              <a:buNone/>
            </a:pPr>
            <a:r>
              <a:rPr lang="cs-CZ" b="1" dirty="0"/>
              <a:t>Nejvíce importovaným zbožím do ČR byly v roce 2017</a:t>
            </a:r>
          </a:p>
          <a:p>
            <a:pPr lvl="1"/>
            <a:r>
              <a:rPr lang="cs-CZ" b="1" dirty="0"/>
              <a:t> vepřové maso </a:t>
            </a:r>
            <a:r>
              <a:rPr lang="cs-CZ" dirty="0"/>
              <a:t>(7,1 %), </a:t>
            </a:r>
          </a:p>
          <a:p>
            <a:pPr lvl="1"/>
            <a:r>
              <a:rPr lang="cs-CZ" b="1" dirty="0"/>
              <a:t>pekařské zboží</a:t>
            </a:r>
            <a:r>
              <a:rPr lang="cs-CZ" dirty="0"/>
              <a:t> (4,1 %), </a:t>
            </a:r>
          </a:p>
          <a:p>
            <a:pPr lvl="1"/>
            <a:r>
              <a:rPr lang="cs-CZ" b="1" dirty="0"/>
              <a:t>cigarety</a:t>
            </a:r>
            <a:r>
              <a:rPr lang="cs-CZ" dirty="0"/>
              <a:t> (4,0 %), </a:t>
            </a:r>
          </a:p>
          <a:p>
            <a:pPr lvl="1"/>
            <a:r>
              <a:rPr lang="cs-CZ" b="1" dirty="0"/>
              <a:t>sýry a tvarohy</a:t>
            </a:r>
            <a:r>
              <a:rPr lang="cs-CZ" dirty="0"/>
              <a:t> (3,9 %) </a:t>
            </a:r>
          </a:p>
          <a:p>
            <a:pPr lvl="1"/>
            <a:r>
              <a:rPr lang="cs-CZ" dirty="0"/>
              <a:t> </a:t>
            </a:r>
            <a:r>
              <a:rPr lang="cs-CZ" b="1" dirty="0"/>
              <a:t>čokoláda a  ostatní kakaové výrobky</a:t>
            </a:r>
            <a:r>
              <a:rPr lang="cs-CZ" dirty="0"/>
              <a:t> (3,9 %).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A717438-DC93-41D2-9156-89E9DFA65170}"/>
              </a:ext>
            </a:extLst>
          </p:cNvPr>
          <p:cNvSpPr/>
          <p:nvPr/>
        </p:nvSpPr>
        <p:spPr>
          <a:xfrm>
            <a:off x="1123746" y="2903621"/>
            <a:ext cx="5629979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8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13799-8591-400F-8EAD-D4B074E7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8CF3F13-D519-4FC0-842B-0AB813D2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968E0A-58D5-4319-BBCC-DD734865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4" y="319902"/>
            <a:ext cx="9818204" cy="62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1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53CAD-D784-4864-90BF-82CE65FB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073B27-78C4-4A63-ADE9-6156312F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07E430-B560-4D6E-B201-1FB6D8ABC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77" y="441975"/>
            <a:ext cx="9592296" cy="59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ADEED-D560-4A62-859B-80F173B2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Kvíz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7B0A7F-3C11-4328-908C-AFF834AF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Jaký podíl zaujímá Agrární zahraniční obchod na celkovém zahraničním obchodu v ČR?</a:t>
            </a:r>
          </a:p>
          <a:p>
            <a:endParaRPr lang="cs-CZ" dirty="0"/>
          </a:p>
          <a:p>
            <a:pPr marL="571500" lvl="1" indent="-342900">
              <a:buAutoNum type="alphaUcParenR"/>
            </a:pPr>
            <a:r>
              <a:rPr lang="cs-CZ" dirty="0"/>
              <a:t>5 %</a:t>
            </a:r>
          </a:p>
          <a:p>
            <a:pPr marL="571500" lvl="1" indent="-342900">
              <a:buAutoNum type="alphaUcParenR"/>
            </a:pPr>
            <a:r>
              <a:rPr lang="cs-CZ" dirty="0"/>
              <a:t>15 %</a:t>
            </a:r>
          </a:p>
          <a:p>
            <a:pPr marL="571500" lvl="1" indent="-342900">
              <a:buAutoNum type="alphaUcParenR"/>
            </a:pPr>
            <a:r>
              <a:rPr lang="cs-CZ" dirty="0"/>
              <a:t>25 %		</a:t>
            </a:r>
          </a:p>
        </p:txBody>
      </p:sp>
    </p:spTree>
    <p:extLst>
      <p:ext uri="{BB962C8B-B14F-4D97-AF65-F5344CB8AC3E}">
        <p14:creationId xmlns:p14="http://schemas.microsoft.com/office/powerpoint/2010/main" val="112254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A148A-971E-49AB-8DF2-93DFEC16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cs-CZ" dirty="0"/>
              <a:t>Budoucí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CFDDB-C742-4BF1-A513-7179DB27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11" y="2638044"/>
            <a:ext cx="10192009" cy="4035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TTIP -</a:t>
            </a:r>
            <a:r>
              <a:rPr lang="en-US" b="1" dirty="0"/>
              <a:t> </a:t>
            </a:r>
            <a:r>
              <a:rPr lang="en-US" b="1" dirty="0" err="1"/>
              <a:t>Transatlantické</a:t>
            </a:r>
            <a:r>
              <a:rPr lang="en-US" b="1" dirty="0"/>
              <a:t> </a:t>
            </a:r>
            <a:r>
              <a:rPr lang="en-US" b="1" dirty="0" err="1"/>
              <a:t>obchodní</a:t>
            </a:r>
            <a:r>
              <a:rPr lang="en-US" b="1" dirty="0"/>
              <a:t> a </a:t>
            </a:r>
            <a:r>
              <a:rPr lang="en-US" b="1" dirty="0" err="1"/>
              <a:t>investiční</a:t>
            </a:r>
            <a:r>
              <a:rPr lang="en-US" b="1" dirty="0"/>
              <a:t> </a:t>
            </a:r>
            <a:r>
              <a:rPr lang="en-US" b="1" dirty="0" err="1"/>
              <a:t>partnerství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Očekávané přínosy</a:t>
            </a:r>
          </a:p>
          <a:p>
            <a:pPr lvl="1"/>
            <a:r>
              <a:rPr lang="cs-CZ" dirty="0"/>
              <a:t> zvýšení odbytu pro české producenty a exportéry; </a:t>
            </a:r>
          </a:p>
          <a:p>
            <a:pPr lvl="1"/>
            <a:r>
              <a:rPr lang="cs-CZ" dirty="0"/>
              <a:t> snížení spotřebitelských cen u dovážených produktů; </a:t>
            </a:r>
          </a:p>
          <a:p>
            <a:pPr lvl="1"/>
            <a:r>
              <a:rPr lang="cs-CZ" dirty="0"/>
              <a:t> zjednodušení certifikace pro export potravin a zemědělských komodit; </a:t>
            </a:r>
          </a:p>
          <a:p>
            <a:pPr marL="0" indent="0">
              <a:buNone/>
            </a:pPr>
            <a:r>
              <a:rPr lang="cs-CZ" dirty="0"/>
              <a:t>Možné hrozby </a:t>
            </a:r>
          </a:p>
          <a:p>
            <a:pPr lvl="1"/>
            <a:r>
              <a:rPr lang="cs-CZ" dirty="0"/>
              <a:t>GMO (nejsou řešeny), </a:t>
            </a:r>
          </a:p>
          <a:p>
            <a:pPr lvl="1"/>
            <a:r>
              <a:rPr lang="cs-CZ" dirty="0"/>
              <a:t>použití hormonů v zemědělství, </a:t>
            </a:r>
          </a:p>
          <a:p>
            <a:pPr lvl="1"/>
            <a:r>
              <a:rPr lang="cs-CZ" dirty="0"/>
              <a:t>zahlcení evropského trhu US produkcí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72A2D-87EB-4571-BF7F-E9DF6426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747" y="762201"/>
            <a:ext cx="2748474" cy="16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8A19-2D6F-43B6-84DB-F040CD0F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</p:spPr>
        <p:txBody>
          <a:bodyPr/>
          <a:lstStyle/>
          <a:p>
            <a:r>
              <a:rPr lang="cs-CZ" dirty="0"/>
              <a:t>Spotřeba Distribuce potravin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C113C4-A632-4630-8716-F2533014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1798629"/>
            <a:ext cx="5470359" cy="4019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České republice se v roce 2016 tržní podíl moderního trhu celkem (Kaufland, Tesco, Ahold, Makro, Penny Market, Globus, </a:t>
            </a:r>
            <a:r>
              <a:rPr lang="cs-CZ" dirty="0" err="1"/>
              <a:t>Lidl</a:t>
            </a:r>
            <a:r>
              <a:rPr lang="cs-CZ" dirty="0"/>
              <a:t> a Billa) zvýšil na 70,4 %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Průměrný podíl české domácnosti na výdaje za potraviny a nealkoholické nápoje </a:t>
            </a:r>
            <a:r>
              <a:rPr lang="pl-PL" dirty="0"/>
              <a:t>20,0 % (z toho podíl jen za potraviny činil 18,3 %</a:t>
            </a:r>
          </a:p>
          <a:p>
            <a:pPr marL="228600" lvl="1" indent="0">
              <a:buNone/>
            </a:pPr>
            <a:r>
              <a:rPr lang="pl-PL" dirty="0"/>
              <a:t>Druhý největší </a:t>
            </a:r>
          </a:p>
          <a:p>
            <a:pPr marL="228600" lvl="1" indent="0">
              <a:buNone/>
            </a:pPr>
            <a:r>
              <a:rPr lang="cs-CZ" dirty="0"/>
              <a:t>Nejvyšší potravinovou položkou v rodinných rozpočtech je skupina maso a masné výrobky (27,2 % z celkových výdajů na potraviny v roce 2015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243696-E612-406F-8A61-0F2F42CC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79" y="1996740"/>
            <a:ext cx="5838825" cy="39147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DB52367-6FA2-4485-A8F1-07082B816213}"/>
              </a:ext>
            </a:extLst>
          </p:cNvPr>
          <p:cNvSpPr/>
          <p:nvPr/>
        </p:nvSpPr>
        <p:spPr>
          <a:xfrm>
            <a:off x="4052476" y="2400039"/>
            <a:ext cx="850827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5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30CD6-6129-4F83-AFAB-7AC4815F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8344"/>
            <a:ext cx="7729728" cy="1188720"/>
          </a:xfrm>
        </p:spPr>
        <p:txBody>
          <a:bodyPr/>
          <a:lstStyle/>
          <a:p>
            <a:r>
              <a:rPr lang="cs-CZ" dirty="0"/>
              <a:t>Kvalita potravin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5C9E09-8FA3-42FB-BD9D-BBBC462F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1842052"/>
            <a:ext cx="10363200" cy="4797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Kvalitní potravinářské výrobky jsou obvykle certifikovány a označovány </a:t>
            </a:r>
          </a:p>
          <a:p>
            <a:pPr marL="228600" lvl="1" indent="0">
              <a:buNone/>
            </a:pPr>
            <a:r>
              <a:rPr lang="cs-CZ" dirty="0"/>
              <a:t>KLASA</a:t>
            </a:r>
          </a:p>
          <a:p>
            <a:pPr lvl="2"/>
            <a:r>
              <a:rPr lang="cs-CZ" dirty="0"/>
              <a:t>Značka má garantovat, že jsou nabízeny kvalitní a zdravotně nezávadné potraviny.</a:t>
            </a:r>
          </a:p>
          <a:p>
            <a:pPr lvl="2"/>
            <a:r>
              <a:rPr lang="cs-CZ" dirty="0"/>
              <a:t>1 042 výrobků od 219 výrobců</a:t>
            </a:r>
          </a:p>
          <a:p>
            <a:pPr marL="228600" lvl="1" indent="0">
              <a:buNone/>
            </a:pPr>
            <a:r>
              <a:rPr lang="cs-CZ" dirty="0"/>
              <a:t>Regionální potravina </a:t>
            </a:r>
          </a:p>
          <a:p>
            <a:pPr lvl="2"/>
            <a:r>
              <a:rPr lang="cs-CZ" dirty="0"/>
              <a:t>Výrobky musí být vyrobeny z lokálních surovin a mít vazbu na svůj kraj</a:t>
            </a:r>
          </a:p>
          <a:p>
            <a:pPr lvl="2"/>
            <a:r>
              <a:rPr lang="cs-CZ" dirty="0"/>
              <a:t>pouze malé a střední podniky do 250 zaměstnanců</a:t>
            </a:r>
          </a:p>
          <a:p>
            <a:pPr lvl="2"/>
            <a:r>
              <a:rPr lang="cs-CZ" dirty="0"/>
              <a:t>Celkem 420 produktů</a:t>
            </a:r>
          </a:p>
          <a:p>
            <a:pPr marL="228600" lvl="1" indent="0">
              <a:buNone/>
            </a:pPr>
            <a:r>
              <a:rPr lang="cs-CZ" dirty="0"/>
              <a:t>Chráněné označení původu </a:t>
            </a:r>
          </a:p>
          <a:p>
            <a:pPr marL="457200" lvl="2" indent="0">
              <a:buNone/>
            </a:pPr>
            <a:r>
              <a:rPr lang="cs-CZ" dirty="0"/>
              <a:t>Produkce, příprava i zpracování těchto výrobků musí probíhat pouze ve vymezené zeměpisné oblasti.</a:t>
            </a:r>
          </a:p>
          <a:p>
            <a:pPr marL="457200" lvl="2" indent="0">
              <a:buNone/>
            </a:pPr>
            <a:r>
              <a:rPr lang="cs-CZ" dirty="0"/>
              <a:t>Český kmín, </a:t>
            </a:r>
            <a:r>
              <a:rPr lang="cs-CZ" dirty="0" err="1"/>
              <a:t>Chamomilla</a:t>
            </a:r>
            <a:r>
              <a:rPr lang="cs-CZ" dirty="0"/>
              <a:t> </a:t>
            </a:r>
            <a:r>
              <a:rPr lang="cs-CZ" dirty="0" err="1"/>
              <a:t>Bohemica</a:t>
            </a:r>
            <a:r>
              <a:rPr lang="cs-CZ" dirty="0"/>
              <a:t>, Všestarská cibule, Žatecký chmel, Pohořelický kapr, </a:t>
            </a:r>
            <a:r>
              <a:rPr lang="cs-CZ" dirty="0" err="1"/>
              <a:t>Nošovické</a:t>
            </a:r>
            <a:r>
              <a:rPr lang="cs-CZ" dirty="0"/>
              <a:t> kysané zelí</a:t>
            </a:r>
          </a:p>
          <a:p>
            <a:pPr marL="228600" lvl="1" indent="0">
              <a:buNone/>
            </a:pPr>
            <a:r>
              <a:rPr lang="cs-CZ" dirty="0"/>
              <a:t>Chráněné zeměpisné označení</a:t>
            </a:r>
          </a:p>
          <a:p>
            <a:pPr marL="457200" lvl="2" indent="0">
              <a:buNone/>
            </a:pPr>
            <a:r>
              <a:rPr lang="cs-CZ" dirty="0"/>
              <a:t>Proti chráněnému označení původu je vztah produktu k zeměpisné oblasti volnější, postačí, pokud alespoň jedna fáze výroby – zpracování, příprava nebo produkce – probíhá ve vymezené zeměpisné oblasti.</a:t>
            </a:r>
          </a:p>
          <a:p>
            <a:pPr marL="685800" lvl="3" indent="0">
              <a:buNone/>
            </a:pPr>
            <a:r>
              <a:rPr lang="cs-CZ" dirty="0"/>
              <a:t>Budějovické pivo,  Jihočeská Zlatá Niva, Olomoucké tvarůžky, Karlovarské oplatky  Valašský </a:t>
            </a:r>
            <a:r>
              <a:rPr lang="cs-CZ" dirty="0" err="1"/>
              <a:t>frgál</a:t>
            </a:r>
            <a:r>
              <a:rPr lang="cs-CZ" dirty="0"/>
              <a:t>…</a:t>
            </a:r>
          </a:p>
          <a:p>
            <a:pPr marL="457200" lvl="2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2E15EC-4E5F-4FEE-BF5C-0726ADB3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596" y="2277979"/>
            <a:ext cx="665696" cy="8996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414D55-55F6-4568-949A-AC68216F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596" y="3429000"/>
            <a:ext cx="860074" cy="86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42500B-32F8-4D61-B8F5-A9A21410A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839" y="4555935"/>
            <a:ext cx="885018" cy="8670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BFFAA9-716E-4141-994F-C0889222F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571" y="5946945"/>
            <a:ext cx="846567" cy="86704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3A60166-D84C-453B-9193-958E43E09FA6}"/>
              </a:ext>
            </a:extLst>
          </p:cNvPr>
          <p:cNvSpPr/>
          <p:nvPr/>
        </p:nvSpPr>
        <p:spPr>
          <a:xfrm>
            <a:off x="2329694" y="3959164"/>
            <a:ext cx="1155628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3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6CA65-DF13-4C13-B96E-D513BFC8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CC9B22-FDE3-4AB6-8DDF-EBAFE7A4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2638044"/>
            <a:ext cx="10601739" cy="37627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 roce 2016 hospodařilo v ČR 4 243 ekologických zemědělců, jedná se o mírný nárůst oproti předchozímu roku.</a:t>
            </a:r>
          </a:p>
          <a:p>
            <a:pPr marL="0" indent="0">
              <a:buNone/>
            </a:pPr>
            <a:r>
              <a:rPr lang="cs-CZ" dirty="0"/>
              <a:t>Rozloha zemědělské půdy obhospodařované v systému ekologického zemědělství nepatrně vzrostla na 12 % ze zemědělsky obhospodařované půdy celkem.</a:t>
            </a:r>
          </a:p>
          <a:p>
            <a:pPr marL="0" indent="0">
              <a:buNone/>
            </a:pPr>
            <a:r>
              <a:rPr lang="cs-CZ" dirty="0"/>
              <a:t>RV</a:t>
            </a:r>
          </a:p>
          <a:p>
            <a:r>
              <a:rPr lang="cs-CZ" dirty="0"/>
              <a:t>Na plochách v ekologickém režimu bylo za rok 2015 vyprodukováno 65 846 t obilovin, 2 933 t okopanin, 1 235 t olejnin a 1 458 t zeleniny. </a:t>
            </a:r>
          </a:p>
          <a:p>
            <a:r>
              <a:rPr lang="cs-CZ" dirty="0"/>
              <a:t>Z trvalých kultur bylo sklizeno 8 623 t ovoce a z toho 3 087 t produkce hroznů. </a:t>
            </a:r>
          </a:p>
          <a:p>
            <a:pPr marL="0" indent="0">
              <a:buNone/>
            </a:pPr>
            <a:r>
              <a:rPr lang="cs-CZ" dirty="0"/>
              <a:t>ŽV</a:t>
            </a:r>
          </a:p>
          <a:p>
            <a:r>
              <a:rPr lang="cs-CZ" dirty="0"/>
              <a:t>Produkce biomléka činila 35 144 tis. l (v tom 34 106 tis. l kravského, 789 tis. l kozího a 249 tis. l ovčího mléka). </a:t>
            </a:r>
          </a:p>
          <a:p>
            <a:r>
              <a:rPr lang="cs-CZ" dirty="0"/>
              <a:t>Celkem bylo vyprodukováno v jateční hmotnosti a bio kvalitě 10 382 t hovězího, 667 t skopového (jehněčího), 108 t vepřového, 117 t drůbežího masa a 210 t vajec.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D36E266-1D6D-4A1B-9A3F-82FF0D07177A}"/>
              </a:ext>
            </a:extLst>
          </p:cNvPr>
          <p:cNvSpPr/>
          <p:nvPr/>
        </p:nvSpPr>
        <p:spPr>
          <a:xfrm>
            <a:off x="9802816" y="2952416"/>
            <a:ext cx="532775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A4698-95F3-4BFD-A1C0-C2C30E84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5" y="370332"/>
            <a:ext cx="4580481" cy="1188720"/>
          </a:xfrm>
        </p:spPr>
        <p:txBody>
          <a:bodyPr/>
          <a:lstStyle/>
          <a:p>
            <a:r>
              <a:rPr lang="cs-CZ" dirty="0"/>
              <a:t>Biopotraviny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32AD68-C52D-475C-B0DD-9E7BE6E8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1894612"/>
            <a:ext cx="7167378" cy="460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produkci nesmí být užito umělých hnojiv, ošetřovacích prostředků a jiných látek, které narušují životní prostředí nebo se v něm přirozeně nevyskytují.</a:t>
            </a:r>
          </a:p>
          <a:p>
            <a:pPr marL="0" indent="0">
              <a:buNone/>
            </a:pPr>
            <a:r>
              <a:rPr lang="cs-CZ" dirty="0"/>
              <a:t>Certifikovanou biopotravinu pozná spotřebitel podle evropského loga BIO, označení původu surovin, národního loga BIO a podle kódu příslušné kontrolní organizace.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roce 2016 bylo v ČR registrováno 607 výrobců biopotravin. K nejčastějšímu zaměření výrobců patřilo „Zpracování a konzervování masa, kromě drůbežího“, „Výroba vína z vinných hroznů“ a „Výroba mléčných výrobků“. </a:t>
            </a:r>
          </a:p>
          <a:p>
            <a:pPr marL="0" indent="0">
              <a:buNone/>
            </a:pPr>
            <a:r>
              <a:rPr lang="cs-CZ" dirty="0"/>
              <a:t>Většina výrobců biopotravin (82 %) uplatnila své výrobky výhradně či v převážné většině na českém trhu.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9E8984-61DB-41D9-849F-97A6B492C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013" y="356456"/>
            <a:ext cx="3771900" cy="1504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243E3D-598F-4C08-8244-1614C1A3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13" y="3141055"/>
            <a:ext cx="3963936" cy="25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15A51-7E61-4931-9A56-76DDDCF8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Alternativní potravinové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4F12DB-B0F1-43A4-849F-06674452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33600"/>
            <a:ext cx="7729728" cy="3606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Možnost obstarat si potraviny mimo maloobchodní sít</a:t>
            </a:r>
          </a:p>
          <a:p>
            <a:pPr marL="0" indent="0">
              <a:buNone/>
            </a:pPr>
            <a:r>
              <a:rPr lang="cs-CZ" b="1" dirty="0"/>
              <a:t>Samozásobitelství  </a:t>
            </a:r>
          </a:p>
          <a:p>
            <a:pPr marL="228600" lvl="1" indent="0">
              <a:buNone/>
            </a:pPr>
            <a:r>
              <a:rPr lang="cs-CZ" dirty="0"/>
              <a:t>v ČR pozůstatek z historie </a:t>
            </a:r>
            <a:r>
              <a:rPr lang="cs-CZ" dirty="0" err="1"/>
              <a:t>vs</a:t>
            </a:r>
            <a:r>
              <a:rPr lang="cs-CZ" dirty="0"/>
              <a:t> západní země</a:t>
            </a:r>
          </a:p>
          <a:p>
            <a:pPr marL="0" indent="0">
              <a:buNone/>
            </a:pPr>
            <a:r>
              <a:rPr lang="cs-CZ" b="1" dirty="0"/>
              <a:t>Komunitou podporované zemědělství</a:t>
            </a:r>
          </a:p>
          <a:p>
            <a:pPr lvl="1"/>
            <a:r>
              <a:rPr lang="cs-CZ" dirty="0"/>
              <a:t>Předem zaplacený podíl z úrody</a:t>
            </a:r>
          </a:p>
          <a:p>
            <a:pPr marL="0" indent="0">
              <a:buNone/>
            </a:pPr>
            <a:r>
              <a:rPr lang="cs-CZ" b="1" dirty="0"/>
              <a:t>Farmářské trhy</a:t>
            </a:r>
          </a:p>
          <a:p>
            <a:pPr marL="0" indent="0">
              <a:buNone/>
            </a:pPr>
            <a:r>
              <a:rPr lang="cs-CZ" b="1" dirty="0"/>
              <a:t>Farmářské bedýnky</a:t>
            </a:r>
          </a:p>
          <a:p>
            <a:pPr lvl="1"/>
            <a:r>
              <a:rPr lang="cs-CZ" dirty="0"/>
              <a:t>Velkoobchody </a:t>
            </a:r>
            <a:r>
              <a:rPr lang="cs-CZ" dirty="0" err="1"/>
              <a:t>vs</a:t>
            </a:r>
            <a:r>
              <a:rPr lang="cs-CZ" dirty="0"/>
              <a:t> zemědělci</a:t>
            </a:r>
          </a:p>
          <a:p>
            <a:pPr marL="0" indent="0">
              <a:buNone/>
            </a:pPr>
            <a:r>
              <a:rPr lang="cs-CZ" b="1" dirty="0"/>
              <a:t>Zemědělské prodejny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633C14-DA25-447C-AB3E-802CFCFE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79" y="2133600"/>
            <a:ext cx="2502819" cy="37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F3C0A8-A31F-4681-B34D-1722FB15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42" y="5307007"/>
            <a:ext cx="4201747" cy="56440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Komunity podporující lokální zemědělce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785B87-8916-4E6B-A285-9B849E6D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0" y="299656"/>
            <a:ext cx="5724202" cy="44969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C9CDDF-3C97-424D-9AC5-948C70C3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13" y="1916966"/>
            <a:ext cx="4949545" cy="3672243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8251C89-4DED-40B9-8D58-4438CF1F916A}"/>
              </a:ext>
            </a:extLst>
          </p:cNvPr>
          <p:cNvSpPr txBox="1">
            <a:spLocks/>
          </p:cNvSpPr>
          <p:nvPr/>
        </p:nvSpPr>
        <p:spPr>
          <a:xfrm>
            <a:off x="594842" y="5307008"/>
            <a:ext cx="4201747" cy="56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Komunity podporující lokální zemědělce</a:t>
            </a: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79171EC-36E8-4EE0-A4F7-7CE6F58BDF36}"/>
              </a:ext>
            </a:extLst>
          </p:cNvPr>
          <p:cNvSpPr txBox="1">
            <a:spLocks/>
          </p:cNvSpPr>
          <p:nvPr/>
        </p:nvSpPr>
        <p:spPr>
          <a:xfrm>
            <a:off x="6647613" y="1352563"/>
            <a:ext cx="4201747" cy="56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Farmářské bedýnky</a:t>
            </a:r>
          </a:p>
        </p:txBody>
      </p:sp>
    </p:spTree>
    <p:extLst>
      <p:ext uri="{BB962C8B-B14F-4D97-AF65-F5344CB8AC3E}">
        <p14:creationId xmlns:p14="http://schemas.microsoft.com/office/powerpoint/2010/main" val="3668241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C1268-9239-4A4E-8C98-83919164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675BED-0EEA-4FCE-93DF-71C417DF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Zachování základních podmínek života a zdraví zvířat</a:t>
            </a:r>
          </a:p>
          <a:p>
            <a:pPr marL="0" indent="0">
              <a:buNone/>
            </a:pPr>
            <a:r>
              <a:rPr lang="cs-CZ" dirty="0"/>
              <a:t>od roku 1993, za toto období bylo v ČR provedeno inspektory celkem 259 273 kontrol dodržování zákona na ochranu zvířat</a:t>
            </a:r>
          </a:p>
          <a:p>
            <a:pPr marL="0" indent="0">
              <a:buNone/>
            </a:pPr>
            <a:r>
              <a:rPr lang="cs-CZ" dirty="0"/>
              <a:t>8 231 kontrol (z toho u hospodářských zvířat 3 454 kontrol), při 1 055 kontrolách byla zjištěna nevyhovující péče, která se týkala 138 694 zvířat</a:t>
            </a:r>
          </a:p>
          <a:p>
            <a:pPr lvl="1"/>
            <a:r>
              <a:rPr lang="cs-CZ" dirty="0"/>
              <a:t>Nejsou přímo zemědělské statistiky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 roce 2016 stíháno za týrání 41 a odsouzeno 38 osob.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12D2F63-EC6E-4ABC-A801-BCEE855F2D8D}"/>
              </a:ext>
            </a:extLst>
          </p:cNvPr>
          <p:cNvSpPr/>
          <p:nvPr/>
        </p:nvSpPr>
        <p:spPr>
          <a:xfrm>
            <a:off x="2231136" y="2638044"/>
            <a:ext cx="5203334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2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82217-CCBE-4175-9A15-462F44B7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a vliv na životní prostředí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B148B-BFF3-44D9-9202-A619B355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543" y="2638044"/>
            <a:ext cx="10450286" cy="40530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altLang="cs-CZ" sz="2000" b="1" dirty="0"/>
              <a:t>Nástup vědecko-technické revoluce 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altLang="cs-CZ" sz="1800" dirty="0"/>
              <a:t>vyvolány velké strukturální změny ve výrobě, nárůst specializace, koncentrace, kooperace ZV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100" dirty="0"/>
              <a:t>Ještě v 50. letech  bylo jasnou prioritou zvýšit zemědělskou produktivitu, zajistit dostatečné množství potravin.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altLang="cs-CZ" sz="1900" dirty="0"/>
              <a:t>Ochrana ŽP nebyla pociťována jako důležitý úkol.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000" dirty="0"/>
              <a:t>Zemědělství je zdrojem množství různých emisí s dalekosáhlými důsledky často přesahujícími místní úroveň (řeky, moře..).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dirty="0"/>
              <a:t>Živočišná výroba je zodpovědná za emise amoniaku a dalších plynů - zvláště v případě chovu přežvýkavců – metanu</a:t>
            </a:r>
            <a:endParaRPr lang="cs-CZ" altLang="cs-CZ" sz="1800" dirty="0"/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100" dirty="0"/>
              <a:t>První světová konference o ŽP na mezinárodní úrovni – Stockholm (1972).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altLang="cs-CZ" sz="2100" dirty="0"/>
              <a:t>Podle světové organizace pro výživu a zemědělství (FAO) bylo za poslední století nenávratně ztraceno 75 % genové diverzity v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697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6DCFF-2A11-44D0-A7F9-EFF4ABAE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8323"/>
            <a:ext cx="7729728" cy="1188720"/>
          </a:xfrm>
        </p:spPr>
        <p:txBody>
          <a:bodyPr/>
          <a:lstStyle/>
          <a:p>
            <a:r>
              <a:rPr lang="cs-CZ" dirty="0"/>
              <a:t>Zemědělství a vliv na životní prostředí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044427-4A7F-4676-87AB-AFEC274D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68" y="1739686"/>
            <a:ext cx="10668000" cy="3101983"/>
          </a:xfrm>
        </p:spPr>
        <p:txBody>
          <a:bodyPr/>
          <a:lstStyle/>
          <a:p>
            <a:r>
              <a:rPr lang="cs-CZ" dirty="0"/>
              <a:t>K výraznému poklesu došlo u ploch, na kterých se pěstují geneticky modifikované plodiny z 997 ha v roce 2015 na 75 ha v roce 2016.</a:t>
            </a:r>
          </a:p>
          <a:p>
            <a:r>
              <a:rPr lang="cs-CZ" dirty="0"/>
              <a:t>Na více než třetině z. p. ČR v rámci LPIS byly uplatňovány způsoby hospodaření příznivé k životnímu prostředí podporované </a:t>
            </a:r>
            <a:r>
              <a:rPr lang="cs-CZ" dirty="0" err="1"/>
              <a:t>agroenvironmentálními</a:t>
            </a:r>
            <a:r>
              <a:rPr lang="cs-CZ" dirty="0"/>
              <a:t> opatřeními. </a:t>
            </a:r>
          </a:p>
          <a:p>
            <a:r>
              <a:rPr lang="cs-CZ" dirty="0"/>
              <a:t>Na většině chráněného území se vyskytují TTP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253C5A-0093-4FB8-B9EE-38D65487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3695956"/>
            <a:ext cx="6957391" cy="279671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79BDD49-A8B9-4A3A-B6F4-34541835C607}"/>
              </a:ext>
            </a:extLst>
          </p:cNvPr>
          <p:cNvSpPr/>
          <p:nvPr/>
        </p:nvSpPr>
        <p:spPr>
          <a:xfrm>
            <a:off x="1225348" y="2044958"/>
            <a:ext cx="879223" cy="361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7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91470-156A-4D6C-8DDB-E077DEF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02E328-281D-4D25-B205-0837E92E1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 které z těchto zemí Česká republika měla v roce 2015 největší agrární vývoz? (z hlediska tržní ceny)</a:t>
            </a:r>
          </a:p>
          <a:p>
            <a:endParaRPr lang="cs-CZ" dirty="0"/>
          </a:p>
          <a:p>
            <a:pPr marL="571500" lvl="1" indent="-342900">
              <a:buAutoNum type="alphaUcParenR"/>
            </a:pPr>
            <a:r>
              <a:rPr lang="cs-CZ" dirty="0"/>
              <a:t>Polsko</a:t>
            </a:r>
          </a:p>
          <a:p>
            <a:pPr marL="571500" lvl="1" indent="-342900">
              <a:buAutoNum type="alphaUcParenR"/>
            </a:pPr>
            <a:r>
              <a:rPr lang="cs-CZ" dirty="0"/>
              <a:t>Francie</a:t>
            </a:r>
          </a:p>
          <a:p>
            <a:pPr marL="571500" lvl="1" indent="-342900">
              <a:buAutoNum type="alphaUcParenR"/>
            </a:pPr>
            <a:r>
              <a:rPr lang="cs-CZ" dirty="0"/>
              <a:t> Německo</a:t>
            </a:r>
          </a:p>
        </p:txBody>
      </p:sp>
    </p:spTree>
    <p:extLst>
      <p:ext uri="{BB962C8B-B14F-4D97-AF65-F5344CB8AC3E}">
        <p14:creationId xmlns:p14="http://schemas.microsoft.com/office/powerpoint/2010/main" val="300717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3390C-9734-45B5-A9DC-C0369B69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Spotřeba hnojiv a pesticidů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CAC39-CB18-4D55-BA95-A5060D1F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638044"/>
            <a:ext cx="9217914" cy="3762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Hnojivo přípravek napomáhající růstu rostlin </a:t>
            </a:r>
            <a:r>
              <a:rPr lang="cs-CZ" dirty="0"/>
              <a:t> organická (statková- Kejda, močůvka, kompost ) x chemická (průmyslová)</a:t>
            </a:r>
          </a:p>
          <a:p>
            <a:pPr marL="0" indent="0">
              <a:buNone/>
            </a:pPr>
            <a:r>
              <a:rPr lang="cs-CZ" dirty="0"/>
              <a:t>Hnojiva obvykle poskytují v různých poměrech tři hlavní biogenní prvky (dusík, fosfor, draslík)</a:t>
            </a:r>
          </a:p>
          <a:p>
            <a:pPr marL="0" indent="0">
              <a:buNone/>
            </a:pPr>
            <a:r>
              <a:rPr lang="cs-CZ" dirty="0"/>
              <a:t>Spotřeba statkových hnojiv obvykle v tunách až desítkách tun na hektar</a:t>
            </a:r>
          </a:p>
          <a:p>
            <a:pPr marL="0" indent="0">
              <a:buNone/>
            </a:pPr>
            <a:r>
              <a:rPr lang="cs-CZ" dirty="0"/>
              <a:t>Spotřeba vápenatých hmot v ČR, se drží kolem 200 tisíc tun za rok =&gt; již zaznamenáváme vyšší výskyt kyselých půd se všemi negativními dopady.</a:t>
            </a:r>
          </a:p>
          <a:p>
            <a:pPr marL="0" indent="0">
              <a:buNone/>
            </a:pPr>
            <a:r>
              <a:rPr lang="cs-CZ" b="1" dirty="0"/>
              <a:t>Pesticid je přípravek, který je určen k tlumení a hubení rostlinných a živočišných škůdců</a:t>
            </a:r>
          </a:p>
          <a:p>
            <a:pPr marL="0" indent="0">
              <a:buNone/>
            </a:pPr>
            <a:r>
              <a:rPr lang="cs-CZ" dirty="0"/>
              <a:t>Každý rok je v České republice použito více než 10 tisíc tun, což odpovídá 180 nákladním železničním vagónům a představuje to ročně přibližně 1 kilogram pesticidů na každého muže, ženu a dítě.</a:t>
            </a:r>
          </a:p>
          <a:p>
            <a:pPr marL="0" indent="0">
              <a:buNone/>
            </a:pPr>
            <a:r>
              <a:rPr lang="cs-CZ" dirty="0"/>
              <a:t>Odhad spotřeby PHM v zemědělství - Přibližně 434,2 mil. l motorové nafty</a:t>
            </a:r>
          </a:p>
          <a:p>
            <a:pPr marL="0" indent="0">
              <a:buNone/>
            </a:pPr>
            <a:r>
              <a:rPr lang="cs-CZ" dirty="0"/>
              <a:t>Monitoring cizorodých látek ve vodním ekosystému</a:t>
            </a:r>
          </a:p>
          <a:p>
            <a:pPr marL="228600" lvl="1" indent="0">
              <a:buNone/>
            </a:pPr>
            <a:r>
              <a:rPr lang="cs-CZ" dirty="0"/>
              <a:t>obsah těžkých kovů je obecně nízký. Relativně vysoká je pouze koncentrace PAH</a:t>
            </a:r>
          </a:p>
          <a:p>
            <a:pPr marL="0" indent="0">
              <a:buNone/>
            </a:pPr>
            <a:r>
              <a:rPr lang="cs-CZ" dirty="0"/>
              <a:t>Nejvýznamnějším rizikem znečištění vod je hlavně uložení statkových hnojiv na z. p., hnojiva skladována v rozporu s havarijním plánem.</a:t>
            </a:r>
          </a:p>
          <a:p>
            <a:pPr marL="228600" lvl="1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4DC2AC3-3FE5-43CD-A85A-FC0F327CA640}"/>
              </a:ext>
            </a:extLst>
          </p:cNvPr>
          <p:cNvSpPr/>
          <p:nvPr/>
        </p:nvSpPr>
        <p:spPr>
          <a:xfrm>
            <a:off x="742950" y="2638044"/>
            <a:ext cx="3829050" cy="180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39BAA1-CE08-4F36-AF26-42A3866FDD57}"/>
              </a:ext>
            </a:extLst>
          </p:cNvPr>
          <p:cNvSpPr/>
          <p:nvPr/>
        </p:nvSpPr>
        <p:spPr>
          <a:xfrm>
            <a:off x="831850" y="3936999"/>
            <a:ext cx="7245350" cy="282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E4912-2EE4-4F73-9ED4-72E1E403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00315"/>
            <a:ext cx="7729728" cy="1188720"/>
          </a:xfrm>
        </p:spPr>
        <p:txBody>
          <a:bodyPr/>
          <a:lstStyle/>
          <a:p>
            <a:r>
              <a:rPr lang="cs-CZ" dirty="0"/>
              <a:t>Vítěz ???</a:t>
            </a:r>
          </a:p>
        </p:txBody>
      </p:sp>
    </p:spTree>
    <p:extLst>
      <p:ext uri="{BB962C8B-B14F-4D97-AF65-F5344CB8AC3E}">
        <p14:creationId xmlns:p14="http://schemas.microsoft.com/office/powerpoint/2010/main" val="2208255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E8FE0-7A85-4B3A-B828-E223D78ED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20D2E1-EC3D-4157-A71D-29A4DF40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525" y="367747"/>
            <a:ext cx="4756578" cy="60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A5D25-5038-4F2B-B8B2-59E181B0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504FEC-10AB-40FA-A272-9B01B2B5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které z uvedených zemí byl v roce 2017 do ČR nejvyšší dovoz? (z hlediska tržní ceny)</a:t>
            </a:r>
          </a:p>
          <a:p>
            <a:pPr marL="0" indent="0">
              <a:buNone/>
            </a:pPr>
            <a:endParaRPr lang="cs-CZ" dirty="0"/>
          </a:p>
          <a:p>
            <a:pPr marL="571500" lvl="1" indent="-342900">
              <a:buAutoNum type="alphaUcParenR"/>
            </a:pPr>
            <a:r>
              <a:rPr lang="cs-CZ" dirty="0"/>
              <a:t>Slovensko</a:t>
            </a:r>
          </a:p>
          <a:p>
            <a:pPr marL="571500" lvl="1" indent="-342900">
              <a:buAutoNum type="alphaUcParenR"/>
            </a:pPr>
            <a:r>
              <a:rPr lang="cs-CZ" dirty="0"/>
              <a:t>Itálie</a:t>
            </a:r>
          </a:p>
          <a:p>
            <a:pPr marL="571500" lvl="1" indent="-342900">
              <a:buAutoNum type="alphaUcParenR"/>
            </a:pPr>
            <a:r>
              <a:rPr lang="cs-CZ" dirty="0"/>
              <a:t>Německo</a:t>
            </a:r>
          </a:p>
        </p:txBody>
      </p:sp>
    </p:spTree>
    <p:extLst>
      <p:ext uri="{BB962C8B-B14F-4D97-AF65-F5344CB8AC3E}">
        <p14:creationId xmlns:p14="http://schemas.microsoft.com/office/powerpoint/2010/main" val="25481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4382C-0146-4DE8-B963-09A0A719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1D6E37-CACC-45B8-961C-C9F25503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Největší podíl na celkovém vývozu AZO v posledních letech zabírá?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571500" lvl="1" indent="-342900">
              <a:buAutoNum type="alphaUcParenR"/>
            </a:pPr>
            <a:r>
              <a:rPr lang="cs-CZ" dirty="0"/>
              <a:t>Tabák a výrobky z něj </a:t>
            </a:r>
          </a:p>
          <a:p>
            <a:pPr marL="571500" lvl="1" indent="-342900">
              <a:buAutoNum type="alphaUcParenR"/>
            </a:pPr>
            <a:r>
              <a:rPr lang="cs-CZ" dirty="0"/>
              <a:t>Nezpracované mléko, vejce, med</a:t>
            </a:r>
          </a:p>
          <a:p>
            <a:pPr marL="571500" lvl="1" indent="-342900">
              <a:buAutoNum type="alphaUcParenR"/>
            </a:pPr>
            <a:r>
              <a:rPr lang="cs-CZ" dirty="0"/>
              <a:t>Káva, čaj, maté, koření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79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5711B-D29C-47F0-9893-63CF88D4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C2031F-CF1C-4920-8583-6AAF9FE7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Jaký podíl na celkovém prodeji potravin mají největší maloobchodní řetězce v ČR. (Kaufland, Tesco, Ahold, Makro, Penny Market, Globus, </a:t>
            </a:r>
            <a:r>
              <a:rPr lang="cs-CZ" dirty="0" err="1"/>
              <a:t>Lidl</a:t>
            </a:r>
            <a:r>
              <a:rPr lang="cs-CZ" dirty="0"/>
              <a:t> a Billa)</a:t>
            </a:r>
          </a:p>
          <a:p>
            <a:pPr marL="0" indent="0">
              <a:buNone/>
            </a:pPr>
            <a:endParaRPr lang="cs-CZ" dirty="0"/>
          </a:p>
          <a:p>
            <a:pPr marL="342900" indent="-342900">
              <a:buAutoNum type="alphaUcParenR"/>
            </a:pPr>
            <a:r>
              <a:rPr lang="cs-CZ" dirty="0"/>
              <a:t>50 %</a:t>
            </a:r>
          </a:p>
          <a:p>
            <a:pPr marL="342900" indent="-342900">
              <a:buAutoNum type="alphaUcParenR"/>
            </a:pPr>
            <a:r>
              <a:rPr lang="cs-CZ" dirty="0"/>
              <a:t>70 % </a:t>
            </a:r>
          </a:p>
          <a:p>
            <a:pPr marL="342900" indent="-342900">
              <a:buAutoNum type="alphaUcParenR"/>
            </a:pPr>
            <a:r>
              <a:rPr lang="cs-CZ" dirty="0"/>
              <a:t>90 %</a:t>
            </a:r>
          </a:p>
        </p:txBody>
      </p:sp>
    </p:spTree>
    <p:extLst>
      <p:ext uri="{BB962C8B-B14F-4D97-AF65-F5344CB8AC3E}">
        <p14:creationId xmlns:p14="http://schemas.microsoft.com/office/powerpoint/2010/main" val="220430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BE394-5CF6-4C6B-8AD3-3ACDA164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8D0D0-0C5D-4458-97E3-833B1523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Největší počet produktů z níže nabízených nese označení ?</a:t>
            </a:r>
          </a:p>
          <a:p>
            <a:pPr marL="0" indent="0">
              <a:buNone/>
            </a:pPr>
            <a:endParaRPr lang="cs-CZ" dirty="0"/>
          </a:p>
          <a:p>
            <a:pPr marL="342900" indent="-342900">
              <a:buAutoNum type="alphaUcParenR"/>
            </a:pPr>
            <a:r>
              <a:rPr lang="cs-CZ" dirty="0"/>
              <a:t>Regionální potravina</a:t>
            </a:r>
          </a:p>
          <a:p>
            <a:pPr marL="342900" indent="-342900">
              <a:buAutoNum type="alphaUcParenR"/>
            </a:pPr>
            <a:r>
              <a:rPr lang="cs-CZ" dirty="0"/>
              <a:t>Chráněné zeměpisné označení</a:t>
            </a:r>
          </a:p>
          <a:p>
            <a:pPr marL="342900" indent="-342900">
              <a:buAutoNum type="alphaUcParenR"/>
            </a:pPr>
            <a:r>
              <a:rPr lang="cs-CZ" dirty="0"/>
              <a:t>Chráněné označení původu</a:t>
            </a:r>
          </a:p>
        </p:txBody>
      </p:sp>
    </p:spTree>
    <p:extLst>
      <p:ext uri="{BB962C8B-B14F-4D97-AF65-F5344CB8AC3E}">
        <p14:creationId xmlns:p14="http://schemas.microsoft.com/office/powerpoint/2010/main" val="374160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9E353-3660-403D-ABFB-E215A5E5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831E81-4B6A-4A8A-8622-8DDAA89A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Jaký podíl zemědělské půdy je veden v režimu ekologického zemědělství v ČR?</a:t>
            </a:r>
          </a:p>
          <a:p>
            <a:pPr marL="0" indent="0">
              <a:buNone/>
            </a:pPr>
            <a:endParaRPr lang="cs-CZ" dirty="0"/>
          </a:p>
          <a:p>
            <a:pPr marL="342900" indent="-342900">
              <a:buAutoNum type="alphaUcParenR"/>
            </a:pPr>
            <a:r>
              <a:rPr lang="cs-CZ" dirty="0"/>
              <a:t>2 %</a:t>
            </a:r>
          </a:p>
          <a:p>
            <a:pPr marL="342900" indent="-342900">
              <a:buAutoNum type="alphaUcParenR"/>
            </a:pPr>
            <a:r>
              <a:rPr lang="cs-CZ" dirty="0"/>
              <a:t>12 %</a:t>
            </a:r>
          </a:p>
          <a:p>
            <a:pPr marL="342900" indent="-342900">
              <a:buAutoNum type="alphaUcParenR"/>
            </a:pPr>
            <a:r>
              <a:rPr lang="cs-CZ" dirty="0"/>
              <a:t>22 %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57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FFB30-E9C8-4222-85CD-19374507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94FBFF-1CDE-47A1-9234-093B6BA68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jaké ploše se v ČR pěstoval GMO (geneticky upravovaný organismus)?</a:t>
            </a:r>
          </a:p>
          <a:p>
            <a:pPr marL="0" indent="0">
              <a:buNone/>
            </a:pPr>
            <a:endParaRPr lang="cs-CZ" dirty="0"/>
          </a:p>
          <a:p>
            <a:pPr marL="342900" indent="-342900">
              <a:buAutoNum type="alphaUcParenR"/>
            </a:pPr>
            <a:r>
              <a:rPr lang="cs-CZ" dirty="0"/>
              <a:t>75 ha</a:t>
            </a:r>
          </a:p>
          <a:p>
            <a:pPr marL="342900" indent="-342900">
              <a:buAutoNum type="alphaUcParenR"/>
            </a:pPr>
            <a:r>
              <a:rPr lang="cs-CZ" dirty="0"/>
              <a:t>750 ha</a:t>
            </a:r>
          </a:p>
          <a:p>
            <a:pPr marL="342900" indent="-342900">
              <a:buAutoNum type="alphaUcParenR"/>
            </a:pPr>
            <a:r>
              <a:rPr lang="cs-CZ" dirty="0"/>
              <a:t>7 500 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091638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1607</TotalTime>
  <Words>1175</Words>
  <Application>Microsoft Office PowerPoint</Application>
  <PresentationFormat>Širokoúhlá obrazovka</PresentationFormat>
  <Paragraphs>188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Gill Sans MT</vt:lpstr>
      <vt:lpstr>Balík</vt:lpstr>
      <vt:lpstr>Geografie Výrobní sféry přednáška č.VI Agrární obchod v ČR distribuce potravin Vliv zemědělství na Životní prostředí</vt:lpstr>
      <vt:lpstr>Kvíz 1</vt:lpstr>
      <vt:lpstr>11</vt:lpstr>
      <vt:lpstr>III</vt:lpstr>
      <vt:lpstr>IV</vt:lpstr>
      <vt:lpstr>V</vt:lpstr>
      <vt:lpstr>VI</vt:lpstr>
      <vt:lpstr>VII</vt:lpstr>
      <vt:lpstr>VIII</vt:lpstr>
      <vt:lpstr>XI</vt:lpstr>
      <vt:lpstr>X</vt:lpstr>
      <vt:lpstr>Agrární zahraniční obchod ČR</vt:lpstr>
      <vt:lpstr>Prezentace aplikace PowerPoint</vt:lpstr>
      <vt:lpstr>Agrární  obchod</vt:lpstr>
      <vt:lpstr>Prezentace aplikace PowerPoint</vt:lpstr>
      <vt:lpstr>Prezentace aplikace PowerPoint</vt:lpstr>
      <vt:lpstr>AZO</vt:lpstr>
      <vt:lpstr>Prezentace aplikace PowerPoint</vt:lpstr>
      <vt:lpstr>Prezentace aplikace PowerPoint</vt:lpstr>
      <vt:lpstr>Budoucí vývoj</vt:lpstr>
      <vt:lpstr>Spotřeba Distribuce potravin</vt:lpstr>
      <vt:lpstr>Kvalita potravin</vt:lpstr>
      <vt:lpstr>Ekologické zemědělství</vt:lpstr>
      <vt:lpstr>Biopotraviny</vt:lpstr>
      <vt:lpstr>Alternativní potravinové sítě</vt:lpstr>
      <vt:lpstr>Prezentace aplikace PowerPoint</vt:lpstr>
      <vt:lpstr>welfare</vt:lpstr>
      <vt:lpstr>Zemědělství a vliv na životní prostředí </vt:lpstr>
      <vt:lpstr>Zemědělství a vliv na životní prostředí </vt:lpstr>
      <vt:lpstr>Spotřeba hnojiv a pesticidů </vt:lpstr>
      <vt:lpstr>Vítěz ???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98</cp:revision>
  <dcterms:created xsi:type="dcterms:W3CDTF">2017-12-30T12:58:19Z</dcterms:created>
  <dcterms:modified xsi:type="dcterms:W3CDTF">2018-03-28T18:05:31Z</dcterms:modified>
</cp:coreProperties>
</file>