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38"/>
  </p:notesMasterIdLst>
  <p:sldIdLst>
    <p:sldId id="264" r:id="rId2"/>
    <p:sldId id="265" r:id="rId3"/>
    <p:sldId id="301" r:id="rId4"/>
    <p:sldId id="266" r:id="rId5"/>
    <p:sldId id="268" r:id="rId6"/>
    <p:sldId id="269" r:id="rId7"/>
    <p:sldId id="270" r:id="rId8"/>
    <p:sldId id="295" r:id="rId9"/>
    <p:sldId id="296" r:id="rId10"/>
    <p:sldId id="267" r:id="rId11"/>
    <p:sldId id="297" r:id="rId12"/>
    <p:sldId id="298" r:id="rId13"/>
    <p:sldId id="300" r:id="rId14"/>
    <p:sldId id="294" r:id="rId15"/>
    <p:sldId id="304" r:id="rId16"/>
    <p:sldId id="302" r:id="rId17"/>
    <p:sldId id="303" r:id="rId18"/>
    <p:sldId id="305" r:id="rId19"/>
    <p:sldId id="306" r:id="rId20"/>
    <p:sldId id="307" r:id="rId21"/>
    <p:sldId id="285" r:id="rId22"/>
    <p:sldId id="286" r:id="rId23"/>
    <p:sldId id="287" r:id="rId24"/>
    <p:sldId id="288" r:id="rId25"/>
    <p:sldId id="289" r:id="rId26"/>
    <p:sldId id="290" r:id="rId27"/>
    <p:sldId id="292" r:id="rId28"/>
    <p:sldId id="291" r:id="rId29"/>
    <p:sldId id="293" r:id="rId30"/>
    <p:sldId id="280" r:id="rId31"/>
    <p:sldId id="281" r:id="rId32"/>
    <p:sldId id="308" r:id="rId33"/>
    <p:sldId id="282" r:id="rId34"/>
    <p:sldId id="283" r:id="rId35"/>
    <p:sldId id="284" r:id="rId36"/>
    <p:sldId id="310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ndřej Krejčí" initials="OK" lastIdx="1" clrIdx="0">
    <p:extLst>
      <p:ext uri="{19B8F6BF-5375-455C-9EA6-DF929625EA0E}">
        <p15:presenceInfo xmlns:p15="http://schemas.microsoft.com/office/powerpoint/2012/main" userId="092c6153466651d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3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111E2-6DF2-4162-878F-C2E4B6BE510F}" type="datetimeFigureOut">
              <a:rPr lang="cs-CZ" smtClean="0"/>
              <a:t>18. 4. 2018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EBEB4-41AA-4DC9-A31C-1768145851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212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>
            <a:extLst>
              <a:ext uri="{FF2B5EF4-FFF2-40B4-BE49-F238E27FC236}">
                <a16:creationId xmlns:a16="http://schemas.microsoft.com/office/drawing/2014/main" id="{33E4AD48-703A-47C2-9415-174214AAF5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Zástupný symbol pro poznámky 2">
            <a:extLst>
              <a:ext uri="{FF2B5EF4-FFF2-40B4-BE49-F238E27FC236}">
                <a16:creationId xmlns:a16="http://schemas.microsoft.com/office/drawing/2014/main" id="{CD843E74-3F60-40FC-860B-8366D63441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8916" name="Zástupný symbol pro číslo snímku 3">
            <a:extLst>
              <a:ext uri="{FF2B5EF4-FFF2-40B4-BE49-F238E27FC236}">
                <a16:creationId xmlns:a16="http://schemas.microsoft.com/office/drawing/2014/main" id="{D5DA3DCF-6ADA-4D7B-82F2-2A7973A0FE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CDC09A-FEB0-4F41-ABCB-CF0F156EA62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522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>
            <a:extLst>
              <a:ext uri="{FF2B5EF4-FFF2-40B4-BE49-F238E27FC236}">
                <a16:creationId xmlns:a16="http://schemas.microsoft.com/office/drawing/2014/main" id="{33E4AD48-703A-47C2-9415-174214AAF5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Zástupný symbol pro poznámky 2">
            <a:extLst>
              <a:ext uri="{FF2B5EF4-FFF2-40B4-BE49-F238E27FC236}">
                <a16:creationId xmlns:a16="http://schemas.microsoft.com/office/drawing/2014/main" id="{CD843E74-3F60-40FC-860B-8366D63441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8916" name="Zástupný symbol pro číslo snímku 3">
            <a:extLst>
              <a:ext uri="{FF2B5EF4-FFF2-40B4-BE49-F238E27FC236}">
                <a16:creationId xmlns:a16="http://schemas.microsoft.com/office/drawing/2014/main" id="{D5DA3DCF-6ADA-4D7B-82F2-2A7973A0FE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CDC09A-FEB0-4F41-ABCB-CF0F156EA62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81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>
            <a:extLst>
              <a:ext uri="{FF2B5EF4-FFF2-40B4-BE49-F238E27FC236}">
                <a16:creationId xmlns:a16="http://schemas.microsoft.com/office/drawing/2014/main" id="{33E4AD48-703A-47C2-9415-174214AAF5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Zástupný symbol pro poznámky 2">
            <a:extLst>
              <a:ext uri="{FF2B5EF4-FFF2-40B4-BE49-F238E27FC236}">
                <a16:creationId xmlns:a16="http://schemas.microsoft.com/office/drawing/2014/main" id="{CD843E74-3F60-40FC-860B-8366D63441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8916" name="Zástupný symbol pro číslo snímku 3">
            <a:extLst>
              <a:ext uri="{FF2B5EF4-FFF2-40B4-BE49-F238E27FC236}">
                <a16:creationId xmlns:a16="http://schemas.microsoft.com/office/drawing/2014/main" id="{D5DA3DCF-6ADA-4D7B-82F2-2A7973A0FE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CDC09A-FEB0-4F41-ABCB-CF0F156EA62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161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>
            <a:extLst>
              <a:ext uri="{FF2B5EF4-FFF2-40B4-BE49-F238E27FC236}">
                <a16:creationId xmlns:a16="http://schemas.microsoft.com/office/drawing/2014/main" id="{33E4AD48-703A-47C2-9415-174214AAF5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Zástupný symbol pro poznámky 2">
            <a:extLst>
              <a:ext uri="{FF2B5EF4-FFF2-40B4-BE49-F238E27FC236}">
                <a16:creationId xmlns:a16="http://schemas.microsoft.com/office/drawing/2014/main" id="{CD843E74-3F60-40FC-860B-8366D63441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8916" name="Zástupný symbol pro číslo snímku 3">
            <a:extLst>
              <a:ext uri="{FF2B5EF4-FFF2-40B4-BE49-F238E27FC236}">
                <a16:creationId xmlns:a16="http://schemas.microsoft.com/office/drawing/2014/main" id="{D5DA3DCF-6ADA-4D7B-82F2-2A7973A0FE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CDC09A-FEB0-4F41-ABCB-CF0F156EA62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990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>
            <a:extLst>
              <a:ext uri="{FF2B5EF4-FFF2-40B4-BE49-F238E27FC236}">
                <a16:creationId xmlns:a16="http://schemas.microsoft.com/office/drawing/2014/main" id="{2F6C3109-A4DD-4499-A114-A0DA3516EF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Zástupný symbol pro poznámky 2">
            <a:extLst>
              <a:ext uri="{FF2B5EF4-FFF2-40B4-BE49-F238E27FC236}">
                <a16:creationId xmlns:a16="http://schemas.microsoft.com/office/drawing/2014/main" id="{0B88815F-A27C-45E4-8286-73C500CA96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9940" name="Zástupný symbol pro číslo snímku 3">
            <a:extLst>
              <a:ext uri="{FF2B5EF4-FFF2-40B4-BE49-F238E27FC236}">
                <a16:creationId xmlns:a16="http://schemas.microsoft.com/office/drawing/2014/main" id="{56F01938-EDE0-4FEA-B520-B6412460A0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4CA99A-A209-4A35-B9CC-13EB4307D8F5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313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>
            <a:extLst>
              <a:ext uri="{FF2B5EF4-FFF2-40B4-BE49-F238E27FC236}">
                <a16:creationId xmlns:a16="http://schemas.microsoft.com/office/drawing/2014/main" id="{63056112-DAAD-40DE-9FE4-55C2AE97DE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Zástupný symbol pro poznámky 2">
            <a:extLst>
              <a:ext uri="{FF2B5EF4-FFF2-40B4-BE49-F238E27FC236}">
                <a16:creationId xmlns:a16="http://schemas.microsoft.com/office/drawing/2014/main" id="{51911B9B-2CB3-4DC3-8006-FC0CD266D0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40964" name="Zástupný symbol pro číslo snímku 3">
            <a:extLst>
              <a:ext uri="{FF2B5EF4-FFF2-40B4-BE49-F238E27FC236}">
                <a16:creationId xmlns:a16="http://schemas.microsoft.com/office/drawing/2014/main" id="{21C102AB-76DD-458D-9C34-E9C08A77C8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01F11-8AE1-414B-BA05-903A20F271EE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758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>
            <a:extLst>
              <a:ext uri="{FF2B5EF4-FFF2-40B4-BE49-F238E27FC236}">
                <a16:creationId xmlns:a16="http://schemas.microsoft.com/office/drawing/2014/main" id="{5620A645-DA73-4009-BC2E-50A974100F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Zástupný symbol pro poznámky 2">
            <a:extLst>
              <a:ext uri="{FF2B5EF4-FFF2-40B4-BE49-F238E27FC236}">
                <a16:creationId xmlns:a16="http://schemas.microsoft.com/office/drawing/2014/main" id="{22242E31-956D-4143-9DB9-F1817F4242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41988" name="Zástupný symbol pro číslo snímku 3">
            <a:extLst>
              <a:ext uri="{FF2B5EF4-FFF2-40B4-BE49-F238E27FC236}">
                <a16:creationId xmlns:a16="http://schemas.microsoft.com/office/drawing/2014/main" id="{17CCA9A9-A141-42C0-A807-17D78395DB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AA9926-D53D-4FBA-A6D8-67875F200732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960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>
            <a:extLst>
              <a:ext uri="{FF2B5EF4-FFF2-40B4-BE49-F238E27FC236}">
                <a16:creationId xmlns:a16="http://schemas.microsoft.com/office/drawing/2014/main" id="{8671A1EE-1D61-47CB-9B3C-25ACF603A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Zástupný symbol pro poznámky 2">
            <a:extLst>
              <a:ext uri="{FF2B5EF4-FFF2-40B4-BE49-F238E27FC236}">
                <a16:creationId xmlns:a16="http://schemas.microsoft.com/office/drawing/2014/main" id="{9A01C6BD-7A2B-4C87-A605-81A770E0A6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43012" name="Zástupný symbol pro číslo snímku 3">
            <a:extLst>
              <a:ext uri="{FF2B5EF4-FFF2-40B4-BE49-F238E27FC236}">
                <a16:creationId xmlns:a16="http://schemas.microsoft.com/office/drawing/2014/main" id="{390339D6-6ABF-4800-8037-B493923A4A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2C2E2-BEF9-4534-905B-47AFABE6DC7E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177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echinvest.org/podporene-klastry-v-c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A67E7E-682F-47EE-B98B-F38BE7778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deindustalizace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D0DC13A-7E11-4711-A13D-8BEF9DE32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03" y="2638044"/>
            <a:ext cx="10601739" cy="3895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Další z typických jevů pro třetí  etapu průmyslového vývoje</a:t>
            </a:r>
          </a:p>
          <a:p>
            <a:pPr marL="0" indent="0">
              <a:buNone/>
            </a:pPr>
            <a:r>
              <a:rPr lang="cs-CZ" dirty="0"/>
              <a:t>Pokles zaměstnanosti v průmyslu (hl. u výrob s nižší přidanou hodnotou) a  na to navazující sociální a ekonomické změny</a:t>
            </a:r>
          </a:p>
          <a:p>
            <a:pPr marL="0" indent="0">
              <a:buNone/>
            </a:pPr>
            <a:r>
              <a:rPr lang="cs-CZ" dirty="0"/>
              <a:t>Typický jev pro vyspělé světové ekonomiky -&gt; přesun výrob do tranzitních nebo rozvojových zemí (</a:t>
            </a:r>
            <a:r>
              <a:rPr lang="cs-CZ" dirty="0" err="1"/>
              <a:t>delokalizace</a:t>
            </a:r>
            <a:r>
              <a:rPr lang="cs-CZ" dirty="0"/>
              <a:t> výroby) -&gt; růst terciérního sektoru</a:t>
            </a:r>
          </a:p>
          <a:p>
            <a:pPr marL="0" indent="0">
              <a:buNone/>
            </a:pPr>
            <a:r>
              <a:rPr lang="cs-CZ" dirty="0"/>
              <a:t>Přesun výroby do jiných států můžeme označit jako </a:t>
            </a:r>
            <a:r>
              <a:rPr lang="cs-CZ" dirty="0" err="1"/>
              <a:t>delokalizaci</a:t>
            </a:r>
            <a:r>
              <a:rPr lang="cs-CZ" dirty="0"/>
              <a:t> výroby. Obecně lze rozlišit dva základní způsoby </a:t>
            </a:r>
            <a:r>
              <a:rPr lang="cs-CZ" dirty="0" err="1"/>
              <a:t>delokalizace</a:t>
            </a:r>
            <a:r>
              <a:rPr lang="cs-CZ" dirty="0"/>
              <a:t>:</a:t>
            </a:r>
          </a:p>
          <a:p>
            <a:pPr marL="228600" lvl="1" indent="0">
              <a:buNone/>
            </a:pPr>
            <a:r>
              <a:rPr lang="cs-CZ" b="1" dirty="0"/>
              <a:t>a)</a:t>
            </a:r>
            <a:r>
              <a:rPr lang="cs-CZ" dirty="0"/>
              <a:t> </a:t>
            </a:r>
            <a:r>
              <a:rPr lang="cs-CZ" b="1" dirty="0" err="1"/>
              <a:t>Outsorcing</a:t>
            </a:r>
            <a:r>
              <a:rPr lang="cs-CZ" dirty="0"/>
              <a:t> – najmutí zahraničního dodavatele</a:t>
            </a:r>
          </a:p>
          <a:p>
            <a:pPr marL="228600" lvl="1" indent="0">
              <a:buNone/>
            </a:pPr>
            <a:r>
              <a:rPr lang="cs-CZ" b="1" dirty="0"/>
              <a:t>b) </a:t>
            </a:r>
            <a:r>
              <a:rPr lang="cs-CZ" b="1" dirty="0" err="1"/>
              <a:t>Offshoring</a:t>
            </a:r>
            <a:r>
              <a:rPr lang="cs-CZ" b="1" dirty="0"/>
              <a:t> </a:t>
            </a:r>
            <a:r>
              <a:rPr lang="cs-CZ" dirty="0"/>
              <a:t>– založení dceřiné společnosti v zahraničí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AB46060-AD6D-4B02-8E6C-41B968F7E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9787" y="4868950"/>
            <a:ext cx="2346110" cy="102435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B627057-EF49-40FF-9CED-3F28213C4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108" y="5389694"/>
            <a:ext cx="2412136" cy="82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69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608D08-0F06-4FFF-BC13-0FC6FA8B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02084"/>
            <a:ext cx="7729728" cy="1188720"/>
          </a:xfrm>
        </p:spPr>
        <p:txBody>
          <a:bodyPr/>
          <a:lstStyle/>
          <a:p>
            <a:r>
              <a:rPr lang="cs-CZ" dirty="0"/>
              <a:t>Faktory lokalizace přímých zahraničních investic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7DB4827-780E-46D3-915C-CDC31046D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8" y="1842052"/>
            <a:ext cx="10986052" cy="471386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/>
              <a:t>Hlavní všeobecné faktory </a:t>
            </a:r>
          </a:p>
          <a:p>
            <a:pPr>
              <a:buFontTx/>
              <a:buChar char="-"/>
            </a:pPr>
            <a:r>
              <a:rPr lang="cs-CZ" dirty="0"/>
              <a:t>politická stabilita </a:t>
            </a:r>
          </a:p>
          <a:p>
            <a:pPr>
              <a:buFontTx/>
              <a:buChar char="-"/>
            </a:pPr>
            <a:r>
              <a:rPr lang="cs-CZ" dirty="0"/>
              <a:t>intenzita ekonomického růstu</a:t>
            </a:r>
          </a:p>
          <a:p>
            <a:pPr>
              <a:buFontTx/>
              <a:buChar char="-"/>
            </a:pPr>
            <a:r>
              <a:rPr lang="cs-CZ" dirty="0"/>
              <a:t>kvalita legislativního prostředí </a:t>
            </a:r>
          </a:p>
          <a:p>
            <a:pPr>
              <a:buFontTx/>
              <a:buChar char="-"/>
            </a:pPr>
            <a:r>
              <a:rPr lang="cs-CZ" dirty="0"/>
              <a:t>úroveň úrokových sazeb a daňového zatížení 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r>
              <a:rPr lang="cs-CZ" dirty="0"/>
              <a:t>Lokalizační faktory - podle nich se investor následně rozhoduje </a:t>
            </a:r>
          </a:p>
          <a:p>
            <a:pPr marL="342900" indent="-342900">
              <a:buAutoNum type="arabicParenR"/>
            </a:pPr>
            <a:r>
              <a:rPr lang="cs-CZ" dirty="0"/>
              <a:t>obchodní faktory - blízkost trhu, blízkost hlavních zákazníků, přítomnost zahraničních firem, podpůrné služby (služby pro podniky, zprostředkovatelé, projekční a vědecko-výzkumné služby) </a:t>
            </a:r>
          </a:p>
          <a:p>
            <a:pPr marL="342900" indent="-342900">
              <a:buAutoNum type="arabicParenR"/>
            </a:pPr>
            <a:r>
              <a:rPr lang="cs-CZ" dirty="0"/>
              <a:t>pracovní faktory - všeobecná dostupnost pracovních sil, kvalita pracovních sil, flexibilita pracovních sil (schopnost přizpůsobit se měnícím se podmínkám) </a:t>
            </a:r>
          </a:p>
          <a:p>
            <a:pPr marL="342900" indent="-342900">
              <a:buAutoNum type="arabicParenR"/>
            </a:pPr>
            <a:r>
              <a:rPr lang="cs-CZ" dirty="0"/>
              <a:t>infrastrukturní faktory - kvalita silničních a železničních komunikací, blízkost větších letišť, kvalita telekomunikací </a:t>
            </a:r>
          </a:p>
          <a:p>
            <a:pPr marL="342900" indent="-342900">
              <a:buAutoNum type="arabicParenR"/>
            </a:pPr>
            <a:r>
              <a:rPr lang="cs-CZ" dirty="0"/>
              <a:t>nákladové faktory - cena práce a cena stavebních pozemků </a:t>
            </a:r>
          </a:p>
          <a:p>
            <a:pPr marL="342900" indent="-342900">
              <a:buAutoNum type="arabicParenR"/>
            </a:pPr>
            <a:r>
              <a:rPr lang="cs-CZ" dirty="0"/>
              <a:t>specifické lokální, resp. lokálně-regionální faktory - nabídka rozvojových ploch, potenciál finanční participace (investiční pobídky)</a:t>
            </a:r>
          </a:p>
          <a:p>
            <a:pPr marL="342900" indent="-342900">
              <a:buAutoNum type="arabicParenR"/>
            </a:pPr>
            <a:r>
              <a:rPr lang="cs-CZ" dirty="0"/>
              <a:t>environmentální faktory - environmentální kvalita (kvalita života), urbanisticko-přírodní atraktivita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345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045952-087B-4A9D-B2B7-9F535FC0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14118"/>
            <a:ext cx="7729728" cy="1188720"/>
          </a:xfrm>
        </p:spPr>
        <p:txBody>
          <a:bodyPr/>
          <a:lstStyle/>
          <a:p>
            <a:r>
              <a:rPr lang="cs-CZ" dirty="0"/>
              <a:t>Klady a zápory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87D288F-49C1-44E0-8AC2-496CBF19D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278" y="1974574"/>
            <a:ext cx="9657049" cy="454342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b="1" dirty="0"/>
              <a:t>klady (okamžitý viditelný pozitivní efekt)</a:t>
            </a:r>
          </a:p>
          <a:p>
            <a:pPr marL="2286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/>
              <a:t>- zachování či zvýšení produkce a pracovních míst</a:t>
            </a:r>
          </a:p>
          <a:p>
            <a:pPr marL="2286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/>
              <a:t>- vyšší daňové příjmy</a:t>
            </a:r>
          </a:p>
          <a:p>
            <a:pPr marL="2286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/>
              <a:t>- zvyšování konkurenceschopnosti celého hospodářství</a:t>
            </a:r>
          </a:p>
          <a:p>
            <a:pPr marL="2286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/>
              <a:t>- - růst kvality výrobků ?</a:t>
            </a:r>
          </a:p>
          <a:p>
            <a:pPr marL="2286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/>
              <a:t>- transfer technologií (přenos vyspělejších technologií) a know-how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cs-CZ" dirty="0"/>
              <a:t>zlepšení řízení podniků (nové manažerské dovednosti)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cs-CZ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b="1" dirty="0"/>
              <a:t> negativa (dlouhodobý, v počátku často neviditelný, negativní efekt)</a:t>
            </a:r>
          </a:p>
          <a:p>
            <a:pPr marL="2286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/>
              <a:t>- vytvoření závislosti ekonomiky na zahraničním kapitálu</a:t>
            </a:r>
          </a:p>
          <a:p>
            <a:pPr marL="2286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/>
              <a:t>- externí kontrola lokální ekonomiky</a:t>
            </a:r>
          </a:p>
          <a:p>
            <a:pPr marL="2286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/>
              <a:t>- odlákání kvalifikovaných pracovníků z domácích firem</a:t>
            </a:r>
          </a:p>
          <a:p>
            <a:pPr marL="2286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/>
              <a:t>- snížení konkurenceschopnosti domácích firem</a:t>
            </a:r>
          </a:p>
          <a:p>
            <a:pPr marL="2286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/>
              <a:t>- zabránění či ztížení vzniku domácích firem</a:t>
            </a:r>
          </a:p>
          <a:p>
            <a:pPr marL="2286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/>
              <a:t>- nerovnoměrná lokalizace ve prospěch rozvinutějších regionů</a:t>
            </a:r>
          </a:p>
          <a:p>
            <a:pPr marL="2286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/>
              <a:t>- snižování úrovně odbornosti a zručnosti pracovní síly (</a:t>
            </a:r>
            <a:r>
              <a:rPr lang="cs-CZ" dirty="0" err="1"/>
              <a:t>deskilling</a:t>
            </a:r>
            <a:r>
              <a:rPr lang="cs-CZ" dirty="0"/>
              <a:t>)</a:t>
            </a:r>
          </a:p>
          <a:p>
            <a:pPr marL="2286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/>
              <a:t>- riziko přesunu investic dále na Východ po vyčerpání investičních pobídek</a:t>
            </a:r>
          </a:p>
        </p:txBody>
      </p:sp>
    </p:spTree>
    <p:extLst>
      <p:ext uri="{BB962C8B-B14F-4D97-AF65-F5344CB8AC3E}">
        <p14:creationId xmlns:p14="http://schemas.microsoft.com/office/powerpoint/2010/main" val="235640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5DA3B3-A251-4A0F-BF01-AA43865F9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9698FD-9969-4F0E-A73B-067D9FE85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7705" y="5378012"/>
            <a:ext cx="9285004" cy="1804666"/>
          </a:xfrm>
        </p:spPr>
        <p:txBody>
          <a:bodyPr/>
          <a:lstStyle/>
          <a:p>
            <a:r>
              <a:rPr lang="cs-CZ" dirty="0"/>
              <a:t>V posledních letech stagnuji PZI ze zpracovatelského průmyslu, posilují služby</a:t>
            </a:r>
          </a:p>
          <a:p>
            <a:pPr marL="457200" lvl="2" indent="0">
              <a:buNone/>
            </a:pPr>
            <a:r>
              <a:rPr lang="cs-CZ" dirty="0"/>
              <a:t>Nejvíce finanční a pojišťovací činnosti</a:t>
            </a:r>
          </a:p>
          <a:p>
            <a:r>
              <a:rPr lang="cs-CZ" dirty="0"/>
              <a:t>V letech 1993 – 2015 nejvíce PZI z Nizozemí, Rakouska, Německa Lucemburska a Francie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CB2A82E-71E6-4DC5-9340-B42F419BA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705" y="244192"/>
            <a:ext cx="8756589" cy="498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7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5C15999-1661-4014-80FB-F19E2C5BE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281750"/>
            <a:ext cx="6262137" cy="3446806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D2DC0528-6843-41DC-ABEA-8D798EBBEBE5}"/>
              </a:ext>
            </a:extLst>
          </p:cNvPr>
          <p:cNvSpPr/>
          <p:nvPr/>
        </p:nvSpPr>
        <p:spPr>
          <a:xfrm>
            <a:off x="200024" y="3728556"/>
            <a:ext cx="5729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Okresy s nejvyšším přílivem PZI v období let 1993 až 2015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0AA4479-8BA1-426D-B49F-A67F333E7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139" y="3647035"/>
            <a:ext cx="5929861" cy="3210966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9D46CA58-C420-4025-AF26-9EAD3B4AC399}"/>
              </a:ext>
            </a:extLst>
          </p:cNvPr>
          <p:cNvSpPr/>
          <p:nvPr/>
        </p:nvSpPr>
        <p:spPr>
          <a:xfrm>
            <a:off x="6553533" y="3277703"/>
            <a:ext cx="5638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Okresy s nejnižším přílivem PZI v období let 1993 až 2015</a:t>
            </a:r>
          </a:p>
        </p:txBody>
      </p:sp>
    </p:spTree>
    <p:extLst>
      <p:ext uri="{BB962C8B-B14F-4D97-AF65-F5344CB8AC3E}">
        <p14:creationId xmlns:p14="http://schemas.microsoft.com/office/powerpoint/2010/main" val="1181840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val 70">
            <a:extLst>
              <a:ext uri="{FF2B5EF4-FFF2-40B4-BE49-F238E27FC236}">
                <a16:creationId xmlns:a16="http://schemas.microsoft.com/office/drawing/2014/main" id="{BAC87F6E-526A-49B5-995D-42DB656594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7894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E5436DB-4E8B-43A5-AE55-1C527B62E2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8743" y="797433"/>
            <a:ext cx="5934456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D65299F-028F-4AFC-B46A-8DB33E20FE4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3335" y="960120"/>
            <a:ext cx="560527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Nadpis 1">
            <a:extLst>
              <a:ext uri="{FF2B5EF4-FFF2-40B4-BE49-F238E27FC236}">
                <a16:creationId xmlns:a16="http://schemas.microsoft.com/office/drawing/2014/main" id="{9AECF353-C867-4ECE-9D84-AA57C1A65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344" y="1586484"/>
            <a:ext cx="3685032" cy="368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altLang="cs-CZ" sz="2400" dirty="0">
                <a:solidFill>
                  <a:srgbClr val="FFFFFF"/>
                </a:solidFill>
              </a:rPr>
              <a:t>Investiční pobídky</a:t>
            </a:r>
            <a:endParaRPr lang="en-US" altLang="cs-CZ" sz="2400" kern="1200" cap="all" spc="200" baseline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BC4505C1-045E-4EFB-B68E-1ACD25B427A1}"/>
              </a:ext>
            </a:extLst>
          </p:cNvPr>
          <p:cNvSpPr txBox="1">
            <a:spLocks/>
          </p:cNvSpPr>
          <p:nvPr/>
        </p:nvSpPr>
        <p:spPr bwMode="auto">
          <a:xfrm>
            <a:off x="5952226" y="1443035"/>
            <a:ext cx="5436381" cy="5716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defRPr/>
            </a:pPr>
            <a:endParaRPr lang="en-US" sz="1700" dirty="0">
              <a:solidFill>
                <a:srgbClr val="404040"/>
              </a:solidFill>
            </a:endParaRPr>
          </a:p>
          <a:p>
            <a:pPr marL="342900" indent="-228600"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1700" dirty="0">
              <a:solidFill>
                <a:srgbClr val="404040"/>
              </a:solidFill>
            </a:endParaRPr>
          </a:p>
          <a:p>
            <a:pPr marL="742950" lvl="1" indent="-228600"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1700" u="sng" dirty="0">
              <a:solidFill>
                <a:srgbClr val="404040"/>
              </a:solidFill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CD00E32-2430-4419-B590-C3BC1BF74CE6}"/>
              </a:ext>
            </a:extLst>
          </p:cNvPr>
          <p:cNvSpPr/>
          <p:nvPr/>
        </p:nvSpPr>
        <p:spPr>
          <a:xfrm>
            <a:off x="5952226" y="1443035"/>
            <a:ext cx="498247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Zákon č. 72/2000 Sb. o investičních pobídkách</a:t>
            </a:r>
          </a:p>
          <a:p>
            <a:r>
              <a:rPr lang="cs-CZ" dirty="0"/>
              <a:t>- přijat v únoru 2000, do té doby pouze usnesení vlády</a:t>
            </a:r>
          </a:p>
          <a:p>
            <a:endParaRPr lang="cs-CZ" dirty="0"/>
          </a:p>
          <a:p>
            <a:r>
              <a:rPr lang="cs-CZ" b="1" dirty="0"/>
              <a:t>Pobídky</a:t>
            </a:r>
          </a:p>
          <a:p>
            <a:r>
              <a:rPr lang="cs-CZ" dirty="0"/>
              <a:t>1) slevy na daních z příjmu (10 let),</a:t>
            </a:r>
          </a:p>
          <a:p>
            <a:r>
              <a:rPr lang="cs-CZ" dirty="0"/>
              <a:t>2) dotace obcím na technické vybavení území (převod území za zvýhodněnou cenu),</a:t>
            </a:r>
          </a:p>
          <a:p>
            <a:r>
              <a:rPr lang="cs-CZ" dirty="0"/>
              <a:t>3) dotace na vytváření nových pracovních příležitostí,</a:t>
            </a:r>
          </a:p>
          <a:p>
            <a:r>
              <a:rPr lang="cs-CZ" dirty="0"/>
              <a:t>4) dotace na školení a rekvalifikace zaměstnanců.</a:t>
            </a:r>
          </a:p>
        </p:txBody>
      </p:sp>
    </p:spTree>
    <p:extLst>
      <p:ext uri="{BB962C8B-B14F-4D97-AF65-F5344CB8AC3E}">
        <p14:creationId xmlns:p14="http://schemas.microsoft.com/office/powerpoint/2010/main" val="49870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A166B1-CA69-475F-875A-68E128D83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671" y="278892"/>
            <a:ext cx="7729728" cy="1188720"/>
          </a:xfrm>
        </p:spPr>
        <p:txBody>
          <a:bodyPr/>
          <a:lstStyle/>
          <a:p>
            <a:r>
              <a:rPr lang="cs-CZ" dirty="0"/>
              <a:t>Podporované oblasti v ČR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D0BA6A-CA4D-44E6-9440-808E8B648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671" y="1878008"/>
            <a:ext cx="7729728" cy="3101983"/>
          </a:xfrm>
        </p:spPr>
        <p:txBody>
          <a:bodyPr/>
          <a:lstStyle/>
          <a:p>
            <a:r>
              <a:rPr lang="cs-CZ" dirty="0"/>
              <a:t>Zpracovatelský průmysl</a:t>
            </a:r>
          </a:p>
          <a:p>
            <a:r>
              <a:rPr lang="cs-CZ" dirty="0"/>
              <a:t>Technologické centrum </a:t>
            </a:r>
          </a:p>
          <a:p>
            <a:r>
              <a:rPr lang="cs-CZ" dirty="0"/>
              <a:t>Centra strategických služeb</a:t>
            </a:r>
          </a:p>
          <a:p>
            <a:pPr lvl="1"/>
            <a:r>
              <a:rPr lang="cs-CZ" dirty="0"/>
              <a:t>Sdílené služby, </a:t>
            </a:r>
            <a:r>
              <a:rPr lang="cs-CZ" dirty="0" err="1"/>
              <a:t>sowtware</a:t>
            </a:r>
            <a:r>
              <a:rPr lang="cs-CZ" dirty="0"/>
              <a:t>, datová centra, call centra</a:t>
            </a:r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cs-CZ" dirty="0"/>
              <a:t>Do konce prosince 2017: - uděleno 1 127 pobídek - přislíbené investice přes 864 mld. Kč - přislíbeno vytvořit téměř 189 tis. pracovních míst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B3FF576-71B3-4D4E-B581-90D1CC195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9" y="4381500"/>
            <a:ext cx="513397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70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552D24-40E7-4328-BCAC-542609972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Analýza investičních pobídek v České republice studie 2007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22E5BCE-29EE-4FF1-84CC-4696C9D95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638044"/>
            <a:ext cx="9486900" cy="393420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1) pobídky především do regionů s nejvyšším HDP na obyvatele -&gt; rozdíly se nezmenšovaly, ale zvyšovaly </a:t>
            </a:r>
          </a:p>
          <a:p>
            <a:pPr marL="0" indent="0">
              <a:buNone/>
            </a:pPr>
            <a:r>
              <a:rPr lang="cs-CZ" dirty="0"/>
              <a:t>2) na nově vytvořená místa jsou přetahovaní pracovníci z jiných firem, než aby se snižovala nezaměstnanost </a:t>
            </a:r>
          </a:p>
          <a:p>
            <a:pPr marL="0" indent="0">
              <a:buNone/>
            </a:pPr>
            <a:r>
              <a:rPr lang="cs-CZ" dirty="0"/>
              <a:t>3) průměrné náklady na vytvoření pracovního místa pomocí pobídek jsou příliš vysoké (1,6 mil. Kč) </a:t>
            </a:r>
          </a:p>
          <a:p>
            <a:pPr marL="0" indent="0">
              <a:buNone/>
            </a:pPr>
            <a:r>
              <a:rPr lang="cs-CZ" dirty="0"/>
              <a:t>4) struktura nezaměstnaných se výrazně nemění</a:t>
            </a:r>
          </a:p>
          <a:p>
            <a:pPr marL="0" indent="0">
              <a:buNone/>
            </a:pPr>
            <a:r>
              <a:rPr lang="cs-CZ" dirty="0"/>
              <a:t>5) efekt přelévání přeceňován – nepřelévají se jen výnosy, ale také náklady </a:t>
            </a:r>
          </a:p>
          <a:p>
            <a:pPr marL="0" indent="0">
              <a:buNone/>
            </a:pPr>
            <a:r>
              <a:rPr lang="cs-CZ" dirty="0"/>
              <a:t>6) udržují vysokou daňovou zátěž – firmy s pobídkami si přejí vysoké daně pro ostatní firmy, aby měly konkurenční výhodu </a:t>
            </a:r>
          </a:p>
          <a:p>
            <a:pPr marL="0" indent="0">
              <a:buNone/>
            </a:pPr>
            <a:r>
              <a:rPr lang="cs-CZ" dirty="0"/>
              <a:t>7) poradenské firmy nezahrnují do svých výpočtů veškeré náklady -&gt; proto se pobídky jeví jako výhodné </a:t>
            </a:r>
          </a:p>
          <a:p>
            <a:pPr marL="0" indent="0">
              <a:buNone/>
            </a:pPr>
            <a:r>
              <a:rPr lang="cs-CZ" dirty="0"/>
              <a:t>8) deformují trh – podpora především velkých a zahraničních firem na úkor malých a domácích, podpořené firmy často „příliš velké pro krach“</a:t>
            </a:r>
          </a:p>
        </p:txBody>
      </p:sp>
    </p:spTree>
    <p:extLst>
      <p:ext uri="{BB962C8B-B14F-4D97-AF65-F5344CB8AC3E}">
        <p14:creationId xmlns:p14="http://schemas.microsoft.com/office/powerpoint/2010/main" val="807795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A75E0-D4A5-41F5-ACB5-6043D041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4DD8FB-BE0A-4AA5-B315-BC861A4E3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4857B88-6CF8-4BC9-A19F-256C80D33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164" y="283083"/>
            <a:ext cx="10174986" cy="632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29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FA5FFC-3DCB-4FD1-BC14-3893A5F76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11427A-42DE-4CE0-B076-C80AAC04C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BFA3659-BAAF-4DEB-B4C7-9DE362EB7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562" y="360522"/>
            <a:ext cx="8524875" cy="613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64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5163C2-5389-42A6-99AE-07C674C25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Případ Flextronics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3A780BE-C6EA-4F35-B0A9-E172C281C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Plán: </a:t>
            </a:r>
          </a:p>
          <a:p>
            <a:pPr marL="0" indent="0">
              <a:buNone/>
            </a:pPr>
            <a:r>
              <a:rPr lang="cs-CZ" dirty="0"/>
              <a:t>zaměstnávat v Brně a okolí více než 3 000 zaměstnanců, investovat 20 mil. USD - firma získala pozemky za symbolickou korunu </a:t>
            </a:r>
          </a:p>
          <a:p>
            <a:pPr marL="0" indent="0">
              <a:buNone/>
            </a:pPr>
            <a:r>
              <a:rPr lang="cs-CZ" dirty="0"/>
              <a:t>daňové úlevy na 10 let + další podporu za 100 mil. Kč 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r>
              <a:rPr lang="cs-CZ" dirty="0"/>
              <a:t> Realita: - zpočátku vše firma plnila </a:t>
            </a:r>
          </a:p>
          <a:p>
            <a:pPr marL="0" indent="0">
              <a:buNone/>
            </a:pPr>
            <a:r>
              <a:rPr lang="cs-CZ" dirty="0"/>
              <a:t>začátek roku 2002 – rychlý odchod</a:t>
            </a:r>
          </a:p>
          <a:p>
            <a:pPr marL="0" indent="0">
              <a:buNone/>
            </a:pPr>
            <a:r>
              <a:rPr lang="cs-CZ" dirty="0"/>
              <a:t>ÚOHS proti firmě vedl správní řízení o zrušení a vrácení pobídek -&gt; první velká nadnárodní společnost, která nesplnila své závazky a opustila ČR </a:t>
            </a:r>
          </a:p>
          <a:p>
            <a:pPr marL="0" indent="0">
              <a:buNone/>
            </a:pPr>
            <a:r>
              <a:rPr lang="cs-CZ" dirty="0"/>
              <a:t>první velká nadnárodní společnost, která nesplnila své závazky a opustila ČR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4C14522-F22B-4FF4-8E8B-F82E74A93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569" y="3811904"/>
            <a:ext cx="3016589" cy="46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A67E7E-682F-47EE-B98B-F38BE7778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High-tech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D0DC13A-7E11-4711-A13D-8BEF9DE32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03" y="2638044"/>
            <a:ext cx="10601739" cy="389527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dirty="0"/>
              <a:t>V rámci </a:t>
            </a:r>
            <a:r>
              <a:rPr lang="cs-CZ" dirty="0" err="1"/>
              <a:t>deindustrializace</a:t>
            </a:r>
            <a:r>
              <a:rPr lang="cs-CZ" dirty="0"/>
              <a:t> také rozvoj </a:t>
            </a:r>
            <a:r>
              <a:rPr lang="cs-CZ" dirty="0" err="1"/>
              <a:t>high-tech</a:t>
            </a:r>
            <a:r>
              <a:rPr lang="cs-CZ" dirty="0"/>
              <a:t> oborů</a:t>
            </a:r>
          </a:p>
          <a:p>
            <a:pPr marL="228600" lvl="1" indent="0">
              <a:lnSpc>
                <a:spcPct val="150000"/>
              </a:lnSpc>
              <a:buNone/>
            </a:pPr>
            <a:r>
              <a:rPr lang="cs-CZ" dirty="0"/>
              <a:t>Obory s nadprůměrnou úrovní uplatňovaných vědeckých a technických znalostí a systematickým zaváděním inovací ve výrobních procesech (elektronika, optické a lékařské přístroje)</a:t>
            </a:r>
          </a:p>
          <a:p>
            <a:pPr marL="228600" lvl="1" indent="0">
              <a:lnSpc>
                <a:spcPct val="150000"/>
              </a:lnSpc>
              <a:buNone/>
            </a:pPr>
            <a:r>
              <a:rPr lang="cs-CZ" dirty="0"/>
              <a:t>Na základě úzké spolupráce průmyslu s vědeckou základnou vznikají specializovaná inovační a technologická centra – vědeckotechnické parky (technologické, vědecké)</a:t>
            </a:r>
          </a:p>
          <a:p>
            <a:pPr marL="228600" lvl="1" indent="0">
              <a:lnSpc>
                <a:spcPct val="150000"/>
              </a:lnSpc>
              <a:buNone/>
            </a:pPr>
            <a:r>
              <a:rPr lang="cs-CZ" dirty="0"/>
              <a:t>Instituce orientované do oblasti vědy, nových technologií a inovací – hl. cílem je zajišťování transferu technologií a podpora inovačního podnikání (viz dále)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46C0B5B-9674-43EC-8FB9-DC0DDB0F3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042" y="5796376"/>
            <a:ext cx="1828800" cy="61912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3B4A5F9-7AC2-49D7-8472-FC4B607FB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972" y="5796375"/>
            <a:ext cx="2760099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31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5A4596-5496-4396-8659-7E6C0662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848" y="5525286"/>
            <a:ext cx="7729728" cy="82709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Regionální struktura pobídek  k 30. 9. 2017</a:t>
            </a:r>
          </a:p>
          <a:p>
            <a:pPr marL="0" indent="0">
              <a:buNone/>
            </a:pPr>
            <a:r>
              <a:rPr lang="cs-CZ" dirty="0"/>
              <a:t>Strukturálně postižené regiony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D60FDFB-46A8-4AED-B933-5051436EA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44" y="677900"/>
            <a:ext cx="11241152" cy="466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52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val 70">
            <a:extLst>
              <a:ext uri="{FF2B5EF4-FFF2-40B4-BE49-F238E27FC236}">
                <a16:creationId xmlns:a16="http://schemas.microsoft.com/office/drawing/2014/main" id="{BAC87F6E-526A-49B5-995D-42DB656594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7894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E5436DB-4E8B-43A5-AE55-1C527B62E2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8743" y="797433"/>
            <a:ext cx="5934456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D65299F-028F-4AFC-B46A-8DB33E20FE4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3335" y="960120"/>
            <a:ext cx="560527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Nadpis 1">
            <a:extLst>
              <a:ext uri="{FF2B5EF4-FFF2-40B4-BE49-F238E27FC236}">
                <a16:creationId xmlns:a16="http://schemas.microsoft.com/office/drawing/2014/main" id="{9AECF353-C867-4ECE-9D84-AA57C1A65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344" y="1586484"/>
            <a:ext cx="3685032" cy="368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altLang="cs-CZ" sz="2400" dirty="0" err="1">
                <a:solidFill>
                  <a:srgbClr val="FFFFFF"/>
                </a:solidFill>
              </a:rPr>
              <a:t>Průmyslové</a:t>
            </a:r>
            <a:r>
              <a:rPr lang="en-US" altLang="cs-CZ" sz="2400" dirty="0">
                <a:solidFill>
                  <a:srgbClr val="FFFFFF"/>
                </a:solidFill>
              </a:rPr>
              <a:t> </a:t>
            </a:r>
            <a:r>
              <a:rPr lang="en-US" altLang="cs-CZ" sz="2400" dirty="0" err="1">
                <a:solidFill>
                  <a:srgbClr val="FFFFFF"/>
                </a:solidFill>
              </a:rPr>
              <a:t>zóny</a:t>
            </a:r>
            <a:endParaRPr lang="en-US" altLang="cs-CZ" sz="2400" kern="1200" cap="all" spc="200" baseline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BC4505C1-045E-4EFB-B68E-1ACD25B427A1}"/>
              </a:ext>
            </a:extLst>
          </p:cNvPr>
          <p:cNvSpPr txBox="1">
            <a:spLocks/>
          </p:cNvSpPr>
          <p:nvPr/>
        </p:nvSpPr>
        <p:spPr bwMode="auto">
          <a:xfrm>
            <a:off x="5952226" y="960120"/>
            <a:ext cx="5436381" cy="5716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sz="1700" dirty="0">
                <a:solidFill>
                  <a:srgbClr val="404040"/>
                </a:solidFill>
              </a:rPr>
              <a:t>„</a:t>
            </a:r>
            <a:r>
              <a:rPr lang="en-US" sz="1700" dirty="0" err="1">
                <a:solidFill>
                  <a:srgbClr val="404040"/>
                </a:solidFill>
              </a:rPr>
              <a:t>Ucelené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souvislé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území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přibližně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obdélníkového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tvaru</a:t>
            </a:r>
            <a:r>
              <a:rPr lang="en-US" sz="1700" dirty="0">
                <a:solidFill>
                  <a:srgbClr val="404040"/>
                </a:solidFill>
              </a:rPr>
              <a:t>, </a:t>
            </a:r>
            <a:r>
              <a:rPr lang="en-US" sz="1700" dirty="0" err="1">
                <a:solidFill>
                  <a:srgbClr val="404040"/>
                </a:solidFill>
              </a:rPr>
              <a:t>vymezené</a:t>
            </a:r>
            <a:r>
              <a:rPr lang="en-US" sz="1700" dirty="0">
                <a:solidFill>
                  <a:srgbClr val="404040"/>
                </a:solidFill>
              </a:rPr>
              <a:t> v</a:t>
            </a:r>
            <a:r>
              <a:rPr lang="cs-CZ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závazné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části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schváleného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územního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plánu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velkého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územního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celku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či</a:t>
            </a:r>
            <a:r>
              <a:rPr lang="cs-CZ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schváleného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územního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plánu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obce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jako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území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současně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zastavěné</a:t>
            </a:r>
            <a:r>
              <a:rPr lang="cs-CZ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převážně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objekty</a:t>
            </a:r>
            <a:r>
              <a:rPr lang="en-US" sz="1700" dirty="0">
                <a:solidFill>
                  <a:srgbClr val="404040"/>
                </a:solidFill>
              </a:rPr>
              <a:t> pro </a:t>
            </a:r>
            <a:r>
              <a:rPr lang="en-US" sz="1700" dirty="0" err="1">
                <a:solidFill>
                  <a:srgbClr val="404040"/>
                </a:solidFill>
              </a:rPr>
              <a:t>průmyslovou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výrobu</a:t>
            </a:r>
            <a:r>
              <a:rPr lang="en-US" sz="1700" dirty="0">
                <a:solidFill>
                  <a:srgbClr val="404040"/>
                </a:solidFill>
              </a:rPr>
              <a:t>, </a:t>
            </a:r>
            <a:r>
              <a:rPr lang="en-US" sz="1700" dirty="0" err="1">
                <a:solidFill>
                  <a:srgbClr val="404040"/>
                </a:solidFill>
              </a:rPr>
              <a:t>obchod</a:t>
            </a:r>
            <a:r>
              <a:rPr lang="en-US" sz="1700" dirty="0">
                <a:solidFill>
                  <a:srgbClr val="404040"/>
                </a:solidFill>
              </a:rPr>
              <a:t>, </a:t>
            </a:r>
            <a:r>
              <a:rPr lang="en-US" sz="1700" dirty="0" err="1">
                <a:solidFill>
                  <a:srgbClr val="404040"/>
                </a:solidFill>
              </a:rPr>
              <a:t>služby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nebo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jako</a:t>
            </a:r>
            <a:r>
              <a:rPr lang="cs-CZ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zastavitelné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území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vhodné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převážně</a:t>
            </a:r>
            <a:r>
              <a:rPr lang="en-US" sz="1700" dirty="0">
                <a:solidFill>
                  <a:srgbClr val="404040"/>
                </a:solidFill>
              </a:rPr>
              <a:t> pro </a:t>
            </a:r>
            <a:r>
              <a:rPr lang="en-US" sz="1700" dirty="0" err="1">
                <a:solidFill>
                  <a:srgbClr val="404040"/>
                </a:solidFill>
              </a:rPr>
              <a:t>umísťování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průmyslové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výroby</a:t>
            </a:r>
            <a:r>
              <a:rPr lang="en-US" sz="1700" dirty="0">
                <a:solidFill>
                  <a:srgbClr val="404040"/>
                </a:solidFill>
              </a:rPr>
              <a:t>,</a:t>
            </a:r>
            <a:r>
              <a:rPr lang="cs-CZ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obchodu</a:t>
            </a:r>
            <a:r>
              <a:rPr lang="en-US" sz="1700" dirty="0">
                <a:solidFill>
                  <a:srgbClr val="404040"/>
                </a:solidFill>
              </a:rPr>
              <a:t>, </a:t>
            </a:r>
            <a:r>
              <a:rPr lang="en-US" sz="1700" dirty="0" err="1">
                <a:solidFill>
                  <a:srgbClr val="404040"/>
                </a:solidFill>
              </a:rPr>
              <a:t>služeb</a:t>
            </a:r>
            <a:r>
              <a:rPr lang="en-US" sz="1700" dirty="0">
                <a:solidFill>
                  <a:srgbClr val="404040"/>
                </a:solidFill>
              </a:rPr>
              <a:t>.“ (</a:t>
            </a:r>
            <a:r>
              <a:rPr lang="en-US" sz="1700" dirty="0" err="1">
                <a:solidFill>
                  <a:srgbClr val="404040"/>
                </a:solidFill>
              </a:rPr>
              <a:t>CzechInvest</a:t>
            </a:r>
            <a:r>
              <a:rPr lang="en-US" sz="1700" dirty="0">
                <a:solidFill>
                  <a:srgbClr val="404040"/>
                </a:solidFill>
              </a:rPr>
              <a:t>)</a:t>
            </a:r>
            <a:endParaRPr lang="en-US" sz="1700" b="1" dirty="0">
              <a:solidFill>
                <a:srgbClr val="404040"/>
              </a:solidFill>
            </a:endParaRPr>
          </a:p>
          <a:p>
            <a:pPr marL="342900" indent="-228600"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1700" dirty="0">
              <a:solidFill>
                <a:srgbClr val="404040"/>
              </a:solidFill>
            </a:endParaRPr>
          </a:p>
          <a:p>
            <a:pPr marL="342900" indent="-228600"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1700" dirty="0">
              <a:solidFill>
                <a:srgbClr val="404040"/>
              </a:solidFill>
            </a:endParaRPr>
          </a:p>
          <a:p>
            <a:pPr marL="742950" lvl="1" indent="-228600"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1700" u="sng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28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3B7F88-9F9A-4011-AE6F-953D0F35A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Průmyslové zóny - vývoj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1EEEE8C-45A6-4AFC-9C53-4F35924DB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887" y="2791325"/>
            <a:ext cx="7729728" cy="31019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Průmyslové zóny jsou významný nástroj regionálního rozvoje.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Významný porevoluční fenomén</a:t>
            </a:r>
          </a:p>
          <a:p>
            <a:pPr lvl="1"/>
            <a:r>
              <a:rPr lang="cs-CZ" dirty="0"/>
              <a:t>impuls: snaha o řešení ekonomických problémů</a:t>
            </a:r>
          </a:p>
          <a:p>
            <a:pPr lvl="1"/>
            <a:r>
              <a:rPr lang="cs-CZ" dirty="0"/>
              <a:t>rok 1995 – projekt Plzeň-Borská Pole snaha přilákat investory, zpočátku bez státních dotací</a:t>
            </a:r>
          </a:p>
          <a:p>
            <a:pPr lvl="1"/>
            <a:r>
              <a:rPr lang="cs-CZ" dirty="0"/>
              <a:t>rok 1998 – systém podpory průmyslových zón </a:t>
            </a:r>
          </a:p>
          <a:p>
            <a:pPr lvl="2">
              <a:buFontTx/>
              <a:buChar char="-"/>
            </a:pPr>
            <a:r>
              <a:rPr lang="cs-CZ" dirty="0"/>
              <a:t>první pilotní projekty: Karviná a Bystřice nad Pernštejnem</a:t>
            </a:r>
          </a:p>
          <a:p>
            <a:pPr lvl="1"/>
            <a:r>
              <a:rPr lang="pl-PL" dirty="0"/>
              <a:t>„Program na podporu rozvoje průmyslových zón 1998-2005“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3B3E368-0FFA-4628-A413-DFC941BBE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2615" y="2791325"/>
            <a:ext cx="3618945" cy="241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10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B5C77A-7C2D-4587-9900-5A980E71D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1188720"/>
          </a:xfrm>
        </p:spPr>
        <p:txBody>
          <a:bodyPr/>
          <a:lstStyle/>
          <a:p>
            <a:r>
              <a:rPr lang="cs-CZ" dirty="0"/>
              <a:t>Vývoj průmyslových zón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80F3140-926E-4F91-9708-AECE6B02B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160216"/>
            <a:ext cx="7729728" cy="310198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rok 2002 – první regenerace brownfield (Žatec) </a:t>
            </a:r>
          </a:p>
          <a:p>
            <a:pPr marL="0" indent="0">
              <a:buNone/>
            </a:pPr>
            <a:r>
              <a:rPr lang="cs-CZ" dirty="0"/>
              <a:t>rok 2006 –„stav nasycení“</a:t>
            </a:r>
          </a:p>
          <a:p>
            <a:pPr marL="0" indent="0">
              <a:buNone/>
            </a:pPr>
            <a:r>
              <a:rPr lang="cs-CZ" dirty="0"/>
              <a:t>období 1998 – 2008:  podpořeno </a:t>
            </a:r>
            <a:r>
              <a:rPr lang="cs-CZ" dirty="0" err="1"/>
              <a:t>Czechinvestem</a:t>
            </a:r>
            <a:r>
              <a:rPr lang="cs-CZ" dirty="0"/>
              <a:t> 103 průmyslových zón, </a:t>
            </a:r>
          </a:p>
          <a:p>
            <a:pPr lvl="1">
              <a:buFontTx/>
              <a:buChar char="-"/>
            </a:pPr>
            <a:r>
              <a:rPr lang="cs-CZ" dirty="0"/>
              <a:t>606 investorů, </a:t>
            </a:r>
          </a:p>
          <a:p>
            <a:pPr lvl="1">
              <a:buFontTx/>
              <a:buChar char="-"/>
            </a:pPr>
            <a:r>
              <a:rPr lang="cs-CZ" dirty="0"/>
              <a:t>investice za 210 mld. Kč, </a:t>
            </a:r>
          </a:p>
          <a:p>
            <a:pPr lvl="1">
              <a:buFontTx/>
              <a:buChar char="-"/>
            </a:pPr>
            <a:r>
              <a:rPr lang="cs-CZ" dirty="0"/>
              <a:t>vytvořeno 103 054 pracovních míst, </a:t>
            </a:r>
          </a:p>
          <a:p>
            <a:pPr lvl="1">
              <a:buFontTx/>
              <a:buChar char="-"/>
            </a:pPr>
            <a:r>
              <a:rPr lang="cs-CZ" dirty="0"/>
              <a:t>průměrná obsazenost 72 %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AF45280-22D2-44DF-83BF-82B73F529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4876542"/>
            <a:ext cx="90487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967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B6B2423-8105-4A02-BC40-BE1AE392A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676DAD3-E663-42EA-B65B-E5DA685CE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633" y="124652"/>
            <a:ext cx="8824733" cy="6239459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1C970293-A00C-435D-B188-8FC4C385000A}"/>
              </a:ext>
            </a:extLst>
          </p:cNvPr>
          <p:cNvSpPr/>
          <p:nvPr/>
        </p:nvSpPr>
        <p:spPr>
          <a:xfrm>
            <a:off x="1683633" y="6403266"/>
            <a:ext cx="5861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Nejvíce: Moravskoslezský kraj, Ústecký kraj, Středočeský kraj</a:t>
            </a:r>
          </a:p>
        </p:txBody>
      </p:sp>
    </p:spTree>
    <p:extLst>
      <p:ext uri="{BB962C8B-B14F-4D97-AF65-F5344CB8AC3E}">
        <p14:creationId xmlns:p14="http://schemas.microsoft.com/office/powerpoint/2010/main" val="4213489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A2E823-87F9-4E81-9F77-41DFE1724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21352"/>
            <a:ext cx="7729728" cy="1188720"/>
          </a:xfrm>
        </p:spPr>
        <p:txBody>
          <a:bodyPr/>
          <a:lstStyle/>
          <a:p>
            <a:r>
              <a:rPr lang="cs-CZ" dirty="0"/>
              <a:t>Budování průmyslových zón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A168ED9-DA4C-417D-9F50-B09233080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17" y="2199862"/>
            <a:ext cx="9780105" cy="354016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Hlavní kritéria pro vybudování</a:t>
            </a:r>
          </a:p>
          <a:p>
            <a:pPr marL="342900" indent="-342900">
              <a:buAutoNum type="arabicParenR"/>
            </a:pPr>
            <a:r>
              <a:rPr lang="cs-CZ" dirty="0"/>
              <a:t>finanční výdaje na zajištění pozemků - počet vlastníků - kvalifikovaný management (reakce na trh, komunikace s veřejným sektorem) </a:t>
            </a:r>
          </a:p>
          <a:p>
            <a:pPr marL="342900" indent="-342900">
              <a:buAutoNum type="arabicParenR"/>
            </a:pPr>
            <a:r>
              <a:rPr lang="cs-CZ" dirty="0"/>
              <a:t>možné způsoby nakládání s pozemky - koupě, pronájem, možností následného odkoupení, … </a:t>
            </a:r>
          </a:p>
          <a:p>
            <a:pPr marL="342900" indent="-342900">
              <a:buAutoNum type="arabicParenR"/>
            </a:pPr>
            <a:r>
              <a:rPr lang="cs-CZ" dirty="0"/>
              <a:t>vybavenost zóny technickou infrastrukturou - vodovodní a kanalizační síť, zásobování el. energií a teplem</a:t>
            </a:r>
          </a:p>
          <a:p>
            <a:pPr marL="342900" indent="-342900">
              <a:buAutoNum type="arabicParenR"/>
            </a:pPr>
            <a:r>
              <a:rPr lang="cs-CZ" dirty="0"/>
              <a:t>kvalitní silniční napojení - dálnice a rychlostní silnice, letiště, železniční vlečka, MHD</a:t>
            </a:r>
          </a:p>
          <a:p>
            <a:pPr marL="0" indent="0">
              <a:buNone/>
            </a:pPr>
            <a:r>
              <a:rPr lang="cs-CZ" dirty="0"/>
              <a:t>Vedlejší kritéria</a:t>
            </a:r>
          </a:p>
          <a:p>
            <a:pPr marL="342900" indent="-342900">
              <a:buAutoNum type="arabicParenR"/>
            </a:pPr>
            <a:r>
              <a:rPr lang="cs-CZ" dirty="0"/>
              <a:t>regulace využití území zón - zaneseno v územně plánovací dokumentaci </a:t>
            </a:r>
          </a:p>
          <a:p>
            <a:pPr marL="342900" indent="-342900">
              <a:buAutoNum type="arabicParenR"/>
            </a:pPr>
            <a:r>
              <a:rPr lang="cs-CZ" dirty="0"/>
              <a:t>výskyt specifických limitů - ochrana přírody, vodních zdrojů, nerostných surovin, záplavová území, staré ekologické zátěže, věcná břemena </a:t>
            </a:r>
          </a:p>
          <a:p>
            <a:pPr marL="342900" indent="-342900">
              <a:buAutoNum type="arabicParenR"/>
            </a:pPr>
            <a:r>
              <a:rPr lang="cs-CZ" dirty="0"/>
              <a:t>akceschopnost správních orgánů </a:t>
            </a:r>
          </a:p>
        </p:txBody>
      </p:sp>
    </p:spTree>
    <p:extLst>
      <p:ext uri="{BB962C8B-B14F-4D97-AF65-F5344CB8AC3E}">
        <p14:creationId xmlns:p14="http://schemas.microsoft.com/office/powerpoint/2010/main" val="1873246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F9FB1A-0D01-4348-93B5-36B16A178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1188720"/>
          </a:xfrm>
        </p:spPr>
        <p:txBody>
          <a:bodyPr/>
          <a:lstStyle/>
          <a:p>
            <a:r>
              <a:rPr lang="cs-CZ" dirty="0"/>
              <a:t>CTP Invest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B61ED47-22A7-428C-B2E6-F7C31D6EB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991" y="2638044"/>
            <a:ext cx="2755951" cy="3101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největší a nejvýznamnější firma v oboru budování průmyslových zón v ČR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7CF936F-8018-4F84-ABB8-917EC43AB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974" y="2045659"/>
            <a:ext cx="6527090" cy="446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31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5E3C09-C979-42B2-BFA3-99F5B1F96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Dopady průmyslových zón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E02539-741D-4CCA-9D05-3F3420AEE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930" y="2638044"/>
            <a:ext cx="9899374" cy="388202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Pozitivní</a:t>
            </a:r>
          </a:p>
          <a:p>
            <a:pPr marL="0" indent="0">
              <a:buNone/>
            </a:pPr>
            <a:r>
              <a:rPr lang="cs-CZ" dirty="0"/>
              <a:t>a) pokles nezaměstnanosti </a:t>
            </a:r>
          </a:p>
          <a:p>
            <a:pPr marL="0" indent="0">
              <a:buNone/>
            </a:pPr>
            <a:r>
              <a:rPr lang="cs-CZ" dirty="0"/>
              <a:t>b) pracovní příležitosti pro ohrožené skupiny obyvatel (pracovníci s nižším vzděláním) + práce u subdodavatelů </a:t>
            </a:r>
          </a:p>
          <a:p>
            <a:pPr marL="0" indent="0">
              <a:buNone/>
            </a:pPr>
            <a:r>
              <a:rPr lang="cs-CZ" dirty="0"/>
              <a:t>c) kontakty mezi zahraničními investory a domácími firmami </a:t>
            </a:r>
          </a:p>
          <a:p>
            <a:pPr marL="0" indent="0">
              <a:buNone/>
            </a:pPr>
            <a:r>
              <a:rPr lang="cs-CZ" dirty="0"/>
              <a:t>d) aktivizace soukromého podnikání </a:t>
            </a:r>
          </a:p>
          <a:p>
            <a:pPr marL="0" indent="0">
              <a:buNone/>
            </a:pPr>
            <a:r>
              <a:rPr lang="cs-CZ" dirty="0"/>
              <a:t>e) zvýšení životní úrovně a kupní síly obyvatel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negativní </a:t>
            </a:r>
          </a:p>
          <a:p>
            <a:pPr marL="0" indent="0">
              <a:buNone/>
            </a:pPr>
            <a:r>
              <a:rPr lang="cs-CZ" dirty="0"/>
              <a:t>a) výroby s nízkou přidanou hodnotou (montovny)</a:t>
            </a:r>
          </a:p>
          <a:p>
            <a:pPr marL="0" indent="0">
              <a:buNone/>
            </a:pPr>
            <a:r>
              <a:rPr lang="cs-CZ" dirty="0"/>
              <a:t>b) neestetičnost staveb a zábor kvalitní zemědělské půdy </a:t>
            </a:r>
          </a:p>
          <a:p>
            <a:pPr marL="0" indent="0">
              <a:buNone/>
            </a:pPr>
            <a:r>
              <a:rPr lang="cs-CZ" dirty="0"/>
              <a:t>c) podpora komerční suburbanizace</a:t>
            </a:r>
          </a:p>
          <a:p>
            <a:pPr marL="0" indent="0">
              <a:buNone/>
            </a:pPr>
            <a:r>
              <a:rPr lang="cs-CZ" dirty="0"/>
              <a:t>d) doprava (špatná pěší přístupnost) </a:t>
            </a:r>
          </a:p>
        </p:txBody>
      </p:sp>
    </p:spTree>
    <p:extLst>
      <p:ext uri="{BB962C8B-B14F-4D97-AF65-F5344CB8AC3E}">
        <p14:creationId xmlns:p14="http://schemas.microsoft.com/office/powerpoint/2010/main" val="2061016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CB8ED3-D1B7-4EBD-AA29-C78DE238F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Greenfield</a:t>
            </a:r>
            <a:r>
              <a:rPr lang="cs-CZ" dirty="0"/>
              <a:t> x Brownfield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00537F-7D82-4B40-93A7-692D74E6C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991" y="2638044"/>
            <a:ext cx="9462052" cy="310198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err="1"/>
              <a:t>greenfield</a:t>
            </a:r>
            <a:r>
              <a:rPr lang="cs-CZ" dirty="0"/>
              <a:t> - ekologicky čisté, bez dřívější zástavby </a:t>
            </a:r>
          </a:p>
          <a:p>
            <a:pPr marL="0" indent="0">
              <a:buNone/>
            </a:pPr>
            <a:r>
              <a:rPr lang="cs-CZ" dirty="0"/>
              <a:t>brownfield - původně využívané území, </a:t>
            </a:r>
          </a:p>
          <a:p>
            <a:pPr lvl="1">
              <a:buFont typeface="Gill Sans MT" panose="020B0502020104020203" pitchFamily="34" charset="-18"/>
              <a:buChar char="-"/>
            </a:pPr>
            <a:r>
              <a:rPr lang="cs-CZ" dirty="0"/>
              <a:t>pravděpodobně kontaminace nebo jiná devastace </a:t>
            </a:r>
          </a:p>
          <a:p>
            <a:pPr lvl="1">
              <a:buFont typeface="Gill Sans MT" panose="020B0502020104020203" pitchFamily="34" charset="-18"/>
              <a:buChar char="-"/>
            </a:pPr>
            <a:r>
              <a:rPr lang="cs-CZ" dirty="0"/>
              <a:t>příčiny vzniku:  Hlavně ekonomické změny po roce 1989 </a:t>
            </a:r>
          </a:p>
          <a:p>
            <a:pPr lvl="1">
              <a:buFont typeface="Gill Sans MT" panose="020B0502020104020203" pitchFamily="34" charset="-18"/>
              <a:buChar char="-"/>
            </a:pPr>
            <a:r>
              <a:rPr lang="cs-CZ" dirty="0"/>
              <a:t>základní typy </a:t>
            </a:r>
            <a:r>
              <a:rPr lang="cs-CZ" dirty="0" err="1"/>
              <a:t>brownfields</a:t>
            </a:r>
            <a:r>
              <a:rPr lang="cs-CZ" dirty="0"/>
              <a:t> v ČR - průmyslové - zemědělské - vojenské (militární)</a:t>
            </a:r>
          </a:p>
          <a:p>
            <a:pPr lvl="1">
              <a:buFont typeface="Gill Sans MT" panose="020B0502020104020203" pitchFamily="34" charset="-18"/>
              <a:buChar char="-"/>
            </a:pPr>
            <a:r>
              <a:rPr lang="cs-CZ" dirty="0"/>
              <a:t>Průměrně 4,4x vyšší náklady na rozvoj 1 ha ve srovnání s </a:t>
            </a:r>
            <a:r>
              <a:rPr lang="cs-CZ" dirty="0" err="1"/>
              <a:t>greenfield</a:t>
            </a:r>
            <a:r>
              <a:rPr lang="cs-CZ" dirty="0"/>
              <a:t> </a:t>
            </a:r>
          </a:p>
          <a:p>
            <a:pPr lvl="1"/>
            <a:endParaRPr lang="cs-CZ" dirty="0"/>
          </a:p>
          <a:p>
            <a:pPr lvl="1">
              <a:buFont typeface="Gill Sans MT" panose="020B0502020104020203" pitchFamily="34" charset="-18"/>
              <a:buChar char="+"/>
            </a:pPr>
            <a:r>
              <a:rPr lang="cs-CZ" dirty="0"/>
              <a:t>nenahraditelná pozice v blízkosti centra města</a:t>
            </a:r>
          </a:p>
          <a:p>
            <a:pPr lvl="1">
              <a:buFont typeface="Gill Sans MT" panose="020B0502020104020203" pitchFamily="34" charset="-18"/>
              <a:buChar char="+"/>
            </a:pPr>
            <a:r>
              <a:rPr lang="cs-CZ" dirty="0"/>
              <a:t>spojitost s životem vlastního města</a:t>
            </a:r>
          </a:p>
          <a:p>
            <a:pPr lvl="1">
              <a:buFont typeface="Gill Sans MT" panose="020B0502020104020203" pitchFamily="34" charset="-18"/>
              <a:buChar char="+"/>
            </a:pPr>
            <a:r>
              <a:rPr lang="cs-CZ" dirty="0"/>
              <a:t>není třeba budovat zóny na zelené louce</a:t>
            </a:r>
          </a:p>
        </p:txBody>
      </p:sp>
    </p:spTree>
    <p:extLst>
      <p:ext uri="{BB962C8B-B14F-4D97-AF65-F5344CB8AC3E}">
        <p14:creationId xmlns:p14="http://schemas.microsoft.com/office/powerpoint/2010/main" val="2026524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7F38E2-C5AC-404C-9373-8EF87679B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D37A93-4DD3-4303-9CF4-DACA0C24B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288FCAE-1142-42B6-B561-D3304BDFC1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1685183" y="214508"/>
            <a:ext cx="8476734" cy="321449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FD9A342-57DF-4EC5-B696-5698024E4F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451"/>
          <a:stretch/>
        </p:blipFill>
        <p:spPr>
          <a:xfrm>
            <a:off x="1685183" y="3779428"/>
            <a:ext cx="8476733" cy="286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91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622242B-A368-49FE-AA7E-C853B0A60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716"/>
            <a:ext cx="6096000" cy="350689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82EB2B4-EB2E-4651-8ECC-46BBA4BDC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8" y="1927137"/>
            <a:ext cx="6096001" cy="493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90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val 70">
            <a:extLst>
              <a:ext uri="{FF2B5EF4-FFF2-40B4-BE49-F238E27FC236}">
                <a16:creationId xmlns:a16="http://schemas.microsoft.com/office/drawing/2014/main" id="{BAC87F6E-526A-49B5-995D-42DB656594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7894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E5436DB-4E8B-43A5-AE55-1C527B62E2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8743" y="797433"/>
            <a:ext cx="5934456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D65299F-028F-4AFC-B46A-8DB33E20FE4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3335" y="960120"/>
            <a:ext cx="560527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Nadpis 1">
            <a:extLst>
              <a:ext uri="{FF2B5EF4-FFF2-40B4-BE49-F238E27FC236}">
                <a16:creationId xmlns:a16="http://schemas.microsoft.com/office/drawing/2014/main" id="{9AECF353-C867-4ECE-9D84-AA57C1A65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344" y="1586484"/>
            <a:ext cx="3685032" cy="368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altLang="cs-CZ" sz="30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Klastry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BC4505C1-045E-4EFB-B68E-1ACD25B427A1}"/>
              </a:ext>
            </a:extLst>
          </p:cNvPr>
          <p:cNvSpPr txBox="1">
            <a:spLocks/>
          </p:cNvSpPr>
          <p:nvPr/>
        </p:nvSpPr>
        <p:spPr bwMode="auto">
          <a:xfrm>
            <a:off x="5952226" y="1443035"/>
            <a:ext cx="5436381" cy="5716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sz="1700" dirty="0">
                <a:solidFill>
                  <a:srgbClr val="404040"/>
                </a:solidFill>
              </a:rPr>
              <a:t>80. </a:t>
            </a:r>
            <a:r>
              <a:rPr lang="en-US" sz="1700" dirty="0" err="1">
                <a:solidFill>
                  <a:srgbClr val="404040"/>
                </a:solidFill>
              </a:rPr>
              <a:t>léta</a:t>
            </a:r>
            <a:r>
              <a:rPr lang="en-US" sz="1700" dirty="0">
                <a:solidFill>
                  <a:srgbClr val="404040"/>
                </a:solidFill>
              </a:rPr>
              <a:t> – G. </a:t>
            </a:r>
            <a:r>
              <a:rPr lang="en-US" sz="1700" dirty="0" err="1">
                <a:solidFill>
                  <a:srgbClr val="404040"/>
                </a:solidFill>
              </a:rPr>
              <a:t>Becattini</a:t>
            </a:r>
            <a:r>
              <a:rPr lang="en-US" sz="1700" dirty="0">
                <a:solidFill>
                  <a:srgbClr val="404040"/>
                </a:solidFill>
              </a:rPr>
              <a:t> – „</a:t>
            </a:r>
            <a:r>
              <a:rPr lang="en-US" sz="1700" b="1" dirty="0" err="1">
                <a:solidFill>
                  <a:srgbClr val="404040"/>
                </a:solidFill>
              </a:rPr>
              <a:t>koncept</a:t>
            </a:r>
            <a:r>
              <a:rPr lang="en-US" sz="1700" b="1" dirty="0">
                <a:solidFill>
                  <a:srgbClr val="404040"/>
                </a:solidFill>
              </a:rPr>
              <a:t> </a:t>
            </a:r>
            <a:r>
              <a:rPr lang="en-US" sz="1700" b="1" dirty="0" err="1">
                <a:solidFill>
                  <a:srgbClr val="404040"/>
                </a:solidFill>
              </a:rPr>
              <a:t>průmyslových</a:t>
            </a:r>
            <a:r>
              <a:rPr lang="en-US" sz="1700" b="1" dirty="0">
                <a:solidFill>
                  <a:srgbClr val="404040"/>
                </a:solidFill>
              </a:rPr>
              <a:t> </a:t>
            </a:r>
            <a:r>
              <a:rPr lang="en-US" sz="1700" b="1" dirty="0" err="1">
                <a:solidFill>
                  <a:srgbClr val="404040"/>
                </a:solidFill>
              </a:rPr>
              <a:t>okrsků</a:t>
            </a:r>
            <a:r>
              <a:rPr lang="en-US" sz="1700" dirty="0">
                <a:solidFill>
                  <a:srgbClr val="404040"/>
                </a:solidFill>
              </a:rPr>
              <a:t>“ = </a:t>
            </a:r>
            <a:r>
              <a:rPr lang="en-US" sz="1700" dirty="0" err="1">
                <a:solidFill>
                  <a:srgbClr val="404040"/>
                </a:solidFill>
              </a:rPr>
              <a:t>územní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koncentrace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firem</a:t>
            </a:r>
            <a:r>
              <a:rPr lang="en-US" sz="1700" dirty="0">
                <a:solidFill>
                  <a:srgbClr val="404040"/>
                </a:solidFill>
              </a:rPr>
              <a:t>, v </a:t>
            </a:r>
            <a:r>
              <a:rPr lang="en-US" sz="1700" dirty="0" err="1">
                <a:solidFill>
                  <a:srgbClr val="404040"/>
                </a:solidFill>
              </a:rPr>
              <a:t>drtivé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většině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malé</a:t>
            </a:r>
            <a:r>
              <a:rPr lang="en-US" sz="1700" dirty="0">
                <a:solidFill>
                  <a:srgbClr val="404040"/>
                </a:solidFill>
              </a:rPr>
              <a:t> a </a:t>
            </a:r>
            <a:r>
              <a:rPr lang="en-US" sz="1700" dirty="0" err="1">
                <a:solidFill>
                  <a:srgbClr val="404040"/>
                </a:solidFill>
              </a:rPr>
              <a:t>střední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velikosti</a:t>
            </a:r>
            <a:r>
              <a:rPr lang="en-US" sz="1700" dirty="0">
                <a:solidFill>
                  <a:srgbClr val="404040"/>
                </a:solidFill>
              </a:rPr>
              <a:t>, </a:t>
            </a:r>
            <a:r>
              <a:rPr lang="en-US" sz="1700" dirty="0" err="1">
                <a:solidFill>
                  <a:srgbClr val="404040"/>
                </a:solidFill>
              </a:rPr>
              <a:t>které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vyrábí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zboží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nebo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poskytují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služby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funkčně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spojené</a:t>
            </a:r>
            <a:r>
              <a:rPr lang="en-US" sz="1700" dirty="0">
                <a:solidFill>
                  <a:srgbClr val="404040"/>
                </a:solidFill>
              </a:rPr>
              <a:t> s </a:t>
            </a:r>
            <a:r>
              <a:rPr lang="en-US" sz="1700" dirty="0" err="1">
                <a:solidFill>
                  <a:srgbClr val="404040"/>
                </a:solidFill>
              </a:rPr>
              <a:t>hlavní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výrobní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aktivitou</a:t>
            </a:r>
            <a:endParaRPr lang="en-US" sz="1700" dirty="0">
              <a:solidFill>
                <a:srgbClr val="404040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defRPr/>
            </a:pPr>
            <a:endParaRPr lang="en-US" sz="1700" dirty="0">
              <a:solidFill>
                <a:srgbClr val="404040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sz="1700" dirty="0">
                <a:solidFill>
                  <a:srgbClr val="404040"/>
                </a:solidFill>
              </a:rPr>
              <a:t>90. </a:t>
            </a:r>
            <a:r>
              <a:rPr lang="en-US" sz="1700" dirty="0" err="1">
                <a:solidFill>
                  <a:srgbClr val="404040"/>
                </a:solidFill>
              </a:rPr>
              <a:t>léta</a:t>
            </a:r>
            <a:r>
              <a:rPr lang="en-US" sz="1700" dirty="0">
                <a:solidFill>
                  <a:srgbClr val="404040"/>
                </a:solidFill>
              </a:rPr>
              <a:t> – </a:t>
            </a:r>
            <a:r>
              <a:rPr lang="en-US" sz="1700" b="1" dirty="0" err="1">
                <a:solidFill>
                  <a:srgbClr val="404040"/>
                </a:solidFill>
              </a:rPr>
              <a:t>teorie</a:t>
            </a:r>
            <a:r>
              <a:rPr lang="en-US" sz="1700" b="1" dirty="0">
                <a:solidFill>
                  <a:srgbClr val="404040"/>
                </a:solidFill>
              </a:rPr>
              <a:t> </a:t>
            </a:r>
            <a:r>
              <a:rPr lang="en-US" sz="1700" b="1" dirty="0" err="1">
                <a:solidFill>
                  <a:srgbClr val="404040"/>
                </a:solidFill>
              </a:rPr>
              <a:t>clusteru</a:t>
            </a:r>
            <a:r>
              <a:rPr lang="en-US" sz="1700" b="1" dirty="0">
                <a:solidFill>
                  <a:srgbClr val="404040"/>
                </a:solidFill>
              </a:rPr>
              <a:t> – M. A. Porter </a:t>
            </a:r>
          </a:p>
          <a:p>
            <a:pPr marL="133350" lvl="1"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sz="1700" u="sng" dirty="0" err="1">
                <a:solidFill>
                  <a:srgbClr val="404040"/>
                </a:solidFill>
              </a:rPr>
              <a:t>Klastry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jsou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geografická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soustředění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vzájemně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provázených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firem</a:t>
            </a:r>
            <a:r>
              <a:rPr lang="en-US" sz="1700" dirty="0">
                <a:solidFill>
                  <a:srgbClr val="404040"/>
                </a:solidFill>
              </a:rPr>
              <a:t>, </a:t>
            </a:r>
            <a:r>
              <a:rPr lang="en-US" sz="1700" dirty="0" err="1">
                <a:solidFill>
                  <a:srgbClr val="404040"/>
                </a:solidFill>
              </a:rPr>
              <a:t>specializovaných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dodavatelů</a:t>
            </a:r>
            <a:r>
              <a:rPr lang="en-US" sz="1700" dirty="0">
                <a:solidFill>
                  <a:srgbClr val="404040"/>
                </a:solidFill>
              </a:rPr>
              <a:t>, </a:t>
            </a:r>
            <a:r>
              <a:rPr lang="en-US" sz="1700" dirty="0" err="1">
                <a:solidFill>
                  <a:srgbClr val="404040"/>
                </a:solidFill>
              </a:rPr>
              <a:t>poskytovatelů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služeb</a:t>
            </a:r>
            <a:r>
              <a:rPr lang="en-US" sz="1700" dirty="0">
                <a:solidFill>
                  <a:srgbClr val="404040"/>
                </a:solidFill>
              </a:rPr>
              <a:t>, </a:t>
            </a:r>
            <a:r>
              <a:rPr lang="en-US" sz="1700" dirty="0" err="1">
                <a:solidFill>
                  <a:srgbClr val="404040"/>
                </a:solidFill>
              </a:rPr>
              <a:t>firem</a:t>
            </a:r>
            <a:r>
              <a:rPr lang="en-US" sz="1700" dirty="0">
                <a:solidFill>
                  <a:srgbClr val="404040"/>
                </a:solidFill>
              </a:rPr>
              <a:t> v </a:t>
            </a:r>
            <a:r>
              <a:rPr lang="en-US" sz="1700" dirty="0" err="1">
                <a:solidFill>
                  <a:srgbClr val="404040"/>
                </a:solidFill>
              </a:rPr>
              <a:t>příbuzných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odvětvích</a:t>
            </a:r>
            <a:r>
              <a:rPr lang="en-US" sz="1700" dirty="0">
                <a:solidFill>
                  <a:srgbClr val="404040"/>
                </a:solidFill>
              </a:rPr>
              <a:t> a </a:t>
            </a:r>
            <a:r>
              <a:rPr lang="en-US" sz="1700" dirty="0" err="1">
                <a:solidFill>
                  <a:srgbClr val="404040"/>
                </a:solidFill>
              </a:rPr>
              <a:t>přidružených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institucí</a:t>
            </a:r>
            <a:r>
              <a:rPr lang="en-US" sz="1700" dirty="0">
                <a:solidFill>
                  <a:srgbClr val="404040"/>
                </a:solidFill>
              </a:rPr>
              <a:t>, </a:t>
            </a:r>
            <a:r>
              <a:rPr lang="en-US" sz="1700" dirty="0" err="1">
                <a:solidFill>
                  <a:srgbClr val="404040"/>
                </a:solidFill>
              </a:rPr>
              <a:t>jako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jsou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univerzity</a:t>
            </a:r>
            <a:r>
              <a:rPr lang="en-US" sz="1700" dirty="0">
                <a:solidFill>
                  <a:srgbClr val="404040"/>
                </a:solidFill>
              </a:rPr>
              <a:t>, </a:t>
            </a:r>
            <a:r>
              <a:rPr lang="en-US" sz="1700" dirty="0" err="1">
                <a:solidFill>
                  <a:srgbClr val="404040"/>
                </a:solidFill>
              </a:rPr>
              <a:t>agentury</a:t>
            </a:r>
            <a:r>
              <a:rPr lang="en-US" sz="1700" dirty="0">
                <a:solidFill>
                  <a:srgbClr val="404040"/>
                </a:solidFill>
              </a:rPr>
              <a:t>, a </a:t>
            </a:r>
            <a:r>
              <a:rPr lang="en-US" sz="1700" dirty="0" err="1">
                <a:solidFill>
                  <a:srgbClr val="404040"/>
                </a:solidFill>
              </a:rPr>
              <a:t>obchodních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asociací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různých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směrů</a:t>
            </a:r>
            <a:r>
              <a:rPr lang="en-US" sz="1700" dirty="0">
                <a:solidFill>
                  <a:srgbClr val="404040"/>
                </a:solidFill>
              </a:rPr>
              <a:t>, </a:t>
            </a:r>
            <a:r>
              <a:rPr lang="en-US" sz="1700" dirty="0" err="1">
                <a:solidFill>
                  <a:srgbClr val="404040"/>
                </a:solidFill>
              </a:rPr>
              <a:t>které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soutěží</a:t>
            </a:r>
            <a:r>
              <a:rPr lang="en-US" sz="1700" dirty="0">
                <a:solidFill>
                  <a:srgbClr val="404040"/>
                </a:solidFill>
              </a:rPr>
              <a:t>, ale </a:t>
            </a:r>
            <a:r>
              <a:rPr lang="en-US" sz="1700" dirty="0" err="1">
                <a:solidFill>
                  <a:srgbClr val="404040"/>
                </a:solidFill>
              </a:rPr>
              <a:t>také</a:t>
            </a:r>
            <a:r>
              <a:rPr lang="en-US" sz="1700" dirty="0">
                <a:solidFill>
                  <a:srgbClr val="404040"/>
                </a:solidFill>
              </a:rPr>
              <a:t> </a:t>
            </a:r>
            <a:r>
              <a:rPr lang="en-US" sz="1700" dirty="0" err="1">
                <a:solidFill>
                  <a:srgbClr val="404040"/>
                </a:solidFill>
              </a:rPr>
              <a:t>spolupracují</a:t>
            </a:r>
            <a:r>
              <a:rPr lang="en-US" sz="1700" dirty="0">
                <a:solidFill>
                  <a:srgbClr val="404040"/>
                </a:solidFill>
              </a:rPr>
              <a:t>.</a:t>
            </a:r>
          </a:p>
          <a:p>
            <a:pPr marL="628650" lvl="1" indent="-228600"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1700" b="1" dirty="0">
              <a:solidFill>
                <a:srgbClr val="404040"/>
              </a:solidFill>
            </a:endParaRPr>
          </a:p>
          <a:p>
            <a:pPr marL="342900" indent="-228600"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1700" dirty="0">
              <a:solidFill>
                <a:srgbClr val="404040"/>
              </a:solidFill>
            </a:endParaRPr>
          </a:p>
          <a:p>
            <a:pPr marL="342900" indent="-228600"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1700" dirty="0">
              <a:solidFill>
                <a:srgbClr val="404040"/>
              </a:solidFill>
            </a:endParaRPr>
          </a:p>
          <a:p>
            <a:pPr marL="742950" lvl="1" indent="-228600"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1700" u="sng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157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Nadpis 1">
            <a:extLst>
              <a:ext uri="{FF2B5EF4-FFF2-40B4-BE49-F238E27FC236}">
                <a16:creationId xmlns:a16="http://schemas.microsoft.com/office/drawing/2014/main" id="{D1113D38-B2BA-4BB9-B002-7CFB26B4E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/>
              <a:t>Klastry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EC453452-6585-48E7-881F-C5489B96905A}"/>
              </a:ext>
            </a:extLst>
          </p:cNvPr>
          <p:cNvSpPr txBox="1">
            <a:spLocks/>
          </p:cNvSpPr>
          <p:nvPr/>
        </p:nvSpPr>
        <p:spPr bwMode="auto">
          <a:xfrm>
            <a:off x="533400" y="1785938"/>
            <a:ext cx="556260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600" dirty="0"/>
              <a:t>Základem klastru je jádro zahrnující klíčové podniky, jež jsou zároveň i jeho vedoucími účastníky. </a:t>
            </a:r>
          </a:p>
          <a:p>
            <a:pPr marL="0" lvl="1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1600" dirty="0">
              <a:solidFill>
                <a:prstClr val="black"/>
              </a:solidFill>
              <a:cs typeface="Arial" charset="0"/>
            </a:endParaRPr>
          </a:p>
          <a:p>
            <a:pPr marL="0" lvl="1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600" dirty="0"/>
              <a:t>V první vrstvě kolem jádra se nacházejí firmy, které přímo či nepřímo podporují organizace v jádru klastru, a proto nesou název podpůrné podniky =&gt; hlavní dodavatelé</a:t>
            </a:r>
            <a:endParaRPr lang="cs-CZ" sz="1600" dirty="0">
              <a:solidFill>
                <a:prstClr val="black"/>
              </a:solidFill>
              <a:cs typeface="Arial" charset="0"/>
            </a:endParaRPr>
          </a:p>
          <a:p>
            <a:pPr marL="0" lvl="1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1600" dirty="0">
              <a:solidFill>
                <a:prstClr val="black"/>
              </a:solidFill>
              <a:cs typeface="Arial" charset="0"/>
            </a:endParaRPr>
          </a:p>
          <a:p>
            <a:pPr marL="0" lvl="1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600" dirty="0"/>
              <a:t>Následující vrstva patří měkké podpůrné infrastruktuře obsahující organizace, které jsou většinou veřejně financované (např. místní školy, univerzity)</a:t>
            </a:r>
          </a:p>
          <a:p>
            <a:pPr marL="0" lvl="1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1600" dirty="0">
              <a:solidFill>
                <a:prstClr val="black"/>
              </a:solidFill>
              <a:cs typeface="Arial" charset="0"/>
            </a:endParaRPr>
          </a:p>
          <a:p>
            <a:pPr marL="0" lvl="1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600" dirty="0"/>
              <a:t>Tvrdá podpůrná infrastruktura je poslední vrstvou obklopující měkkou infrastrukturu. Zahrnuje silniční komunikace, přístavy, nakládání s odpady, komunikační spojení atd. </a:t>
            </a:r>
            <a:endParaRPr lang="cs-CZ" sz="1550" dirty="0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1026" name="Object 2">
            <a:extLst>
              <a:ext uri="{FF2B5EF4-FFF2-40B4-BE49-F238E27FC236}">
                <a16:creationId xmlns:a16="http://schemas.microsoft.com/office/drawing/2014/main" id="{5EDDA4C5-6AA5-419E-928E-848389E86E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960679"/>
              </p:ext>
            </p:extLst>
          </p:nvPr>
        </p:nvGraphicFramePr>
        <p:xfrm>
          <a:off x="5735637" y="1557339"/>
          <a:ext cx="5779693" cy="4187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CorelDRAW" r:id="rId4" imgW="3959636" imgH="2863007" progId="CorelDRAW.Graphic.14">
                  <p:embed/>
                </p:oleObj>
              </mc:Choice>
              <mc:Fallback>
                <p:oleObj name="CorelDRAW" r:id="rId4" imgW="3959636" imgH="2863007" progId="CorelDRAW.Graphic.14">
                  <p:embed/>
                  <p:pic>
                    <p:nvPicPr>
                      <p:cNvPr id="1026" name="Object 2">
                        <a:extLst>
                          <a:ext uri="{FF2B5EF4-FFF2-40B4-BE49-F238E27FC236}">
                            <a16:creationId xmlns:a16="http://schemas.microsoft.com/office/drawing/2014/main" id="{5EDDA4C5-6AA5-419E-928E-848389E86E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637" y="1557339"/>
                        <a:ext cx="5779693" cy="41878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83693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A6D9C7-2653-4078-9921-0CF6E7891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podporovat klastry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0DB59C-BD28-4357-A0CE-82EFB197E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0975" lvl="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550" dirty="0">
                <a:solidFill>
                  <a:prstClr val="black"/>
                </a:solidFill>
                <a:cs typeface="Arial" charset="0"/>
              </a:rPr>
              <a:t>Obvykle zlepšení výsledků společností do nich zapojených, </a:t>
            </a:r>
          </a:p>
          <a:p>
            <a:pPr marL="180975" lvl="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550" dirty="0">
                <a:solidFill>
                  <a:prstClr val="black"/>
                </a:solidFill>
                <a:cs typeface="Arial" charset="0"/>
              </a:rPr>
              <a:t>Pomáhá zvýšit počet inovací, </a:t>
            </a:r>
          </a:p>
          <a:p>
            <a:pPr marL="180975" lvl="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550" dirty="0">
                <a:solidFill>
                  <a:prstClr val="black"/>
                </a:solidFill>
                <a:cs typeface="Arial" charset="0"/>
              </a:rPr>
              <a:t>Pomáhá  iniciovat vznik nových firem, </a:t>
            </a:r>
          </a:p>
          <a:p>
            <a:pPr marL="180975" lvl="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550" dirty="0">
                <a:solidFill>
                  <a:prstClr val="black"/>
                </a:solidFill>
                <a:cs typeface="Arial" charset="0"/>
              </a:rPr>
              <a:t>Pomáhá zvýšit export, </a:t>
            </a:r>
          </a:p>
          <a:p>
            <a:pPr marL="180975" lvl="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550" dirty="0">
                <a:solidFill>
                  <a:prstClr val="black"/>
                </a:solidFill>
                <a:cs typeface="Arial" charset="0"/>
              </a:rPr>
              <a:t>Podporuje rozvoj kraje…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1550" b="1" dirty="0">
              <a:solidFill>
                <a:prstClr val="black"/>
              </a:solidFill>
              <a:cs typeface="Arial" charset="0"/>
            </a:endParaRPr>
          </a:p>
          <a:p>
            <a:pPr marL="0" lvl="1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cs-CZ" sz="1550" b="1" dirty="0">
                <a:solidFill>
                  <a:prstClr val="black"/>
                </a:solidFill>
                <a:cs typeface="Arial" charset="0"/>
              </a:rPr>
              <a:t>Přínosy pro firmy: </a:t>
            </a:r>
          </a:p>
          <a:p>
            <a:pPr marL="180975" lvl="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550" dirty="0">
                <a:solidFill>
                  <a:prstClr val="black"/>
                </a:solidFill>
                <a:cs typeface="Arial" charset="0"/>
              </a:rPr>
              <a:t>poskytují úspory z rozsahu a snižují náklady, </a:t>
            </a:r>
          </a:p>
          <a:p>
            <a:pPr marL="180975" lvl="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550" dirty="0">
                <a:solidFill>
                  <a:prstClr val="black"/>
                </a:solidFill>
                <a:cs typeface="Arial" charset="0"/>
              </a:rPr>
              <a:t>snižují omezení menších firem a zvyšují specializaci, </a:t>
            </a:r>
          </a:p>
          <a:p>
            <a:pPr marL="180975" lvl="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550" dirty="0">
                <a:solidFill>
                  <a:prstClr val="black"/>
                </a:solidFill>
                <a:cs typeface="Arial" charset="0"/>
              </a:rPr>
              <a:t>zvyšují místní konkurenci a rivalitu a tím globální konkurenční výhodu, </a:t>
            </a:r>
          </a:p>
          <a:p>
            <a:pPr marL="180975" lvl="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550" dirty="0">
                <a:solidFill>
                  <a:prstClr val="black"/>
                </a:solidFill>
                <a:cs typeface="Arial" charset="0"/>
              </a:rPr>
              <a:t>zvyšují rychlost přenosu informací a technologií, </a:t>
            </a:r>
          </a:p>
          <a:p>
            <a:pPr marL="180975" lvl="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550" dirty="0">
                <a:solidFill>
                  <a:prstClr val="black"/>
                </a:solidFill>
                <a:cs typeface="Arial" charset="0"/>
              </a:rPr>
              <a:t>podněcují vládu k investicím do specializované infrastruktury,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3365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36B27580-61B0-49A1-A9FD-092E551B2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/>
              <a:t>Klastry v ČR</a:t>
            </a:r>
          </a:p>
        </p:txBody>
      </p:sp>
      <p:sp>
        <p:nvSpPr>
          <p:cNvPr id="23555" name="Obdélník 6">
            <a:extLst>
              <a:ext uri="{FF2B5EF4-FFF2-40B4-BE49-F238E27FC236}">
                <a16:creationId xmlns:a16="http://schemas.microsoft.com/office/drawing/2014/main" id="{51F61B6C-746A-4F23-AE24-E36EE83EC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505576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400">
                <a:solidFill>
                  <a:prstClr val="black"/>
                </a:solidFill>
                <a:hlinkClick r:id="rId3"/>
              </a:rPr>
              <a:t>http://www.czechinvest.org/podporene-klastry-v-cr</a:t>
            </a:r>
            <a:r>
              <a:rPr lang="cs-CZ" altLang="cs-CZ" sz="140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23556" name="Picture 5">
            <a:extLst>
              <a:ext uri="{FF2B5EF4-FFF2-40B4-BE49-F238E27FC236}">
                <a16:creationId xmlns:a16="http://schemas.microsoft.com/office/drawing/2014/main" id="{BEB54063-48E5-47BC-9B77-BB145F674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2" y="1438275"/>
            <a:ext cx="740092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66018F62-CECD-4B0B-B85E-5EB87004E7B3}"/>
              </a:ext>
            </a:extLst>
          </p:cNvPr>
          <p:cNvSpPr/>
          <p:nvPr/>
        </p:nvSpPr>
        <p:spPr>
          <a:xfrm>
            <a:off x="8877300" y="1600884"/>
            <a:ext cx="2781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333333"/>
                </a:solidFill>
                <a:latin typeface="Roboto Condensed"/>
              </a:rPr>
              <a:t>V ČR celkem 51 klastrů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223031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70">
            <a:extLst>
              <a:ext uri="{FF2B5EF4-FFF2-40B4-BE49-F238E27FC236}">
                <a16:creationId xmlns:a16="http://schemas.microsoft.com/office/drawing/2014/main" id="{FB403EBD-907E-4D59-98D4-A72CD1063C6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Nadpis 1">
            <a:extLst>
              <a:ext uri="{FF2B5EF4-FFF2-40B4-BE49-F238E27FC236}">
                <a16:creationId xmlns:a16="http://schemas.microsoft.com/office/drawing/2014/main" id="{3CF235A1-092E-4EA4-B90B-47D4434AD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altLang="cs-CZ" sz="2400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Klastry v ČR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21347454-35A8-44C7-9387-21DB320B387B}"/>
              </a:ext>
            </a:extLst>
          </p:cNvPr>
          <p:cNvSpPr txBox="1">
            <a:spLocks/>
          </p:cNvSpPr>
          <p:nvPr/>
        </p:nvSpPr>
        <p:spPr bwMode="auto">
          <a:xfrm>
            <a:off x="5682121" y="129396"/>
            <a:ext cx="6142818" cy="67286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sz="1600" dirty="0">
                <a:solidFill>
                  <a:schemeClr val="bg1"/>
                </a:solidFill>
              </a:rPr>
              <a:t>CLUTEX - </a:t>
            </a:r>
            <a:r>
              <a:rPr lang="en-US" sz="1600" dirty="0" err="1">
                <a:solidFill>
                  <a:schemeClr val="bg1"/>
                </a:solidFill>
              </a:rPr>
              <a:t>klastr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technické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textilie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o.s</a:t>
            </a:r>
            <a:r>
              <a:rPr lang="en-US" sz="1600" dirty="0">
                <a:solidFill>
                  <a:schemeClr val="bg1"/>
                </a:solidFill>
              </a:rPr>
              <a:t>. (2006)</a:t>
            </a:r>
          </a:p>
          <a:p>
            <a:pPr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sz="1600" dirty="0">
                <a:solidFill>
                  <a:schemeClr val="bg1"/>
                </a:solidFill>
              </a:rPr>
              <a:t>CREA </a:t>
            </a:r>
            <a:r>
              <a:rPr lang="en-US" sz="1600" dirty="0" err="1">
                <a:solidFill>
                  <a:schemeClr val="bg1"/>
                </a:solidFill>
              </a:rPr>
              <a:t>Hydro&amp;Energy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o.s</a:t>
            </a:r>
            <a:endParaRPr lang="en-US" sz="1600" dirty="0">
              <a:solidFill>
                <a:schemeClr val="bg1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sz="1600" dirty="0" err="1">
                <a:solidFill>
                  <a:schemeClr val="bg1"/>
                </a:solidFill>
              </a:rPr>
              <a:t>CzechBio</a:t>
            </a:r>
            <a:r>
              <a:rPr lang="en-US" sz="1600" dirty="0">
                <a:solidFill>
                  <a:schemeClr val="bg1"/>
                </a:solidFill>
              </a:rPr>
              <a:t> - </a:t>
            </a:r>
            <a:r>
              <a:rPr lang="en-US" sz="1600" dirty="0" err="1">
                <a:solidFill>
                  <a:schemeClr val="bg1"/>
                </a:solidFill>
              </a:rPr>
              <a:t>asociace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biotechnologických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společností</a:t>
            </a:r>
            <a:r>
              <a:rPr lang="en-US" sz="1600" dirty="0">
                <a:solidFill>
                  <a:schemeClr val="bg1"/>
                </a:solidFill>
              </a:rPr>
              <a:t> ČR, </a:t>
            </a:r>
            <a:r>
              <a:rPr lang="en-US" sz="1600" dirty="0" err="1">
                <a:solidFill>
                  <a:schemeClr val="bg1"/>
                </a:solidFill>
              </a:rPr>
              <a:t>z.s.p.o</a:t>
            </a:r>
            <a:r>
              <a:rPr lang="en-US" sz="1600" dirty="0">
                <a:solidFill>
                  <a:schemeClr val="bg1"/>
                </a:solidFill>
              </a:rPr>
              <a:t>. (2008)</a:t>
            </a:r>
          </a:p>
          <a:p>
            <a:pPr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sz="1600" dirty="0">
                <a:solidFill>
                  <a:schemeClr val="bg1"/>
                </a:solidFill>
              </a:rPr>
              <a:t>Czech Stone Cluster</a:t>
            </a:r>
          </a:p>
          <a:p>
            <a:pPr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sz="1600" dirty="0" err="1">
                <a:solidFill>
                  <a:schemeClr val="bg1"/>
                </a:solidFill>
              </a:rPr>
              <a:t>Český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nanotechnologický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klastr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družstvo</a:t>
            </a:r>
            <a:endParaRPr lang="en-US" sz="1600" dirty="0">
              <a:solidFill>
                <a:schemeClr val="bg1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sz="1600" dirty="0">
                <a:solidFill>
                  <a:schemeClr val="bg1"/>
                </a:solidFill>
              </a:rPr>
              <a:t>EKOGEN, </a:t>
            </a:r>
            <a:r>
              <a:rPr lang="en-US" sz="1600" dirty="0" err="1">
                <a:solidFill>
                  <a:schemeClr val="bg1"/>
                </a:solidFill>
              </a:rPr>
              <a:t>o.s</a:t>
            </a:r>
            <a:r>
              <a:rPr lang="en-US" sz="1600" dirty="0">
                <a:solidFill>
                  <a:schemeClr val="bg1"/>
                </a:solidFill>
              </a:rPr>
              <a:t>. (</a:t>
            </a:r>
            <a:r>
              <a:rPr lang="en-US" sz="1600" dirty="0" err="1">
                <a:solidFill>
                  <a:schemeClr val="bg1"/>
                </a:solidFill>
              </a:rPr>
              <a:t>klastr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zabývající</a:t>
            </a:r>
            <a:r>
              <a:rPr lang="en-US" sz="1600" dirty="0">
                <a:solidFill>
                  <a:schemeClr val="bg1"/>
                </a:solidFill>
              </a:rPr>
              <a:t> se </a:t>
            </a:r>
            <a:r>
              <a:rPr lang="en-US" sz="1600" dirty="0" err="1">
                <a:solidFill>
                  <a:schemeClr val="bg1"/>
                </a:solidFill>
              </a:rPr>
              <a:t>zpracováním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jemných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anorganických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odpadních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materiálů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ve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stavebnictví</a:t>
            </a:r>
            <a:r>
              <a:rPr lang="en-US" sz="1600" dirty="0">
                <a:solidFill>
                  <a:schemeClr val="bg1"/>
                </a:solidFill>
              </a:rPr>
              <a:t> v JČK)</a:t>
            </a:r>
          </a:p>
          <a:p>
            <a:pPr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sz="1600" dirty="0" err="1">
                <a:solidFill>
                  <a:schemeClr val="bg1"/>
                </a:solidFill>
              </a:rPr>
              <a:t>Energoklastr</a:t>
            </a:r>
            <a:endParaRPr lang="en-US" sz="1600" dirty="0">
              <a:solidFill>
                <a:schemeClr val="bg1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sz="1600" dirty="0" err="1">
                <a:solidFill>
                  <a:schemeClr val="bg1"/>
                </a:solidFill>
              </a:rPr>
              <a:t>Klastr</a:t>
            </a:r>
            <a:r>
              <a:rPr lang="en-US" sz="1600" dirty="0">
                <a:solidFill>
                  <a:schemeClr val="bg1"/>
                </a:solidFill>
              </a:rPr>
              <a:t> ENVICRACK (</a:t>
            </a:r>
            <a:r>
              <a:rPr lang="en-US" sz="1600" dirty="0" err="1">
                <a:solidFill>
                  <a:schemeClr val="bg1"/>
                </a:solidFill>
              </a:rPr>
              <a:t>výzkumná</a:t>
            </a:r>
            <a:r>
              <a:rPr lang="en-US" sz="1600" dirty="0">
                <a:solidFill>
                  <a:schemeClr val="bg1"/>
                </a:solidFill>
              </a:rPr>
              <a:t> a </a:t>
            </a:r>
            <a:r>
              <a:rPr lang="en-US" sz="1600" dirty="0" err="1">
                <a:solidFill>
                  <a:schemeClr val="bg1"/>
                </a:solidFill>
              </a:rPr>
              <a:t>vývojová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činnost</a:t>
            </a:r>
            <a:r>
              <a:rPr lang="en-US" sz="1600" dirty="0">
                <a:solidFill>
                  <a:schemeClr val="bg1"/>
                </a:solidFill>
              </a:rPr>
              <a:t>  v </a:t>
            </a:r>
            <a:r>
              <a:rPr lang="en-US" sz="1600" dirty="0" err="1">
                <a:solidFill>
                  <a:schemeClr val="bg1"/>
                </a:solidFill>
              </a:rPr>
              <a:t>oblasti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využívání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alternativních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zdrojů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energie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</a:p>
          <a:p>
            <a:pPr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sz="1600" dirty="0" err="1">
                <a:solidFill>
                  <a:schemeClr val="bg1"/>
                </a:solidFill>
              </a:rPr>
              <a:t>Enwiwa</a:t>
            </a:r>
            <a:endParaRPr lang="en-US" sz="1600" dirty="0">
              <a:solidFill>
                <a:schemeClr val="bg1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sz="1600" dirty="0" err="1">
                <a:solidFill>
                  <a:schemeClr val="bg1"/>
                </a:solidFill>
              </a:rPr>
              <a:t>Hradecký</a:t>
            </a:r>
            <a:r>
              <a:rPr lang="en-US" sz="1600" dirty="0">
                <a:solidFill>
                  <a:schemeClr val="bg1"/>
                </a:solidFill>
              </a:rPr>
              <a:t> IT </a:t>
            </a:r>
            <a:r>
              <a:rPr lang="en-US" sz="1600" dirty="0" err="1">
                <a:solidFill>
                  <a:schemeClr val="bg1"/>
                </a:solidFill>
              </a:rPr>
              <a:t>klastr</a:t>
            </a:r>
            <a:r>
              <a:rPr lang="en-US" sz="1600" dirty="0">
                <a:solidFill>
                  <a:schemeClr val="bg1"/>
                </a:solidFill>
              </a:rPr>
              <a:t> (2008)</a:t>
            </a:r>
          </a:p>
          <a:p>
            <a:pPr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sz="1600" dirty="0">
                <a:solidFill>
                  <a:schemeClr val="bg1"/>
                </a:solidFill>
              </a:rPr>
              <a:t>IT Cluster</a:t>
            </a:r>
          </a:p>
          <a:p>
            <a:pPr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sz="1600" dirty="0" err="1">
                <a:solidFill>
                  <a:schemeClr val="bg1"/>
                </a:solidFill>
              </a:rPr>
              <a:t>Klastr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českých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nábytkářů</a:t>
            </a:r>
            <a:endParaRPr lang="en-US" sz="1600" dirty="0">
              <a:solidFill>
                <a:schemeClr val="bg1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sz="1600" dirty="0" err="1">
                <a:solidFill>
                  <a:schemeClr val="bg1"/>
                </a:solidFill>
              </a:rPr>
              <a:t>Klastr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přesného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strojírenství</a:t>
            </a:r>
            <a:endParaRPr lang="en-US" sz="1600" dirty="0">
              <a:solidFill>
                <a:schemeClr val="bg1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sz="1600" dirty="0" err="1">
                <a:solidFill>
                  <a:schemeClr val="bg1"/>
                </a:solidFill>
              </a:rPr>
              <a:t>Kompozitní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materiály</a:t>
            </a:r>
            <a:endParaRPr lang="en-US" sz="1600" dirty="0">
              <a:solidFill>
                <a:schemeClr val="bg1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sz="1600" dirty="0" err="1">
                <a:solidFill>
                  <a:schemeClr val="bg1"/>
                </a:solidFill>
              </a:rPr>
              <a:t>MedChemBio</a:t>
            </a:r>
            <a:r>
              <a:rPr lang="en-US" sz="1600" dirty="0">
                <a:solidFill>
                  <a:schemeClr val="bg1"/>
                </a:solidFill>
              </a:rPr>
              <a:t> (2009)</a:t>
            </a:r>
          </a:p>
          <a:p>
            <a:pPr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sz="1600" dirty="0" err="1">
                <a:solidFill>
                  <a:schemeClr val="bg1"/>
                </a:solidFill>
              </a:rPr>
              <a:t>Moravskoslezský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automobilový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klastr</a:t>
            </a:r>
            <a:endParaRPr lang="cs-CZ" sz="1600" dirty="0">
              <a:solidFill>
                <a:schemeClr val="bg1"/>
              </a:solidFill>
            </a:endParaRPr>
          </a:p>
          <a:p>
            <a:pPr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cs-CZ" sz="1600" dirty="0">
                <a:solidFill>
                  <a:schemeClr val="bg1"/>
                </a:solidFill>
              </a:rPr>
              <a:t>……</a:t>
            </a:r>
            <a:endParaRPr lang="en-US" sz="1600" dirty="0">
              <a:solidFill>
                <a:schemeClr val="bg1"/>
              </a:solidFill>
            </a:endParaRPr>
          </a:p>
          <a:p>
            <a:pPr marL="742950" lvl="1" indent="-228600"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6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777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E6F17824-58FA-4D4D-9274-0C68114BC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426" y="260348"/>
            <a:ext cx="7666383" cy="649289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Klastry ve světě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683206B2-146C-43F2-8E7C-8368ECB082C2}"/>
              </a:ext>
            </a:extLst>
          </p:cNvPr>
          <p:cNvSpPr txBox="1">
            <a:spLocks/>
          </p:cNvSpPr>
          <p:nvPr/>
        </p:nvSpPr>
        <p:spPr bwMode="auto">
          <a:xfrm>
            <a:off x="1992313" y="1196976"/>
            <a:ext cx="82296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/>
            </a:pPr>
            <a:endParaRPr lang="cs-CZ" sz="1600" u="sng" dirty="0">
              <a:solidFill>
                <a:prstClr val="black"/>
              </a:solidFill>
              <a:latin typeface="Tw Cen MT"/>
              <a:cs typeface="Arial" panose="020B0604020202020204" pitchFamily="34" charset="0"/>
            </a:endParaRPr>
          </a:p>
        </p:txBody>
      </p:sp>
      <p:pic>
        <p:nvPicPr>
          <p:cNvPr id="25604" name="Obrázek 4" descr="global_innovation_clusters_L.gif">
            <a:extLst>
              <a:ext uri="{FF2B5EF4-FFF2-40B4-BE49-F238E27FC236}">
                <a16:creationId xmlns:a16="http://schemas.microsoft.com/office/drawing/2014/main" id="{B7264BAE-4255-4F6B-B54D-EAE8F5AB4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29497"/>
            <a:ext cx="8375374" cy="585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8316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6F9BFF-CDB9-4836-9F7B-BB8085293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7452"/>
            <a:ext cx="7729728" cy="1188720"/>
          </a:xfrm>
        </p:spPr>
        <p:txBody>
          <a:bodyPr/>
          <a:lstStyle/>
          <a:p>
            <a:r>
              <a:rPr lang="cs-CZ" dirty="0"/>
              <a:t>Podpora průmyslových podniků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690D17-F24E-4AD1-9F14-17A6FD6BA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5939AA5-9C48-4EAD-9820-8134A85AB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994" y="1778771"/>
            <a:ext cx="9016012" cy="482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76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CF0688-8DAA-4574-A385-ED803F127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Globalizace průmyslu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D9E9D5C-6269-4667-BD61-549E886FF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8" y="2345704"/>
            <a:ext cx="11158331" cy="406841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Vznik a rozvoj nadnárodních společnost</a:t>
            </a:r>
            <a:r>
              <a:rPr lang="cs-CZ" dirty="0"/>
              <a:t>í v </a:t>
            </a:r>
            <a:r>
              <a:rPr lang="cs-CZ" b="1" dirty="0"/>
              <a:t>kontextu přesunů výrob v rámci </a:t>
            </a:r>
            <a:r>
              <a:rPr lang="cs-CZ" b="1" dirty="0" err="1"/>
              <a:t>deindustrializace</a:t>
            </a:r>
            <a:endParaRPr lang="cs-CZ" dirty="0"/>
          </a:p>
          <a:p>
            <a:pPr lvl="1"/>
            <a:r>
              <a:rPr lang="cs-CZ" dirty="0" err="1"/>
              <a:t>multinational</a:t>
            </a:r>
            <a:r>
              <a:rPr lang="cs-CZ" dirty="0"/>
              <a:t> </a:t>
            </a:r>
            <a:r>
              <a:rPr lang="cs-CZ" dirty="0" err="1"/>
              <a:t>corporations</a:t>
            </a:r>
            <a:r>
              <a:rPr lang="cs-CZ" dirty="0"/>
              <a:t> - </a:t>
            </a:r>
            <a:r>
              <a:rPr lang="cs-CZ" dirty="0" err="1"/>
              <a:t>MNCs</a:t>
            </a:r>
            <a:endParaRPr lang="cs-CZ" dirty="0"/>
          </a:p>
          <a:p>
            <a:pPr lvl="1"/>
            <a:r>
              <a:rPr lang="cs-CZ" dirty="0"/>
              <a:t>Hlavní hybatelé globální ekonomiky =&gt;řídící mechanismy globální ekonomické integrace</a:t>
            </a:r>
          </a:p>
          <a:p>
            <a:pPr lvl="1"/>
            <a:r>
              <a:rPr lang="cs-CZ" dirty="0"/>
              <a:t>Geografie průmyslu - výzkum jejich prostorového rozmístění a hlavně vztahů </a:t>
            </a:r>
          </a:p>
          <a:p>
            <a:pPr marL="0" indent="0">
              <a:buNone/>
            </a:pPr>
            <a:r>
              <a:rPr lang="cs-CZ" dirty="0"/>
              <a:t>Dělení podle vnitřní organizace:</a:t>
            </a:r>
          </a:p>
          <a:p>
            <a:pPr lvl="1"/>
            <a:r>
              <a:rPr lang="cs-CZ" sz="1500" b="1" dirty="0"/>
              <a:t>Vertikálně integrované </a:t>
            </a:r>
            <a:r>
              <a:rPr lang="cs-CZ" sz="1500" dirty="0"/>
              <a:t>– produkce podniků v konkrétních zemích slouží jako základ pro výrobu v dalších podnicích společnosti v jiných zemích</a:t>
            </a:r>
          </a:p>
          <a:p>
            <a:pPr lvl="1"/>
            <a:endParaRPr lang="cs-CZ" sz="1500" dirty="0"/>
          </a:p>
          <a:p>
            <a:pPr lvl="1"/>
            <a:r>
              <a:rPr lang="cs-CZ" sz="1500" b="1" dirty="0"/>
              <a:t>Horizontálně integrované </a:t>
            </a:r>
            <a:r>
              <a:rPr lang="cs-CZ" sz="1500" dirty="0"/>
              <a:t>– výrobní podniky lokalizovány v různých státech a vyrábějí stejné nebo podobné výrobky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Velký rozvoj od 70. let </a:t>
            </a:r>
            <a:r>
              <a:rPr lang="cs-CZ" dirty="0"/>
              <a:t>– nárůst významu řady světových koncernů hl. v rozvojovém světě</a:t>
            </a:r>
          </a:p>
          <a:p>
            <a:pPr marL="0" indent="0">
              <a:buNone/>
            </a:pPr>
            <a:r>
              <a:rPr lang="cs-CZ" dirty="0"/>
              <a:t>Surovinové zdroje, levná pracovní síla -&gt; vhodná pracovní i vývozní základna řady produktů pro globální trh</a:t>
            </a:r>
          </a:p>
          <a:p>
            <a:pPr marL="0" indent="0">
              <a:buNone/>
            </a:pPr>
            <a:r>
              <a:rPr lang="cs-CZ" dirty="0"/>
              <a:t>Rozvoj industrializace v rozvojových zemích – avšak nepřirozený a nestal se základem pro ekonomický růst daných zemí (podniky jsou základem vertikální struktury nadnárodní společnosti a ne horizontální).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03F20AB-7E7D-463C-9A8B-97062E8FFCC8}"/>
              </a:ext>
            </a:extLst>
          </p:cNvPr>
          <p:cNvSpPr/>
          <p:nvPr/>
        </p:nvSpPr>
        <p:spPr>
          <a:xfrm>
            <a:off x="8338533" y="4691339"/>
            <a:ext cx="304800" cy="212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DF1E260-CEFD-4649-9C46-2D3C9852A31A}"/>
              </a:ext>
            </a:extLst>
          </p:cNvPr>
          <p:cNvSpPr/>
          <p:nvPr/>
        </p:nvSpPr>
        <p:spPr>
          <a:xfrm>
            <a:off x="9481135" y="4691337"/>
            <a:ext cx="304800" cy="212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63EEAB4-5274-4D80-9AAF-7695E8A1057A}"/>
              </a:ext>
            </a:extLst>
          </p:cNvPr>
          <p:cNvSpPr/>
          <p:nvPr/>
        </p:nvSpPr>
        <p:spPr>
          <a:xfrm>
            <a:off x="10541707" y="4691337"/>
            <a:ext cx="304800" cy="212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08EEEA83-8C46-4527-95BD-A75E8E97782D}"/>
              </a:ext>
            </a:extLst>
          </p:cNvPr>
          <p:cNvSpPr/>
          <p:nvPr/>
        </p:nvSpPr>
        <p:spPr>
          <a:xfrm>
            <a:off x="11138452" y="2865781"/>
            <a:ext cx="304800" cy="212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6314334A-0BF2-49AD-826F-38F6494A060E}"/>
              </a:ext>
            </a:extLst>
          </p:cNvPr>
          <p:cNvCxnSpPr>
            <a:cxnSpLocks/>
          </p:cNvCxnSpPr>
          <p:nvPr/>
        </p:nvCxnSpPr>
        <p:spPr>
          <a:xfrm flipV="1">
            <a:off x="11278727" y="3207029"/>
            <a:ext cx="0" cy="221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F97BB4BD-674C-4739-BCB4-9FB8ADBDFD8F}"/>
              </a:ext>
            </a:extLst>
          </p:cNvPr>
          <p:cNvSpPr/>
          <p:nvPr/>
        </p:nvSpPr>
        <p:spPr>
          <a:xfrm>
            <a:off x="11126327" y="3571461"/>
            <a:ext cx="304800" cy="212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30C15643-9234-4736-B4EE-2AD39187D4E1}"/>
              </a:ext>
            </a:extLst>
          </p:cNvPr>
          <p:cNvCxnSpPr>
            <a:cxnSpLocks/>
          </p:cNvCxnSpPr>
          <p:nvPr/>
        </p:nvCxnSpPr>
        <p:spPr>
          <a:xfrm flipV="1">
            <a:off x="11278727" y="3869635"/>
            <a:ext cx="0" cy="198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>
            <a:extLst>
              <a:ext uri="{FF2B5EF4-FFF2-40B4-BE49-F238E27FC236}">
                <a16:creationId xmlns:a16="http://schemas.microsoft.com/office/drawing/2014/main" id="{CBD09713-91DF-4725-9393-34ADA62F15BB}"/>
              </a:ext>
            </a:extLst>
          </p:cNvPr>
          <p:cNvSpPr/>
          <p:nvPr/>
        </p:nvSpPr>
        <p:spPr>
          <a:xfrm>
            <a:off x="11126327" y="4240692"/>
            <a:ext cx="304800" cy="212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F148CB73-E4FF-47EF-87F5-DC26769045C7}"/>
              </a:ext>
            </a:extLst>
          </p:cNvPr>
          <p:cNvCxnSpPr>
            <a:cxnSpLocks/>
          </p:cNvCxnSpPr>
          <p:nvPr/>
        </p:nvCxnSpPr>
        <p:spPr>
          <a:xfrm flipH="1" flipV="1">
            <a:off x="8643333" y="5015949"/>
            <a:ext cx="704221" cy="2849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EECAE8F4-5BF7-44A3-A9FD-EB0CF38BDDAA}"/>
              </a:ext>
            </a:extLst>
          </p:cNvPr>
          <p:cNvCxnSpPr>
            <a:cxnSpLocks/>
          </p:cNvCxnSpPr>
          <p:nvPr/>
        </p:nvCxnSpPr>
        <p:spPr>
          <a:xfrm flipV="1">
            <a:off x="9960864" y="5015950"/>
            <a:ext cx="580843" cy="284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9E024EB8-2021-47ED-A1F7-397DC6ABBAFE}"/>
              </a:ext>
            </a:extLst>
          </p:cNvPr>
          <p:cNvCxnSpPr>
            <a:cxnSpLocks/>
          </p:cNvCxnSpPr>
          <p:nvPr/>
        </p:nvCxnSpPr>
        <p:spPr>
          <a:xfrm flipV="1">
            <a:off x="9633535" y="5015949"/>
            <a:ext cx="0" cy="221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délník 24">
            <a:extLst>
              <a:ext uri="{FF2B5EF4-FFF2-40B4-BE49-F238E27FC236}">
                <a16:creationId xmlns:a16="http://schemas.microsoft.com/office/drawing/2014/main" id="{163CFEAE-BA5D-4B1C-82B1-A29D1B33D885}"/>
              </a:ext>
            </a:extLst>
          </p:cNvPr>
          <p:cNvSpPr/>
          <p:nvPr/>
        </p:nvSpPr>
        <p:spPr>
          <a:xfrm>
            <a:off x="9481135" y="5310745"/>
            <a:ext cx="304800" cy="212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08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B0478F-9206-40CE-9902-E7317D38F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58060"/>
            <a:ext cx="7729728" cy="1188720"/>
          </a:xfrm>
        </p:spPr>
        <p:txBody>
          <a:bodyPr/>
          <a:lstStyle/>
          <a:p>
            <a:r>
              <a:rPr lang="cs-CZ" dirty="0"/>
              <a:t>Top 10 největších nadnárodních společností</a:t>
            </a:r>
          </a:p>
        </p:txBody>
      </p:sp>
      <p:pic>
        <p:nvPicPr>
          <p:cNvPr id="11" name="Zástupný symbol pro obsah 10">
            <a:extLst>
              <a:ext uri="{FF2B5EF4-FFF2-40B4-BE49-F238E27FC236}">
                <a16:creationId xmlns:a16="http://schemas.microsoft.com/office/drawing/2014/main" id="{5957BD70-A1DF-416B-ABE5-5D9B61A3F2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136" y="1529955"/>
            <a:ext cx="7729728" cy="4161293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CA2F404C-1457-4E07-9318-A1554C2BC441}"/>
              </a:ext>
            </a:extLst>
          </p:cNvPr>
          <p:cNvSpPr/>
          <p:nvPr/>
        </p:nvSpPr>
        <p:spPr>
          <a:xfrm>
            <a:off x="165652" y="5691248"/>
            <a:ext cx="11860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Firmy z terciéru (vyjma finančně orientovaných společností) umísťují v žebříčku největších nadnárodních společností na vrchních příčkách méně, v žebříčcích, které si všímají síly značky a její hodnoty jsou již mnohem výše (marketingově orientovaný přístup).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490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6A9AE5-69DF-4153-B35A-94BDEF32EB0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9B5318-27A8-4E50-80D9-B92D4F28EA6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chemeClr val="bg1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3" descr="Obsah obrázku text, mapa&#10;&#10;Popis vygenerován s velmi vysokou mírou spolehlivosti">
            <a:extLst>
              <a:ext uri="{FF2B5EF4-FFF2-40B4-BE49-F238E27FC236}">
                <a16:creationId xmlns:a16="http://schemas.microsoft.com/office/drawing/2014/main" id="{3ED38731-5AE1-4AA1-BB66-CC5829C30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0266" y="1124712"/>
            <a:ext cx="9651468" cy="4608576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5A2884E0-92C0-446C-9E4D-4BA04E401D84}"/>
              </a:ext>
            </a:extLst>
          </p:cNvPr>
          <p:cNvSpPr/>
          <p:nvPr/>
        </p:nvSpPr>
        <p:spPr>
          <a:xfrm>
            <a:off x="806196" y="6142492"/>
            <a:ext cx="115293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</a:rPr>
              <a:t>Mezi zeměmi mají z hlediska lokalizace sídel nadnárodních společností dominanci Spojené státy americké, kde sídlí čtvrtina z pěti set největších nadnárodních společností dle žebříčku </a:t>
            </a:r>
            <a:r>
              <a:rPr lang="cs-CZ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Fortune</a:t>
            </a:r>
            <a:r>
              <a:rPr lang="cs-CZ" i="1" dirty="0">
                <a:solidFill>
                  <a:schemeClr val="bg1"/>
                </a:solidFill>
                <a:latin typeface="Times New Roman" panose="02020603050405020304" pitchFamily="18" charset="0"/>
              </a:rPr>
              <a:t> – </a:t>
            </a:r>
            <a:r>
              <a:rPr lang="cs-CZ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Global</a:t>
            </a:r>
            <a:r>
              <a:rPr lang="cs-CZ" i="1" dirty="0">
                <a:solidFill>
                  <a:schemeClr val="bg1"/>
                </a:solidFill>
                <a:latin typeface="Times New Roman" panose="02020603050405020304" pitchFamily="18" charset="0"/>
              </a:rPr>
              <a:t> 500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058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71BCC4-4244-47D0-B533-1CFA7C9B3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C48044-EAF8-4E59-843F-27CD0B589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34BCF78-C5EA-4473-87B5-62D29A1739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" t="9005" r="4462" b="32094"/>
          <a:stretch/>
        </p:blipFill>
        <p:spPr>
          <a:xfrm>
            <a:off x="1868658" y="392086"/>
            <a:ext cx="8454683" cy="303691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BC42F40-94A7-4EAE-BD6F-12DADAE740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880" r="3632" b="14049"/>
          <a:stretch/>
        </p:blipFill>
        <p:spPr>
          <a:xfrm>
            <a:off x="1869287" y="3726763"/>
            <a:ext cx="8454054" cy="297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03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28A6C5-0618-4391-89F9-CBBD6D977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Geografické perspektivy nadnárodních společností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DE38595-9A1A-4144-94B6-FADDA6D57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677" y="2638044"/>
            <a:ext cx="10257183" cy="310198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Americký obchodní řetězec </a:t>
            </a:r>
            <a:r>
              <a:rPr lang="cs-CZ" dirty="0" err="1"/>
              <a:t>Wal</a:t>
            </a:r>
            <a:r>
              <a:rPr lang="cs-CZ" dirty="0"/>
              <a:t> Mart zaměstnával v zahraničí 800 tis. pracovníků, Nestlé 329 tis. (97 % zaměstnanců společnosti), Volkswagen Group 296 tis. pracovníků (více než polovina zaměstnanců společnosti).</a:t>
            </a:r>
          </a:p>
          <a:p>
            <a:pPr marL="0" indent="0">
              <a:buNone/>
            </a:pPr>
            <a:r>
              <a:rPr lang="cs-CZ" dirty="0"/>
              <a:t>Těžařská nadnárodní společnost </a:t>
            </a:r>
            <a:r>
              <a:rPr lang="cs-CZ" dirty="0" err="1"/>
              <a:t>Royal</a:t>
            </a:r>
            <a:r>
              <a:rPr lang="cs-CZ" dirty="0"/>
              <a:t> </a:t>
            </a:r>
            <a:r>
              <a:rPr lang="cs-CZ" dirty="0" err="1"/>
              <a:t>Dutch</a:t>
            </a:r>
            <a:r>
              <a:rPr lang="cs-CZ" dirty="0"/>
              <a:t> Shell vykázala více než 2x vyšší tržby, než byl HDP České republiky</a:t>
            </a:r>
          </a:p>
          <a:p>
            <a:pPr marL="0" indent="0">
              <a:buNone/>
            </a:pPr>
            <a:r>
              <a:rPr lang="cs-CZ" dirty="0"/>
              <a:t>Elektrotechničtí giganti General </a:t>
            </a:r>
            <a:r>
              <a:rPr lang="cs-CZ" dirty="0" err="1"/>
              <a:t>electric</a:t>
            </a:r>
            <a:r>
              <a:rPr lang="cs-CZ" dirty="0"/>
              <a:t> a Siemens (Německo) a banky </a:t>
            </a:r>
            <a:r>
              <a:rPr lang="cs-CZ" dirty="0" err="1"/>
              <a:t>Deutsche</a:t>
            </a:r>
            <a:r>
              <a:rPr lang="cs-CZ" dirty="0"/>
              <a:t> Bank (Německo), HSBC </a:t>
            </a:r>
            <a:r>
              <a:rPr lang="cs-CZ" dirty="0" err="1"/>
              <a:t>Holdings</a:t>
            </a:r>
            <a:r>
              <a:rPr lang="cs-CZ" dirty="0"/>
              <a:t> (UK) a </a:t>
            </a:r>
            <a:r>
              <a:rPr lang="cs-CZ" dirty="0" err="1"/>
              <a:t>Unicredit</a:t>
            </a:r>
            <a:r>
              <a:rPr lang="cs-CZ" dirty="0"/>
              <a:t> (Itálie) měly v zahraničí více než sedm stovek poboček (2006).</a:t>
            </a:r>
          </a:p>
          <a:p>
            <a:pPr marL="0" indent="0">
              <a:buNone/>
            </a:pPr>
            <a:r>
              <a:rPr lang="cs-CZ" dirty="0" err="1"/>
              <a:t>Deutsche</a:t>
            </a:r>
            <a:r>
              <a:rPr lang="cs-CZ" dirty="0"/>
              <a:t> Post (Německo) má pobočky ve více než 100 státech </a:t>
            </a:r>
          </a:p>
          <a:p>
            <a:pPr marL="0" indent="0">
              <a:buNone/>
            </a:pPr>
            <a:r>
              <a:rPr lang="cs-CZ" dirty="0"/>
              <a:t>=&gt; Velmi významní hráči ve </a:t>
            </a:r>
            <a:r>
              <a:rPr lang="cs-CZ" dirty="0" err="1"/>
              <a:t>stětové</a:t>
            </a:r>
            <a:r>
              <a:rPr lang="cs-CZ" dirty="0"/>
              <a:t> ekonomice – Vliv na politické rozhodování, vliv na společnost a chování</a:t>
            </a:r>
          </a:p>
        </p:txBody>
      </p:sp>
    </p:spTree>
    <p:extLst>
      <p:ext uri="{BB962C8B-B14F-4D97-AF65-F5344CB8AC3E}">
        <p14:creationId xmlns:p14="http://schemas.microsoft.com/office/powerpoint/2010/main" val="273199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val 70">
            <a:extLst>
              <a:ext uri="{FF2B5EF4-FFF2-40B4-BE49-F238E27FC236}">
                <a16:creationId xmlns:a16="http://schemas.microsoft.com/office/drawing/2014/main" id="{BAC87F6E-526A-49B5-995D-42DB656594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7894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E5436DB-4E8B-43A5-AE55-1C527B62E2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8743" y="797433"/>
            <a:ext cx="5934456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D65299F-028F-4AFC-B46A-8DB33E20FE4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3335" y="960120"/>
            <a:ext cx="560527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Nadpis 1">
            <a:extLst>
              <a:ext uri="{FF2B5EF4-FFF2-40B4-BE49-F238E27FC236}">
                <a16:creationId xmlns:a16="http://schemas.microsoft.com/office/drawing/2014/main" id="{9AECF353-C867-4ECE-9D84-AA57C1A65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344" y="1586484"/>
            <a:ext cx="3685032" cy="368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altLang="cs-CZ" sz="2400" dirty="0">
                <a:solidFill>
                  <a:srgbClr val="FFFFFF"/>
                </a:solidFill>
              </a:rPr>
              <a:t>přímé zahraniční investice </a:t>
            </a:r>
            <a:endParaRPr lang="en-US" altLang="cs-CZ" sz="2400" kern="1200" cap="all" spc="200" baseline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BC4505C1-045E-4EFB-B68E-1ACD25B427A1}"/>
              </a:ext>
            </a:extLst>
          </p:cNvPr>
          <p:cNvSpPr txBox="1">
            <a:spLocks/>
          </p:cNvSpPr>
          <p:nvPr/>
        </p:nvSpPr>
        <p:spPr bwMode="auto">
          <a:xfrm>
            <a:off x="5952226" y="1443035"/>
            <a:ext cx="5436381" cy="5716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defRPr/>
            </a:pPr>
            <a:endParaRPr lang="en-US" sz="1700" dirty="0">
              <a:solidFill>
                <a:srgbClr val="404040"/>
              </a:solidFill>
            </a:endParaRPr>
          </a:p>
          <a:p>
            <a:pPr marL="342900" indent="-228600"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1700" dirty="0">
              <a:solidFill>
                <a:srgbClr val="404040"/>
              </a:solidFill>
            </a:endParaRPr>
          </a:p>
          <a:p>
            <a:pPr marL="742950" lvl="1" indent="-228600"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1700" u="sng" dirty="0">
              <a:solidFill>
                <a:srgbClr val="404040"/>
              </a:solidFill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E3D02C42-6DF0-4692-AD15-97BDFE5A6D85}"/>
              </a:ext>
            </a:extLst>
          </p:cNvPr>
          <p:cNvSpPr/>
          <p:nvPr/>
        </p:nvSpPr>
        <p:spPr>
          <a:xfrm>
            <a:off x="5783335" y="1855196"/>
            <a:ext cx="56052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Fenomén úzce spjat s nadnárodními společnostmi</a:t>
            </a:r>
          </a:p>
          <a:p>
            <a:endParaRPr lang="cs-CZ" dirty="0"/>
          </a:p>
          <a:p>
            <a:r>
              <a:rPr lang="cs-CZ" dirty="0"/>
              <a:t>„Přímé zahraniční investice (PZI) jsou definovány jako investice do jiné země za účelem získání podílu na kmenových akciích a rozhodovacích pravomocích ve výši alespoň 10 % či takového podílu, který dává zahraničnímu investorovi rozhodovací pravomoci.“ (</a:t>
            </a:r>
            <a:r>
              <a:rPr lang="cs-CZ" dirty="0" err="1"/>
              <a:t>Srholec</a:t>
            </a:r>
            <a:r>
              <a:rPr lang="cs-CZ" dirty="0"/>
              <a:t>, 2003)</a:t>
            </a:r>
          </a:p>
          <a:p>
            <a:endParaRPr lang="cs-CZ" dirty="0"/>
          </a:p>
          <a:p>
            <a:r>
              <a:rPr lang="cs-CZ" dirty="0"/>
              <a:t>1) Vstup vybudováním nového závodu</a:t>
            </a:r>
          </a:p>
          <a:p>
            <a:r>
              <a:rPr lang="cs-CZ" dirty="0"/>
              <a:t>2) Vstup s využitím již stávající infrastruktury (</a:t>
            </a:r>
            <a:r>
              <a:rPr lang="cs-CZ" dirty="0" err="1"/>
              <a:t>fůze</a:t>
            </a:r>
            <a:r>
              <a:rPr lang="cs-CZ" dirty="0"/>
              <a:t>, akvizice, </a:t>
            </a:r>
            <a:r>
              <a:rPr lang="cs-CZ" dirty="0" err="1"/>
              <a:t>brownfilds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E92ABFA-D5B7-4AED-8CBA-67A4B8A75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335" y="5496904"/>
            <a:ext cx="5605272" cy="39254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7288B98-E1C7-445D-ADAA-D709CF65E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3335" y="5113771"/>
            <a:ext cx="5605272" cy="41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31751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1363</TotalTime>
  <Words>1808</Words>
  <Application>Microsoft Office PowerPoint</Application>
  <PresentationFormat>Širokoúhlá obrazovka</PresentationFormat>
  <Paragraphs>233</Paragraphs>
  <Slides>36</Slides>
  <Notes>8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4" baseType="lpstr">
      <vt:lpstr>Arial</vt:lpstr>
      <vt:lpstr>Calibri</vt:lpstr>
      <vt:lpstr>Gill Sans MT</vt:lpstr>
      <vt:lpstr>Roboto Condensed</vt:lpstr>
      <vt:lpstr>Times New Roman</vt:lpstr>
      <vt:lpstr>Tw Cen MT</vt:lpstr>
      <vt:lpstr>Balík</vt:lpstr>
      <vt:lpstr>CorelDRAW</vt:lpstr>
      <vt:lpstr>deindustalizace</vt:lpstr>
      <vt:lpstr>High-tech</vt:lpstr>
      <vt:lpstr>Prezentace aplikace PowerPoint</vt:lpstr>
      <vt:lpstr>Globalizace průmyslu</vt:lpstr>
      <vt:lpstr>Top 10 největších nadnárodních společností</vt:lpstr>
      <vt:lpstr>Prezentace aplikace PowerPoint</vt:lpstr>
      <vt:lpstr>Prezentace aplikace PowerPoint</vt:lpstr>
      <vt:lpstr>Geografické perspektivy nadnárodních společností</vt:lpstr>
      <vt:lpstr>přímé zahraniční investice </vt:lpstr>
      <vt:lpstr>Faktory lokalizace přímých zahraničních investic</vt:lpstr>
      <vt:lpstr>Klady a zápory</vt:lpstr>
      <vt:lpstr>Prezentace aplikace PowerPoint</vt:lpstr>
      <vt:lpstr>Prezentace aplikace PowerPoint</vt:lpstr>
      <vt:lpstr>Investiční pobídky</vt:lpstr>
      <vt:lpstr>Podporované oblasti v ČR</vt:lpstr>
      <vt:lpstr>Analýza investičních pobídek v České republice studie 2007 </vt:lpstr>
      <vt:lpstr>Prezentace aplikace PowerPoint</vt:lpstr>
      <vt:lpstr>Prezentace aplikace PowerPoint</vt:lpstr>
      <vt:lpstr>Případ Flextronics </vt:lpstr>
      <vt:lpstr>Prezentace aplikace PowerPoint</vt:lpstr>
      <vt:lpstr>Průmyslové zóny</vt:lpstr>
      <vt:lpstr>Průmyslové zóny - vývoj</vt:lpstr>
      <vt:lpstr>Vývoj průmyslových zón </vt:lpstr>
      <vt:lpstr>Prezentace aplikace PowerPoint</vt:lpstr>
      <vt:lpstr>Budování průmyslových zón</vt:lpstr>
      <vt:lpstr>CTP Invest</vt:lpstr>
      <vt:lpstr>Dopady průmyslových zón</vt:lpstr>
      <vt:lpstr>Greenfield x Brownfield</vt:lpstr>
      <vt:lpstr>Prezentace aplikace PowerPoint</vt:lpstr>
      <vt:lpstr>Klastry</vt:lpstr>
      <vt:lpstr>Klastry</vt:lpstr>
      <vt:lpstr>Proč podporovat klastry</vt:lpstr>
      <vt:lpstr>Klastry v ČR</vt:lpstr>
      <vt:lpstr>Klastry v ČR</vt:lpstr>
      <vt:lpstr>Klastry ve světě</vt:lpstr>
      <vt:lpstr>Podpora průmyslových podniků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Geografie Výrobní sféry přednáška č.1</dc:title>
  <dc:creator>Ondřej Krejčí</dc:creator>
  <cp:lastModifiedBy>Ondřej Krejčí</cp:lastModifiedBy>
  <cp:revision>67</cp:revision>
  <dcterms:created xsi:type="dcterms:W3CDTF">2017-12-30T12:58:19Z</dcterms:created>
  <dcterms:modified xsi:type="dcterms:W3CDTF">2018-04-18T18:46:03Z</dcterms:modified>
</cp:coreProperties>
</file>