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9" r:id="rId3"/>
    <p:sldId id="260" r:id="rId4"/>
    <p:sldId id="261" r:id="rId5"/>
    <p:sldId id="286" r:id="rId6"/>
    <p:sldId id="287" r:id="rId7"/>
    <p:sldId id="262" r:id="rId8"/>
    <p:sldId id="263" r:id="rId9"/>
    <p:sldId id="267" r:id="rId10"/>
    <p:sldId id="288" r:id="rId11"/>
    <p:sldId id="289" r:id="rId12"/>
    <p:sldId id="290" r:id="rId13"/>
    <p:sldId id="291" r:id="rId14"/>
    <p:sldId id="268" r:id="rId15"/>
    <p:sldId id="292" r:id="rId16"/>
    <p:sldId id="276" r:id="rId17"/>
    <p:sldId id="277" r:id="rId18"/>
    <p:sldId id="258" r:id="rId19"/>
    <p:sldId id="279" r:id="rId20"/>
    <p:sldId id="257" r:id="rId21"/>
    <p:sldId id="293" r:id="rId22"/>
    <p:sldId id="282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řej Krejčí" initials="OK" lastIdx="3" clrIdx="0">
    <p:extLst>
      <p:ext uri="{19B8F6BF-5375-455C-9EA6-DF929625EA0E}">
        <p15:presenceInfo xmlns:p15="http://schemas.microsoft.com/office/powerpoint/2012/main" userId="092c6153466651d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BA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6BEA7-2732-4D9D-A4D0-14C69A551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965800"/>
          </a:xfrm>
        </p:spPr>
        <p:txBody>
          <a:bodyPr>
            <a:normAutofit/>
          </a:bodyPr>
          <a:lstStyle/>
          <a:p>
            <a:r>
              <a:rPr lang="cs-CZ" dirty="0"/>
              <a:t>Geografie Výrobní sféry</a:t>
            </a:r>
            <a:br>
              <a:rPr lang="cs-CZ" dirty="0"/>
            </a:br>
            <a:r>
              <a:rPr lang="cs-CZ" sz="1800" dirty="0"/>
              <a:t>přednáška </a:t>
            </a:r>
            <a:r>
              <a:rPr lang="cs-CZ" sz="1800" dirty="0" err="1"/>
              <a:t>č.III</a:t>
            </a:r>
            <a:br>
              <a:rPr lang="cs-CZ" sz="1800" dirty="0"/>
            </a:br>
            <a:r>
              <a:rPr lang="cs-CZ" sz="1800" dirty="0"/>
              <a:t>Průmyslová odvětví </a:t>
            </a:r>
            <a:br>
              <a:rPr lang="cs-CZ" sz="1800" dirty="0"/>
            </a:br>
            <a:r>
              <a:rPr lang="cs-CZ" sz="1800" dirty="0"/>
              <a:t>(strojírenský, chemický… průmysl)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68C9B2-2EDB-4C80-81FD-0AB19A3088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Ondřej KREJČÍ</a:t>
            </a:r>
          </a:p>
        </p:txBody>
      </p:sp>
    </p:spTree>
    <p:extLst>
      <p:ext uri="{BB962C8B-B14F-4D97-AF65-F5344CB8AC3E}">
        <p14:creationId xmlns:p14="http://schemas.microsoft.com/office/powerpoint/2010/main" val="3404330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F26AF7-9AC1-49A4-8F89-2C63E1C0A0B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49185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A6D2C50-6A38-4B37-B9C9-FE32BBC39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9E0E93-280C-466F-9933-2FABD93FF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73253"/>
            <a:ext cx="9144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5">
            <a:extLst>
              <a:ext uri="{FF2B5EF4-FFF2-40B4-BE49-F238E27FC236}">
                <a16:creationId xmlns:a16="http://schemas.microsoft.com/office/drawing/2014/main" id="{9BB1535E-F48B-414C-A7BA-60D709343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3" t="35156" r="35623" b="39005"/>
          <a:stretch>
            <a:fillRect/>
          </a:stretch>
        </p:blipFill>
        <p:spPr bwMode="auto">
          <a:xfrm>
            <a:off x="4041102" y="3541486"/>
            <a:ext cx="8100098" cy="3278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9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65FB21-AEE8-4AE8-BDA8-954025053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8614" y="523613"/>
            <a:ext cx="7729728" cy="1188720"/>
          </a:xfrm>
        </p:spPr>
        <p:txBody>
          <a:bodyPr/>
          <a:lstStyle/>
          <a:p>
            <a:r>
              <a:rPr lang="cs-CZ" altLang="cs-CZ" dirty="0"/>
              <a:t>Chemický průmysl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318BDD-CC9A-4356-8981-440818E4D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987826"/>
            <a:ext cx="11398428" cy="4492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Základní odvětví zpracovatelského průmyslu</a:t>
            </a:r>
          </a:p>
          <a:p>
            <a:pPr marL="228600" lvl="1" indent="0">
              <a:buNone/>
            </a:pPr>
            <a:r>
              <a:rPr lang="cs-CZ" dirty="0"/>
              <a:t>Relativně mladé odvětví s rostoucím významem</a:t>
            </a:r>
          </a:p>
          <a:p>
            <a:pPr marL="228600" lvl="1" indent="0">
              <a:buNone/>
            </a:pPr>
            <a:r>
              <a:rPr lang="cs-CZ" dirty="0"/>
              <a:t>počátky v 19. století – první výroby anorganické chemie s využitím soli a síry Postupně i rozvoj organické chemie</a:t>
            </a:r>
          </a:p>
          <a:p>
            <a:pPr marL="228600" lvl="1" indent="0">
              <a:buNone/>
            </a:pPr>
            <a:r>
              <a:rPr lang="cs-CZ" dirty="0"/>
              <a:t>Impuls pro rychlejší rozvoj – organické syntézy na základě destilace uhlí na poč. 20. stol. (zejména státy Z Evropy – Německo, Francie, VB, později USA)</a:t>
            </a:r>
          </a:p>
          <a:p>
            <a:pPr marL="228600" lvl="1" indent="0">
              <a:buNone/>
            </a:pPr>
            <a:r>
              <a:rPr lang="cs-CZ" dirty="0"/>
              <a:t>Poč. 2. pol. 20. stol. – transformace základních vstupních surovin a orientace na ropu a zemní plyn – zásadní přelom v rozvoji chemického průmyslu -&gt; poté se chemický průmysl stal jedním z nejrychleji se rozvíjejících odvětví hospodářství</a:t>
            </a:r>
          </a:p>
          <a:p>
            <a:pPr marL="0" indent="0">
              <a:buNone/>
            </a:pPr>
            <a:r>
              <a:rPr lang="cs-CZ" dirty="0"/>
              <a:t>Obory chemického průmyslu: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Obory průmyslu anorganické chemie </a:t>
            </a:r>
            <a:r>
              <a:rPr lang="cs-CZ" dirty="0"/>
              <a:t>(výroba základních anorganických materiálů – kyseliny, zásady, umělá 	hnojiva ad.)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Obory organické chemie </a:t>
            </a:r>
            <a:r>
              <a:rPr lang="cs-CZ" dirty="0"/>
              <a:t>(výroba základních organických látek na bázi ropy a zemního plynu, chemická 	vlákna, 	syntetický kaučuk, plasty, barvy ad.)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412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65FB21-AEE8-4AE8-BDA8-954025053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8614" y="523613"/>
            <a:ext cx="7729728" cy="1188720"/>
          </a:xfrm>
        </p:spPr>
        <p:txBody>
          <a:bodyPr/>
          <a:lstStyle/>
          <a:p>
            <a:r>
              <a:rPr lang="cs-CZ" altLang="cs-CZ" dirty="0"/>
              <a:t>Chemický průmysl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318BDD-CC9A-4356-8981-440818E4D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987826"/>
            <a:ext cx="11398428" cy="4492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dirty="0"/>
              <a:t>Na výše uvedené obory navazuje </a:t>
            </a:r>
            <a:r>
              <a:rPr lang="cs-CZ" altLang="cs-CZ" u="sng" dirty="0"/>
              <a:t>spotřební chemie</a:t>
            </a:r>
            <a:r>
              <a:rPr lang="cs-CZ" altLang="cs-CZ" dirty="0"/>
              <a:t> – produkty určené koncovému spotřebiteli (farmaceutický průmysl, výroba kosmetických, potravinářských nebo čisticích prostředků)</a:t>
            </a:r>
            <a:endParaRPr lang="cs-CZ" altLang="cs-CZ" sz="1800" dirty="0"/>
          </a:p>
          <a:p>
            <a:pPr lvl="1"/>
            <a:r>
              <a:rPr lang="cs-CZ" altLang="cs-CZ" sz="1800" dirty="0"/>
              <a:t>Na energii náročné obory základní těžké chemie</a:t>
            </a:r>
          </a:p>
          <a:p>
            <a:pPr lvl="1"/>
            <a:r>
              <a:rPr lang="cs-CZ" altLang="cs-CZ" sz="1800" dirty="0"/>
              <a:t>Voda + suroviny – důležité pro anorganickou chemii (výroba amoniaku, kyseliny sírové…)</a:t>
            </a:r>
          </a:p>
          <a:p>
            <a:pPr lvl="1"/>
            <a:r>
              <a:rPr lang="cs-CZ" altLang="cs-CZ" sz="1800" dirty="0"/>
              <a:t>Voda + suroviny + kvalifikovaná pracovní síla + kapitálová náročnost (biochemie, kosmetika,…)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86ED5FD-9591-4851-AA24-F83E1BBDCA6F}"/>
              </a:ext>
            </a:extLst>
          </p:cNvPr>
          <p:cNvSpPr txBox="1"/>
          <p:nvPr/>
        </p:nvSpPr>
        <p:spPr>
          <a:xfrm>
            <a:off x="3099804" y="3887005"/>
            <a:ext cx="5023778" cy="2862322"/>
          </a:xfrm>
          <a:prstGeom prst="rect">
            <a:avLst/>
          </a:prstGeom>
          <a:solidFill>
            <a:srgbClr val="AEBAC2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altLang="cs-CZ" b="1" dirty="0"/>
              <a:t>Lokalizační faktory </a:t>
            </a:r>
            <a:r>
              <a:rPr lang="cs-CZ" altLang="cs-CZ" dirty="0"/>
              <a:t>– energie, suroviny, pracovní síla, investice, voda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/>
              <a:t>Původní chemický průmysl vázán na energetické zdroje (uhlí – Německo, VB, S Francie, dřevo – Finsko, USA, Kanada, ropa – Rumunsko)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/>
              <a:t>Nové chemické závody vznikají v dovozních přístavech, na periferiích těžkého průmyslu, energetického průmyslu, v ropných oblastech, na periferii měst a ve vyhovujícím prostředí (výroba léčiv)</a:t>
            </a:r>
          </a:p>
        </p:txBody>
      </p:sp>
    </p:spTree>
    <p:extLst>
      <p:ext uri="{BB962C8B-B14F-4D97-AF65-F5344CB8AC3E}">
        <p14:creationId xmlns:p14="http://schemas.microsoft.com/office/powerpoint/2010/main" val="1798693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D3F51F-E0F2-41F0-9EAD-111C87DFF5F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4FD3F7-190F-4F1A-92D1-27751F262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79681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cs-CZ" altLang="cs-CZ" dirty="0"/>
              <a:t>Chemický průmysl anorganická ch.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3ADAEB-ABA1-4E95-BE73-BBB0C4E20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84385"/>
            <a:ext cx="5752954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Základem výroba </a:t>
            </a:r>
            <a:r>
              <a:rPr lang="cs-CZ" b="1" dirty="0">
                <a:solidFill>
                  <a:srgbClr val="FFFFFF"/>
                </a:solidFill>
              </a:rPr>
              <a:t>kyseliny sírové </a:t>
            </a:r>
            <a:r>
              <a:rPr lang="cs-CZ" dirty="0">
                <a:solidFill>
                  <a:srgbClr val="FFFFFF"/>
                </a:solidFill>
              </a:rPr>
              <a:t>použití v dalších výrobách </a:t>
            </a:r>
            <a:r>
              <a:rPr lang="cs-CZ" dirty="0" err="1">
                <a:solidFill>
                  <a:srgbClr val="FFFFFF"/>
                </a:solidFill>
              </a:rPr>
              <a:t>org</a:t>
            </a:r>
            <a:r>
              <a:rPr lang="cs-CZ" dirty="0">
                <a:solidFill>
                  <a:srgbClr val="FFFFFF"/>
                </a:solidFill>
              </a:rPr>
              <a:t>., </a:t>
            </a:r>
            <a:r>
              <a:rPr lang="cs-CZ" dirty="0" err="1">
                <a:solidFill>
                  <a:srgbClr val="FFFFFF"/>
                </a:solidFill>
              </a:rPr>
              <a:t>anorg</a:t>
            </a:r>
            <a:r>
              <a:rPr lang="cs-CZ" dirty="0">
                <a:solidFill>
                  <a:srgbClr val="FFFFFF"/>
                </a:solidFill>
              </a:rPr>
              <a:t>. i spotřební chemie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Výroba </a:t>
            </a:r>
            <a:r>
              <a:rPr lang="cs-CZ" dirty="0" err="1">
                <a:solidFill>
                  <a:srgbClr val="FFFFFF"/>
                </a:solidFill>
              </a:rPr>
              <a:t>kys</a:t>
            </a:r>
            <a:r>
              <a:rPr lang="cs-CZ" dirty="0">
                <a:solidFill>
                  <a:srgbClr val="FFFFFF"/>
                </a:solidFill>
              </a:rPr>
              <a:t>. sírové pro obtížnost přepravy vázaná na oblast jejího dalšího zpracování – většinou přímo v chemických kombinátech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FFFF"/>
                </a:solidFill>
              </a:rPr>
              <a:t>Největší producenti </a:t>
            </a:r>
            <a:r>
              <a:rPr lang="cs-CZ" dirty="0">
                <a:solidFill>
                  <a:srgbClr val="FFFFFF"/>
                </a:solidFill>
              </a:rPr>
              <a:t>– </a:t>
            </a:r>
            <a:r>
              <a:rPr lang="cs-CZ" b="1" dirty="0">
                <a:solidFill>
                  <a:srgbClr val="FFFFFF"/>
                </a:solidFill>
              </a:rPr>
              <a:t>USA, Japonsko, Čína, Německo, Brazílie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Největší objem výroby </a:t>
            </a:r>
            <a:r>
              <a:rPr lang="cs-CZ" dirty="0" err="1">
                <a:solidFill>
                  <a:srgbClr val="FFFFFF"/>
                </a:solidFill>
              </a:rPr>
              <a:t>anorg</a:t>
            </a:r>
            <a:r>
              <a:rPr lang="cs-CZ" dirty="0">
                <a:solidFill>
                  <a:srgbClr val="FFFFFF"/>
                </a:solidFill>
              </a:rPr>
              <a:t>. ch. soustředěn do výroby umělých hnojiv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Pokles výroby umělých hnojiv ve vyspělých státech Evropy (vysoká zatíženost chemizací, rozvoj biozemědělství), stagnace v Rusku a USA, růst v Číně, Indii, Mexiku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5F3B4B8-527B-4097-8A4E-3CF99C734BF8}"/>
              </a:ext>
            </a:extLst>
          </p:cNvPr>
          <p:cNvSpPr/>
          <p:nvPr/>
        </p:nvSpPr>
        <p:spPr>
          <a:xfrm>
            <a:off x="-108583" y="1884385"/>
            <a:ext cx="4671596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defRPr/>
            </a:pPr>
            <a:r>
              <a:rPr lang="cs-CZ" altLang="cs-CZ" sz="1900" b="1" dirty="0"/>
              <a:t>Fosforečná hnojiva </a:t>
            </a:r>
          </a:p>
          <a:p>
            <a:pPr lvl="2">
              <a:defRPr/>
            </a:pPr>
            <a:r>
              <a:rPr lang="cs-CZ" altLang="cs-CZ" sz="1900" dirty="0"/>
              <a:t>Rusko, USA, Čína, Brazílie… Maroko, Tunisko (těžba fosfátů)</a:t>
            </a:r>
          </a:p>
          <a:p>
            <a:pPr lvl="2">
              <a:defRPr/>
            </a:pPr>
            <a:endParaRPr lang="cs-CZ" altLang="cs-CZ" sz="1900" dirty="0"/>
          </a:p>
          <a:p>
            <a:pPr lvl="2">
              <a:defRPr/>
            </a:pPr>
            <a:r>
              <a:rPr lang="cs-CZ" altLang="cs-CZ" sz="1900" b="1" dirty="0"/>
              <a:t>Draselná hnojiva </a:t>
            </a:r>
            <a:endParaRPr lang="cs-CZ" altLang="cs-CZ" sz="1900" dirty="0"/>
          </a:p>
          <a:p>
            <a:pPr lvl="2">
              <a:defRPr/>
            </a:pPr>
            <a:r>
              <a:rPr lang="cs-CZ" altLang="cs-CZ" sz="1900" dirty="0"/>
              <a:t>výroba z draselných solí </a:t>
            </a:r>
          </a:p>
          <a:p>
            <a:pPr lvl="2">
              <a:defRPr/>
            </a:pPr>
            <a:r>
              <a:rPr lang="cs-CZ" altLang="cs-CZ" sz="1900" dirty="0"/>
              <a:t>Kanada, Rusko, Bělorusko, Německo, Izrael</a:t>
            </a:r>
          </a:p>
          <a:p>
            <a:pPr lvl="2">
              <a:defRPr/>
            </a:pPr>
            <a:endParaRPr lang="cs-CZ" altLang="cs-CZ" sz="1900" dirty="0"/>
          </a:p>
          <a:p>
            <a:pPr lvl="2">
              <a:defRPr/>
            </a:pPr>
            <a:r>
              <a:rPr lang="cs-CZ" altLang="cs-CZ" sz="1900" b="1" dirty="0"/>
              <a:t>Dusíkatá hnojiva </a:t>
            </a:r>
          </a:p>
          <a:p>
            <a:pPr lvl="2">
              <a:defRPr/>
            </a:pPr>
            <a:r>
              <a:rPr lang="cs-CZ" altLang="cs-CZ" sz="1900" dirty="0"/>
              <a:t>výroba na bázi zemního plynu </a:t>
            </a:r>
          </a:p>
          <a:p>
            <a:pPr lvl="2">
              <a:defRPr/>
            </a:pPr>
            <a:r>
              <a:rPr lang="cs-CZ" altLang="cs-CZ" sz="1900" dirty="0"/>
              <a:t>Čína, USA, Rusko, Indii, Mexiko, státy v okolí Perského zálivu</a:t>
            </a:r>
          </a:p>
        </p:txBody>
      </p:sp>
    </p:spTree>
    <p:extLst>
      <p:ext uri="{BB962C8B-B14F-4D97-AF65-F5344CB8AC3E}">
        <p14:creationId xmlns:p14="http://schemas.microsoft.com/office/powerpoint/2010/main" val="1173822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D3F51F-E0F2-41F0-9EAD-111C87DFF5F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4FD3F7-190F-4F1A-92D1-27751F262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66767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cs-CZ" altLang="cs-CZ" dirty="0"/>
              <a:t>Chemický průmysl Organická ch.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3ADAEB-ABA1-4E95-BE73-BBB0C4E20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704" y="1594099"/>
            <a:ext cx="5752954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V porovnání s anorganickou chemií velmi dynamický nárůst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Produkty mají velmi široké uplatnění, využití ve všech hospodářských odvětvích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FFFF"/>
                </a:solidFill>
              </a:rPr>
              <a:t>Výroba syntetických materiálů</a:t>
            </a:r>
          </a:p>
          <a:p>
            <a:pPr marL="228600" lvl="1" indent="0">
              <a:buNone/>
            </a:pPr>
            <a:r>
              <a:rPr lang="cs-CZ" dirty="0">
                <a:solidFill>
                  <a:srgbClr val="FFFFFF"/>
                </a:solidFill>
              </a:rPr>
              <a:t>První umělé hmoty již na poč. 20. stol. – od té doby výrazný nárůst</a:t>
            </a:r>
          </a:p>
          <a:p>
            <a:pPr marL="228600" lvl="1" indent="0">
              <a:buNone/>
            </a:pPr>
            <a:r>
              <a:rPr lang="cs-CZ" dirty="0">
                <a:solidFill>
                  <a:srgbClr val="FFFFFF"/>
                </a:solidFill>
              </a:rPr>
              <a:t>Hl. surovinou při výrobě – ropa a zemní plyn</a:t>
            </a:r>
          </a:p>
          <a:p>
            <a:pPr marL="228600" lvl="1" indent="0">
              <a:buNone/>
            </a:pPr>
            <a:r>
              <a:rPr lang="cs-CZ" dirty="0">
                <a:solidFill>
                  <a:srgbClr val="FFFFFF"/>
                </a:solidFill>
              </a:rPr>
              <a:t>Celková roční světová výroba plastů – cca 120 mil. tun (Evropa + S Amerika – 2/3 podíl)</a:t>
            </a:r>
          </a:p>
          <a:p>
            <a:pPr marL="228600" lvl="1" indent="0">
              <a:buNone/>
            </a:pPr>
            <a:r>
              <a:rPr lang="cs-CZ" dirty="0">
                <a:solidFill>
                  <a:srgbClr val="FFFFFF"/>
                </a:solidFill>
              </a:rPr>
              <a:t>Dynamický rozvoj v Asii (Čína, J Korea, Japonsko) – 1/5 výroby</a:t>
            </a:r>
          </a:p>
          <a:p>
            <a:pPr marL="0" indent="0">
              <a:buNone/>
            </a:pP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5F3B4B8-527B-4097-8A4E-3CF99C734BF8}"/>
              </a:ext>
            </a:extLst>
          </p:cNvPr>
          <p:cNvSpPr/>
          <p:nvPr/>
        </p:nvSpPr>
        <p:spPr>
          <a:xfrm>
            <a:off x="0" y="3634594"/>
            <a:ext cx="467159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defRPr/>
            </a:pPr>
            <a:r>
              <a:rPr lang="cs-CZ" altLang="cs-CZ" sz="1900" b="1" dirty="0"/>
              <a:t>Syntetické materiály</a:t>
            </a:r>
          </a:p>
          <a:p>
            <a:pPr lvl="2">
              <a:defRPr/>
            </a:pPr>
            <a:r>
              <a:rPr lang="cs-CZ" altLang="cs-CZ" sz="1900" dirty="0"/>
              <a:t>USA, Japonsko, Německo, Francie, Nizozemsko, Itálie, Rusko, Belgie, Kanada, Čína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E25A309-7C91-4CC1-8FE9-FD5C6FF54053}"/>
              </a:ext>
            </a:extLst>
          </p:cNvPr>
          <p:cNvSpPr/>
          <p:nvPr/>
        </p:nvSpPr>
        <p:spPr>
          <a:xfrm>
            <a:off x="6090704" y="5111424"/>
            <a:ext cx="6096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altLang="cs-CZ" b="1" dirty="0">
                <a:solidFill>
                  <a:schemeClr val="bg1"/>
                </a:solidFill>
              </a:rPr>
              <a:t>Výroba syntetického kaučuku</a:t>
            </a:r>
          </a:p>
          <a:p>
            <a:pPr marL="365760" lvl="1">
              <a:defRPr/>
            </a:pPr>
            <a:r>
              <a:rPr lang="cs-CZ" altLang="cs-CZ" sz="1600" dirty="0">
                <a:solidFill>
                  <a:schemeClr val="bg1"/>
                </a:solidFill>
              </a:rPr>
              <a:t>Jako náhrada přírodního kaučuku se vyrábí od 30. let 20. stol.</a:t>
            </a:r>
          </a:p>
          <a:p>
            <a:pPr marL="365760" lvl="1">
              <a:defRPr/>
            </a:pPr>
            <a:r>
              <a:rPr lang="cs-CZ" altLang="cs-CZ" sz="1600" dirty="0">
                <a:solidFill>
                  <a:schemeClr val="bg1"/>
                </a:solidFill>
              </a:rPr>
              <a:t>V současné době převyšuje produkci přírodního  kaučuku (latex) více než 2x</a:t>
            </a:r>
          </a:p>
          <a:p>
            <a:pPr marL="365760" lvl="1">
              <a:defRPr/>
            </a:pPr>
            <a:r>
              <a:rPr lang="cs-CZ" altLang="cs-CZ" sz="1600" dirty="0">
                <a:solidFill>
                  <a:schemeClr val="bg1"/>
                </a:solidFill>
              </a:rPr>
              <a:t>Zákl. surovinou – ropa a zemní plyn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392E589-1055-48D7-A38E-4DDB94A0EDEE}"/>
              </a:ext>
            </a:extLst>
          </p:cNvPr>
          <p:cNvSpPr/>
          <p:nvPr/>
        </p:nvSpPr>
        <p:spPr>
          <a:xfrm>
            <a:off x="0" y="5303784"/>
            <a:ext cx="4671596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defRPr/>
            </a:pPr>
            <a:r>
              <a:rPr lang="cs-CZ" altLang="cs-CZ" sz="1900" b="1" dirty="0"/>
              <a:t>Syntetický kaučuk</a:t>
            </a:r>
          </a:p>
          <a:p>
            <a:pPr lvl="2">
              <a:defRPr/>
            </a:pPr>
            <a:r>
              <a:rPr lang="cs-CZ" altLang="cs-CZ" sz="1900" dirty="0"/>
              <a:t>USA, Japonsko, Francie, Německo, rozvoj v J Koreji</a:t>
            </a:r>
          </a:p>
        </p:txBody>
      </p:sp>
    </p:spTree>
    <p:extLst>
      <p:ext uri="{BB962C8B-B14F-4D97-AF65-F5344CB8AC3E}">
        <p14:creationId xmlns:p14="http://schemas.microsoft.com/office/powerpoint/2010/main" val="3064136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D3F51F-E0F2-41F0-9EAD-111C87DFF5F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4FD3F7-190F-4F1A-92D1-27751F262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66767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cs-CZ" altLang="cs-CZ" dirty="0"/>
              <a:t>Chemický průmysl Organická ch.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3ADAEB-ABA1-4E95-BE73-BBB0C4E20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704" y="1594099"/>
            <a:ext cx="5752954" cy="49971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FFFF"/>
                </a:solidFill>
              </a:rPr>
              <a:t>Produkce chemických vláken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A) výroba celulózových vláken - Ve vyspělých státech na ústupu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B) výroba syntetických vláken- Od 80. let – dynamický růst</a:t>
            </a:r>
          </a:p>
          <a:p>
            <a:pPr marL="228600" lvl="1" indent="0">
              <a:buNone/>
            </a:pPr>
            <a:r>
              <a:rPr lang="cs-CZ" dirty="0">
                <a:solidFill>
                  <a:srgbClr val="FFFFFF"/>
                </a:solidFill>
              </a:rPr>
              <a:t>V Irsku – jedno z nosných odvětví „irského ekonomického zázraku“</a:t>
            </a:r>
          </a:p>
          <a:p>
            <a:pPr marL="228600" lvl="1" indent="0">
              <a:buNone/>
            </a:pPr>
            <a:endParaRPr lang="cs-CZ" dirty="0">
              <a:solidFill>
                <a:srgbClr val="FFFFFF"/>
              </a:solidFill>
            </a:endParaRPr>
          </a:p>
          <a:p>
            <a:pPr marL="228600" lvl="1" indent="0">
              <a:buNone/>
            </a:pPr>
            <a:endParaRPr lang="cs-CZ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FFFF"/>
                </a:solidFill>
              </a:rPr>
              <a:t>Farmaceutický průmysl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Výrazně orientován na spotřebu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Náročný na kvalifikovanou sílu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Soustředění do spotřebních center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Specializace ve vyspělých státech</a:t>
            </a:r>
          </a:p>
          <a:p>
            <a:pPr marL="0" indent="0">
              <a:buNone/>
            </a:pP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5F3B4B8-527B-4097-8A4E-3CF99C734BF8}"/>
              </a:ext>
            </a:extLst>
          </p:cNvPr>
          <p:cNvSpPr/>
          <p:nvPr/>
        </p:nvSpPr>
        <p:spPr>
          <a:xfrm>
            <a:off x="26609" y="1892880"/>
            <a:ext cx="496671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defRPr/>
            </a:pPr>
            <a:r>
              <a:rPr lang="cs-CZ" altLang="cs-CZ" sz="1900" b="1" dirty="0"/>
              <a:t>Chemické vlákna</a:t>
            </a:r>
          </a:p>
          <a:p>
            <a:pPr lvl="2">
              <a:defRPr/>
            </a:pPr>
            <a:r>
              <a:rPr lang="cs-CZ" altLang="cs-CZ" sz="1900" dirty="0"/>
              <a:t>Centra výroby </a:t>
            </a:r>
          </a:p>
          <a:p>
            <a:pPr lvl="2">
              <a:defRPr/>
            </a:pPr>
            <a:r>
              <a:rPr lang="cs-CZ" altLang="cs-CZ" sz="1900" dirty="0"/>
              <a:t>USA, V Asie (Japonsko, Tchaj-wan, Čína, J Korea)</a:t>
            </a:r>
          </a:p>
          <a:p>
            <a:pPr lvl="2">
              <a:defRPr/>
            </a:pPr>
            <a:r>
              <a:rPr lang="cs-CZ" altLang="cs-CZ" sz="1900" dirty="0"/>
              <a:t>Významná část produkce i v </a:t>
            </a:r>
            <a:r>
              <a:rPr lang="cs-CZ" altLang="cs-CZ" sz="1900" dirty="0" err="1"/>
              <a:t>evr</a:t>
            </a:r>
            <a:r>
              <a:rPr lang="cs-CZ" altLang="cs-CZ" sz="1900" dirty="0"/>
              <a:t>. zemích Německo, Itálie, VB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392E589-1055-48D7-A38E-4DDB94A0EDEE}"/>
              </a:ext>
            </a:extLst>
          </p:cNvPr>
          <p:cNvSpPr/>
          <p:nvPr/>
        </p:nvSpPr>
        <p:spPr>
          <a:xfrm>
            <a:off x="0" y="5303784"/>
            <a:ext cx="4671596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defRPr/>
            </a:pPr>
            <a:r>
              <a:rPr lang="cs-CZ" altLang="cs-CZ" sz="1900" b="1" dirty="0"/>
              <a:t>Farmaceutický průmysl</a:t>
            </a:r>
          </a:p>
        </p:txBody>
      </p:sp>
    </p:spTree>
    <p:extLst>
      <p:ext uri="{BB962C8B-B14F-4D97-AF65-F5344CB8AC3E}">
        <p14:creationId xmlns:p14="http://schemas.microsoft.com/office/powerpoint/2010/main" val="3520540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8387E-BACC-4927-9755-8B1DDB366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771" y="457200"/>
            <a:ext cx="7729728" cy="1188720"/>
          </a:xfrm>
        </p:spPr>
        <p:txBody>
          <a:bodyPr/>
          <a:lstStyle/>
          <a:p>
            <a:r>
              <a:rPr lang="cs-CZ" altLang="cs-CZ" dirty="0"/>
              <a:t>Textilní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C05277-1FAD-4298-BCB0-8B40BD025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163" y="2108199"/>
            <a:ext cx="10958945" cy="4626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Nejstarší průmyslové odvětví, které stálo u zrodu průmyslové revoluce v 18. století – s jeho rozvojem spojen i rozvoj industrializace.  V oborech TP vznikala první tovární výroba na základě výroby manufakturní</a:t>
            </a:r>
          </a:p>
          <a:p>
            <a:pPr marL="228600" lvl="1" indent="0">
              <a:buNone/>
            </a:pPr>
            <a:r>
              <a:rPr lang="cs-CZ" dirty="0"/>
              <a:t>Dlouhou dobu ve většině průmyslových zemí vedoucím </a:t>
            </a:r>
            <a:r>
              <a:rPr lang="cs-CZ" dirty="0" err="1"/>
              <a:t>prům</a:t>
            </a:r>
            <a:r>
              <a:rPr lang="cs-CZ" dirty="0"/>
              <a:t>. odvětvím</a:t>
            </a:r>
          </a:p>
          <a:p>
            <a:pPr marL="228600" lvl="1" indent="0">
              <a:buNone/>
            </a:pPr>
            <a:r>
              <a:rPr lang="cs-CZ" dirty="0"/>
              <a:t>V průběhu 20. stol. – strukturální změny v surovinové základně a restrukturalizace prostorového rozložení TP</a:t>
            </a:r>
          </a:p>
          <a:p>
            <a:pPr marL="0" indent="0">
              <a:buNone/>
            </a:pPr>
            <a:r>
              <a:rPr lang="cs-CZ" dirty="0"/>
              <a:t>Hl. surovinami do 60 let. 20. stol – přírodní suroviny (vlna, bavlna)</a:t>
            </a:r>
          </a:p>
          <a:p>
            <a:pPr marL="0" indent="0">
              <a:buNone/>
            </a:pPr>
            <a:r>
              <a:rPr lang="cs-CZ" dirty="0"/>
              <a:t>S rozvojem organické chemie v 60. letech nastupují jako hlavní textilní surovina umělá vlákna</a:t>
            </a:r>
          </a:p>
          <a:p>
            <a:pPr marL="228600" lvl="1" indent="0">
              <a:buNone/>
            </a:pPr>
            <a:r>
              <a:rPr lang="cs-CZ" dirty="0"/>
              <a:t>80. léta – návrat k přírodním materiálům (prvně směsové tkaniny – synteticko-přírodní vlákna)</a:t>
            </a:r>
          </a:p>
          <a:p>
            <a:pPr marL="228600" lvl="1" indent="0">
              <a:buNone/>
            </a:pPr>
            <a:r>
              <a:rPr lang="cs-CZ" dirty="0"/>
              <a:t>90. léta – zvyšování produkce bavlněných tkanin</a:t>
            </a:r>
          </a:p>
          <a:p>
            <a:pPr marL="0" indent="0">
              <a:buNone/>
            </a:pPr>
            <a:r>
              <a:rPr lang="cs-CZ" dirty="0"/>
              <a:t>Přesto umělá vlákna tvoří hl. podíl</a:t>
            </a:r>
          </a:p>
          <a:p>
            <a:pPr marL="0" indent="0">
              <a:buNone/>
            </a:pPr>
            <a:r>
              <a:rPr lang="cs-CZ" dirty="0"/>
              <a:t>V současnosti – pomalu rostoucí odvětví</a:t>
            </a:r>
          </a:p>
          <a:p>
            <a:pPr marL="228600" lvl="1" indent="0">
              <a:buNone/>
            </a:pPr>
            <a:r>
              <a:rPr lang="cs-CZ" dirty="0"/>
              <a:t>Podíl na objemu celkové průmyslové výroby se snižuje, avšak zaměstnanost v globálním měřítku vysoká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292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966A4D4-049A-4389-B407-0E7091A07C8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899359-8523-4D4D-B568-3FDFAF9821C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9C9585-DA89-4D7E-BCDF-576461A1A2D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84FACD-299D-404F-B6CA-D7D6C4945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990" y="640080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cs-CZ" altLang="cs-CZ" dirty="0"/>
              <a:t>Textilní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3BCE05-6E53-47E7-907C-FA4F8253C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085189"/>
            <a:ext cx="5151120" cy="454421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1600" b="1" dirty="0">
                <a:solidFill>
                  <a:srgbClr val="FFFFFF"/>
                </a:solidFill>
              </a:rPr>
              <a:t>V prostorovém uspořádání rozlišujeme 2 typy textilních průmyslových oblastí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600" b="1" dirty="0">
                <a:solidFill>
                  <a:srgbClr val="FFFFFF"/>
                </a:solidFill>
              </a:rPr>
              <a:t>Staré textilní oblasti – Z Evropa, USA</a:t>
            </a:r>
          </a:p>
          <a:p>
            <a:pPr marL="228600" lvl="1" indent="0">
              <a:lnSpc>
                <a:spcPct val="90000"/>
              </a:lnSpc>
              <a:buNone/>
            </a:pPr>
            <a:r>
              <a:rPr lang="cs-CZ" sz="1400" b="1" dirty="0">
                <a:solidFill>
                  <a:srgbClr val="FFFFFF"/>
                </a:solidFill>
              </a:rPr>
              <a:t>TP zde prošel silnou restrukturalizací – snižování zaměstnanosti, změny v technologii výroby</a:t>
            </a:r>
          </a:p>
          <a:p>
            <a:pPr marL="228600" lvl="1" indent="0">
              <a:lnSpc>
                <a:spcPct val="90000"/>
              </a:lnSpc>
              <a:buNone/>
            </a:pPr>
            <a:r>
              <a:rPr lang="cs-CZ" sz="1400" b="1" dirty="0">
                <a:solidFill>
                  <a:srgbClr val="FFFFFF"/>
                </a:solidFill>
              </a:rPr>
              <a:t>Velikostně převládají střední podniky – soustřeďují se na výrobu s vyšší přidanou hodnotou (speciální textilie, např. žáruvzdorné…)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600" b="1" dirty="0">
                <a:solidFill>
                  <a:srgbClr val="FFFFFF"/>
                </a:solidFill>
              </a:rPr>
              <a:t>Nové textilní oblasti</a:t>
            </a:r>
          </a:p>
          <a:p>
            <a:pPr marL="228600" lvl="1" indent="0">
              <a:lnSpc>
                <a:spcPct val="90000"/>
              </a:lnSpc>
              <a:buNone/>
            </a:pPr>
            <a:r>
              <a:rPr lang="cs-CZ" sz="1400" b="1" dirty="0">
                <a:solidFill>
                  <a:srgbClr val="FFFFFF"/>
                </a:solidFill>
              </a:rPr>
              <a:t>V průmyslově mladších oblastech s pozdějším nástupem industrializace a levnou pracovní silou (JV Asie, některé země Afriky)</a:t>
            </a:r>
          </a:p>
          <a:p>
            <a:pPr marL="228600" lvl="1" indent="0">
              <a:lnSpc>
                <a:spcPct val="90000"/>
              </a:lnSpc>
              <a:buNone/>
            </a:pPr>
            <a:r>
              <a:rPr lang="cs-CZ" sz="1400" b="1" dirty="0">
                <a:solidFill>
                  <a:srgbClr val="FFFFFF"/>
                </a:solidFill>
              </a:rPr>
              <a:t>Výroba zaměřena na objem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FADE40C-9C86-4A14-AE10-284D00744EA6}"/>
              </a:ext>
            </a:extLst>
          </p:cNvPr>
          <p:cNvSpPr/>
          <p:nvPr/>
        </p:nvSpPr>
        <p:spPr>
          <a:xfrm>
            <a:off x="7024914" y="1978003"/>
            <a:ext cx="3904343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b="1" dirty="0"/>
              <a:t>Lokalizační faktory:</a:t>
            </a:r>
          </a:p>
          <a:p>
            <a:pPr>
              <a:lnSpc>
                <a:spcPct val="90000"/>
              </a:lnSpc>
            </a:pPr>
            <a:endParaRPr lang="cs-CZ" b="1" dirty="0"/>
          </a:p>
          <a:p>
            <a:pPr>
              <a:lnSpc>
                <a:spcPct val="90000"/>
              </a:lnSpc>
            </a:pPr>
            <a:r>
              <a:rPr lang="cs-CZ" b="1" dirty="0"/>
              <a:t>Faktor kvalifikované pracovní síly (TP je náročný na kvantitu pracovníků)</a:t>
            </a:r>
          </a:p>
          <a:p>
            <a:pPr>
              <a:lnSpc>
                <a:spcPct val="90000"/>
              </a:lnSpc>
            </a:pPr>
            <a:endParaRPr lang="cs-CZ" b="1" dirty="0"/>
          </a:p>
          <a:p>
            <a:pPr>
              <a:lnSpc>
                <a:spcPct val="90000"/>
              </a:lnSpc>
            </a:pPr>
            <a:r>
              <a:rPr lang="cs-CZ" b="1" dirty="0"/>
              <a:t>Surovinový faktor – důležitý pro lokalizaci podniků na prvotní úpravu a zpracování </a:t>
            </a:r>
            <a:r>
              <a:rPr lang="cs-CZ" b="1" dirty="0" err="1"/>
              <a:t>přír</a:t>
            </a:r>
            <a:r>
              <a:rPr lang="cs-CZ" b="1" dirty="0"/>
              <a:t>. materiálů</a:t>
            </a:r>
          </a:p>
          <a:p>
            <a:pPr>
              <a:lnSpc>
                <a:spcPct val="90000"/>
              </a:lnSpc>
            </a:pPr>
            <a:endParaRPr lang="cs-CZ" b="1" dirty="0"/>
          </a:p>
          <a:p>
            <a:pPr>
              <a:lnSpc>
                <a:spcPct val="90000"/>
              </a:lnSpc>
            </a:pPr>
            <a:r>
              <a:rPr lang="cs-CZ" b="1" dirty="0"/>
              <a:t>Faktor spotřeby – nutná vazba TP na oděvní průmysl</a:t>
            </a:r>
          </a:p>
        </p:txBody>
      </p:sp>
    </p:spTree>
    <p:extLst>
      <p:ext uri="{BB962C8B-B14F-4D97-AF65-F5344CB8AC3E}">
        <p14:creationId xmlns:p14="http://schemas.microsoft.com/office/powerpoint/2010/main" val="3217306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F1FFB-2709-4FC4-8C64-DFDFB7556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742" y="523613"/>
            <a:ext cx="4929319" cy="1188720"/>
          </a:xfrm>
        </p:spPr>
        <p:txBody>
          <a:bodyPr/>
          <a:lstStyle/>
          <a:p>
            <a:r>
              <a:rPr lang="cs-CZ" altLang="cs-CZ" dirty="0"/>
              <a:t>Bavlnářský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453918-A290-4999-9A6D-52D98941A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742" y="2145674"/>
            <a:ext cx="4929319" cy="441478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altLang="cs-CZ" sz="2200" dirty="0"/>
              <a:t>Nejrozšířenější obor světového průmyslu</a:t>
            </a:r>
          </a:p>
          <a:p>
            <a:pPr marL="0" indent="0">
              <a:buNone/>
            </a:pPr>
            <a:r>
              <a:rPr lang="cs-CZ" altLang="cs-CZ" sz="2200" dirty="0"/>
              <a:t>Celková tendence vzestupná</a:t>
            </a:r>
          </a:p>
          <a:p>
            <a:pPr marL="0" indent="0">
              <a:buNone/>
            </a:pPr>
            <a:r>
              <a:rPr lang="cs-CZ" altLang="cs-CZ" sz="2200" dirty="0"/>
              <a:t>Charakteristickou tendencí je pokles výroby bavlněných tkanin ve vyspělých zemích Z Evropy nebo v Japonsku a přesun výroby blíže k oblastem pěstování bavlny</a:t>
            </a:r>
          </a:p>
          <a:p>
            <a:pPr marL="0" indent="0">
              <a:buNone/>
            </a:pPr>
            <a:r>
              <a:rPr lang="cs-CZ" altLang="cs-CZ" sz="2200" dirty="0"/>
              <a:t>Většina produkce z Číny a Indie, rozvoj výroby v Pákistánu, Brazílii, Egyptě, Turecku nebo středoasijských republikách (např. Uzbekistán)</a:t>
            </a:r>
          </a:p>
          <a:p>
            <a:pPr marL="0" indent="0">
              <a:buNone/>
            </a:pPr>
            <a:r>
              <a:rPr lang="cs-CZ" altLang="cs-CZ" sz="2200" dirty="0"/>
              <a:t>Stále silné postavení v USA, ale i zde pokles</a:t>
            </a:r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0A2FDA11-3E80-42DA-8C9A-B333C37AB317}"/>
              </a:ext>
            </a:extLst>
          </p:cNvPr>
          <p:cNvSpPr txBox="1">
            <a:spLocks/>
          </p:cNvSpPr>
          <p:nvPr/>
        </p:nvSpPr>
        <p:spPr bwMode="black">
          <a:xfrm>
            <a:off x="6336558" y="523613"/>
            <a:ext cx="4929319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Vlnařský průmysl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D29E2915-283E-40C0-9719-1A6579120AEC}"/>
              </a:ext>
            </a:extLst>
          </p:cNvPr>
          <p:cNvSpPr txBox="1">
            <a:spLocks/>
          </p:cNvSpPr>
          <p:nvPr/>
        </p:nvSpPr>
        <p:spPr>
          <a:xfrm>
            <a:off x="6336558" y="2145675"/>
            <a:ext cx="4929319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/>
              <a:t>V posledních letech výrazný pokles výroby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Produkce vlny (suroviny) v Austrálii, na Novém Zélandě a v Argentině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Odtud export do Z </a:t>
            </a:r>
            <a:r>
              <a:rPr lang="cs-CZ" altLang="cs-CZ" sz="2000" dirty="0" err="1"/>
              <a:t>evr</a:t>
            </a:r>
            <a:r>
              <a:rPr lang="cs-CZ" altLang="cs-CZ" sz="2000" dirty="0"/>
              <a:t>. zemí (VB, Itálie, Francie, Belgie) – export klesá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Zvýšení produkce v Indii, Číně, Turecku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3349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CA912-67DC-4649-8B68-157B9FC9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4337" y="420690"/>
            <a:ext cx="7729728" cy="1188720"/>
          </a:xfrm>
        </p:spPr>
        <p:txBody>
          <a:bodyPr/>
          <a:lstStyle/>
          <a:p>
            <a:r>
              <a:rPr lang="cs-CZ" altLang="cs-CZ" dirty="0"/>
              <a:t>Potravinářský průmysl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CAAB8E-EE4D-4F1E-8A5E-40E398ABF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2061030"/>
            <a:ext cx="6317500" cy="34253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000" dirty="0"/>
              <a:t>Zahrnuje desítky oborů, které mají společný cíl – zajistit potravu pro obyvatele</a:t>
            </a:r>
          </a:p>
          <a:p>
            <a:pPr marL="0" indent="0">
              <a:buNone/>
            </a:pPr>
            <a:r>
              <a:rPr lang="cs-CZ" altLang="cs-CZ" sz="2000" dirty="0"/>
              <a:t>Zpracovává či upravuje rozmanité produkty RV a ŽV</a:t>
            </a:r>
          </a:p>
          <a:p>
            <a:pPr marL="0" indent="0">
              <a:buNone/>
            </a:pPr>
            <a:r>
              <a:rPr lang="cs-CZ" altLang="cs-CZ" sz="2000" dirty="0"/>
              <a:t>Potravinářský průmysl nevytváří rozsáhlé územní komplexy, obvyklé je uspořádání oblastí lokálního významu, kde potravinářství se zemědělství vytváří agrokomplexy (na sebe navazující surovinová a zpracovatelská činnost) – centry obvykle malá města</a:t>
            </a:r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5F4BE0D-E5DD-46DC-B5DD-976FBF474E68}"/>
              </a:ext>
            </a:extLst>
          </p:cNvPr>
          <p:cNvSpPr txBox="1"/>
          <p:nvPr/>
        </p:nvSpPr>
        <p:spPr>
          <a:xfrm>
            <a:off x="7356907" y="1953628"/>
            <a:ext cx="4705726" cy="4801314"/>
          </a:xfrm>
          <a:prstGeom prst="rect">
            <a:avLst/>
          </a:prstGeom>
          <a:solidFill>
            <a:srgbClr val="AEBAC2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altLang="cs-CZ" b="1" dirty="0"/>
              <a:t>Lokalizace: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altLang="cs-CZ" dirty="0"/>
              <a:t>Uprostřed produkčních zemědělských oblastí – např. sušení a fermentace kávy, výroba sladu, výroba vína, čištění rýže…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altLang="cs-CZ" dirty="0"/>
              <a:t>Orientace na spotřebitele – obory, které zpracovávají značně upravené primární suroviny (výroba cukru, mouky…pekárenství…)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altLang="cs-CZ" dirty="0"/>
              <a:t>Změna lokalizace s rozvojem technologií – </a:t>
            </a:r>
            <a:r>
              <a:rPr lang="cs-CZ" altLang="cs-CZ" dirty="0" err="1"/>
              <a:t>mrazírenství</a:t>
            </a:r>
            <a:r>
              <a:rPr lang="cs-CZ" altLang="cs-CZ" dirty="0"/>
              <a:t>, konzervování… - odpojení lokalizace odvětví a zdroje surovin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altLang="cs-CZ" dirty="0"/>
              <a:t>V současnosti – lokalizace velkých podniků spíše do míst spotřeby, drobnější rozptýleny v surovinových oblastech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altLang="cs-CZ" dirty="0"/>
              <a:t>Význam faktorů pracovních sil i dopravy klesá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15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720EBF-167F-480D-84EA-8554D41E0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zpracovatelský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8A9FB0-BA01-4BC8-9197-F0F3C5DB6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609" y="2638044"/>
            <a:ext cx="10787269" cy="389527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Rozdílná vyspělost, produktivita práce – rozdíly v hosp. vyspělých a méně vyspělých zemích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Rozhodujícím článkem byla průmyslová velkovýroba x dnes spíš malé a střední podnikání</a:t>
            </a:r>
          </a:p>
          <a:p>
            <a:pPr marL="228600" lvl="1" indent="0">
              <a:lnSpc>
                <a:spcPct val="150000"/>
              </a:lnSpc>
              <a:buNone/>
            </a:pPr>
            <a:r>
              <a:rPr lang="pl-PL" sz="1800" dirty="0"/>
              <a:t>V rozvojových zemích – řemeslná výroba – velký počet zaměstnanců, ale celosvětový podíl na výrobě minimální</a:t>
            </a:r>
          </a:p>
          <a:p>
            <a:pPr marL="228600" lvl="1" indent="0">
              <a:lnSpc>
                <a:spcPct val="150000"/>
              </a:lnSpc>
              <a:buNone/>
            </a:pPr>
            <a:r>
              <a:rPr lang="pl-PL" sz="1800" dirty="0"/>
              <a:t>Průmyslová výroba rozdílná podle významu a velikosti svých základních jednotek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Jednotlivá odvětví a obory se skládají z řady územně oddělených provozoven</a:t>
            </a:r>
          </a:p>
          <a:p>
            <a:pPr marL="228600" lvl="1" indent="0">
              <a:lnSpc>
                <a:spcPct val="150000"/>
              </a:lnSpc>
              <a:buNone/>
            </a:pPr>
            <a:r>
              <a:rPr lang="pl-PL" sz="1800" dirty="0"/>
              <a:t>Prostorové rozložení se odlišuje od členění organizačního či odvětvového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Měření průmyslové výroby problematické</a:t>
            </a:r>
            <a:r>
              <a:rPr lang="cs-CZ" sz="2000" dirty="0"/>
              <a:t> (viz minule)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883090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21B45D-9043-40D6-B891-0D29A15F8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9638"/>
            <a:ext cx="7729728" cy="1188720"/>
          </a:xfrm>
        </p:spPr>
        <p:txBody>
          <a:bodyPr/>
          <a:lstStyle/>
          <a:p>
            <a:r>
              <a:rPr lang="cs-CZ" altLang="cs-CZ" dirty="0"/>
              <a:t>Potravinářský průmysl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641ADA-3F9C-4407-AA0E-9AE500A5E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2177143"/>
            <a:ext cx="10346792" cy="44312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Průmysl cukrovarnický </a:t>
            </a:r>
          </a:p>
          <a:p>
            <a:pPr marL="228600" lvl="1" indent="0">
              <a:buNone/>
            </a:pPr>
            <a:r>
              <a:rPr lang="cs-CZ" dirty="0"/>
              <a:t>zpracování objemných surovin, proto orientace do spotřebních oblastí</a:t>
            </a:r>
          </a:p>
          <a:p>
            <a:pPr marL="228600" lvl="1" indent="0">
              <a:buNone/>
            </a:pPr>
            <a:r>
              <a:rPr lang="cs-CZ" dirty="0"/>
              <a:t>Zpracování ve 2 fázích: 1. výroba surového cukru, 2. konečná úprava (rafinace)</a:t>
            </a:r>
          </a:p>
          <a:p>
            <a:pPr marL="0" indent="0">
              <a:buNone/>
            </a:pPr>
            <a:r>
              <a:rPr lang="cs-CZ" b="1" dirty="0"/>
              <a:t>Průmysl tukový</a:t>
            </a:r>
          </a:p>
          <a:p>
            <a:pPr marL="228600" lvl="1" indent="0">
              <a:buNone/>
            </a:pPr>
            <a:r>
              <a:rPr lang="cs-CZ" dirty="0"/>
              <a:t>Nejsoustředěnější v celém potravinářství</a:t>
            </a:r>
          </a:p>
          <a:p>
            <a:pPr marL="228600" lvl="1" indent="0">
              <a:buNone/>
            </a:pPr>
            <a:r>
              <a:rPr lang="cs-CZ" dirty="0"/>
              <a:t>Spotřeba rozložena nerovnoměrně – vysoká v nejbohatších, </a:t>
            </a:r>
            <a:r>
              <a:rPr lang="cs-CZ" dirty="0" err="1"/>
              <a:t>hosp</a:t>
            </a:r>
            <a:r>
              <a:rPr lang="cs-CZ" dirty="0"/>
              <a:t>. vyspělých zemích</a:t>
            </a:r>
          </a:p>
          <a:p>
            <a:pPr marL="228600" lvl="1" indent="0">
              <a:buNone/>
            </a:pPr>
            <a:r>
              <a:rPr lang="cs-CZ" dirty="0"/>
              <a:t>Výroba umělých tuků se neustále zvyšuje</a:t>
            </a:r>
          </a:p>
          <a:p>
            <a:pPr marL="0" indent="0">
              <a:buNone/>
            </a:pPr>
            <a:r>
              <a:rPr lang="cs-CZ" b="1" dirty="0"/>
              <a:t>Mlékárenský průmysl</a:t>
            </a:r>
          </a:p>
          <a:p>
            <a:pPr marL="228600" lvl="1" indent="0">
              <a:buNone/>
            </a:pPr>
            <a:r>
              <a:rPr lang="cs-CZ" dirty="0"/>
              <a:t>Soustředění blízko chovatelských oblastí (omezené možnosti transportu mléka) a v nich v centrech spotřeby</a:t>
            </a:r>
          </a:p>
          <a:p>
            <a:pPr marL="0" indent="0">
              <a:buNone/>
            </a:pPr>
            <a:r>
              <a:rPr lang="cs-CZ" b="1" dirty="0"/>
              <a:t>Masný průmysl</a:t>
            </a:r>
          </a:p>
          <a:p>
            <a:pPr marL="228600" lvl="1" indent="0">
              <a:buNone/>
            </a:pPr>
            <a:r>
              <a:rPr lang="cs-CZ" dirty="0"/>
              <a:t>Zpracování masa na uzeniny, konzervy apod.</a:t>
            </a:r>
          </a:p>
          <a:p>
            <a:pPr marL="228600" lvl="1" indent="0">
              <a:buNone/>
            </a:pPr>
            <a:r>
              <a:rPr lang="cs-CZ" dirty="0"/>
              <a:t>Značná číst se konzervuje v mrazírnách</a:t>
            </a:r>
          </a:p>
          <a:p>
            <a:pPr marL="228600" lvl="1" indent="0">
              <a:buNone/>
            </a:pPr>
            <a:r>
              <a:rPr lang="cs-CZ" dirty="0"/>
              <a:t>Lokalizace v oblastech s možností zásobování masem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329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21B45D-9043-40D6-B891-0D29A15F8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9638"/>
            <a:ext cx="7729728" cy="1188720"/>
          </a:xfrm>
        </p:spPr>
        <p:txBody>
          <a:bodyPr/>
          <a:lstStyle/>
          <a:p>
            <a:r>
              <a:rPr lang="cs-CZ" altLang="cs-CZ" dirty="0"/>
              <a:t>Potravinářský průmysl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641ADA-3F9C-4407-AA0E-9AE500A5E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1814287"/>
            <a:ext cx="10346792" cy="47940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Rybný průmysl</a:t>
            </a:r>
          </a:p>
          <a:p>
            <a:pPr marL="228600" lvl="1" indent="0">
              <a:buNone/>
            </a:pPr>
            <a:r>
              <a:rPr lang="cs-CZ" dirty="0"/>
              <a:t>Zpracování cca ½ světového výlovu ryb, přesto značný význam, protože v přímořských oblastech tvoří ryby často hl. složku potravy</a:t>
            </a:r>
          </a:p>
          <a:p>
            <a:pPr marL="228600" lvl="1" indent="0">
              <a:buNone/>
            </a:pPr>
            <a:r>
              <a:rPr lang="cs-CZ" dirty="0"/>
              <a:t>Důležitý obor exportu</a:t>
            </a:r>
          </a:p>
          <a:p>
            <a:pPr marL="228600" lvl="1" indent="0">
              <a:buNone/>
            </a:pPr>
            <a:r>
              <a:rPr lang="cs-CZ" dirty="0"/>
              <a:t>Koncentrace a specializace podle možností výlovu, zpracování ryb především v přístavech</a:t>
            </a:r>
          </a:p>
          <a:p>
            <a:pPr marL="0" indent="0">
              <a:buNone/>
            </a:pPr>
            <a:r>
              <a:rPr lang="cs-CZ" b="1" dirty="0"/>
              <a:t>Konzervárenství</a:t>
            </a:r>
          </a:p>
          <a:p>
            <a:pPr marL="228600" lvl="1" indent="0">
              <a:buNone/>
            </a:pPr>
            <a:r>
              <a:rPr lang="cs-CZ" dirty="0"/>
              <a:t>Překryv se zpracováním masa, včetně rybího</a:t>
            </a:r>
          </a:p>
          <a:p>
            <a:pPr marL="228600" lvl="1" indent="0">
              <a:buNone/>
            </a:pPr>
            <a:r>
              <a:rPr lang="cs-CZ" dirty="0"/>
              <a:t>Zpracování o produktů RV (ovoce, zelenina)</a:t>
            </a:r>
          </a:p>
          <a:p>
            <a:pPr marL="228600" lvl="1" indent="0">
              <a:buNone/>
            </a:pPr>
            <a:r>
              <a:rPr lang="cs-CZ" dirty="0"/>
              <a:t>Urbanizace světa při stoupající spotřebě vyžaduje rychlý růst potravinářských oborů</a:t>
            </a:r>
          </a:p>
          <a:p>
            <a:pPr marL="228600" lvl="1" indent="0">
              <a:buNone/>
            </a:pPr>
            <a:r>
              <a:rPr lang="cs-CZ" dirty="0"/>
              <a:t>Spíše oborem menších závodů, často </a:t>
            </a:r>
            <a:r>
              <a:rPr lang="cs-CZ" dirty="0" err="1"/>
              <a:t>polořemeslný</a:t>
            </a:r>
            <a:r>
              <a:rPr lang="cs-CZ" dirty="0"/>
              <a:t> charakter</a:t>
            </a:r>
          </a:p>
          <a:p>
            <a:pPr marL="228600" lvl="1" indent="0">
              <a:buNone/>
            </a:pPr>
            <a:r>
              <a:rPr lang="cs-CZ" dirty="0"/>
              <a:t>Rozmístění orientováno na hlavní produkční oblasti, někdy přístavy</a:t>
            </a:r>
          </a:p>
          <a:p>
            <a:pPr marL="228600" lvl="1" indent="0">
              <a:buNone/>
            </a:pPr>
            <a:r>
              <a:rPr lang="cs-CZ" dirty="0"/>
              <a:t>Většina konzerváren umístěna do hl. koncentrací spotřebitelů</a:t>
            </a:r>
          </a:p>
          <a:p>
            <a:pPr marL="0" indent="0">
              <a:buNone/>
            </a:pPr>
            <a:r>
              <a:rPr lang="cs-CZ" b="1" dirty="0"/>
              <a:t>Pivovarnictví</a:t>
            </a:r>
          </a:p>
          <a:p>
            <a:pPr marL="228600" lvl="1" indent="0">
              <a:buNone/>
            </a:pPr>
            <a:r>
              <a:rPr lang="cs-CZ" dirty="0"/>
              <a:t>Zvyšující se spotřeba a nové technologie umožňují koncentraci do velkých závodů ve spotřebních centrech</a:t>
            </a:r>
          </a:p>
          <a:p>
            <a:pPr marL="228600" lvl="1" indent="0">
              <a:buNone/>
            </a:pPr>
            <a:r>
              <a:rPr lang="cs-CZ" dirty="0"/>
              <a:t>Spotřeba piva menší v zemích s produkcí vína, např. ve Středomoří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0216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493091-02A1-4987-B374-2D91AC212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5118" y="235823"/>
            <a:ext cx="7729728" cy="1188720"/>
          </a:xfrm>
        </p:spPr>
        <p:txBody>
          <a:bodyPr/>
          <a:lstStyle/>
          <a:p>
            <a:r>
              <a:rPr lang="cs-CZ" altLang="cs-CZ" dirty="0"/>
              <a:t>Dřevozpracující a papírenský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7CD2F4-A068-414A-905C-DB95DE694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77" y="1878008"/>
            <a:ext cx="11250465" cy="47441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Společná základní surovina – rozmístění průmyslu poměrně rovnoměrné</a:t>
            </a:r>
          </a:p>
          <a:p>
            <a:pPr marL="0" indent="0">
              <a:buNone/>
            </a:pPr>
            <a:r>
              <a:rPr lang="cs-CZ" dirty="0"/>
              <a:t>Značný podíl dřeva jako palivo (v </a:t>
            </a:r>
            <a:r>
              <a:rPr lang="cs-CZ" dirty="0" err="1"/>
              <a:t>hosp</a:t>
            </a:r>
            <a:r>
              <a:rPr lang="cs-CZ" dirty="0"/>
              <a:t>. odlehlých oblastech)</a:t>
            </a:r>
          </a:p>
          <a:p>
            <a:pPr marL="0" indent="0">
              <a:buNone/>
            </a:pPr>
            <a:r>
              <a:rPr lang="cs-CZ" dirty="0"/>
              <a:t>Hl. produkční oblasti – lesy mírného pásma s jednoduchou skladbou dřevin a snadno dostupné + sub/rovníkové země s velkou zásobou dřevin (Brazílie, Indonésie, Nigérie, Filipíny, </a:t>
            </a:r>
            <a:r>
              <a:rPr lang="cs-CZ" dirty="0" err="1"/>
              <a:t>Tanzánie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b="1" dirty="0"/>
              <a:t>Nábytkářství – umístění v centech spotřeby</a:t>
            </a:r>
          </a:p>
          <a:p>
            <a:pPr marL="0" indent="0">
              <a:buNone/>
            </a:pPr>
            <a:r>
              <a:rPr lang="cs-CZ" b="1" dirty="0"/>
              <a:t>Papírenský průmysl</a:t>
            </a:r>
          </a:p>
          <a:p>
            <a:pPr marL="228600" lvl="1" indent="0">
              <a:buNone/>
            </a:pPr>
            <a:r>
              <a:rPr lang="cs-CZ" dirty="0"/>
              <a:t>Náročný na spotřebu vody, proto lokalizace při velkých zdrojích čisté vody a spíše mimo hl. průmyslové a sídelní koncentrace</a:t>
            </a:r>
          </a:p>
          <a:p>
            <a:pPr marL="228600" lvl="1" indent="0">
              <a:buNone/>
            </a:pPr>
            <a:r>
              <a:rPr lang="cs-CZ" dirty="0"/>
              <a:t>Negativní vliv na čistotu vody a ovzduší</a:t>
            </a:r>
          </a:p>
          <a:p>
            <a:pPr marL="0" indent="0">
              <a:buNone/>
            </a:pPr>
            <a:r>
              <a:rPr lang="cs-CZ" b="1" dirty="0"/>
              <a:t>Průmysl polygrafický</a:t>
            </a:r>
          </a:p>
          <a:p>
            <a:pPr marL="228600" lvl="1" indent="0">
              <a:buNone/>
            </a:pPr>
            <a:r>
              <a:rPr lang="cs-CZ" dirty="0"/>
              <a:t>Hl. materiálem je novinový papír</a:t>
            </a:r>
          </a:p>
          <a:p>
            <a:pPr marL="228600" lvl="1" indent="0">
              <a:buNone/>
            </a:pPr>
            <a:r>
              <a:rPr lang="cs-CZ" dirty="0"/>
              <a:t>Zcela orientován do spotřebních center</a:t>
            </a:r>
          </a:p>
          <a:p>
            <a:pPr marL="228600" lvl="1" indent="0">
              <a:buNone/>
            </a:pPr>
            <a:r>
              <a:rPr lang="cs-CZ" dirty="0"/>
              <a:t>Vyžaduje kvalifikovanou pracovní sílu</a:t>
            </a:r>
          </a:p>
          <a:p>
            <a:pPr marL="228600" lvl="1" indent="0">
              <a:buNone/>
            </a:pPr>
            <a:r>
              <a:rPr lang="cs-CZ" dirty="0"/>
              <a:t>Patří mezi nejmladší odvětví, přesto zastoupen ve většině zemí světa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29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3380B-AE8C-4B24-9996-711FD60B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90788"/>
            <a:ext cx="7729728" cy="1188720"/>
          </a:xfrm>
        </p:spPr>
        <p:txBody>
          <a:bodyPr/>
          <a:lstStyle/>
          <a:p>
            <a:r>
              <a:rPr lang="cs-CZ" altLang="cs-CZ" dirty="0"/>
              <a:t>Strojírenský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B1BC55-7904-4BAC-BC23-17C598E0C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884" y="1544321"/>
            <a:ext cx="11658232" cy="4940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1900" dirty="0"/>
              <a:t>Největším odvětvím průmyslu</a:t>
            </a:r>
          </a:p>
          <a:p>
            <a:pPr marL="0" indent="0">
              <a:buNone/>
            </a:pPr>
            <a:r>
              <a:rPr lang="cs-CZ" altLang="cs-CZ" sz="1900" dirty="0"/>
              <a:t>Rozsah a kvalita strojírenského průmyslu je ukazatelem </a:t>
            </a:r>
            <a:r>
              <a:rPr lang="cs-CZ" altLang="cs-CZ" sz="1900" dirty="0" err="1"/>
              <a:t>hosp</a:t>
            </a:r>
            <a:r>
              <a:rPr lang="cs-CZ" altLang="cs-CZ" sz="1900" dirty="0"/>
              <a:t>. potenciálu i úrovně vědecko-výzkumné základny</a:t>
            </a:r>
          </a:p>
          <a:p>
            <a:pPr marL="0" indent="0">
              <a:buNone/>
            </a:pPr>
            <a:r>
              <a:rPr lang="cs-CZ" altLang="cs-CZ" dirty="0"/>
              <a:t>Počátky spojeny s </a:t>
            </a:r>
            <a:r>
              <a:rPr lang="cs-CZ" altLang="cs-CZ" dirty="0" err="1"/>
              <a:t>prům</a:t>
            </a:r>
            <a:r>
              <a:rPr lang="cs-CZ" altLang="cs-CZ" dirty="0"/>
              <a:t>. revolucí</a:t>
            </a:r>
          </a:p>
          <a:p>
            <a:pPr marL="0" indent="0">
              <a:buNone/>
            </a:pPr>
            <a:r>
              <a:rPr lang="cs-CZ" altLang="cs-CZ" dirty="0"/>
              <a:t>Původně koncentrace do měst – vznik jader budoucích strojírenských regionů</a:t>
            </a:r>
          </a:p>
          <a:p>
            <a:pPr marL="0" indent="0">
              <a:buNone/>
            </a:pPr>
            <a:r>
              <a:rPr lang="cs-CZ" altLang="cs-CZ" dirty="0"/>
              <a:t>Významné vazby hutnictví – strojírenství</a:t>
            </a:r>
          </a:p>
          <a:p>
            <a:pPr marL="0" indent="0" defTabSz="576000">
              <a:spcBef>
                <a:spcPts val="600"/>
              </a:spcBef>
              <a:buNone/>
            </a:pPr>
            <a:r>
              <a:rPr lang="cs-CZ" altLang="cs-CZ" dirty="0"/>
              <a:t>	Krize ve 30. letech</a:t>
            </a:r>
          </a:p>
          <a:p>
            <a:pPr marL="0" indent="0" defTabSz="576000">
              <a:spcBef>
                <a:spcPts val="600"/>
              </a:spcBef>
              <a:buNone/>
            </a:pPr>
            <a:r>
              <a:rPr lang="cs-CZ" altLang="cs-CZ" dirty="0"/>
              <a:t>	Další rozvoj v souvislosti s 2. sv. válkou a v období studené války </a:t>
            </a:r>
          </a:p>
          <a:p>
            <a:pPr marL="0" indent="0" defTabSz="576000">
              <a:spcBef>
                <a:spcPts val="600"/>
              </a:spcBef>
              <a:buNone/>
            </a:pPr>
            <a:r>
              <a:rPr lang="cs-CZ" altLang="cs-CZ" dirty="0"/>
              <a:t>	(důležitý lokalizační faktor strategické důvody)</a:t>
            </a:r>
          </a:p>
          <a:p>
            <a:pPr marL="0" indent="0" defTabSz="576000">
              <a:spcBef>
                <a:spcPts val="600"/>
              </a:spcBef>
              <a:buNone/>
            </a:pPr>
            <a:r>
              <a:rPr lang="cs-CZ" altLang="cs-CZ" dirty="0"/>
              <a:t>	Po 2. sv. v. – vznik nových podniků v málo industrializovaných regionech  </a:t>
            </a:r>
          </a:p>
          <a:p>
            <a:pPr marL="0" indent="0" defTabSz="576000">
              <a:spcBef>
                <a:spcPts val="600"/>
              </a:spcBef>
              <a:buNone/>
            </a:pPr>
            <a:r>
              <a:rPr lang="cs-CZ" altLang="cs-CZ" dirty="0"/>
              <a:t>	(Žďár n. S. ad.)</a:t>
            </a:r>
          </a:p>
          <a:p>
            <a:pPr marL="0" indent="0" defTabSz="576000">
              <a:spcBef>
                <a:spcPts val="600"/>
              </a:spcBef>
              <a:buNone/>
            </a:pPr>
            <a:r>
              <a:rPr lang="cs-CZ" altLang="cs-CZ" dirty="0"/>
              <a:t>	V 70. letech – rozvoj díky jaderné energetice</a:t>
            </a:r>
          </a:p>
          <a:p>
            <a:pPr marL="0" indent="0" defTabSz="576000">
              <a:spcBef>
                <a:spcPts val="600"/>
              </a:spcBef>
              <a:buNone/>
            </a:pPr>
            <a:r>
              <a:rPr lang="cs-CZ" altLang="cs-CZ" dirty="0"/>
              <a:t>	V 80. letech – disperze i do menších měst</a:t>
            </a:r>
          </a:p>
          <a:p>
            <a:endParaRPr lang="cs-CZ" altLang="cs-CZ" sz="19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1820E43-91C3-4FAB-9E46-9A0C117D3F76}"/>
              </a:ext>
            </a:extLst>
          </p:cNvPr>
          <p:cNvSpPr txBox="1"/>
          <p:nvPr/>
        </p:nvSpPr>
        <p:spPr>
          <a:xfrm>
            <a:off x="7793397" y="2964626"/>
            <a:ext cx="4334933" cy="3893374"/>
          </a:xfrm>
          <a:prstGeom prst="rect">
            <a:avLst/>
          </a:prstGeom>
          <a:solidFill>
            <a:srgbClr val="AEBAC2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altLang="cs-CZ" sz="1900" b="1" dirty="0"/>
              <a:t>Lokalizační faktory: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1900" dirty="0"/>
              <a:t>Výrobky často souhrnem velkého počtu dílčích výrob – snaha o co nejširší zastoupení výrob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1900" dirty="0"/>
              <a:t>Dopravní náklady – při přepravě menších částí menší než u hotových výrobků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1900" dirty="0"/>
              <a:t>Lokalizace v oblastech spotřeby – v počátcích,  dnes pokles s rozvojem dopravy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1900" dirty="0"/>
              <a:t>Vztah k surovině jen u některých oborů s velkou spotřebou kovů (např. výroba lokomotiv…)</a:t>
            </a:r>
          </a:p>
        </p:txBody>
      </p:sp>
    </p:spTree>
    <p:extLst>
      <p:ext uri="{BB962C8B-B14F-4D97-AF65-F5344CB8AC3E}">
        <p14:creationId xmlns:p14="http://schemas.microsoft.com/office/powerpoint/2010/main" val="193230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92189-9CDD-4846-ACFD-BD66D0AA9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790" y="364435"/>
            <a:ext cx="6661073" cy="1188720"/>
          </a:xfrm>
        </p:spPr>
        <p:txBody>
          <a:bodyPr/>
          <a:lstStyle/>
          <a:p>
            <a:r>
              <a:rPr lang="cs-CZ" altLang="cs-CZ" dirty="0"/>
              <a:t>Strojírenský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7EAE0A-6E7F-4F1D-B765-E45FF2DFD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040" y="1998133"/>
            <a:ext cx="10765460" cy="4495432"/>
          </a:xfrm>
        </p:spPr>
        <p:txBody>
          <a:bodyPr>
            <a:normAutofit lnSpcReduction="10000"/>
          </a:bodyPr>
          <a:lstStyle/>
          <a:p>
            <a:pPr marL="228600" lvl="1" indent="0">
              <a:buNone/>
            </a:pPr>
            <a:r>
              <a:rPr lang="cs-CZ" altLang="cs-CZ" sz="2200" dirty="0"/>
              <a:t>zde jsou soustředěny veškeré obory vyrábějící spotřební elektrotechniku a elektroniku</a:t>
            </a:r>
          </a:p>
          <a:p>
            <a:pPr marL="228600" lvl="1" indent="0">
              <a:buNone/>
            </a:pPr>
            <a:endParaRPr lang="cs-CZ" altLang="cs-CZ" sz="2200" dirty="0"/>
          </a:p>
          <a:p>
            <a:pPr marL="228600" lvl="1" indent="0">
              <a:buNone/>
            </a:pPr>
            <a:r>
              <a:rPr lang="cs-CZ" altLang="cs-CZ" sz="2200" dirty="0"/>
              <a:t>typickým ukazatelem tohoto druhu strojírenství je </a:t>
            </a:r>
            <a:r>
              <a:rPr lang="cs-CZ" altLang="cs-CZ" sz="2200" u="sng" dirty="0"/>
              <a:t>velkovýroba</a:t>
            </a:r>
            <a:r>
              <a:rPr lang="cs-CZ" altLang="cs-CZ" sz="2200" dirty="0"/>
              <a:t> s </a:t>
            </a:r>
            <a:r>
              <a:rPr lang="cs-CZ" altLang="cs-CZ" sz="2200" u="sng" dirty="0"/>
              <a:t>malou potřebou kvalifikované pracovní síly a malou spotřebou materiálu</a:t>
            </a:r>
          </a:p>
          <a:p>
            <a:pPr marL="228600" lvl="1" indent="0">
              <a:buNone/>
            </a:pPr>
            <a:endParaRPr lang="cs-CZ" altLang="cs-CZ" sz="2200" dirty="0"/>
          </a:p>
          <a:p>
            <a:pPr marL="228600" lvl="1" indent="0">
              <a:buNone/>
            </a:pPr>
            <a:r>
              <a:rPr lang="cs-CZ" altLang="cs-CZ" sz="2200" dirty="0"/>
              <a:t>rozmístění je dáno hlavně levnou pracovní sílou, proto se v tomto oboru uplatňují i </a:t>
            </a:r>
            <a:r>
              <a:rPr lang="cs-CZ" altLang="cs-CZ" sz="2200" u="sng" dirty="0"/>
              <a:t>rozvojové země</a:t>
            </a:r>
          </a:p>
          <a:p>
            <a:pPr marL="228600" lvl="1" indent="0">
              <a:buNone/>
            </a:pPr>
            <a:endParaRPr lang="cs-CZ" altLang="cs-CZ" sz="2200" dirty="0"/>
          </a:p>
          <a:p>
            <a:pPr marL="228600" lvl="1" indent="0">
              <a:buNone/>
            </a:pPr>
            <a:r>
              <a:rPr lang="cs-CZ" altLang="cs-CZ" sz="2200" dirty="0"/>
              <a:t>´k velkým producentům přístrojů sdělovací techniky patří Japonsko, USA, SRN, Jižní Korea, SNS a Velká Británie. Z ostatních zemí Malajsie, Thajsko, Brazílie, Mexiko, Turecko a Singapur (radiopřijímače, televizory, spotřební elektronika)</a:t>
            </a:r>
          </a:p>
          <a:p>
            <a:endParaRPr lang="cs-CZ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421F454A-550F-4702-A24C-3845BD6CFDB5}"/>
              </a:ext>
            </a:extLst>
          </p:cNvPr>
          <p:cNvSpPr txBox="1">
            <a:spLocks/>
          </p:cNvSpPr>
          <p:nvPr/>
        </p:nvSpPr>
        <p:spPr>
          <a:xfrm>
            <a:off x="7888817" y="364435"/>
            <a:ext cx="4303183" cy="118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b="1" dirty="0">
                <a:solidFill>
                  <a:srgbClr val="00B0F0"/>
                </a:solidFill>
              </a:rPr>
              <a:t>LEHKÉ STROJÍRENSTVÍ </a:t>
            </a:r>
            <a:r>
              <a:rPr lang="cs-CZ" sz="1600" b="1" dirty="0"/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600" b="1" dirty="0"/>
              <a:t>PŘESNÉ STROJÍRENSTVÍ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600" b="1" dirty="0"/>
              <a:t>INVESTIČNÍ STROJÍRENSTVÍ</a:t>
            </a:r>
          </a:p>
        </p:txBody>
      </p:sp>
    </p:spTree>
    <p:extLst>
      <p:ext uri="{BB962C8B-B14F-4D97-AF65-F5344CB8AC3E}">
        <p14:creationId xmlns:p14="http://schemas.microsoft.com/office/powerpoint/2010/main" val="2288265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92189-9CDD-4846-ACFD-BD66D0AA9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790" y="364435"/>
            <a:ext cx="6661073" cy="1188720"/>
          </a:xfrm>
        </p:spPr>
        <p:txBody>
          <a:bodyPr/>
          <a:lstStyle/>
          <a:p>
            <a:r>
              <a:rPr lang="cs-CZ" altLang="cs-CZ" dirty="0"/>
              <a:t>Strojírenský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7EAE0A-6E7F-4F1D-B765-E45FF2DFD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040" y="1998133"/>
            <a:ext cx="10917860" cy="4495432"/>
          </a:xfrm>
        </p:spPr>
        <p:txBody>
          <a:bodyPr>
            <a:normAutofit fontScale="70000" lnSpcReduction="20000"/>
          </a:bodyPr>
          <a:lstStyle/>
          <a:p>
            <a:pPr marL="365760" lvl="1" indent="0">
              <a:buNone/>
              <a:defRPr/>
            </a:pPr>
            <a:r>
              <a:rPr lang="cs-CZ" altLang="cs-CZ" sz="2400" dirty="0"/>
              <a:t>Zahrnuje obory jemné mechaniky, optiky, výrobu měřících přístrojů a speciální zařízení pro zdravotnické i jiné účely a hlavně v poslední době náročnou elektroniku (počítače, digitální a telekomunikační přístroje, hodinky, fotoaparáty, dalekohledy, přesná optika, laserové technologie)</a:t>
            </a:r>
          </a:p>
          <a:p>
            <a:pPr marL="365760" lvl="1" indent="0">
              <a:buNone/>
              <a:defRPr/>
            </a:pPr>
            <a:r>
              <a:rPr lang="cs-CZ" altLang="cs-CZ" sz="2400" dirty="0"/>
              <a:t>hlavními rysem odvětví </a:t>
            </a:r>
            <a:r>
              <a:rPr lang="cs-CZ" altLang="cs-CZ" sz="2400" u="sng" dirty="0"/>
              <a:t>je převaha kvalifikované práce nad množstvím a hodnotou materiálu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výj</a:t>
            </a:r>
            <a:r>
              <a:rPr lang="cs-CZ" altLang="cs-CZ" sz="2400" dirty="0"/>
              <a:t>. barevné kovy) -</a:t>
            </a:r>
            <a:r>
              <a:rPr lang="en-US" altLang="cs-CZ" sz="2400" dirty="0"/>
              <a:t>&gt; </a:t>
            </a:r>
            <a:r>
              <a:rPr lang="cs-CZ" altLang="cs-CZ" sz="2400" dirty="0"/>
              <a:t>rozmístění do vyspělých států, které je většinou podmíněno úzkou </a:t>
            </a:r>
            <a:r>
              <a:rPr lang="cs-CZ" altLang="cs-CZ" sz="2400" u="sng" dirty="0"/>
              <a:t>spoluprací s vědeckým výzkumem</a:t>
            </a:r>
          </a:p>
          <a:p>
            <a:pPr marL="365760" lvl="1" indent="0">
              <a:buNone/>
              <a:defRPr/>
            </a:pPr>
            <a:r>
              <a:rPr lang="cs-CZ" altLang="cs-CZ" sz="2400" b="1" dirty="0"/>
              <a:t>měření času</a:t>
            </a:r>
            <a:r>
              <a:rPr lang="cs-CZ" altLang="cs-CZ" sz="2400" dirty="0"/>
              <a:t>, zvl. hodinek</a:t>
            </a:r>
            <a:r>
              <a:rPr lang="en-US" altLang="cs-CZ" sz="2400" dirty="0"/>
              <a:t> </a:t>
            </a:r>
            <a:endParaRPr lang="cs-CZ" altLang="cs-CZ" sz="2400" dirty="0"/>
          </a:p>
          <a:p>
            <a:pPr marL="594360" lvl="2" indent="0">
              <a:buNone/>
              <a:defRPr/>
            </a:pPr>
            <a:r>
              <a:rPr lang="cs-CZ" altLang="cs-CZ" sz="2400" dirty="0"/>
              <a:t>(hl. světoví producenti jsou Švýcarsko (téměř 50 % tradiční nedigitální výroby), SRN, USA a po válce se na přední místa dostaly i Japonsko a dnešní SNS, Singapur a Hong-Kong)</a:t>
            </a:r>
          </a:p>
          <a:p>
            <a:pPr marL="365760" lvl="1" indent="0">
              <a:buNone/>
              <a:defRPr/>
            </a:pPr>
            <a:r>
              <a:rPr lang="cs-CZ" altLang="cs-CZ" sz="2400" b="1" dirty="0"/>
              <a:t>optické a fotografické přístroje</a:t>
            </a:r>
            <a:r>
              <a:rPr lang="cs-CZ" altLang="cs-CZ" sz="2400" dirty="0"/>
              <a:t>, </a:t>
            </a:r>
          </a:p>
          <a:p>
            <a:pPr marL="594360" lvl="2" indent="0">
              <a:buNone/>
              <a:defRPr/>
            </a:pPr>
            <a:r>
              <a:rPr lang="cs-CZ" altLang="cs-CZ" sz="2400" dirty="0"/>
              <a:t>výrobní centra jsou hl. v USA, dále pak v SRN a Japonsku</a:t>
            </a:r>
          </a:p>
          <a:p>
            <a:pPr marL="365760" lvl="1" indent="0">
              <a:buNone/>
              <a:defRPr/>
            </a:pPr>
            <a:r>
              <a:rPr lang="cs-CZ" altLang="cs-CZ" sz="2400" b="1" dirty="0"/>
              <a:t>výroba osobních počítačů</a:t>
            </a:r>
            <a:r>
              <a:rPr lang="cs-CZ" altLang="cs-CZ" sz="2400" dirty="0"/>
              <a:t> </a:t>
            </a:r>
          </a:p>
          <a:p>
            <a:pPr marL="594360" lvl="2" indent="0">
              <a:buNone/>
              <a:defRPr/>
            </a:pPr>
            <a:r>
              <a:rPr lang="cs-CZ" altLang="cs-CZ" sz="2400" dirty="0"/>
              <a:t>USA (70 % výroby). </a:t>
            </a:r>
          </a:p>
          <a:p>
            <a:pPr marL="594360" lvl="2" indent="0">
              <a:buNone/>
              <a:defRPr/>
            </a:pPr>
            <a:r>
              <a:rPr lang="cs-CZ" altLang="cs-CZ" sz="2400" dirty="0"/>
              <a:t>Výroba v ostatních zemích je převážně prováděna v americké licenci a je soustředěna v Japonsku, zemích Asijských tygrů a Evropské unie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421F454A-550F-4702-A24C-3845BD6CFDB5}"/>
              </a:ext>
            </a:extLst>
          </p:cNvPr>
          <p:cNvSpPr txBox="1">
            <a:spLocks/>
          </p:cNvSpPr>
          <p:nvPr/>
        </p:nvSpPr>
        <p:spPr>
          <a:xfrm>
            <a:off x="7888817" y="364435"/>
            <a:ext cx="4303183" cy="118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b="1" dirty="0">
                <a:solidFill>
                  <a:schemeClr val="tx1"/>
                </a:solidFill>
              </a:rPr>
              <a:t>LEHKÉ STROJÍRENSTVÍ </a:t>
            </a:r>
            <a:r>
              <a:rPr lang="cs-CZ" sz="1600" b="1" dirty="0"/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600" b="1" dirty="0">
                <a:solidFill>
                  <a:srgbClr val="00B0F0"/>
                </a:solidFill>
              </a:rPr>
              <a:t>PŘESNÉ STROJÍRENSTVÍ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600" b="1" dirty="0"/>
              <a:t>INVESTIČNÍ STROJÍRENSTVÍ</a:t>
            </a:r>
          </a:p>
        </p:txBody>
      </p:sp>
    </p:spTree>
    <p:extLst>
      <p:ext uri="{BB962C8B-B14F-4D97-AF65-F5344CB8AC3E}">
        <p14:creationId xmlns:p14="http://schemas.microsoft.com/office/powerpoint/2010/main" val="3195772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92189-9CDD-4846-ACFD-BD66D0AA9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790" y="364435"/>
            <a:ext cx="6661073" cy="1188720"/>
          </a:xfrm>
        </p:spPr>
        <p:txBody>
          <a:bodyPr/>
          <a:lstStyle/>
          <a:p>
            <a:r>
              <a:rPr lang="cs-CZ" altLang="cs-CZ" dirty="0"/>
              <a:t>Strojírenský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7EAE0A-6E7F-4F1D-B765-E45FF2DFD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790" y="1864783"/>
            <a:ext cx="10917860" cy="4993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provádí výrobu kompletních celků pro energetiku, dopravní, těžební a zpracovatelský průmysl, jedná se o tzv. dodávky na klíč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firma spolupracuje s velkou řadou subdodavatelů a předává kompletní dílo v cílové oblasti zákazníka, zajišťuje veškeré technologie, materiál i konečnou kompletizaci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výroba takovýchto investičních celků je možná jen v oblastech s velkou koncentrací různorodého a vyspělého strojírenství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tradiční dodavatelé nejsložitějších investičních celků </a:t>
            </a:r>
          </a:p>
          <a:p>
            <a:pPr marL="228600" lvl="1" indent="0">
              <a:buNone/>
            </a:pPr>
            <a:r>
              <a:rPr lang="cs-CZ" b="1" dirty="0"/>
              <a:t>USA, Japonsko, SRN, SNS, Velká Británie a Francie</a:t>
            </a:r>
          </a:p>
          <a:p>
            <a:pPr marL="228600" lvl="1" indent="0">
              <a:buNone/>
            </a:pPr>
            <a:r>
              <a:rPr lang="cs-CZ" dirty="0"/>
              <a:t>celky nižšího řádu dodávají Itálie, Švýcarsko, Kanada, Nizozemí, ale i Polsko, Maďarsko a Česká republika </a:t>
            </a:r>
          </a:p>
          <a:p>
            <a:pPr marL="228600" lvl="1" indent="0">
              <a:buNone/>
            </a:pPr>
            <a:r>
              <a:rPr lang="cs-CZ" dirty="0"/>
              <a:t>ČSSR například zajišťovala výrobu těžebních zařízení pro země Arabského poloostrova (ČR jaderné elektrárny v Íránu a Číně)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421F454A-550F-4702-A24C-3845BD6CFDB5}"/>
              </a:ext>
            </a:extLst>
          </p:cNvPr>
          <p:cNvSpPr txBox="1">
            <a:spLocks/>
          </p:cNvSpPr>
          <p:nvPr/>
        </p:nvSpPr>
        <p:spPr>
          <a:xfrm>
            <a:off x="7888817" y="364435"/>
            <a:ext cx="4303183" cy="118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b="1" dirty="0">
                <a:solidFill>
                  <a:schemeClr val="tx1"/>
                </a:solidFill>
              </a:rPr>
              <a:t>LEHKÉ STROJÍRENSTVÍ </a:t>
            </a:r>
            <a:r>
              <a:rPr lang="cs-CZ" sz="1600" b="1" dirty="0"/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600" b="1" dirty="0">
                <a:solidFill>
                  <a:schemeClr val="tx1"/>
                </a:solidFill>
              </a:rPr>
              <a:t>PŘESNÉ STROJÍRENSTVÍ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600" b="1" dirty="0">
                <a:solidFill>
                  <a:srgbClr val="00B0F0"/>
                </a:solidFill>
              </a:rPr>
              <a:t>INVESTIČNÍ STROJÍRENSTVÍ</a:t>
            </a:r>
          </a:p>
        </p:txBody>
      </p:sp>
    </p:spTree>
    <p:extLst>
      <p:ext uri="{BB962C8B-B14F-4D97-AF65-F5344CB8AC3E}">
        <p14:creationId xmlns:p14="http://schemas.microsoft.com/office/powerpoint/2010/main" val="2343840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F4680D4-DEE2-49EE-AF90-EFEAF50AEC2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C52EE1-5085-4960-AD29-A926E62ECC9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640080"/>
            <a:ext cx="4017264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15AA94-C237-4412-B37B-EB317D2B05B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0772" y="806357"/>
            <a:ext cx="3685032" cy="4928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9341D9-5DDD-4D06-91E5-CE3BAE42C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754" y="358040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pPr marL="320040" indent="-320040">
              <a:defRPr/>
            </a:pPr>
            <a:r>
              <a:rPr lang="cs-CZ" altLang="cs-CZ" b="1" dirty="0"/>
              <a:t>Automobilový průmysl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A7ADF6-7965-4DDE-A4EB-0419DC3CF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9" y="1740877"/>
            <a:ext cx="6876938" cy="494127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500" dirty="0">
                <a:solidFill>
                  <a:srgbClr val="FFFFFF"/>
                </a:solidFill>
              </a:rPr>
              <a:t>Jedno z nejdynamičtěji se vyvíjejících průmyslových odvětví</a:t>
            </a:r>
          </a:p>
          <a:p>
            <a:pPr>
              <a:lnSpc>
                <a:spcPct val="90000"/>
              </a:lnSpc>
            </a:pPr>
            <a:r>
              <a:rPr lang="cs-CZ" sz="1500" dirty="0">
                <a:solidFill>
                  <a:srgbClr val="FFFFFF"/>
                </a:solidFill>
              </a:rPr>
              <a:t>Konec 19. stol. - vynález automobilu, 20. stol. – velký rozvoj</a:t>
            </a:r>
          </a:p>
          <a:p>
            <a:pPr>
              <a:lnSpc>
                <a:spcPct val="90000"/>
              </a:lnSpc>
            </a:pPr>
            <a:r>
              <a:rPr lang="cs-CZ" sz="1500" dirty="0">
                <a:solidFill>
                  <a:srgbClr val="FFFFFF"/>
                </a:solidFill>
              </a:rPr>
              <a:t>Henry Ford – zdokonalení výrobních metod; zavedením hromadné výroby se standardizovanými pracovními postupy produkci automobilů výrazně zlevnil (fordismus)</a:t>
            </a:r>
          </a:p>
          <a:p>
            <a:pPr>
              <a:lnSpc>
                <a:spcPct val="90000"/>
              </a:lnSpc>
            </a:pPr>
            <a:r>
              <a:rPr lang="cs-CZ" sz="1500" dirty="0">
                <a:solidFill>
                  <a:srgbClr val="FFFFFF"/>
                </a:solidFill>
              </a:rPr>
              <a:t>Poč. 21. stol. – výroba automobilů globalizovaným odvětví – rozšíření v množství zemí</a:t>
            </a:r>
          </a:p>
          <a:p>
            <a:pPr>
              <a:lnSpc>
                <a:spcPct val="90000"/>
              </a:lnSpc>
            </a:pPr>
            <a:endParaRPr lang="cs-CZ" sz="1300" dirty="0">
              <a:solidFill>
                <a:srgbClr val="FFFFFF"/>
              </a:solidFill>
            </a:endParaRPr>
          </a:p>
        </p:txBody>
      </p:sp>
      <p:pic>
        <p:nvPicPr>
          <p:cNvPr id="8" name="Obrázok 6">
            <a:extLst>
              <a:ext uri="{FF2B5EF4-FFF2-40B4-BE49-F238E27FC236}">
                <a16:creationId xmlns:a16="http://schemas.microsoft.com/office/drawing/2014/main" id="{3BD351AB-1C8B-4A68-91C8-A699B51CD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42" t="4976" r="29591" b="6587"/>
          <a:stretch>
            <a:fillRect/>
          </a:stretch>
        </p:blipFill>
        <p:spPr bwMode="auto">
          <a:xfrm>
            <a:off x="9054893" y="-15157"/>
            <a:ext cx="3154743" cy="3229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bdélník 11">
            <a:extLst>
              <a:ext uri="{FF2B5EF4-FFF2-40B4-BE49-F238E27FC236}">
                <a16:creationId xmlns:a16="http://schemas.microsoft.com/office/drawing/2014/main" id="{BD70C9EE-0CB7-4AC7-B534-7C5D2EB24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4154" y="903419"/>
            <a:ext cx="173547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cs-CZ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k-SK" altLang="cs-CZ" sz="2000" b="1" dirty="0">
                <a:latin typeface="Times New Roman" panose="02020603050405020304" pitchFamily="18" charset="0"/>
              </a:rPr>
              <a:t>Model </a:t>
            </a:r>
            <a:r>
              <a:rPr lang="sk-SK" altLang="cs-CZ" sz="2000" b="1" dirty="0" err="1">
                <a:latin typeface="Times New Roman" panose="02020603050405020304" pitchFamily="18" charset="0"/>
              </a:rPr>
              <a:t>dodavatelské</a:t>
            </a:r>
            <a:r>
              <a:rPr lang="sk-SK" altLang="cs-CZ" sz="2000" b="1" dirty="0">
                <a:latin typeface="Times New Roman" panose="02020603050405020304" pitchFamily="18" charset="0"/>
              </a:rPr>
              <a:t> </a:t>
            </a:r>
            <a:r>
              <a:rPr lang="sk-SK" altLang="cs-CZ" sz="2000" b="1" dirty="0" err="1">
                <a:latin typeface="Times New Roman" panose="02020603050405020304" pitchFamily="18" charset="0"/>
              </a:rPr>
              <a:t>struktury</a:t>
            </a:r>
            <a:r>
              <a:rPr lang="sk-SK" altLang="cs-CZ" sz="2000" b="1" dirty="0">
                <a:latin typeface="Times New Roman" panose="02020603050405020304" pitchFamily="18" charset="0"/>
              </a:rPr>
              <a:t> v 70. – 80. </a:t>
            </a:r>
            <a:r>
              <a:rPr lang="sk-SK" altLang="cs-CZ" sz="2000" b="1" dirty="0" err="1">
                <a:latin typeface="Times New Roman" panose="02020603050405020304" pitchFamily="18" charset="0"/>
              </a:rPr>
              <a:t>letech</a:t>
            </a:r>
            <a:endParaRPr lang="cs-CZ" altLang="cs-CZ" sz="2000" b="1" dirty="0"/>
          </a:p>
        </p:txBody>
      </p:sp>
      <p:pic>
        <p:nvPicPr>
          <p:cNvPr id="15" name="Obrázok 9">
            <a:extLst>
              <a:ext uri="{FF2B5EF4-FFF2-40B4-BE49-F238E27FC236}">
                <a16:creationId xmlns:a16="http://schemas.microsoft.com/office/drawing/2014/main" id="{1072C90A-1F31-47B3-A147-257BAABBA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4" t="8144" r="14928" b="9422"/>
          <a:stretch>
            <a:fillRect/>
          </a:stretch>
        </p:blipFill>
        <p:spPr bwMode="auto">
          <a:xfrm>
            <a:off x="9160833" y="3546409"/>
            <a:ext cx="3048803" cy="3029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élník 15">
            <a:extLst>
              <a:ext uri="{FF2B5EF4-FFF2-40B4-BE49-F238E27FC236}">
                <a16:creationId xmlns:a16="http://schemas.microsoft.com/office/drawing/2014/main" id="{1CF6421F-5E4A-4CF9-A237-C584BBED2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4154" y="4461122"/>
            <a:ext cx="17795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cs-CZ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k-SK" altLang="cs-CZ" b="1" dirty="0" err="1">
                <a:latin typeface="Times New Roman" panose="02020603050405020304" pitchFamily="18" charset="0"/>
              </a:rPr>
              <a:t>Redukce</a:t>
            </a:r>
            <a:r>
              <a:rPr lang="sk-SK" altLang="cs-CZ" b="1" dirty="0">
                <a:latin typeface="Times New Roman" panose="02020603050405020304" pitchFamily="18" charset="0"/>
              </a:rPr>
              <a:t> </a:t>
            </a:r>
            <a:r>
              <a:rPr lang="sk-SK" altLang="cs-CZ" b="1" dirty="0" err="1">
                <a:latin typeface="Times New Roman" panose="02020603050405020304" pitchFamily="18" charset="0"/>
              </a:rPr>
              <a:t>současné</a:t>
            </a:r>
            <a:r>
              <a:rPr lang="sk-SK" altLang="cs-CZ" b="1" dirty="0">
                <a:latin typeface="Times New Roman" panose="02020603050405020304" pitchFamily="18" charset="0"/>
              </a:rPr>
              <a:t> </a:t>
            </a:r>
            <a:r>
              <a:rPr lang="sk-SK" altLang="cs-CZ" b="1" dirty="0" err="1">
                <a:latin typeface="Times New Roman" panose="02020603050405020304" pitchFamily="18" charset="0"/>
              </a:rPr>
              <a:t>dodavateské</a:t>
            </a:r>
            <a:r>
              <a:rPr lang="sk-SK" altLang="cs-CZ" b="1" dirty="0">
                <a:latin typeface="Times New Roman" panose="02020603050405020304" pitchFamily="18" charset="0"/>
              </a:rPr>
              <a:t> </a:t>
            </a:r>
            <a:r>
              <a:rPr lang="sk-SK" altLang="cs-CZ" b="1" dirty="0" err="1">
                <a:latin typeface="Times New Roman" panose="02020603050405020304" pitchFamily="18" charset="0"/>
              </a:rPr>
              <a:t>struktury</a:t>
            </a:r>
            <a:endParaRPr lang="cs-CZ" altLang="cs-CZ" b="1" dirty="0"/>
          </a:p>
        </p:txBody>
      </p:sp>
      <p:pic>
        <p:nvPicPr>
          <p:cNvPr id="17" name="Obrázok 7">
            <a:extLst>
              <a:ext uri="{FF2B5EF4-FFF2-40B4-BE49-F238E27FC236}">
                <a16:creationId xmlns:a16="http://schemas.microsoft.com/office/drawing/2014/main" id="{BED8AB4F-4D28-4B03-9D1D-36A0D6AF2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3" t="4486" r="12460" b="4758"/>
          <a:stretch>
            <a:fillRect/>
          </a:stretch>
        </p:blipFill>
        <p:spPr bwMode="auto">
          <a:xfrm>
            <a:off x="575865" y="3628876"/>
            <a:ext cx="4016544" cy="3141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1821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65FB21-AEE8-4AE8-BDA8-954025053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8614" y="523613"/>
            <a:ext cx="7729728" cy="1188720"/>
          </a:xfrm>
        </p:spPr>
        <p:txBody>
          <a:bodyPr/>
          <a:lstStyle/>
          <a:p>
            <a:r>
              <a:rPr lang="cs-CZ" altLang="cs-CZ" dirty="0"/>
              <a:t>Automobilový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318BDD-CC9A-4356-8981-440818E4D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987826"/>
            <a:ext cx="11398428" cy="44924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Vzhledem k zajištění výroby z hlediska vývoje, kapitálu, pracovní síly atd. lze rozlišit 2 typy center automobilové výroby:</a:t>
            </a:r>
          </a:p>
          <a:p>
            <a:pPr marL="0" indent="0">
              <a:buNone/>
            </a:pPr>
            <a:r>
              <a:rPr lang="cs-CZ" b="1" dirty="0"/>
              <a:t>A) Centra, v nichž je výroba výrazně podporována vývojem</a:t>
            </a:r>
          </a:p>
          <a:p>
            <a:pPr marL="228600" lvl="1" indent="0">
              <a:buNone/>
            </a:pPr>
            <a:r>
              <a:rPr lang="cs-CZ" dirty="0"/>
              <a:t>Tradiční centra automobilového průmyslu, ve kterých většinou sídlí i vedení společnosti</a:t>
            </a:r>
          </a:p>
          <a:p>
            <a:pPr marL="228600" lvl="1" indent="0">
              <a:buNone/>
            </a:pPr>
            <a:r>
              <a:rPr lang="cs-CZ" dirty="0"/>
              <a:t>Výroba navazuje na konstrukční kanceláře, výzkumné laboratoře a zkušební areály</a:t>
            </a:r>
          </a:p>
          <a:p>
            <a:pPr marL="228600" lvl="1" indent="0">
              <a:buNone/>
            </a:pPr>
            <a:r>
              <a:rPr lang="cs-CZ" dirty="0"/>
              <a:t>Vyvíjeny nové typy automobilů</a:t>
            </a:r>
          </a:p>
          <a:p>
            <a:pPr marL="228600" lvl="1" indent="0">
              <a:buNone/>
            </a:pPr>
            <a:r>
              <a:rPr lang="cs-CZ" dirty="0"/>
              <a:t>Přijímána strategická rozhodnutí vzhledem k organizaci výroby</a:t>
            </a:r>
          </a:p>
          <a:p>
            <a:pPr marL="228600" lvl="1" indent="0">
              <a:buNone/>
            </a:pPr>
            <a:r>
              <a:rPr lang="cs-CZ" dirty="0"/>
              <a:t>USA, Německo, Francie, Japonsko, Škoda v Mladé Boleslavi</a:t>
            </a:r>
          </a:p>
          <a:p>
            <a:pPr marL="0" indent="0">
              <a:buNone/>
            </a:pPr>
            <a:r>
              <a:rPr lang="cs-CZ" b="1" dirty="0"/>
              <a:t>B) Centra výroby bez vlastního vývoje</a:t>
            </a:r>
          </a:p>
          <a:p>
            <a:pPr marL="228600" lvl="1" indent="0">
              <a:buNone/>
            </a:pPr>
            <a:r>
              <a:rPr lang="cs-CZ" dirty="0"/>
              <a:t>Montážní podniky s licenční výrobou, většinou lokalizovány v oblastech s </a:t>
            </a:r>
            <a:r>
              <a:rPr lang="cs-CZ" dirty="0" err="1"/>
              <a:t>rel</a:t>
            </a:r>
            <a:r>
              <a:rPr lang="cs-CZ" dirty="0"/>
              <a:t>. levnou pracovní silou doplněnou o faktor spotřeby</a:t>
            </a:r>
          </a:p>
          <a:p>
            <a:pPr marL="228600" lvl="1" indent="0">
              <a:buNone/>
            </a:pPr>
            <a:r>
              <a:rPr lang="cs-CZ" dirty="0"/>
              <a:t>Technologie a hl. komponenty dodávány z oblastí vývoje</a:t>
            </a:r>
          </a:p>
          <a:p>
            <a:pPr marL="228600" lvl="1" indent="0">
              <a:buNone/>
            </a:pPr>
            <a:r>
              <a:rPr lang="cs-CZ" dirty="0"/>
              <a:t>Od 70. let rozvoj ve Španělsku, Mexiku, Brazílii, Belgii</a:t>
            </a:r>
          </a:p>
          <a:p>
            <a:pPr marL="228600" lvl="1" indent="0">
              <a:buNone/>
            </a:pPr>
            <a:r>
              <a:rPr lang="cs-CZ" dirty="0"/>
              <a:t>V současnosti – Slovensko, Ukrajina, Turecko, Írán, Čína, Indie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903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F26AF7-9AC1-49A4-8F89-2C63E1C0A0B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49185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A6D2C50-6A38-4B37-B9C9-FE32BBC39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E520C3C-47A5-49D9-B8C6-1378C6BF9C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6310312" cy="4974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807D043E-0B11-46C4-A6CA-816C4A3BF5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312" y="2199776"/>
            <a:ext cx="5881688" cy="465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6767996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872</TotalTime>
  <Words>2308</Words>
  <Application>Microsoft Office PowerPoint</Application>
  <PresentationFormat>Širokoúhlá obrazovka</PresentationFormat>
  <Paragraphs>241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Gill Sans MT</vt:lpstr>
      <vt:lpstr>Times New Roman</vt:lpstr>
      <vt:lpstr>Balík</vt:lpstr>
      <vt:lpstr>Geografie Výrobní sféry přednáška č.III Průmyslová odvětví  (strojírenský, chemický… průmysl)</vt:lpstr>
      <vt:lpstr>zpracovatelský průmysl</vt:lpstr>
      <vt:lpstr>Strojírenský průmysl</vt:lpstr>
      <vt:lpstr>Strojírenský průmysl</vt:lpstr>
      <vt:lpstr>Strojírenský průmysl</vt:lpstr>
      <vt:lpstr>Strojírenský průmysl</vt:lpstr>
      <vt:lpstr>Automobilový průmysl</vt:lpstr>
      <vt:lpstr>Automobilový průmysl</vt:lpstr>
      <vt:lpstr>Prezentace aplikace PowerPoint</vt:lpstr>
      <vt:lpstr>Prezentace aplikace PowerPoint</vt:lpstr>
      <vt:lpstr>Chemický průmysl </vt:lpstr>
      <vt:lpstr>Chemický průmysl </vt:lpstr>
      <vt:lpstr>Chemický průmysl anorganická ch.</vt:lpstr>
      <vt:lpstr>Chemický průmysl Organická ch.</vt:lpstr>
      <vt:lpstr>Chemický průmysl Organická ch.</vt:lpstr>
      <vt:lpstr>Textilní průmysl</vt:lpstr>
      <vt:lpstr>Textilní průmysl</vt:lpstr>
      <vt:lpstr>Bavlnářský průmysl</vt:lpstr>
      <vt:lpstr>Potravinářský průmysl </vt:lpstr>
      <vt:lpstr>Potravinářský průmysl </vt:lpstr>
      <vt:lpstr>Potravinářský průmysl </vt:lpstr>
      <vt:lpstr>Dřevozpracující a papírenský průmysl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Výrobní sféry přednáška č.1</dc:title>
  <dc:creator>Ondřej Krejčí</dc:creator>
  <cp:lastModifiedBy>Ondřej Krejčí</cp:lastModifiedBy>
  <cp:revision>45</cp:revision>
  <dcterms:created xsi:type="dcterms:W3CDTF">2017-12-30T12:58:19Z</dcterms:created>
  <dcterms:modified xsi:type="dcterms:W3CDTF">2018-05-03T16:51:17Z</dcterms:modified>
</cp:coreProperties>
</file>