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04" r:id="rId3"/>
    <p:sldId id="305" r:id="rId4"/>
    <p:sldId id="310" r:id="rId5"/>
    <p:sldId id="306" r:id="rId6"/>
    <p:sldId id="311" r:id="rId7"/>
    <p:sldId id="259" r:id="rId8"/>
    <p:sldId id="260" r:id="rId9"/>
    <p:sldId id="261" r:id="rId10"/>
    <p:sldId id="294" r:id="rId11"/>
    <p:sldId id="307" r:id="rId12"/>
    <p:sldId id="312" r:id="rId13"/>
    <p:sldId id="295" r:id="rId14"/>
    <p:sldId id="296" r:id="rId15"/>
    <p:sldId id="303" r:id="rId16"/>
    <p:sldId id="297" r:id="rId17"/>
    <p:sldId id="298" r:id="rId18"/>
    <p:sldId id="299" r:id="rId19"/>
    <p:sldId id="302" r:id="rId20"/>
    <p:sldId id="309" r:id="rId21"/>
    <p:sldId id="31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rejčí" initials="OK" lastIdx="3" clrIdx="0">
    <p:extLst>
      <p:ext uri="{19B8F6BF-5375-455C-9EA6-DF929625EA0E}">
        <p15:presenceInfo xmlns:p15="http://schemas.microsoft.com/office/powerpoint/2012/main" userId="092c615346665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gistry.czso.cz/irsw/" TargetMode="External"/><Relationship Id="rId2" Type="http://schemas.openxmlformats.org/officeDocument/2006/relationships/hyperlink" Target="http://www.hb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stice.cz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info.mfcr.cz/cgi-bin/ares/darv_res.cgi?ico=00216224&amp;jazyk=cz&amp;xml=1" TargetMode="External"/><Relationship Id="rId2" Type="http://schemas.openxmlformats.org/officeDocument/2006/relationships/hyperlink" Target="https://www.czso.cz/csu/czso/klasifikace_ekonomickych_cinnosti_cz_na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BEA7-2732-4D9D-A4D0-14C69A551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965800"/>
          </a:xfrm>
        </p:spPr>
        <p:txBody>
          <a:bodyPr>
            <a:normAutofit/>
          </a:bodyPr>
          <a:lstStyle/>
          <a:p>
            <a:r>
              <a:rPr lang="cs-CZ" dirty="0"/>
              <a:t>Geografie Výrobní sféry</a:t>
            </a:r>
            <a:br>
              <a:rPr lang="cs-CZ" dirty="0"/>
            </a:br>
            <a:r>
              <a:rPr lang="cs-CZ" sz="1800" dirty="0"/>
              <a:t>přednáška </a:t>
            </a:r>
            <a:r>
              <a:rPr lang="cs-CZ" sz="1800" dirty="0" err="1"/>
              <a:t>č.V</a:t>
            </a:r>
            <a:br>
              <a:rPr lang="cs-CZ" sz="1800" dirty="0"/>
            </a:br>
            <a:r>
              <a:rPr lang="cs-CZ" sz="1800" dirty="0"/>
              <a:t>Průmysl v </a:t>
            </a:r>
            <a:r>
              <a:rPr lang="cs-CZ" sz="1800" dirty="0" err="1"/>
              <a:t>čr</a:t>
            </a:r>
            <a:r>
              <a:rPr lang="cs-CZ" sz="1800" dirty="0"/>
              <a:t>/Klasifikace průmyslu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8C9B2-2EDB-4C80-81FD-0AB19A30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4043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ble">
            <a:extLst>
              <a:ext uri="{FF2B5EF4-FFF2-40B4-BE49-F238E27FC236}">
                <a16:creationId xmlns:a16="http://schemas.microsoft.com/office/drawing/2014/main" id="{9BDBE992-7B90-4462-B900-B5C64C1BB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36" b="4"/>
          <a:stretch/>
        </p:blipFill>
        <p:spPr>
          <a:xfrm>
            <a:off x="4056576" y="10"/>
            <a:ext cx="8135424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4F0938-FAED-4A20-9FE7-2DD53E67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58" y="2850675"/>
            <a:ext cx="2758027" cy="830997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z="20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CZ NACE</a:t>
            </a:r>
            <a:endParaRPr lang="en-US" sz="20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896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0E87E-3EDA-4E88-AE97-5CEC1788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o průmyslu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E69F6A-85F2-480A-9DA2-561A72468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253" y="2479018"/>
            <a:ext cx="8542881" cy="4054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Údaje o zaměstnanosti</a:t>
            </a:r>
          </a:p>
          <a:p>
            <a:pPr marL="228600" lvl="1" indent="0">
              <a:buNone/>
            </a:pPr>
            <a:r>
              <a:rPr lang="cs-CZ" dirty="0"/>
              <a:t>VŠPS Výběrového šetření pracovních sil – CZSO</a:t>
            </a:r>
          </a:p>
          <a:p>
            <a:pPr lvl="2"/>
            <a:r>
              <a:rPr lang="cs-CZ" dirty="0"/>
              <a:t> informace o zaměstnanosti v sektorech národního hospodářství i jednotlivých odvětvích dle klasifikace CZ-NACE</a:t>
            </a:r>
          </a:p>
          <a:p>
            <a:pPr lvl="2"/>
            <a:r>
              <a:rPr lang="cs-CZ" dirty="0"/>
              <a:t>Srovnání v rámci EUROSTATU</a:t>
            </a:r>
          </a:p>
          <a:p>
            <a:pPr marL="228600" lvl="1" indent="0">
              <a:buNone/>
            </a:pPr>
            <a:r>
              <a:rPr lang="cs-CZ" dirty="0"/>
              <a:t>SLDB dojížďka x vyjížďka</a:t>
            </a:r>
          </a:p>
          <a:p>
            <a:pPr lvl="1"/>
            <a:endParaRPr lang="cs-CZ" dirty="0"/>
          </a:p>
          <a:p>
            <a:r>
              <a:rPr lang="cs-CZ" dirty="0"/>
              <a:t>Individuální data o podnicích  </a:t>
            </a:r>
          </a:p>
          <a:p>
            <a:pPr marL="228600" lvl="1" indent="0">
              <a:buNone/>
            </a:pPr>
            <a:r>
              <a:rPr lang="cs-CZ" dirty="0"/>
              <a:t>Databáze firem HBI </a:t>
            </a:r>
            <a:r>
              <a:rPr lang="cs-CZ" dirty="0">
                <a:hlinkClick r:id="rId2"/>
              </a:rPr>
              <a:t>http://www.hbi.cz/</a:t>
            </a:r>
            <a:endParaRPr lang="cs-CZ" dirty="0"/>
          </a:p>
          <a:p>
            <a:pPr marL="228600" lvl="1" indent="0">
              <a:buNone/>
            </a:pPr>
            <a:r>
              <a:rPr lang="cs-CZ" dirty="0"/>
              <a:t>Registr ekonomických subjektů (RES): </a:t>
            </a:r>
            <a:r>
              <a:rPr lang="cs-CZ" dirty="0">
                <a:hlinkClick r:id="rId3"/>
              </a:rPr>
              <a:t>http://registry.czso.cz/irsw/</a:t>
            </a:r>
            <a:endParaRPr lang="cs-CZ" dirty="0"/>
          </a:p>
          <a:p>
            <a:pPr marL="228600" lvl="1" indent="0">
              <a:buNone/>
            </a:pPr>
            <a:r>
              <a:rPr lang="cs-CZ" dirty="0"/>
              <a:t>Obchodní rejstřík </a:t>
            </a:r>
            <a:r>
              <a:rPr lang="cs-CZ" dirty="0">
                <a:hlinkClick r:id="rId4"/>
              </a:rPr>
              <a:t>www.justice.cz</a:t>
            </a:r>
            <a:r>
              <a:rPr lang="cs-CZ" dirty="0"/>
              <a:t> výroční zprávy</a:t>
            </a:r>
          </a:p>
        </p:txBody>
      </p:sp>
    </p:spTree>
    <p:extLst>
      <p:ext uri="{BB962C8B-B14F-4D97-AF65-F5344CB8AC3E}">
        <p14:creationId xmlns:p14="http://schemas.microsoft.com/office/powerpoint/2010/main" val="161068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4CD2B-6022-466C-81FE-7DADB423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VŠPS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AC1203-B8B4-439D-8595-8808118EF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BA2537-883E-47BC-B621-898A7D861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2511079"/>
            <a:ext cx="117062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43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CA912-67DC-4649-8B68-157B9FC9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hodnocení průmyslu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CAAB8E-EE4D-4F1E-8A5E-40E398ABF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7" y="2638044"/>
            <a:ext cx="10800521" cy="310198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situace před rokem 1989</a:t>
            </a:r>
          </a:p>
          <a:p>
            <a:pPr marL="228600" lvl="1" indent="0">
              <a:buNone/>
            </a:pPr>
            <a:r>
              <a:rPr lang="cs-CZ" dirty="0"/>
              <a:t>centrální plánování, téměř žádný soukromý sektor, menší množství podniků,</a:t>
            </a:r>
          </a:p>
          <a:p>
            <a:pPr marL="228600" lvl="1" indent="0">
              <a:buNone/>
            </a:pPr>
            <a:r>
              <a:rPr lang="cs-CZ" dirty="0"/>
              <a:t>např. databáze „Průmysl 1987“.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situace po roce 1989</a:t>
            </a:r>
          </a:p>
          <a:p>
            <a:pPr marL="228600" lvl="1" indent="0">
              <a:buNone/>
            </a:pPr>
            <a:r>
              <a:rPr lang="cs-CZ" dirty="0"/>
              <a:t>nedostatek aktuálních a přesných dat zejména na regionální (lokální) úrovni.</a:t>
            </a:r>
          </a:p>
          <a:p>
            <a:pPr marL="228600" lvl="1" indent="0">
              <a:buNone/>
            </a:pPr>
            <a:r>
              <a:rPr lang="cs-CZ" dirty="0"/>
              <a:t>zákonu o ochraně individuálních dat č. 89/1995 Sb., zákon o statistické službě § 13, který zamezuje přístupu k datům o subjektech.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594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1B45D-9043-40D6-B891-0D29A15F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hodnocení průmyslu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641ADA-3F9C-4407-AA0E-9AE500A5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2638044"/>
            <a:ext cx="10986052" cy="4219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Geografické metody hodnocení průmyslu </a:t>
            </a:r>
          </a:p>
          <a:p>
            <a:pPr marL="228600" lvl="1" indent="0">
              <a:buNone/>
            </a:pPr>
            <a:r>
              <a:rPr lang="cs-CZ" b="1" dirty="0"/>
              <a:t>1)Velikost průmyslu </a:t>
            </a:r>
          </a:p>
          <a:p>
            <a:pPr marL="685800" lvl="3" indent="0">
              <a:buNone/>
            </a:pPr>
            <a:r>
              <a:rPr lang="cs-CZ" dirty="0"/>
              <a:t>počet pracovníků - databáze </a:t>
            </a:r>
            <a:r>
              <a:rPr lang="cs-CZ" dirty="0" err="1"/>
              <a:t>ares</a:t>
            </a:r>
            <a:r>
              <a:rPr lang="cs-CZ" dirty="0"/>
              <a:t>, soukromé databáze</a:t>
            </a:r>
          </a:p>
          <a:p>
            <a:pPr marL="685800" lvl="3" indent="0">
              <a:buNone/>
            </a:pPr>
            <a:r>
              <a:rPr lang="cs-CZ" dirty="0"/>
              <a:t>hodnota základních výrobních prostředků – finanční ukazatel</a:t>
            </a:r>
          </a:p>
          <a:p>
            <a:pPr marL="685800" lvl="3" indent="0">
              <a:buNone/>
            </a:pPr>
            <a:r>
              <a:rPr lang="cs-CZ" dirty="0"/>
              <a:t>množství výroby – hůře srovnatelné </a:t>
            </a:r>
          </a:p>
          <a:p>
            <a:pPr marL="685800" lvl="3" indent="0">
              <a:buNone/>
            </a:pPr>
            <a:r>
              <a:rPr lang="cs-CZ" dirty="0"/>
              <a:t>obrat</a:t>
            </a:r>
          </a:p>
          <a:p>
            <a:pPr marL="685800" lvl="3" indent="0">
              <a:buNone/>
            </a:pPr>
            <a:r>
              <a:rPr lang="cs-CZ" dirty="0"/>
              <a:t>podíl skupiny firem na HDP</a:t>
            </a:r>
          </a:p>
          <a:p>
            <a:pPr marL="228600" lvl="1" indent="0">
              <a:buNone/>
            </a:pPr>
            <a:r>
              <a:rPr lang="cs-CZ" b="1" dirty="0"/>
              <a:t>2) Struktura průmyslu </a:t>
            </a:r>
            <a:endParaRPr lang="cs-CZ" dirty="0"/>
          </a:p>
          <a:p>
            <a:pPr marL="457200" lvl="2" indent="0">
              <a:buNone/>
            </a:pPr>
            <a:r>
              <a:rPr lang="cs-CZ" dirty="0"/>
              <a:t> podíl odvětví podle zaměstnanosti, podle druhu výroby </a:t>
            </a:r>
          </a:p>
          <a:p>
            <a:pPr marL="685800" lvl="3" indent="0">
              <a:buNone/>
            </a:pPr>
            <a:r>
              <a:rPr lang="cs-CZ" dirty="0"/>
              <a:t>obvykle podíl jednotlivých průmyslových odvětví na celkové hodnotě průmyslu</a:t>
            </a:r>
          </a:p>
          <a:p>
            <a:pPr marL="685800" lvl="3" indent="0">
              <a:buNone/>
            </a:pPr>
            <a:r>
              <a:rPr lang="cs-CZ" dirty="0"/>
              <a:t>podíl VŠ vzdělaných v jednotlivých </a:t>
            </a:r>
            <a:r>
              <a:rPr lang="cs-CZ" dirty="0" err="1"/>
              <a:t>hi-tech</a:t>
            </a:r>
            <a:r>
              <a:rPr lang="cs-CZ" dirty="0"/>
              <a:t> oborech</a:t>
            </a:r>
          </a:p>
          <a:p>
            <a:pPr marL="685800" lvl="3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3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C8E6B-C79D-4671-ADAB-024F7C5E4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0550"/>
            <a:ext cx="7729728" cy="1188720"/>
          </a:xfrm>
        </p:spPr>
        <p:txBody>
          <a:bodyPr/>
          <a:lstStyle/>
          <a:p>
            <a:r>
              <a:rPr lang="cs-CZ" dirty="0"/>
              <a:t>Metody hodnocení průmyslu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C900B0-6B08-4BA2-92FD-0F85B00C6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95" y="1878008"/>
            <a:ext cx="8927194" cy="310198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3) Specializace  a diverzifikace průmyslu</a:t>
            </a:r>
          </a:p>
          <a:p>
            <a:pPr marL="0" indent="0">
              <a:buNone/>
            </a:pPr>
            <a:r>
              <a:rPr lang="cs-CZ" dirty="0"/>
              <a:t>vyjadřují míry struktury průmyslu v dané územní jednotce </a:t>
            </a:r>
          </a:p>
          <a:p>
            <a:pPr marL="0" indent="0">
              <a:buNone/>
            </a:pPr>
            <a:r>
              <a:rPr lang="cs-CZ" dirty="0"/>
              <a:t>specializace - vysoký podíl jednoho nebo několika průmyslových odvětví v dané územní jednotce, </a:t>
            </a:r>
          </a:p>
          <a:p>
            <a:r>
              <a:rPr lang="cs-CZ" b="1" dirty="0"/>
              <a:t>index specializace průmyslové výroby (</a:t>
            </a:r>
            <a:r>
              <a:rPr lang="cs-CZ" b="1" dirty="0" err="1"/>
              <a:t>Is</a:t>
            </a:r>
            <a:r>
              <a:rPr lang="cs-CZ" b="1" dirty="0"/>
              <a:t>) </a:t>
            </a:r>
            <a:r>
              <a:rPr lang="cs-CZ" dirty="0"/>
              <a:t>= informuje o specializaci území z hlediska odvětvové struktury průmyslu, stupeň významnosti průmyslového odvětví v dané územní jednotce v porovnání s postavením stejného průmyslového odvětví v hierarchicky vyšší prostorové jednotce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530983-8950-4013-B7A1-46316D9D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819" y="4333875"/>
            <a:ext cx="77819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37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3F07B-6DC7-423B-B107-9388D9C0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C01D84-905B-45FD-B75C-EE7EDEB28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E1A681-1AE4-43B0-BEED-AC317282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88" y="240582"/>
            <a:ext cx="9103702" cy="63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56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93091-02A1-4987-B374-2D91AC21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7CD2F4-A068-414A-905C-DB95DE694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ED80F6-FC9D-4F5D-9647-2BC247AD7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283" y="254872"/>
            <a:ext cx="8773433" cy="63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68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20ABF-0819-4E58-B0EF-23DEBFB5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hodnocení průmyslu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472CB1-B557-411F-9D0F-1E1CDE5E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638044"/>
            <a:ext cx="11118574" cy="3895278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cs-CZ" sz="2000" b="1" dirty="0"/>
              <a:t>4) Koncentrace průmyslu </a:t>
            </a:r>
            <a:r>
              <a:rPr lang="cs-CZ" sz="2000" dirty="0"/>
              <a:t>prostorová koncentrace x prostorová disperze</a:t>
            </a:r>
          </a:p>
          <a:p>
            <a:pPr marL="457200" lvl="2" indent="0">
              <a:buNone/>
            </a:pPr>
            <a:r>
              <a:rPr lang="cs-CZ" sz="2000" dirty="0"/>
              <a:t>	nejjednodušší způsob vyjádření: hustota průmyslu, intenzita průmyslu</a:t>
            </a:r>
          </a:p>
          <a:p>
            <a:pPr marL="457200" lvl="2" indent="0">
              <a:buNone/>
            </a:pPr>
            <a:r>
              <a:rPr lang="cs-CZ" sz="2000" b="1" dirty="0"/>
              <a:t> hustota průmyslu</a:t>
            </a:r>
          </a:p>
          <a:p>
            <a:pPr marL="457200" lvl="2" indent="0">
              <a:buNone/>
            </a:pPr>
            <a:r>
              <a:rPr lang="cs-CZ" sz="2000" dirty="0"/>
              <a:t>	přepočet základních ukazatelů (počet zaměstnaných, hodnota výroby) na jednotku plochy</a:t>
            </a:r>
          </a:p>
          <a:p>
            <a:pPr marL="914400" lvl="4" indent="0">
              <a:buNone/>
            </a:pPr>
            <a:r>
              <a:rPr lang="cs-CZ" sz="2000" dirty="0"/>
              <a:t>index koncentrace (Lorenzův oblouk) </a:t>
            </a:r>
          </a:p>
          <a:p>
            <a:pPr marL="914400" lvl="4" indent="0">
              <a:buNone/>
            </a:pPr>
            <a:r>
              <a:rPr lang="cs-CZ" sz="2000" dirty="0" err="1"/>
              <a:t>Giniho</a:t>
            </a:r>
            <a:r>
              <a:rPr lang="cs-CZ" sz="2000" dirty="0"/>
              <a:t> index (míra koncentrace - pracuje s plochou u Lorenzova oblouku)</a:t>
            </a:r>
          </a:p>
          <a:p>
            <a:pPr marL="457200" lvl="2" indent="0">
              <a:buNone/>
            </a:pPr>
            <a:r>
              <a:rPr lang="cs-CZ" sz="2000" b="1" dirty="0"/>
              <a:t> intenzita průmyslu</a:t>
            </a:r>
          </a:p>
          <a:p>
            <a:pPr marL="457200" lvl="2" indent="0">
              <a:buNone/>
            </a:pPr>
            <a:r>
              <a:rPr lang="cs-CZ" sz="2000" dirty="0"/>
              <a:t>	přepočet základních ukazatelů (počet zaměstnaných, hodnota výroby) na počet obyvatel, případně na počet ekonomicky aktivních</a:t>
            </a:r>
          </a:p>
        </p:txBody>
      </p:sp>
    </p:spTree>
    <p:extLst>
      <p:ext uri="{BB962C8B-B14F-4D97-AF65-F5344CB8AC3E}">
        <p14:creationId xmlns:p14="http://schemas.microsoft.com/office/powerpoint/2010/main" val="1353911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2A2E8-A3C9-4FFC-981B-5FFF0F33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index koncentrace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743ADF-84BC-4DE0-A95C-917231FF9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334986"/>
            <a:ext cx="11078818" cy="4408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= míra koncentrace průmyslu v porovnání s rozmístěním obyvatelstva </a:t>
            </a:r>
          </a:p>
          <a:p>
            <a:pPr marL="0" indent="0">
              <a:buNone/>
            </a:pPr>
            <a:r>
              <a:rPr lang="cs-CZ" dirty="0"/>
              <a:t>udává, jaký podíl obyvatel územní jednotky žije na území, ve kterém se koncentruje polovina hodnoty velikosti průmyslu této územní jednotky </a:t>
            </a:r>
          </a:p>
          <a:p>
            <a:pPr marL="0" indent="0">
              <a:buNone/>
            </a:pPr>
            <a:r>
              <a:rPr lang="cs-CZ" dirty="0"/>
              <a:t>výpočet ve třech krocích: </a:t>
            </a:r>
          </a:p>
          <a:p>
            <a:pPr marL="228600" lvl="1" indent="0">
              <a:buNone/>
            </a:pPr>
            <a:r>
              <a:rPr lang="cs-CZ" dirty="0"/>
              <a:t>1) seřadí se sledované územní jednotky podle počtu zaměstnaných v daném odvětví průmyslu (či v průmyslu celkem) od regionu s nejvyšším počtem až po region s nejnižším počtem</a:t>
            </a:r>
          </a:p>
          <a:p>
            <a:pPr marL="228600" lvl="1" indent="0">
              <a:buNone/>
            </a:pPr>
            <a:r>
              <a:rPr lang="cs-CZ" dirty="0"/>
              <a:t>2) vypočítá se kumulativní četnost zaměstnaných v daném odvětví průmyslu a zjistí se polovina zaměstnaných </a:t>
            </a:r>
          </a:p>
          <a:p>
            <a:pPr marL="228600" lvl="1" indent="0">
              <a:buNone/>
            </a:pPr>
            <a:r>
              <a:rPr lang="cs-CZ" dirty="0"/>
              <a:t>3) zjistí se počty obyvatel regionů a kumulativní počet obyvatel těch regionů, v nichž se nachází polovina zaměstnaných v daném odvětví průmyslu </a:t>
            </a:r>
          </a:p>
          <a:p>
            <a:pPr marL="0" indent="0">
              <a:buNone/>
            </a:pPr>
            <a:r>
              <a:rPr lang="cs-CZ" dirty="0"/>
              <a:t>hodnoty </a:t>
            </a:r>
            <a:r>
              <a:rPr lang="cs-CZ" dirty="0" err="1"/>
              <a:t>Ik</a:t>
            </a:r>
            <a:r>
              <a:rPr lang="cs-CZ" dirty="0"/>
              <a:t> se pohybují do 100 - čím má index vyšší hodnotu, tím koncentrace průmyslového odvětví v porovnání s rozmístěním obyvatelstva větší - minimální hodnoty = disperze průmyslu</a:t>
            </a:r>
          </a:p>
        </p:txBody>
      </p:sp>
    </p:spTree>
    <p:extLst>
      <p:ext uri="{BB962C8B-B14F-4D97-AF65-F5344CB8AC3E}">
        <p14:creationId xmlns:p14="http://schemas.microsoft.com/office/powerpoint/2010/main" val="104001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EC132-1B48-4334-A616-0C109FF9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ekonomiky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2A5937-0131-416D-8A07-8AADA4361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81" y="2769705"/>
            <a:ext cx="7729728" cy="342840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Výchozí pozice</a:t>
            </a:r>
          </a:p>
          <a:p>
            <a:pPr marL="228600" lvl="1" indent="0">
              <a:buNone/>
            </a:pPr>
            <a:r>
              <a:rPr lang="cs-CZ" dirty="0"/>
              <a:t>extrémní stupeň státní kontroly</a:t>
            </a:r>
          </a:p>
          <a:p>
            <a:pPr marL="228600" lvl="1" indent="0">
              <a:buNone/>
            </a:pPr>
            <a:r>
              <a:rPr lang="cs-CZ" dirty="0"/>
              <a:t>neexistence soukromého sektoru</a:t>
            </a:r>
          </a:p>
          <a:p>
            <a:pPr marL="228600" lvl="1" indent="0">
              <a:buNone/>
            </a:pPr>
            <a:r>
              <a:rPr lang="cs-CZ" dirty="0"/>
              <a:t>absence malých a středních podniků- úspory z rozsahu</a:t>
            </a:r>
          </a:p>
          <a:p>
            <a:pPr marL="228600" lvl="1" indent="0">
              <a:buNone/>
            </a:pPr>
            <a:r>
              <a:rPr lang="cs-CZ" dirty="0"/>
              <a:t>velká závislost na RVHP</a:t>
            </a:r>
          </a:p>
          <a:p>
            <a:pPr marL="228600" lvl="1" indent="0">
              <a:buNone/>
            </a:pPr>
            <a:r>
              <a:rPr lang="cs-CZ" dirty="0"/>
              <a:t>zátěž - pomoc Slovensku</a:t>
            </a:r>
          </a:p>
          <a:p>
            <a:pPr marL="0" indent="0">
              <a:buNone/>
            </a:pPr>
            <a:r>
              <a:rPr lang="cs-CZ" dirty="0"/>
              <a:t>Přesto vstupní pozice ČSR nebyla špatná!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B1ADB9-9AA3-4594-B8B7-B0A863A2F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806" y="3429000"/>
            <a:ext cx="6105166" cy="17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24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2E562-341C-4A53-AE55-090678B3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1014"/>
            <a:ext cx="7729728" cy="1188720"/>
          </a:xfrm>
        </p:spPr>
        <p:txBody>
          <a:bodyPr/>
          <a:lstStyle/>
          <a:p>
            <a:r>
              <a:rPr lang="cs-CZ" dirty="0"/>
              <a:t>Grafické znázornění indexu koncentrace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38E153-884A-4433-A193-5B274C4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5F97D1-F81E-4E67-B3D3-032F04A25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25" y="1738218"/>
            <a:ext cx="7201550" cy="490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89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0B390-FE42-4500-8E5C-CC9F66F0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Zkouška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FDEB42-795A-4144-B339-A583C0507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088618"/>
            <a:ext cx="7729728" cy="31019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Další termíny?</a:t>
            </a:r>
          </a:p>
          <a:p>
            <a:pPr marL="0" indent="0">
              <a:buNone/>
            </a:pPr>
            <a:r>
              <a:rPr lang="cs-CZ" dirty="0"/>
              <a:t>12 otázek  - </a:t>
            </a:r>
            <a:r>
              <a:rPr lang="cs-CZ" dirty="0" err="1"/>
              <a:t>max</a:t>
            </a:r>
            <a:r>
              <a:rPr lang="cs-CZ" dirty="0"/>
              <a:t> 12. bodů</a:t>
            </a:r>
          </a:p>
          <a:p>
            <a:pPr marL="0" indent="0">
              <a:buNone/>
            </a:pPr>
            <a:r>
              <a:rPr lang="cs-CZ" dirty="0"/>
              <a:t>Hranice úspěšnosti &gt; 6,5 b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Příklad otázek</a:t>
            </a:r>
          </a:p>
          <a:p>
            <a:pPr marL="0" indent="0">
              <a:buNone/>
            </a:pPr>
            <a:r>
              <a:rPr lang="cs-CZ" dirty="0"/>
              <a:t>BPEJ - o co se jedná, podle čeho se určuje, jaké má využití v zemědělství?</a:t>
            </a:r>
          </a:p>
          <a:p>
            <a:pPr marL="0" indent="0">
              <a:buNone/>
            </a:pPr>
            <a:r>
              <a:rPr lang="cs-CZ" dirty="0"/>
              <a:t>Jaké jsou základní faktory lokalizace přímých zahraničních investic? Min 4. faktory</a:t>
            </a:r>
          </a:p>
          <a:p>
            <a:pPr marL="0" indent="0">
              <a:buNone/>
            </a:pPr>
            <a:r>
              <a:rPr lang="cs-CZ" dirty="0"/>
              <a:t>Charakterizuj průmysl anorganické chemie  - jaké jsou hlavní produkty, lokalizační faktory, </a:t>
            </a:r>
            <a:r>
              <a:rPr lang="cs-CZ"/>
              <a:t>hlavní producentské státy?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D2CE50-D4CE-4BF4-9407-6721EBF11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2413758"/>
            <a:ext cx="7729729" cy="3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3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1B123-74E0-4F0D-BF49-963BD517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Transformační recese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AAEFB5-82D9-4526-BC25-CF05F928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985" y="2363516"/>
            <a:ext cx="7729728" cy="39352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Ve všech zemích V4</a:t>
            </a:r>
          </a:p>
          <a:p>
            <a:pPr marL="0" indent="0">
              <a:buNone/>
            </a:pPr>
            <a:r>
              <a:rPr lang="cs-CZ" dirty="0"/>
              <a:t>pokles HDP</a:t>
            </a:r>
          </a:p>
          <a:p>
            <a:pPr marL="0" indent="0">
              <a:buNone/>
            </a:pPr>
            <a:r>
              <a:rPr lang="cs-CZ" dirty="0"/>
              <a:t>pokles průmyslové výroby</a:t>
            </a:r>
          </a:p>
          <a:p>
            <a:pPr marL="0" indent="0">
              <a:buNone/>
            </a:pPr>
            <a:r>
              <a:rPr lang="cs-CZ" dirty="0"/>
              <a:t>snížení produktivity práce</a:t>
            </a:r>
          </a:p>
          <a:p>
            <a:pPr marL="0" indent="0">
              <a:buNone/>
            </a:pPr>
            <a:r>
              <a:rPr lang="cs-CZ" dirty="0"/>
              <a:t>růst nezaměstnanosti</a:t>
            </a:r>
          </a:p>
          <a:p>
            <a:pPr marL="0" indent="0">
              <a:buNone/>
            </a:pPr>
            <a:r>
              <a:rPr lang="cs-CZ" b="1" dirty="0"/>
              <a:t>PŘÍČINY</a:t>
            </a:r>
          </a:p>
          <a:p>
            <a:pPr marL="0" indent="0">
              <a:buNone/>
            </a:pPr>
            <a:r>
              <a:rPr lang="cs-CZ" dirty="0"/>
              <a:t>ztráta tradičních trhů </a:t>
            </a:r>
          </a:p>
          <a:p>
            <a:pPr marL="0" indent="0">
              <a:buNone/>
            </a:pPr>
            <a:r>
              <a:rPr lang="cs-CZ" dirty="0"/>
              <a:t>adaptace na nové trhy </a:t>
            </a:r>
          </a:p>
          <a:p>
            <a:pPr marL="0" indent="0">
              <a:buNone/>
            </a:pPr>
            <a:r>
              <a:rPr lang="cs-CZ" dirty="0"/>
              <a:t>přerušení dodavatelských řetězců </a:t>
            </a:r>
          </a:p>
          <a:p>
            <a:pPr marL="0" indent="0">
              <a:buNone/>
            </a:pPr>
            <a:r>
              <a:rPr lang="cs-CZ" dirty="0"/>
              <a:t> deformovaná struktura ekonomiky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D4114D-00F4-453C-9786-4B5E02BDC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75" y="2721325"/>
            <a:ext cx="47910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8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933E6-DB79-4E91-8B78-25F0AA597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D42A3B-C08E-428C-9086-C65E7731A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socialistické země - silná regulace</a:t>
            </a:r>
          </a:p>
          <a:p>
            <a:pPr marL="0" indent="0">
              <a:buNone/>
            </a:pPr>
            <a:r>
              <a:rPr lang="cs-CZ" dirty="0"/>
              <a:t>1989: podíl soukromého podnikání na tvorbě HDP</a:t>
            </a:r>
          </a:p>
          <a:p>
            <a:pPr lvl="1"/>
            <a:r>
              <a:rPr lang="cs-CZ" dirty="0"/>
              <a:t>Československo 5 %</a:t>
            </a:r>
          </a:p>
          <a:p>
            <a:pPr lvl="1"/>
            <a:r>
              <a:rPr lang="cs-CZ" dirty="0"/>
              <a:t>Maďarsko 20 %</a:t>
            </a:r>
          </a:p>
          <a:p>
            <a:pPr lvl="1"/>
            <a:r>
              <a:rPr lang="cs-CZ" dirty="0"/>
              <a:t> Polsko 28 %</a:t>
            </a:r>
          </a:p>
          <a:p>
            <a:pPr marL="0" indent="0">
              <a:buNone/>
            </a:pPr>
            <a:r>
              <a:rPr lang="cs-CZ" dirty="0"/>
              <a:t>Na základě přijaté legislativy probíhá postupný proces privatizace průmyslu a kuponová privatizace. </a:t>
            </a:r>
          </a:p>
          <a:p>
            <a:pPr lvl="1"/>
            <a:endParaRPr lang="cs-CZ" dirty="0"/>
          </a:p>
          <a:p>
            <a:r>
              <a:rPr lang="cs-CZ" dirty="0"/>
              <a:t>2002-2006: - ČR, Slovensko, Maďarsko 80 %</a:t>
            </a:r>
          </a:p>
          <a:p>
            <a:pPr lvl="1"/>
            <a:r>
              <a:rPr lang="cs-CZ" dirty="0"/>
              <a:t>Polsko 75 %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45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4B1A7-1F76-46A7-AD71-AAEE77F9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87106"/>
            <a:ext cx="7729728" cy="1188720"/>
          </a:xfrm>
        </p:spPr>
        <p:txBody>
          <a:bodyPr/>
          <a:lstStyle/>
          <a:p>
            <a:r>
              <a:rPr lang="cs-CZ" dirty="0"/>
              <a:t>Po </a:t>
            </a:r>
            <a:r>
              <a:rPr lang="cs-CZ" dirty="0" err="1"/>
              <a:t>liberizaci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19489F-4F2F-47AD-BD8B-49AC6D177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43" y="2638044"/>
            <a:ext cx="10727871" cy="39097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Vznikají problémové průmyslové regiony- špatný odbyt v důsledku změny poptávky</a:t>
            </a:r>
          </a:p>
          <a:p>
            <a:pPr marL="0" indent="0">
              <a:buNone/>
            </a:pPr>
            <a:r>
              <a:rPr lang="cs-CZ" dirty="0"/>
              <a:t>Malý podíl terciéru – neustálý nárůst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Postupně tak během transformačního období dochází k rozpadu velkých organizací na menší, pružnější struktury</a:t>
            </a:r>
          </a:p>
          <a:p>
            <a:pPr marL="228600" lvl="1" indent="0">
              <a:buNone/>
            </a:pPr>
            <a:r>
              <a:rPr lang="cs-CZ" dirty="0"/>
              <a:t>na místo velkých firem s několika tisíci zaměstnanci začínají vznikat a významně se rozšiřovat malé a střední firmy</a:t>
            </a:r>
          </a:p>
          <a:p>
            <a:pPr marL="2286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pl-PL" dirty="0"/>
              <a:t>Tyto změny byly doprovázeny silnými pohyby na trhu práce.</a:t>
            </a:r>
          </a:p>
          <a:p>
            <a:pPr marL="228600" lvl="1" indent="0">
              <a:buNone/>
            </a:pPr>
            <a:r>
              <a:rPr lang="pl-PL" dirty="0"/>
              <a:t>Zaměstnanost v průmyslu se radikálně snížila. </a:t>
            </a:r>
          </a:p>
          <a:p>
            <a:pPr marL="457200" lvl="2" indent="0">
              <a:buNone/>
            </a:pPr>
            <a:r>
              <a:rPr lang="pl-PL" dirty="0"/>
              <a:t>Více než půl milionů pracovníků (cca ¼ z původního počtu) odešla za 6 let z průmyslu, zároveň narůstala poptávka po specialistech a kvalifikovaných dělnících, která trvá dodnes.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Řešení ČR </a:t>
            </a:r>
          </a:p>
          <a:p>
            <a:pPr marL="0" indent="0">
              <a:buNone/>
            </a:pPr>
            <a:r>
              <a:rPr lang="cs-CZ" dirty="0"/>
              <a:t>Otevření zahraničnímu obchodu- přímé zahraniční investice</a:t>
            </a:r>
          </a:p>
          <a:p>
            <a:pPr marL="228600" lvl="1" indent="0">
              <a:buNone/>
            </a:pPr>
            <a:r>
              <a:rPr lang="cs-CZ" dirty="0"/>
              <a:t>Růst konkurence a </a:t>
            </a:r>
            <a:r>
              <a:rPr lang="cs-CZ" dirty="0" err="1"/>
              <a:t>produktiivity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61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D6889E-F3E3-47D3-AC3D-07EF9857E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639" y="6004820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Vývoj těžby uhlí v 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70955D-EAEF-466F-A279-905A4B733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639" y="301595"/>
            <a:ext cx="6556722" cy="53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8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20EBF-167F-480D-84EA-8554D41E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Klasifikace průmyslu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A9FB0-BA01-4BC8-9197-F0F3C5DB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69" y="2570672"/>
            <a:ext cx="10522462" cy="3536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Typickým rysem průmyslu je jeho velmi diferencovaná struktura</a:t>
            </a:r>
          </a:p>
          <a:p>
            <a:pPr marL="0" indent="0">
              <a:buNone/>
            </a:pPr>
            <a:endParaRPr lang="pl-PL" sz="2000" dirty="0"/>
          </a:p>
          <a:p>
            <a:pPr lvl="1"/>
            <a:r>
              <a:rPr lang="pl-PL" sz="1800" dirty="0"/>
              <a:t>V průběhu vývoje se objevovaly nové druhy výrob i celá průmyslová odvětví</a:t>
            </a:r>
          </a:p>
          <a:p>
            <a:pPr marL="457200" lvl="2" indent="0">
              <a:buNone/>
            </a:pPr>
            <a:r>
              <a:rPr lang="pl-PL" sz="1800" dirty="0"/>
              <a:t>Některá odvětví ztrácela na významu, význam jiných rostl (např. výroba automobilů)</a:t>
            </a:r>
          </a:p>
          <a:p>
            <a:pPr marL="228600" lvl="1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2000" dirty="0"/>
              <a:t>Vývojové tendence průmyslu jako celku nelze sledovat, proto byla vytvořena klasifikace průmyslu, která vyčleňuje menší celky se společnými znaky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8309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3380B-AE8C-4B24-9996-711FD60B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0788"/>
            <a:ext cx="7729728" cy="1188720"/>
          </a:xfrm>
        </p:spPr>
        <p:txBody>
          <a:bodyPr/>
          <a:lstStyle/>
          <a:p>
            <a:r>
              <a:rPr lang="cs-CZ" altLang="cs-CZ" dirty="0"/>
              <a:t>Členění podle funkce využití finálních výrobků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B1BC55-7904-4BAC-BC23-17C598E0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84" y="1544321"/>
            <a:ext cx="11658232" cy="4940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1900" dirty="0"/>
              <a:t>V ČR používáno do r. 1993</a:t>
            </a:r>
          </a:p>
          <a:p>
            <a:pPr marL="0" indent="0">
              <a:buNone/>
            </a:pPr>
            <a:r>
              <a:rPr lang="cs-CZ" altLang="cs-CZ" sz="1900" dirty="0"/>
              <a:t>Průmysl rozdělen na 2 části a 18 odvětví</a:t>
            </a:r>
          </a:p>
          <a:p>
            <a:pPr marL="0" indent="0">
              <a:buNone/>
            </a:pPr>
            <a:r>
              <a:rPr lang="cs-CZ" altLang="cs-CZ" sz="1900" dirty="0"/>
              <a:t>Klasifikace nebyla příliš přesná, přesahy odvětví do druhé části klasifikace (např. farmaceutický průmysl patřil pod chemický apod.)</a:t>
            </a:r>
          </a:p>
          <a:p>
            <a:pPr marL="0" indent="0">
              <a:buNone/>
            </a:pPr>
            <a:endParaRPr lang="cs-CZ" altLang="cs-CZ" sz="1900" dirty="0"/>
          </a:p>
          <a:p>
            <a:endParaRPr lang="cs-CZ" altLang="cs-CZ" sz="1900" dirty="0"/>
          </a:p>
          <a:p>
            <a:endParaRPr lang="cs-CZ" altLang="cs-CZ" sz="1900" dirty="0"/>
          </a:p>
          <a:p>
            <a:endParaRPr lang="cs-CZ" altLang="cs-CZ" sz="19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1820E43-91C3-4FAB-9E46-9A0C117D3F76}"/>
              </a:ext>
            </a:extLst>
          </p:cNvPr>
          <p:cNvSpPr txBox="1"/>
          <p:nvPr/>
        </p:nvSpPr>
        <p:spPr>
          <a:xfrm>
            <a:off x="266884" y="3223201"/>
            <a:ext cx="4897797" cy="3600986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altLang="cs-CZ" sz="1900" b="1" dirty="0"/>
              <a:t>Těžký průmysl (výroba výrobních prostředků)</a:t>
            </a:r>
          </a:p>
          <a:p>
            <a:pPr algn="ctr"/>
            <a:r>
              <a:rPr lang="cs-CZ" altLang="cs-CZ" sz="1900" dirty="0"/>
              <a:t>Průmysl paliv</a:t>
            </a:r>
          </a:p>
          <a:p>
            <a:pPr algn="ctr"/>
            <a:r>
              <a:rPr lang="cs-CZ" altLang="cs-CZ" sz="1900" dirty="0"/>
              <a:t>Energetický průmysl</a:t>
            </a:r>
          </a:p>
          <a:p>
            <a:pPr algn="ctr"/>
            <a:r>
              <a:rPr lang="cs-CZ" altLang="cs-CZ" sz="1900" dirty="0"/>
              <a:t>Hutnictví železa</a:t>
            </a:r>
          </a:p>
          <a:p>
            <a:pPr algn="ctr"/>
            <a:r>
              <a:rPr lang="cs-CZ" altLang="cs-CZ" sz="1900" dirty="0"/>
              <a:t>Hutnictví neželezných kovů</a:t>
            </a:r>
          </a:p>
          <a:p>
            <a:pPr algn="ctr"/>
            <a:r>
              <a:rPr lang="cs-CZ" altLang="cs-CZ" sz="1900" dirty="0"/>
              <a:t>Chemický průmysl</a:t>
            </a:r>
          </a:p>
          <a:p>
            <a:pPr algn="ctr"/>
            <a:r>
              <a:rPr lang="cs-CZ" altLang="cs-CZ" sz="1900" dirty="0"/>
              <a:t>Strojírenský průmysl</a:t>
            </a:r>
          </a:p>
          <a:p>
            <a:pPr algn="ctr"/>
            <a:r>
              <a:rPr lang="cs-CZ" altLang="cs-CZ" sz="1900" dirty="0"/>
              <a:t>Elektrotechnický průmysl a kovozpracující průmysl</a:t>
            </a:r>
          </a:p>
          <a:p>
            <a:pPr algn="ctr"/>
            <a:r>
              <a:rPr lang="cs-CZ" altLang="cs-CZ" sz="1900" dirty="0"/>
              <a:t>Průmysl stavebních hmot</a:t>
            </a:r>
          </a:p>
          <a:p>
            <a:pPr algn="ctr"/>
            <a:r>
              <a:rPr lang="cs-CZ" altLang="cs-CZ" sz="1900" dirty="0"/>
              <a:t>Dřevozpracující průmysl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584CD7D-3695-4AD9-BE8D-AC0963C38BFA}"/>
              </a:ext>
            </a:extLst>
          </p:cNvPr>
          <p:cNvSpPr txBox="1"/>
          <p:nvPr/>
        </p:nvSpPr>
        <p:spPr>
          <a:xfrm>
            <a:off x="7027319" y="3066226"/>
            <a:ext cx="4897797" cy="3600986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2000" b="1" dirty="0"/>
              <a:t>Lehký průmysl (výroba spotřebních předmětů =</a:t>
            </a:r>
            <a:r>
              <a:rPr lang="en-US" altLang="cs-CZ" sz="2000" b="1" dirty="0"/>
              <a:t>&gt;</a:t>
            </a:r>
            <a:r>
              <a:rPr lang="cs-CZ" altLang="cs-CZ" sz="2000" b="1" dirty="0"/>
              <a:t> spotřební průmysl)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Průmysl papíru a celulózy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Průmysl skla, keramiky a porcelánu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Textilní průmysl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Oděvní průmysl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Kožedělný průmysl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Polygrafický průmysl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Průmysl potravin a pochutin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Výroba mrazírenská, zřídelní a tabáková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Ostatní průmyslová výroba</a:t>
            </a:r>
          </a:p>
        </p:txBody>
      </p:sp>
    </p:spTree>
    <p:extLst>
      <p:ext uri="{BB962C8B-B14F-4D97-AF65-F5344CB8AC3E}">
        <p14:creationId xmlns:p14="http://schemas.microsoft.com/office/powerpoint/2010/main" val="193230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92189-9CDD-4846-ACFD-BD66D0AA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23" y="364435"/>
            <a:ext cx="10765460" cy="1188720"/>
          </a:xfrm>
        </p:spPr>
        <p:txBody>
          <a:bodyPr>
            <a:normAutofit/>
          </a:bodyPr>
          <a:lstStyle/>
          <a:p>
            <a:r>
              <a:rPr lang="cs-CZ" altLang="cs-CZ" dirty="0"/>
              <a:t>Členění podle charakteru postavení výrobního procesu k výchozím surovinám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7EAE0A-6E7F-4F1D-B765-E45FF2DF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39" y="1998133"/>
            <a:ext cx="11118943" cy="4495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 ČR v letech 1994–2007 používána klasifikace OKEČ</a:t>
            </a:r>
          </a:p>
          <a:p>
            <a:pPr marL="0" indent="0">
              <a:buNone/>
            </a:pPr>
            <a:r>
              <a:rPr lang="cs-CZ" dirty="0"/>
              <a:t>Od 1. 1. 2008 nová klasifikace ekonomických činností CZ-NACE</a:t>
            </a:r>
          </a:p>
          <a:p>
            <a:pPr marL="0" indent="0">
              <a:buNone/>
            </a:pPr>
            <a:r>
              <a:rPr lang="cs-CZ" dirty="0"/>
              <a:t>Současné členění průmyslu na 3 odvětví:</a:t>
            </a:r>
          </a:p>
          <a:p>
            <a:pPr marL="0" indent="0">
              <a:buNone/>
            </a:pPr>
            <a:r>
              <a:rPr lang="cs-CZ" b="1" dirty="0"/>
              <a:t>Těžba nerostných surovin 	Zpracovatelský průmysl		Výroba a rozvod elektřiny, plynu, 								tepla a klimatizovaného vzduchu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Ne jen průmyslové odvětví</a:t>
            </a:r>
          </a:p>
          <a:p>
            <a:pPr marL="0" indent="0">
              <a:buNone/>
            </a:pPr>
            <a:r>
              <a:rPr lang="cs-CZ" dirty="0"/>
              <a:t>Základní členění 1-99 </a:t>
            </a:r>
          </a:p>
          <a:p>
            <a:pPr marL="0" indent="0">
              <a:buNone/>
            </a:pPr>
            <a:r>
              <a:rPr lang="cs-CZ" dirty="0"/>
              <a:t>Sběr těchto dat na starosti Český statistický úřad </a:t>
            </a:r>
            <a:r>
              <a:rPr lang="cs-CZ" dirty="0">
                <a:hlinkClick r:id="rId2"/>
              </a:rPr>
              <a:t>https://www.czso.cz/csu/czso/klasifikace_ekonomickych_cinnosti_cz_nace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Klasifikace činností NACE se používá například pro vydávání oprávnění k podnikání (např. živnostenské listy)</a:t>
            </a:r>
          </a:p>
          <a:p>
            <a:pPr marL="0" indent="0">
              <a:buNone/>
            </a:pPr>
            <a:r>
              <a:rPr lang="cs-CZ" dirty="0"/>
              <a:t>Registr ekonomických subjektů</a:t>
            </a:r>
          </a:p>
          <a:p>
            <a:pPr marL="228600" lvl="1" indent="0">
              <a:buNone/>
            </a:pPr>
            <a:r>
              <a:rPr lang="cs-CZ" dirty="0"/>
              <a:t>Např. Masarykova univerzita - </a:t>
            </a:r>
            <a:r>
              <a:rPr lang="cs-CZ" dirty="0">
                <a:hlinkClick r:id="rId3"/>
              </a:rPr>
              <a:t>http://wwwinfo.mfcr.cz/cgi-bin/ares/darv_res.cgi?ico=00216224&amp;jazyk=cz&amp;xml=1</a:t>
            </a:r>
            <a:endParaRPr lang="cs-CZ" dirty="0"/>
          </a:p>
          <a:p>
            <a:pPr marL="2286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265801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1662</TotalTime>
  <Words>928</Words>
  <Application>Microsoft Office PowerPoint</Application>
  <PresentationFormat>Širokoúhlá obrazovka</PresentationFormat>
  <Paragraphs>157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Gill Sans MT</vt:lpstr>
      <vt:lpstr>Balík</vt:lpstr>
      <vt:lpstr>Geografie Výrobní sféry přednáška č.V Průmysl v čr/Klasifikace průmyslu</vt:lpstr>
      <vt:lpstr>Transformace ekonomiky</vt:lpstr>
      <vt:lpstr>Transformační recese</vt:lpstr>
      <vt:lpstr>Liberalizace</vt:lpstr>
      <vt:lpstr>Po liberizaci</vt:lpstr>
      <vt:lpstr>Prezentace aplikace PowerPoint</vt:lpstr>
      <vt:lpstr>Klasifikace průmyslu</vt:lpstr>
      <vt:lpstr>Členění podle funkce využití finálních výrobků</vt:lpstr>
      <vt:lpstr>Členění podle charakteru postavení výrobního procesu k výchozím surovinám</vt:lpstr>
      <vt:lpstr>CZ NACE</vt:lpstr>
      <vt:lpstr>Data o průmyslu</vt:lpstr>
      <vt:lpstr>VŠPS</vt:lpstr>
      <vt:lpstr>metody hodnocení průmyslu</vt:lpstr>
      <vt:lpstr>Metody hodnocení průmyslu</vt:lpstr>
      <vt:lpstr>Metody hodnocení průmyslu</vt:lpstr>
      <vt:lpstr>Prezentace aplikace PowerPoint</vt:lpstr>
      <vt:lpstr>Prezentace aplikace PowerPoint</vt:lpstr>
      <vt:lpstr>Metody hodnocení průmyslu</vt:lpstr>
      <vt:lpstr>index koncentrace</vt:lpstr>
      <vt:lpstr>Grafické znázornění indexu koncentrace</vt:lpstr>
      <vt:lpstr>Zkouška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Výrobní sféry přednáška č.1</dc:title>
  <dc:creator>Ondřej Krejčí</dc:creator>
  <cp:lastModifiedBy>Ondřej Krejčí</cp:lastModifiedBy>
  <cp:revision>71</cp:revision>
  <dcterms:created xsi:type="dcterms:W3CDTF">2017-12-30T12:58:19Z</dcterms:created>
  <dcterms:modified xsi:type="dcterms:W3CDTF">2018-05-08T19:30:14Z</dcterms:modified>
</cp:coreProperties>
</file>