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5" r:id="rId6"/>
    <p:sldId id="291" r:id="rId7"/>
    <p:sldId id="302" r:id="rId8"/>
    <p:sldId id="266" r:id="rId9"/>
    <p:sldId id="269" r:id="rId10"/>
    <p:sldId id="270" r:id="rId11"/>
    <p:sldId id="271" r:id="rId12"/>
    <p:sldId id="273" r:id="rId13"/>
    <p:sldId id="275" r:id="rId14"/>
    <p:sldId id="303" r:id="rId15"/>
    <p:sldId id="300" r:id="rId16"/>
    <p:sldId id="276" r:id="rId17"/>
    <p:sldId id="27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EC581-397D-4795-8D6A-5C0911E1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735E0-6EC3-4481-938D-55C3D0FB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0DAF88-1A2E-44CE-8085-1525CCCB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EC301-9281-4287-B126-AD0B2E20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163C65-F44B-4733-A373-B86CE6DC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90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58D2F-1A6D-4DF6-97C0-B918EECA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CBBDC5-4560-4DEA-A09B-BFC4129FF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19416F-2CC0-416F-84C7-4D26DB91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64AED7-022C-4C2E-8FDF-D17DEA21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B61282-9B0E-4A31-837D-F7B73A8D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67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A5A48C-6AF5-4D2D-930A-2008483FB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7E30A5-3965-4118-ADDA-2AD0E0107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C3375E-3182-4096-8691-A59C6C7C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591D98-E630-4706-A5BC-C9D514A9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D4EF35-6012-40AB-9179-9B003445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0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3BA4A-5D6E-43A1-A1CA-0C9400E2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B66E93-5BBF-4AE7-AAE0-CD5CAF5E7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B32E99-8EE4-4817-82C1-7893A70D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550590-BC49-4EF4-9637-79A5CCD0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1D196A-5C09-48DF-9AE6-999589F7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76A03-746E-43C1-9CC9-674E7F3C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36FF0B6-CD6A-4EEC-AA49-B3E270245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76EE5D-B5FE-4380-B63F-CF31004A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0064B7-6CA3-43CF-ABD8-FE0F701E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7DBB63-8E86-44E0-97F6-40DD72D0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9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0843E-58D6-4AD4-918A-31D38C2E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C53841-EC09-4B47-AC0C-666838DD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57F350E-A2B2-4D23-A458-E715FA449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489A0B-C1C2-476B-A7A2-A5A3FF20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A54A77-C62A-45D2-854B-364264C5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84E118-B0DE-4A9D-B00F-C769CA22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05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E3593-1454-4439-9778-E169B87E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0F37F1-0A54-4681-B95A-C2B275897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B45025F-C300-44EC-8C9F-99D77C295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80813AD-7ECE-471D-93A2-4F2B714A2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DAB027D-FE97-49A3-8D93-E1662FCF2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6DA7754-8B8D-4989-BE91-608BB4EE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D1A47F4-029F-4708-A5D9-39EE78C3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ADF279F-BDDE-45B0-8DF7-8B858F6C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62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0761C-7598-43AF-99CE-EEC90B96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2BF8BA-4A26-485C-8A61-E833851A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D94193-30F5-4838-8E9B-07A5B528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EA3E30-CC52-4031-9375-C9F12CD5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8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AF891B-7AF4-4C0B-B8C3-E262629C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9F295D-D52E-49A8-92FB-0123F712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82AF2C-9CBD-42B2-8D65-7E9148E1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01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AA450-A9A9-442F-BC29-A12197B6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11E331-2724-422A-A870-66D445DB3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EB8C1C4-3575-4252-A3F7-C8BB167F3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2D1C6A-8152-433C-907E-17A232EE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DD1F25-AC23-4B07-90FB-FE789BB7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AFBBAB-A089-469A-BA7C-EF4B1974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18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8931B-2B00-4C8C-BF39-B7DA6241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FEEE629-3251-4FDB-A2EB-986B22618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BEFD157-13E9-4B85-825D-09CE9D2B7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FA295D-AF63-4BF6-A801-5853ADD2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8682AD-CD9A-4093-A2B6-43F4237A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581AA-D49C-4E1C-BC4B-6CA4D7A7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2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B7CA37-FD23-4859-9314-A62AD9B9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842DE0-F0F1-4A89-B09D-B0E30FC82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29264A-07F2-4FD8-B575-1C5CCFD57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0785-8C15-426C-9B22-7DC29082339C}" type="datetimeFigureOut">
              <a:rPr lang="cs-CZ" smtClean="0"/>
              <a:t>26. 4. 2018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C7160A-6CE8-46F2-BCA4-FA7D19809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008589-D840-45C8-9C4B-2384A217E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60FEA-A2E7-46CF-A5DC-989DA34DF7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37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db.czso.cz/vdbvo2/faces/cs/index.jsf?page=statistiky&amp;katalog=30845&amp;filtr=G~F_M~F_Z~F_R~F_P~_S~_U~501-_null#katalog=3071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y.cz/" TargetMode="External"/><Relationship Id="rId2" Type="http://schemas.openxmlformats.org/officeDocument/2006/relationships/hyperlink" Target="https://vdb.czso.cz/vdbvo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Na základě studia podkladových materiálů zhodnoťte přírodní, socioekonomické a celkové předpoklady pro zemědělství ve Vámi vybrané obci. Zjištěná data okomentujte.</a:t>
            </a:r>
          </a:p>
          <a:p>
            <a:pPr marL="0" indent="0">
              <a:buNone/>
            </a:pPr>
            <a:r>
              <a:rPr lang="cs-CZ" dirty="0"/>
              <a:t>Části</a:t>
            </a:r>
          </a:p>
          <a:p>
            <a:pPr lvl="1"/>
            <a:r>
              <a:rPr lang="cs-CZ" dirty="0"/>
              <a:t>1) Přírodní předpoklady</a:t>
            </a:r>
          </a:p>
          <a:p>
            <a:pPr lvl="1"/>
            <a:r>
              <a:rPr lang="cs-CZ" dirty="0"/>
              <a:t>2) Zemědělská půda</a:t>
            </a:r>
          </a:p>
          <a:p>
            <a:pPr lvl="1"/>
            <a:r>
              <a:rPr lang="cs-CZ" dirty="0"/>
              <a:t>3) Socio-ekonomické předpoklady</a:t>
            </a:r>
          </a:p>
        </p:txBody>
      </p:sp>
    </p:spTree>
    <p:extLst>
      <p:ext uri="{BB962C8B-B14F-4D97-AF65-F5344CB8AC3E}">
        <p14:creationId xmlns:p14="http://schemas.microsoft.com/office/powerpoint/2010/main" val="213276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08D2A1E8-EF24-493E-B92A-2E4A2C5B2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773" y="3861048"/>
            <a:ext cx="4930812" cy="30297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67A2ECA-D0D5-47CE-81E0-629694433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93"/>
          <a:stretch/>
        </p:blipFill>
        <p:spPr>
          <a:xfrm>
            <a:off x="1524000" y="2668"/>
            <a:ext cx="4932040" cy="322879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3FF2CF3-0550-48CA-92D0-D10695A74B6F}"/>
              </a:ext>
            </a:extLst>
          </p:cNvPr>
          <p:cNvSpPr/>
          <p:nvPr/>
        </p:nvSpPr>
        <p:spPr>
          <a:xfrm>
            <a:off x="4295800" y="846138"/>
            <a:ext cx="864096" cy="1142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723381F-96C6-499D-A45D-42BE7F5BC114}"/>
              </a:ext>
            </a:extLst>
          </p:cNvPr>
          <p:cNvSpPr/>
          <p:nvPr/>
        </p:nvSpPr>
        <p:spPr>
          <a:xfrm>
            <a:off x="4871864" y="4149080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B7F9BE5-5871-4D0B-A60A-9BB04038D4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62"/>
          <a:stretch/>
        </p:blipFill>
        <p:spPr>
          <a:xfrm>
            <a:off x="5345530" y="53896"/>
            <a:ext cx="5322471" cy="373893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4381AF4A-5DFE-46D1-895E-7A24BE7ECD1A}"/>
              </a:ext>
            </a:extLst>
          </p:cNvPr>
          <p:cNvSpPr/>
          <p:nvPr/>
        </p:nvSpPr>
        <p:spPr>
          <a:xfrm>
            <a:off x="5580464" y="548680"/>
            <a:ext cx="1031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8DCD652-9729-4133-B239-797F6043D2C7}"/>
              </a:ext>
            </a:extLst>
          </p:cNvPr>
          <p:cNvSpPr/>
          <p:nvPr/>
        </p:nvSpPr>
        <p:spPr>
          <a:xfrm>
            <a:off x="7464152" y="3501008"/>
            <a:ext cx="504056" cy="277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1D8E184-7AEA-4E3A-AA8E-62E2E510048C}"/>
              </a:ext>
            </a:extLst>
          </p:cNvPr>
          <p:cNvSpPr txBox="1"/>
          <p:nvPr/>
        </p:nvSpPr>
        <p:spPr>
          <a:xfrm>
            <a:off x="4842140" y="8461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C884C28-4FAF-44AE-B180-ED93DB627D1C}"/>
              </a:ext>
            </a:extLst>
          </p:cNvPr>
          <p:cNvSpPr txBox="1"/>
          <p:nvPr/>
        </p:nvSpPr>
        <p:spPr>
          <a:xfrm>
            <a:off x="4574607" y="4149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5818A00-6F48-44BF-B480-E1957598EFB8}"/>
              </a:ext>
            </a:extLst>
          </p:cNvPr>
          <p:cNvSpPr txBox="1"/>
          <p:nvPr/>
        </p:nvSpPr>
        <p:spPr>
          <a:xfrm>
            <a:off x="6203729" y="760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0A51669-9B00-4483-8ECE-EEE996CCFFD4}"/>
              </a:ext>
            </a:extLst>
          </p:cNvPr>
          <p:cNvSpPr txBox="1"/>
          <p:nvPr/>
        </p:nvSpPr>
        <p:spPr>
          <a:xfrm>
            <a:off x="7212458" y="3417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4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5C22C480-FD96-4A13-875A-48FC755F0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099" y="4057597"/>
            <a:ext cx="3562086" cy="263667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D78DFDC0-CE09-4A1E-B38D-AB923F0C8336}"/>
              </a:ext>
            </a:extLst>
          </p:cNvPr>
          <p:cNvSpPr txBox="1"/>
          <p:nvPr/>
        </p:nvSpPr>
        <p:spPr>
          <a:xfrm>
            <a:off x="8544517" y="4159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157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993" y="100040"/>
            <a:ext cx="8990881" cy="48744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3EE410-9361-455F-8A6C-A1797308A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693" y="3832982"/>
            <a:ext cx="5456520" cy="299695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C720275-B314-4229-A7CA-C8BE2DE05CCF}"/>
              </a:ext>
            </a:extLst>
          </p:cNvPr>
          <p:cNvSpPr/>
          <p:nvPr/>
        </p:nvSpPr>
        <p:spPr>
          <a:xfrm>
            <a:off x="9616174" y="4509120"/>
            <a:ext cx="735440" cy="647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D5F2192-048D-488E-AB72-FE7CECEBC5A1}"/>
              </a:ext>
            </a:extLst>
          </p:cNvPr>
          <p:cNvSpPr/>
          <p:nvPr/>
        </p:nvSpPr>
        <p:spPr>
          <a:xfrm>
            <a:off x="4367808" y="2060848"/>
            <a:ext cx="3320752" cy="656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64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Socioekonomické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/>
              <a:t>Obyvatelstvo </a:t>
            </a:r>
          </a:p>
          <a:p>
            <a:pPr marL="457200" lvl="1" indent="0">
              <a:buNone/>
            </a:pPr>
            <a:r>
              <a:rPr lang="cs-CZ" dirty="0"/>
              <a:t>SLDB 2011, Zaměstnaní podle odvětví ekonomické činnosti v obci</a:t>
            </a:r>
          </a:p>
          <a:p>
            <a:pPr lvl="1"/>
            <a:r>
              <a:rPr lang="cs-CZ" dirty="0">
                <a:hlinkClick r:id="rId2"/>
              </a:rPr>
              <a:t>https://vdb.czso.cz/vdbvo2/faces/cs/index.jsf?page=statistiky&amp;katalog=30845&amp;filtr=G~F_M~F_Z~F_R~F_P~_S~_U~501-_null#katalog=30713</a:t>
            </a:r>
            <a:endParaRPr lang="cs-CZ" dirty="0"/>
          </a:p>
          <a:p>
            <a:pPr lvl="2"/>
            <a:endParaRPr lang="cs-CZ" dirty="0"/>
          </a:p>
          <a:p>
            <a:pPr marL="0" indent="0">
              <a:buNone/>
            </a:pPr>
            <a:r>
              <a:rPr lang="cs-CZ" dirty="0"/>
              <a:t>Podnikatelské subjekty v zemědělství </a:t>
            </a:r>
          </a:p>
          <a:p>
            <a:pPr lvl="1"/>
            <a:r>
              <a:rPr lang="cs-CZ" dirty="0"/>
              <a:t>Veřejná databáze CZSO - Vybrané údaje za obec</a:t>
            </a:r>
          </a:p>
        </p:txBody>
      </p:sp>
    </p:spTree>
    <p:extLst>
      <p:ext uri="{BB962C8B-B14F-4D97-AF65-F5344CB8AC3E}">
        <p14:creationId xmlns:p14="http://schemas.microsoft.com/office/powerpoint/2010/main" val="394501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4408B2-EB1D-4CEF-B065-D4C67A9F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602"/>
            <a:ext cx="9144000" cy="403569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CED4469-26CD-4D45-B218-03A9047BF785}"/>
              </a:ext>
            </a:extLst>
          </p:cNvPr>
          <p:cNvSpPr/>
          <p:nvPr/>
        </p:nvSpPr>
        <p:spPr>
          <a:xfrm>
            <a:off x="3287688" y="2132856"/>
            <a:ext cx="72008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6348A4-A79D-4C79-8EB8-FA81E601F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6" y="2562135"/>
            <a:ext cx="6600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8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E078AD9-0D1E-4017-8F78-A180DB617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710" y="2186608"/>
            <a:ext cx="5793139" cy="46713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B207D3-4D72-4F6A-AD98-F77BC530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97" y="150950"/>
            <a:ext cx="6038850" cy="366712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8593AE3-FFE0-44C0-9B50-EEA3596D3447}"/>
              </a:ext>
            </a:extLst>
          </p:cNvPr>
          <p:cNvSpPr/>
          <p:nvPr/>
        </p:nvSpPr>
        <p:spPr>
          <a:xfrm>
            <a:off x="3840480" y="1350498"/>
            <a:ext cx="1716258" cy="661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FB86EDE-720B-460C-B6AB-AE5BCF5DE257}"/>
              </a:ext>
            </a:extLst>
          </p:cNvPr>
          <p:cNvSpPr/>
          <p:nvPr/>
        </p:nvSpPr>
        <p:spPr>
          <a:xfrm>
            <a:off x="6453809" y="2676939"/>
            <a:ext cx="1166192" cy="172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2D7DFA4-676A-4F0D-94EE-AB4CA6838055}"/>
              </a:ext>
            </a:extLst>
          </p:cNvPr>
          <p:cNvSpPr/>
          <p:nvPr/>
        </p:nvSpPr>
        <p:spPr>
          <a:xfrm>
            <a:off x="7646506" y="6327912"/>
            <a:ext cx="2729946" cy="4041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1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461D0-8232-48F1-96C6-21BB9EBA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680E8F-9419-447B-82E9-DB7A6F6A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DB74AC-5711-4D40-82A6-6ED7A2533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56411"/>
            <a:ext cx="9144000" cy="445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Socioekonomické faktory - vypracování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dirty="0"/>
              <a:t>Tabulka </a:t>
            </a:r>
          </a:p>
          <a:p>
            <a:pPr marL="742950" lvl="2" indent="-342900"/>
            <a:r>
              <a:rPr lang="cs-CZ" dirty="0"/>
              <a:t>počet obyvatel celkem </a:t>
            </a:r>
          </a:p>
          <a:p>
            <a:pPr marL="742950" lvl="2" indent="-342900"/>
            <a:r>
              <a:rPr lang="cs-CZ" dirty="0"/>
              <a:t>počet zaměstnaných v zemědělství </a:t>
            </a:r>
          </a:p>
          <a:p>
            <a:pPr marL="742950" lvl="2" indent="-342900"/>
            <a:r>
              <a:rPr lang="cs-CZ" dirty="0"/>
              <a:t>zaměstnanost v zemědělství (%)</a:t>
            </a:r>
          </a:p>
          <a:p>
            <a:pPr marL="742950" lvl="2" indent="-342900"/>
            <a:r>
              <a:rPr lang="cs-CZ" dirty="0"/>
              <a:t>podniky se zjištěnou aktivitou v zemědělství v obci</a:t>
            </a:r>
          </a:p>
          <a:p>
            <a:pPr marL="1200150" lvl="3" indent="-342900"/>
            <a:r>
              <a:rPr lang="cs-CZ" dirty="0"/>
              <a:t>Počet zemědělských podniků na celkovém počtu podniků v obci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81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Úvod – stručná charakteristika obce</a:t>
            </a:r>
          </a:p>
          <a:p>
            <a:pPr marL="0" indent="0">
              <a:buNone/>
            </a:pPr>
            <a:r>
              <a:rPr lang="cs-CZ" dirty="0"/>
              <a:t>Vlastní analýza předpokladů pro zemědělství – včetně komentářů každého ukazatele</a:t>
            </a:r>
          </a:p>
          <a:p>
            <a:pPr marL="0" indent="0">
              <a:buNone/>
            </a:pPr>
            <a:r>
              <a:rPr lang="cs-CZ" dirty="0"/>
              <a:t>Tabelární a grafické výstupy </a:t>
            </a:r>
          </a:p>
          <a:p>
            <a:pPr marL="0" indent="0">
              <a:buNone/>
            </a:pPr>
            <a:r>
              <a:rPr lang="cs-CZ" b="1" dirty="0"/>
              <a:t>Závěr – celkové zhodnocení předpokladů zemědělství a srovnání se skutečným stavem</a:t>
            </a:r>
          </a:p>
          <a:p>
            <a:pPr marL="0" indent="0">
              <a:buNone/>
            </a:pPr>
            <a:r>
              <a:rPr lang="cs-CZ" dirty="0"/>
              <a:t>Zdroje – seznam všech použitých zdrojů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95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Přírodní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1.1 Střední nadmořská výška (mapy.nature.cz)</a:t>
            </a:r>
          </a:p>
          <a:p>
            <a:pPr lvl="0"/>
            <a:r>
              <a:rPr lang="cs-CZ" dirty="0"/>
              <a:t>1.2 Sklonitost reliéfu (mapy.nature.cz)</a:t>
            </a:r>
          </a:p>
          <a:p>
            <a:pPr lvl="0"/>
            <a:r>
              <a:rPr lang="cs-CZ" dirty="0"/>
              <a:t>1.3 Klimatická oblasti (mapy.nature.cz, </a:t>
            </a:r>
            <a:r>
              <a:rPr lang="cs-CZ" dirty="0" err="1"/>
              <a:t>Quitt</a:t>
            </a:r>
            <a:r>
              <a:rPr lang="cs-CZ" dirty="0"/>
              <a:t> 	1977)</a:t>
            </a:r>
          </a:p>
          <a:p>
            <a:pPr lvl="0"/>
            <a:r>
              <a:rPr lang="cs-CZ" dirty="0"/>
              <a:t>1.4 Půdní pokryv (mapy.geology.cz/pudy, MŽP, 	Tomášek )</a:t>
            </a:r>
          </a:p>
          <a:p>
            <a:pPr lvl="0"/>
            <a:r>
              <a:rPr lang="cs-CZ" dirty="0"/>
              <a:t>1.5 Zemědělské výrobní oblasti (Situační a 	výhledová zpráva Půda 2015 – Mapa výrobních oblastí)</a:t>
            </a:r>
          </a:p>
          <a:p>
            <a:pPr lvl="0"/>
            <a:r>
              <a:rPr lang="cs-CZ" dirty="0"/>
              <a:t>1.6 BPEJ- Bonitně půdně ekologické jednotky</a:t>
            </a:r>
          </a:p>
          <a:p>
            <a:pPr lvl="1"/>
            <a:r>
              <a:rPr lang="cs-CZ" dirty="0" err="1"/>
              <a:t>Skeletovitost</a:t>
            </a:r>
            <a:r>
              <a:rPr lang="cs-CZ" dirty="0"/>
              <a:t>, Hloubka půdy (mapy.vumop.cz)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29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840120"/>
            <a:ext cx="9144000" cy="50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1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504" y="533155"/>
            <a:ext cx="9036496" cy="61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35CBA9-0D35-4F44-ACBD-80CCC908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65" y="235778"/>
            <a:ext cx="8374441" cy="6386443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20CD51E-2B5E-403E-99D1-38302508EDD2}"/>
              </a:ext>
            </a:extLst>
          </p:cNvPr>
          <p:cNvSpPr/>
          <p:nvPr/>
        </p:nvSpPr>
        <p:spPr>
          <a:xfrm>
            <a:off x="4353335" y="1820035"/>
            <a:ext cx="3179299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99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1C10E-93DE-4F79-887C-40A4B12F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91412FD-76A8-4F59-8018-076597F75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656" y="11509"/>
            <a:ext cx="6480720" cy="6712570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A182D57A-B947-4E61-944C-816066EED76E}"/>
              </a:ext>
            </a:extLst>
          </p:cNvPr>
          <p:cNvSpPr/>
          <p:nvPr/>
        </p:nvSpPr>
        <p:spPr>
          <a:xfrm>
            <a:off x="2809461" y="3470231"/>
            <a:ext cx="1550504" cy="1474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67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BD090-1D17-4A4B-9C51-6F016340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C7A444-D361-41F6-A649-FFFCBFDBE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053C42-16B9-40F6-A52A-BC473C5C2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9998561" cy="467284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FD5CF28-1C7E-420C-88A3-3DCFA17A33A3}"/>
              </a:ext>
            </a:extLst>
          </p:cNvPr>
          <p:cNvSpPr/>
          <p:nvPr/>
        </p:nvSpPr>
        <p:spPr>
          <a:xfrm>
            <a:off x="9183756" y="3260483"/>
            <a:ext cx="1497495" cy="168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5249F3D-0349-4A15-939F-96D2C2849116}"/>
              </a:ext>
            </a:extLst>
          </p:cNvPr>
          <p:cNvSpPr/>
          <p:nvPr/>
        </p:nvSpPr>
        <p:spPr>
          <a:xfrm>
            <a:off x="9183757" y="3032780"/>
            <a:ext cx="1497495" cy="238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1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Přírodní předpoklady – vypracování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Popis zjištěných dat: střední nadmořská výška, klimatické oblasti, zemědělské výrobní oblasti, </a:t>
            </a:r>
            <a:r>
              <a:rPr lang="cs-CZ" dirty="0" err="1"/>
              <a:t>skeletovitost</a:t>
            </a:r>
            <a:r>
              <a:rPr lang="cs-CZ" dirty="0"/>
              <a:t>, hloubka půdy</a:t>
            </a:r>
          </a:p>
          <a:p>
            <a:pPr marL="0" indent="0">
              <a:buNone/>
            </a:pPr>
            <a:r>
              <a:rPr lang="cs-CZ" dirty="0"/>
              <a:t>Mapa (obr.) se stručným komentářem – u charakteristiky sklonitost reliéfu, půdní pokryv</a:t>
            </a:r>
          </a:p>
          <a:p>
            <a:pPr lvl="1"/>
            <a:r>
              <a:rPr lang="cs-CZ" dirty="0"/>
              <a:t>Nejlépe připojením WMS</a:t>
            </a:r>
          </a:p>
          <a:p>
            <a:pPr lvl="1"/>
            <a:r>
              <a:rPr lang="cs-CZ" dirty="0"/>
              <a:t>Alespoň </a:t>
            </a:r>
            <a:r>
              <a:rPr lang="cs-CZ" dirty="0" err="1"/>
              <a:t>prt</a:t>
            </a:r>
            <a:r>
              <a:rPr lang="cs-CZ" dirty="0"/>
              <a:t> </a:t>
            </a:r>
            <a:r>
              <a:rPr lang="cs-CZ" dirty="0" err="1"/>
              <a:t>sc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28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Zemědělská půda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/>
              <a:t>2.1 Podíl zemědělské půdy v obci a procento zornění – (Veřejná databáze CZSO)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hlinkClick r:id="rId2"/>
              </a:rPr>
              <a:t>https://vdb.czso.cz/vdbvo2/</a:t>
            </a:r>
            <a:endParaRPr lang="cs-CZ" dirty="0"/>
          </a:p>
          <a:p>
            <a:pPr lvl="1"/>
            <a:r>
              <a:rPr lang="cs-CZ" i="1" dirty="0"/>
              <a:t>Procento zornění </a:t>
            </a:r>
            <a:r>
              <a:rPr lang="cs-CZ" dirty="0"/>
              <a:t>= orná půda/zemědělská půda (%)</a:t>
            </a:r>
          </a:p>
          <a:p>
            <a:pPr marL="0" lvl="0" indent="0">
              <a:buNone/>
            </a:pPr>
            <a:r>
              <a:rPr lang="cs-CZ" dirty="0"/>
              <a:t>2.2 Cena půdy (</a:t>
            </a:r>
            <a:r>
              <a:rPr lang="cs-CZ" dirty="0">
                <a:hlinkClick r:id="rId3"/>
              </a:rPr>
              <a:t>www.farmy.cz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Cena zemědělské půdy úřední x tržní 2017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6305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263</Words>
  <Application>Microsoft Office PowerPoint</Application>
  <PresentationFormat>Širokoúhlá obrazovka</PresentationFormat>
  <Paragraphs>50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Zadání</vt:lpstr>
      <vt:lpstr>1) Přírodní předpoklady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Přírodní předpoklady – vypracování </vt:lpstr>
      <vt:lpstr>2. Zemědělská půda</vt:lpstr>
      <vt:lpstr>Prezentace aplikace PowerPoint</vt:lpstr>
      <vt:lpstr>Prezentace aplikace PowerPoint</vt:lpstr>
      <vt:lpstr>3 Socioekonomické faktory</vt:lpstr>
      <vt:lpstr>Prezentace aplikace PowerPoint</vt:lpstr>
      <vt:lpstr>Prezentace aplikace PowerPoint</vt:lpstr>
      <vt:lpstr>Prezentace aplikace PowerPoint</vt:lpstr>
      <vt:lpstr>Socioekonomické faktory - vypracování</vt:lpstr>
      <vt:lpstr>Struktura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Zadání</dc:title>
  <dc:creator>Ondřej Krejčí</dc:creator>
  <cp:lastModifiedBy>Ondřej Krejčí</cp:lastModifiedBy>
  <cp:revision>3</cp:revision>
  <dcterms:created xsi:type="dcterms:W3CDTF">2018-04-26T16:23:43Z</dcterms:created>
  <dcterms:modified xsi:type="dcterms:W3CDTF">2018-04-26T16:58:15Z</dcterms:modified>
</cp:coreProperties>
</file>