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ppt/comments/comment3.xml" ContentType="application/vnd.openxmlformats-officedocument.presentationml.comments+xml"/>
  <Override PartName="/ppt/comments/comment4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06" r:id="rId3"/>
    <p:sldId id="305" r:id="rId4"/>
    <p:sldId id="257" r:id="rId5"/>
    <p:sldId id="307" r:id="rId6"/>
    <p:sldId id="308" r:id="rId7"/>
    <p:sldId id="310" r:id="rId8"/>
    <p:sldId id="288" r:id="rId9"/>
    <p:sldId id="260" r:id="rId10"/>
    <p:sldId id="259" r:id="rId11"/>
    <p:sldId id="266" r:id="rId12"/>
    <p:sldId id="267" r:id="rId13"/>
    <p:sldId id="268" r:id="rId14"/>
    <p:sldId id="269" r:id="rId15"/>
    <p:sldId id="272" r:id="rId16"/>
    <p:sldId id="289" r:id="rId17"/>
    <p:sldId id="273" r:id="rId18"/>
    <p:sldId id="274" r:id="rId19"/>
    <p:sldId id="275" r:id="rId20"/>
    <p:sldId id="277" r:id="rId21"/>
    <p:sldId id="276" r:id="rId22"/>
    <p:sldId id="282" r:id="rId23"/>
    <p:sldId id="283" r:id="rId24"/>
    <p:sldId id="280" r:id="rId25"/>
    <p:sldId id="278" r:id="rId26"/>
    <p:sldId id="279" r:id="rId27"/>
    <p:sldId id="270" r:id="rId28"/>
    <p:sldId id="309" r:id="rId29"/>
    <p:sldId id="290" r:id="rId30"/>
    <p:sldId id="292" r:id="rId31"/>
    <p:sldId id="293" r:id="rId32"/>
    <p:sldId id="294" r:id="rId33"/>
    <p:sldId id="295" r:id="rId34"/>
    <p:sldId id="296" r:id="rId35"/>
    <p:sldId id="297" r:id="rId36"/>
    <p:sldId id="298" r:id="rId37"/>
    <p:sldId id="300" r:id="rId38"/>
    <p:sldId id="301" r:id="rId39"/>
    <p:sldId id="302" r:id="rId40"/>
    <p:sldId id="303" r:id="rId41"/>
    <p:sldId id="284" r:id="rId42"/>
    <p:sldId id="285" r:id="rId43"/>
    <p:sldId id="304" r:id="rId44"/>
    <p:sldId id="286" r:id="rId45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Ondřej Krejčí" initials="OK" lastIdx="3" clrIdx="0">
    <p:extLst>
      <p:ext uri="{19B8F6BF-5375-455C-9EA6-DF929625EA0E}">
        <p15:presenceInfo xmlns:p15="http://schemas.microsoft.com/office/powerpoint/2012/main" userId="092c6153466651d9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50" d="100"/>
          <a:sy n="50" d="100"/>
        </p:scale>
        <p:origin x="60" y="5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7-12-28T13:35:01.853" idx="2">
    <p:pos x="10" y="10"/>
    <p:text>vymezení venkova v mapách či kartogramech na základě statistických dat, kdy venkov je to, co disponuje určitými znaky vnímanými jako venkovské, zatímco městu tyto znaky chybí či jimi disponuje jen v omezené míře</p:text>
    <p:extLst>
      <p:ext uri="{C676402C-5697-4E1C-873F-D02D1690AC5C}">
        <p15:threadingInfo xmlns:p15="http://schemas.microsoft.com/office/powerpoint/2012/main" timeZoneBias="-6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7-12-28T13:35:01.853" idx="2">
    <p:pos x="10" y="10"/>
    <p:text>vymezení venkova v mapách či kartogramech na základě statistických dat, kdy venkov je to, co disponuje určitými znaky vnímanými jako venkovské, zatímco městu tyto znaky chybí či jimi disponuje jen v omezené míře</p:text>
    <p:extLst>
      <p:ext uri="{C676402C-5697-4E1C-873F-D02D1690AC5C}">
        <p15:threadingInfo xmlns:p15="http://schemas.microsoft.com/office/powerpoint/2012/main" timeZoneBias="-6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7-12-28T13:32:32.940" idx="1">
    <p:pos x="10" y="10"/>
    <p:text>rozjezdy  Venkov rozjezdy ano x Zlín ne</p:text>
    <p:extLst>
      <p:ext uri="{C676402C-5697-4E1C-873F-D02D1690AC5C}">
        <p15:threadingInfo xmlns:p15="http://schemas.microsoft.com/office/powerpoint/2012/main" timeZoneBias="-60"/>
      </p:ext>
    </p:extLst>
  </p:cm>
  <p:cm authorId="1" dt="2017-12-28T13:37:01.653" idx="3">
    <p:pos x="6493" y="2060"/>
    <p:text>Rozdělení pomalu mizí. Lze pozorovat, ale výsledky tohoto bádání nelze brát za konečné.</p:text>
    <p:extLst>
      <p:ext uri="{C676402C-5697-4E1C-873F-D02D1690AC5C}">
        <p15:threadingInfo xmlns:p15="http://schemas.microsoft.com/office/powerpoint/2012/main" timeZoneBias="-60"/>
      </p:ext>
    </p:extLs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7-12-28T13:35:01.853" idx="2">
    <p:pos x="10" y="10"/>
    <p:text>vymezení venkova v mapách či kartogramech na základě statistických dat, kdy venkov je to, co disponuje určitými znaky vnímanými jako venkovské, zatímco městu tyto znaky chybí či jimi disponuje jen v omezené míře</p:text>
    <p:extLst>
      <p:ext uri="{C676402C-5697-4E1C-873F-D02D1690AC5C}">
        <p15:threadingInfo xmlns:p15="http://schemas.microsoft.com/office/powerpoint/2012/main" timeZoneBias="-6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52D0D88-1545-46C7-808D-9B9AA9693E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0D5FFEA-6396-48CF-836F-BEB42E8106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F373A69-C9E1-4759-828F-CB68B3771E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F88BE-636E-4C1B-BEDC-D202F559D3FB}" type="datetimeFigureOut">
              <a:rPr lang="cs-CZ" smtClean="0"/>
              <a:t>21. 2. 2018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25E914B-DDA1-452E-9935-40CEC37B4A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94A9487-2D7B-48FF-B50B-EDD0CEE241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84FD2-ED56-4807-A168-89D78BB7203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338155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822B340-96CC-46E8-B5A7-7AC773D946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20920482-B4BB-4299-BF72-A0CBAE91C8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DD6B279-618F-4C6A-846D-C9F99FDC60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F88BE-636E-4C1B-BEDC-D202F559D3FB}" type="datetimeFigureOut">
              <a:rPr lang="cs-CZ" smtClean="0"/>
              <a:t>21. 2. 2018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31997D9-496C-4566-B29B-C90A9F4240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05485F3-609C-4788-97FC-EA233F0B6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84FD2-ED56-4807-A168-89D78BB7203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648030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D2E11D7F-17BB-45BE-807D-77C9D6AE69B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71C998F0-2BD6-43DA-8488-C7CA7391C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0C85DB5-45A8-4573-A871-9C2AD7F1F0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F88BE-636E-4C1B-BEDC-D202F559D3FB}" type="datetimeFigureOut">
              <a:rPr lang="cs-CZ" smtClean="0"/>
              <a:t>21. 2. 2018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FD82CD9-ABB9-491C-8415-CEE233020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4B8EB59-4CE9-433D-90E1-77E5E222FE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84FD2-ED56-4807-A168-89D78BB7203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794974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C1CB7F6-EA4D-48B8-B6CC-A1ED5639F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AE37E3B-CEC6-450A-85F4-C46F8D2DB2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97CF60E-8871-4D94-A362-B61E8AB0A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F88BE-636E-4C1B-BEDC-D202F559D3FB}" type="datetimeFigureOut">
              <a:rPr lang="cs-CZ" smtClean="0"/>
              <a:t>21. 2. 2018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B1601BA-EB7F-4C8C-9224-3695F33E2A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7D87E3C-4505-4E12-A136-16E5BC0A2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84FD2-ED56-4807-A168-89D78BB7203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509738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D53BBCC-86B9-42ED-9CD7-4C0956DBC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19379831-BC8B-4095-A8BD-7C74F53ED8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B42786A-6F2E-47B0-A165-C29846218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F88BE-636E-4C1B-BEDC-D202F559D3FB}" type="datetimeFigureOut">
              <a:rPr lang="cs-CZ" smtClean="0"/>
              <a:t>21. 2. 2018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4785AB4-9FE2-42F2-AC88-4654AE5F82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90052F6-0B0B-4EA8-8B3F-F49A0492E2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84FD2-ED56-4807-A168-89D78BB7203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551899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8E2480D-0FA8-45D1-B397-14E9D5737D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DAA0888-41A5-41FA-8DA8-66541C63C1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99DFFEFE-7101-4A9E-8C9A-7307971E12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57ECE0A-9FF4-4317-8F34-29A99BD387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F88BE-636E-4C1B-BEDC-D202F559D3FB}" type="datetimeFigureOut">
              <a:rPr lang="cs-CZ" smtClean="0"/>
              <a:t>21. 2. 2018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B7BE7EC5-E250-4BC5-9667-A0A02C746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3418BDE1-7F4A-44E8-80E5-1CA1393FFC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84FD2-ED56-4807-A168-89D78BB7203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68814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245D555-3DC8-4CB6-861E-D5E3FD0950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055CF419-B33F-4FEC-95F4-3D6D09F49D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0556C7EC-0FE2-4E7E-AA6A-906A3FD9A8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5AEF4E66-DFDB-4772-BCDF-1346456F4D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0C651C35-3031-4526-9FF5-E964D47258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704FDA76-D2F3-4B09-9A34-C692EDBEF6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F88BE-636E-4C1B-BEDC-D202F559D3FB}" type="datetimeFigureOut">
              <a:rPr lang="cs-CZ" smtClean="0"/>
              <a:t>21. 2. 2018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E48A9EFD-AC93-43C9-9278-4C74587825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CDEEA2E1-AE5F-4738-AB1D-174FED198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84FD2-ED56-4807-A168-89D78BB7203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693261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3EE4418-7E59-4BB2-BE21-1C4D59F064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E0C5FFBA-F487-45C0-A8FB-F2820568E6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F88BE-636E-4C1B-BEDC-D202F559D3FB}" type="datetimeFigureOut">
              <a:rPr lang="cs-CZ" smtClean="0"/>
              <a:t>21. 2. 2018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43AEEA09-34B8-488C-9AD4-76542B55E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1AFAE196-90B5-4E59-B75A-5367AE3A4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84FD2-ED56-4807-A168-89D78BB7203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933681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3DA0DB7B-C1DC-40D5-BE90-23B5C647F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F88BE-636E-4C1B-BEDC-D202F559D3FB}" type="datetimeFigureOut">
              <a:rPr lang="cs-CZ" smtClean="0"/>
              <a:t>21. 2. 2018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059651B2-06E7-48E4-92B1-1229F3017C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50BC14D1-E1CC-4D4F-8AC1-C1ADD7C323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84FD2-ED56-4807-A168-89D78BB7203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914490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1D90680-562E-46BA-A0B7-B2A7B2FB6C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5FB35A6-4B5D-4AC5-AFAC-255D9278FC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1C5DD864-1D56-491E-BA38-A01169C825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6F01726D-E76C-4232-AFFA-00FFB63933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F88BE-636E-4C1B-BEDC-D202F559D3FB}" type="datetimeFigureOut">
              <a:rPr lang="cs-CZ" smtClean="0"/>
              <a:t>21. 2. 2018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6604F327-C4D9-4B95-B871-4B3F2B33C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34AAF4DA-3F72-4C2B-A2AF-BA4098BF0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84FD2-ED56-4807-A168-89D78BB7203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270578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EEC1AB2-C011-474B-9A11-157E7054B5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5EA1411C-2B26-4374-893D-88F006172DD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696B64E6-CF06-47E6-885F-A23B4F51DA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B8AD80FC-A635-4C90-9AD9-A1D3741E9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F88BE-636E-4C1B-BEDC-D202F559D3FB}" type="datetimeFigureOut">
              <a:rPr lang="cs-CZ" smtClean="0"/>
              <a:t>21. 2. 2018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2ED70A4F-FD97-4B08-8E97-461759C965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DF8CB58A-CB19-4783-83FB-70E4EBA13A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84FD2-ED56-4807-A168-89D78BB7203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843039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4942B2A5-0B20-4C13-9A42-D42146A8CF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3AB40695-CEA3-4A0F-B61C-FCF924EF69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E3784C8-3CE0-46A8-93A8-2D4E09F205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3F88BE-636E-4C1B-BEDC-D202F559D3FB}" type="datetimeFigureOut">
              <a:rPr lang="cs-CZ" smtClean="0"/>
              <a:t>21. 2. 2018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0582E3C-9D90-4568-8C44-C794FD37EF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AB0B277-6CC5-4117-9FEA-EFD256319E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F84FD2-ED56-4807-A168-89D78BB7203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57726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w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F9EB9F2-07E2-4D64-BBD8-BB5B217F121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0C57C7C-DFE9-4A1E-B7A9-DF40E63366BB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55891" y="2057399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>
            <a:extLst>
              <a:ext uri="{FF2B5EF4-FFF2-40B4-BE49-F238E27FC236}">
                <a16:creationId xmlns:a16="http://schemas.microsoft.com/office/drawing/2014/main" id="{6C12705D-BBB7-4F3F-9CB2-8DA01BCD43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80588" y="965199"/>
            <a:ext cx="6766078" cy="4927601"/>
          </a:xfrm>
        </p:spPr>
        <p:txBody>
          <a:bodyPr anchor="ctr">
            <a:normAutofit/>
          </a:bodyPr>
          <a:lstStyle/>
          <a:p>
            <a:pPr algn="l"/>
            <a:r>
              <a:rPr lang="cs-CZ" sz="5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Vymezení a funkce venkova</a:t>
            </a:r>
            <a:br>
              <a:rPr lang="cs-CZ" sz="54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cs-CZ" sz="20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Geografie venkova</a:t>
            </a:r>
            <a:br>
              <a:rPr lang="cs-CZ" sz="20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cs-CZ" sz="20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Přednáška č. 1</a:t>
            </a:r>
            <a:endParaRPr lang="cs-CZ" sz="5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900EC821-54BC-4659-9BCE-B9AF0F8DAD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23257" y="965198"/>
            <a:ext cx="2707937" cy="4927602"/>
          </a:xfrm>
        </p:spPr>
        <p:txBody>
          <a:bodyPr anchor="ctr">
            <a:normAutofit/>
          </a:bodyPr>
          <a:lstStyle/>
          <a:p>
            <a:pPr algn="r"/>
            <a:r>
              <a:rPr lang="cs-CZ" sz="2000">
                <a:solidFill>
                  <a:schemeClr val="accent1"/>
                </a:solidFill>
              </a:rPr>
              <a:t>Ondřej KREJČÍ</a:t>
            </a:r>
          </a:p>
        </p:txBody>
      </p:sp>
    </p:spTree>
    <p:extLst>
      <p:ext uri="{BB962C8B-B14F-4D97-AF65-F5344CB8AC3E}">
        <p14:creationId xmlns:p14="http://schemas.microsoft.com/office/powerpoint/2010/main" val="617892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48FC870-3D91-4827-8BF4-34864C2A60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41D8CE78-2958-4953-88BF-98F2C09B69E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43" t="8323" r="9086" b="14219"/>
          <a:stretch/>
        </p:blipFill>
        <p:spPr bwMode="auto">
          <a:xfrm>
            <a:off x="1022074" y="365125"/>
            <a:ext cx="10147852" cy="6363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71070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5A96AF6-99C1-4D0D-A76C-D1082B6AD9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4BDD5E6-4A6E-4444-BF43-D6C84487B5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6A63BD98-B676-4CD7-9F0A-3B36B94F4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48" y="298022"/>
            <a:ext cx="11608904" cy="6261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60803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D6CDB20-394C-4D51-9C5B-8751E21338D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3">
            <a:extLst>
              <a:ext uri="{FF2B5EF4-FFF2-40B4-BE49-F238E27FC236}">
                <a16:creationId xmlns:a16="http://schemas.microsoft.com/office/drawing/2014/main" id="{46DFD1E0-DCA7-47E6-B78B-6ECDDF873DD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6745" y="640080"/>
            <a:ext cx="10920415" cy="5577818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chemeClr val="bg2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AAB0B1E-BB97-40E0-8DCD-D1197A0E1D6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8024" y="960109"/>
            <a:ext cx="10277856" cy="49377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203669E-0F9B-4475-9B4A-42E8787885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8064" y="1284731"/>
            <a:ext cx="9637776" cy="1430696"/>
          </a:xfrm>
        </p:spPr>
        <p:txBody>
          <a:bodyPr>
            <a:normAutofit/>
          </a:bodyPr>
          <a:lstStyle/>
          <a:p>
            <a:r>
              <a:rPr lang="cs-CZ" dirty="0"/>
              <a:t>Přístupy k vymezení venkova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B8BF703-D012-44A3-A508-7A87F722E1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8064" y="2411897"/>
            <a:ext cx="9637776" cy="315675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sz="2000" dirty="0"/>
              <a:t>Ne vždy stejné, odvíjí se hlavně od účelu. (např. účelové vymezení pro uplatňování politiky rozvoje venkova)</a:t>
            </a:r>
          </a:p>
          <a:p>
            <a:pPr marL="0" indent="0">
              <a:buNone/>
            </a:pPr>
            <a:r>
              <a:rPr lang="cs-CZ" sz="2000" dirty="0"/>
              <a:t>Odlišujeme přístupy založené např. na:</a:t>
            </a:r>
          </a:p>
          <a:p>
            <a:pPr lvl="1"/>
            <a:r>
              <a:rPr lang="cs-CZ" sz="1600" dirty="0"/>
              <a:t>velikosti sídel s aspektem na demografii a s úzkou vazbou na prostorovou strukturu; </a:t>
            </a:r>
          </a:p>
          <a:p>
            <a:pPr lvl="1"/>
            <a:r>
              <a:rPr lang="cs-CZ" sz="1600" dirty="0"/>
              <a:t>charakteru krajiny, tj. jako výsledek dlouhodobé interakce lidí a přírodního prostředí, zrcadlící se v ekonomických, sociálních a ekologických funkcích krajiny;</a:t>
            </a:r>
          </a:p>
          <a:p>
            <a:pPr lvl="1"/>
            <a:r>
              <a:rPr lang="cs-CZ" sz="1600" dirty="0"/>
              <a:t>charakteru sídel a života v nich, tj. vnímání role sídla ve správním systému, etnografické oblasti, vybavenosti včetně pracovních příležitostí, podnikání, politice v rámci obce a 	navenek;</a:t>
            </a:r>
          </a:p>
          <a:p>
            <a:pPr lvl="1"/>
            <a:r>
              <a:rPr lang="cs-CZ" sz="1600" dirty="0"/>
              <a:t>eventuálně i jiné</a:t>
            </a:r>
          </a:p>
          <a:p>
            <a:endParaRPr lang="cs-CZ" sz="2000" dirty="0"/>
          </a:p>
          <a:p>
            <a:pPr marL="0" indent="0">
              <a:buNone/>
            </a:pPr>
            <a:r>
              <a:rPr lang="cs-CZ" sz="2000" dirty="0"/>
              <a:t>Nejčastější rozdělení na znaky Kvalitativní a znaky kvantitativní</a:t>
            </a:r>
          </a:p>
          <a:p>
            <a:endParaRPr lang="cs-CZ" sz="2000" dirty="0"/>
          </a:p>
          <a:p>
            <a:pPr marL="0" indent="0">
              <a:buNone/>
            </a:pP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36360003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92E3527-0417-4976-B69E-3DC6B17ABD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A97FA9A-1CFC-4CFA-8869-A299857528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ADF73ACF-600D-4E1D-BCCB-DDFFE6908A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65125"/>
            <a:ext cx="9684026" cy="6092233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2FB83841-E5B1-4A13-9A83-EF52B53BB210}"/>
              </a:ext>
            </a:extLst>
          </p:cNvPr>
          <p:cNvSpPr/>
          <p:nvPr/>
        </p:nvSpPr>
        <p:spPr>
          <a:xfrm>
            <a:off x="2391508" y="5205046"/>
            <a:ext cx="1786597" cy="3376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AEC286A1-83BD-4972-B701-C783F759265B}"/>
              </a:ext>
            </a:extLst>
          </p:cNvPr>
          <p:cNvSpPr/>
          <p:nvPr/>
        </p:nvSpPr>
        <p:spPr>
          <a:xfrm>
            <a:off x="3284806" y="333728"/>
            <a:ext cx="4719507" cy="3376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740480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5E39A796-BE83-48B1-B33F-35C4A32AAB5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484632"/>
            <a:ext cx="6584098" cy="5739187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9525">
            <a:noFill/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DD1DCA5-5937-4C90-BFE7-2CB524EDD9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4844" y="1969524"/>
            <a:ext cx="6486721" cy="2405527"/>
          </a:xfrm>
          <a:prstGeom prst="rect">
            <a:avLst/>
          </a:prstGeom>
          <a:effectLst/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D203669E-0F9B-4475-9B4A-42E8787885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505495" cy="1622321"/>
          </a:xfrm>
        </p:spPr>
        <p:txBody>
          <a:bodyPr>
            <a:normAutofit/>
          </a:bodyPr>
          <a:lstStyle/>
          <a:p>
            <a:r>
              <a:rPr lang="cs-CZ" sz="2400"/>
              <a:t>Kvantitativní znaky (Počitatelné)</a:t>
            </a:r>
            <a:br>
              <a:rPr lang="cs-CZ" sz="2400"/>
            </a:br>
            <a:r>
              <a:rPr lang="cs-CZ" sz="2400"/>
              <a:t>– </a:t>
            </a:r>
            <a:br>
              <a:rPr lang="cs-CZ" sz="2400"/>
            </a:br>
            <a:r>
              <a:rPr lang="cs-CZ" sz="2400"/>
              <a:t>Počet obyvatel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B8BF703-D012-44A3-A508-7A87F722E1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0"/>
            <a:ext cx="3505494" cy="37854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dirty="0"/>
              <a:t>Nejsnadněji zjistitelnou a dlouhodobě sledovanou charakteristikou sloužící k vymezování venkova je velikostní kategorie obce. </a:t>
            </a:r>
          </a:p>
          <a:p>
            <a:pPr marL="0" indent="0">
              <a:buNone/>
            </a:pP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1906341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D6CDB20-394C-4D51-9C5B-8751E21338D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3">
            <a:extLst>
              <a:ext uri="{FF2B5EF4-FFF2-40B4-BE49-F238E27FC236}">
                <a16:creationId xmlns:a16="http://schemas.microsoft.com/office/drawing/2014/main" id="{46DFD1E0-DCA7-47E6-B78B-6ECDDF873DD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6745" y="640080"/>
            <a:ext cx="10920415" cy="5577818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chemeClr val="bg2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AAB0B1E-BB97-40E0-8DCD-D1197A0E1D6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8024" y="960109"/>
            <a:ext cx="10277856" cy="49377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203669E-0F9B-4475-9B4A-42E8787885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8064" y="1284731"/>
            <a:ext cx="9637776" cy="1430696"/>
          </a:xfrm>
        </p:spPr>
        <p:txBody>
          <a:bodyPr>
            <a:normAutofit/>
          </a:bodyPr>
          <a:lstStyle/>
          <a:p>
            <a:r>
              <a:rPr lang="cs-CZ" dirty="0"/>
              <a:t>Kvantitativní znaky – hustota osídlení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B8BF703-D012-44A3-A508-7A87F722E1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8064" y="2424545"/>
            <a:ext cx="9637776" cy="314410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altLang="cs-CZ" sz="2100" dirty="0"/>
              <a:t>nejběžnější ukazatel postihující charakter osídlení a nepřímo tedy i charakter krajiny</a:t>
            </a:r>
            <a:endParaRPr lang="cs-CZ" altLang="cs-CZ" sz="1800" dirty="0"/>
          </a:p>
          <a:p>
            <a:pPr marL="0" indent="0">
              <a:buNone/>
            </a:pPr>
            <a:r>
              <a:rPr lang="cs-CZ" altLang="cs-CZ" sz="2100" b="1" dirty="0">
                <a:ea typeface="Calibri" panose="020F0502020204030204" pitchFamily="34" charset="0"/>
                <a:cs typeface="Calibri" panose="020F0502020204030204" pitchFamily="34" charset="0"/>
              </a:rPr>
              <a:t>Využívá OECD i EU </a:t>
            </a:r>
          </a:p>
          <a:p>
            <a:pPr lvl="1"/>
            <a:r>
              <a:rPr lang="cs-CZ" altLang="cs-CZ" sz="1800" dirty="0">
                <a:ea typeface="Calibri" panose="020F0502020204030204" pitchFamily="34" charset="0"/>
                <a:cs typeface="Calibri" panose="020F0502020204030204" pitchFamily="34" charset="0"/>
              </a:rPr>
              <a:t>založeno na podílu obyvatelstva, jež žije na území s hustotou zalidnění  menší než 150 obyvatel/km2</a:t>
            </a:r>
          </a:p>
          <a:p>
            <a:pPr lvl="1"/>
            <a:r>
              <a:rPr lang="cs-CZ" altLang="cs-CZ" sz="1800" dirty="0">
                <a:ea typeface="Calibri" panose="020F0502020204030204" pitchFamily="34" charset="0"/>
                <a:cs typeface="Calibri" panose="020F0502020204030204" pitchFamily="34" charset="0"/>
              </a:rPr>
              <a:t>Podle této metodiky jsou venkovské oblasti definovány na dvou úrovních:</a:t>
            </a:r>
          </a:p>
          <a:p>
            <a:pPr lvl="2"/>
            <a:r>
              <a:rPr lang="cs-CZ" altLang="cs-CZ" sz="1800" dirty="0">
                <a:ea typeface="Calibri" panose="020F0502020204030204" pitchFamily="34" charset="0"/>
                <a:cs typeface="Calibri" panose="020F0502020204030204" pitchFamily="34" charset="0"/>
              </a:rPr>
              <a:t>Na úrovni regionální definice vymezuje regiony: </a:t>
            </a:r>
          </a:p>
          <a:p>
            <a:pPr lvl="3"/>
            <a:r>
              <a:rPr lang="cs-CZ" altLang="cs-CZ" b="1" dirty="0">
                <a:ea typeface="Calibri" panose="020F0502020204030204" pitchFamily="34" charset="0"/>
                <a:cs typeface="Calibri" panose="020F0502020204030204" pitchFamily="34" charset="0"/>
              </a:rPr>
              <a:t>převážně venkovské</a:t>
            </a:r>
            <a:r>
              <a:rPr lang="cs-CZ" altLang="cs-CZ" dirty="0">
                <a:ea typeface="Calibri" panose="020F0502020204030204" pitchFamily="34" charset="0"/>
                <a:cs typeface="Calibri" panose="020F0502020204030204" pitchFamily="34" charset="0"/>
              </a:rPr>
              <a:t>, kde více než 50 % obyvatel regionu žije ve venkovských obcích </a:t>
            </a:r>
          </a:p>
          <a:p>
            <a:pPr lvl="3"/>
            <a:r>
              <a:rPr lang="cs-CZ" altLang="cs-CZ" b="1" dirty="0">
                <a:ea typeface="Calibri" panose="020F0502020204030204" pitchFamily="34" charset="0"/>
                <a:cs typeface="Calibri" panose="020F0502020204030204" pitchFamily="34" charset="0"/>
              </a:rPr>
              <a:t>významně venkovské, </a:t>
            </a:r>
            <a:r>
              <a:rPr lang="cs-CZ" altLang="cs-CZ" dirty="0">
                <a:ea typeface="Calibri" panose="020F0502020204030204" pitchFamily="34" charset="0"/>
                <a:cs typeface="Calibri" panose="020F0502020204030204" pitchFamily="34" charset="0"/>
              </a:rPr>
              <a:t>kde ve venkovských obcích žije 15–50 % obyvatel regionu </a:t>
            </a:r>
          </a:p>
          <a:p>
            <a:pPr lvl="3"/>
            <a:r>
              <a:rPr lang="cs-CZ" altLang="cs-CZ" b="1" dirty="0">
                <a:ea typeface="Calibri" panose="020F0502020204030204" pitchFamily="34" charset="0"/>
                <a:cs typeface="Calibri" panose="020F0502020204030204" pitchFamily="34" charset="0"/>
              </a:rPr>
              <a:t>výrazně městské</a:t>
            </a:r>
            <a:r>
              <a:rPr lang="cs-CZ" altLang="cs-CZ" dirty="0">
                <a:ea typeface="Calibri" panose="020F0502020204030204" pitchFamily="34" charset="0"/>
                <a:cs typeface="Calibri" panose="020F0502020204030204" pitchFamily="34" charset="0"/>
              </a:rPr>
              <a:t>, kde ve venkovských obcích žije méně než 15 % obyvatel regionu.</a:t>
            </a:r>
            <a:endParaRPr lang="cs-CZ" altLang="cs-CZ" sz="2300" dirty="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cs-CZ" altLang="cs-CZ" sz="2000" dirty="0">
                <a:ea typeface="Calibri" panose="020F0502020204030204" pitchFamily="34" charset="0"/>
                <a:cs typeface="Calibri" panose="020F0502020204030204" pitchFamily="34" charset="0"/>
              </a:rPr>
              <a:t>výrazně ovlivněno administrativním vymezením obce,</a:t>
            </a:r>
          </a:p>
          <a:p>
            <a:pPr marL="457200" lvl="1" indent="0">
              <a:buNone/>
            </a:pPr>
            <a:r>
              <a:rPr lang="cs-CZ" altLang="cs-CZ" sz="1600" dirty="0">
                <a:ea typeface="Calibri" panose="020F0502020204030204" pitchFamily="34" charset="0"/>
                <a:cs typeface="Calibri" panose="020F0502020204030204" pitchFamily="34" charset="0"/>
              </a:rPr>
              <a:t>i přes stejný počet obyvatel může mít jedna obec vyšší hustotu zalidnění než druhá, = vymezení jejího katastru zabírá mnohem menší rozlohu extravilánu než u obce druhé.</a:t>
            </a:r>
          </a:p>
          <a:p>
            <a:pPr marL="0" indent="0">
              <a:buNone/>
            </a:pP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41577327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1446DD0-6B14-4AC4-B018-7F5948EC6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95204B8C-3478-4AEE-B468-D24A6EA812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53225" y="5381625"/>
            <a:ext cx="5438775" cy="1476375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E52AD066-358A-4952-8B9C-0FF5C156D2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2962"/>
            <a:ext cx="7905750" cy="5328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6852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D6CDB20-394C-4D51-9C5B-8751E21338D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3">
            <a:extLst>
              <a:ext uri="{FF2B5EF4-FFF2-40B4-BE49-F238E27FC236}">
                <a16:creationId xmlns:a16="http://schemas.microsoft.com/office/drawing/2014/main" id="{46DFD1E0-DCA7-47E6-B78B-6ECDDF873DD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6745" y="640080"/>
            <a:ext cx="10920415" cy="5577818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chemeClr val="bg2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AAB0B1E-BB97-40E0-8DCD-D1197A0E1D6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8024" y="960109"/>
            <a:ext cx="10277856" cy="49377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203669E-0F9B-4475-9B4A-42E8787885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8064" y="960109"/>
            <a:ext cx="9637776" cy="1430696"/>
          </a:xfrm>
        </p:spPr>
        <p:txBody>
          <a:bodyPr>
            <a:normAutofit/>
          </a:bodyPr>
          <a:lstStyle/>
          <a:p>
            <a:r>
              <a:rPr lang="cs-CZ" dirty="0"/>
              <a:t>Kvantitativní znaky – vymezení dle ČSÚ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B8BF703-D012-44A3-A508-7A87F722E1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8064" y="2226365"/>
            <a:ext cx="9637776" cy="3671504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cs-CZ" altLang="cs-CZ" sz="2300" b="1" dirty="0">
                <a:latin typeface="Arial" panose="020B0604020202020204" pitchFamily="34" charset="0"/>
              </a:rPr>
              <a:t>Kombinace dvou a více ukazatelů</a:t>
            </a:r>
          </a:p>
          <a:p>
            <a:pPr marL="0" indent="0">
              <a:buNone/>
            </a:pPr>
            <a:r>
              <a:rPr lang="cs-CZ" altLang="cs-CZ" sz="2300" dirty="0">
                <a:latin typeface="Arial" panose="020B0604020202020204" pitchFamily="34" charset="0"/>
              </a:rPr>
              <a:t>Osm variant vymezení venkova v rámci ČR!</a:t>
            </a:r>
          </a:p>
          <a:p>
            <a:pPr marL="0" indent="0">
              <a:buNone/>
            </a:pPr>
            <a:r>
              <a:rPr lang="cs-CZ" altLang="cs-CZ" sz="2300" dirty="0">
                <a:latin typeface="Arial" panose="020B0604020202020204" pitchFamily="34" charset="0"/>
              </a:rPr>
              <a:t>Jednotlivé přístupy jsou založeny na kombinaci indikátorů o sídelní struktuře, počtu obyvatelstva a hustoty zalidnění:</a:t>
            </a:r>
          </a:p>
          <a:p>
            <a:pPr marL="0" indent="0">
              <a:buNone/>
            </a:pPr>
            <a:r>
              <a:rPr lang="cs-CZ" altLang="cs-CZ" sz="1800" dirty="0">
                <a:latin typeface="Arial" panose="020B0604020202020204" pitchFamily="34" charset="0"/>
              </a:rPr>
              <a:t>1: venkovským prostorem jsou všechny obce s velikostí do 2 000 obyvatel.</a:t>
            </a:r>
          </a:p>
          <a:p>
            <a:pPr marL="0" indent="0">
              <a:buNone/>
            </a:pPr>
            <a:r>
              <a:rPr lang="cs-CZ" altLang="cs-CZ" sz="1800" dirty="0">
                <a:latin typeface="Arial" panose="020B0604020202020204" pitchFamily="34" charset="0"/>
              </a:rPr>
              <a:t>2: venkovským prostorem jsou všechny obce s velikostí do 1 000 obyvatel a dále obce s velikostí do 3 000 obyvatel, které mají hustotu zalidnění menší než 100 obyvatel/km2</a:t>
            </a:r>
          </a:p>
          <a:p>
            <a:pPr marL="0" indent="0">
              <a:buNone/>
            </a:pPr>
            <a:r>
              <a:rPr lang="cs-CZ" altLang="cs-CZ" sz="1800" dirty="0">
                <a:latin typeface="Arial" panose="020B0604020202020204" pitchFamily="34" charset="0"/>
              </a:rPr>
              <a:t>3: venkovským prostorem jsou všechny obce s velikostí do 1 000 obyvatel a dále obce s velikostí do 3 000 obyvatel, které mají hustotu zalidnění menší než 150 obyvatel/km2</a:t>
            </a:r>
          </a:p>
          <a:p>
            <a:pPr marL="0" indent="0">
              <a:buNone/>
            </a:pPr>
            <a:r>
              <a:rPr lang="cs-CZ" altLang="cs-CZ" sz="1800" dirty="0">
                <a:latin typeface="Arial" panose="020B0604020202020204" pitchFamily="34" charset="0"/>
              </a:rPr>
              <a:t>4: venkovským prostorem jsou všechny obce, které neměly statut města k 1. 1. 2007.</a:t>
            </a:r>
          </a:p>
          <a:p>
            <a:pPr marL="0" indent="0">
              <a:buNone/>
            </a:pPr>
            <a:r>
              <a:rPr lang="cs-CZ" altLang="cs-CZ" sz="1800" dirty="0">
                <a:latin typeface="Arial" panose="020B0604020202020204" pitchFamily="34" charset="0"/>
              </a:rPr>
              <a:t>5: venkovským prostorem jsou všechny obce, které nejsou obcemi s pověřeným obecním úřadem a nemají statut hlavního města.</a:t>
            </a:r>
          </a:p>
          <a:p>
            <a:pPr marL="0" indent="0">
              <a:buNone/>
            </a:pPr>
            <a:r>
              <a:rPr lang="cs-CZ" altLang="cs-CZ" sz="1800" dirty="0">
                <a:latin typeface="Arial" panose="020B0604020202020204" pitchFamily="34" charset="0"/>
              </a:rPr>
              <a:t>6: venkovským prostorem jsou všechny obce s velikostí do 2 000 obyvatel mimo obcí v zázemí krajských měst.</a:t>
            </a:r>
          </a:p>
          <a:p>
            <a:pPr marL="0" indent="0">
              <a:buNone/>
            </a:pPr>
            <a:r>
              <a:rPr lang="cs-CZ" altLang="cs-CZ" sz="1800" dirty="0">
                <a:latin typeface="Arial" panose="020B0604020202020204" pitchFamily="34" charset="0"/>
              </a:rPr>
              <a:t>7: venkovským prostorem jsou obce do 5 000 obyvatel vymezené </a:t>
            </a:r>
            <a:r>
              <a:rPr lang="cs-CZ" altLang="cs-CZ" sz="1800" dirty="0" err="1">
                <a:latin typeface="Arial" panose="020B0604020202020204" pitchFamily="34" charset="0"/>
              </a:rPr>
              <a:t>multikriteriálně</a:t>
            </a:r>
            <a:r>
              <a:rPr lang="cs-CZ" altLang="cs-CZ" sz="1800" dirty="0">
                <a:latin typeface="Arial" panose="020B0604020202020204" pitchFamily="34" charset="0"/>
              </a:rPr>
              <a:t> na základě 4 ukazatelů.</a:t>
            </a:r>
          </a:p>
          <a:p>
            <a:pPr marL="0" indent="0">
              <a:buNone/>
            </a:pPr>
            <a:r>
              <a:rPr lang="cs-CZ" altLang="cs-CZ" sz="1800" dirty="0">
                <a:latin typeface="Arial" panose="020B0604020202020204" pitchFamily="34" charset="0"/>
              </a:rPr>
              <a:t>8: z venkovského prostoru varianty 7 byly vyčleněny obce přechodného typu.</a:t>
            </a:r>
          </a:p>
          <a:p>
            <a:pPr marL="0" indent="0">
              <a:buNone/>
            </a:pP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36818463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E2C88DE-D13A-4D57-9952-10CD448913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63A6683-4D7E-4822-AC8F-32737A818F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E05BF749-1802-450E-BBF3-2B30DD8085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0" y="3090791"/>
            <a:ext cx="6096000" cy="3767210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246193A5-185A-4BD7-BE76-25CA68FC25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6096000" cy="3571982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998240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D6CDB20-394C-4D51-9C5B-8751E21338D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3">
            <a:extLst>
              <a:ext uri="{FF2B5EF4-FFF2-40B4-BE49-F238E27FC236}">
                <a16:creationId xmlns:a16="http://schemas.microsoft.com/office/drawing/2014/main" id="{46DFD1E0-DCA7-47E6-B78B-6ECDDF873DD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6745" y="640080"/>
            <a:ext cx="10920415" cy="5577818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chemeClr val="bg2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AAB0B1E-BB97-40E0-8DCD-D1197A0E1D6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8024" y="960109"/>
            <a:ext cx="10277856" cy="49377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203669E-0F9B-4475-9B4A-42E8787885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8064" y="960109"/>
            <a:ext cx="9637776" cy="1430696"/>
          </a:xfrm>
        </p:spPr>
        <p:txBody>
          <a:bodyPr>
            <a:normAutofit/>
          </a:bodyPr>
          <a:lstStyle/>
          <a:p>
            <a:r>
              <a:rPr lang="cs-CZ" dirty="0"/>
              <a:t>Kvantitativní znaky – vymezení PRV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B8BF703-D012-44A3-A508-7A87F722E1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8064" y="2226365"/>
            <a:ext cx="9637776" cy="367150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sz="2000" b="1" dirty="0"/>
              <a:t>Vymezení podle Programu rozvoje venkova ČR na období 2007–2013 </a:t>
            </a:r>
          </a:p>
          <a:p>
            <a:pPr marL="0" indent="0">
              <a:buNone/>
            </a:pPr>
            <a:r>
              <a:rPr lang="cs-CZ" sz="2000" dirty="0"/>
              <a:t>Konstatuje neexistenci jasného vymezení venkovských oblastí. </a:t>
            </a:r>
          </a:p>
          <a:p>
            <a:pPr marL="0" indent="0">
              <a:buNone/>
            </a:pPr>
            <a:r>
              <a:rPr lang="cs-CZ" sz="2000" dirty="0"/>
              <a:t>Přejímá vymezení OECD a doplňuje jej o typologii na základě vybavenosti 	</a:t>
            </a:r>
            <a:r>
              <a:rPr lang="cs-CZ" sz="2000" dirty="0" err="1"/>
              <a:t>subregionálních</a:t>
            </a:r>
            <a:r>
              <a:rPr lang="cs-CZ" sz="2000" dirty="0"/>
              <a:t> jednotek s 1 000–3 000 obyvateli, odpovídající obcím se základní 	občanskou vybaveností (škola, pošta, zdravotní středisko). </a:t>
            </a:r>
          </a:p>
          <a:p>
            <a:pPr marL="0" indent="0">
              <a:buNone/>
            </a:pPr>
            <a:r>
              <a:rPr lang="cs-CZ" sz="2000" dirty="0"/>
              <a:t>Takto lze vymezit tři typy venkovského prostředí:</a:t>
            </a:r>
          </a:p>
          <a:p>
            <a:pPr marL="0" indent="0">
              <a:buNone/>
            </a:pPr>
            <a:r>
              <a:rPr lang="cs-CZ" sz="2000" dirty="0"/>
              <a:t>	</a:t>
            </a:r>
            <a:r>
              <a:rPr lang="cs-CZ" sz="2000" b="1" dirty="0"/>
              <a:t>příměstský venkov  </a:t>
            </a:r>
            <a:r>
              <a:rPr lang="cs-CZ" sz="2000" dirty="0"/>
              <a:t>– zahrnuje venkovské obce v rámci městských aglomerací 	(urbanizovaná území s více než 50 000 obyvateli);</a:t>
            </a:r>
          </a:p>
          <a:p>
            <a:pPr marL="0" indent="0">
              <a:buNone/>
            </a:pPr>
            <a:r>
              <a:rPr lang="cs-CZ" sz="2000" dirty="0"/>
              <a:t>	</a:t>
            </a:r>
            <a:r>
              <a:rPr lang="cs-CZ" sz="2000" b="1" dirty="0"/>
              <a:t>odlehlý venkov </a:t>
            </a:r>
            <a:r>
              <a:rPr lang="cs-CZ" sz="2000" dirty="0"/>
              <a:t>– zahrnuje zejména tzv. periferní území. tj. území s nepříznivými </a:t>
            </a:r>
          </a:p>
          <a:p>
            <a:pPr marL="0" indent="0">
              <a:buNone/>
            </a:pPr>
            <a:r>
              <a:rPr lang="cs-CZ" sz="2000" dirty="0"/>
              <a:t>	socio-ekonomickými charakteristikami obyvatelstva a osídlení;</a:t>
            </a:r>
          </a:p>
          <a:p>
            <a:pPr marL="0" indent="0">
              <a:buNone/>
            </a:pPr>
            <a:r>
              <a:rPr lang="cs-CZ" sz="2000" dirty="0"/>
              <a:t>	</a:t>
            </a:r>
            <a:r>
              <a:rPr lang="cs-CZ" sz="2000" b="1" dirty="0"/>
              <a:t>mezilehlý prostor </a:t>
            </a:r>
            <a:r>
              <a:rPr lang="cs-CZ" sz="2000" dirty="0"/>
              <a:t>pak zahrnuje zbývající území ČR.</a:t>
            </a:r>
          </a:p>
          <a:p>
            <a:pPr marL="0" indent="0">
              <a:buNone/>
            </a:pP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11557557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D6CDB20-394C-4D51-9C5B-8751E21338D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3">
            <a:extLst>
              <a:ext uri="{FF2B5EF4-FFF2-40B4-BE49-F238E27FC236}">
                <a16:creationId xmlns:a16="http://schemas.microsoft.com/office/drawing/2014/main" id="{46DFD1E0-DCA7-47E6-B78B-6ECDDF873DD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6745" y="640080"/>
            <a:ext cx="10920415" cy="5577818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chemeClr val="bg2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AAB0B1E-BB97-40E0-8DCD-D1197A0E1D6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8024" y="960109"/>
            <a:ext cx="10277856" cy="49377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203669E-0F9B-4475-9B4A-42E8787885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8064" y="1284731"/>
            <a:ext cx="9637776" cy="1430696"/>
          </a:xfrm>
        </p:spPr>
        <p:txBody>
          <a:bodyPr>
            <a:normAutofit/>
          </a:bodyPr>
          <a:lstStyle/>
          <a:p>
            <a:r>
              <a:rPr lang="cs-CZ" dirty="0"/>
              <a:t>Geografie města a venkova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B8BF703-D012-44A3-A508-7A87F722E1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8064" y="2853879"/>
            <a:ext cx="9637776" cy="271477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dirty="0"/>
              <a:t>Povinně volitelný předmět </a:t>
            </a:r>
          </a:p>
          <a:p>
            <a:pPr marL="0" indent="0">
              <a:buNone/>
            </a:pPr>
            <a:r>
              <a:rPr lang="cs-CZ" sz="2000" dirty="0"/>
              <a:t>Přednášky nepovinné </a:t>
            </a:r>
          </a:p>
          <a:p>
            <a:pPr marL="0" indent="0">
              <a:buNone/>
            </a:pPr>
            <a:r>
              <a:rPr lang="cs-CZ" sz="2000" dirty="0"/>
              <a:t>Harmonogram 22. 2, 1.3, 8.3. 15.3. - přednášky geografie venkova</a:t>
            </a:r>
          </a:p>
          <a:p>
            <a:pPr marL="457200" lvl="1" indent="0">
              <a:buNone/>
            </a:pPr>
            <a:r>
              <a:rPr lang="cs-CZ" sz="1600" dirty="0"/>
              <a:t>22.3. terénní výuka v zázemí města Brna</a:t>
            </a:r>
          </a:p>
          <a:p>
            <a:pPr marL="457200" lvl="1" indent="0">
              <a:buNone/>
            </a:pPr>
            <a:r>
              <a:rPr lang="cs-CZ" sz="1600" dirty="0"/>
              <a:t>Vypracování pracovního listu = ukončení části venkov</a:t>
            </a:r>
          </a:p>
          <a:p>
            <a:pPr marL="0" indent="0">
              <a:buNone/>
            </a:pP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26755973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D6CDB20-394C-4D51-9C5B-8751E21338D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3">
            <a:extLst>
              <a:ext uri="{FF2B5EF4-FFF2-40B4-BE49-F238E27FC236}">
                <a16:creationId xmlns:a16="http://schemas.microsoft.com/office/drawing/2014/main" id="{46DFD1E0-DCA7-47E6-B78B-6ECDDF873DD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6745" y="640080"/>
            <a:ext cx="10920415" cy="5577818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chemeClr val="bg2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AAB0B1E-BB97-40E0-8DCD-D1197A0E1D6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8024" y="960109"/>
            <a:ext cx="10277856" cy="49377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203669E-0F9B-4475-9B4A-42E8787885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8064" y="960109"/>
            <a:ext cx="9637776" cy="1430696"/>
          </a:xfrm>
        </p:spPr>
        <p:txBody>
          <a:bodyPr>
            <a:normAutofit/>
          </a:bodyPr>
          <a:lstStyle/>
          <a:p>
            <a:r>
              <a:rPr lang="cs-CZ" dirty="0"/>
              <a:t>Kvantitativní znaky – vymezení PRV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B8BF703-D012-44A3-A508-7A87F722E1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8064" y="2226365"/>
            <a:ext cx="9637776" cy="3671504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cs-CZ" altLang="cs-CZ" sz="2000" dirty="0">
                <a:latin typeface="Calibri" panose="020F0502020204030204" pitchFamily="34" charset="0"/>
              </a:rPr>
              <a:t>Diferenciace na základě vymezení Strategie </a:t>
            </a:r>
            <a:r>
              <a:rPr lang="pt-BR" altLang="cs-CZ" sz="2000" dirty="0">
                <a:latin typeface="Calibri" panose="020F0502020204030204" pitchFamily="34" charset="0"/>
              </a:rPr>
              <a:t>regionálního rozvoje ČR 2014–2020</a:t>
            </a:r>
            <a:r>
              <a:rPr lang="cs-CZ" altLang="cs-CZ" sz="2000" dirty="0">
                <a:latin typeface="Calibri" panose="020F0502020204030204" pitchFamily="34" charset="0"/>
              </a:rPr>
              <a:t> na tři typy území:</a:t>
            </a:r>
          </a:p>
          <a:p>
            <a:pPr lvl="1"/>
            <a:r>
              <a:rPr lang="cs-CZ" altLang="cs-CZ" sz="2000" b="1" dirty="0">
                <a:latin typeface="Calibri" panose="020F0502020204030204" pitchFamily="34" charset="0"/>
              </a:rPr>
              <a:t>Rozvojová území</a:t>
            </a:r>
          </a:p>
          <a:p>
            <a:pPr lvl="1"/>
            <a:r>
              <a:rPr lang="cs-CZ" altLang="cs-CZ" sz="2000" b="1" dirty="0">
                <a:latin typeface="Calibri" panose="020F0502020204030204" pitchFamily="34" charset="0"/>
              </a:rPr>
              <a:t>Stabilizovaná území</a:t>
            </a:r>
          </a:p>
          <a:p>
            <a:pPr lvl="1"/>
            <a:r>
              <a:rPr lang="cs-CZ" altLang="cs-CZ" sz="2000" b="1" dirty="0">
                <a:latin typeface="Calibri" panose="020F0502020204030204" pitchFamily="34" charset="0"/>
              </a:rPr>
              <a:t>Periferní území</a:t>
            </a:r>
          </a:p>
          <a:p>
            <a:pPr lvl="1"/>
            <a:endParaRPr lang="cs-CZ" altLang="cs-CZ" sz="1000" b="1" dirty="0"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cs-CZ" altLang="cs-CZ" sz="2000" dirty="0">
                <a:latin typeface="Calibri" panose="020F0502020204030204" pitchFamily="34" charset="0"/>
              </a:rPr>
              <a:t>Vymezení na základě kombinace ukazatelů:</a:t>
            </a:r>
          </a:p>
          <a:p>
            <a:pPr lvl="1">
              <a:buFont typeface="Wingdings" pitchFamily="2" charset="2"/>
              <a:buNone/>
            </a:pPr>
            <a:r>
              <a:rPr lang="cs-CZ" altLang="cs-CZ" sz="2000" b="1" i="1" dirty="0">
                <a:latin typeface="Calibri" panose="020F0502020204030204" pitchFamily="34" charset="0"/>
              </a:rPr>
              <a:t>1. sociálně-ekonomický potenciál jednotky</a:t>
            </a:r>
          </a:p>
          <a:p>
            <a:pPr lvl="1"/>
            <a:r>
              <a:rPr lang="cs-CZ" altLang="cs-CZ" sz="1100" dirty="0">
                <a:latin typeface="Calibri" panose="020F0502020204030204" pitchFamily="34" charset="0"/>
              </a:rPr>
              <a:t>koncentrace osídlení (ORP), resp. populační velikost (za obce) – stav k 1. 1. 2011,</a:t>
            </a:r>
          </a:p>
          <a:p>
            <a:pPr lvl="1"/>
            <a:r>
              <a:rPr lang="it-IT" altLang="cs-CZ" sz="1100" dirty="0">
                <a:latin typeface="Calibri" panose="020F0502020204030204" pitchFamily="34" charset="0"/>
              </a:rPr>
              <a:t>míra registrované nezaměstnanosti (stav k 31. 12. 2010)</a:t>
            </a:r>
          </a:p>
          <a:p>
            <a:pPr lvl="1"/>
            <a:r>
              <a:rPr lang="cs-CZ" altLang="cs-CZ" sz="1100" dirty="0">
                <a:latin typeface="Calibri" panose="020F0502020204030204" pitchFamily="34" charset="0"/>
              </a:rPr>
              <a:t>počet podnikatelských subjektů na 1000 obyvatel (stav k 31. 12. 2010)</a:t>
            </a:r>
          </a:p>
          <a:p>
            <a:pPr lvl="1"/>
            <a:r>
              <a:rPr lang="cs-CZ" altLang="cs-CZ" sz="1100" dirty="0">
                <a:latin typeface="Calibri" panose="020F0502020204030204" pitchFamily="34" charset="0"/>
              </a:rPr>
              <a:t>roční daňové příjmy na 1 obyvatele v Kč (stav k 31. 12. 2010)</a:t>
            </a:r>
          </a:p>
          <a:p>
            <a:pPr lvl="1">
              <a:buFont typeface="Wingdings" pitchFamily="2" charset="2"/>
              <a:buNone/>
            </a:pPr>
            <a:r>
              <a:rPr lang="cs-CZ" altLang="cs-CZ" sz="2000" b="1" i="1" dirty="0">
                <a:latin typeface="Calibri" panose="020F0502020204030204" pitchFamily="34" charset="0"/>
              </a:rPr>
              <a:t>2. polohový potenciál jednotky</a:t>
            </a:r>
          </a:p>
          <a:p>
            <a:pPr lvl="1"/>
            <a:r>
              <a:rPr lang="cs-CZ" altLang="cs-CZ" sz="900" dirty="0">
                <a:latin typeface="Calibri" panose="020F0502020204030204" pitchFamily="34" charset="0"/>
              </a:rPr>
              <a:t>dopravní </a:t>
            </a:r>
            <a:r>
              <a:rPr lang="cs-CZ" altLang="cs-CZ" sz="1100" dirty="0">
                <a:latin typeface="Calibri" panose="020F0502020204030204" pitchFamily="34" charset="0"/>
              </a:rPr>
              <a:t>dostupnost</a:t>
            </a:r>
            <a:r>
              <a:rPr lang="cs-CZ" altLang="cs-CZ" sz="900" dirty="0">
                <a:latin typeface="Calibri" panose="020F0502020204030204" pitchFamily="34" charset="0"/>
              </a:rPr>
              <a:t> do regionálního centra</a:t>
            </a:r>
          </a:p>
          <a:p>
            <a:pPr lvl="1">
              <a:buFont typeface="Wingdings" pitchFamily="2" charset="2"/>
              <a:buNone/>
            </a:pPr>
            <a:r>
              <a:rPr lang="cs-CZ" altLang="cs-CZ" sz="2000" b="1" i="1" dirty="0">
                <a:latin typeface="Calibri" panose="020F0502020204030204" pitchFamily="34" charset="0"/>
              </a:rPr>
              <a:t>3. dynamika vývoje jednotky v určitém aktuálním období</a:t>
            </a:r>
          </a:p>
          <a:p>
            <a:pPr lvl="1"/>
            <a:r>
              <a:rPr lang="cs-CZ" altLang="cs-CZ" sz="1100" dirty="0">
                <a:latin typeface="Calibri" panose="020F0502020204030204" pitchFamily="34" charset="0"/>
              </a:rPr>
              <a:t>index vývoje počtu obyvatel v období 2001–2011</a:t>
            </a:r>
          </a:p>
          <a:p>
            <a:pPr lvl="1"/>
            <a:r>
              <a:rPr lang="cs-CZ" altLang="cs-CZ" sz="1100" dirty="0">
                <a:latin typeface="Calibri" panose="020F0502020204030204" pitchFamily="34" charset="0"/>
              </a:rPr>
              <a:t>přírůstek/úbytek míry registrované nezaměstnanosti v období 2001–2010</a:t>
            </a:r>
          </a:p>
          <a:p>
            <a:pPr lvl="1"/>
            <a:r>
              <a:rPr lang="cs-CZ" altLang="cs-CZ" sz="1100" dirty="0">
                <a:latin typeface="Calibri" panose="020F0502020204030204" pitchFamily="34" charset="0"/>
              </a:rPr>
              <a:t>index vývoje počtu podnikatelských subjektů v období 2001–2010</a:t>
            </a:r>
          </a:p>
          <a:p>
            <a:pPr lvl="1"/>
            <a:r>
              <a:rPr lang="cs-CZ" altLang="cs-CZ" sz="1100" dirty="0">
                <a:latin typeface="Calibri" panose="020F0502020204030204" pitchFamily="34" charset="0"/>
              </a:rPr>
              <a:t>počet dokončených bytů v období 2011–2011 na 100 obyvatel</a:t>
            </a:r>
          </a:p>
          <a:p>
            <a:pPr marL="0" indent="0">
              <a:buNone/>
            </a:pPr>
            <a:endParaRPr lang="cs-CZ" sz="20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DE66AA5-0553-4AAF-9083-D1AC185B1D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8341" y="2710834"/>
            <a:ext cx="3127519" cy="2670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269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3AF1854-4BCC-45FA-AAB4-8B25D0A92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7DE68EF-7972-4837-83DF-B049A848C5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E688C5F2-2477-4AE9-8331-68EDBC6D14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1407" y="365125"/>
            <a:ext cx="9009185" cy="6342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64522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D6CDB20-394C-4D51-9C5B-8751E21338D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3">
            <a:extLst>
              <a:ext uri="{FF2B5EF4-FFF2-40B4-BE49-F238E27FC236}">
                <a16:creationId xmlns:a16="http://schemas.microsoft.com/office/drawing/2014/main" id="{46DFD1E0-DCA7-47E6-B78B-6ECDDF873DD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6745" y="640080"/>
            <a:ext cx="10920415" cy="5577818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chemeClr val="bg2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AAB0B1E-BB97-40E0-8DCD-D1197A0E1D6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8024" y="960109"/>
            <a:ext cx="10277856" cy="49377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203669E-0F9B-4475-9B4A-42E8787885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8064" y="631096"/>
            <a:ext cx="9637776" cy="1430696"/>
          </a:xfrm>
        </p:spPr>
        <p:txBody>
          <a:bodyPr>
            <a:normAutofit/>
          </a:bodyPr>
          <a:lstStyle/>
          <a:p>
            <a:r>
              <a:rPr lang="cs-CZ" dirty="0"/>
              <a:t>Kvantitativní znaky venkova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B8BF703-D012-44A3-A508-7A87F722E1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8064" y="1722811"/>
            <a:ext cx="9637776" cy="315675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altLang="cs-CZ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cs-CZ" alt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Dále například je využíváno </a:t>
            </a:r>
          </a:p>
          <a:p>
            <a:pPr marL="457200" lvl="1" indent="0">
              <a:buNone/>
            </a:pPr>
            <a:r>
              <a:rPr lang="cs-CZ" altLang="cs-CZ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počet obyvatel na zastavěnou plochu/intravilán. </a:t>
            </a:r>
          </a:p>
          <a:p>
            <a:pPr marL="457200" lvl="1" indent="0">
              <a:buNone/>
            </a:pPr>
            <a:r>
              <a:rPr lang="cs-CZ" altLang="cs-CZ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vymezování venkova na krajinných principech</a:t>
            </a:r>
          </a:p>
          <a:p>
            <a:pPr marL="457200" lvl="1" indent="0">
              <a:buNone/>
            </a:pPr>
            <a:r>
              <a:rPr lang="cs-CZ" altLang="cs-CZ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Velikostně-polohová diferenciace: velikostní kategorie jsou diferencovány dle počtu obyvatel obce, polohová diferenciace je založena na dopravní poloze obcí</a:t>
            </a:r>
          </a:p>
          <a:p>
            <a:pPr marL="0" indent="0">
              <a:buNone/>
            </a:pPr>
            <a:endParaRPr lang="cs-CZ" sz="20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5C97493C-5EEE-407E-BC05-6D9955E260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0485" y="3896237"/>
            <a:ext cx="7095214" cy="1844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1442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4117958-9706-4BDD-ACC1-7EE465D736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04B968B-7BA2-4359-9173-4AF2D472F8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64B9D660-7739-4FA1-859F-510C8F03CA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99" y="0"/>
            <a:ext cx="1063885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11358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BEE73255-8084-4DF9-BB0B-15EAC92E2CB9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9">
            <a:extLst>
              <a:ext uri="{FF2B5EF4-FFF2-40B4-BE49-F238E27FC236}">
                <a16:creationId xmlns:a16="http://schemas.microsoft.com/office/drawing/2014/main" id="{67048353-8981-459A-9BC6-9711CE462E0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80067" y="484632"/>
            <a:ext cx="8129016" cy="5724144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9525">
            <a:solidFill>
              <a:schemeClr val="bg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Zástupný symbol pro obsah 6" descr="Perlin_vymezeni.gif">
            <a:extLst>
              <a:ext uri="{FF2B5EF4-FFF2-40B4-BE49-F238E27FC236}">
                <a16:creationId xmlns:a16="http://schemas.microsoft.com/office/drawing/2014/main" id="{0A5730E9-F2C5-42AA-B16D-7414A89049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378" b="5"/>
          <a:stretch/>
        </p:blipFill>
        <p:spPr>
          <a:xfrm>
            <a:off x="4062964" y="942538"/>
            <a:ext cx="7163222" cy="4808332"/>
          </a:xfrm>
          <a:prstGeom prst="rect">
            <a:avLst/>
          </a:prstGeom>
          <a:effectLst/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D203669E-0F9B-4475-9B4A-42E8787885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938" y="640081"/>
            <a:ext cx="2608655" cy="525779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altLang="cs-CZ" sz="3600" dirty="0"/>
              <a:t>Kvantitativní v</a:t>
            </a:r>
            <a:r>
              <a:rPr lang="en-US" altLang="cs-CZ" sz="3600" dirty="0" err="1"/>
              <a:t>ymezení</a:t>
            </a:r>
            <a:r>
              <a:rPr lang="en-US" altLang="cs-CZ" sz="3600" dirty="0"/>
              <a:t> </a:t>
            </a:r>
            <a:r>
              <a:rPr lang="en-US" altLang="cs-CZ" sz="3600" dirty="0" err="1"/>
              <a:t>podle</a:t>
            </a:r>
            <a:r>
              <a:rPr lang="en-US" altLang="cs-CZ" sz="3600" dirty="0"/>
              <a:t> </a:t>
            </a:r>
            <a:r>
              <a:rPr lang="en-US" altLang="cs-CZ" sz="3600" b="1" dirty="0" err="1"/>
              <a:t>Perlína</a:t>
            </a:r>
            <a:r>
              <a:rPr lang="en-US" altLang="cs-CZ" sz="3600" dirty="0"/>
              <a:t> (2010) – </a:t>
            </a:r>
            <a:r>
              <a:rPr lang="en-US" altLang="cs-CZ" sz="3600" dirty="0" err="1"/>
              <a:t>kombinace</a:t>
            </a:r>
            <a:r>
              <a:rPr lang="en-US" altLang="cs-CZ" sz="3600" dirty="0"/>
              <a:t> </a:t>
            </a:r>
            <a:r>
              <a:rPr lang="en-US" altLang="cs-CZ" sz="3600" dirty="0" err="1"/>
              <a:t>velikosti</a:t>
            </a:r>
            <a:r>
              <a:rPr lang="en-US" altLang="cs-CZ" sz="3600" dirty="0"/>
              <a:t>, stability, </a:t>
            </a:r>
            <a:r>
              <a:rPr lang="en-US" altLang="cs-CZ" sz="3600" dirty="0" err="1"/>
              <a:t>růstu</a:t>
            </a:r>
            <a:r>
              <a:rPr lang="en-US" altLang="cs-CZ" sz="3600" dirty="0"/>
              <a:t> a </a:t>
            </a:r>
            <a:r>
              <a:rPr lang="en-US" altLang="cs-CZ" sz="3600" dirty="0" err="1"/>
              <a:t>lidského</a:t>
            </a:r>
            <a:r>
              <a:rPr lang="en-US" altLang="cs-CZ" sz="3600" dirty="0"/>
              <a:t> </a:t>
            </a:r>
            <a:r>
              <a:rPr lang="en-US" altLang="cs-CZ" sz="3600" dirty="0" err="1"/>
              <a:t>potenciálu</a:t>
            </a:r>
            <a:endParaRPr lang="en-US" altLang="cs-CZ" sz="3600" dirty="0"/>
          </a:p>
        </p:txBody>
      </p:sp>
    </p:spTree>
    <p:extLst>
      <p:ext uri="{BB962C8B-B14F-4D97-AF65-F5344CB8AC3E}">
        <p14:creationId xmlns:p14="http://schemas.microsoft.com/office/powerpoint/2010/main" val="37024250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D6CDB20-394C-4D51-9C5B-8751E21338D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3">
            <a:extLst>
              <a:ext uri="{FF2B5EF4-FFF2-40B4-BE49-F238E27FC236}">
                <a16:creationId xmlns:a16="http://schemas.microsoft.com/office/drawing/2014/main" id="{46DFD1E0-DCA7-47E6-B78B-6ECDDF873DD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6745" y="640080"/>
            <a:ext cx="10920415" cy="5577818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chemeClr val="bg2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AAB0B1E-BB97-40E0-8DCD-D1197A0E1D6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8024" y="960109"/>
            <a:ext cx="10277856" cy="49377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203669E-0F9B-4475-9B4A-42E8787885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8064" y="1284731"/>
            <a:ext cx="9637776" cy="1430696"/>
          </a:xfrm>
        </p:spPr>
        <p:txBody>
          <a:bodyPr>
            <a:normAutofit/>
          </a:bodyPr>
          <a:lstStyle/>
          <a:p>
            <a:r>
              <a:rPr lang="cs-CZ" dirty="0"/>
              <a:t>Kvalitativní znaky venkova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B8BF703-D012-44A3-A508-7A87F722E1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8064" y="2411897"/>
            <a:ext cx="9637776" cy="3156754"/>
          </a:xfrm>
        </p:spPr>
        <p:txBody>
          <a:bodyPr>
            <a:normAutofit lnSpcReduction="10000"/>
          </a:bodyPr>
          <a:lstStyle/>
          <a:p>
            <a:pPr marL="0" lvl="0" indent="0">
              <a:lnSpc>
                <a:spcPct val="100000"/>
              </a:lnSpc>
              <a:spcBef>
                <a:spcPct val="20000"/>
              </a:spcBef>
              <a:buClr>
                <a:srgbClr val="FFC000"/>
              </a:buClr>
              <a:buSzPct val="85000"/>
              <a:buNone/>
            </a:pPr>
            <a:r>
              <a:rPr lang="en-GB" sz="1600" b="1" dirty="0" err="1">
                <a:solidFill>
                  <a:srgbClr val="000000"/>
                </a:solidFill>
              </a:rPr>
              <a:t>urbanistické</a:t>
            </a:r>
            <a:r>
              <a:rPr lang="en-GB" sz="1600" b="1" dirty="0">
                <a:solidFill>
                  <a:srgbClr val="000000"/>
                </a:solidFill>
              </a:rPr>
              <a:t> </a:t>
            </a:r>
            <a:r>
              <a:rPr lang="en-GB" sz="1600" b="1" dirty="0" err="1">
                <a:solidFill>
                  <a:srgbClr val="000000"/>
                </a:solidFill>
              </a:rPr>
              <a:t>znaky</a:t>
            </a:r>
            <a:r>
              <a:rPr lang="en-GB" sz="1600" b="1" dirty="0">
                <a:solidFill>
                  <a:srgbClr val="000000"/>
                </a:solidFill>
              </a:rPr>
              <a:t> </a:t>
            </a:r>
            <a:r>
              <a:rPr lang="en-GB" sz="1600" dirty="0">
                <a:solidFill>
                  <a:srgbClr val="000000"/>
                </a:solidFill>
              </a:rPr>
              <a:t>– </a:t>
            </a:r>
            <a:r>
              <a:rPr lang="en-GB" sz="1600" dirty="0" err="1">
                <a:solidFill>
                  <a:srgbClr val="000000"/>
                </a:solidFill>
              </a:rPr>
              <a:t>vysoký</a:t>
            </a:r>
            <a:r>
              <a:rPr lang="en-GB" sz="1600" dirty="0">
                <a:solidFill>
                  <a:srgbClr val="000000"/>
                </a:solidFill>
              </a:rPr>
              <a:t> </a:t>
            </a:r>
            <a:r>
              <a:rPr lang="en-GB" sz="1600" dirty="0" err="1">
                <a:solidFill>
                  <a:srgbClr val="000000"/>
                </a:solidFill>
              </a:rPr>
              <a:t>podíl</a:t>
            </a:r>
            <a:r>
              <a:rPr lang="en-GB" sz="1600" dirty="0">
                <a:solidFill>
                  <a:srgbClr val="000000"/>
                </a:solidFill>
              </a:rPr>
              <a:t> </a:t>
            </a:r>
            <a:r>
              <a:rPr lang="en-GB" sz="1600" dirty="0" err="1">
                <a:solidFill>
                  <a:srgbClr val="000000"/>
                </a:solidFill>
              </a:rPr>
              <a:t>rodinných</a:t>
            </a:r>
            <a:r>
              <a:rPr lang="en-GB" sz="1600" dirty="0">
                <a:solidFill>
                  <a:srgbClr val="000000"/>
                </a:solidFill>
              </a:rPr>
              <a:t> </a:t>
            </a:r>
            <a:r>
              <a:rPr lang="en-GB" sz="1600" dirty="0" err="1">
                <a:solidFill>
                  <a:srgbClr val="000000"/>
                </a:solidFill>
              </a:rPr>
              <a:t>domů</a:t>
            </a:r>
            <a:r>
              <a:rPr lang="en-GB" sz="1600" dirty="0">
                <a:solidFill>
                  <a:srgbClr val="000000"/>
                </a:solidFill>
              </a:rPr>
              <a:t>, </a:t>
            </a:r>
            <a:r>
              <a:rPr lang="en-GB" sz="1600" dirty="0" err="1">
                <a:solidFill>
                  <a:srgbClr val="000000"/>
                </a:solidFill>
              </a:rPr>
              <a:t>málo</a:t>
            </a:r>
            <a:r>
              <a:rPr lang="en-GB" sz="1600" dirty="0">
                <a:solidFill>
                  <a:srgbClr val="000000"/>
                </a:solidFill>
              </a:rPr>
              <a:t> </a:t>
            </a:r>
            <a:r>
              <a:rPr lang="en-GB" sz="1600" dirty="0" err="1">
                <a:solidFill>
                  <a:srgbClr val="000000"/>
                </a:solidFill>
              </a:rPr>
              <a:t>vyvinutá</a:t>
            </a:r>
            <a:r>
              <a:rPr lang="en-GB" sz="1600" dirty="0">
                <a:solidFill>
                  <a:srgbClr val="000000"/>
                </a:solidFill>
              </a:rPr>
              <a:t> </a:t>
            </a:r>
            <a:r>
              <a:rPr lang="en-GB" sz="1600" dirty="0" err="1">
                <a:solidFill>
                  <a:srgbClr val="000000"/>
                </a:solidFill>
              </a:rPr>
              <a:t>uliční</a:t>
            </a:r>
            <a:r>
              <a:rPr lang="en-GB" sz="1600" dirty="0">
                <a:solidFill>
                  <a:srgbClr val="000000"/>
                </a:solidFill>
              </a:rPr>
              <a:t> </a:t>
            </a:r>
            <a:r>
              <a:rPr lang="en-GB" sz="1600" dirty="0" err="1">
                <a:solidFill>
                  <a:srgbClr val="000000"/>
                </a:solidFill>
              </a:rPr>
              <a:t>síť</a:t>
            </a:r>
            <a:r>
              <a:rPr lang="en-GB" sz="1600" dirty="0">
                <a:solidFill>
                  <a:srgbClr val="000000"/>
                </a:solidFill>
              </a:rPr>
              <a:t> s </a:t>
            </a:r>
            <a:r>
              <a:rPr lang="en-GB" sz="1600" dirty="0" err="1">
                <a:solidFill>
                  <a:srgbClr val="000000"/>
                </a:solidFill>
              </a:rPr>
              <a:t>dominantním</a:t>
            </a:r>
            <a:r>
              <a:rPr lang="en-GB" sz="1600" dirty="0">
                <a:solidFill>
                  <a:srgbClr val="000000"/>
                </a:solidFill>
              </a:rPr>
              <a:t> </a:t>
            </a:r>
            <a:r>
              <a:rPr lang="en-GB" sz="1600" dirty="0" err="1">
                <a:solidFill>
                  <a:srgbClr val="000000"/>
                </a:solidFill>
              </a:rPr>
              <a:t>prostorem</a:t>
            </a:r>
            <a:r>
              <a:rPr lang="en-GB" sz="1600" dirty="0">
                <a:solidFill>
                  <a:srgbClr val="000000"/>
                </a:solidFill>
              </a:rPr>
              <a:t> </a:t>
            </a:r>
            <a:r>
              <a:rPr lang="en-GB" sz="1600" dirty="0" err="1">
                <a:solidFill>
                  <a:srgbClr val="000000"/>
                </a:solidFill>
              </a:rPr>
              <a:t>návsi</a:t>
            </a:r>
            <a:r>
              <a:rPr lang="en-GB" sz="1600" dirty="0">
                <a:solidFill>
                  <a:srgbClr val="000000"/>
                </a:solidFill>
              </a:rPr>
              <a:t> </a:t>
            </a:r>
            <a:r>
              <a:rPr lang="en-GB" sz="1600" dirty="0" err="1">
                <a:solidFill>
                  <a:srgbClr val="000000"/>
                </a:solidFill>
              </a:rPr>
              <a:t>jako</a:t>
            </a:r>
            <a:r>
              <a:rPr lang="en-GB" sz="1600" dirty="0">
                <a:solidFill>
                  <a:srgbClr val="000000"/>
                </a:solidFill>
              </a:rPr>
              <a:t> </a:t>
            </a:r>
            <a:r>
              <a:rPr lang="en-GB" sz="1600" dirty="0" err="1">
                <a:solidFill>
                  <a:srgbClr val="000000"/>
                </a:solidFill>
              </a:rPr>
              <a:t>společenského</a:t>
            </a:r>
            <a:r>
              <a:rPr lang="en-GB" sz="1600" dirty="0">
                <a:solidFill>
                  <a:srgbClr val="000000"/>
                </a:solidFill>
              </a:rPr>
              <a:t> a </a:t>
            </a:r>
            <a:r>
              <a:rPr lang="en-GB" sz="1600" dirty="0" err="1">
                <a:solidFill>
                  <a:srgbClr val="000000"/>
                </a:solidFill>
              </a:rPr>
              <a:t>kulturního</a:t>
            </a:r>
            <a:r>
              <a:rPr lang="en-GB" sz="1600" dirty="0">
                <a:solidFill>
                  <a:srgbClr val="000000"/>
                </a:solidFill>
              </a:rPr>
              <a:t> </a:t>
            </a:r>
            <a:r>
              <a:rPr lang="en-GB" sz="1600" dirty="0" err="1">
                <a:solidFill>
                  <a:srgbClr val="000000"/>
                </a:solidFill>
              </a:rPr>
              <a:t>centra</a:t>
            </a:r>
            <a:r>
              <a:rPr lang="en-GB" sz="1600" dirty="0">
                <a:solidFill>
                  <a:srgbClr val="000000"/>
                </a:solidFill>
              </a:rPr>
              <a:t> </a:t>
            </a:r>
            <a:r>
              <a:rPr lang="en-GB" sz="1600" dirty="0" err="1">
                <a:solidFill>
                  <a:srgbClr val="000000"/>
                </a:solidFill>
              </a:rPr>
              <a:t>sídla</a:t>
            </a:r>
            <a:r>
              <a:rPr lang="en-GB" sz="1600" dirty="0">
                <a:solidFill>
                  <a:srgbClr val="000000"/>
                </a:solidFill>
              </a:rPr>
              <a:t>, </a:t>
            </a:r>
            <a:r>
              <a:rPr lang="en-GB" sz="1600" dirty="0" err="1">
                <a:solidFill>
                  <a:srgbClr val="000000"/>
                </a:solidFill>
              </a:rPr>
              <a:t>rozvolněná</a:t>
            </a:r>
            <a:r>
              <a:rPr lang="en-GB" sz="1600" dirty="0">
                <a:solidFill>
                  <a:srgbClr val="000000"/>
                </a:solidFill>
              </a:rPr>
              <a:t> </a:t>
            </a:r>
            <a:r>
              <a:rPr lang="en-GB" sz="1600" dirty="0" err="1">
                <a:solidFill>
                  <a:srgbClr val="000000"/>
                </a:solidFill>
              </a:rPr>
              <a:t>zástavba</a:t>
            </a:r>
            <a:r>
              <a:rPr lang="en-GB" sz="1600" dirty="0">
                <a:solidFill>
                  <a:srgbClr val="000000"/>
                </a:solidFill>
              </a:rPr>
              <a:t>, </a:t>
            </a:r>
            <a:r>
              <a:rPr lang="en-GB" sz="1600" dirty="0" err="1">
                <a:solidFill>
                  <a:srgbClr val="000000"/>
                </a:solidFill>
              </a:rPr>
              <a:t>vysoký</a:t>
            </a:r>
            <a:r>
              <a:rPr lang="en-GB" sz="1600" dirty="0">
                <a:solidFill>
                  <a:srgbClr val="000000"/>
                </a:solidFill>
              </a:rPr>
              <a:t> </a:t>
            </a:r>
            <a:r>
              <a:rPr lang="en-GB" sz="1600" dirty="0" err="1">
                <a:solidFill>
                  <a:srgbClr val="000000"/>
                </a:solidFill>
              </a:rPr>
              <a:t>podíl</a:t>
            </a:r>
            <a:r>
              <a:rPr lang="en-GB" sz="1600" dirty="0">
                <a:solidFill>
                  <a:srgbClr val="000000"/>
                </a:solidFill>
              </a:rPr>
              <a:t> </a:t>
            </a:r>
            <a:r>
              <a:rPr lang="en-GB" sz="1600" dirty="0" err="1">
                <a:solidFill>
                  <a:srgbClr val="000000"/>
                </a:solidFill>
              </a:rPr>
              <a:t>zeleně</a:t>
            </a:r>
            <a:r>
              <a:rPr lang="en-GB" sz="1600" dirty="0">
                <a:solidFill>
                  <a:srgbClr val="000000"/>
                </a:solidFill>
              </a:rPr>
              <a:t> v </a:t>
            </a:r>
            <a:r>
              <a:rPr lang="en-GB" sz="1600" dirty="0" err="1">
                <a:solidFill>
                  <a:srgbClr val="000000"/>
                </a:solidFill>
              </a:rPr>
              <a:t>sídle</a:t>
            </a:r>
            <a:r>
              <a:rPr lang="en-GB" sz="1600" dirty="0">
                <a:solidFill>
                  <a:srgbClr val="000000"/>
                </a:solidFill>
              </a:rPr>
              <a:t>;  </a:t>
            </a:r>
            <a:endParaRPr lang="cs-CZ" sz="1600" dirty="0">
              <a:solidFill>
                <a:srgbClr val="000000"/>
              </a:solidFill>
            </a:endParaRPr>
          </a:p>
          <a:p>
            <a:pPr marL="0" lvl="0" indent="0">
              <a:lnSpc>
                <a:spcPct val="100000"/>
              </a:lnSpc>
              <a:spcBef>
                <a:spcPct val="20000"/>
              </a:spcBef>
              <a:buClr>
                <a:srgbClr val="FFC000"/>
              </a:buClr>
              <a:buSzPct val="85000"/>
              <a:buNone/>
            </a:pPr>
            <a:endParaRPr lang="en-GB" sz="1600" dirty="0">
              <a:solidFill>
                <a:srgbClr val="000000"/>
              </a:solidFill>
            </a:endParaRPr>
          </a:p>
          <a:p>
            <a:pPr marL="0" lvl="0" indent="0">
              <a:lnSpc>
                <a:spcPct val="100000"/>
              </a:lnSpc>
              <a:spcBef>
                <a:spcPct val="20000"/>
              </a:spcBef>
              <a:buClr>
                <a:srgbClr val="FFC000"/>
              </a:buClr>
              <a:buSzPct val="85000"/>
              <a:buNone/>
            </a:pPr>
            <a:r>
              <a:rPr lang="en-GB" sz="1600" b="1" dirty="0" err="1">
                <a:solidFill>
                  <a:srgbClr val="000000"/>
                </a:solidFill>
              </a:rPr>
              <a:t>architektonické</a:t>
            </a:r>
            <a:r>
              <a:rPr lang="en-GB" sz="1600" b="1" dirty="0">
                <a:solidFill>
                  <a:srgbClr val="000000"/>
                </a:solidFill>
              </a:rPr>
              <a:t> </a:t>
            </a:r>
            <a:r>
              <a:rPr lang="en-GB" sz="1600" b="1" dirty="0" err="1">
                <a:solidFill>
                  <a:srgbClr val="000000"/>
                </a:solidFill>
              </a:rPr>
              <a:t>znaky</a:t>
            </a:r>
            <a:r>
              <a:rPr lang="en-GB" sz="1600" b="1" dirty="0">
                <a:solidFill>
                  <a:srgbClr val="000000"/>
                </a:solidFill>
              </a:rPr>
              <a:t> </a:t>
            </a:r>
            <a:r>
              <a:rPr lang="en-GB" sz="1600" dirty="0">
                <a:solidFill>
                  <a:srgbClr val="000000"/>
                </a:solidFill>
              </a:rPr>
              <a:t>– </a:t>
            </a:r>
            <a:r>
              <a:rPr lang="en-GB" sz="1600" dirty="0" err="1">
                <a:solidFill>
                  <a:srgbClr val="000000"/>
                </a:solidFill>
              </a:rPr>
              <a:t>nízkopodlažní</a:t>
            </a:r>
            <a:r>
              <a:rPr lang="en-GB" sz="1600" dirty="0">
                <a:solidFill>
                  <a:srgbClr val="000000"/>
                </a:solidFill>
              </a:rPr>
              <a:t> </a:t>
            </a:r>
            <a:r>
              <a:rPr lang="en-GB" sz="1600" dirty="0" err="1">
                <a:solidFill>
                  <a:srgbClr val="000000"/>
                </a:solidFill>
              </a:rPr>
              <a:t>zástavba</a:t>
            </a:r>
            <a:r>
              <a:rPr lang="en-GB" sz="1600" dirty="0">
                <a:solidFill>
                  <a:srgbClr val="000000"/>
                </a:solidFill>
              </a:rPr>
              <a:t>, absence </a:t>
            </a:r>
            <a:r>
              <a:rPr lang="en-GB" sz="1600" dirty="0" err="1">
                <a:solidFill>
                  <a:srgbClr val="000000"/>
                </a:solidFill>
              </a:rPr>
              <a:t>nájemního</a:t>
            </a:r>
            <a:r>
              <a:rPr lang="en-GB" sz="1600" dirty="0">
                <a:solidFill>
                  <a:srgbClr val="000000"/>
                </a:solidFill>
              </a:rPr>
              <a:t> </a:t>
            </a:r>
            <a:r>
              <a:rPr lang="en-GB" sz="1600" dirty="0" err="1">
                <a:solidFill>
                  <a:srgbClr val="000000"/>
                </a:solidFill>
              </a:rPr>
              <a:t>bydlení</a:t>
            </a:r>
            <a:r>
              <a:rPr lang="en-GB" sz="1600" dirty="0">
                <a:solidFill>
                  <a:srgbClr val="000000"/>
                </a:solidFill>
              </a:rPr>
              <a:t>, </a:t>
            </a:r>
            <a:r>
              <a:rPr lang="en-GB" sz="1600" dirty="0" err="1">
                <a:solidFill>
                  <a:srgbClr val="000000"/>
                </a:solidFill>
              </a:rPr>
              <a:t>domy</a:t>
            </a:r>
            <a:r>
              <a:rPr lang="en-GB" sz="1600" dirty="0">
                <a:solidFill>
                  <a:srgbClr val="000000"/>
                </a:solidFill>
              </a:rPr>
              <a:t> </a:t>
            </a:r>
            <a:r>
              <a:rPr lang="en-GB" sz="1600" dirty="0" err="1">
                <a:solidFill>
                  <a:srgbClr val="000000"/>
                </a:solidFill>
              </a:rPr>
              <a:t>doplněny</a:t>
            </a:r>
            <a:r>
              <a:rPr lang="en-GB" sz="1600" dirty="0">
                <a:solidFill>
                  <a:srgbClr val="000000"/>
                </a:solidFill>
              </a:rPr>
              <a:t> </a:t>
            </a:r>
            <a:r>
              <a:rPr lang="en-GB" sz="1600" dirty="0" err="1">
                <a:solidFill>
                  <a:srgbClr val="000000"/>
                </a:solidFill>
              </a:rPr>
              <a:t>hospodářským</a:t>
            </a:r>
            <a:r>
              <a:rPr lang="en-GB" sz="1600" dirty="0">
                <a:solidFill>
                  <a:srgbClr val="000000"/>
                </a:solidFill>
              </a:rPr>
              <a:t> </a:t>
            </a:r>
            <a:r>
              <a:rPr lang="en-GB" sz="1600" dirty="0" err="1">
                <a:solidFill>
                  <a:srgbClr val="000000"/>
                </a:solidFill>
              </a:rPr>
              <a:t>zázemím</a:t>
            </a:r>
            <a:r>
              <a:rPr lang="en-GB" sz="1600" dirty="0">
                <a:solidFill>
                  <a:srgbClr val="000000"/>
                </a:solidFill>
              </a:rPr>
              <a:t> (</a:t>
            </a:r>
            <a:r>
              <a:rPr lang="en-GB" sz="1600" dirty="0" err="1">
                <a:solidFill>
                  <a:srgbClr val="000000"/>
                </a:solidFill>
              </a:rPr>
              <a:t>integrace</a:t>
            </a:r>
            <a:r>
              <a:rPr lang="en-GB" sz="1600" dirty="0">
                <a:solidFill>
                  <a:srgbClr val="000000"/>
                </a:solidFill>
              </a:rPr>
              <a:t> </a:t>
            </a:r>
            <a:r>
              <a:rPr lang="en-GB" sz="1600" dirty="0" err="1">
                <a:solidFill>
                  <a:srgbClr val="000000"/>
                </a:solidFill>
              </a:rPr>
              <a:t>obytné</a:t>
            </a:r>
            <a:r>
              <a:rPr lang="en-GB" sz="1600" dirty="0">
                <a:solidFill>
                  <a:srgbClr val="000000"/>
                </a:solidFill>
              </a:rPr>
              <a:t> a </a:t>
            </a:r>
            <a:r>
              <a:rPr lang="en-GB" sz="1600" dirty="0" err="1">
                <a:solidFill>
                  <a:srgbClr val="000000"/>
                </a:solidFill>
              </a:rPr>
              <a:t>dalších</a:t>
            </a:r>
            <a:r>
              <a:rPr lang="en-GB" sz="1600" dirty="0">
                <a:solidFill>
                  <a:srgbClr val="000000"/>
                </a:solidFill>
              </a:rPr>
              <a:t> </a:t>
            </a:r>
            <a:r>
              <a:rPr lang="en-GB" sz="1600" dirty="0" err="1">
                <a:solidFill>
                  <a:srgbClr val="000000"/>
                </a:solidFill>
              </a:rPr>
              <a:t>funkcí</a:t>
            </a:r>
            <a:r>
              <a:rPr lang="en-GB" sz="1600" dirty="0">
                <a:solidFill>
                  <a:srgbClr val="000000"/>
                </a:solidFill>
              </a:rPr>
              <a:t>), </a:t>
            </a:r>
            <a:endParaRPr lang="cs-CZ" sz="1600" dirty="0">
              <a:solidFill>
                <a:srgbClr val="000000"/>
              </a:solidFill>
            </a:endParaRPr>
          </a:p>
          <a:p>
            <a:pPr marL="0" lvl="0" indent="0">
              <a:lnSpc>
                <a:spcPct val="100000"/>
              </a:lnSpc>
              <a:spcBef>
                <a:spcPct val="20000"/>
              </a:spcBef>
              <a:buClr>
                <a:srgbClr val="FFC000"/>
              </a:buClr>
              <a:buSzPct val="85000"/>
              <a:buNone/>
            </a:pPr>
            <a:endParaRPr lang="en-GB" sz="1600" dirty="0">
              <a:solidFill>
                <a:srgbClr val="000000"/>
              </a:solidFill>
            </a:endParaRPr>
          </a:p>
          <a:p>
            <a:pPr marL="0" lvl="0" indent="0">
              <a:lnSpc>
                <a:spcPct val="100000"/>
              </a:lnSpc>
              <a:spcBef>
                <a:spcPct val="20000"/>
              </a:spcBef>
              <a:buClr>
                <a:srgbClr val="FFC000"/>
              </a:buClr>
              <a:buSzPct val="85000"/>
              <a:buNone/>
            </a:pPr>
            <a:r>
              <a:rPr lang="en-GB" sz="1600" b="1" dirty="0" err="1">
                <a:solidFill>
                  <a:srgbClr val="000000"/>
                </a:solidFill>
              </a:rPr>
              <a:t>sociální</a:t>
            </a:r>
            <a:r>
              <a:rPr lang="en-GB" sz="1600" b="1" dirty="0">
                <a:solidFill>
                  <a:srgbClr val="000000"/>
                </a:solidFill>
              </a:rPr>
              <a:t> </a:t>
            </a:r>
            <a:r>
              <a:rPr lang="en-GB" sz="1600" b="1" dirty="0" err="1">
                <a:solidFill>
                  <a:srgbClr val="000000"/>
                </a:solidFill>
              </a:rPr>
              <a:t>znaky</a:t>
            </a:r>
            <a:r>
              <a:rPr lang="en-GB" sz="1600" b="1" dirty="0">
                <a:solidFill>
                  <a:srgbClr val="000000"/>
                </a:solidFill>
              </a:rPr>
              <a:t> </a:t>
            </a:r>
            <a:r>
              <a:rPr lang="en-GB" sz="1600" dirty="0">
                <a:solidFill>
                  <a:srgbClr val="000000"/>
                </a:solidFill>
              </a:rPr>
              <a:t>– </a:t>
            </a:r>
            <a:r>
              <a:rPr lang="en-GB" sz="1600" dirty="0" err="1">
                <a:solidFill>
                  <a:srgbClr val="000000"/>
                </a:solidFill>
              </a:rPr>
              <a:t>užší</a:t>
            </a:r>
            <a:r>
              <a:rPr lang="en-GB" sz="1600" dirty="0">
                <a:solidFill>
                  <a:srgbClr val="000000"/>
                </a:solidFill>
              </a:rPr>
              <a:t> </a:t>
            </a:r>
            <a:r>
              <a:rPr lang="en-GB" sz="1600" dirty="0" err="1">
                <a:solidFill>
                  <a:srgbClr val="000000"/>
                </a:solidFill>
              </a:rPr>
              <a:t>sociální</a:t>
            </a:r>
            <a:r>
              <a:rPr lang="en-GB" sz="1600" dirty="0">
                <a:solidFill>
                  <a:srgbClr val="000000"/>
                </a:solidFill>
              </a:rPr>
              <a:t> </a:t>
            </a:r>
            <a:r>
              <a:rPr lang="en-GB" sz="1600" dirty="0" err="1">
                <a:solidFill>
                  <a:srgbClr val="000000"/>
                </a:solidFill>
              </a:rPr>
              <a:t>kontakty</a:t>
            </a:r>
            <a:r>
              <a:rPr lang="en-GB" sz="1600" dirty="0">
                <a:solidFill>
                  <a:srgbClr val="000000"/>
                </a:solidFill>
              </a:rPr>
              <a:t> </a:t>
            </a:r>
            <a:r>
              <a:rPr lang="en-GB" sz="1600" dirty="0" err="1">
                <a:solidFill>
                  <a:srgbClr val="000000"/>
                </a:solidFill>
              </a:rPr>
              <a:t>mezi</a:t>
            </a:r>
            <a:r>
              <a:rPr lang="en-GB" sz="1600" dirty="0">
                <a:solidFill>
                  <a:srgbClr val="000000"/>
                </a:solidFill>
              </a:rPr>
              <a:t> </a:t>
            </a:r>
            <a:r>
              <a:rPr lang="en-GB" sz="1600" dirty="0" err="1">
                <a:solidFill>
                  <a:srgbClr val="000000"/>
                </a:solidFill>
              </a:rPr>
              <a:t>obyvateli</a:t>
            </a:r>
            <a:r>
              <a:rPr lang="en-GB" sz="1600" dirty="0">
                <a:solidFill>
                  <a:srgbClr val="000000"/>
                </a:solidFill>
              </a:rPr>
              <a:t> </a:t>
            </a:r>
            <a:r>
              <a:rPr lang="en-GB" sz="1600" dirty="0" err="1">
                <a:solidFill>
                  <a:srgbClr val="000000"/>
                </a:solidFill>
              </a:rPr>
              <a:t>sídla</a:t>
            </a:r>
            <a:r>
              <a:rPr lang="en-GB" sz="1600" dirty="0">
                <a:solidFill>
                  <a:srgbClr val="000000"/>
                </a:solidFill>
              </a:rPr>
              <a:t>, </a:t>
            </a:r>
            <a:r>
              <a:rPr lang="en-GB" sz="1600" dirty="0" err="1">
                <a:solidFill>
                  <a:srgbClr val="000000"/>
                </a:solidFill>
              </a:rPr>
              <a:t>neformální</a:t>
            </a:r>
            <a:r>
              <a:rPr lang="en-GB" sz="1600" dirty="0">
                <a:solidFill>
                  <a:srgbClr val="000000"/>
                </a:solidFill>
              </a:rPr>
              <a:t> </a:t>
            </a:r>
            <a:r>
              <a:rPr lang="en-GB" sz="1600" dirty="0" err="1">
                <a:solidFill>
                  <a:srgbClr val="000000"/>
                </a:solidFill>
              </a:rPr>
              <a:t>sociální</a:t>
            </a:r>
            <a:r>
              <a:rPr lang="en-GB" sz="1600" dirty="0">
                <a:solidFill>
                  <a:srgbClr val="000000"/>
                </a:solidFill>
              </a:rPr>
              <a:t> </a:t>
            </a:r>
            <a:r>
              <a:rPr lang="en-GB" sz="1600" dirty="0" err="1">
                <a:solidFill>
                  <a:srgbClr val="000000"/>
                </a:solidFill>
              </a:rPr>
              <a:t>kontrola</a:t>
            </a:r>
            <a:r>
              <a:rPr lang="en-GB" sz="1600" dirty="0">
                <a:solidFill>
                  <a:srgbClr val="000000"/>
                </a:solidFill>
              </a:rPr>
              <a:t>, </a:t>
            </a:r>
            <a:r>
              <a:rPr lang="en-GB" sz="1600" dirty="0" err="1">
                <a:solidFill>
                  <a:srgbClr val="000000"/>
                </a:solidFill>
              </a:rPr>
              <a:t>participace</a:t>
            </a:r>
            <a:r>
              <a:rPr lang="en-GB" sz="1600" dirty="0">
                <a:solidFill>
                  <a:srgbClr val="000000"/>
                </a:solidFill>
              </a:rPr>
              <a:t>, </a:t>
            </a:r>
            <a:r>
              <a:rPr lang="en-GB" sz="1600" dirty="0" err="1">
                <a:solidFill>
                  <a:srgbClr val="000000"/>
                </a:solidFill>
              </a:rPr>
              <a:t>tradicionalismus</a:t>
            </a:r>
            <a:r>
              <a:rPr lang="en-GB" sz="1600" dirty="0">
                <a:solidFill>
                  <a:srgbClr val="000000"/>
                </a:solidFill>
              </a:rPr>
              <a:t>, </a:t>
            </a:r>
            <a:r>
              <a:rPr lang="en-GB" sz="1600" dirty="0" err="1">
                <a:solidFill>
                  <a:srgbClr val="000000"/>
                </a:solidFill>
              </a:rPr>
              <a:t>konzervatismus</a:t>
            </a:r>
            <a:r>
              <a:rPr lang="en-GB" sz="1600" dirty="0">
                <a:solidFill>
                  <a:srgbClr val="000000"/>
                </a:solidFill>
              </a:rPr>
              <a:t>; </a:t>
            </a:r>
            <a:endParaRPr lang="cs-CZ" sz="1600" dirty="0">
              <a:solidFill>
                <a:srgbClr val="000000"/>
              </a:solidFill>
            </a:endParaRPr>
          </a:p>
          <a:p>
            <a:pPr marL="0" lvl="0" indent="0">
              <a:lnSpc>
                <a:spcPct val="100000"/>
              </a:lnSpc>
              <a:spcBef>
                <a:spcPct val="20000"/>
              </a:spcBef>
              <a:buClr>
                <a:srgbClr val="FFC000"/>
              </a:buClr>
              <a:buSzPct val="85000"/>
              <a:buNone/>
            </a:pPr>
            <a:endParaRPr lang="cs-CZ" sz="1600" b="1" dirty="0">
              <a:solidFill>
                <a:srgbClr val="000000"/>
              </a:solidFill>
            </a:endParaRPr>
          </a:p>
          <a:p>
            <a:pPr marL="0" lvl="0" indent="0">
              <a:lnSpc>
                <a:spcPct val="100000"/>
              </a:lnSpc>
              <a:spcBef>
                <a:spcPct val="20000"/>
              </a:spcBef>
              <a:buClr>
                <a:srgbClr val="FFC000"/>
              </a:buClr>
              <a:buSzPct val="85000"/>
              <a:buNone/>
            </a:pPr>
            <a:r>
              <a:rPr lang="en-GB" sz="1600" b="1" dirty="0" err="1">
                <a:solidFill>
                  <a:srgbClr val="000000"/>
                </a:solidFill>
              </a:rPr>
              <a:t>ekonomické</a:t>
            </a:r>
            <a:r>
              <a:rPr lang="en-GB" sz="1600" b="1" dirty="0">
                <a:solidFill>
                  <a:srgbClr val="000000"/>
                </a:solidFill>
              </a:rPr>
              <a:t> </a:t>
            </a:r>
            <a:r>
              <a:rPr lang="en-GB" sz="1600" b="1" dirty="0" err="1">
                <a:solidFill>
                  <a:srgbClr val="000000"/>
                </a:solidFill>
              </a:rPr>
              <a:t>znaky</a:t>
            </a:r>
            <a:r>
              <a:rPr lang="en-GB" sz="1600" b="1" dirty="0">
                <a:solidFill>
                  <a:srgbClr val="000000"/>
                </a:solidFill>
              </a:rPr>
              <a:t> </a:t>
            </a:r>
            <a:r>
              <a:rPr lang="en-GB" sz="1600" dirty="0">
                <a:solidFill>
                  <a:srgbClr val="000000"/>
                </a:solidFill>
              </a:rPr>
              <a:t>– </a:t>
            </a:r>
            <a:r>
              <a:rPr lang="en-GB" sz="1600" dirty="0" err="1">
                <a:solidFill>
                  <a:srgbClr val="000000"/>
                </a:solidFill>
              </a:rPr>
              <a:t>vyšší</a:t>
            </a:r>
            <a:r>
              <a:rPr lang="en-GB" sz="1600" dirty="0">
                <a:solidFill>
                  <a:srgbClr val="000000"/>
                </a:solidFill>
              </a:rPr>
              <a:t> </a:t>
            </a:r>
            <a:r>
              <a:rPr lang="en-GB" sz="1600" dirty="0" err="1">
                <a:solidFill>
                  <a:srgbClr val="000000"/>
                </a:solidFill>
              </a:rPr>
              <a:t>podíl</a:t>
            </a:r>
            <a:r>
              <a:rPr lang="en-GB" sz="1600" dirty="0">
                <a:solidFill>
                  <a:srgbClr val="000000"/>
                </a:solidFill>
              </a:rPr>
              <a:t> </a:t>
            </a:r>
            <a:r>
              <a:rPr lang="en-GB" sz="1600" dirty="0" err="1">
                <a:solidFill>
                  <a:srgbClr val="000000"/>
                </a:solidFill>
              </a:rPr>
              <a:t>samozásobitelství</a:t>
            </a:r>
            <a:r>
              <a:rPr lang="en-GB" sz="1600" dirty="0">
                <a:solidFill>
                  <a:srgbClr val="000000"/>
                </a:solidFill>
              </a:rPr>
              <a:t>, </a:t>
            </a:r>
            <a:r>
              <a:rPr lang="en-GB" sz="1600" dirty="0" err="1">
                <a:solidFill>
                  <a:srgbClr val="000000"/>
                </a:solidFill>
              </a:rPr>
              <a:t>kutilství</a:t>
            </a:r>
            <a:r>
              <a:rPr lang="en-GB" sz="1600" dirty="0">
                <a:solidFill>
                  <a:srgbClr val="000000"/>
                </a:solidFill>
              </a:rPr>
              <a:t>;  </a:t>
            </a:r>
            <a:endParaRPr lang="cs-CZ" sz="1600" dirty="0">
              <a:solidFill>
                <a:srgbClr val="000000"/>
              </a:solidFill>
            </a:endParaRPr>
          </a:p>
          <a:p>
            <a:pPr marL="0" lvl="0" indent="0">
              <a:lnSpc>
                <a:spcPct val="100000"/>
              </a:lnSpc>
              <a:spcBef>
                <a:spcPct val="20000"/>
              </a:spcBef>
              <a:buClr>
                <a:srgbClr val="FFC000"/>
              </a:buClr>
              <a:buSzPct val="85000"/>
              <a:buNone/>
            </a:pPr>
            <a:endParaRPr lang="en-GB" sz="1600" dirty="0">
              <a:solidFill>
                <a:srgbClr val="000000"/>
              </a:solidFill>
            </a:endParaRPr>
          </a:p>
          <a:p>
            <a:pPr marL="0" lvl="0" indent="0">
              <a:lnSpc>
                <a:spcPct val="100000"/>
              </a:lnSpc>
              <a:spcBef>
                <a:spcPct val="20000"/>
              </a:spcBef>
              <a:buClr>
                <a:srgbClr val="FFC000"/>
              </a:buClr>
              <a:buSzPct val="85000"/>
              <a:buNone/>
            </a:pPr>
            <a:r>
              <a:rPr lang="en-GB" sz="1600" b="1" dirty="0" err="1">
                <a:solidFill>
                  <a:srgbClr val="000000"/>
                </a:solidFill>
              </a:rPr>
              <a:t>administrativní</a:t>
            </a:r>
            <a:r>
              <a:rPr lang="en-GB" sz="1600" b="1" dirty="0">
                <a:solidFill>
                  <a:srgbClr val="000000"/>
                </a:solidFill>
              </a:rPr>
              <a:t> </a:t>
            </a:r>
            <a:r>
              <a:rPr lang="en-GB" sz="1600" b="1" dirty="0" err="1">
                <a:solidFill>
                  <a:srgbClr val="000000"/>
                </a:solidFill>
              </a:rPr>
              <a:t>znaky</a:t>
            </a:r>
            <a:r>
              <a:rPr lang="en-GB" sz="1600" b="1" dirty="0">
                <a:solidFill>
                  <a:srgbClr val="000000"/>
                </a:solidFill>
              </a:rPr>
              <a:t> </a:t>
            </a:r>
            <a:r>
              <a:rPr lang="en-GB" sz="1600" dirty="0">
                <a:solidFill>
                  <a:srgbClr val="000000"/>
                </a:solidFill>
              </a:rPr>
              <a:t>– </a:t>
            </a:r>
            <a:r>
              <a:rPr lang="en-GB" sz="1600" dirty="0" err="1">
                <a:solidFill>
                  <a:srgbClr val="000000"/>
                </a:solidFill>
              </a:rPr>
              <a:t>statut</a:t>
            </a:r>
            <a:r>
              <a:rPr lang="en-GB" sz="1600" dirty="0">
                <a:solidFill>
                  <a:srgbClr val="000000"/>
                </a:solidFill>
              </a:rPr>
              <a:t> </a:t>
            </a:r>
            <a:r>
              <a:rPr lang="en-GB" sz="1600" dirty="0" err="1">
                <a:solidFill>
                  <a:srgbClr val="000000"/>
                </a:solidFill>
              </a:rPr>
              <a:t>sídla</a:t>
            </a:r>
            <a:endParaRPr lang="cs-CZ" sz="1600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17087125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053A966-4094-4B28-BEE8-AFA9C5443F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924FAB1-3E95-411D-A948-6BCB9F30A1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Obrázek 5" descr="20.JPG">
            <a:extLst>
              <a:ext uri="{FF2B5EF4-FFF2-40B4-BE49-F238E27FC236}">
                <a16:creationId xmlns:a16="http://schemas.microsoft.com/office/drawing/2014/main" id="{72C69968-0C00-44D0-A017-C573DE5146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05403" cy="3234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ek 7" descr="220px-Penny_Market_v_České_Lípě.jpg">
            <a:extLst>
              <a:ext uri="{FF2B5EF4-FFF2-40B4-BE49-F238E27FC236}">
                <a16:creationId xmlns:a16="http://schemas.microsoft.com/office/drawing/2014/main" id="{98A120F6-0BB4-4EA0-98CD-6FD52E9029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4589" y="4109868"/>
            <a:ext cx="4877411" cy="2748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ázek 8" descr="samoska.jpg">
            <a:extLst>
              <a:ext uri="{FF2B5EF4-FFF2-40B4-BE49-F238E27FC236}">
                <a16:creationId xmlns:a16="http://schemas.microsoft.com/office/drawing/2014/main" id="{CDC8DCCD-A390-4688-BA38-3DFC43D260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5403" y="1994645"/>
            <a:ext cx="3664875" cy="2750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21017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D6CDB20-394C-4D51-9C5B-8751E21338D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3">
            <a:extLst>
              <a:ext uri="{FF2B5EF4-FFF2-40B4-BE49-F238E27FC236}">
                <a16:creationId xmlns:a16="http://schemas.microsoft.com/office/drawing/2014/main" id="{46DFD1E0-DCA7-47E6-B78B-6ECDDF873DD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6745" y="640080"/>
            <a:ext cx="10920415" cy="5577818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chemeClr val="bg2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AAB0B1E-BB97-40E0-8DCD-D1197A0E1D6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8024" y="960109"/>
            <a:ext cx="10277856" cy="49377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203669E-0F9B-4475-9B4A-42E8787885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8064" y="1284731"/>
            <a:ext cx="9637776" cy="1430696"/>
          </a:xfrm>
        </p:spPr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B8BF703-D012-44A3-A508-7A87F722E1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8064" y="2411897"/>
            <a:ext cx="9637776" cy="315675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20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9ACAAB3-D05D-499E-BEDC-D200B42DC4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1464" y="640080"/>
            <a:ext cx="6091121" cy="3669149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6D570811-63FA-4790-A2F6-2863F1678A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224" y="2715427"/>
            <a:ext cx="5838586" cy="3528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559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D6CDB20-394C-4D51-9C5B-8751E21338D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3">
            <a:extLst>
              <a:ext uri="{FF2B5EF4-FFF2-40B4-BE49-F238E27FC236}">
                <a16:creationId xmlns:a16="http://schemas.microsoft.com/office/drawing/2014/main" id="{46DFD1E0-DCA7-47E6-B78B-6ECDDF873DD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6745" y="640080"/>
            <a:ext cx="10920415" cy="5577818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chemeClr val="bg2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AAB0B1E-BB97-40E0-8DCD-D1197A0E1D6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8024" y="960109"/>
            <a:ext cx="10277856" cy="49377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203669E-0F9B-4475-9B4A-42E8787885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8064" y="2891858"/>
            <a:ext cx="9637776" cy="1430696"/>
          </a:xfrm>
        </p:spPr>
        <p:txBody>
          <a:bodyPr>
            <a:normAutofit/>
          </a:bodyPr>
          <a:lstStyle/>
          <a:p>
            <a:r>
              <a:rPr lang="cs-CZ" dirty="0"/>
              <a:t>Kterou metodu by jste si zvolili vy ?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B8BF703-D012-44A3-A508-7A87F722E1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8064" y="2411897"/>
            <a:ext cx="9637776" cy="315675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14969243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D6CDB20-394C-4D51-9C5B-8751E21338D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3">
            <a:extLst>
              <a:ext uri="{FF2B5EF4-FFF2-40B4-BE49-F238E27FC236}">
                <a16:creationId xmlns:a16="http://schemas.microsoft.com/office/drawing/2014/main" id="{46DFD1E0-DCA7-47E6-B78B-6ECDDF873DD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6745" y="640080"/>
            <a:ext cx="10920415" cy="5577818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chemeClr val="bg2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AAB0B1E-BB97-40E0-8DCD-D1197A0E1D6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8024" y="960109"/>
            <a:ext cx="10277856" cy="49377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203669E-0F9B-4475-9B4A-42E8787885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8064" y="777971"/>
            <a:ext cx="9637776" cy="1430696"/>
          </a:xfrm>
        </p:spPr>
        <p:txBody>
          <a:bodyPr>
            <a:normAutofit/>
          </a:bodyPr>
          <a:lstStyle/>
          <a:p>
            <a:r>
              <a:rPr lang="cs-CZ" dirty="0"/>
              <a:t>Proměny venkova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B8BF703-D012-44A3-A508-7A87F722E1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8064" y="1975798"/>
            <a:ext cx="9637776" cy="315675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dirty="0"/>
              <a:t>Venkov se od své tradiční podoby liší 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9ECFBBA0-9A12-4864-947F-2C171F5E1F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8064" y="2346558"/>
            <a:ext cx="6065648" cy="3507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073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F9EB9F2-07E2-4D64-BBD8-BB5B217F121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0C57C7C-DFE9-4A1E-B7A9-DF40E63366BB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55891" y="2057399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>
            <a:extLst>
              <a:ext uri="{FF2B5EF4-FFF2-40B4-BE49-F238E27FC236}">
                <a16:creationId xmlns:a16="http://schemas.microsoft.com/office/drawing/2014/main" id="{6C12705D-BBB7-4F3F-9CB2-8DA01BCD43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80588" y="965199"/>
            <a:ext cx="6766078" cy="4927601"/>
          </a:xfrm>
        </p:spPr>
        <p:txBody>
          <a:bodyPr anchor="ctr">
            <a:normAutofit/>
          </a:bodyPr>
          <a:lstStyle/>
          <a:p>
            <a:pPr algn="l"/>
            <a:r>
              <a:rPr lang="cs-CZ" sz="5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Geografie města a venkova</a:t>
            </a:r>
            <a:br>
              <a:rPr lang="cs-CZ" sz="54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endParaRPr lang="cs-CZ" sz="5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900EC821-54BC-4659-9BCE-B9AF0F8DAD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23257" y="965198"/>
            <a:ext cx="2777218" cy="4927602"/>
          </a:xfrm>
        </p:spPr>
        <p:txBody>
          <a:bodyPr anchor="ctr">
            <a:normAutofit/>
          </a:bodyPr>
          <a:lstStyle/>
          <a:p>
            <a:pPr algn="r"/>
            <a:endParaRPr lang="cs-CZ" sz="2000" dirty="0">
              <a:solidFill>
                <a:schemeClr val="accent1"/>
              </a:solidFill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4ABE969-11BC-46E3-9FAC-F406C8413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450" y="527336"/>
            <a:ext cx="3572831" cy="2414969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B394EA07-F9DC-4EBD-AFF4-EFEB3D1DAA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820" y="4083140"/>
            <a:ext cx="3847461" cy="2345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8870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D6CDB20-394C-4D51-9C5B-8751E21338D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3">
            <a:extLst>
              <a:ext uri="{FF2B5EF4-FFF2-40B4-BE49-F238E27FC236}">
                <a16:creationId xmlns:a16="http://schemas.microsoft.com/office/drawing/2014/main" id="{46DFD1E0-DCA7-47E6-B78B-6ECDDF873DD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6745" y="640080"/>
            <a:ext cx="10920415" cy="5577818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chemeClr val="bg2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AAB0B1E-BB97-40E0-8DCD-D1197A0E1D6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8024" y="960109"/>
            <a:ext cx="10277856" cy="49377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203669E-0F9B-4475-9B4A-42E8787885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9928" y="752606"/>
            <a:ext cx="9637776" cy="1430696"/>
          </a:xfrm>
        </p:spPr>
        <p:txBody>
          <a:bodyPr>
            <a:normAutofit/>
          </a:bodyPr>
          <a:lstStyle/>
          <a:p>
            <a:r>
              <a:rPr lang="cs-CZ" dirty="0"/>
              <a:t>Funkce venkova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B8BF703-D012-44A3-A508-7A87F722E1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7419" y="1975437"/>
            <a:ext cx="9637776" cy="315675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dirty="0"/>
              <a:t>Změny pozorujeme také ve změně funkcí venkova</a:t>
            </a:r>
          </a:p>
          <a:p>
            <a:pPr marL="0" indent="0">
              <a:buNone/>
            </a:pPr>
            <a:r>
              <a:rPr lang="cs-CZ" sz="2000" dirty="0"/>
              <a:t>Venkovský prostor definují tři jeho základní funkce :</a:t>
            </a:r>
          </a:p>
          <a:p>
            <a:pPr marL="0" indent="0">
              <a:buNone/>
            </a:pPr>
            <a:r>
              <a:rPr lang="cs-CZ" sz="2000" dirty="0"/>
              <a:t>a) produkční</a:t>
            </a:r>
          </a:p>
          <a:p>
            <a:pPr marL="0" indent="0">
              <a:buNone/>
            </a:pPr>
            <a:r>
              <a:rPr lang="cs-CZ" sz="2000" dirty="0"/>
              <a:t>b) rezidenční</a:t>
            </a:r>
          </a:p>
          <a:p>
            <a:pPr marL="0" indent="0">
              <a:buNone/>
            </a:pPr>
            <a:r>
              <a:rPr lang="cs-CZ" sz="2000" dirty="0"/>
              <a:t>c) rekreační (spotřební)</a:t>
            </a:r>
          </a:p>
          <a:p>
            <a:pPr marL="0" indent="0">
              <a:buNone/>
            </a:pPr>
            <a:endParaRPr lang="cs-CZ" sz="20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9273B95-1914-4E90-A5FB-46B917D887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6307" y="2668190"/>
            <a:ext cx="5317669" cy="3229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282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D6CDB20-394C-4D51-9C5B-8751E21338D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3">
            <a:extLst>
              <a:ext uri="{FF2B5EF4-FFF2-40B4-BE49-F238E27FC236}">
                <a16:creationId xmlns:a16="http://schemas.microsoft.com/office/drawing/2014/main" id="{46DFD1E0-DCA7-47E6-B78B-6ECDDF873DD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6745" y="640080"/>
            <a:ext cx="10920415" cy="5577818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chemeClr val="bg2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AAB0B1E-BB97-40E0-8DCD-D1197A0E1D6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8024" y="960109"/>
            <a:ext cx="10277856" cy="49377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203669E-0F9B-4475-9B4A-42E8787885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9928" y="752606"/>
            <a:ext cx="9637776" cy="1430696"/>
          </a:xfrm>
        </p:spPr>
        <p:txBody>
          <a:bodyPr>
            <a:normAutofit/>
          </a:bodyPr>
          <a:lstStyle/>
          <a:p>
            <a:r>
              <a:rPr lang="cs-CZ" dirty="0"/>
              <a:t>Funkce venkova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B8BF703-D012-44A3-A508-7A87F722E1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9928" y="2390805"/>
            <a:ext cx="9637776" cy="315675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dirty="0"/>
              <a:t>potřeba všechny tyto funkce rozvíjet rovnoměrně </a:t>
            </a:r>
          </a:p>
          <a:p>
            <a:pPr marL="0" indent="0">
              <a:buNone/>
            </a:pPr>
            <a:r>
              <a:rPr lang="cs-CZ" sz="2000" dirty="0"/>
              <a:t>	koncept udržitelnosti?</a:t>
            </a:r>
          </a:p>
          <a:p>
            <a:pPr marL="0" indent="0">
              <a:buNone/>
            </a:pPr>
            <a:r>
              <a:rPr lang="cs-CZ" sz="2000" dirty="0"/>
              <a:t>dále je při tomto rozvoji důležité brát zřetel na specifika regionů (poloha, tradice, předpoklady pro cestovní ruch)</a:t>
            </a:r>
          </a:p>
          <a:p>
            <a:pPr marL="0" indent="0">
              <a:buNone/>
            </a:pPr>
            <a:r>
              <a:rPr lang="cs-CZ" sz="2000" dirty="0"/>
              <a:t>	 identita regionu?</a:t>
            </a:r>
          </a:p>
          <a:p>
            <a:pPr marL="0" indent="0">
              <a:buNone/>
            </a:pPr>
            <a:r>
              <a:rPr lang="cs-CZ" sz="2000" dirty="0"/>
              <a:t>význam funkcí se v průběhu času mění (ustupuje produkční funkce a bývá nahrazena zbylými </a:t>
            </a:r>
            <a:r>
              <a:rPr lang="cs-CZ" sz="2000" dirty="0" err="1"/>
              <a:t>dvěmi</a:t>
            </a:r>
            <a:r>
              <a:rPr lang="cs-CZ" sz="2000" dirty="0"/>
              <a:t>)</a:t>
            </a:r>
          </a:p>
          <a:p>
            <a:pPr marL="457200" lvl="1" indent="0">
              <a:buNone/>
            </a:pPr>
            <a:r>
              <a:rPr lang="cs-CZ" sz="1600" dirty="0"/>
              <a:t>dominantní zemědělská činnost mizí (nahrazována průmyslem a službami),</a:t>
            </a:r>
          </a:p>
          <a:p>
            <a:pPr marL="457200" lvl="1" indent="0">
              <a:buNone/>
            </a:pPr>
            <a:r>
              <a:rPr lang="cs-CZ" sz="1600" dirty="0"/>
              <a:t>dále se také snižuje počet pracovních příležitostí na venkově</a:t>
            </a:r>
          </a:p>
          <a:p>
            <a:pPr marL="0" indent="0">
              <a:buNone/>
            </a:pP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47989645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D6CDB20-394C-4D51-9C5B-8751E21338D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3">
            <a:extLst>
              <a:ext uri="{FF2B5EF4-FFF2-40B4-BE49-F238E27FC236}">
                <a16:creationId xmlns:a16="http://schemas.microsoft.com/office/drawing/2014/main" id="{46DFD1E0-DCA7-47E6-B78B-6ECDDF873DD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6745" y="640080"/>
            <a:ext cx="10920415" cy="5577818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chemeClr val="bg2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AAB0B1E-BB97-40E0-8DCD-D1197A0E1D6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8024" y="960109"/>
            <a:ext cx="10277856" cy="49377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203669E-0F9B-4475-9B4A-42E8787885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9928" y="752606"/>
            <a:ext cx="9637776" cy="1430696"/>
          </a:xfrm>
        </p:spPr>
        <p:txBody>
          <a:bodyPr>
            <a:normAutofit/>
          </a:bodyPr>
          <a:lstStyle/>
          <a:p>
            <a:r>
              <a:rPr lang="cs-CZ" dirty="0"/>
              <a:t>Produkční funkce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B8BF703-D012-44A3-A508-7A87F722E1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9926" y="2390805"/>
            <a:ext cx="9477777" cy="315675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sz="2000" dirty="0"/>
              <a:t>tradiční venkov je u nás charakterizován zemědělsko-výrobními funkcemi,</a:t>
            </a:r>
          </a:p>
          <a:p>
            <a:pPr marL="457200" lvl="1" indent="0">
              <a:buNone/>
            </a:pPr>
            <a:r>
              <a:rPr lang="cs-CZ" sz="1600" dirty="0"/>
              <a:t> samozásobitelství</a:t>
            </a:r>
          </a:p>
          <a:p>
            <a:pPr marL="457200" lvl="1" indent="0">
              <a:buNone/>
            </a:pPr>
            <a:r>
              <a:rPr lang="cs-CZ" sz="1600" dirty="0"/>
              <a:t>konzervatismus a řada  dalších ekonomických, sociálních, urbanistických a architektonických znaků </a:t>
            </a:r>
          </a:p>
          <a:p>
            <a:pPr marL="457200" lvl="1" indent="0">
              <a:buNone/>
            </a:pPr>
            <a:r>
              <a:rPr lang="cs-CZ" sz="1600" dirty="0"/>
              <a:t>rychle zaniká a v této kombinaci znaků se stává spíše výjimkou</a:t>
            </a:r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r>
              <a:rPr lang="cs-CZ" sz="2000" dirty="0"/>
              <a:t>snahy ze strany EU (SZP) i státu (</a:t>
            </a:r>
            <a:r>
              <a:rPr lang="cs-CZ" sz="2000" dirty="0" err="1"/>
              <a:t>MZe</a:t>
            </a:r>
            <a:r>
              <a:rPr lang="cs-CZ" sz="2000" dirty="0"/>
              <a:t>) o větší podporu venkova na úkor zemědělství (snaha však bez efektu)</a:t>
            </a:r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r>
              <a:rPr lang="cs-CZ" sz="2000" dirty="0"/>
              <a:t>klíčová diverzifikace ekonomických činností, </a:t>
            </a:r>
          </a:p>
          <a:p>
            <a:pPr marL="457200" lvl="1" indent="0">
              <a:buNone/>
            </a:pPr>
            <a:r>
              <a:rPr lang="cs-CZ" sz="1600" dirty="0"/>
              <a:t>možnosti lokalizace pro řadu odvětví</a:t>
            </a:r>
          </a:p>
          <a:p>
            <a:pPr marL="0" indent="0">
              <a:buNone/>
            </a:pP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263842332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D6CDB20-394C-4D51-9C5B-8751E21338D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3">
            <a:extLst>
              <a:ext uri="{FF2B5EF4-FFF2-40B4-BE49-F238E27FC236}">
                <a16:creationId xmlns:a16="http://schemas.microsoft.com/office/drawing/2014/main" id="{46DFD1E0-DCA7-47E6-B78B-6ECDDF873DD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6745" y="640080"/>
            <a:ext cx="10920415" cy="5577818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chemeClr val="bg2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AAB0B1E-BB97-40E0-8DCD-D1197A0E1D6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8024" y="960109"/>
            <a:ext cx="10277856" cy="49377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203669E-0F9B-4475-9B4A-42E8787885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9928" y="752606"/>
            <a:ext cx="9637776" cy="1430696"/>
          </a:xfrm>
        </p:spPr>
        <p:txBody>
          <a:bodyPr>
            <a:normAutofit/>
          </a:bodyPr>
          <a:lstStyle/>
          <a:p>
            <a:r>
              <a:rPr lang="cs-CZ" dirty="0"/>
              <a:t>Produkční funkce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F27F9F15-EBB7-4D98-A115-10711FABA4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79329" y="1797078"/>
            <a:ext cx="5713840" cy="3921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46576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D6CDB20-394C-4D51-9C5B-8751E21338D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3">
            <a:extLst>
              <a:ext uri="{FF2B5EF4-FFF2-40B4-BE49-F238E27FC236}">
                <a16:creationId xmlns:a16="http://schemas.microsoft.com/office/drawing/2014/main" id="{46DFD1E0-DCA7-47E6-B78B-6ECDDF873DD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6745" y="640080"/>
            <a:ext cx="10920415" cy="5577818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chemeClr val="bg2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AAB0B1E-BB97-40E0-8DCD-D1197A0E1D6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8024" y="960109"/>
            <a:ext cx="10277856" cy="49377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203669E-0F9B-4475-9B4A-42E8787885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9928" y="752606"/>
            <a:ext cx="9637776" cy="1430696"/>
          </a:xfrm>
        </p:spPr>
        <p:txBody>
          <a:bodyPr>
            <a:normAutofit/>
          </a:bodyPr>
          <a:lstStyle/>
          <a:p>
            <a:r>
              <a:rPr lang="cs-CZ" altLang="cs-CZ" b="1" dirty="0"/>
              <a:t>Funkce rekreační (spotřební)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B8BF703-D012-44A3-A508-7A87F722E1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9928" y="2390805"/>
            <a:ext cx="9637776" cy="315675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sz="2000" dirty="0"/>
              <a:t>přechod z centrálně plánované ekonomiky na ekonomiku tržní </a:t>
            </a:r>
          </a:p>
          <a:p>
            <a:pPr marL="0" indent="0">
              <a:buNone/>
            </a:pPr>
            <a:r>
              <a:rPr lang="cs-CZ" sz="2000" dirty="0"/>
              <a:t>=&gt;nárůstu rekreační (spotřební/konzumní) funkce venkova</a:t>
            </a:r>
          </a:p>
          <a:p>
            <a:pPr marL="0" indent="0">
              <a:buNone/>
            </a:pPr>
            <a:r>
              <a:rPr lang="cs-CZ" sz="2000" dirty="0"/>
              <a:t>rozvoj venkovského cestovního ruchu brán dnes jako alternativní cesta rozvoje venkova  </a:t>
            </a:r>
          </a:p>
          <a:p>
            <a:pPr marL="457200" lvl="1" indent="0">
              <a:buNone/>
            </a:pPr>
            <a:r>
              <a:rPr lang="cs-CZ" sz="1600" dirty="0"/>
              <a:t>v současnosti označován, jedná se o udržitelnější formu turismu</a:t>
            </a:r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r>
              <a:rPr lang="cs-CZ" sz="2000" dirty="0"/>
              <a:t>v současnosti je pro řadu obcí venkovský turistický ruch aktuální (i atraktivní) téma, </a:t>
            </a:r>
          </a:p>
          <a:p>
            <a:pPr marL="457200" lvl="1" indent="0">
              <a:buNone/>
            </a:pPr>
            <a:r>
              <a:rPr lang="cs-CZ" sz="1600" dirty="0"/>
              <a:t>není však vhodný pro každou obec či lokalitu; </a:t>
            </a:r>
          </a:p>
          <a:p>
            <a:pPr marL="457200" lvl="1" indent="0">
              <a:buNone/>
            </a:pPr>
            <a:r>
              <a:rPr lang="cs-CZ" sz="1600" dirty="0"/>
              <a:t>primární potenciál (přírodní či kulturní atraktivity) </a:t>
            </a:r>
          </a:p>
          <a:p>
            <a:pPr marL="457200" lvl="1" indent="0">
              <a:buNone/>
            </a:pPr>
            <a:r>
              <a:rPr lang="cs-CZ" sz="1600" dirty="0"/>
              <a:t>sekundární potenciál (rozvinutá infrastruktura); </a:t>
            </a:r>
          </a:p>
          <a:p>
            <a:pPr marL="457200" lvl="1" indent="0">
              <a:buNone/>
            </a:pPr>
            <a:r>
              <a:rPr lang="cs-CZ" sz="1600" dirty="0"/>
              <a:t>vyžaduje značné investice</a:t>
            </a:r>
          </a:p>
          <a:p>
            <a:pPr marL="0" indent="0">
              <a:buNone/>
            </a:pP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101613285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D6CDB20-394C-4D51-9C5B-8751E21338D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3">
            <a:extLst>
              <a:ext uri="{FF2B5EF4-FFF2-40B4-BE49-F238E27FC236}">
                <a16:creationId xmlns:a16="http://schemas.microsoft.com/office/drawing/2014/main" id="{46DFD1E0-DCA7-47E6-B78B-6ECDDF873DD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6745" y="640080"/>
            <a:ext cx="10920415" cy="5577818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chemeClr val="bg2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AAB0B1E-BB97-40E0-8DCD-D1197A0E1D6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8024" y="960109"/>
            <a:ext cx="10277856" cy="49377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203669E-0F9B-4475-9B4A-42E8787885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9928" y="752606"/>
            <a:ext cx="9637776" cy="1430696"/>
          </a:xfrm>
        </p:spPr>
        <p:txBody>
          <a:bodyPr>
            <a:normAutofit/>
          </a:bodyPr>
          <a:lstStyle/>
          <a:p>
            <a:r>
              <a:rPr lang="cs-CZ" altLang="cs-CZ" b="1" dirty="0"/>
              <a:t>Funkce rekreační (spotřební)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B8BF703-D012-44A3-A508-7A87F722E1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9928" y="2390805"/>
            <a:ext cx="9637776" cy="315675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dirty="0"/>
              <a:t>specifické typy venkovského cestovního ruchu : </a:t>
            </a:r>
          </a:p>
          <a:p>
            <a:pPr marL="457200" lvl="1" indent="0">
              <a:buNone/>
            </a:pPr>
            <a:r>
              <a:rPr lang="cs-CZ" sz="1600" dirty="0"/>
              <a:t>agroturistika (nejčastěji zmiňovaná forma)</a:t>
            </a:r>
          </a:p>
          <a:p>
            <a:pPr marL="457200" lvl="1" indent="0">
              <a:buNone/>
            </a:pPr>
            <a:r>
              <a:rPr lang="cs-CZ" sz="1600" dirty="0"/>
              <a:t>ekologická turistika</a:t>
            </a:r>
          </a:p>
          <a:p>
            <a:pPr marL="457200" lvl="1" indent="0">
              <a:buNone/>
            </a:pPr>
            <a:r>
              <a:rPr lang="cs-CZ" sz="1600" dirty="0"/>
              <a:t>vinařská turistika</a:t>
            </a:r>
          </a:p>
          <a:p>
            <a:pPr marL="457200" lvl="1" indent="0">
              <a:buNone/>
            </a:pPr>
            <a:r>
              <a:rPr lang="cs-CZ" sz="1600" dirty="0" err="1"/>
              <a:t>hipoturistika</a:t>
            </a:r>
            <a:endParaRPr lang="cs-CZ" sz="1600" dirty="0"/>
          </a:p>
          <a:p>
            <a:pPr marL="457200" lvl="1" indent="0">
              <a:buNone/>
            </a:pPr>
            <a:r>
              <a:rPr lang="cs-CZ" sz="1600" dirty="0" err="1"/>
              <a:t>gastroturistika</a:t>
            </a:r>
            <a:r>
              <a:rPr lang="cs-CZ" sz="1600" dirty="0"/>
              <a:t> zaměřená na místní (regionální) speciality</a:t>
            </a:r>
          </a:p>
          <a:p>
            <a:pPr marL="457200" lvl="1" indent="0">
              <a:buNone/>
            </a:pPr>
            <a:r>
              <a:rPr lang="cs-CZ" sz="1600" dirty="0"/>
              <a:t>lovecká turistika (lov zvěře, rybolov)</a:t>
            </a:r>
          </a:p>
          <a:p>
            <a:pPr marL="457200" lvl="1" indent="0">
              <a:buNone/>
            </a:pPr>
            <a:r>
              <a:rPr lang="cs-CZ" sz="1600" dirty="0"/>
              <a:t>pořádání a </a:t>
            </a:r>
            <a:r>
              <a:rPr lang="cs-CZ" sz="1600" dirty="0" err="1"/>
              <a:t>orgainzace</a:t>
            </a:r>
            <a:r>
              <a:rPr lang="cs-CZ" sz="1600" dirty="0"/>
              <a:t> různých tradic, slavností</a:t>
            </a:r>
          </a:p>
          <a:p>
            <a:pPr marL="0" indent="0">
              <a:buNone/>
            </a:pP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18028946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D6CDB20-394C-4D51-9C5B-8751E21338D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3">
            <a:extLst>
              <a:ext uri="{FF2B5EF4-FFF2-40B4-BE49-F238E27FC236}">
                <a16:creationId xmlns:a16="http://schemas.microsoft.com/office/drawing/2014/main" id="{46DFD1E0-DCA7-47E6-B78B-6ECDDF873DD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6745" y="640080"/>
            <a:ext cx="10920415" cy="5577818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chemeClr val="bg2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AAB0B1E-BB97-40E0-8DCD-D1197A0E1D6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8024" y="960109"/>
            <a:ext cx="10277856" cy="49377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203669E-0F9B-4475-9B4A-42E8787885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9928" y="752606"/>
            <a:ext cx="9637776" cy="1430696"/>
          </a:xfrm>
        </p:spPr>
        <p:txBody>
          <a:bodyPr>
            <a:normAutofit/>
          </a:bodyPr>
          <a:lstStyle/>
          <a:p>
            <a:endParaRPr lang="cs-CZ" dirty="0"/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4CB12B7D-A834-4D26-A379-76E44308FEE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5230" y="752606"/>
            <a:ext cx="8827172" cy="5287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287100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D6CDB20-394C-4D51-9C5B-8751E21338D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3">
            <a:extLst>
              <a:ext uri="{FF2B5EF4-FFF2-40B4-BE49-F238E27FC236}">
                <a16:creationId xmlns:a16="http://schemas.microsoft.com/office/drawing/2014/main" id="{46DFD1E0-DCA7-47E6-B78B-6ECDDF873DD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6745" y="640080"/>
            <a:ext cx="10920415" cy="5577818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chemeClr val="bg2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AAB0B1E-BB97-40E0-8DCD-D1197A0E1D6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8024" y="960109"/>
            <a:ext cx="10277856" cy="49377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203669E-0F9B-4475-9B4A-42E8787885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9928" y="752606"/>
            <a:ext cx="9637776" cy="1430696"/>
          </a:xfrm>
        </p:spPr>
        <p:txBody>
          <a:bodyPr>
            <a:normAutofit/>
          </a:bodyPr>
          <a:lstStyle/>
          <a:p>
            <a:r>
              <a:rPr lang="cs-CZ" altLang="cs-CZ" b="1" dirty="0"/>
              <a:t>Funkce rekreační (spotřební)</a:t>
            </a:r>
            <a:endParaRPr lang="cs-CZ" dirty="0"/>
          </a:p>
        </p:txBody>
      </p:sp>
      <p:graphicFrame>
        <p:nvGraphicFramePr>
          <p:cNvPr id="9" name="Group 38">
            <a:extLst>
              <a:ext uri="{FF2B5EF4-FFF2-40B4-BE49-F238E27FC236}">
                <a16:creationId xmlns:a16="http://schemas.microsoft.com/office/drawing/2014/main" id="{C2A04492-F3D2-4632-931E-CB7B7F24309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60367612"/>
              </p:ext>
            </p:extLst>
          </p:nvPr>
        </p:nvGraphicFramePr>
        <p:xfrm>
          <a:off x="2797638" y="2019300"/>
          <a:ext cx="7654462" cy="3736241"/>
        </p:xfrm>
        <a:graphic>
          <a:graphicData uri="http://schemas.openxmlformats.org/drawingml/2006/table">
            <a:tbl>
              <a:tblPr/>
              <a:tblGrid>
                <a:gridCol w="16168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472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904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5131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oblast</a:t>
                      </a:r>
                    </a:p>
                  </a:txBody>
                  <a:tcPr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tradiční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současný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19214">
                <a:tc rowSpan="3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služby a  vybavenost</a:t>
                      </a:r>
                    </a:p>
                  </a:txBody>
                  <a:tcPr marL="90000" marR="90000" marT="46797" marB="46797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nízká náročnost na kvalitu služeb, komunikací a vybavenosti, neexistence kanalizace, ČOV</a:t>
                      </a:r>
                    </a:p>
                  </a:txBody>
                  <a:tcPr marL="90000" marR="90000" marT="46797" marB="4679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rozvoj dopravy, telekomunikací (internet), budování kanalizace, plynofikace, ČOV</a:t>
                      </a:r>
                    </a:p>
                  </a:txBody>
                  <a:tcPr marL="90000" marR="90000" marT="46797" marB="4679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77501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produkce odpadu zlikvidována spalováním</a:t>
                      </a:r>
                    </a:p>
                  </a:txBody>
                  <a:tcPr marL="90000" marR="90000" marT="46797" marB="4679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svoz odpadu</a:t>
                      </a:r>
                    </a:p>
                  </a:txBody>
                  <a:tcPr marL="90000" marR="90000" marT="46797" marB="4679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78593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nízká intenzita hromadné dopravy</a:t>
                      </a:r>
                    </a:p>
                  </a:txBody>
                  <a:tcPr marL="90000" marR="90000" marT="46797" marB="4679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nízká intenzita hromadné dopravy (pokud není v IDS), využití osobních automobilů</a:t>
                      </a:r>
                    </a:p>
                  </a:txBody>
                  <a:tcPr marL="90000" marR="90000" marT="46797" marB="4679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9717569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D6CDB20-394C-4D51-9C5B-8751E21338D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3">
            <a:extLst>
              <a:ext uri="{FF2B5EF4-FFF2-40B4-BE49-F238E27FC236}">
                <a16:creationId xmlns:a16="http://schemas.microsoft.com/office/drawing/2014/main" id="{46DFD1E0-DCA7-47E6-B78B-6ECDDF873DD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6745" y="640080"/>
            <a:ext cx="10920415" cy="5577818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chemeClr val="bg2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AAB0B1E-BB97-40E0-8DCD-D1197A0E1D6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8024" y="960109"/>
            <a:ext cx="10277856" cy="49377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203669E-0F9B-4475-9B4A-42E8787885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9928" y="752606"/>
            <a:ext cx="9637776" cy="1430696"/>
          </a:xfrm>
        </p:spPr>
        <p:txBody>
          <a:bodyPr>
            <a:normAutofit/>
          </a:bodyPr>
          <a:lstStyle/>
          <a:p>
            <a:r>
              <a:rPr lang="cs-CZ" altLang="cs-CZ" b="1" dirty="0"/>
              <a:t>Funkce rezidenční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B8BF703-D012-44A3-A508-7A87F722E1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9926" y="2390805"/>
            <a:ext cx="9477777" cy="315675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dirty="0"/>
              <a:t>jedna z nejvýznamnějších funkcí venkova,</a:t>
            </a:r>
          </a:p>
          <a:p>
            <a:pPr marL="457200" lvl="1" indent="0">
              <a:buNone/>
            </a:pPr>
            <a:r>
              <a:rPr lang="cs-CZ" sz="1600" dirty="0"/>
              <a:t> její význam je hlavně posilován v současnosti velice aktuálními procesy suburbanizace </a:t>
            </a:r>
          </a:p>
          <a:p>
            <a:pPr marL="457200" lvl="1" indent="0">
              <a:buNone/>
            </a:pPr>
            <a:r>
              <a:rPr lang="cs-CZ" sz="1600" dirty="0"/>
              <a:t>celkově se změnami sídelního systému</a:t>
            </a:r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r>
              <a:rPr lang="cs-CZ" sz="2000" dirty="0"/>
              <a:t>I přestože venkovské obce nemají dostatečně zajištěnou úroveň služeb a počet pracovních míst klesá, jsou dnes díky zvýšené mobilitě atraktivní místa pro život.</a:t>
            </a:r>
          </a:p>
          <a:p>
            <a:pPr marL="457200" lvl="1" indent="0">
              <a:buNone/>
            </a:pPr>
            <a:r>
              <a:rPr lang="cs-CZ" sz="1600" dirty="0"/>
              <a:t>klidné bydlení, příjemné prostředí venkova, kvalitnější životní prostředí apod.</a:t>
            </a:r>
          </a:p>
          <a:p>
            <a:pPr marL="0" indent="0">
              <a:buNone/>
            </a:pP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379465462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D6CDB20-394C-4D51-9C5B-8751E21338D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3">
            <a:extLst>
              <a:ext uri="{FF2B5EF4-FFF2-40B4-BE49-F238E27FC236}">
                <a16:creationId xmlns:a16="http://schemas.microsoft.com/office/drawing/2014/main" id="{46DFD1E0-DCA7-47E6-B78B-6ECDDF873DD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6745" y="640080"/>
            <a:ext cx="10920415" cy="5577818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chemeClr val="bg2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AAB0B1E-BB97-40E0-8DCD-D1197A0E1D6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8024" y="960109"/>
            <a:ext cx="10277856" cy="49377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203669E-0F9B-4475-9B4A-42E8787885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9928" y="752606"/>
            <a:ext cx="9637776" cy="1430696"/>
          </a:xfrm>
        </p:spPr>
        <p:txBody>
          <a:bodyPr>
            <a:normAutofit/>
          </a:bodyPr>
          <a:lstStyle/>
          <a:p>
            <a:r>
              <a:rPr lang="cs-CZ" altLang="cs-CZ" b="1" dirty="0"/>
              <a:t>Funkce rezidenční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B8BF703-D012-44A3-A508-7A87F722E1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9928" y="1967346"/>
            <a:ext cx="9637776" cy="374765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b="1" dirty="0"/>
              <a:t>podmínky pro rozvoj bydlení (dostatečná technická infrastruktura) </a:t>
            </a:r>
            <a:r>
              <a:rPr lang="cs-CZ" sz="2000" dirty="0"/>
              <a:t>: </a:t>
            </a:r>
          </a:p>
          <a:p>
            <a:pPr marL="457200" lvl="1" indent="0">
              <a:buNone/>
            </a:pPr>
            <a:r>
              <a:rPr lang="cs-CZ" sz="1600" dirty="0"/>
              <a:t>důležité je vymezení vhodných ploch v územním plánu obce; </a:t>
            </a:r>
          </a:p>
          <a:p>
            <a:pPr marL="457200" lvl="1" indent="0">
              <a:buNone/>
            </a:pPr>
            <a:r>
              <a:rPr lang="cs-CZ" sz="1600" dirty="0"/>
              <a:t>připravenost obce na nárůst počtu obyvatel; </a:t>
            </a:r>
          </a:p>
          <a:p>
            <a:pPr marL="457200" lvl="1" indent="0">
              <a:buNone/>
            </a:pPr>
            <a:r>
              <a:rPr lang="cs-CZ" sz="1600" dirty="0"/>
              <a:t>technická infrastruktura (kanalizace, ČOV, plynofikace, vodovody, elektrifikace a pokrytí signálem – mobilní telefony, internet)</a:t>
            </a:r>
          </a:p>
          <a:p>
            <a:pPr marL="0" indent="0">
              <a:buNone/>
            </a:pPr>
            <a:r>
              <a:rPr lang="cs-CZ" sz="2000" b="1" dirty="0"/>
              <a:t>kvalita bytového fondu : </a:t>
            </a:r>
          </a:p>
          <a:p>
            <a:pPr marL="457200" lvl="1" indent="0">
              <a:buNone/>
            </a:pPr>
            <a:r>
              <a:rPr lang="cs-CZ" sz="1600" dirty="0"/>
              <a:t>intenzita bytové zástavby se liší v závislosti na poloze obce,</a:t>
            </a:r>
          </a:p>
          <a:p>
            <a:pPr marL="457200" lvl="1" indent="0">
              <a:buNone/>
            </a:pPr>
            <a:r>
              <a:rPr lang="cs-CZ" sz="1600" dirty="0"/>
              <a:t>dopravní dostupnosti vůči větším centrům; </a:t>
            </a:r>
          </a:p>
          <a:p>
            <a:pPr marL="457200" lvl="1" indent="0">
              <a:buNone/>
            </a:pPr>
            <a:r>
              <a:rPr lang="cs-CZ" sz="1600" dirty="0"/>
              <a:t>výstavba by měla reflektovat tradiční typ zástavby, organické sepětí s krajinou, jejím specifickým rázem a kulturními památkami </a:t>
            </a:r>
          </a:p>
          <a:p>
            <a:pPr marL="914400" lvl="2" indent="0">
              <a:buNone/>
            </a:pPr>
            <a:r>
              <a:rPr lang="cs-CZ" sz="1400" dirty="0"/>
              <a:t>problém 90. let minulého století – globalizace vesnice – vznik urbanistických celků s univerzálním rázem</a:t>
            </a:r>
          </a:p>
          <a:p>
            <a:pPr marL="0" indent="0">
              <a:buNone/>
            </a:pP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10694810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D70B121-56F4-4848-B38B-182089D909F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D72A2C9-F3CA-4216-8BAD-FA4C970C3C4E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>
            <a:extLst>
              <a:ext uri="{FF2B5EF4-FFF2-40B4-BE49-F238E27FC236}">
                <a16:creationId xmlns:a16="http://schemas.microsoft.com/office/drawing/2014/main" id="{40674FD7-40C5-46B6-A86B-F7E28B2C75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3877"/>
            <a:ext cx="3494362" cy="4930246"/>
          </a:xfrm>
        </p:spPr>
        <p:txBody>
          <a:bodyPr>
            <a:normAutofit/>
          </a:bodyPr>
          <a:lstStyle/>
          <a:p>
            <a:pPr algn="r"/>
            <a:r>
              <a:rPr lang="cs-CZ" dirty="0">
                <a:solidFill>
                  <a:schemeClr val="accent1"/>
                </a:solidFill>
              </a:rPr>
              <a:t>Otázky 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E39E132-8569-4906-BEE2-BDAA84CFD2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6031" y="963877"/>
            <a:ext cx="6377769" cy="4930246"/>
          </a:xfrm>
        </p:spPr>
        <p:txBody>
          <a:bodyPr anchor="ctr">
            <a:normAutofit/>
          </a:bodyPr>
          <a:lstStyle/>
          <a:p>
            <a:r>
              <a:rPr lang="cs-CZ" sz="2400" dirty="0"/>
              <a:t>Co je to venkov?</a:t>
            </a:r>
          </a:p>
          <a:p>
            <a:endParaRPr lang="cs-CZ" sz="2400" dirty="0"/>
          </a:p>
          <a:p>
            <a:r>
              <a:rPr lang="cs-CZ" sz="2400" dirty="0"/>
              <a:t>Jaké jsou charakteristické znaky?</a:t>
            </a:r>
          </a:p>
          <a:p>
            <a:endParaRPr lang="cs-CZ" sz="2400" dirty="0"/>
          </a:p>
          <a:p>
            <a:r>
              <a:rPr lang="cs-CZ" sz="2400" dirty="0"/>
              <a:t>Jaké jsou charakteristické činnosti?</a:t>
            </a:r>
          </a:p>
          <a:p>
            <a:endParaRPr lang="cs-CZ" sz="2400" dirty="0"/>
          </a:p>
          <a:p>
            <a:r>
              <a:rPr lang="cs-CZ" sz="2400" dirty="0"/>
              <a:t>Jakou roli hraje ve vymezení město?</a:t>
            </a:r>
          </a:p>
        </p:txBody>
      </p:sp>
    </p:spTree>
    <p:extLst>
      <p:ext uri="{BB962C8B-B14F-4D97-AF65-F5344CB8AC3E}">
        <p14:creationId xmlns:p14="http://schemas.microsoft.com/office/powerpoint/2010/main" val="163450239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AAE5F85-1A9C-4926-A84B-869DF67B5D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CBDD3480-5BEB-4498-99BA-EE94E5585B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88" y="255588"/>
            <a:ext cx="8642350" cy="346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EFEDCA48-94A3-4612-8370-012B1B3695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5001" y="3777717"/>
            <a:ext cx="7567612" cy="3080284"/>
          </a:xfrm>
          <a:prstGeom prst="rect">
            <a:avLst/>
          </a:prstGeom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id="{F1B37BD4-0EDB-47ED-B0A7-931FA78C552C}"/>
              </a:ext>
            </a:extLst>
          </p:cNvPr>
          <p:cNvSpPr/>
          <p:nvPr/>
        </p:nvSpPr>
        <p:spPr>
          <a:xfrm>
            <a:off x="9063038" y="1943100"/>
            <a:ext cx="26014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Rezidenční suburbanizace</a:t>
            </a: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2E144B22-D301-4A30-AC44-49F5AB90944E}"/>
              </a:ext>
            </a:extLst>
          </p:cNvPr>
          <p:cNvSpPr/>
          <p:nvPr/>
        </p:nvSpPr>
        <p:spPr>
          <a:xfrm>
            <a:off x="1966630" y="5184798"/>
            <a:ext cx="24783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Komerční suburbanizace</a:t>
            </a:r>
          </a:p>
        </p:txBody>
      </p:sp>
    </p:spTree>
    <p:extLst>
      <p:ext uri="{BB962C8B-B14F-4D97-AF65-F5344CB8AC3E}">
        <p14:creationId xmlns:p14="http://schemas.microsoft.com/office/powerpoint/2010/main" val="141265279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D6CDB20-394C-4D51-9C5B-8751E21338D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3">
            <a:extLst>
              <a:ext uri="{FF2B5EF4-FFF2-40B4-BE49-F238E27FC236}">
                <a16:creationId xmlns:a16="http://schemas.microsoft.com/office/drawing/2014/main" id="{46DFD1E0-DCA7-47E6-B78B-6ECDDF873DD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6745" y="640080"/>
            <a:ext cx="10920415" cy="5577818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chemeClr val="bg2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AAB0B1E-BB97-40E0-8DCD-D1197A0E1D6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8024" y="960109"/>
            <a:ext cx="10277856" cy="49377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203669E-0F9B-4475-9B4A-42E8787885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8064" y="1284731"/>
            <a:ext cx="9637776" cy="1430696"/>
          </a:xfrm>
        </p:spPr>
        <p:txBody>
          <a:bodyPr>
            <a:normAutofit/>
          </a:bodyPr>
          <a:lstStyle/>
          <a:p>
            <a:r>
              <a:rPr lang="cs-CZ" dirty="0"/>
              <a:t>Suburbanizace?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B8BF703-D012-44A3-A508-7A87F722E1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8064" y="2411093"/>
            <a:ext cx="9637776" cy="271477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dirty="0"/>
              <a:t>Město nebo venkov?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4B847E1-C9AD-42A3-AE9B-4C16C25579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8" t="17513" r="10872" b="15538"/>
          <a:stretch>
            <a:fillRect/>
          </a:stretch>
        </p:blipFill>
        <p:spPr bwMode="auto">
          <a:xfrm>
            <a:off x="6096000" y="1179103"/>
            <a:ext cx="5127976" cy="3453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6D22593B-4965-431B-BE8F-C635397773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8064" y="2780053"/>
            <a:ext cx="4618408" cy="3032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99658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D6CDB20-394C-4D51-9C5B-8751E21338D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3">
            <a:extLst>
              <a:ext uri="{FF2B5EF4-FFF2-40B4-BE49-F238E27FC236}">
                <a16:creationId xmlns:a16="http://schemas.microsoft.com/office/drawing/2014/main" id="{46DFD1E0-DCA7-47E6-B78B-6ECDDF873DD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6745" y="640080"/>
            <a:ext cx="10920415" cy="5577818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chemeClr val="bg2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AAB0B1E-BB97-40E0-8DCD-D1197A0E1D6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8024" y="960109"/>
            <a:ext cx="10277856" cy="49377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203669E-0F9B-4475-9B4A-42E8787885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7112" y="640080"/>
            <a:ext cx="9637776" cy="1430696"/>
          </a:xfrm>
        </p:spPr>
        <p:txBody>
          <a:bodyPr>
            <a:normAutofit/>
          </a:bodyPr>
          <a:lstStyle/>
          <a:p>
            <a:r>
              <a:rPr lang="cs-CZ" dirty="0"/>
              <a:t>Suburbanizace?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B8BF703-D012-44A3-A508-7A87F722E1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8064" y="1786597"/>
            <a:ext cx="9637776" cy="3782054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cs-CZ" altLang="cs-CZ" sz="2000" b="1" dirty="0"/>
              <a:t>Dříve: </a:t>
            </a:r>
          </a:p>
          <a:p>
            <a:pPr marL="0" indent="0">
              <a:buNone/>
            </a:pPr>
            <a:r>
              <a:rPr lang="cs-CZ" altLang="cs-CZ" sz="2000" dirty="0"/>
              <a:t>Zázemí – blízké okolí města - zásobovalo městské obyvatelstvo zemědělskými produkty a náleželo pod správu většího centra</a:t>
            </a:r>
          </a:p>
          <a:p>
            <a:pPr marL="0" indent="0">
              <a:buNone/>
            </a:pPr>
            <a:r>
              <a:rPr lang="cs-CZ" altLang="cs-CZ" sz="2000" b="1" dirty="0"/>
              <a:t>Dnes:</a:t>
            </a:r>
          </a:p>
          <a:p>
            <a:pPr marL="0" indent="0">
              <a:buNone/>
            </a:pPr>
            <a:r>
              <a:rPr lang="cs-CZ" altLang="cs-CZ" sz="2000" dirty="0"/>
              <a:t>Původní závislost města na zázemí se postupně obrátila a typickým rysem aglomerovaných obcí je v současnosti vysoký podíl dojíždějících za prací, službami i zábavou do jádrových měst</a:t>
            </a:r>
          </a:p>
          <a:p>
            <a:pPr marL="0" indent="0">
              <a:buNone/>
            </a:pPr>
            <a:endParaRPr lang="cs-CZ" altLang="cs-CZ" sz="2000" b="1" dirty="0"/>
          </a:p>
          <a:p>
            <a:pPr marL="0" indent="0">
              <a:buNone/>
            </a:pPr>
            <a:r>
              <a:rPr lang="cs-CZ" altLang="cs-CZ" sz="2000" dirty="0"/>
              <a:t>Z řady původně venkovských obcí v zázemí měst se pod vlivem suburbanizace stávají obce příměstské </a:t>
            </a:r>
            <a:r>
              <a:rPr lang="cs-CZ" altLang="cs-CZ" sz="2000" u="sng" dirty="0"/>
              <a:t>s městským způsobem života</a:t>
            </a:r>
            <a:endParaRPr lang="cs-CZ" altLang="cs-CZ" sz="2000" dirty="0"/>
          </a:p>
          <a:p>
            <a:pPr>
              <a:buFont typeface="Wingdings" panose="05000000000000000000" pitchFamily="2" charset="2"/>
              <a:buChar char="Ø"/>
            </a:pPr>
            <a:endParaRPr lang="cs-CZ" altLang="cs-CZ" sz="2000" dirty="0"/>
          </a:p>
          <a:p>
            <a:pPr marL="0" indent="0">
              <a:buNone/>
            </a:pPr>
            <a:r>
              <a:rPr lang="cs-CZ" altLang="cs-CZ" sz="2000" dirty="0"/>
              <a:t>Především mladé rodiny s dětmi s vyšším vzděláním -</a:t>
            </a:r>
            <a:r>
              <a:rPr lang="en-US" altLang="cs-CZ" sz="2000" dirty="0"/>
              <a:t>&gt;</a:t>
            </a:r>
            <a:r>
              <a:rPr lang="cs-CZ" altLang="cs-CZ" sz="2000" dirty="0"/>
              <a:t> vznikají specifické nároky na vybavenost obce (kapacity mateřských a základních škol, hřiště apod.)</a:t>
            </a:r>
          </a:p>
          <a:p>
            <a:pPr marL="0" indent="0">
              <a:buNone/>
            </a:pPr>
            <a:r>
              <a:rPr lang="cs-CZ" altLang="cs-CZ" sz="2000" dirty="0"/>
              <a:t>Starousedlíci spíše lidé starší s nižším vzděláním. </a:t>
            </a:r>
          </a:p>
          <a:p>
            <a:pPr marL="0" indent="0">
              <a:buNone/>
            </a:pPr>
            <a:r>
              <a:rPr lang="cs-CZ" altLang="cs-CZ" sz="2000" dirty="0"/>
              <a:t>-</a:t>
            </a:r>
            <a:r>
              <a:rPr lang="en-US" altLang="cs-CZ" sz="2000" dirty="0"/>
              <a:t>&gt;</a:t>
            </a:r>
            <a:r>
              <a:rPr lang="cs-CZ" altLang="cs-CZ" sz="2000" dirty="0"/>
              <a:t> nastávají rozdíly v ekonomickém statusu</a:t>
            </a:r>
            <a:r>
              <a:rPr lang="cs-CZ" altLang="cs-CZ" sz="2000" b="1" dirty="0"/>
              <a:t> </a:t>
            </a:r>
            <a:r>
              <a:rPr lang="cs-CZ" altLang="cs-CZ" sz="2000" dirty="0"/>
              <a:t>novo a starousedlíků i k sociální polarizaci</a:t>
            </a:r>
          </a:p>
        </p:txBody>
      </p:sp>
    </p:spTree>
    <p:extLst>
      <p:ext uri="{BB962C8B-B14F-4D97-AF65-F5344CB8AC3E}">
        <p14:creationId xmlns:p14="http://schemas.microsoft.com/office/powerpoint/2010/main" val="350672619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D6CDB20-394C-4D51-9C5B-8751E21338D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3">
            <a:extLst>
              <a:ext uri="{FF2B5EF4-FFF2-40B4-BE49-F238E27FC236}">
                <a16:creationId xmlns:a16="http://schemas.microsoft.com/office/drawing/2014/main" id="{46DFD1E0-DCA7-47E6-B78B-6ECDDF873DD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6745" y="640080"/>
            <a:ext cx="10920415" cy="5577818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chemeClr val="bg2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AAB0B1E-BB97-40E0-8DCD-D1197A0E1D6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8024" y="960109"/>
            <a:ext cx="10277856" cy="49377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203669E-0F9B-4475-9B4A-42E8787885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7112" y="640080"/>
            <a:ext cx="9637776" cy="1430696"/>
          </a:xfrm>
        </p:spPr>
        <p:txBody>
          <a:bodyPr>
            <a:normAutofit/>
          </a:bodyPr>
          <a:lstStyle/>
          <a:p>
            <a:r>
              <a:rPr lang="cs-CZ" dirty="0"/>
              <a:t>Suburbanizace v ČR – hlavní rysy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B8BF703-D012-44A3-A508-7A87F722E1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8064" y="1786597"/>
            <a:ext cx="9637776" cy="3782054"/>
          </a:xfrm>
        </p:spPr>
        <p:txBody>
          <a:bodyPr>
            <a:normAutofit/>
          </a:bodyPr>
          <a:lstStyle/>
          <a:p>
            <a:r>
              <a:rPr lang="cs-CZ" altLang="cs-CZ" sz="2000" dirty="0"/>
              <a:t>Nevznikají zcela nová izolovaná sídla vzniklá suburbanizací na "zelené louce„ (rozdíl oproti USA) </a:t>
            </a:r>
          </a:p>
          <a:p>
            <a:pPr marL="457200" lvl="1" indent="0">
              <a:buNone/>
            </a:pPr>
            <a:r>
              <a:rPr lang="cs-CZ" altLang="cs-CZ" sz="1600" dirty="0"/>
              <a:t>výjimky </a:t>
            </a:r>
            <a:r>
              <a:rPr lang="cs-CZ" altLang="cs-CZ" sz="1600" dirty="0" err="1"/>
              <a:t>např</a:t>
            </a:r>
            <a:r>
              <a:rPr lang="cs-CZ" altLang="cs-CZ" sz="1600" dirty="0"/>
              <a:t> Zlatá u Prahy (viz foto- žádnou sociální infrastruktura ani služby)</a:t>
            </a:r>
          </a:p>
          <a:p>
            <a:r>
              <a:rPr lang="cs-CZ" altLang="cs-CZ" sz="2000" dirty="0"/>
              <a:t>Komerční suburbanizace zejména ve výhodně lokalizovaných místech podél hlavních dopravních tahů</a:t>
            </a:r>
          </a:p>
          <a:p>
            <a:r>
              <a:rPr lang="cs-CZ" altLang="cs-CZ" sz="2000" dirty="0"/>
              <a:t>Typické funkce města, se od počátku 90. let stěhují z měst do jejich zázemí  (logistické areály, hypermarkety a další obchody, částečně i výroba a zábava) </a:t>
            </a:r>
          </a:p>
          <a:p>
            <a:pPr marL="457200" lvl="1" indent="0">
              <a:buNone/>
            </a:pPr>
            <a:r>
              <a:rPr lang="cs-CZ" altLang="cs-CZ" sz="1600" dirty="0"/>
              <a:t>Vznik </a:t>
            </a:r>
            <a:r>
              <a:rPr lang="cs-CZ" altLang="cs-CZ" sz="1600" dirty="0" err="1"/>
              <a:t>subcenter</a:t>
            </a:r>
            <a:endParaRPr lang="cs-CZ" altLang="cs-CZ" sz="1600" dirty="0"/>
          </a:p>
          <a:p>
            <a:pPr marL="457200" lvl="1" indent="0">
              <a:buNone/>
            </a:pPr>
            <a:endParaRPr lang="cs-CZ" altLang="cs-CZ" sz="1600" dirty="0"/>
          </a:p>
          <a:p>
            <a:r>
              <a:rPr lang="cs-CZ" altLang="cs-CZ" sz="2000" dirty="0"/>
              <a:t>Zábor zemědělské půdy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A7EDB046-9EA5-4A31-A7BA-0CF0CF5CF0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0754" y="4093029"/>
            <a:ext cx="3904501" cy="2119026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17F6E424-7283-470E-8C39-77B466AB81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3862" y="4093029"/>
            <a:ext cx="3063520" cy="1996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70539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D6CDB20-394C-4D51-9C5B-8751E21338D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3">
            <a:extLst>
              <a:ext uri="{FF2B5EF4-FFF2-40B4-BE49-F238E27FC236}">
                <a16:creationId xmlns:a16="http://schemas.microsoft.com/office/drawing/2014/main" id="{46DFD1E0-DCA7-47E6-B78B-6ECDDF873DD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6745" y="640080"/>
            <a:ext cx="10920415" cy="5577818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chemeClr val="bg2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AAB0B1E-BB97-40E0-8DCD-D1197A0E1D6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8024" y="960109"/>
            <a:ext cx="10277856" cy="49377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203669E-0F9B-4475-9B4A-42E8787885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7112" y="640080"/>
            <a:ext cx="9637776" cy="1430696"/>
          </a:xfrm>
        </p:spPr>
        <p:txBody>
          <a:bodyPr>
            <a:normAutofit/>
          </a:bodyPr>
          <a:lstStyle/>
          <a:p>
            <a:r>
              <a:rPr lang="cs-CZ" sz="4000" dirty="0"/>
              <a:t>Suburbanizace: výsledek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B8BF703-D012-44A3-A508-7A87F722E1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8064" y="1786597"/>
            <a:ext cx="4807936" cy="378205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cs-CZ" altLang="cs-CZ" sz="2000" dirty="0"/>
          </a:p>
          <a:p>
            <a:pPr marL="0" indent="0">
              <a:buNone/>
            </a:pPr>
            <a:r>
              <a:rPr lang="cs-CZ" altLang="cs-CZ" sz="2000" dirty="0"/>
              <a:t>Paradoxem je, že lidé se stěhují na venkov, který v podstatě venkovem není, pobývají zde většinou jen přes noc, navíc přinášejí městský způsob života, kterým se od místních starousedlíků také odlišují. </a:t>
            </a:r>
          </a:p>
          <a:p>
            <a:pPr marL="0" indent="0">
              <a:buNone/>
            </a:pPr>
            <a:r>
              <a:rPr lang="cs-CZ" altLang="cs-CZ" sz="2000" dirty="0"/>
              <a:t>Často se ohradí vysokým plotem, za kterým venkov ani nevidí. </a:t>
            </a:r>
          </a:p>
          <a:p>
            <a:pPr marL="0" indent="0">
              <a:buNone/>
            </a:pPr>
            <a:r>
              <a:rPr lang="cs-CZ" altLang="cs-CZ" sz="2000" dirty="0"/>
              <a:t>Většina aktivit novousedlíků zůstává orientována do jádrového města. </a:t>
            </a:r>
          </a:p>
          <a:p>
            <a:pPr marL="0" indent="0">
              <a:buNone/>
            </a:pPr>
            <a:r>
              <a:rPr lang="cs-CZ" altLang="cs-CZ" sz="2000" dirty="0"/>
              <a:t>Vznikají tak větší nároky na dopravní infrastrukturu a obslužnost, zvyšuje se intenzita dopravy. </a:t>
            </a:r>
          </a:p>
          <a:p>
            <a:pPr marL="0" indent="0">
              <a:buNone/>
            </a:pPr>
            <a:endParaRPr lang="cs-CZ" altLang="cs-CZ" sz="20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E7798B07-EED4-4670-A23D-A2FD71EBD3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6237" y="723224"/>
            <a:ext cx="4938731" cy="5408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3287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D6CDB20-394C-4D51-9C5B-8751E21338D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3">
            <a:extLst>
              <a:ext uri="{FF2B5EF4-FFF2-40B4-BE49-F238E27FC236}">
                <a16:creationId xmlns:a16="http://schemas.microsoft.com/office/drawing/2014/main" id="{46DFD1E0-DCA7-47E6-B78B-6ECDDF873DD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6745" y="640080"/>
            <a:ext cx="10920415" cy="5577818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chemeClr val="bg2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AAB0B1E-BB97-40E0-8DCD-D1197A0E1D6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8024" y="960109"/>
            <a:ext cx="10277856" cy="49377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B8BF703-D012-44A3-A508-7A87F722E1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8064" y="1413165"/>
            <a:ext cx="9637776" cy="415548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sz="2000" dirty="0"/>
              <a:t>Měšťák x vidlák </a:t>
            </a:r>
          </a:p>
          <a:p>
            <a:pPr marL="0" indent="0">
              <a:buNone/>
            </a:pPr>
            <a:r>
              <a:rPr lang="cs-CZ" sz="2000" dirty="0"/>
              <a:t>								práce x prázdniny</a:t>
            </a:r>
          </a:p>
          <a:p>
            <a:pPr marL="0" indent="0">
              <a:buNone/>
            </a:pPr>
            <a:r>
              <a:rPr lang="cs-CZ" sz="2000" dirty="0"/>
              <a:t>					továrna x JZD</a:t>
            </a:r>
          </a:p>
          <a:p>
            <a:pPr marL="0" indent="0">
              <a:buNone/>
            </a:pPr>
            <a:r>
              <a:rPr lang="cs-CZ" sz="2000" dirty="0"/>
              <a:t>	smog x čistý vzduch		</a:t>
            </a:r>
          </a:p>
          <a:p>
            <a:pPr marL="0" indent="0">
              <a:buNone/>
            </a:pPr>
            <a:r>
              <a:rPr lang="cs-CZ" sz="2000" dirty="0"/>
              <a:t>								 statek x panelák</a:t>
            </a:r>
          </a:p>
          <a:p>
            <a:pPr marL="0" indent="0">
              <a:buNone/>
            </a:pPr>
            <a:r>
              <a:rPr lang="cs-CZ" sz="2000" dirty="0"/>
              <a:t>	zácpy x nedostatečné dopravní spojení </a:t>
            </a:r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r>
              <a:rPr lang="cs-CZ" sz="2000" b="1" dirty="0"/>
              <a:t>Vymezení venkova - </a:t>
            </a:r>
            <a:r>
              <a:rPr lang="cs-CZ" sz="2000" dirty="0"/>
              <a:t>v mapách či kartogramech na základě statistických dat, kdy venkov je to, co disponuje určitými znaky vnímanými jako venkovské, zatímco městu tyto znaky chybí či jimi disponuje jen v omezené míře</a:t>
            </a:r>
          </a:p>
          <a:p>
            <a:pPr marL="0" indent="0">
              <a:buNone/>
            </a:pPr>
            <a:r>
              <a:rPr lang="cs-CZ" sz="2000" dirty="0"/>
              <a:t>Tyto jednoduché diferenciace lze snadno chápat a vysvětlovat, realita je však složitější</a:t>
            </a:r>
          </a:p>
        </p:txBody>
      </p:sp>
    </p:spTree>
    <p:extLst>
      <p:ext uri="{BB962C8B-B14F-4D97-AF65-F5344CB8AC3E}">
        <p14:creationId xmlns:p14="http://schemas.microsoft.com/office/powerpoint/2010/main" val="3864964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8209E48-4CDB-402F-8E7F-CEB233F8F9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CA88607-F72D-439A-A898-59FE0CF4FB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9AC7BE58-4BC2-48CC-A75F-4F7B473141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6854" y="263615"/>
            <a:ext cx="9589943" cy="6330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4954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9DA5BA2-C06E-4CFE-AC02-79DCAB76AE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9E340F6-B5F9-4F52-89B7-568F352635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E15D116C-45F7-451D-A9ED-3C249112A8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65125"/>
            <a:ext cx="10515600" cy="5951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9387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D70B121-56F4-4848-B38B-182089D909F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D72A2C9-F3CA-4216-8BAD-FA4C970C3C4E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>
            <a:extLst>
              <a:ext uri="{FF2B5EF4-FFF2-40B4-BE49-F238E27FC236}">
                <a16:creationId xmlns:a16="http://schemas.microsoft.com/office/drawing/2014/main" id="{40674FD7-40C5-46B6-A86B-F7E28B2C75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3877"/>
            <a:ext cx="3494362" cy="4930246"/>
          </a:xfrm>
        </p:spPr>
        <p:txBody>
          <a:bodyPr>
            <a:normAutofit/>
          </a:bodyPr>
          <a:lstStyle/>
          <a:p>
            <a:pPr algn="r"/>
            <a:r>
              <a:rPr lang="cs-CZ" dirty="0">
                <a:solidFill>
                  <a:schemeClr val="accent1"/>
                </a:solidFill>
              </a:rPr>
              <a:t>Dichotomie město x venkov 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E39E132-8569-4906-BEE2-BDAA84CFD2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6031" y="963877"/>
            <a:ext cx="6377769" cy="4930246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cs-CZ" sz="2400" dirty="0"/>
              <a:t>Jedno z nejstarších rozdělení </a:t>
            </a:r>
          </a:p>
          <a:p>
            <a:endParaRPr lang="cs-CZ" sz="2400" dirty="0"/>
          </a:p>
          <a:p>
            <a:pPr marL="0" indent="0">
              <a:buNone/>
            </a:pPr>
            <a:r>
              <a:rPr lang="cs-CZ" sz="2400" dirty="0"/>
              <a:t>Typickým znak moderní rurální geografie</a:t>
            </a:r>
          </a:p>
          <a:p>
            <a:endParaRPr lang="cs-CZ" sz="2400" dirty="0"/>
          </a:p>
          <a:p>
            <a:pPr marL="0" indent="0">
              <a:buNone/>
            </a:pPr>
            <a:r>
              <a:rPr lang="cs-CZ" sz="2400" dirty="0"/>
              <a:t>Lze toto rozdělení dnes ještě pozorovat?</a:t>
            </a:r>
          </a:p>
          <a:p>
            <a:endParaRPr lang="cs-CZ" sz="2400" dirty="0"/>
          </a:p>
          <a:p>
            <a:pPr marL="0" indent="0">
              <a:buNone/>
            </a:pPr>
            <a:r>
              <a:rPr lang="cs-CZ" sz="2400" dirty="0"/>
              <a:t>Předpokladem je ostrá hranice a nárůst počtu venkovských znaků na ose město-venkov ve směru od města resp. naopak</a:t>
            </a:r>
          </a:p>
        </p:txBody>
      </p:sp>
    </p:spTree>
    <p:extLst>
      <p:ext uri="{BB962C8B-B14F-4D97-AF65-F5344CB8AC3E}">
        <p14:creationId xmlns:p14="http://schemas.microsoft.com/office/powerpoint/2010/main" val="29386968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D6CDB20-394C-4D51-9C5B-8751E21338D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3">
            <a:extLst>
              <a:ext uri="{FF2B5EF4-FFF2-40B4-BE49-F238E27FC236}">
                <a16:creationId xmlns:a16="http://schemas.microsoft.com/office/drawing/2014/main" id="{46DFD1E0-DCA7-47E6-B78B-6ECDDF873DD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6745" y="640080"/>
            <a:ext cx="10920415" cy="5577818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chemeClr val="bg2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AAB0B1E-BB97-40E0-8DCD-D1197A0E1D6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8024" y="960109"/>
            <a:ext cx="10277856" cy="49377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203669E-0F9B-4475-9B4A-42E8787885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8064" y="1284731"/>
            <a:ext cx="9637776" cy="1430696"/>
          </a:xfrm>
        </p:spPr>
        <p:txBody>
          <a:bodyPr>
            <a:normAutofit/>
          </a:bodyPr>
          <a:lstStyle/>
          <a:p>
            <a:r>
              <a:rPr lang="nn-NO" dirty="0"/>
              <a:t>Venkov x Venkovská obec - Definice ?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B8BF703-D012-44A3-A508-7A87F722E1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8064" y="2853879"/>
            <a:ext cx="9637776" cy="271477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sz="2000" dirty="0"/>
              <a:t>Venkov je prostor mimo městské osídlení, který je charakterizován nižší hustotou zalidnění a tradičním zaměřením na zemědělství. Tyto dva prostory se liší nejen charakterem osídlení a architekturou, ale i převládajícím způsobem obživy, stylem života, kulturou atd. (Wikipedie-Venkov)</a:t>
            </a:r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r>
              <a:rPr lang="cs-CZ" sz="2000" dirty="0"/>
              <a:t>Venkovská obec je nespojité vymezení jednotlivých sídel, obcí podle stanovených kritérií, které se vztahují k jednotce, obvykle se jedná o ukazatele absolutní, počet obyvatel, správní funkce apod. (dle Perlín, 2013)</a:t>
            </a:r>
          </a:p>
        </p:txBody>
      </p:sp>
    </p:spTree>
    <p:extLst>
      <p:ext uri="{BB962C8B-B14F-4D97-AF65-F5344CB8AC3E}">
        <p14:creationId xmlns:p14="http://schemas.microsoft.com/office/powerpoint/2010/main" val="4076017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540</TotalTime>
  <Words>1522</Words>
  <Application>Microsoft Office PowerPoint</Application>
  <PresentationFormat>Širokoúhlá obrazovka</PresentationFormat>
  <Paragraphs>224</Paragraphs>
  <Slides>44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44</vt:i4>
      </vt:variant>
    </vt:vector>
  </HeadingPairs>
  <TitlesOfParts>
    <vt:vector size="49" baseType="lpstr">
      <vt:lpstr>Arial</vt:lpstr>
      <vt:lpstr>Calibri</vt:lpstr>
      <vt:lpstr>Calibri Light</vt:lpstr>
      <vt:lpstr>Wingdings</vt:lpstr>
      <vt:lpstr>Motiv Office</vt:lpstr>
      <vt:lpstr>Vymezení a funkce venkova Geografie venkova Přednáška č. 1</vt:lpstr>
      <vt:lpstr>Geografie města a venkova</vt:lpstr>
      <vt:lpstr>Geografie města a venkova </vt:lpstr>
      <vt:lpstr>Otázky </vt:lpstr>
      <vt:lpstr>Prezentace aplikace PowerPoint</vt:lpstr>
      <vt:lpstr>Prezentace aplikace PowerPoint</vt:lpstr>
      <vt:lpstr>Prezentace aplikace PowerPoint</vt:lpstr>
      <vt:lpstr>Dichotomie město x venkov </vt:lpstr>
      <vt:lpstr>Venkov x Venkovská obec - Definice ?</vt:lpstr>
      <vt:lpstr>Prezentace aplikace PowerPoint</vt:lpstr>
      <vt:lpstr>Prezentace aplikace PowerPoint</vt:lpstr>
      <vt:lpstr>Přístupy k vymezení venkova</vt:lpstr>
      <vt:lpstr>Prezentace aplikace PowerPoint</vt:lpstr>
      <vt:lpstr>Kvantitativní znaky (Počitatelné) –  Počet obyvatel</vt:lpstr>
      <vt:lpstr>Kvantitativní znaky – hustota osídlení</vt:lpstr>
      <vt:lpstr>Prezentace aplikace PowerPoint</vt:lpstr>
      <vt:lpstr>Kvantitativní znaky – vymezení dle ČSÚ</vt:lpstr>
      <vt:lpstr>Prezentace aplikace PowerPoint</vt:lpstr>
      <vt:lpstr>Kvantitativní znaky – vymezení PRV</vt:lpstr>
      <vt:lpstr>Kvantitativní znaky – vymezení PRV</vt:lpstr>
      <vt:lpstr>Prezentace aplikace PowerPoint</vt:lpstr>
      <vt:lpstr>Kvantitativní znaky venkova</vt:lpstr>
      <vt:lpstr>Prezentace aplikace PowerPoint</vt:lpstr>
      <vt:lpstr>Kvantitativní vymezení podle Perlína (2010) – kombinace velikosti, stability, růstu a lidského potenciálu</vt:lpstr>
      <vt:lpstr>Kvalitativní znaky venkova</vt:lpstr>
      <vt:lpstr>Prezentace aplikace PowerPoint</vt:lpstr>
      <vt:lpstr>Prezentace aplikace PowerPoint</vt:lpstr>
      <vt:lpstr>Kterou metodu by jste si zvolili vy ?</vt:lpstr>
      <vt:lpstr>Proměny venkova</vt:lpstr>
      <vt:lpstr>Funkce venkova</vt:lpstr>
      <vt:lpstr>Funkce venkova</vt:lpstr>
      <vt:lpstr>Produkční funkce</vt:lpstr>
      <vt:lpstr>Produkční funkce</vt:lpstr>
      <vt:lpstr>Funkce rekreační (spotřební)</vt:lpstr>
      <vt:lpstr>Funkce rekreační (spotřební)</vt:lpstr>
      <vt:lpstr>Prezentace aplikace PowerPoint</vt:lpstr>
      <vt:lpstr>Funkce rekreační (spotřební)</vt:lpstr>
      <vt:lpstr>Funkce rezidenční</vt:lpstr>
      <vt:lpstr>Funkce rezidenční</vt:lpstr>
      <vt:lpstr>Prezentace aplikace PowerPoint</vt:lpstr>
      <vt:lpstr>Suburbanizace?</vt:lpstr>
      <vt:lpstr>Suburbanizace?</vt:lpstr>
      <vt:lpstr>Suburbanizace v ČR – hlavní rysy</vt:lpstr>
      <vt:lpstr>Suburbanizace: výsledek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Vymezení venkova Geografie venkova Přednáška č. 1</dc:title>
  <dc:creator>Ondřej Krejčí</dc:creator>
  <cp:lastModifiedBy>Ondřej Krejčí</cp:lastModifiedBy>
  <cp:revision>39</cp:revision>
  <dcterms:created xsi:type="dcterms:W3CDTF">2017-12-28T08:14:31Z</dcterms:created>
  <dcterms:modified xsi:type="dcterms:W3CDTF">2018-02-21T17:46:48Z</dcterms:modified>
</cp:coreProperties>
</file>