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4" r:id="rId5"/>
    <p:sldId id="295" r:id="rId6"/>
    <p:sldId id="296" r:id="rId7"/>
    <p:sldId id="258" r:id="rId8"/>
    <p:sldId id="259" r:id="rId9"/>
    <p:sldId id="260" r:id="rId10"/>
    <p:sldId id="261" r:id="rId11"/>
    <p:sldId id="262" r:id="rId12"/>
    <p:sldId id="286" r:id="rId13"/>
    <p:sldId id="287" r:id="rId14"/>
    <p:sldId id="299" r:id="rId15"/>
    <p:sldId id="298" r:id="rId16"/>
    <p:sldId id="297" r:id="rId17"/>
    <p:sldId id="288" r:id="rId18"/>
    <p:sldId id="266" r:id="rId19"/>
    <p:sldId id="263" r:id="rId20"/>
    <p:sldId id="264" r:id="rId21"/>
    <p:sldId id="265" r:id="rId22"/>
    <p:sldId id="269" r:id="rId23"/>
    <p:sldId id="270" r:id="rId24"/>
    <p:sldId id="267" r:id="rId25"/>
    <p:sldId id="268" r:id="rId26"/>
    <p:sldId id="271" r:id="rId27"/>
    <p:sldId id="272" r:id="rId28"/>
    <p:sldId id="273" r:id="rId29"/>
    <p:sldId id="274" r:id="rId30"/>
    <p:sldId id="275" r:id="rId31"/>
    <p:sldId id="276" r:id="rId32"/>
    <p:sldId id="281" r:id="rId33"/>
    <p:sldId id="278" r:id="rId34"/>
    <p:sldId id="279" r:id="rId35"/>
    <p:sldId id="283" r:id="rId36"/>
    <p:sldId id="301" r:id="rId37"/>
    <p:sldId id="285" r:id="rId38"/>
    <p:sldId id="284" r:id="rId39"/>
    <p:sldId id="280" r:id="rId40"/>
    <p:sldId id="282" r:id="rId41"/>
    <p:sldId id="302" r:id="rId42"/>
    <p:sldId id="303" r:id="rId43"/>
    <p:sldId id="304" r:id="rId44"/>
    <p:sldId id="305" r:id="rId45"/>
    <p:sldId id="306" r:id="rId46"/>
    <p:sldId id="307" r:id="rId4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499B8-B77E-40D3-AD12-FB5348D73A7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9C5877E-4465-4285-BEFF-B0803F03A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2FF6CBA-E1FA-4F5E-88BA-FCD8163638E6}"/>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5" name="Zástupný symbol pro zápatí 4">
            <a:extLst>
              <a:ext uri="{FF2B5EF4-FFF2-40B4-BE49-F238E27FC236}">
                <a16:creationId xmlns:a16="http://schemas.microsoft.com/office/drawing/2014/main" id="{A68A52B1-34A4-49F9-A1C6-06956D49C1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0CB7F42-E8B0-492B-A084-6411515B4840}"/>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36940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90065-9320-401D-A55B-19E84498C8C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AA8DF25-F0F8-4AE1-A426-FAF57149258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8DA0353-F9F8-42AF-92A5-8459AF4DB25C}"/>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5" name="Zástupný symbol pro zápatí 4">
            <a:extLst>
              <a:ext uri="{FF2B5EF4-FFF2-40B4-BE49-F238E27FC236}">
                <a16:creationId xmlns:a16="http://schemas.microsoft.com/office/drawing/2014/main" id="{9B9FE7D4-1799-4652-BAF8-0FE5220340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92A831-09E2-4E5C-B1CA-11A1D41391C7}"/>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224425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C77E003-1D43-478A-9116-5864DF30EE9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691837C-C322-4A73-BE46-5AE72BD18831}"/>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45888E-3606-4D50-883A-3B6CE5CF5E11}"/>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5" name="Zástupný symbol pro zápatí 4">
            <a:extLst>
              <a:ext uri="{FF2B5EF4-FFF2-40B4-BE49-F238E27FC236}">
                <a16:creationId xmlns:a16="http://schemas.microsoft.com/office/drawing/2014/main" id="{71FBFAD4-F786-42F1-8D63-192A66035B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E18EA77-B3CE-4E29-9801-41D73A8DAA16}"/>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356964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88FFC-8E65-466C-AE38-C0395A229CF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408AA8A-8458-49F2-B1B7-D34DDD8F7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D0D5458-5A2C-4CAA-8B52-0A8B0B24DBDB}"/>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5" name="Zástupný symbol pro zápatí 4">
            <a:extLst>
              <a:ext uri="{FF2B5EF4-FFF2-40B4-BE49-F238E27FC236}">
                <a16:creationId xmlns:a16="http://schemas.microsoft.com/office/drawing/2014/main" id="{9E4B2C05-AE2E-4CA3-9C42-B873DD5879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C6239E-8656-4397-A8F0-8DC3EF279A35}"/>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353027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E50E7-EEBE-46BB-B7BF-49271AB8C71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EF5809F1-462E-493B-8217-C90C48F49DD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E360F0-B39D-4850-A20D-18707018B52C}"/>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5" name="Zástupný symbol pro zápatí 4">
            <a:extLst>
              <a:ext uri="{FF2B5EF4-FFF2-40B4-BE49-F238E27FC236}">
                <a16:creationId xmlns:a16="http://schemas.microsoft.com/office/drawing/2014/main" id="{DE042FDD-AB4D-4FAD-AA50-E8594EECFB6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1D7A1C4-8326-48A8-B0CE-C89193EB6B5B}"/>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243919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347885-60C1-4C0C-8503-D1E7E7AD1EF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2B53A71C-9B47-445E-907B-D5209CA0D1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5B62FDD9-7480-444A-B94D-F8E50A022004}"/>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5" name="Zástupný symbol pro zápatí 4">
            <a:extLst>
              <a:ext uri="{FF2B5EF4-FFF2-40B4-BE49-F238E27FC236}">
                <a16:creationId xmlns:a16="http://schemas.microsoft.com/office/drawing/2014/main" id="{94C5CD1A-5019-4CD0-AE8A-F8FCDE34CCF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A7AD37-51A9-4111-A180-D80FC8860995}"/>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211711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4DA256-CEC1-478E-8420-386ED5C04D5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5843F43-ABA5-4A7B-8277-BEBED0090B15}"/>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1E027DC6-6EA7-46FA-AACD-3AC6516689EC}"/>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8896482-79E6-4740-AF44-E97D0F37A1B9}"/>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6" name="Zástupný symbol pro zápatí 5">
            <a:extLst>
              <a:ext uri="{FF2B5EF4-FFF2-40B4-BE49-F238E27FC236}">
                <a16:creationId xmlns:a16="http://schemas.microsoft.com/office/drawing/2014/main" id="{82FD0CC7-B2C0-4F94-B781-C6C8F0C98EB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AFDBC0-2D74-46B5-817A-600017629C78}"/>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250671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9296F-32E6-4587-B534-47324866F51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18E3DBB-6F39-4389-A0D4-7C122A4C2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550916A-F33A-4CF5-AFB5-0F13A3A7F43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0DFCFEE-BA04-496F-AECA-E38FD109B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5E6EB4A2-4CDB-4F9B-83B2-187F7872A87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1F04EE1-1B1A-43AF-A59E-698AB3D80324}"/>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8" name="Zástupný symbol pro zápatí 7">
            <a:extLst>
              <a:ext uri="{FF2B5EF4-FFF2-40B4-BE49-F238E27FC236}">
                <a16:creationId xmlns:a16="http://schemas.microsoft.com/office/drawing/2014/main" id="{0FCD2D89-A026-4494-A5E2-0BCEC7A7449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44C9000-AB48-4E00-BF46-C0FFE42FA939}"/>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2869739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01AA8-E930-431A-805E-56FECE12626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A87D501-A378-484E-A299-68C107BDF9EC}"/>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4" name="Zástupný symbol pro zápatí 3">
            <a:extLst>
              <a:ext uri="{FF2B5EF4-FFF2-40B4-BE49-F238E27FC236}">
                <a16:creationId xmlns:a16="http://schemas.microsoft.com/office/drawing/2014/main" id="{643B15B8-33D5-484B-A327-6B602AC4636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CD8E7B7-2488-43A5-86F5-9D55F3A0B09C}"/>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57252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2314AD9-706A-41EC-A3B2-2394AE413FB7}"/>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3" name="Zástupný symbol pro zápatí 2">
            <a:extLst>
              <a:ext uri="{FF2B5EF4-FFF2-40B4-BE49-F238E27FC236}">
                <a16:creationId xmlns:a16="http://schemas.microsoft.com/office/drawing/2014/main" id="{16CF6871-E163-4A66-9442-4FB9A5FD4C1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2029C69-3693-4B89-A8BC-8C4FC1243281}"/>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3877405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35D4D-E7AB-4324-ACD4-BA817F1505F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DE5B399E-256D-46C6-8875-10C6A4247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3CE35854-8C35-4338-9F5B-648A0A469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81AE49D-157E-412B-8C9B-06A334F7BD27}"/>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6" name="Zástupný symbol pro zápatí 5">
            <a:extLst>
              <a:ext uri="{FF2B5EF4-FFF2-40B4-BE49-F238E27FC236}">
                <a16:creationId xmlns:a16="http://schemas.microsoft.com/office/drawing/2014/main" id="{80927D9D-8224-458E-8FBA-BAD396D689F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D24DDFA-B934-421F-851C-6119CAA6385C}"/>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6992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23EA30-24EA-4786-A66F-43055E76AE1A}"/>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7FF8483-6222-47EE-86F5-FB8AE083BC81}"/>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B525D0B-64D0-4CAF-ABFD-A6FA1A8429AA}"/>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5" name="Zástupný symbol pro zápatí 4">
            <a:extLst>
              <a:ext uri="{FF2B5EF4-FFF2-40B4-BE49-F238E27FC236}">
                <a16:creationId xmlns:a16="http://schemas.microsoft.com/office/drawing/2014/main" id="{733A2741-D21A-405A-B4DA-1F356DD8CA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06F00FE-F16A-42E0-B7D7-3925475D37F3}"/>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1700367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46D884-40F3-4594-9212-2376EE4BCBE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416D819-5A78-40B4-A199-06380388A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8FCC92BD-E630-4439-B9CC-C05187BE2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4A3A904-94D0-4BCF-86B9-980886E6D5B3}"/>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6" name="Zástupný symbol pro zápatí 5">
            <a:extLst>
              <a:ext uri="{FF2B5EF4-FFF2-40B4-BE49-F238E27FC236}">
                <a16:creationId xmlns:a16="http://schemas.microsoft.com/office/drawing/2014/main" id="{80B6923A-FEDA-4DE0-8B48-6D23BB4C1D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CCB90D1-DFB1-44DC-BF87-AF27EFBAA5E4}"/>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597209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8450FA-2F52-4CF1-BD7C-98987FAA612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220828E-C8BC-4A5A-AC10-C7B5A2EA4C28}"/>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D10D94A-230B-4D66-9181-2736E51A0E76}"/>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5" name="Zástupný symbol pro zápatí 4">
            <a:extLst>
              <a:ext uri="{FF2B5EF4-FFF2-40B4-BE49-F238E27FC236}">
                <a16:creationId xmlns:a16="http://schemas.microsoft.com/office/drawing/2014/main" id="{ED86E765-9652-4852-8940-BB77291856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30DDFE-1EB7-4464-857C-89AB83141CA6}"/>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8482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05A8363-A9D9-470B-AB96-D1F7446350C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71D6D54-04F4-4530-8267-88F2E6E4AF86}"/>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4B619E-6D50-4C28-9A0D-8A83AD07466A}"/>
              </a:ext>
            </a:extLst>
          </p:cNvPr>
          <p:cNvSpPr>
            <a:spLocks noGrp="1"/>
          </p:cNvSpPr>
          <p:nvPr>
            <p:ph type="dt" sz="half" idx="10"/>
          </p:nvPr>
        </p:nvSpPr>
        <p:spPr/>
        <p:txBody>
          <a:bodyPr/>
          <a:lstStyle/>
          <a:p>
            <a:fld id="{EE90F880-A415-4845-81DF-B1545F081177}" type="datetimeFigureOut">
              <a:rPr lang="cs-CZ" smtClean="0"/>
              <a:t>08.03.2018</a:t>
            </a:fld>
            <a:endParaRPr lang="cs-CZ"/>
          </a:p>
        </p:txBody>
      </p:sp>
      <p:sp>
        <p:nvSpPr>
          <p:cNvPr id="5" name="Zástupný symbol pro zápatí 4">
            <a:extLst>
              <a:ext uri="{FF2B5EF4-FFF2-40B4-BE49-F238E27FC236}">
                <a16:creationId xmlns:a16="http://schemas.microsoft.com/office/drawing/2014/main" id="{88B6340F-8F9D-4DE5-8592-E63C4AACB8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ED1032A-D9CF-4403-978C-9B239E11E8BD}"/>
              </a:ext>
            </a:extLst>
          </p:cNvPr>
          <p:cNvSpPr>
            <a:spLocks noGrp="1"/>
          </p:cNvSpPr>
          <p:nvPr>
            <p:ph type="sldNum" sz="quarter" idx="12"/>
          </p:nvPr>
        </p:nvSpPr>
        <p:spPr/>
        <p:txBody>
          <a:bodyPr/>
          <a:lstStyle/>
          <a:p>
            <a:fld id="{4882353E-89EE-4395-A04E-21AD7FBBF464}" type="slidenum">
              <a:rPr lang="cs-CZ" smtClean="0"/>
              <a:t>‹#›</a:t>
            </a:fld>
            <a:endParaRPr lang="cs-CZ"/>
          </a:p>
        </p:txBody>
      </p:sp>
    </p:spTree>
    <p:extLst>
      <p:ext uri="{BB962C8B-B14F-4D97-AF65-F5344CB8AC3E}">
        <p14:creationId xmlns:p14="http://schemas.microsoft.com/office/powerpoint/2010/main" val="392711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B50FB-DB88-4B99-A353-FB5CFC99B44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74561A3-3818-4FA4-9888-A30CDBFCE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5914165-EFC0-487B-933D-6A8935BDE643}"/>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5" name="Zástupný symbol pro zápatí 4">
            <a:extLst>
              <a:ext uri="{FF2B5EF4-FFF2-40B4-BE49-F238E27FC236}">
                <a16:creationId xmlns:a16="http://schemas.microsoft.com/office/drawing/2014/main" id="{DAC9B223-C451-4147-91AA-487088B5E12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723921-606D-4409-9548-7256B658C082}"/>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314077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04096-5FC9-4038-8A37-4B4390A32CA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D1DE60E-79A5-4E88-BD86-C23ACE11FDE7}"/>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3A33D4E1-A282-4967-A83A-DC84D2A81CBC}"/>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54F9571-45DB-4B21-87D7-A5FE99F7D3ED}"/>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6" name="Zástupný symbol pro zápatí 5">
            <a:extLst>
              <a:ext uri="{FF2B5EF4-FFF2-40B4-BE49-F238E27FC236}">
                <a16:creationId xmlns:a16="http://schemas.microsoft.com/office/drawing/2014/main" id="{9DC1B387-135F-4724-81A0-92D9CFEA0AA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7371257-DED8-490E-9EDC-823DF22AA9F5}"/>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269490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0E9FA-310D-48ED-80DB-8A012F022EA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6A463613-8D6D-44F9-B916-031BF44A1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1D2BEDD-124E-4900-AC62-C1139A7D08E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6ABB4B6-EA92-4760-9CD5-5051D85B6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1EA4A3B-44AA-4BA4-93CF-866560E2AF6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B3F6DA7-027B-4A00-BDC1-807B70EEB1E3}"/>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8" name="Zástupný symbol pro zápatí 7">
            <a:extLst>
              <a:ext uri="{FF2B5EF4-FFF2-40B4-BE49-F238E27FC236}">
                <a16:creationId xmlns:a16="http://schemas.microsoft.com/office/drawing/2014/main" id="{E4EC8CDE-AE1E-4EE1-8141-EDDD6CECB07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23F3CC5-C086-4E7C-A916-8E6E397C5F41}"/>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7252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95E38E-8A29-436D-BCDA-AD75D192836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E837C66-37B4-49F6-BFEC-A656A4145B5D}"/>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4" name="Zástupný symbol pro zápatí 3">
            <a:extLst>
              <a:ext uri="{FF2B5EF4-FFF2-40B4-BE49-F238E27FC236}">
                <a16:creationId xmlns:a16="http://schemas.microsoft.com/office/drawing/2014/main" id="{C14E94BA-F222-4578-974D-92E06420F39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1A035E5-BEA4-4817-8E62-97FE19E0298A}"/>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250250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CF3000D-2C9B-448D-AC21-D9A9522378BE}"/>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3" name="Zástupný symbol pro zápatí 2">
            <a:extLst>
              <a:ext uri="{FF2B5EF4-FFF2-40B4-BE49-F238E27FC236}">
                <a16:creationId xmlns:a16="http://schemas.microsoft.com/office/drawing/2014/main" id="{72963929-B1CE-4137-B91F-C5E4F6FCEDA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A872213-DBC3-4125-A7EA-0FB5C0F75324}"/>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42792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B14D06-FBD1-4A50-82ED-78F4BF1A036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7B8D27F7-3DDC-47D5-8ABD-95B9700C1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C01C81F-5F0C-4A87-8CAB-0424FC23D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5B9B054-F08B-4958-A374-0B0F6FF8D600}"/>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6" name="Zástupný symbol pro zápatí 5">
            <a:extLst>
              <a:ext uri="{FF2B5EF4-FFF2-40B4-BE49-F238E27FC236}">
                <a16:creationId xmlns:a16="http://schemas.microsoft.com/office/drawing/2014/main" id="{25B179BA-AE1E-4E45-83AE-3C39486B5A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BB9BF40-7F1E-4B29-84A7-222D6EB05D01}"/>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425190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3A8F13-9E37-47E3-8901-155A7DBB657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0211B78-6232-4FCE-9628-6E2EAEB72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7F62387-515F-46C2-8914-79B65D6F6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C794BEE3-0A62-4193-BD2B-8F5164CFB91A}"/>
              </a:ext>
            </a:extLst>
          </p:cNvPr>
          <p:cNvSpPr>
            <a:spLocks noGrp="1"/>
          </p:cNvSpPr>
          <p:nvPr>
            <p:ph type="dt" sz="half" idx="10"/>
          </p:nvPr>
        </p:nvSpPr>
        <p:spPr/>
        <p:txBody>
          <a:bodyPr/>
          <a:lstStyle/>
          <a:p>
            <a:fld id="{0447024E-5040-4728-B327-C3ECF5987286}" type="datetimeFigureOut">
              <a:rPr lang="cs-CZ" smtClean="0"/>
              <a:t>08.03.2018</a:t>
            </a:fld>
            <a:endParaRPr lang="cs-CZ"/>
          </a:p>
        </p:txBody>
      </p:sp>
      <p:sp>
        <p:nvSpPr>
          <p:cNvPr id="6" name="Zástupný symbol pro zápatí 5">
            <a:extLst>
              <a:ext uri="{FF2B5EF4-FFF2-40B4-BE49-F238E27FC236}">
                <a16:creationId xmlns:a16="http://schemas.microsoft.com/office/drawing/2014/main" id="{1ED3308B-7362-48C9-A8C7-D230DDACA69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6B5CA63-08BB-4024-835B-634C222150C5}"/>
              </a:ext>
            </a:extLst>
          </p:cNvPr>
          <p:cNvSpPr>
            <a:spLocks noGrp="1"/>
          </p:cNvSpPr>
          <p:nvPr>
            <p:ph type="sldNum" sz="quarter" idx="12"/>
          </p:nvPr>
        </p:nvSpPr>
        <p:spPr/>
        <p:txBody>
          <a:bodyPr/>
          <a:lstStyle/>
          <a:p>
            <a:fld id="{4EB4B78F-EB50-4219-BF73-4BE63E401E0F}" type="slidenum">
              <a:rPr lang="cs-CZ" smtClean="0"/>
              <a:t>‹#›</a:t>
            </a:fld>
            <a:endParaRPr lang="cs-CZ"/>
          </a:p>
        </p:txBody>
      </p:sp>
    </p:spTree>
    <p:extLst>
      <p:ext uri="{BB962C8B-B14F-4D97-AF65-F5344CB8AC3E}">
        <p14:creationId xmlns:p14="http://schemas.microsoft.com/office/powerpoint/2010/main" val="255982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2C0E8AF-63C3-4AE2-938E-ACEE643D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245B51B4-E52C-4A80-94E2-638BD21A0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1F532A4-5EBC-4BC2-B5B0-B41983478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7024E-5040-4728-B327-C3ECF5987286}" type="datetimeFigureOut">
              <a:rPr lang="cs-CZ" smtClean="0"/>
              <a:t>08.03.2018</a:t>
            </a:fld>
            <a:endParaRPr lang="cs-CZ"/>
          </a:p>
        </p:txBody>
      </p:sp>
      <p:sp>
        <p:nvSpPr>
          <p:cNvPr id="5" name="Zástupný symbol pro zápatí 4">
            <a:extLst>
              <a:ext uri="{FF2B5EF4-FFF2-40B4-BE49-F238E27FC236}">
                <a16:creationId xmlns:a16="http://schemas.microsoft.com/office/drawing/2014/main" id="{D303338B-2343-4ABC-8581-B92E77E7C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D974790-E528-4FD3-8D88-450461D6A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B78F-EB50-4219-BF73-4BE63E401E0F}" type="slidenum">
              <a:rPr lang="cs-CZ" smtClean="0"/>
              <a:t>‹#›</a:t>
            </a:fld>
            <a:endParaRPr lang="cs-CZ"/>
          </a:p>
        </p:txBody>
      </p:sp>
    </p:spTree>
    <p:extLst>
      <p:ext uri="{BB962C8B-B14F-4D97-AF65-F5344CB8AC3E}">
        <p14:creationId xmlns:p14="http://schemas.microsoft.com/office/powerpoint/2010/main" val="229574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2F6FBD5-C5D6-47FE-84ED-54C439163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8A9B7BD9-ABA9-477D-A707-A647B2A32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7A2A7AC-050B-442E-AFBD-52917621A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0F880-A415-4845-81DF-B1545F081177}" type="datetimeFigureOut">
              <a:rPr lang="cs-CZ" smtClean="0"/>
              <a:t>08.03.2018</a:t>
            </a:fld>
            <a:endParaRPr lang="cs-CZ"/>
          </a:p>
        </p:txBody>
      </p:sp>
      <p:sp>
        <p:nvSpPr>
          <p:cNvPr id="5" name="Zástupný symbol pro zápatí 4">
            <a:extLst>
              <a:ext uri="{FF2B5EF4-FFF2-40B4-BE49-F238E27FC236}">
                <a16:creationId xmlns:a16="http://schemas.microsoft.com/office/drawing/2014/main" id="{46038C58-E915-4924-A5CA-7BA575D1F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F6FE6D4-6753-4C9B-B8BD-A5F4F02A3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2353E-89EE-4395-A04E-21AD7FBBF464}" type="slidenum">
              <a:rPr lang="cs-CZ" smtClean="0"/>
              <a:t>‹#›</a:t>
            </a:fld>
            <a:endParaRPr lang="cs-CZ"/>
          </a:p>
        </p:txBody>
      </p:sp>
    </p:spTree>
    <p:extLst>
      <p:ext uri="{BB962C8B-B14F-4D97-AF65-F5344CB8AC3E}">
        <p14:creationId xmlns:p14="http://schemas.microsoft.com/office/powerpoint/2010/main" val="3106005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bcepro.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mmr.cz/cs/Regionalni-politika-a-cestovni-ruch/Podpora-regionu/Koncepce-Strategie/Strategie-regionalniho-rozvoje-CR-2014-202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or.justice.cz/ias/ui/rejstrik-$firm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A295ECD4-0FF7-4220-B80D-185B54286556}"/>
              </a:ext>
            </a:extLst>
          </p:cNvPr>
          <p:cNvSpPr>
            <a:spLocks noGrp="1"/>
          </p:cNvSpPr>
          <p:nvPr>
            <p:ph type="ctrTitle"/>
          </p:nvPr>
        </p:nvSpPr>
        <p:spPr>
          <a:xfrm>
            <a:off x="4380588" y="965199"/>
            <a:ext cx="6766078" cy="4927601"/>
          </a:xfrm>
        </p:spPr>
        <p:txBody>
          <a:bodyPr anchor="ctr">
            <a:normAutofit/>
          </a:bodyPr>
          <a:lstStyle/>
          <a:p>
            <a:pPr algn="l"/>
            <a:r>
              <a:rPr lang="cs-CZ" sz="5400" dirty="0">
                <a:solidFill>
                  <a:prstClr val="black">
                    <a:lumMod val="85000"/>
                    <a:lumOff val="15000"/>
                  </a:prstClr>
                </a:solidFill>
              </a:rPr>
              <a:t>Nástroje a aktéři rozvoje venkova</a:t>
            </a:r>
            <a:br>
              <a:rPr lang="cs-CZ" sz="5400" dirty="0">
                <a:solidFill>
                  <a:prstClr val="black">
                    <a:lumMod val="85000"/>
                    <a:lumOff val="15000"/>
                  </a:prstClr>
                </a:solidFill>
              </a:rPr>
            </a:br>
            <a:r>
              <a:rPr lang="cs-CZ" sz="2000" i="1" dirty="0">
                <a:solidFill>
                  <a:prstClr val="black">
                    <a:lumMod val="85000"/>
                    <a:lumOff val="15000"/>
                  </a:prstClr>
                </a:solidFill>
              </a:rPr>
              <a:t>Geografie venkova</a:t>
            </a:r>
            <a:br>
              <a:rPr lang="cs-CZ" sz="2000" i="1" dirty="0">
                <a:solidFill>
                  <a:prstClr val="black">
                    <a:lumMod val="85000"/>
                    <a:lumOff val="15000"/>
                  </a:prstClr>
                </a:solidFill>
              </a:rPr>
            </a:br>
            <a:r>
              <a:rPr lang="cs-CZ" sz="2000" i="1" dirty="0">
                <a:solidFill>
                  <a:prstClr val="black">
                    <a:lumMod val="85000"/>
                    <a:lumOff val="15000"/>
                  </a:prstClr>
                </a:solidFill>
              </a:rPr>
              <a:t>Přednáška č. </a:t>
            </a:r>
            <a:r>
              <a:rPr lang="cs-CZ" sz="2000" i="1">
                <a:solidFill>
                  <a:prstClr val="black">
                    <a:lumMod val="85000"/>
                    <a:lumOff val="15000"/>
                  </a:prstClr>
                </a:solidFill>
              </a:rPr>
              <a:t>3</a:t>
            </a:r>
            <a:endParaRPr lang="cs-CZ" sz="5400" dirty="0">
              <a:solidFill>
                <a:schemeClr val="tx1">
                  <a:lumMod val="85000"/>
                  <a:lumOff val="15000"/>
                </a:schemeClr>
              </a:solidFill>
            </a:endParaRPr>
          </a:p>
        </p:txBody>
      </p:sp>
      <p:sp>
        <p:nvSpPr>
          <p:cNvPr id="3" name="Podnadpis 2">
            <a:extLst>
              <a:ext uri="{FF2B5EF4-FFF2-40B4-BE49-F238E27FC236}">
                <a16:creationId xmlns:a16="http://schemas.microsoft.com/office/drawing/2014/main" id="{449F7F4B-702A-41BD-ABD8-3D2FC9C8B3B3}"/>
              </a:ext>
            </a:extLst>
          </p:cNvPr>
          <p:cNvSpPr>
            <a:spLocks noGrp="1"/>
          </p:cNvSpPr>
          <p:nvPr>
            <p:ph type="subTitle" idx="1"/>
          </p:nvPr>
        </p:nvSpPr>
        <p:spPr>
          <a:xfrm>
            <a:off x="1023257" y="965198"/>
            <a:ext cx="2707937" cy="4927602"/>
          </a:xfrm>
        </p:spPr>
        <p:txBody>
          <a:bodyPr anchor="ctr">
            <a:normAutofit/>
          </a:bodyPr>
          <a:lstStyle/>
          <a:p>
            <a:pPr algn="r"/>
            <a:r>
              <a:rPr lang="cs-CZ" sz="2000" dirty="0">
                <a:solidFill>
                  <a:schemeClr val="accent1"/>
                </a:solidFill>
              </a:rPr>
              <a:t>Ondřej KREJČÍ</a:t>
            </a:r>
          </a:p>
        </p:txBody>
      </p:sp>
    </p:spTree>
    <p:extLst>
      <p:ext uri="{BB962C8B-B14F-4D97-AF65-F5344CB8AC3E}">
        <p14:creationId xmlns:p14="http://schemas.microsoft.com/office/powerpoint/2010/main" val="112864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288064" y="1284731"/>
            <a:ext cx="9637776" cy="1430696"/>
          </a:xfrm>
        </p:spPr>
        <p:txBody>
          <a:bodyPr>
            <a:normAutofit/>
          </a:bodyPr>
          <a:lstStyle/>
          <a:p>
            <a:r>
              <a:rPr lang="cs-CZ" dirty="0"/>
              <a:t>Koncepční nástroje – Strategie I</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2570923"/>
            <a:ext cx="9637776" cy="2997728"/>
          </a:xfrm>
        </p:spPr>
        <p:txBody>
          <a:bodyPr>
            <a:normAutofit/>
          </a:bodyPr>
          <a:lstStyle/>
          <a:p>
            <a:pPr marL="0" indent="0">
              <a:buNone/>
            </a:pPr>
            <a:r>
              <a:rPr lang="cs-CZ" sz="2000" dirty="0"/>
              <a:t>Strategie / programy rozvoje krajů</a:t>
            </a:r>
          </a:p>
          <a:p>
            <a:pPr marL="0" indent="0">
              <a:buNone/>
            </a:pPr>
            <a:endParaRPr lang="cs-CZ" sz="2000" dirty="0"/>
          </a:p>
          <a:p>
            <a:pPr marL="0" indent="0">
              <a:buNone/>
            </a:pPr>
            <a:r>
              <a:rPr lang="cs-CZ" sz="2000" dirty="0"/>
              <a:t>Strategie / programy rozvoje mikroregionů</a:t>
            </a:r>
          </a:p>
          <a:p>
            <a:pPr marL="0" indent="0">
              <a:buNone/>
            </a:pPr>
            <a:r>
              <a:rPr lang="cs-CZ" sz="2000" dirty="0"/>
              <a:t>	Dobrovolné svazky obcí, MAS</a:t>
            </a:r>
          </a:p>
          <a:p>
            <a:pPr marL="0" indent="0">
              <a:buNone/>
            </a:pPr>
            <a:r>
              <a:rPr lang="cs-CZ" sz="2000" dirty="0"/>
              <a:t>Strategie / programy rozvoje obcí</a:t>
            </a:r>
          </a:p>
          <a:p>
            <a:pPr marL="0" indent="0">
              <a:buNone/>
            </a:pPr>
            <a:r>
              <a:rPr lang="cs-CZ" sz="2000" dirty="0"/>
              <a:t>	</a:t>
            </a:r>
            <a:r>
              <a:rPr lang="cs-CZ" sz="2000" dirty="0">
                <a:hlinkClick r:id="rId2"/>
              </a:rPr>
              <a:t>http://www.obcepro.cz/</a:t>
            </a:r>
            <a:endParaRPr lang="cs-CZ" sz="2000" dirty="0"/>
          </a:p>
          <a:p>
            <a:pPr marL="0" indent="0">
              <a:buNone/>
            </a:pPr>
            <a:endParaRPr lang="cs-CZ" sz="2000" dirty="0"/>
          </a:p>
          <a:p>
            <a:endParaRPr lang="cs-CZ" sz="2000" dirty="0"/>
          </a:p>
        </p:txBody>
      </p:sp>
    </p:spTree>
    <p:extLst>
      <p:ext uri="{BB962C8B-B14F-4D97-AF65-F5344CB8AC3E}">
        <p14:creationId xmlns:p14="http://schemas.microsoft.com/office/powerpoint/2010/main" val="169059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17E377B7-838C-4B44-A22D-696B1D2693D9}"/>
              </a:ext>
            </a:extLst>
          </p:cNvPr>
          <p:cNvSpPr>
            <a:spLocks noGrp="1"/>
          </p:cNvSpPr>
          <p:nvPr>
            <p:ph type="title"/>
          </p:nvPr>
        </p:nvSpPr>
        <p:spPr>
          <a:xfrm>
            <a:off x="838200" y="631825"/>
            <a:ext cx="10515600" cy="1325563"/>
          </a:xfrm>
        </p:spPr>
        <p:txBody>
          <a:bodyPr>
            <a:normAutofit/>
          </a:bodyPr>
          <a:lstStyle/>
          <a:p>
            <a:r>
              <a:rPr lang="cs-CZ" dirty="0"/>
              <a:t>Koncepční nástroje</a:t>
            </a:r>
          </a:p>
        </p:txBody>
      </p:sp>
      <p:sp>
        <p:nvSpPr>
          <p:cNvPr id="5" name="Zástupný symbol pro obsah 4">
            <a:extLst>
              <a:ext uri="{FF2B5EF4-FFF2-40B4-BE49-F238E27FC236}">
                <a16:creationId xmlns:a16="http://schemas.microsoft.com/office/drawing/2014/main" id="{D6EAB049-BDEE-446F-A9C6-469C70E03E55}"/>
              </a:ext>
            </a:extLst>
          </p:cNvPr>
          <p:cNvSpPr>
            <a:spLocks noGrp="1"/>
          </p:cNvSpPr>
          <p:nvPr>
            <p:ph idx="1"/>
          </p:nvPr>
        </p:nvSpPr>
        <p:spPr>
          <a:xfrm>
            <a:off x="838200" y="1957388"/>
            <a:ext cx="5085522" cy="3871762"/>
          </a:xfrm>
          <a:solidFill>
            <a:srgbClr val="FFC000"/>
          </a:solidFill>
        </p:spPr>
        <p:txBody>
          <a:bodyPr>
            <a:normAutofit/>
          </a:bodyPr>
          <a:lstStyle/>
          <a:p>
            <a:pPr marL="0" indent="0">
              <a:buNone/>
            </a:pPr>
            <a:r>
              <a:rPr lang="cs-CZ" sz="2400" b="1" dirty="0"/>
              <a:t>Strategické plánování</a:t>
            </a:r>
          </a:p>
          <a:p>
            <a:pPr marL="0" indent="0">
              <a:buNone/>
            </a:pPr>
            <a:r>
              <a:rPr lang="cs-CZ" sz="2400" dirty="0"/>
              <a:t>Má aktivizační charakter – stanovuje směřování (filozofii) rozvoje (myšlenka o rozvoji). </a:t>
            </a:r>
          </a:p>
          <a:p>
            <a:pPr marL="0" indent="0">
              <a:buNone/>
            </a:pPr>
            <a:r>
              <a:rPr lang="cs-CZ" sz="2400" dirty="0"/>
              <a:t>Formuluje a provazuje hlavní kategorie rozvojových aktivit. </a:t>
            </a:r>
          </a:p>
          <a:p>
            <a:pPr marL="0" indent="0">
              <a:buNone/>
            </a:pPr>
            <a:r>
              <a:rPr lang="cs-CZ" sz="2400" dirty="0"/>
              <a:t>Náležitosti a procesy nejsou zákonně upraveny a vychází z praxe (proto často různá terminologie, metodika a obsah).</a:t>
            </a:r>
            <a:r>
              <a:rPr lang="cs-CZ" sz="2400" dirty="0" err="1"/>
              <a:t>ání</a:t>
            </a:r>
            <a:endParaRPr lang="cs-CZ" sz="2400" dirty="0"/>
          </a:p>
        </p:txBody>
      </p:sp>
      <p:sp>
        <p:nvSpPr>
          <p:cNvPr id="8" name="Zástupný symbol pro obsah 4">
            <a:extLst>
              <a:ext uri="{FF2B5EF4-FFF2-40B4-BE49-F238E27FC236}">
                <a16:creationId xmlns:a16="http://schemas.microsoft.com/office/drawing/2014/main" id="{0EF2DEFC-363C-4740-933D-62CA7B7D9238}"/>
              </a:ext>
            </a:extLst>
          </p:cNvPr>
          <p:cNvSpPr txBox="1">
            <a:spLocks/>
          </p:cNvSpPr>
          <p:nvPr/>
        </p:nvSpPr>
        <p:spPr>
          <a:xfrm>
            <a:off x="6268278" y="1957388"/>
            <a:ext cx="5433392" cy="3871762"/>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1" i="0" u="none" strike="noStrike" kern="1200" cap="none" spc="0" normalizeH="0" baseline="0" noProof="0" dirty="0">
                <a:ln>
                  <a:noFill/>
                </a:ln>
                <a:solidFill>
                  <a:prstClr val="black"/>
                </a:solidFill>
                <a:effectLst/>
                <a:uLnTx/>
                <a:uFillTx/>
                <a:latin typeface="Calibri" panose="020F0502020204030204"/>
                <a:ea typeface="+mn-ea"/>
                <a:cs typeface="+mn-cs"/>
              </a:rPr>
              <a:t>Územní plánování</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rPr>
              <a:t>Jde o prostorový průmět rozvojových aktivit s územním dopadem.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rPr>
              <a:t>Má převážně regulační charakter – stanovuje limity využití území</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rPr>
              <a:t>Náležitosti a procesy závazně upraveny stavebním zákonem.</a:t>
            </a:r>
          </a:p>
        </p:txBody>
      </p:sp>
    </p:spTree>
    <p:extLst>
      <p:ext uri="{BB962C8B-B14F-4D97-AF65-F5344CB8AC3E}">
        <p14:creationId xmlns:p14="http://schemas.microsoft.com/office/powerpoint/2010/main" val="417704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3D1AA-11DB-45FA-AE3C-7B0C6ED56FA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B32420A-9440-44A9-8CCA-481BFDDF6BDC}"/>
              </a:ext>
            </a:extLst>
          </p:cNvPr>
          <p:cNvSpPr>
            <a:spLocks noGrp="1"/>
          </p:cNvSpPr>
          <p:nvPr>
            <p:ph idx="1"/>
          </p:nvPr>
        </p:nvSpPr>
        <p:spPr/>
        <p:txBody>
          <a:bodyPr/>
          <a:lstStyle/>
          <a:p>
            <a:endParaRPr lang="cs-CZ" dirty="0"/>
          </a:p>
        </p:txBody>
      </p:sp>
      <p:grpSp>
        <p:nvGrpSpPr>
          <p:cNvPr id="4" name="Skupina 3">
            <a:extLst>
              <a:ext uri="{FF2B5EF4-FFF2-40B4-BE49-F238E27FC236}">
                <a16:creationId xmlns:a16="http://schemas.microsoft.com/office/drawing/2014/main" id="{26955988-33C3-484A-87DE-83A1695173CB}"/>
              </a:ext>
            </a:extLst>
          </p:cNvPr>
          <p:cNvGrpSpPr/>
          <p:nvPr/>
        </p:nvGrpSpPr>
        <p:grpSpPr>
          <a:xfrm>
            <a:off x="838200" y="1406339"/>
            <a:ext cx="9291637" cy="4539957"/>
            <a:chOff x="825499" y="1398140"/>
            <a:chExt cx="9291637" cy="4539957"/>
          </a:xfrm>
        </p:grpSpPr>
        <p:sp>
          <p:nvSpPr>
            <p:cNvPr id="5" name="Volný tvar: obrazec 4">
              <a:extLst>
                <a:ext uri="{FF2B5EF4-FFF2-40B4-BE49-F238E27FC236}">
                  <a16:creationId xmlns:a16="http://schemas.microsoft.com/office/drawing/2014/main" id="{B6186D14-727B-4DA4-9531-9F3295CCB99B}"/>
                </a:ext>
              </a:extLst>
            </p:cNvPr>
            <p:cNvSpPr/>
            <p:nvPr/>
          </p:nvSpPr>
          <p:spPr>
            <a:xfrm>
              <a:off x="839785" y="1398140"/>
              <a:ext cx="4454526" cy="719549"/>
            </a:xfrm>
            <a:custGeom>
              <a:avLst/>
              <a:gdLst>
                <a:gd name="connsiteX0" fmla="*/ 0 w 6269038"/>
                <a:gd name="connsiteY0" fmla="*/ 119927 h 719549"/>
                <a:gd name="connsiteX1" fmla="*/ 119927 w 6269038"/>
                <a:gd name="connsiteY1" fmla="*/ 0 h 719549"/>
                <a:gd name="connsiteX2" fmla="*/ 6149111 w 6269038"/>
                <a:gd name="connsiteY2" fmla="*/ 0 h 719549"/>
                <a:gd name="connsiteX3" fmla="*/ 6269038 w 6269038"/>
                <a:gd name="connsiteY3" fmla="*/ 119927 h 719549"/>
                <a:gd name="connsiteX4" fmla="*/ 6269038 w 6269038"/>
                <a:gd name="connsiteY4" fmla="*/ 599622 h 719549"/>
                <a:gd name="connsiteX5" fmla="*/ 6149111 w 6269038"/>
                <a:gd name="connsiteY5" fmla="*/ 719549 h 719549"/>
                <a:gd name="connsiteX6" fmla="*/ 119927 w 6269038"/>
                <a:gd name="connsiteY6" fmla="*/ 719549 h 719549"/>
                <a:gd name="connsiteX7" fmla="*/ 0 w 6269038"/>
                <a:gd name="connsiteY7" fmla="*/ 599622 h 719549"/>
                <a:gd name="connsiteX8" fmla="*/ 0 w 6269038"/>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38" h="719549">
                  <a:moveTo>
                    <a:pt x="0" y="119927"/>
                  </a:moveTo>
                  <a:cubicBezTo>
                    <a:pt x="0" y="53693"/>
                    <a:pt x="53693" y="0"/>
                    <a:pt x="119927" y="0"/>
                  </a:cubicBezTo>
                  <a:lnTo>
                    <a:pt x="6149111" y="0"/>
                  </a:lnTo>
                  <a:cubicBezTo>
                    <a:pt x="6215345" y="0"/>
                    <a:pt x="6269038" y="53693"/>
                    <a:pt x="6269038" y="119927"/>
                  </a:cubicBezTo>
                  <a:lnTo>
                    <a:pt x="6269038" y="599622"/>
                  </a:lnTo>
                  <a:cubicBezTo>
                    <a:pt x="6269038" y="665856"/>
                    <a:pt x="6215345" y="719549"/>
                    <a:pt x="6149111" y="719549"/>
                  </a:cubicBezTo>
                  <a:lnTo>
                    <a:pt x="119927" y="719549"/>
                  </a:lnTo>
                  <a:cubicBezTo>
                    <a:pt x="53693" y="719549"/>
                    <a:pt x="0" y="665856"/>
                    <a:pt x="0" y="599622"/>
                  </a:cubicBezTo>
                  <a:lnTo>
                    <a:pt x="0" y="119927"/>
                  </a:lnTo>
                  <a:close/>
                </a:path>
              </a:pathLst>
            </a:custGeom>
            <a:solidFill>
              <a:schemeClr val="accent1">
                <a:lumMod val="40000"/>
                <a:lumOff val="6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9425" tIns="149425" rIns="149425" bIns="14942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Strategické plánování </a:t>
              </a: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Volný tvar: obrazec 5">
              <a:extLst>
                <a:ext uri="{FF2B5EF4-FFF2-40B4-BE49-F238E27FC236}">
                  <a16:creationId xmlns:a16="http://schemas.microsoft.com/office/drawing/2014/main" id="{EE56ECE5-1D9F-4FC8-96B5-D95E96B51F37}"/>
                </a:ext>
              </a:extLst>
            </p:cNvPr>
            <p:cNvSpPr/>
            <p:nvPr/>
          </p:nvSpPr>
          <p:spPr>
            <a:xfrm>
              <a:off x="6392861" y="1414788"/>
              <a:ext cx="3724275" cy="719549"/>
            </a:xfrm>
            <a:custGeom>
              <a:avLst/>
              <a:gdLst>
                <a:gd name="connsiteX0" fmla="*/ 0 w 6269038"/>
                <a:gd name="connsiteY0" fmla="*/ 119927 h 719549"/>
                <a:gd name="connsiteX1" fmla="*/ 119927 w 6269038"/>
                <a:gd name="connsiteY1" fmla="*/ 0 h 719549"/>
                <a:gd name="connsiteX2" fmla="*/ 6149111 w 6269038"/>
                <a:gd name="connsiteY2" fmla="*/ 0 h 719549"/>
                <a:gd name="connsiteX3" fmla="*/ 6269038 w 6269038"/>
                <a:gd name="connsiteY3" fmla="*/ 119927 h 719549"/>
                <a:gd name="connsiteX4" fmla="*/ 6269038 w 6269038"/>
                <a:gd name="connsiteY4" fmla="*/ 599622 h 719549"/>
                <a:gd name="connsiteX5" fmla="*/ 6149111 w 6269038"/>
                <a:gd name="connsiteY5" fmla="*/ 719549 h 719549"/>
                <a:gd name="connsiteX6" fmla="*/ 119927 w 6269038"/>
                <a:gd name="connsiteY6" fmla="*/ 719549 h 719549"/>
                <a:gd name="connsiteX7" fmla="*/ 0 w 6269038"/>
                <a:gd name="connsiteY7" fmla="*/ 599622 h 719549"/>
                <a:gd name="connsiteX8" fmla="*/ 0 w 6269038"/>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38" h="719549">
                  <a:moveTo>
                    <a:pt x="0" y="119927"/>
                  </a:moveTo>
                  <a:cubicBezTo>
                    <a:pt x="0" y="53693"/>
                    <a:pt x="53693" y="0"/>
                    <a:pt x="119927" y="0"/>
                  </a:cubicBezTo>
                  <a:lnTo>
                    <a:pt x="6149111" y="0"/>
                  </a:lnTo>
                  <a:cubicBezTo>
                    <a:pt x="6215345" y="0"/>
                    <a:pt x="6269038" y="53693"/>
                    <a:pt x="6269038" y="119927"/>
                  </a:cubicBezTo>
                  <a:lnTo>
                    <a:pt x="6269038" y="599622"/>
                  </a:lnTo>
                  <a:cubicBezTo>
                    <a:pt x="6269038" y="665856"/>
                    <a:pt x="6215345" y="719549"/>
                    <a:pt x="6149111" y="719549"/>
                  </a:cubicBezTo>
                  <a:lnTo>
                    <a:pt x="119927" y="719549"/>
                  </a:lnTo>
                  <a:cubicBezTo>
                    <a:pt x="53693" y="719549"/>
                    <a:pt x="0" y="665856"/>
                    <a:pt x="0" y="599622"/>
                  </a:cubicBezTo>
                  <a:lnTo>
                    <a:pt x="0" y="119927"/>
                  </a:lnTo>
                  <a:close/>
                </a:path>
              </a:pathLst>
            </a:custGeom>
            <a:solidFill>
              <a:schemeClr val="accent1">
                <a:lumMod val="40000"/>
                <a:lumOff val="60000"/>
              </a:schemeClr>
            </a:solidFill>
          </p:spPr>
          <p:style>
            <a:lnRef idx="2">
              <a:schemeClr val="lt1">
                <a:hueOff val="0"/>
                <a:satOff val="0"/>
                <a:lumOff val="0"/>
                <a:alphaOff val="0"/>
              </a:schemeClr>
            </a:lnRef>
            <a:fillRef idx="1">
              <a:schemeClr val="accent4">
                <a:hueOff val="1633482"/>
                <a:satOff val="-6796"/>
                <a:lumOff val="1601"/>
                <a:alphaOff val="0"/>
              </a:schemeClr>
            </a:fillRef>
            <a:effectRef idx="0">
              <a:schemeClr val="accent4">
                <a:hueOff val="1633482"/>
                <a:satOff val="-6796"/>
                <a:lumOff val="1601"/>
                <a:alphaOff val="0"/>
              </a:schemeClr>
            </a:effectRef>
            <a:fontRef idx="minor">
              <a:schemeClr val="lt1"/>
            </a:fontRef>
          </p:style>
          <p:txBody>
            <a:bodyPr spcFirstLastPara="0" vert="horz" wrap="square" lIns="149425" tIns="149425" rIns="149425" bIns="14942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Územní plánování</a:t>
              </a: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Volný tvar: obrazec 6">
              <a:extLst>
                <a:ext uri="{FF2B5EF4-FFF2-40B4-BE49-F238E27FC236}">
                  <a16:creationId xmlns:a16="http://schemas.microsoft.com/office/drawing/2014/main" id="{A777F857-4104-42C9-830E-8056DFC070BB}"/>
                </a:ext>
              </a:extLst>
            </p:cNvPr>
            <p:cNvSpPr/>
            <p:nvPr/>
          </p:nvSpPr>
          <p:spPr>
            <a:xfrm>
              <a:off x="6324600" y="5218548"/>
              <a:ext cx="3779835" cy="719549"/>
            </a:xfrm>
            <a:custGeom>
              <a:avLst/>
              <a:gdLst>
                <a:gd name="connsiteX0" fmla="*/ 0 w 6269038"/>
                <a:gd name="connsiteY0" fmla="*/ 119927 h 719549"/>
                <a:gd name="connsiteX1" fmla="*/ 119927 w 6269038"/>
                <a:gd name="connsiteY1" fmla="*/ 0 h 719549"/>
                <a:gd name="connsiteX2" fmla="*/ 6149111 w 6269038"/>
                <a:gd name="connsiteY2" fmla="*/ 0 h 719549"/>
                <a:gd name="connsiteX3" fmla="*/ 6269038 w 6269038"/>
                <a:gd name="connsiteY3" fmla="*/ 119927 h 719549"/>
                <a:gd name="connsiteX4" fmla="*/ 6269038 w 6269038"/>
                <a:gd name="connsiteY4" fmla="*/ 599622 h 719549"/>
                <a:gd name="connsiteX5" fmla="*/ 6149111 w 6269038"/>
                <a:gd name="connsiteY5" fmla="*/ 719549 h 719549"/>
                <a:gd name="connsiteX6" fmla="*/ 119927 w 6269038"/>
                <a:gd name="connsiteY6" fmla="*/ 719549 h 719549"/>
                <a:gd name="connsiteX7" fmla="*/ 0 w 6269038"/>
                <a:gd name="connsiteY7" fmla="*/ 599622 h 719549"/>
                <a:gd name="connsiteX8" fmla="*/ 0 w 6269038"/>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38" h="719549">
                  <a:moveTo>
                    <a:pt x="0" y="119927"/>
                  </a:moveTo>
                  <a:cubicBezTo>
                    <a:pt x="0" y="53693"/>
                    <a:pt x="53693" y="0"/>
                    <a:pt x="119927" y="0"/>
                  </a:cubicBezTo>
                  <a:lnTo>
                    <a:pt x="6149111" y="0"/>
                  </a:lnTo>
                  <a:cubicBezTo>
                    <a:pt x="6215345" y="0"/>
                    <a:pt x="6269038" y="53693"/>
                    <a:pt x="6269038" y="119927"/>
                  </a:cubicBezTo>
                  <a:lnTo>
                    <a:pt x="6269038" y="599622"/>
                  </a:lnTo>
                  <a:cubicBezTo>
                    <a:pt x="6269038" y="665856"/>
                    <a:pt x="6215345" y="719549"/>
                    <a:pt x="6149111" y="719549"/>
                  </a:cubicBezTo>
                  <a:lnTo>
                    <a:pt x="119927" y="719549"/>
                  </a:lnTo>
                  <a:cubicBezTo>
                    <a:pt x="53693" y="719549"/>
                    <a:pt x="0" y="665856"/>
                    <a:pt x="0" y="599622"/>
                  </a:cubicBezTo>
                  <a:lnTo>
                    <a:pt x="0" y="119927"/>
                  </a:lnTo>
                  <a:close/>
                </a:path>
              </a:pathLst>
            </a:custGeom>
            <a:solidFill>
              <a:schemeClr val="accent1">
                <a:lumMod val="50000"/>
              </a:schemeClr>
            </a:solidFill>
          </p:spPr>
          <p:style>
            <a:lnRef idx="2">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txBody>
            <a:bodyPr spcFirstLastPara="0" vert="horz" wrap="square" lIns="149425" tIns="149425" rIns="149425" bIns="14942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Územní plán</a:t>
              </a: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Volný tvar: obrazec 7">
              <a:extLst>
                <a:ext uri="{FF2B5EF4-FFF2-40B4-BE49-F238E27FC236}">
                  <a16:creationId xmlns:a16="http://schemas.microsoft.com/office/drawing/2014/main" id="{0F85AF50-12F4-4F4F-B6BD-C7D51592452A}"/>
                </a:ext>
              </a:extLst>
            </p:cNvPr>
            <p:cNvSpPr/>
            <p:nvPr/>
          </p:nvSpPr>
          <p:spPr>
            <a:xfrm>
              <a:off x="839785" y="2723410"/>
              <a:ext cx="4454526" cy="1863203"/>
            </a:xfrm>
            <a:custGeom>
              <a:avLst/>
              <a:gdLst>
                <a:gd name="connsiteX0" fmla="*/ 0 w 6269038"/>
                <a:gd name="connsiteY0" fmla="*/ 119927 h 719549"/>
                <a:gd name="connsiteX1" fmla="*/ 119927 w 6269038"/>
                <a:gd name="connsiteY1" fmla="*/ 0 h 719549"/>
                <a:gd name="connsiteX2" fmla="*/ 6149111 w 6269038"/>
                <a:gd name="connsiteY2" fmla="*/ 0 h 719549"/>
                <a:gd name="connsiteX3" fmla="*/ 6269038 w 6269038"/>
                <a:gd name="connsiteY3" fmla="*/ 119927 h 719549"/>
                <a:gd name="connsiteX4" fmla="*/ 6269038 w 6269038"/>
                <a:gd name="connsiteY4" fmla="*/ 599622 h 719549"/>
                <a:gd name="connsiteX5" fmla="*/ 6149111 w 6269038"/>
                <a:gd name="connsiteY5" fmla="*/ 719549 h 719549"/>
                <a:gd name="connsiteX6" fmla="*/ 119927 w 6269038"/>
                <a:gd name="connsiteY6" fmla="*/ 719549 h 719549"/>
                <a:gd name="connsiteX7" fmla="*/ 0 w 6269038"/>
                <a:gd name="connsiteY7" fmla="*/ 599622 h 719549"/>
                <a:gd name="connsiteX8" fmla="*/ 0 w 6269038"/>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38" h="719549">
                  <a:moveTo>
                    <a:pt x="0" y="119927"/>
                  </a:moveTo>
                  <a:cubicBezTo>
                    <a:pt x="0" y="53693"/>
                    <a:pt x="53693" y="0"/>
                    <a:pt x="119927" y="0"/>
                  </a:cubicBezTo>
                  <a:lnTo>
                    <a:pt x="6149111" y="0"/>
                  </a:lnTo>
                  <a:cubicBezTo>
                    <a:pt x="6215345" y="0"/>
                    <a:pt x="6269038" y="53693"/>
                    <a:pt x="6269038" y="119927"/>
                  </a:cubicBezTo>
                  <a:lnTo>
                    <a:pt x="6269038" y="599622"/>
                  </a:lnTo>
                  <a:cubicBezTo>
                    <a:pt x="6269038" y="665856"/>
                    <a:pt x="6215345" y="719549"/>
                    <a:pt x="6149111" y="719549"/>
                  </a:cubicBezTo>
                  <a:lnTo>
                    <a:pt x="119927" y="719549"/>
                  </a:lnTo>
                  <a:cubicBezTo>
                    <a:pt x="53693" y="719549"/>
                    <a:pt x="0" y="665856"/>
                    <a:pt x="0" y="599622"/>
                  </a:cubicBezTo>
                  <a:lnTo>
                    <a:pt x="0" y="119927"/>
                  </a:lnTo>
                  <a:close/>
                </a:path>
              </a:pathLst>
            </a:custGeom>
            <a:solidFill>
              <a:srgbClr val="00B0F0"/>
            </a:solidFill>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149425" tIns="149425" rIns="149425" bIns="14942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Vize a cíle </a:t>
              </a: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Čeho se chce dosáhnout</a:t>
              </a:r>
            </a:p>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Jak toho dosáhnout </a:t>
              </a: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Volný tvar: obrazec 9">
              <a:extLst>
                <a:ext uri="{FF2B5EF4-FFF2-40B4-BE49-F238E27FC236}">
                  <a16:creationId xmlns:a16="http://schemas.microsoft.com/office/drawing/2014/main" id="{A5A18766-F8A0-4A54-B505-686F3DD47D1A}"/>
                </a:ext>
              </a:extLst>
            </p:cNvPr>
            <p:cNvSpPr/>
            <p:nvPr/>
          </p:nvSpPr>
          <p:spPr>
            <a:xfrm>
              <a:off x="825499" y="5218548"/>
              <a:ext cx="4468812" cy="719549"/>
            </a:xfrm>
            <a:custGeom>
              <a:avLst/>
              <a:gdLst>
                <a:gd name="connsiteX0" fmla="*/ 0 w 6269038"/>
                <a:gd name="connsiteY0" fmla="*/ 119927 h 719549"/>
                <a:gd name="connsiteX1" fmla="*/ 119927 w 6269038"/>
                <a:gd name="connsiteY1" fmla="*/ 0 h 719549"/>
                <a:gd name="connsiteX2" fmla="*/ 6149111 w 6269038"/>
                <a:gd name="connsiteY2" fmla="*/ 0 h 719549"/>
                <a:gd name="connsiteX3" fmla="*/ 6269038 w 6269038"/>
                <a:gd name="connsiteY3" fmla="*/ 119927 h 719549"/>
                <a:gd name="connsiteX4" fmla="*/ 6269038 w 6269038"/>
                <a:gd name="connsiteY4" fmla="*/ 599622 h 719549"/>
                <a:gd name="connsiteX5" fmla="*/ 6149111 w 6269038"/>
                <a:gd name="connsiteY5" fmla="*/ 719549 h 719549"/>
                <a:gd name="connsiteX6" fmla="*/ 119927 w 6269038"/>
                <a:gd name="connsiteY6" fmla="*/ 719549 h 719549"/>
                <a:gd name="connsiteX7" fmla="*/ 0 w 6269038"/>
                <a:gd name="connsiteY7" fmla="*/ 599622 h 719549"/>
                <a:gd name="connsiteX8" fmla="*/ 0 w 6269038"/>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38" h="719549">
                  <a:moveTo>
                    <a:pt x="0" y="119927"/>
                  </a:moveTo>
                  <a:cubicBezTo>
                    <a:pt x="0" y="53693"/>
                    <a:pt x="53693" y="0"/>
                    <a:pt x="119927" y="0"/>
                  </a:cubicBezTo>
                  <a:lnTo>
                    <a:pt x="6149111" y="0"/>
                  </a:lnTo>
                  <a:cubicBezTo>
                    <a:pt x="6215345" y="0"/>
                    <a:pt x="6269038" y="53693"/>
                    <a:pt x="6269038" y="119927"/>
                  </a:cubicBezTo>
                  <a:lnTo>
                    <a:pt x="6269038" y="599622"/>
                  </a:lnTo>
                  <a:cubicBezTo>
                    <a:pt x="6269038" y="665856"/>
                    <a:pt x="6215345" y="719549"/>
                    <a:pt x="6149111" y="719549"/>
                  </a:cubicBezTo>
                  <a:lnTo>
                    <a:pt x="119927" y="719549"/>
                  </a:lnTo>
                  <a:cubicBezTo>
                    <a:pt x="53693" y="719549"/>
                    <a:pt x="0" y="665856"/>
                    <a:pt x="0" y="599622"/>
                  </a:cubicBezTo>
                  <a:lnTo>
                    <a:pt x="0" y="119927"/>
                  </a:lnTo>
                  <a:close/>
                </a:path>
              </a:pathLst>
            </a:custGeom>
            <a:solidFill>
              <a:srgbClr val="00B0F0"/>
            </a:solidFill>
          </p:spPr>
          <p:style>
            <a:lnRef idx="2">
              <a:schemeClr val="lt1">
                <a:hueOff val="0"/>
                <a:satOff val="0"/>
                <a:lumOff val="0"/>
                <a:alphaOff val="0"/>
              </a:schemeClr>
            </a:lnRef>
            <a:fillRef idx="1">
              <a:schemeClr val="accent4">
                <a:hueOff val="8167408"/>
                <a:satOff val="-33981"/>
                <a:lumOff val="8007"/>
                <a:alphaOff val="0"/>
              </a:schemeClr>
            </a:fillRef>
            <a:effectRef idx="0">
              <a:schemeClr val="accent4">
                <a:hueOff val="8167408"/>
                <a:satOff val="-33981"/>
                <a:lumOff val="8007"/>
                <a:alphaOff val="0"/>
              </a:schemeClr>
            </a:effectRef>
            <a:fontRef idx="minor">
              <a:schemeClr val="lt1"/>
            </a:fontRef>
          </p:style>
          <p:txBody>
            <a:bodyPr spcFirstLastPara="0" vert="horz" wrap="square" lIns="149425" tIns="149425" rIns="149425" bIns="14942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Opatření, Aktivity </a:t>
              </a: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Volný tvar: obrazec 10">
              <a:extLst>
                <a:ext uri="{FF2B5EF4-FFF2-40B4-BE49-F238E27FC236}">
                  <a16:creationId xmlns:a16="http://schemas.microsoft.com/office/drawing/2014/main" id="{9FD6505A-F889-4260-9176-203E30A3230C}"/>
                </a:ext>
              </a:extLst>
            </p:cNvPr>
            <p:cNvSpPr/>
            <p:nvPr/>
          </p:nvSpPr>
          <p:spPr>
            <a:xfrm>
              <a:off x="6392860" y="3235062"/>
              <a:ext cx="3724275" cy="719549"/>
            </a:xfrm>
            <a:custGeom>
              <a:avLst/>
              <a:gdLst>
                <a:gd name="connsiteX0" fmla="*/ 0 w 6269038"/>
                <a:gd name="connsiteY0" fmla="*/ 119927 h 719549"/>
                <a:gd name="connsiteX1" fmla="*/ 119927 w 6269038"/>
                <a:gd name="connsiteY1" fmla="*/ 0 h 719549"/>
                <a:gd name="connsiteX2" fmla="*/ 6149111 w 6269038"/>
                <a:gd name="connsiteY2" fmla="*/ 0 h 719549"/>
                <a:gd name="connsiteX3" fmla="*/ 6269038 w 6269038"/>
                <a:gd name="connsiteY3" fmla="*/ 119927 h 719549"/>
                <a:gd name="connsiteX4" fmla="*/ 6269038 w 6269038"/>
                <a:gd name="connsiteY4" fmla="*/ 599622 h 719549"/>
                <a:gd name="connsiteX5" fmla="*/ 6149111 w 6269038"/>
                <a:gd name="connsiteY5" fmla="*/ 719549 h 719549"/>
                <a:gd name="connsiteX6" fmla="*/ 119927 w 6269038"/>
                <a:gd name="connsiteY6" fmla="*/ 719549 h 719549"/>
                <a:gd name="connsiteX7" fmla="*/ 0 w 6269038"/>
                <a:gd name="connsiteY7" fmla="*/ 599622 h 719549"/>
                <a:gd name="connsiteX8" fmla="*/ 0 w 6269038"/>
                <a:gd name="connsiteY8" fmla="*/ 119927 h 71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9038" h="719549">
                  <a:moveTo>
                    <a:pt x="0" y="119927"/>
                  </a:moveTo>
                  <a:cubicBezTo>
                    <a:pt x="0" y="53693"/>
                    <a:pt x="53693" y="0"/>
                    <a:pt x="119927" y="0"/>
                  </a:cubicBezTo>
                  <a:lnTo>
                    <a:pt x="6149111" y="0"/>
                  </a:lnTo>
                  <a:cubicBezTo>
                    <a:pt x="6215345" y="0"/>
                    <a:pt x="6269038" y="53693"/>
                    <a:pt x="6269038" y="119927"/>
                  </a:cubicBezTo>
                  <a:lnTo>
                    <a:pt x="6269038" y="599622"/>
                  </a:lnTo>
                  <a:cubicBezTo>
                    <a:pt x="6269038" y="665856"/>
                    <a:pt x="6215345" y="719549"/>
                    <a:pt x="6149111" y="719549"/>
                  </a:cubicBezTo>
                  <a:lnTo>
                    <a:pt x="119927" y="719549"/>
                  </a:lnTo>
                  <a:cubicBezTo>
                    <a:pt x="53693" y="719549"/>
                    <a:pt x="0" y="665856"/>
                    <a:pt x="0" y="599622"/>
                  </a:cubicBezTo>
                  <a:lnTo>
                    <a:pt x="0" y="119927"/>
                  </a:lnTo>
                  <a:close/>
                </a:path>
              </a:pathLst>
            </a:custGeom>
            <a:solidFill>
              <a:srgbClr val="00B0F0"/>
            </a:solidFill>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149425" tIns="149425" rIns="149425" bIns="14942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cs-CZ" sz="3000" b="0" i="0" u="none" strike="noStrike" kern="1200" cap="none" spc="0" normalizeH="0" baseline="0" noProof="0" dirty="0">
                  <a:ln>
                    <a:noFill/>
                  </a:ln>
                  <a:solidFill>
                    <a:prstClr val="white"/>
                  </a:solidFill>
                  <a:effectLst/>
                  <a:uLnTx/>
                  <a:uFillTx/>
                  <a:latin typeface="Calibri" panose="020F0502020204030204"/>
                  <a:ea typeface="+mn-ea"/>
                  <a:cs typeface="+mn-cs"/>
                </a:rPr>
                <a:t>Kde to zrealizovat</a:t>
              </a:r>
              <a:endPar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Šipka: dolů 13">
            <a:extLst>
              <a:ext uri="{FF2B5EF4-FFF2-40B4-BE49-F238E27FC236}">
                <a16:creationId xmlns:a16="http://schemas.microsoft.com/office/drawing/2014/main" id="{F3B60FCF-E419-4DFA-B937-847C3DC09D28}"/>
              </a:ext>
            </a:extLst>
          </p:cNvPr>
          <p:cNvSpPr/>
          <p:nvPr/>
        </p:nvSpPr>
        <p:spPr>
          <a:xfrm>
            <a:off x="2665413" y="2245744"/>
            <a:ext cx="400050" cy="4541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Šipka: dolů 15">
            <a:extLst>
              <a:ext uri="{FF2B5EF4-FFF2-40B4-BE49-F238E27FC236}">
                <a16:creationId xmlns:a16="http://schemas.microsoft.com/office/drawing/2014/main" id="{18F351D3-E039-4114-AA79-471F5E08C9DC}"/>
              </a:ext>
            </a:extLst>
          </p:cNvPr>
          <p:cNvSpPr/>
          <p:nvPr/>
        </p:nvSpPr>
        <p:spPr>
          <a:xfrm>
            <a:off x="2679699" y="4705143"/>
            <a:ext cx="400050" cy="4541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Šipka: dolů 16">
            <a:extLst>
              <a:ext uri="{FF2B5EF4-FFF2-40B4-BE49-F238E27FC236}">
                <a16:creationId xmlns:a16="http://schemas.microsoft.com/office/drawing/2014/main" id="{C6486146-42E5-482A-A468-FB53847337CF}"/>
              </a:ext>
            </a:extLst>
          </p:cNvPr>
          <p:cNvSpPr/>
          <p:nvPr/>
        </p:nvSpPr>
        <p:spPr>
          <a:xfrm>
            <a:off x="8027193" y="2245744"/>
            <a:ext cx="400050" cy="4541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Šipka: dolů 17">
            <a:extLst>
              <a:ext uri="{FF2B5EF4-FFF2-40B4-BE49-F238E27FC236}">
                <a16:creationId xmlns:a16="http://schemas.microsoft.com/office/drawing/2014/main" id="{68C10FA2-CE29-4BBD-B863-74ADE2A9CEDD}"/>
              </a:ext>
            </a:extLst>
          </p:cNvPr>
          <p:cNvSpPr/>
          <p:nvPr/>
        </p:nvSpPr>
        <p:spPr>
          <a:xfrm>
            <a:off x="8027193" y="4707251"/>
            <a:ext cx="400050" cy="4541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Šipka: dolů 18">
            <a:extLst>
              <a:ext uri="{FF2B5EF4-FFF2-40B4-BE49-F238E27FC236}">
                <a16:creationId xmlns:a16="http://schemas.microsoft.com/office/drawing/2014/main" id="{1773A6CF-9B24-46B7-A19A-53DB6E808FC2}"/>
              </a:ext>
            </a:extLst>
          </p:cNvPr>
          <p:cNvSpPr/>
          <p:nvPr/>
        </p:nvSpPr>
        <p:spPr>
          <a:xfrm rot="16200000">
            <a:off x="5654675" y="5359453"/>
            <a:ext cx="400050" cy="45413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80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93717F-90CD-461C-8E56-17AE9BEB07B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F0E024A-6DE7-4E26-B5E5-D5AAA0B31DF0}"/>
              </a:ext>
            </a:extLst>
          </p:cNvPr>
          <p:cNvSpPr>
            <a:spLocks noGrp="1"/>
          </p:cNvSpPr>
          <p:nvPr>
            <p:ph idx="1"/>
          </p:nvPr>
        </p:nvSpPr>
        <p:spPr/>
        <p:txBody>
          <a:bodyPr/>
          <a:lstStyle/>
          <a:p>
            <a:endParaRPr lang="cs-CZ"/>
          </a:p>
        </p:txBody>
      </p:sp>
      <p:pic>
        <p:nvPicPr>
          <p:cNvPr id="1026" name="Picture 2" descr="Výsledek obrázku pro územní plán obce aktualizace">
            <a:extLst>
              <a:ext uri="{FF2B5EF4-FFF2-40B4-BE49-F238E27FC236}">
                <a16:creationId xmlns:a16="http://schemas.microsoft.com/office/drawing/2014/main" id="{5113A8E5-BED2-4F8D-BFAF-613BAC280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70" y="0"/>
            <a:ext cx="9215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0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7244AA-75DC-424A-8A67-F36BE502F96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25C9CCC7-2A71-4DDE-9F32-59B687CB6DC4}"/>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27F3F92A-A162-4520-9203-20225D95D54F}"/>
              </a:ext>
            </a:extLst>
          </p:cNvPr>
          <p:cNvPicPr>
            <a:picLocks noChangeAspect="1"/>
          </p:cNvPicPr>
          <p:nvPr/>
        </p:nvPicPr>
        <p:blipFill>
          <a:blip r:embed="rId2"/>
          <a:stretch>
            <a:fillRect/>
          </a:stretch>
        </p:blipFill>
        <p:spPr>
          <a:xfrm>
            <a:off x="838200" y="681037"/>
            <a:ext cx="10845554" cy="5568775"/>
          </a:xfrm>
          <a:prstGeom prst="rect">
            <a:avLst/>
          </a:prstGeom>
        </p:spPr>
      </p:pic>
    </p:spTree>
    <p:extLst>
      <p:ext uri="{BB962C8B-B14F-4D97-AF65-F5344CB8AC3E}">
        <p14:creationId xmlns:p14="http://schemas.microsoft.com/office/powerpoint/2010/main" val="251146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96999D-102D-4597-8A52-4469828A282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A1F6F65-2C33-442A-AC19-E464320A8137}"/>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9DF31C96-6CE9-47E2-8F45-415D823A0765}"/>
              </a:ext>
            </a:extLst>
          </p:cNvPr>
          <p:cNvPicPr>
            <a:picLocks noChangeAspect="1"/>
          </p:cNvPicPr>
          <p:nvPr/>
        </p:nvPicPr>
        <p:blipFill>
          <a:blip r:embed="rId2"/>
          <a:stretch>
            <a:fillRect/>
          </a:stretch>
        </p:blipFill>
        <p:spPr>
          <a:xfrm>
            <a:off x="1161756" y="115299"/>
            <a:ext cx="9360877" cy="6742701"/>
          </a:xfrm>
          <a:prstGeom prst="rect">
            <a:avLst/>
          </a:prstGeom>
        </p:spPr>
      </p:pic>
    </p:spTree>
    <p:extLst>
      <p:ext uri="{BB962C8B-B14F-4D97-AF65-F5344CB8AC3E}">
        <p14:creationId xmlns:p14="http://schemas.microsoft.com/office/powerpoint/2010/main" val="337278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925FD694-DFDF-41D5-80BC-6472516D3503}"/>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Strategické plánování přínosy</a:t>
            </a:r>
          </a:p>
        </p:txBody>
      </p:sp>
      <p:sp>
        <p:nvSpPr>
          <p:cNvPr id="3" name="Zástupný symbol pro obsah 2">
            <a:extLst>
              <a:ext uri="{FF2B5EF4-FFF2-40B4-BE49-F238E27FC236}">
                <a16:creationId xmlns:a16="http://schemas.microsoft.com/office/drawing/2014/main" id="{02F6D784-BB67-45FB-90B1-35CA1AE48F84}"/>
              </a:ext>
            </a:extLst>
          </p:cNvPr>
          <p:cNvSpPr>
            <a:spLocks noGrp="1"/>
          </p:cNvSpPr>
          <p:nvPr>
            <p:ph idx="1"/>
          </p:nvPr>
        </p:nvSpPr>
        <p:spPr>
          <a:xfrm>
            <a:off x="4976031" y="963877"/>
            <a:ext cx="6377769" cy="4930246"/>
          </a:xfrm>
        </p:spPr>
        <p:txBody>
          <a:bodyPr anchor="ctr">
            <a:normAutofit fontScale="92500" lnSpcReduction="20000"/>
          </a:bodyPr>
          <a:lstStyle/>
          <a:p>
            <a:pPr marL="0" indent="0">
              <a:buNone/>
            </a:pPr>
            <a:r>
              <a:rPr lang="cs-CZ" sz="2400" dirty="0"/>
              <a:t>Sladění představ o rozvoji obce.</a:t>
            </a:r>
          </a:p>
          <a:p>
            <a:pPr marL="0" indent="0">
              <a:buNone/>
            </a:pPr>
            <a:endParaRPr lang="cs-CZ" sz="2400" dirty="0"/>
          </a:p>
          <a:p>
            <a:pPr marL="0" indent="0">
              <a:buNone/>
            </a:pPr>
            <a:r>
              <a:rPr lang="cs-CZ" sz="2400" dirty="0"/>
              <a:t>Identifikace problémů a možných řešení.</a:t>
            </a:r>
          </a:p>
          <a:p>
            <a:pPr marL="0" indent="0">
              <a:buNone/>
            </a:pPr>
            <a:endParaRPr lang="cs-CZ" sz="2400" dirty="0"/>
          </a:p>
          <a:p>
            <a:pPr marL="0" indent="0">
              <a:buNone/>
            </a:pPr>
            <a:r>
              <a:rPr lang="cs-CZ" sz="2400" dirty="0"/>
              <a:t>Formulace rozvojových záměrů a projektů.</a:t>
            </a:r>
          </a:p>
          <a:p>
            <a:pPr marL="0" indent="0">
              <a:buNone/>
            </a:pPr>
            <a:endParaRPr lang="cs-CZ" sz="2400" dirty="0"/>
          </a:p>
          <a:p>
            <a:pPr marL="0" indent="0">
              <a:buNone/>
            </a:pPr>
            <a:r>
              <a:rPr lang="cs-CZ" sz="2400" dirty="0"/>
              <a:t>Rozvržení realizace aktivit a subjektů se na nich podílejících.</a:t>
            </a:r>
          </a:p>
          <a:p>
            <a:pPr marL="0" indent="0">
              <a:buNone/>
            </a:pPr>
            <a:endParaRPr lang="cs-CZ" sz="2400" dirty="0"/>
          </a:p>
          <a:p>
            <a:pPr marL="0" indent="0">
              <a:buNone/>
            </a:pPr>
            <a:r>
              <a:rPr lang="cs-CZ" sz="2400" dirty="0"/>
              <a:t>Alokace vlastních finančních prostředků a určení potřeby prostředků vnějších.</a:t>
            </a:r>
          </a:p>
          <a:p>
            <a:pPr marL="0" indent="0">
              <a:buNone/>
            </a:pPr>
            <a:endParaRPr lang="cs-CZ" sz="2400" dirty="0"/>
          </a:p>
          <a:p>
            <a:pPr marL="0" indent="0">
              <a:buNone/>
            </a:pPr>
            <a:r>
              <a:rPr lang="cs-CZ" sz="2400" dirty="0"/>
              <a:t>Východisko pro územní průmět aktivit v územním plánu.</a:t>
            </a:r>
          </a:p>
        </p:txBody>
      </p:sp>
    </p:spTree>
    <p:extLst>
      <p:ext uri="{BB962C8B-B14F-4D97-AF65-F5344CB8AC3E}">
        <p14:creationId xmlns:p14="http://schemas.microsoft.com/office/powerpoint/2010/main" val="164898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63DFF5-A5D2-4CCE-901E-D4609573616E}"/>
              </a:ext>
            </a:extLst>
          </p:cNvPr>
          <p:cNvSpPr>
            <a:spLocks noGrp="1"/>
          </p:cNvSpPr>
          <p:nvPr>
            <p:ph type="title"/>
          </p:nvPr>
        </p:nvSpPr>
        <p:spPr/>
        <p:txBody>
          <a:bodyPr/>
          <a:lstStyle/>
          <a:p>
            <a:r>
              <a:rPr lang="cs-CZ" dirty="0"/>
              <a:t>Struktura strategických dokumentu </a:t>
            </a:r>
          </a:p>
        </p:txBody>
      </p:sp>
      <p:sp>
        <p:nvSpPr>
          <p:cNvPr id="3" name="Zástupný symbol pro obsah 2">
            <a:extLst>
              <a:ext uri="{FF2B5EF4-FFF2-40B4-BE49-F238E27FC236}">
                <a16:creationId xmlns:a16="http://schemas.microsoft.com/office/drawing/2014/main" id="{1892B88E-1227-4482-8571-CB7745A817AE}"/>
              </a:ext>
            </a:extLst>
          </p:cNvPr>
          <p:cNvSpPr>
            <a:spLocks noGrp="1"/>
          </p:cNvSpPr>
          <p:nvPr>
            <p:ph idx="1"/>
          </p:nvPr>
        </p:nvSpPr>
        <p:spPr/>
        <p:txBody>
          <a:bodyPr/>
          <a:lstStyle/>
          <a:p>
            <a:endParaRPr lang="cs-CZ"/>
          </a:p>
        </p:txBody>
      </p:sp>
      <p:sp>
        <p:nvSpPr>
          <p:cNvPr id="5" name="Rectangle 3">
            <a:extLst>
              <a:ext uri="{FF2B5EF4-FFF2-40B4-BE49-F238E27FC236}">
                <a16:creationId xmlns:a16="http://schemas.microsoft.com/office/drawing/2014/main" id="{1B55FBB9-8985-4503-8250-B04F3085F433}"/>
              </a:ext>
            </a:extLst>
          </p:cNvPr>
          <p:cNvSpPr>
            <a:spLocks noGrp="1"/>
          </p:cNvSpPr>
          <p:nvPr/>
        </p:nvSpPr>
        <p:spPr bwMode="auto">
          <a:xfrm>
            <a:off x="838200" y="1527969"/>
            <a:ext cx="9670774" cy="5217388"/>
          </a:xfrm>
          <a:prstGeom prst="rect">
            <a:avLst/>
          </a:prstGeom>
          <a:solidFill>
            <a:srgbClr val="FFFF99"/>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v"/>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Symbol" panose="05050102010706020507" pitchFamily="18" charset="2"/>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buFont typeface="Wingdings" panose="05000000000000000000" pitchFamily="2" charset="2"/>
              <a:buNone/>
            </a:pPr>
            <a:r>
              <a:rPr lang="cs-CZ" altLang="cs-CZ" b="1" dirty="0">
                <a:latin typeface="Arial" panose="020B0604020202020204" pitchFamily="34" charset="0"/>
              </a:rPr>
              <a:t> Jeden strategický dokument tvořený hierarchicky odstupňovanými a vzájemně provázanými částmi.</a:t>
            </a:r>
          </a:p>
          <a:p>
            <a:pPr>
              <a:lnSpc>
                <a:spcPct val="90000"/>
              </a:lnSpc>
              <a:buFont typeface="Wingdings" panose="05000000000000000000" pitchFamily="2" charset="2"/>
              <a:buChar char="Ø"/>
            </a:pPr>
            <a:r>
              <a:rPr lang="cs-CZ" altLang="cs-CZ" b="1" u="sng" dirty="0">
                <a:latin typeface="Arial" panose="020B0604020202020204" pitchFamily="34" charset="0"/>
              </a:rPr>
              <a:t>Analytická část</a:t>
            </a:r>
            <a:r>
              <a:rPr lang="cs-CZ" altLang="cs-CZ" b="1" dirty="0">
                <a:latin typeface="Arial" panose="020B0604020202020204" pitchFamily="34" charset="0"/>
              </a:rPr>
              <a:t> – </a:t>
            </a:r>
            <a:r>
              <a:rPr lang="cs-CZ" altLang="cs-CZ" sz="1800" b="1" dirty="0">
                <a:latin typeface="Arial" panose="020B0604020202020204" pitchFamily="34" charset="0"/>
              </a:rPr>
              <a:t>průběžná aktualizace</a:t>
            </a:r>
          </a:p>
          <a:p>
            <a:pPr>
              <a:lnSpc>
                <a:spcPct val="90000"/>
              </a:lnSpc>
              <a:buFont typeface="Wingdings" panose="05000000000000000000" pitchFamily="2" charset="2"/>
              <a:buChar char="Ø"/>
            </a:pPr>
            <a:r>
              <a:rPr lang="cs-CZ" altLang="cs-CZ" b="1" u="sng" dirty="0">
                <a:latin typeface="Arial" panose="020B0604020202020204" pitchFamily="34" charset="0"/>
              </a:rPr>
              <a:t>Návrhová část</a:t>
            </a:r>
          </a:p>
          <a:p>
            <a:pPr lvl="1">
              <a:lnSpc>
                <a:spcPct val="90000"/>
              </a:lnSpc>
              <a:buFont typeface="Wingdings" panose="05000000000000000000" pitchFamily="2" charset="2"/>
              <a:buChar char="v"/>
            </a:pPr>
            <a:r>
              <a:rPr lang="cs-CZ" altLang="cs-CZ" b="1" dirty="0">
                <a:latin typeface="Arial" panose="020B0604020202020204" pitchFamily="34" charset="0"/>
              </a:rPr>
              <a:t>Strategická část („kam jdeme“)</a:t>
            </a:r>
          </a:p>
          <a:p>
            <a:pPr lvl="1">
              <a:lnSpc>
                <a:spcPct val="90000"/>
              </a:lnSpc>
              <a:buFont typeface="Wingdings" panose="05000000000000000000" pitchFamily="2" charset="2"/>
              <a:buChar char="v"/>
            </a:pPr>
            <a:r>
              <a:rPr lang="cs-CZ" altLang="cs-CZ" b="1" dirty="0">
                <a:latin typeface="Arial" panose="020B0604020202020204" pitchFamily="34" charset="0"/>
              </a:rPr>
              <a:t>Programová část („jak jdeme“)</a:t>
            </a:r>
          </a:p>
          <a:p>
            <a:pPr lvl="1">
              <a:lnSpc>
                <a:spcPct val="90000"/>
              </a:lnSpc>
              <a:buFont typeface="Wingdings" panose="05000000000000000000" pitchFamily="2" charset="2"/>
              <a:buChar char="v"/>
            </a:pPr>
            <a:r>
              <a:rPr lang="cs-CZ" altLang="cs-CZ" b="1" dirty="0">
                <a:latin typeface="Arial" panose="020B0604020202020204" pitchFamily="34" charset="0"/>
              </a:rPr>
              <a:t>Projektová část – akční plán („co děláme“)</a:t>
            </a:r>
          </a:p>
          <a:p>
            <a:pPr algn="r">
              <a:lnSpc>
                <a:spcPct val="140000"/>
              </a:lnSpc>
              <a:buFontTx/>
              <a:buNone/>
            </a:pPr>
            <a:r>
              <a:rPr lang="cs-CZ" altLang="cs-CZ" sz="1600" b="1" dirty="0">
                <a:latin typeface="Arial" panose="020B0604020202020204" pitchFamily="34" charset="0"/>
              </a:rPr>
              <a:t>Roste frekvence aktualizace</a:t>
            </a:r>
          </a:p>
          <a:p>
            <a:pPr>
              <a:lnSpc>
                <a:spcPct val="90000"/>
              </a:lnSpc>
              <a:buFont typeface="Wingdings" panose="05000000000000000000" pitchFamily="2" charset="2"/>
              <a:buChar char="Ø"/>
            </a:pPr>
            <a:r>
              <a:rPr lang="cs-CZ" altLang="cs-CZ" b="1" u="sng" dirty="0">
                <a:latin typeface="Arial" panose="020B0604020202020204" pitchFamily="34" charset="0"/>
              </a:rPr>
              <a:t>Implementační část</a:t>
            </a:r>
            <a:r>
              <a:rPr lang="cs-CZ" altLang="cs-CZ" b="1" dirty="0">
                <a:latin typeface="Arial" panose="020B0604020202020204" pitchFamily="34" charset="0"/>
              </a:rPr>
              <a:t> – způsob realizace, monitoringu, aktualizace a financování (projektová část může být rovněž zařazena až v implementační části)</a:t>
            </a:r>
          </a:p>
          <a:p>
            <a:pPr>
              <a:lnSpc>
                <a:spcPct val="90000"/>
              </a:lnSpc>
              <a:buFont typeface="Wingdings" panose="05000000000000000000" pitchFamily="2" charset="2"/>
              <a:buNone/>
            </a:pPr>
            <a:r>
              <a:rPr lang="cs-CZ" altLang="cs-CZ" sz="2000" b="1" dirty="0">
                <a:latin typeface="Arial" panose="020B0604020202020204" pitchFamily="34" charset="0"/>
              </a:rPr>
              <a:t>Transparentní způsob tvorby se zapojením všech aktérů</a:t>
            </a:r>
          </a:p>
          <a:p>
            <a:pPr>
              <a:lnSpc>
                <a:spcPct val="90000"/>
              </a:lnSpc>
              <a:buFont typeface="Wingdings" panose="05000000000000000000" pitchFamily="2" charset="2"/>
              <a:buNone/>
            </a:pPr>
            <a:r>
              <a:rPr lang="cs-CZ" altLang="cs-CZ" sz="2000" b="1" i="1" dirty="0">
                <a:latin typeface="Arial" panose="020B0604020202020204" pitchFamily="34" charset="0"/>
              </a:rPr>
              <a:t>Podoby jednotlivých části se odvíjí od charakteristik nositele.</a:t>
            </a:r>
            <a:endParaRPr lang="cs-CZ" altLang="cs-CZ" sz="2200" b="1" i="1" dirty="0">
              <a:latin typeface="Arial" panose="020B0604020202020204" pitchFamily="34" charset="0"/>
            </a:endParaRPr>
          </a:p>
        </p:txBody>
      </p:sp>
    </p:spTree>
    <p:extLst>
      <p:ext uri="{BB962C8B-B14F-4D97-AF65-F5344CB8AC3E}">
        <p14:creationId xmlns:p14="http://schemas.microsoft.com/office/powerpoint/2010/main" val="7305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288064" y="1284731"/>
            <a:ext cx="9637776" cy="1430696"/>
          </a:xfrm>
        </p:spPr>
        <p:txBody>
          <a:bodyPr>
            <a:normAutofit/>
          </a:bodyPr>
          <a:lstStyle/>
          <a:p>
            <a:r>
              <a:rPr lang="cs-CZ" dirty="0"/>
              <a:t>Koncepční nástroje - Strategie</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2853879"/>
            <a:ext cx="9637776" cy="2714771"/>
          </a:xfrm>
        </p:spPr>
        <p:txBody>
          <a:bodyPr>
            <a:normAutofit/>
          </a:bodyPr>
          <a:lstStyle/>
          <a:p>
            <a:r>
              <a:rPr lang="cs-CZ" sz="2000" dirty="0"/>
              <a:t>STRATEGIE REGIONÁLNÍHO ROZVOJE ČR 2014-2020</a:t>
            </a:r>
          </a:p>
          <a:p>
            <a:pPr lvl="1"/>
            <a:r>
              <a:rPr lang="cs-CZ" sz="1600" dirty="0"/>
              <a:t>Strategie je nástrojem realizace regionální politiky a koordinace působení ostatních veřejných politik na regionální rozvoj. </a:t>
            </a:r>
          </a:p>
          <a:p>
            <a:pPr lvl="1"/>
            <a:r>
              <a:rPr lang="cs-CZ" sz="1600" dirty="0"/>
              <a:t>Analýzu regionálních rozdílů v ČR</a:t>
            </a:r>
          </a:p>
          <a:p>
            <a:pPr lvl="1"/>
            <a:r>
              <a:rPr lang="cs-CZ" sz="1600" dirty="0"/>
              <a:t>Cíle, priority a konkrétních opatření pro potřeby regionálního rozvoje</a:t>
            </a:r>
          </a:p>
          <a:p>
            <a:pPr lvl="1"/>
            <a:r>
              <a:rPr lang="cs-CZ" sz="1600" dirty="0"/>
              <a:t>Implementační část popisuje systém realizace regionálního rozvoje</a:t>
            </a:r>
          </a:p>
          <a:p>
            <a:pPr lvl="1"/>
            <a:endParaRPr lang="cs-CZ" sz="1600" dirty="0"/>
          </a:p>
          <a:p>
            <a:pPr marL="457200" lvl="1" indent="0">
              <a:buNone/>
            </a:pPr>
            <a:r>
              <a:rPr lang="cs-CZ" sz="1600" dirty="0">
                <a:hlinkClick r:id="rId2"/>
              </a:rPr>
              <a:t>http://www.mmr.cz/cs/Regionalni-politika-a-cestovni-ruch/Podpora-regionu/Koncepce-Strategie/Strategie-regionalniho-rozvoje-CR-2014-2020</a:t>
            </a:r>
            <a:endParaRPr lang="cs-CZ" sz="1600" dirty="0"/>
          </a:p>
          <a:p>
            <a:pPr lvl="1"/>
            <a:endParaRPr lang="cs-CZ" sz="1600" dirty="0"/>
          </a:p>
        </p:txBody>
      </p:sp>
    </p:spTree>
    <p:extLst>
      <p:ext uri="{BB962C8B-B14F-4D97-AF65-F5344CB8AC3E}">
        <p14:creationId xmlns:p14="http://schemas.microsoft.com/office/powerpoint/2010/main" val="146160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288064" y="1284731"/>
            <a:ext cx="9637776" cy="1430696"/>
          </a:xfrm>
        </p:spPr>
        <p:txBody>
          <a:bodyPr>
            <a:normAutofit/>
          </a:bodyPr>
          <a:lstStyle/>
          <a:p>
            <a:r>
              <a:rPr lang="cs-CZ" dirty="0"/>
              <a:t>Koncepční nástroje - Strategie III</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2853879"/>
            <a:ext cx="9637776" cy="2714771"/>
          </a:xfrm>
        </p:spPr>
        <p:txBody>
          <a:bodyPr>
            <a:normAutofit/>
          </a:bodyPr>
          <a:lstStyle/>
          <a:p>
            <a:r>
              <a:rPr lang="cs-CZ" sz="2000" dirty="0"/>
              <a:t>PROGRAM ROZVOJE VENKOVA 2014-2020</a:t>
            </a:r>
          </a:p>
          <a:p>
            <a:r>
              <a:rPr lang="cs-CZ" sz="1600" dirty="0"/>
              <a:t>Na základě </a:t>
            </a:r>
            <a:r>
              <a:rPr lang="cs-CZ" sz="1600" b="1" dirty="0"/>
              <a:t>Programu rozvoje venkova </a:t>
            </a:r>
            <a:r>
              <a:rPr lang="cs-CZ" sz="1600" dirty="0"/>
              <a:t>do českého zemědělství poputuje v příštích letech téměř 3,5 miliardy EUR (více než 96 miliard korun)</a:t>
            </a:r>
          </a:p>
          <a:p>
            <a:r>
              <a:rPr lang="cs-CZ" sz="1600" dirty="0"/>
              <a:t>Cíle programu </a:t>
            </a:r>
          </a:p>
          <a:p>
            <a:pPr marL="0" indent="0">
              <a:buNone/>
            </a:pPr>
            <a:r>
              <a:rPr lang="cs-CZ" sz="1600" dirty="0"/>
              <a:t>obnova ekosystémů závislých na zemědělství (</a:t>
            </a:r>
            <a:r>
              <a:rPr lang="cs-CZ" sz="1600" dirty="0" err="1"/>
              <a:t>agroenvironmentálních</a:t>
            </a:r>
            <a:r>
              <a:rPr lang="cs-CZ" sz="1600" dirty="0"/>
              <a:t> opatření) </a:t>
            </a:r>
          </a:p>
          <a:p>
            <a:pPr marL="0" indent="0">
              <a:buNone/>
            </a:pPr>
            <a:r>
              <a:rPr lang="cs-CZ" sz="1600" dirty="0"/>
              <a:t>investice do konkurenceschopnosti a inovace zemědělských podniků, </a:t>
            </a:r>
          </a:p>
          <a:p>
            <a:pPr marL="0" indent="0">
              <a:buNone/>
            </a:pPr>
            <a:r>
              <a:rPr lang="cs-CZ" sz="1600" dirty="0"/>
              <a:t>podpora vstupu mladých lidí do zemědělství </a:t>
            </a:r>
          </a:p>
          <a:p>
            <a:pPr marL="0" indent="0">
              <a:buNone/>
            </a:pPr>
            <a:r>
              <a:rPr lang="cs-CZ" sz="1600" dirty="0"/>
              <a:t>zlepšení krajinné infrastruktury</a:t>
            </a:r>
          </a:p>
          <a:p>
            <a:pPr marL="457200" lvl="1" indent="0">
              <a:buNone/>
            </a:pPr>
            <a:endParaRPr lang="cs-CZ" sz="1600" dirty="0"/>
          </a:p>
        </p:txBody>
      </p:sp>
    </p:spTree>
    <p:extLst>
      <p:ext uri="{BB962C8B-B14F-4D97-AF65-F5344CB8AC3E}">
        <p14:creationId xmlns:p14="http://schemas.microsoft.com/office/powerpoint/2010/main" val="11217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A295ECD4-0FF7-4220-B80D-185B54286556}"/>
              </a:ext>
            </a:extLst>
          </p:cNvPr>
          <p:cNvSpPr>
            <a:spLocks noGrp="1"/>
          </p:cNvSpPr>
          <p:nvPr>
            <p:ph type="ctrTitle"/>
          </p:nvPr>
        </p:nvSpPr>
        <p:spPr>
          <a:xfrm>
            <a:off x="4380588" y="965199"/>
            <a:ext cx="6766078" cy="4927601"/>
          </a:xfrm>
        </p:spPr>
        <p:txBody>
          <a:bodyPr anchor="ctr">
            <a:normAutofit/>
          </a:bodyPr>
          <a:lstStyle/>
          <a:p>
            <a:pPr algn="l"/>
            <a:r>
              <a:rPr lang="cs-CZ" sz="2800" dirty="0">
                <a:solidFill>
                  <a:schemeClr val="tx1">
                    <a:lumMod val="85000"/>
                    <a:lumOff val="15000"/>
                  </a:schemeClr>
                </a:solidFill>
              </a:rPr>
              <a:t>Je venkov potřeba rozvíjet?</a:t>
            </a:r>
            <a:br>
              <a:rPr lang="cs-CZ" sz="2800" dirty="0">
                <a:solidFill>
                  <a:schemeClr val="tx1">
                    <a:lumMod val="85000"/>
                    <a:lumOff val="15000"/>
                  </a:schemeClr>
                </a:solidFill>
              </a:rPr>
            </a:br>
            <a:br>
              <a:rPr lang="cs-CZ" sz="2800" dirty="0">
                <a:solidFill>
                  <a:schemeClr val="tx1">
                    <a:lumMod val="85000"/>
                    <a:lumOff val="15000"/>
                  </a:schemeClr>
                </a:solidFill>
              </a:rPr>
            </a:br>
            <a:r>
              <a:rPr lang="cs-CZ" sz="2800" dirty="0">
                <a:solidFill>
                  <a:schemeClr val="tx1">
                    <a:lumMod val="85000"/>
                    <a:lumOff val="15000"/>
                  </a:schemeClr>
                </a:solidFill>
              </a:rPr>
              <a:t>Jaké nástroje k tomu můžeme využít?</a:t>
            </a:r>
            <a:br>
              <a:rPr lang="cs-CZ" sz="2800" dirty="0">
                <a:solidFill>
                  <a:schemeClr val="tx1">
                    <a:lumMod val="85000"/>
                    <a:lumOff val="15000"/>
                  </a:schemeClr>
                </a:solidFill>
              </a:rPr>
            </a:br>
            <a:br>
              <a:rPr lang="cs-CZ" sz="2800" dirty="0">
                <a:solidFill>
                  <a:schemeClr val="tx1">
                    <a:lumMod val="85000"/>
                    <a:lumOff val="15000"/>
                  </a:schemeClr>
                </a:solidFill>
              </a:rPr>
            </a:br>
            <a:r>
              <a:rPr lang="cs-CZ" sz="2800" dirty="0">
                <a:solidFill>
                  <a:schemeClr val="tx1">
                    <a:lumMod val="85000"/>
                    <a:lumOff val="15000"/>
                  </a:schemeClr>
                </a:solidFill>
              </a:rPr>
              <a:t>Kdo jaké nástroje využívá?</a:t>
            </a:r>
            <a:endParaRPr lang="cs-CZ" sz="5400" dirty="0">
              <a:solidFill>
                <a:schemeClr val="tx1">
                  <a:lumMod val="85000"/>
                  <a:lumOff val="15000"/>
                </a:schemeClr>
              </a:solidFill>
            </a:endParaRPr>
          </a:p>
        </p:txBody>
      </p:sp>
      <p:sp>
        <p:nvSpPr>
          <p:cNvPr id="3" name="Podnadpis 2">
            <a:extLst>
              <a:ext uri="{FF2B5EF4-FFF2-40B4-BE49-F238E27FC236}">
                <a16:creationId xmlns:a16="http://schemas.microsoft.com/office/drawing/2014/main" id="{449F7F4B-702A-41BD-ABD8-3D2FC9C8B3B3}"/>
              </a:ext>
            </a:extLst>
          </p:cNvPr>
          <p:cNvSpPr>
            <a:spLocks noGrp="1"/>
          </p:cNvSpPr>
          <p:nvPr>
            <p:ph type="subTitle" idx="1"/>
          </p:nvPr>
        </p:nvSpPr>
        <p:spPr>
          <a:xfrm>
            <a:off x="1023257" y="965198"/>
            <a:ext cx="2707937" cy="4927602"/>
          </a:xfrm>
        </p:spPr>
        <p:txBody>
          <a:bodyPr anchor="ctr">
            <a:normAutofit/>
          </a:bodyPr>
          <a:lstStyle/>
          <a:p>
            <a:pPr algn="r"/>
            <a:r>
              <a:rPr lang="cs-CZ" sz="2000" dirty="0">
                <a:solidFill>
                  <a:schemeClr val="accent1"/>
                </a:solidFill>
              </a:rPr>
              <a:t>Nástroje rozvoje venkova</a:t>
            </a:r>
          </a:p>
        </p:txBody>
      </p:sp>
    </p:spTree>
    <p:extLst>
      <p:ext uri="{BB962C8B-B14F-4D97-AF65-F5344CB8AC3E}">
        <p14:creationId xmlns:p14="http://schemas.microsoft.com/office/powerpoint/2010/main" val="77985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168795" y="574002"/>
            <a:ext cx="9637776" cy="1430696"/>
          </a:xfrm>
        </p:spPr>
        <p:txBody>
          <a:bodyPr>
            <a:normAutofit/>
          </a:bodyPr>
          <a:lstStyle/>
          <a:p>
            <a:r>
              <a:rPr lang="cs-CZ" sz="3600" dirty="0"/>
              <a:t>Koncepční nástroje – Komplexní pozemkové úpravy</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1749287"/>
            <a:ext cx="9637776" cy="3819363"/>
          </a:xfrm>
        </p:spPr>
        <p:txBody>
          <a:bodyPr>
            <a:normAutofit fontScale="85000" lnSpcReduction="20000"/>
          </a:bodyPr>
          <a:lstStyle/>
          <a:p>
            <a:pPr marL="0" indent="0">
              <a:buNone/>
            </a:pPr>
            <a:r>
              <a:rPr lang="cs-CZ" sz="2000" b="1" dirty="0"/>
              <a:t>Úpravy pozemků v katastrálním území </a:t>
            </a:r>
          </a:p>
          <a:p>
            <a:pPr lvl="1"/>
            <a:r>
              <a:rPr lang="cs-CZ" sz="1600" dirty="0"/>
              <a:t>hlavní dohled Pozemkový úřad</a:t>
            </a:r>
          </a:p>
          <a:p>
            <a:pPr lvl="1"/>
            <a:r>
              <a:rPr lang="cs-CZ" sz="1600" dirty="0"/>
              <a:t>Probíhají ve veřejném zájmu</a:t>
            </a:r>
          </a:p>
          <a:p>
            <a:pPr lvl="1"/>
            <a:r>
              <a:rPr lang="cs-CZ" sz="1600" dirty="0"/>
              <a:t> prostorově a funkčně uspořádávají pozemky, které se scelují nebo naopak účelně rozdělují tak, aby k nim byla zabezpečena dobrá přístupnost</a:t>
            </a:r>
          </a:p>
          <a:p>
            <a:pPr lvl="1"/>
            <a:r>
              <a:rPr lang="cs-CZ" sz="1600" dirty="0"/>
              <a:t>souhlas s návrhem vlastníků 60 % výměry půdy řešené v pozemkové úpravě.</a:t>
            </a:r>
          </a:p>
          <a:p>
            <a:pPr lvl="1"/>
            <a:endParaRPr lang="cs-CZ" sz="2000" dirty="0"/>
          </a:p>
          <a:p>
            <a:pPr marL="0" indent="0">
              <a:buNone/>
            </a:pPr>
            <a:r>
              <a:rPr lang="cs-CZ" sz="2000" b="1" dirty="0"/>
              <a:t>Základní dělení</a:t>
            </a:r>
          </a:p>
          <a:p>
            <a:pPr lvl="1"/>
            <a:r>
              <a:rPr lang="cs-CZ" sz="1600" dirty="0"/>
              <a:t>jednoduché pozemkové úpravy, (účelové řešení s omezeným rozsahem)</a:t>
            </a:r>
          </a:p>
          <a:p>
            <a:pPr lvl="1"/>
            <a:r>
              <a:rPr lang="cs-CZ" sz="1600" dirty="0"/>
              <a:t>komplexní pozemkové úpravy.</a:t>
            </a:r>
            <a:endParaRPr lang="cs-CZ" sz="2000" dirty="0"/>
          </a:p>
          <a:p>
            <a:pPr marL="0" indent="0">
              <a:buNone/>
            </a:pPr>
            <a:r>
              <a:rPr lang="cs-CZ" sz="2000" b="1" dirty="0"/>
              <a:t>Samostatný zákon o pozemkových úpravách </a:t>
            </a:r>
            <a:endParaRPr lang="cs-CZ" sz="2000" dirty="0"/>
          </a:p>
          <a:p>
            <a:pPr marL="0" indent="0">
              <a:buNone/>
            </a:pPr>
            <a:r>
              <a:rPr lang="cs-CZ" sz="2000" dirty="0"/>
              <a:t>2015 = bylo provedeno zhruba 26,62 % výměry zemědělského půdního fondu </a:t>
            </a:r>
          </a:p>
          <a:p>
            <a:pPr marL="0" indent="0">
              <a:buNone/>
            </a:pPr>
            <a:r>
              <a:rPr lang="cs-CZ" sz="2000" dirty="0"/>
              <a:t>Pozemky se scelují, dělí a přizpůsobují tvarem konfiguraci terénu a požadavkům na optimální obdělávání a na ochranu zemědělské půdy</a:t>
            </a:r>
          </a:p>
          <a:p>
            <a:pPr marL="0" indent="0">
              <a:buNone/>
            </a:pPr>
            <a:r>
              <a:rPr lang="cs-CZ" sz="2000" dirty="0"/>
              <a:t>Výsledek - katastr nemovitostí a vzniká nová digitální katastrální mapa.</a:t>
            </a:r>
          </a:p>
          <a:p>
            <a:pPr marL="457200" lvl="1" indent="0">
              <a:buNone/>
            </a:pPr>
            <a:endParaRPr lang="cs-CZ" sz="1600" dirty="0"/>
          </a:p>
        </p:txBody>
      </p:sp>
    </p:spTree>
    <p:extLst>
      <p:ext uri="{BB962C8B-B14F-4D97-AF65-F5344CB8AC3E}">
        <p14:creationId xmlns:p14="http://schemas.microsoft.com/office/powerpoint/2010/main" val="86399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168795" y="574002"/>
            <a:ext cx="9637776" cy="1430696"/>
          </a:xfrm>
        </p:spPr>
        <p:txBody>
          <a:bodyPr>
            <a:normAutofit/>
          </a:bodyPr>
          <a:lstStyle/>
          <a:p>
            <a:r>
              <a:rPr lang="cs-CZ" sz="3600" dirty="0"/>
              <a:t>Komplexní pozemkové úpravy</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1749287"/>
            <a:ext cx="9637776" cy="3819363"/>
          </a:xfrm>
        </p:spPr>
        <p:txBody>
          <a:bodyPr>
            <a:normAutofit fontScale="70000" lnSpcReduction="20000"/>
          </a:bodyPr>
          <a:lstStyle/>
          <a:p>
            <a:pPr marL="0" indent="0">
              <a:buNone/>
            </a:pPr>
            <a:r>
              <a:rPr lang="cs-CZ" dirty="0"/>
              <a:t>Úzce propojeno s realizací krajinných programů, </a:t>
            </a:r>
          </a:p>
          <a:p>
            <a:pPr lvl="1"/>
            <a:r>
              <a:rPr lang="cs-CZ" dirty="0"/>
              <a:t>úprava vodohospodářských poměrů, </a:t>
            </a:r>
          </a:p>
          <a:p>
            <a:pPr lvl="1"/>
            <a:r>
              <a:rPr lang="cs-CZ" dirty="0"/>
              <a:t>obnova toků a nádrží, </a:t>
            </a:r>
          </a:p>
          <a:p>
            <a:pPr lvl="1"/>
            <a:r>
              <a:rPr lang="cs-CZ" dirty="0"/>
              <a:t>budování protierozní a protipovodňové ochrany území,</a:t>
            </a:r>
          </a:p>
          <a:p>
            <a:pPr lvl="1"/>
            <a:r>
              <a:rPr lang="cs-CZ" dirty="0"/>
              <a:t>biocenter a biokoridorů, </a:t>
            </a:r>
          </a:p>
          <a:p>
            <a:pPr lvl="1"/>
            <a:r>
              <a:rPr lang="cs-CZ" dirty="0"/>
              <a:t>dosažení estetické kvality krajiny za účelem zvýšení rekreačního efektu</a:t>
            </a:r>
          </a:p>
          <a:p>
            <a:pPr lvl="1"/>
            <a:r>
              <a:rPr lang="cs-CZ" dirty="0"/>
              <a:t>…</a:t>
            </a:r>
          </a:p>
          <a:p>
            <a:endParaRPr lang="cs-CZ" dirty="0"/>
          </a:p>
          <a:p>
            <a:pPr marL="0" indent="0">
              <a:buNone/>
            </a:pPr>
            <a:r>
              <a:rPr lang="cs-CZ" dirty="0"/>
              <a:t>Pozemkové úpravy si žádají angažovaného přístupu různých aktérů, nejen pozemkových úřadů.</a:t>
            </a:r>
          </a:p>
          <a:p>
            <a:pPr lvl="1"/>
            <a:r>
              <a:rPr lang="cs-CZ" dirty="0"/>
              <a:t> místními akčními skupinami, </a:t>
            </a:r>
          </a:p>
          <a:p>
            <a:pPr lvl="1"/>
            <a:r>
              <a:rPr lang="cs-CZ" dirty="0"/>
              <a:t>obcemi,</a:t>
            </a:r>
          </a:p>
          <a:p>
            <a:pPr lvl="1"/>
            <a:r>
              <a:rPr lang="cs-CZ" dirty="0"/>
              <a:t>vlastníky půdy </a:t>
            </a:r>
          </a:p>
          <a:p>
            <a:pPr lvl="1"/>
            <a:r>
              <a:rPr lang="cs-CZ" dirty="0"/>
              <a:t>uživateli</a:t>
            </a:r>
          </a:p>
          <a:p>
            <a:pPr marL="0" indent="0">
              <a:buNone/>
            </a:pPr>
            <a:endParaRPr lang="cs-CZ" sz="2000" dirty="0"/>
          </a:p>
          <a:p>
            <a:pPr marL="457200" lvl="1" indent="0">
              <a:buNone/>
            </a:pPr>
            <a:endParaRPr lang="cs-CZ" sz="1600" dirty="0"/>
          </a:p>
        </p:txBody>
      </p:sp>
    </p:spTree>
    <p:extLst>
      <p:ext uri="{BB962C8B-B14F-4D97-AF65-F5344CB8AC3E}">
        <p14:creationId xmlns:p14="http://schemas.microsoft.com/office/powerpoint/2010/main" val="294329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56B9DE-04C2-435A-AC3C-4CD159BA157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61DBAFB-0564-4849-ADE1-05F6C0EEC823}"/>
              </a:ext>
            </a:extLst>
          </p:cNvPr>
          <p:cNvSpPr>
            <a:spLocks noGrp="1"/>
          </p:cNvSpPr>
          <p:nvPr>
            <p:ph idx="1"/>
          </p:nvPr>
        </p:nvSpPr>
        <p:spPr/>
        <p:txBody>
          <a:bodyPr/>
          <a:lstStyle/>
          <a:p>
            <a:endParaRPr lang="cs-CZ"/>
          </a:p>
        </p:txBody>
      </p:sp>
      <p:pic>
        <p:nvPicPr>
          <p:cNvPr id="4" name="Zástupný symbol pro obsah 3">
            <a:extLst>
              <a:ext uri="{FF2B5EF4-FFF2-40B4-BE49-F238E27FC236}">
                <a16:creationId xmlns:a16="http://schemas.microsoft.com/office/drawing/2014/main" id="{617D6C44-0819-4575-99D0-5F02C8045D5C}"/>
              </a:ext>
            </a:extLst>
          </p:cNvPr>
          <p:cNvPicPr>
            <a:picLocks noChangeAspect="1"/>
          </p:cNvPicPr>
          <p:nvPr/>
        </p:nvPicPr>
        <p:blipFill>
          <a:blip r:embed="rId2"/>
          <a:stretch>
            <a:fillRect/>
          </a:stretch>
        </p:blipFill>
        <p:spPr>
          <a:xfrm>
            <a:off x="838200" y="365125"/>
            <a:ext cx="10619898" cy="5276020"/>
          </a:xfrm>
          <a:prstGeom prst="rect">
            <a:avLst/>
          </a:prstGeom>
        </p:spPr>
      </p:pic>
    </p:spTree>
    <p:extLst>
      <p:ext uri="{BB962C8B-B14F-4D97-AF65-F5344CB8AC3E}">
        <p14:creationId xmlns:p14="http://schemas.microsoft.com/office/powerpoint/2010/main" val="2263459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C5F73-70FA-45EA-839D-4012D74F36BA}"/>
              </a:ext>
            </a:extLst>
          </p:cNvPr>
          <p:cNvSpPr>
            <a:spLocks noGrp="1"/>
          </p:cNvSpPr>
          <p:nvPr>
            <p:ph type="title"/>
          </p:nvPr>
        </p:nvSpPr>
        <p:spPr/>
        <p:txBody>
          <a:bodyPr/>
          <a:lstStyle/>
          <a:p>
            <a:endParaRPr lang="cs-CZ"/>
          </a:p>
        </p:txBody>
      </p:sp>
      <p:pic>
        <p:nvPicPr>
          <p:cNvPr id="4" name="Obrázek 3">
            <a:extLst>
              <a:ext uri="{FF2B5EF4-FFF2-40B4-BE49-F238E27FC236}">
                <a16:creationId xmlns:a16="http://schemas.microsoft.com/office/drawing/2014/main" id="{91F4A81F-80A7-4446-B7AE-59B1F08FCD3B}"/>
              </a:ext>
            </a:extLst>
          </p:cNvPr>
          <p:cNvPicPr>
            <a:picLocks noChangeAspect="1"/>
          </p:cNvPicPr>
          <p:nvPr/>
        </p:nvPicPr>
        <p:blipFill rotWithShape="1">
          <a:blip r:embed="rId2"/>
          <a:srcRect t="47322"/>
          <a:stretch/>
        </p:blipFill>
        <p:spPr>
          <a:xfrm>
            <a:off x="5628463" y="3108960"/>
            <a:ext cx="6563537" cy="3749040"/>
          </a:xfrm>
          <a:prstGeom prst="rect">
            <a:avLst/>
          </a:prstGeom>
        </p:spPr>
      </p:pic>
      <p:pic>
        <p:nvPicPr>
          <p:cNvPr id="5" name="Zástupný symbol pro obsah 4">
            <a:extLst>
              <a:ext uri="{FF2B5EF4-FFF2-40B4-BE49-F238E27FC236}">
                <a16:creationId xmlns:a16="http://schemas.microsoft.com/office/drawing/2014/main" id="{9AC940B2-2285-48C5-92BE-D0AEBEE376A7}"/>
              </a:ext>
            </a:extLst>
          </p:cNvPr>
          <p:cNvPicPr>
            <a:picLocks noGrp="1" noChangeAspect="1"/>
          </p:cNvPicPr>
          <p:nvPr>
            <p:ph idx="1"/>
          </p:nvPr>
        </p:nvPicPr>
        <p:blipFill rotWithShape="1">
          <a:blip r:embed="rId2"/>
          <a:srcRect b="51109"/>
          <a:stretch/>
        </p:blipFill>
        <p:spPr>
          <a:xfrm>
            <a:off x="108355" y="1"/>
            <a:ext cx="6468229" cy="3429000"/>
          </a:xfrm>
          <a:prstGeom prst="rect">
            <a:avLst/>
          </a:prstGeom>
        </p:spPr>
      </p:pic>
    </p:spTree>
    <p:extLst>
      <p:ext uri="{BB962C8B-B14F-4D97-AF65-F5344CB8AC3E}">
        <p14:creationId xmlns:p14="http://schemas.microsoft.com/office/powerpoint/2010/main" val="3823119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680FE-A038-4ECB-9CDD-87927AA9032E}"/>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FA51A7A-4398-4935-AAAB-3992E90B7DBE}"/>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CA2513EE-0D33-42A3-90DC-0640045169ED}"/>
              </a:ext>
            </a:extLst>
          </p:cNvPr>
          <p:cNvPicPr>
            <a:picLocks noChangeAspect="1"/>
          </p:cNvPicPr>
          <p:nvPr/>
        </p:nvPicPr>
        <p:blipFill>
          <a:blip r:embed="rId2"/>
          <a:stretch>
            <a:fillRect/>
          </a:stretch>
        </p:blipFill>
        <p:spPr>
          <a:xfrm>
            <a:off x="223634" y="517923"/>
            <a:ext cx="5966387" cy="3151179"/>
          </a:xfrm>
          <a:prstGeom prst="rect">
            <a:avLst/>
          </a:prstGeom>
        </p:spPr>
      </p:pic>
      <p:pic>
        <p:nvPicPr>
          <p:cNvPr id="5" name="Obrázek 4">
            <a:extLst>
              <a:ext uri="{FF2B5EF4-FFF2-40B4-BE49-F238E27FC236}">
                <a16:creationId xmlns:a16="http://schemas.microsoft.com/office/drawing/2014/main" id="{1A98A8BE-F42D-472E-A554-BDE891DA535C}"/>
              </a:ext>
            </a:extLst>
          </p:cNvPr>
          <p:cNvPicPr>
            <a:picLocks noChangeAspect="1"/>
          </p:cNvPicPr>
          <p:nvPr/>
        </p:nvPicPr>
        <p:blipFill>
          <a:blip r:embed="rId3"/>
          <a:stretch>
            <a:fillRect/>
          </a:stretch>
        </p:blipFill>
        <p:spPr>
          <a:xfrm>
            <a:off x="6114018" y="508399"/>
            <a:ext cx="6012729" cy="3162765"/>
          </a:xfrm>
          <a:prstGeom prst="rect">
            <a:avLst/>
          </a:prstGeom>
        </p:spPr>
      </p:pic>
      <p:pic>
        <p:nvPicPr>
          <p:cNvPr id="6" name="Obrázek 5">
            <a:extLst>
              <a:ext uri="{FF2B5EF4-FFF2-40B4-BE49-F238E27FC236}">
                <a16:creationId xmlns:a16="http://schemas.microsoft.com/office/drawing/2014/main" id="{67DC9145-748F-4D1E-BD5E-E3B6853B2637}"/>
              </a:ext>
            </a:extLst>
          </p:cNvPr>
          <p:cNvPicPr>
            <a:picLocks noChangeAspect="1"/>
          </p:cNvPicPr>
          <p:nvPr/>
        </p:nvPicPr>
        <p:blipFill>
          <a:blip r:embed="rId4"/>
          <a:stretch>
            <a:fillRect/>
          </a:stretch>
        </p:blipFill>
        <p:spPr>
          <a:xfrm>
            <a:off x="3311391" y="2707548"/>
            <a:ext cx="5569217" cy="3785327"/>
          </a:xfrm>
          <a:prstGeom prst="rect">
            <a:avLst/>
          </a:prstGeom>
        </p:spPr>
      </p:pic>
    </p:spTree>
    <p:extLst>
      <p:ext uri="{BB962C8B-B14F-4D97-AF65-F5344CB8AC3E}">
        <p14:creationId xmlns:p14="http://schemas.microsoft.com/office/powerpoint/2010/main" val="420547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168795" y="574002"/>
            <a:ext cx="9637776" cy="1430696"/>
          </a:xfrm>
        </p:spPr>
        <p:txBody>
          <a:bodyPr>
            <a:normAutofit/>
          </a:bodyPr>
          <a:lstStyle/>
          <a:p>
            <a:r>
              <a:rPr lang="cs-CZ" sz="3600" dirty="0"/>
              <a:t>Finanční nástroje - Dotace</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1749287"/>
            <a:ext cx="9637776" cy="3819363"/>
          </a:xfrm>
        </p:spPr>
        <p:txBody>
          <a:bodyPr>
            <a:normAutofit fontScale="92500" lnSpcReduction="20000"/>
          </a:bodyPr>
          <a:lstStyle/>
          <a:p>
            <a:pPr marL="0" indent="0" eaLnBrk="0" hangingPunct="0">
              <a:spcBef>
                <a:spcPct val="20000"/>
              </a:spcBef>
              <a:buNone/>
              <a:defRPr/>
            </a:pPr>
            <a:r>
              <a:rPr lang="cs-CZ" sz="2200" dirty="0">
                <a:latin typeface="Arial" charset="0"/>
              </a:rPr>
              <a:t>Evropské  </a:t>
            </a:r>
          </a:p>
          <a:p>
            <a:pPr lvl="1" eaLnBrk="0" hangingPunct="0">
              <a:spcBef>
                <a:spcPct val="20000"/>
              </a:spcBef>
              <a:defRPr/>
            </a:pPr>
            <a:r>
              <a:rPr lang="cs-CZ" sz="2200" dirty="0">
                <a:latin typeface="Arial" charset="0"/>
              </a:rPr>
              <a:t>21 Operačních programů </a:t>
            </a:r>
          </a:p>
          <a:p>
            <a:pPr lvl="1" eaLnBrk="0" hangingPunct="0">
              <a:spcBef>
                <a:spcPct val="20000"/>
              </a:spcBef>
              <a:defRPr/>
            </a:pPr>
            <a:r>
              <a:rPr lang="cs-CZ" sz="2200" dirty="0">
                <a:latin typeface="Arial" charset="0"/>
              </a:rPr>
              <a:t>Hlavně PRV, IROP, OPŽP, programy přeshraniční spolupráce</a:t>
            </a:r>
          </a:p>
          <a:p>
            <a:pPr lvl="1" eaLnBrk="0" hangingPunct="0">
              <a:spcBef>
                <a:spcPct val="20000"/>
              </a:spcBef>
              <a:defRPr/>
            </a:pPr>
            <a:endParaRPr lang="cs-CZ" sz="2200" dirty="0">
              <a:latin typeface="Arial" charset="0"/>
            </a:endParaRPr>
          </a:p>
          <a:p>
            <a:pPr marL="0" indent="0" eaLnBrk="0" hangingPunct="0">
              <a:spcBef>
                <a:spcPct val="20000"/>
              </a:spcBef>
              <a:buNone/>
              <a:defRPr/>
            </a:pPr>
            <a:r>
              <a:rPr lang="cs-CZ" sz="2200" dirty="0">
                <a:latin typeface="Arial" charset="0"/>
              </a:rPr>
              <a:t>Národní</a:t>
            </a:r>
          </a:p>
          <a:p>
            <a:pPr lvl="1" eaLnBrk="0" hangingPunct="0">
              <a:spcBef>
                <a:spcPct val="20000"/>
              </a:spcBef>
              <a:defRPr/>
            </a:pPr>
            <a:r>
              <a:rPr lang="cs-CZ" sz="2200" dirty="0">
                <a:latin typeface="Arial" charset="0"/>
              </a:rPr>
              <a:t>Podpůrný a garanční rolnický a lesnický fond (PGRLF)</a:t>
            </a:r>
          </a:p>
          <a:p>
            <a:pPr lvl="1" eaLnBrk="0" hangingPunct="0">
              <a:spcBef>
                <a:spcPct val="20000"/>
              </a:spcBef>
              <a:defRPr/>
            </a:pPr>
            <a:r>
              <a:rPr lang="cs-CZ" sz="2200" dirty="0">
                <a:latin typeface="Arial" charset="0"/>
              </a:rPr>
              <a:t>Podpora venkova prostřednictvím MMR ČR </a:t>
            </a:r>
          </a:p>
          <a:p>
            <a:pPr lvl="2" eaLnBrk="0" hangingPunct="0">
              <a:spcBef>
                <a:spcPct val="20000"/>
              </a:spcBef>
              <a:defRPr/>
            </a:pPr>
            <a:r>
              <a:rPr lang="cs-CZ" sz="2200" dirty="0">
                <a:latin typeface="Arial" charset="0"/>
              </a:rPr>
              <a:t>Program obnovy venkova</a:t>
            </a:r>
          </a:p>
          <a:p>
            <a:pPr lvl="2" eaLnBrk="0" hangingPunct="0">
              <a:spcBef>
                <a:spcPct val="20000"/>
              </a:spcBef>
              <a:defRPr/>
            </a:pPr>
            <a:r>
              <a:rPr lang="cs-CZ" sz="2200" dirty="0">
                <a:latin typeface="Arial" charset="0"/>
              </a:rPr>
              <a:t>Vesnice roku</a:t>
            </a:r>
          </a:p>
          <a:p>
            <a:pPr eaLnBrk="0" hangingPunct="0">
              <a:spcBef>
                <a:spcPct val="20000"/>
              </a:spcBef>
              <a:defRPr/>
            </a:pPr>
            <a:endParaRPr lang="cs-CZ" sz="2200" dirty="0">
              <a:latin typeface="Arial" charset="0"/>
            </a:endParaRPr>
          </a:p>
          <a:p>
            <a:pPr marL="0" indent="0" eaLnBrk="0" hangingPunct="0">
              <a:spcBef>
                <a:spcPct val="20000"/>
              </a:spcBef>
              <a:buNone/>
              <a:defRPr/>
            </a:pPr>
            <a:r>
              <a:rPr lang="cs-CZ" sz="2200" dirty="0">
                <a:latin typeface="Arial" charset="0"/>
              </a:rPr>
              <a:t>Krajské</a:t>
            </a:r>
          </a:p>
          <a:p>
            <a:pPr lvl="1" eaLnBrk="0" hangingPunct="0">
              <a:spcBef>
                <a:spcPct val="20000"/>
              </a:spcBef>
              <a:defRPr/>
            </a:pPr>
            <a:r>
              <a:rPr lang="cs-CZ" sz="2200" dirty="0">
                <a:latin typeface="Arial" charset="0"/>
              </a:rPr>
              <a:t>Od 2004 došlo k převedení části kompetencí v oblasti Programu obnovy venkova z MMR na jednotlivé kraje</a:t>
            </a:r>
          </a:p>
          <a:p>
            <a:endParaRPr lang="cs-CZ" dirty="0"/>
          </a:p>
          <a:p>
            <a:pPr marL="0" indent="0">
              <a:buNone/>
            </a:pPr>
            <a:endParaRPr lang="cs-CZ" sz="2000" dirty="0"/>
          </a:p>
          <a:p>
            <a:pPr marL="457200" lvl="1" indent="0">
              <a:buNone/>
            </a:pPr>
            <a:endParaRPr lang="cs-CZ" sz="1600" dirty="0"/>
          </a:p>
        </p:txBody>
      </p:sp>
    </p:spTree>
    <p:extLst>
      <p:ext uri="{BB962C8B-B14F-4D97-AF65-F5344CB8AC3E}">
        <p14:creationId xmlns:p14="http://schemas.microsoft.com/office/powerpoint/2010/main" val="200246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9C4CB4-A39D-42EC-9A83-FA31A9F2712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3A9026DA-6056-436D-BAAA-FAC392D0647D}"/>
              </a:ext>
            </a:extLst>
          </p:cNvPr>
          <p:cNvSpPr>
            <a:spLocks noGrp="1"/>
          </p:cNvSpPr>
          <p:nvPr>
            <p:ph idx="1"/>
          </p:nvPr>
        </p:nvSpPr>
        <p:spPr/>
        <p:txBody>
          <a:bodyPr/>
          <a:lstStyle/>
          <a:p>
            <a:endParaRPr lang="cs-CZ" dirty="0"/>
          </a:p>
        </p:txBody>
      </p:sp>
      <p:pic>
        <p:nvPicPr>
          <p:cNvPr id="4" name="Picture 2">
            <a:extLst>
              <a:ext uri="{FF2B5EF4-FFF2-40B4-BE49-F238E27FC236}">
                <a16:creationId xmlns:a16="http://schemas.microsoft.com/office/drawing/2014/main" id="{BCC30467-2930-47F7-8319-D505B3764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693046" cy="624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516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168795" y="574002"/>
            <a:ext cx="9637776" cy="1430696"/>
          </a:xfrm>
        </p:spPr>
        <p:txBody>
          <a:bodyPr>
            <a:normAutofit/>
          </a:bodyPr>
          <a:lstStyle/>
          <a:p>
            <a:r>
              <a:rPr lang="cs-CZ" sz="3600" dirty="0"/>
              <a:t>Příklad - Program rozvoje venkova</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1749287"/>
            <a:ext cx="9637776" cy="3819363"/>
          </a:xfrm>
        </p:spPr>
        <p:txBody>
          <a:bodyPr>
            <a:normAutofit fontScale="92500" lnSpcReduction="20000"/>
          </a:bodyPr>
          <a:lstStyle/>
          <a:p>
            <a:pPr marL="0" indent="0">
              <a:buNone/>
            </a:pPr>
            <a:r>
              <a:rPr lang="cs-CZ" dirty="0"/>
              <a:t>Zaměření programu</a:t>
            </a:r>
          </a:p>
          <a:p>
            <a:pPr lvl="1"/>
            <a:r>
              <a:rPr lang="cs-CZ" dirty="0"/>
              <a:t>Obnova, zachování a zlepšení ekosystémů závislých na zemědělství </a:t>
            </a:r>
          </a:p>
          <a:p>
            <a:pPr lvl="1"/>
            <a:r>
              <a:rPr lang="cs-CZ" dirty="0"/>
              <a:t>Investice pro konkurenceschopnost a inovace zemědělských podniků </a:t>
            </a:r>
          </a:p>
          <a:p>
            <a:pPr lvl="1"/>
            <a:r>
              <a:rPr lang="cs-CZ" dirty="0"/>
              <a:t>Podpora krajinné infrastruktury </a:t>
            </a:r>
          </a:p>
          <a:p>
            <a:pPr lvl="1"/>
            <a:r>
              <a:rPr lang="cs-CZ" dirty="0"/>
              <a:t>Zvýšení hospodářského rozvoje ve venkovských oblastech</a:t>
            </a:r>
          </a:p>
          <a:p>
            <a:pPr lvl="1"/>
            <a:endParaRPr lang="cs-CZ" dirty="0"/>
          </a:p>
          <a:p>
            <a:pPr marL="457200" lvl="1" indent="0">
              <a:buNone/>
            </a:pPr>
            <a:endParaRPr lang="cs-CZ" dirty="0"/>
          </a:p>
          <a:p>
            <a:pPr marL="0" indent="0">
              <a:buNone/>
            </a:pPr>
            <a:r>
              <a:rPr lang="cs-CZ" dirty="0"/>
              <a:t>Konkrétní příklady</a:t>
            </a:r>
          </a:p>
          <a:p>
            <a:pPr lvl="1"/>
            <a:r>
              <a:rPr lang="cs-CZ" dirty="0"/>
              <a:t>modernizace zemědělských podniků</a:t>
            </a:r>
          </a:p>
          <a:p>
            <a:pPr lvl="1"/>
            <a:r>
              <a:rPr lang="cs-CZ" dirty="0"/>
              <a:t>zlepšení podmínek a  úrovně chovu hospodářských zvířat</a:t>
            </a:r>
          </a:p>
          <a:p>
            <a:pPr lvl="1"/>
            <a:r>
              <a:rPr lang="cs-CZ" dirty="0"/>
              <a:t>posílení místního rozvoje ve venkovských oblastech</a:t>
            </a:r>
            <a:endParaRPr lang="en-US" dirty="0"/>
          </a:p>
          <a:p>
            <a:endParaRPr lang="cs-CZ" dirty="0"/>
          </a:p>
          <a:p>
            <a:pPr marL="0" indent="0">
              <a:buNone/>
            </a:pPr>
            <a:endParaRPr lang="cs-CZ" sz="2000" dirty="0"/>
          </a:p>
          <a:p>
            <a:pPr marL="457200" lvl="1" indent="0">
              <a:buNone/>
            </a:pPr>
            <a:endParaRPr lang="cs-CZ" sz="1600" dirty="0"/>
          </a:p>
        </p:txBody>
      </p:sp>
    </p:spTree>
    <p:extLst>
      <p:ext uri="{BB962C8B-B14F-4D97-AF65-F5344CB8AC3E}">
        <p14:creationId xmlns:p14="http://schemas.microsoft.com/office/powerpoint/2010/main" val="27546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168795" y="574002"/>
            <a:ext cx="9637776" cy="1430696"/>
          </a:xfrm>
        </p:spPr>
        <p:txBody>
          <a:bodyPr>
            <a:normAutofit/>
          </a:bodyPr>
          <a:lstStyle/>
          <a:p>
            <a:r>
              <a:rPr lang="cs-CZ" sz="3600" dirty="0"/>
              <a:t>PARADOX ROZVOJOVÝCH NÁSTROJŮ</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1749287"/>
            <a:ext cx="9637776" cy="3819363"/>
          </a:xfrm>
        </p:spPr>
        <p:txBody>
          <a:bodyPr>
            <a:normAutofit/>
          </a:bodyPr>
          <a:lstStyle/>
          <a:p>
            <a:pPr marL="0" indent="0">
              <a:buNone/>
            </a:pPr>
            <a:r>
              <a:rPr lang="cs-CZ" sz="2400" dirty="0"/>
              <a:t>Paradoxem je, že při plánování či realizaci rozvojových aktivit jsou uplatňovány téměř výhradně nástroje finanční;</a:t>
            </a:r>
          </a:p>
          <a:p>
            <a:pPr marL="457200" lvl="1" indent="0">
              <a:buNone/>
            </a:pPr>
            <a:r>
              <a:rPr lang="cs-CZ" sz="2000" dirty="0"/>
              <a:t> ostatní typy nástrojů jsou využívány výrazně méně, případně vůbec. </a:t>
            </a:r>
          </a:p>
          <a:p>
            <a:pPr marL="457200" lvl="1" indent="0">
              <a:buNone/>
            </a:pPr>
            <a:endParaRPr lang="cs-CZ" sz="2000" dirty="0"/>
          </a:p>
          <a:p>
            <a:pPr marL="457200" lvl="1" indent="0">
              <a:buNone/>
            </a:pPr>
            <a:endParaRPr lang="cs-CZ" sz="2000" dirty="0"/>
          </a:p>
          <a:p>
            <a:pPr marL="457200" lvl="1" indent="0">
              <a:buNone/>
            </a:pPr>
            <a:endParaRPr lang="cs-CZ" sz="2000" dirty="0"/>
          </a:p>
          <a:p>
            <a:pPr marL="0" indent="0">
              <a:buNone/>
            </a:pPr>
            <a:r>
              <a:rPr lang="cs-CZ" sz="2400" dirty="0"/>
              <a:t>Paradoxem je, že podmínky pro aplikaci rozvojových nástrojů jsou obvykle formulovány z centrální úrovně (shora), zatímco využívány jsou na nižších úrovních (zespoda). Často i bez potřebné zpětné vazby od budoucích uživatelů. </a:t>
            </a:r>
          </a:p>
          <a:p>
            <a:endParaRPr lang="cs-CZ" dirty="0"/>
          </a:p>
          <a:p>
            <a:pPr marL="0" indent="0">
              <a:buNone/>
            </a:pPr>
            <a:endParaRPr lang="cs-CZ" sz="2000" dirty="0"/>
          </a:p>
          <a:p>
            <a:pPr marL="457200" lvl="1" indent="0">
              <a:buNone/>
            </a:pPr>
            <a:endParaRPr lang="cs-CZ" sz="1600" dirty="0"/>
          </a:p>
        </p:txBody>
      </p:sp>
    </p:spTree>
    <p:extLst>
      <p:ext uri="{BB962C8B-B14F-4D97-AF65-F5344CB8AC3E}">
        <p14:creationId xmlns:p14="http://schemas.microsoft.com/office/powerpoint/2010/main" val="143913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1284731"/>
            <a:ext cx="9637776" cy="1430696"/>
          </a:xfrm>
        </p:spPr>
        <p:txBody>
          <a:bodyPr>
            <a:normAutofit/>
          </a:bodyPr>
          <a:lstStyle/>
          <a:p>
            <a:r>
              <a:rPr lang="cs-CZ" dirty="0"/>
              <a:t>Aktéři rozvoje venkova</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2438401"/>
            <a:ext cx="9637776" cy="3130250"/>
          </a:xfrm>
        </p:spPr>
        <p:txBody>
          <a:bodyPr>
            <a:normAutofit/>
          </a:bodyPr>
          <a:lstStyle/>
          <a:p>
            <a:pPr marL="0" indent="0">
              <a:buNone/>
            </a:pPr>
            <a:r>
              <a:rPr lang="cs-CZ" sz="1800" dirty="0"/>
              <a:t>Veškeré instituce či jednotlivci, kteří nějakým způsobem svými aktivitami vstupují do dění na venkově</a:t>
            </a:r>
          </a:p>
          <a:p>
            <a:endParaRPr lang="cs-CZ" sz="1800" dirty="0"/>
          </a:p>
          <a:p>
            <a:pPr marL="0" indent="0">
              <a:buNone/>
            </a:pPr>
            <a:r>
              <a:rPr lang="cs-CZ" sz="1800" dirty="0"/>
              <a:t>Aktéři na třech úrovních</a:t>
            </a:r>
          </a:p>
          <a:p>
            <a:r>
              <a:rPr lang="cs-CZ" sz="1800" dirty="0"/>
              <a:t>Na lokální úrovni</a:t>
            </a:r>
          </a:p>
          <a:p>
            <a:r>
              <a:rPr lang="cs-CZ" sz="1800" dirty="0"/>
              <a:t>Na regionální/krajské úrovni</a:t>
            </a:r>
          </a:p>
          <a:p>
            <a:r>
              <a:rPr lang="cs-CZ" sz="1800" dirty="0"/>
              <a:t>Na národní úrovni</a:t>
            </a:r>
          </a:p>
          <a:p>
            <a:endParaRPr lang="cs-CZ" sz="1800" dirty="0"/>
          </a:p>
          <a:p>
            <a:pPr marL="0" indent="0">
              <a:buNone/>
            </a:pPr>
            <a:r>
              <a:rPr lang="cs-CZ" sz="1800" b="1" dirty="0"/>
              <a:t>Pro nás důležité pochopení možností jednotlivých aktérů. </a:t>
            </a:r>
          </a:p>
          <a:p>
            <a:endParaRPr lang="cs-CZ" sz="1400" dirty="0"/>
          </a:p>
        </p:txBody>
      </p:sp>
    </p:spTree>
    <p:extLst>
      <p:ext uri="{BB962C8B-B14F-4D97-AF65-F5344CB8AC3E}">
        <p14:creationId xmlns:p14="http://schemas.microsoft.com/office/powerpoint/2010/main" val="37858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CEE16A73-1AEA-4EEE-B4EE-21FB5A0974E7}"/>
              </a:ext>
            </a:extLst>
          </p:cNvPr>
          <p:cNvSpPr>
            <a:spLocks noGrp="1"/>
          </p:cNvSpPr>
          <p:nvPr>
            <p:ph type="title"/>
          </p:nvPr>
        </p:nvSpPr>
        <p:spPr>
          <a:xfrm>
            <a:off x="838200" y="963877"/>
            <a:ext cx="3494362" cy="4930246"/>
          </a:xfrm>
        </p:spPr>
        <p:txBody>
          <a:bodyPr>
            <a:normAutofit/>
          </a:bodyPr>
          <a:lstStyle/>
          <a:p>
            <a:pPr algn="r"/>
            <a:r>
              <a:rPr lang="cs-CZ" dirty="0">
                <a:solidFill>
                  <a:schemeClr val="accent1"/>
                </a:solidFill>
              </a:rPr>
              <a:t>Tři základní oblasti rozvojových aktivit obce</a:t>
            </a:r>
          </a:p>
        </p:txBody>
      </p:sp>
      <p:sp>
        <p:nvSpPr>
          <p:cNvPr id="3" name="Zástupný symbol pro obsah 2">
            <a:extLst>
              <a:ext uri="{FF2B5EF4-FFF2-40B4-BE49-F238E27FC236}">
                <a16:creationId xmlns:a16="http://schemas.microsoft.com/office/drawing/2014/main" id="{0C0CE482-AD83-40DB-86BC-02C40AD6C100}"/>
              </a:ext>
            </a:extLst>
          </p:cNvPr>
          <p:cNvSpPr>
            <a:spLocks noGrp="1"/>
          </p:cNvSpPr>
          <p:nvPr>
            <p:ph idx="1"/>
          </p:nvPr>
        </p:nvSpPr>
        <p:spPr>
          <a:xfrm>
            <a:off x="4976031" y="422031"/>
            <a:ext cx="6377769" cy="5472092"/>
          </a:xfrm>
        </p:spPr>
        <p:txBody>
          <a:bodyPr anchor="ctr">
            <a:normAutofit/>
          </a:bodyPr>
          <a:lstStyle/>
          <a:p>
            <a:pPr marL="457200" lvl="1" indent="0">
              <a:buNone/>
            </a:pPr>
            <a:r>
              <a:rPr lang="cs-CZ" sz="2000" dirty="0"/>
              <a:t>1) zajištění podmínek pro život obyvatel a podnikání </a:t>
            </a:r>
          </a:p>
          <a:p>
            <a:pPr marL="457200" lvl="1" indent="0">
              <a:buNone/>
            </a:pPr>
            <a:r>
              <a:rPr lang="cs-CZ" sz="2000" dirty="0"/>
              <a:t>(přímý vliv – investiční aktivity převážně infrastruktura)</a:t>
            </a:r>
          </a:p>
          <a:p>
            <a:pPr marL="914400" lvl="2" indent="0">
              <a:buNone/>
            </a:pPr>
            <a:r>
              <a:rPr lang="cs-CZ" sz="1600" dirty="0"/>
              <a:t>rozložení aktivit v katastru</a:t>
            </a:r>
          </a:p>
          <a:p>
            <a:pPr marL="914400" lvl="2" indent="0">
              <a:buNone/>
            </a:pPr>
            <a:r>
              <a:rPr lang="cs-CZ" sz="1600" dirty="0"/>
              <a:t>inženýrské sítě</a:t>
            </a:r>
          </a:p>
          <a:p>
            <a:pPr marL="914400" lvl="2" indent="0">
              <a:buNone/>
            </a:pPr>
            <a:r>
              <a:rPr lang="cs-CZ" sz="1600" dirty="0"/>
              <a:t>infrastruktura (komunikace mládež, společenské aktivity)</a:t>
            </a:r>
          </a:p>
          <a:p>
            <a:pPr marL="457200" lvl="1" indent="0">
              <a:buNone/>
            </a:pPr>
            <a:endParaRPr lang="cs-CZ" sz="2000" dirty="0"/>
          </a:p>
          <a:p>
            <a:pPr marL="457200" lvl="1" indent="0">
              <a:buNone/>
            </a:pPr>
            <a:r>
              <a:rPr lang="cs-CZ" sz="2000" dirty="0"/>
              <a:t>2) vytváření prostředí pro rozvoj občanských aktivit </a:t>
            </a:r>
          </a:p>
          <a:p>
            <a:pPr marL="457200" lvl="1" indent="0">
              <a:buNone/>
            </a:pPr>
            <a:r>
              <a:rPr lang="cs-CZ" sz="2000" dirty="0"/>
              <a:t>(nepřímý vliv)</a:t>
            </a:r>
          </a:p>
          <a:p>
            <a:pPr marL="914400" lvl="2" indent="0">
              <a:buNone/>
            </a:pPr>
            <a:r>
              <a:rPr lang="cs-CZ" sz="1600" dirty="0"/>
              <a:t>Informační zdroj o dění v obci a podporuje maximální zapojení  občanů do dění v obci</a:t>
            </a:r>
          </a:p>
          <a:p>
            <a:pPr marL="914400" lvl="2" indent="0">
              <a:buNone/>
            </a:pPr>
            <a:r>
              <a:rPr lang="cs-CZ" sz="1600" dirty="0"/>
              <a:t>finanční podporuje neziskové občanské aktivity v obci</a:t>
            </a:r>
          </a:p>
          <a:p>
            <a:pPr marL="457200" lvl="1" indent="0">
              <a:buNone/>
            </a:pPr>
            <a:endParaRPr lang="cs-CZ" sz="2000" dirty="0"/>
          </a:p>
          <a:p>
            <a:pPr marL="457200" lvl="1" indent="0">
              <a:buNone/>
            </a:pPr>
            <a:r>
              <a:rPr lang="cs-CZ" sz="2000" dirty="0"/>
              <a:t>3) vytváření prostředí pro rozvoj ekonomických aktivit</a:t>
            </a:r>
          </a:p>
          <a:p>
            <a:pPr marL="457200" lvl="1" indent="0">
              <a:buNone/>
            </a:pPr>
            <a:r>
              <a:rPr lang="cs-CZ" sz="2000" dirty="0"/>
              <a:t> (nepřímý vliv)</a:t>
            </a:r>
          </a:p>
          <a:p>
            <a:pPr marL="914400" lvl="2" indent="0">
              <a:buNone/>
            </a:pPr>
            <a:r>
              <a:rPr lang="cs-CZ" sz="1600" dirty="0"/>
              <a:t>komunikuje s podnikateli a reflektuje jejich potřeby ve vztahu k obci</a:t>
            </a:r>
          </a:p>
          <a:p>
            <a:pPr marL="914400" lvl="2" indent="0">
              <a:buNone/>
            </a:pPr>
            <a:r>
              <a:rPr lang="cs-CZ" sz="1600" dirty="0"/>
              <a:t>zapojuje místní podnikatele do dění v obci.</a:t>
            </a:r>
          </a:p>
        </p:txBody>
      </p:sp>
    </p:spTree>
    <p:extLst>
      <p:ext uri="{BB962C8B-B14F-4D97-AF65-F5344CB8AC3E}">
        <p14:creationId xmlns:p14="http://schemas.microsoft.com/office/powerpoint/2010/main" val="548633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1284731"/>
            <a:ext cx="9637776" cy="1430696"/>
          </a:xfrm>
        </p:spPr>
        <p:txBody>
          <a:bodyPr>
            <a:normAutofit/>
          </a:bodyPr>
          <a:lstStyle/>
          <a:p>
            <a:endParaRPr lang="cs-CZ" dirty="0"/>
          </a:p>
        </p:txBody>
      </p:sp>
      <p:pic>
        <p:nvPicPr>
          <p:cNvPr id="4" name="Zástupný symbol pro obsah 3">
            <a:extLst>
              <a:ext uri="{FF2B5EF4-FFF2-40B4-BE49-F238E27FC236}">
                <a16:creationId xmlns:a16="http://schemas.microsoft.com/office/drawing/2014/main" id="{43016F41-EB49-471A-90AE-1A5354F8E87F}"/>
              </a:ext>
            </a:extLst>
          </p:cNvPr>
          <p:cNvPicPr>
            <a:picLocks noGrp="1" noChangeAspect="1"/>
          </p:cNvPicPr>
          <p:nvPr>
            <p:ph idx="1"/>
          </p:nvPr>
        </p:nvPicPr>
        <p:blipFill>
          <a:blip r:embed="rId2"/>
          <a:stretch>
            <a:fillRect/>
          </a:stretch>
        </p:blipFill>
        <p:spPr>
          <a:xfrm>
            <a:off x="2242192" y="959062"/>
            <a:ext cx="7707615" cy="5238488"/>
          </a:xfrm>
          <a:prstGeom prst="rect">
            <a:avLst/>
          </a:prstGeom>
        </p:spPr>
      </p:pic>
    </p:spTree>
    <p:extLst>
      <p:ext uri="{BB962C8B-B14F-4D97-AF65-F5344CB8AC3E}">
        <p14:creationId xmlns:p14="http://schemas.microsoft.com/office/powerpoint/2010/main" val="124833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B2B2CF-8707-4D81-B090-89D6C6AB4B05}"/>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B241E39-62B5-4BD7-AE33-2FE3FE6E3CFA}"/>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8429DAA9-33F0-4CA2-BB9C-50B227A0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41" t="21867" r="9344" b="13902"/>
          <a:stretch>
            <a:fillRect/>
          </a:stretch>
        </p:blipFill>
        <p:spPr bwMode="auto">
          <a:xfrm>
            <a:off x="1001989" y="193441"/>
            <a:ext cx="10188022" cy="64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713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1284731"/>
            <a:ext cx="9637776" cy="1430696"/>
          </a:xfrm>
        </p:spPr>
        <p:txBody>
          <a:bodyPr>
            <a:normAutofit/>
          </a:bodyPr>
          <a:lstStyle/>
          <a:p>
            <a:r>
              <a:rPr lang="cs-CZ" dirty="0"/>
              <a:t>Aktéři na lokální úrovni - Spolky</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2570923"/>
            <a:ext cx="9637776" cy="2997728"/>
          </a:xfrm>
        </p:spPr>
        <p:txBody>
          <a:bodyPr>
            <a:normAutofit/>
          </a:bodyPr>
          <a:lstStyle/>
          <a:p>
            <a:pPr marL="0" indent="0">
              <a:buNone/>
            </a:pPr>
            <a:r>
              <a:rPr lang="cs-CZ" sz="1800" dirty="0"/>
              <a:t>Zvláštní forma právnické osoby </a:t>
            </a:r>
          </a:p>
          <a:p>
            <a:pPr marL="0" indent="0">
              <a:buNone/>
            </a:pPr>
            <a:r>
              <a:rPr lang="cs-CZ" sz="1800" dirty="0"/>
              <a:t>Samosprávné a dobrovolné sdružení osob vedených společným zájmem</a:t>
            </a:r>
          </a:p>
          <a:p>
            <a:pPr marL="0" indent="0">
              <a:buNone/>
            </a:pPr>
            <a:endParaRPr lang="cs-CZ" sz="1800" dirty="0"/>
          </a:p>
          <a:p>
            <a:pPr marL="0" indent="0">
              <a:buNone/>
            </a:pPr>
            <a:r>
              <a:rPr lang="cs-CZ" sz="1800" dirty="0"/>
              <a:t>Spolek může vlastním jménem podnikat, ale nesmí to být jeho hlavní činností</a:t>
            </a:r>
          </a:p>
          <a:p>
            <a:pPr marL="0" indent="0">
              <a:buNone/>
            </a:pPr>
            <a:endParaRPr lang="cs-CZ" sz="1800" dirty="0"/>
          </a:p>
          <a:p>
            <a:pPr marL="0" indent="0">
              <a:buNone/>
            </a:pPr>
            <a:r>
              <a:rPr lang="cs-CZ" sz="1800" dirty="0"/>
              <a:t>Zapisuje se do spolkového rejstříku, který je veden příslušným rejstříkovým soudem</a:t>
            </a:r>
          </a:p>
          <a:p>
            <a:pPr marL="0" indent="0">
              <a:buNone/>
            </a:pPr>
            <a:r>
              <a:rPr lang="cs-CZ" sz="1800" dirty="0">
                <a:hlinkClick r:id="rId2"/>
              </a:rPr>
              <a:t>https://or.justice.cz/ias/ui/rejstrik-$firma</a:t>
            </a:r>
            <a:endParaRPr lang="cs-CZ" sz="1800" dirty="0"/>
          </a:p>
          <a:p>
            <a:pPr marL="0" indent="0">
              <a:buNone/>
            </a:pPr>
            <a:endParaRPr lang="cs-CZ" sz="1400" dirty="0"/>
          </a:p>
        </p:txBody>
      </p:sp>
    </p:spTree>
    <p:extLst>
      <p:ext uri="{BB962C8B-B14F-4D97-AF65-F5344CB8AC3E}">
        <p14:creationId xmlns:p14="http://schemas.microsoft.com/office/powerpoint/2010/main" val="341957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820197"/>
            <a:ext cx="9637776" cy="1430696"/>
          </a:xfrm>
        </p:spPr>
        <p:txBody>
          <a:bodyPr>
            <a:normAutofit/>
          </a:bodyPr>
          <a:lstStyle/>
          <a:p>
            <a:r>
              <a:rPr lang="cs-CZ" dirty="0"/>
              <a:t>Aktéři na regionální úrovni </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2250894"/>
            <a:ext cx="9637776" cy="3553558"/>
          </a:xfrm>
        </p:spPr>
        <p:txBody>
          <a:bodyPr>
            <a:normAutofit fontScale="92500" lnSpcReduction="10000"/>
          </a:bodyPr>
          <a:lstStyle/>
          <a:p>
            <a:pPr marL="0" indent="0">
              <a:buNone/>
            </a:pPr>
            <a:r>
              <a:rPr lang="cs-CZ" sz="1600" b="1" dirty="0"/>
              <a:t>Krajská zastupitelstva</a:t>
            </a:r>
          </a:p>
          <a:p>
            <a:pPr marL="0" indent="0">
              <a:buNone/>
            </a:pPr>
            <a:r>
              <a:rPr lang="cs-CZ" sz="1600" dirty="0"/>
              <a:t>vlastní rozpočtové prostředky a relativní samostatnost v jejich užití, mohou si vytvářet vlastní krajskou politiku a podpůrné programy</a:t>
            </a:r>
          </a:p>
          <a:p>
            <a:pPr marL="0" indent="0">
              <a:buNone/>
            </a:pPr>
            <a:endParaRPr lang="cs-CZ" sz="1600" dirty="0"/>
          </a:p>
          <a:p>
            <a:pPr marL="0" indent="0">
              <a:buNone/>
            </a:pPr>
            <a:r>
              <a:rPr lang="cs-CZ" sz="1600" b="1" dirty="0"/>
              <a:t>MAS </a:t>
            </a:r>
            <a:r>
              <a:rPr lang="cs-CZ" sz="1600" dirty="0"/>
              <a:t>- Místní akční skupiny</a:t>
            </a:r>
          </a:p>
          <a:p>
            <a:pPr marL="0" indent="0">
              <a:buNone/>
            </a:pPr>
            <a:endParaRPr lang="cs-CZ" sz="1600" dirty="0"/>
          </a:p>
          <a:p>
            <a:pPr marL="0" indent="0">
              <a:buNone/>
            </a:pPr>
            <a:r>
              <a:rPr lang="cs-CZ" sz="1600" b="1" dirty="0"/>
              <a:t>Dobrovolné svazky obcí</a:t>
            </a:r>
          </a:p>
          <a:p>
            <a:pPr marL="0" indent="0">
              <a:buNone/>
            </a:pPr>
            <a:r>
              <a:rPr lang="cs-CZ" sz="1600" dirty="0"/>
              <a:t>získávání dotací pro samotnou obec, výměna zkušeností, větší informovanost obce</a:t>
            </a:r>
          </a:p>
          <a:p>
            <a:pPr marL="0" indent="0">
              <a:buNone/>
            </a:pPr>
            <a:endParaRPr lang="cs-CZ" sz="1600" b="1" dirty="0"/>
          </a:p>
          <a:p>
            <a:pPr marL="0" indent="0">
              <a:buNone/>
            </a:pPr>
            <a:r>
              <a:rPr lang="cs-CZ" sz="1600" b="1" dirty="0"/>
              <a:t>Krajská informační střediska pro rozvoj zemědělství a venkova</a:t>
            </a:r>
          </a:p>
          <a:p>
            <a:pPr marL="0" indent="0">
              <a:buNone/>
            </a:pPr>
            <a:r>
              <a:rPr lang="cs-CZ" sz="1600" dirty="0"/>
              <a:t>zprostředkovatel informací pro odbornou i laickou zemědělskou, potravinářskou a lesnickou veřejnost o cílech Společné zemědělské politiky</a:t>
            </a:r>
          </a:p>
        </p:txBody>
      </p:sp>
    </p:spTree>
    <p:extLst>
      <p:ext uri="{BB962C8B-B14F-4D97-AF65-F5344CB8AC3E}">
        <p14:creationId xmlns:p14="http://schemas.microsoft.com/office/powerpoint/2010/main" val="3238163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77112" y="640080"/>
            <a:ext cx="9637776" cy="1430696"/>
          </a:xfrm>
        </p:spPr>
        <p:txBody>
          <a:bodyPr>
            <a:normAutofit/>
          </a:bodyPr>
          <a:lstStyle/>
          <a:p>
            <a:r>
              <a:rPr lang="cs-CZ" dirty="0"/>
              <a:t>Místní akční skupina</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1772528"/>
            <a:ext cx="9637776" cy="4445369"/>
          </a:xfrm>
        </p:spPr>
        <p:txBody>
          <a:bodyPr>
            <a:normAutofit/>
          </a:bodyPr>
          <a:lstStyle/>
          <a:p>
            <a:pPr marL="0" indent="0">
              <a:buNone/>
            </a:pPr>
            <a:r>
              <a:rPr lang="cs-CZ" sz="1600" dirty="0"/>
              <a:t>V teorii - Na politickém rozhodování nezávislé společenství občanů (veřejné sféry), neziskových organizací a podnikatelské sféry, které má za cíl rozvoj venkova</a:t>
            </a:r>
          </a:p>
          <a:p>
            <a:pPr marL="457200" lvl="1" indent="0">
              <a:buNone/>
            </a:pPr>
            <a:r>
              <a:rPr lang="cs-CZ" sz="1200" dirty="0"/>
              <a:t>jeden z hlavních nositelů principu CLLD</a:t>
            </a:r>
          </a:p>
          <a:p>
            <a:pPr marL="0" indent="0">
              <a:buNone/>
            </a:pPr>
            <a:r>
              <a:rPr lang="cs-CZ" sz="1600" dirty="0"/>
              <a:t>V praxi - zprostředkovatel </a:t>
            </a:r>
            <a:r>
              <a:rPr lang="cs-CZ" sz="1600" dirty="0" err="1"/>
              <a:t>administrující</a:t>
            </a:r>
            <a:r>
              <a:rPr lang="cs-CZ" sz="1600" dirty="0"/>
              <a:t> projekty jednotlivých žadatelů. </a:t>
            </a:r>
          </a:p>
          <a:p>
            <a:pPr marL="0" indent="0">
              <a:buNone/>
            </a:pPr>
            <a:r>
              <a:rPr lang="cs-CZ" sz="1600" dirty="0"/>
              <a:t>MAS tvoří území obcí s méně než 25 000 obyvateli</a:t>
            </a:r>
          </a:p>
          <a:p>
            <a:pPr marL="0" indent="0">
              <a:buNone/>
            </a:pPr>
            <a:endParaRPr lang="cs-CZ" sz="1600" dirty="0"/>
          </a:p>
          <a:p>
            <a:pPr marL="0" indent="0">
              <a:buNone/>
            </a:pPr>
            <a:r>
              <a:rPr lang="cs-CZ" sz="1600" dirty="0"/>
              <a:t>Celková velikost </a:t>
            </a:r>
            <a:r>
              <a:rPr lang="cs-CZ" sz="1600" dirty="0" err="1"/>
              <a:t>velikost</a:t>
            </a:r>
            <a:r>
              <a:rPr lang="cs-CZ" sz="1600" dirty="0"/>
              <a:t> MAS nižší než 100 000 obyvatel a vyšší než 10 000 obyvatel. </a:t>
            </a:r>
          </a:p>
          <a:p>
            <a:pPr marL="0" indent="0">
              <a:buNone/>
            </a:pPr>
            <a:endParaRPr lang="cs-CZ" sz="1600" dirty="0"/>
          </a:p>
          <a:p>
            <a:pPr marL="0" indent="0">
              <a:buNone/>
            </a:pPr>
            <a:r>
              <a:rPr lang="cs-CZ" sz="1600" dirty="0"/>
              <a:t>Průměrná alokace na strategii CLLD (jedna MAS za období 2014-2020) 120 mil Kč. Momentálně u většiny MAS pouze schválena strategie, projekty jsou pouze ve fázi přípravy.</a:t>
            </a:r>
          </a:p>
          <a:p>
            <a:pPr marL="0" indent="0">
              <a:buNone/>
            </a:pPr>
            <a:endParaRPr lang="cs-CZ" sz="1600" dirty="0"/>
          </a:p>
          <a:p>
            <a:pPr marL="0" indent="0">
              <a:buNone/>
            </a:pPr>
            <a:r>
              <a:rPr lang="cs-CZ" sz="1600" dirty="0"/>
              <a:t> MAS jsou v současnosti spíše nástrojem pro administraci předkládaných projektů (využití veřejných prostředků), ale už ne tolik pro aktivaci (oživení a endogenní rozvoj) venkovského regionu. </a:t>
            </a:r>
          </a:p>
        </p:txBody>
      </p:sp>
    </p:spTree>
    <p:extLst>
      <p:ext uri="{BB962C8B-B14F-4D97-AF65-F5344CB8AC3E}">
        <p14:creationId xmlns:p14="http://schemas.microsoft.com/office/powerpoint/2010/main" val="3757126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AD2C07-8EF4-4A8F-A409-0F803C51C81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E2B6438F-B1F9-43C8-9E38-38FEB387100A}"/>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C5A53A35-DE95-44E2-BA07-48A431D7C8E7}"/>
              </a:ext>
            </a:extLst>
          </p:cNvPr>
          <p:cNvPicPr>
            <a:picLocks noChangeAspect="1"/>
          </p:cNvPicPr>
          <p:nvPr/>
        </p:nvPicPr>
        <p:blipFill>
          <a:blip r:embed="rId2"/>
          <a:stretch>
            <a:fillRect/>
          </a:stretch>
        </p:blipFill>
        <p:spPr>
          <a:xfrm>
            <a:off x="1279457" y="120607"/>
            <a:ext cx="9397922" cy="6616786"/>
          </a:xfrm>
          <a:prstGeom prst="rect">
            <a:avLst/>
          </a:prstGeom>
        </p:spPr>
      </p:pic>
    </p:spTree>
    <p:extLst>
      <p:ext uri="{BB962C8B-B14F-4D97-AF65-F5344CB8AC3E}">
        <p14:creationId xmlns:p14="http://schemas.microsoft.com/office/powerpoint/2010/main" val="4171537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1284731"/>
            <a:ext cx="9637776" cy="1430696"/>
          </a:xfrm>
        </p:spPr>
        <p:txBody>
          <a:bodyPr>
            <a:normAutofit/>
          </a:bodyPr>
          <a:lstStyle/>
          <a:p>
            <a:r>
              <a:rPr lang="cs-CZ" dirty="0"/>
              <a:t>Princip </a:t>
            </a:r>
            <a:r>
              <a:rPr lang="cs-CZ" dirty="0" err="1"/>
              <a:t>bottom</a:t>
            </a:r>
            <a:r>
              <a:rPr lang="cs-CZ" dirty="0"/>
              <a:t>-up</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2570923"/>
            <a:ext cx="9637776" cy="3326946"/>
          </a:xfrm>
        </p:spPr>
        <p:txBody>
          <a:bodyPr>
            <a:normAutofit/>
          </a:bodyPr>
          <a:lstStyle/>
          <a:p>
            <a:pPr marL="0" indent="0">
              <a:buNone/>
            </a:pPr>
            <a:r>
              <a:rPr lang="cs-CZ" sz="1400" dirty="0"/>
              <a:t>Iniciativa LEADER, kterou MAS využívají  je založena na principu zdola-nahoru. </a:t>
            </a:r>
          </a:p>
          <a:p>
            <a:pPr marL="0" indent="0">
              <a:buNone/>
            </a:pPr>
            <a:r>
              <a:rPr lang="cs-CZ" sz="1400" dirty="0"/>
              <a:t>Veškeré náměty a projekty by měly vycházet z myšlenek a podnětů místních venkovských subjektů a občanů, tedy zdola, nikoliv direktivně řízeny krajskou, státní nebo evropskou politickou mocí shora.</a:t>
            </a:r>
          </a:p>
          <a:p>
            <a:pPr marL="0" indent="0">
              <a:buNone/>
            </a:pPr>
            <a:r>
              <a:rPr lang="cs-CZ" sz="1400" dirty="0"/>
              <a:t>Lidé bydlící v oblasti vědí více než vrcholní úředníci, co jejich kraj potřebuje.</a:t>
            </a:r>
          </a:p>
          <a:p>
            <a:pPr marL="0" indent="0">
              <a:buNone/>
            </a:pPr>
            <a:r>
              <a:rPr lang="cs-CZ" sz="1400" dirty="0"/>
              <a:t>Opakem top-</a:t>
            </a:r>
            <a:r>
              <a:rPr lang="cs-CZ" sz="1400" dirty="0" err="1"/>
              <a:t>down</a:t>
            </a:r>
            <a:endParaRPr lang="cs-CZ" sz="1400" dirty="0"/>
          </a:p>
          <a:p>
            <a:pPr marL="0" indent="0">
              <a:buNone/>
            </a:pPr>
            <a:r>
              <a:rPr lang="cs-CZ" sz="1400" dirty="0"/>
              <a:t>Viz také např. participativní rozpočet</a:t>
            </a:r>
          </a:p>
        </p:txBody>
      </p:sp>
      <p:pic>
        <p:nvPicPr>
          <p:cNvPr id="4" name="Obrázek 3">
            <a:extLst>
              <a:ext uri="{FF2B5EF4-FFF2-40B4-BE49-F238E27FC236}">
                <a16:creationId xmlns:a16="http://schemas.microsoft.com/office/drawing/2014/main" id="{3DCA3035-2325-48E5-BE0D-5DE8E640538D}"/>
              </a:ext>
            </a:extLst>
          </p:cNvPr>
          <p:cNvPicPr>
            <a:picLocks noChangeAspect="1"/>
          </p:cNvPicPr>
          <p:nvPr/>
        </p:nvPicPr>
        <p:blipFill>
          <a:blip r:embed="rId2"/>
          <a:stretch>
            <a:fillRect/>
          </a:stretch>
        </p:blipFill>
        <p:spPr>
          <a:xfrm>
            <a:off x="6977389" y="3145770"/>
            <a:ext cx="4428511" cy="3043264"/>
          </a:xfrm>
          <a:prstGeom prst="rect">
            <a:avLst/>
          </a:prstGeom>
        </p:spPr>
      </p:pic>
    </p:spTree>
    <p:extLst>
      <p:ext uri="{BB962C8B-B14F-4D97-AF65-F5344CB8AC3E}">
        <p14:creationId xmlns:p14="http://schemas.microsoft.com/office/powerpoint/2010/main" val="2483156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DB898-317B-4E11-B0EC-432A57627A9C}"/>
              </a:ext>
            </a:extLst>
          </p:cNvPr>
          <p:cNvSpPr>
            <a:spLocks noGrp="1"/>
          </p:cNvSpPr>
          <p:nvPr>
            <p:ph type="title"/>
          </p:nvPr>
        </p:nvSpPr>
        <p:spPr/>
        <p:txBody>
          <a:bodyPr/>
          <a:lstStyle/>
          <a:p>
            <a:endParaRPr lang="cs-CZ"/>
          </a:p>
        </p:txBody>
      </p:sp>
      <p:grpSp>
        <p:nvGrpSpPr>
          <p:cNvPr id="4" name="Group 2">
            <a:extLst>
              <a:ext uri="{FF2B5EF4-FFF2-40B4-BE49-F238E27FC236}">
                <a16:creationId xmlns:a16="http://schemas.microsoft.com/office/drawing/2014/main" id="{BCDC2EA2-57C3-4145-98AA-70D86859AFB5}"/>
              </a:ext>
            </a:extLst>
          </p:cNvPr>
          <p:cNvGrpSpPr>
            <a:grpSpLocks/>
          </p:cNvGrpSpPr>
          <p:nvPr/>
        </p:nvGrpSpPr>
        <p:grpSpPr bwMode="auto">
          <a:xfrm>
            <a:off x="587409" y="153056"/>
            <a:ext cx="10637181" cy="6551888"/>
            <a:chOff x="954" y="1314"/>
            <a:chExt cx="6480" cy="2193"/>
          </a:xfrm>
        </p:grpSpPr>
        <p:sp>
          <p:nvSpPr>
            <p:cNvPr id="5" name="Rectangle 3">
              <a:extLst>
                <a:ext uri="{FF2B5EF4-FFF2-40B4-BE49-F238E27FC236}">
                  <a16:creationId xmlns:a16="http://schemas.microsoft.com/office/drawing/2014/main" id="{94EBDF9E-30A5-4AEF-B238-41F4C66ABC86}"/>
                </a:ext>
              </a:extLst>
            </p:cNvPr>
            <p:cNvSpPr>
              <a:spLocks noChangeArrowheads="1"/>
            </p:cNvSpPr>
            <p:nvPr/>
          </p:nvSpPr>
          <p:spPr bwMode="auto">
            <a:xfrm>
              <a:off x="954" y="1314"/>
              <a:ext cx="6480" cy="2193"/>
            </a:xfrm>
            <a:prstGeom prst="rect">
              <a:avLst/>
            </a:prstGeom>
            <a:solidFill>
              <a:srgbClr val="FFFFFF"/>
            </a:solidFill>
            <a:ln w="9525">
              <a:solidFill>
                <a:srgbClr val="000000"/>
              </a:solidFill>
              <a:miter lim="800000"/>
              <a:headEnd/>
              <a:tailEnd/>
            </a:ln>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endParaRPr lang="cs-CZ" altLang="cs-CZ"/>
            </a:p>
          </p:txBody>
        </p:sp>
        <p:grpSp>
          <p:nvGrpSpPr>
            <p:cNvPr id="6" name="Group 4">
              <a:extLst>
                <a:ext uri="{FF2B5EF4-FFF2-40B4-BE49-F238E27FC236}">
                  <a16:creationId xmlns:a16="http://schemas.microsoft.com/office/drawing/2014/main" id="{527A4808-95EF-49B6-B3E3-6CCB1453F452}"/>
                </a:ext>
              </a:extLst>
            </p:cNvPr>
            <p:cNvGrpSpPr>
              <a:grpSpLocks/>
            </p:cNvGrpSpPr>
            <p:nvPr/>
          </p:nvGrpSpPr>
          <p:grpSpPr bwMode="auto">
            <a:xfrm>
              <a:off x="1084" y="1416"/>
              <a:ext cx="6220" cy="1997"/>
              <a:chOff x="1084" y="1416"/>
              <a:chExt cx="6220" cy="1997"/>
            </a:xfrm>
          </p:grpSpPr>
          <p:sp>
            <p:nvSpPr>
              <p:cNvPr id="7" name="Oval 5">
                <a:extLst>
                  <a:ext uri="{FF2B5EF4-FFF2-40B4-BE49-F238E27FC236}">
                    <a16:creationId xmlns:a16="http://schemas.microsoft.com/office/drawing/2014/main" id="{81332B46-AF5E-41BE-9F33-EBF90994F453}"/>
                  </a:ext>
                </a:extLst>
              </p:cNvPr>
              <p:cNvSpPr>
                <a:spLocks noChangeArrowheads="1"/>
              </p:cNvSpPr>
              <p:nvPr/>
            </p:nvSpPr>
            <p:spPr bwMode="auto">
              <a:xfrm>
                <a:off x="3028" y="2133"/>
                <a:ext cx="2332" cy="648"/>
              </a:xfrm>
              <a:prstGeom prst="ellipse">
                <a:avLst/>
              </a:prstGeom>
              <a:solidFill>
                <a:srgbClr val="FFFFFF"/>
              </a:solidFill>
              <a:ln w="9525">
                <a:solidFill>
                  <a:srgbClr val="000000"/>
                </a:solidFill>
                <a:round/>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ts val="900"/>
                  </a:spcBef>
                  <a:spcAft>
                    <a:spcPts val="300"/>
                  </a:spcAft>
                </a:pPr>
                <a:r>
                  <a:rPr lang="cs-CZ" altLang="cs-CZ" sz="2500" b="1" dirty="0">
                    <a:latin typeface="Times New Roman" panose="02020603050405020304" pitchFamily="18" charset="0"/>
                  </a:rPr>
                  <a:t>Místní akční skupina</a:t>
                </a:r>
                <a:endParaRPr lang="cs-CZ" altLang="cs-CZ" sz="2500" b="1" dirty="0"/>
              </a:p>
            </p:txBody>
          </p:sp>
          <p:sp>
            <p:nvSpPr>
              <p:cNvPr id="8" name="Rectangle 6">
                <a:extLst>
                  <a:ext uri="{FF2B5EF4-FFF2-40B4-BE49-F238E27FC236}">
                    <a16:creationId xmlns:a16="http://schemas.microsoft.com/office/drawing/2014/main" id="{0255AF5B-84ED-4840-B568-7C11448E54E5}"/>
                  </a:ext>
                </a:extLst>
              </p:cNvPr>
              <p:cNvSpPr>
                <a:spLocks noChangeArrowheads="1"/>
              </p:cNvSpPr>
              <p:nvPr/>
            </p:nvSpPr>
            <p:spPr bwMode="auto">
              <a:xfrm>
                <a:off x="3417" y="3080"/>
                <a:ext cx="1555" cy="333"/>
              </a:xfrm>
              <a:prstGeom prst="rect">
                <a:avLst/>
              </a:prstGeom>
              <a:solidFill>
                <a:srgbClr val="FFFFFF"/>
              </a:solidFill>
              <a:ln w="9525">
                <a:solidFill>
                  <a:srgbClr val="000000"/>
                </a:solidFill>
                <a:miter lim="800000"/>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ts val="600"/>
                  </a:spcBef>
                  <a:spcAft>
                    <a:spcPts val="300"/>
                  </a:spcAft>
                </a:pPr>
                <a:r>
                  <a:rPr lang="cs-CZ" altLang="cs-CZ" sz="2000">
                    <a:latin typeface="Calibri" panose="020F0502020204030204" pitchFamily="34" charset="0"/>
                  </a:rPr>
                  <a:t>Ekologická sdružení</a:t>
                </a:r>
                <a:endParaRPr lang="cs-CZ" altLang="cs-CZ" sz="2000"/>
              </a:p>
            </p:txBody>
          </p:sp>
          <p:sp>
            <p:nvSpPr>
              <p:cNvPr id="9" name="Rectangle 7">
                <a:extLst>
                  <a:ext uri="{FF2B5EF4-FFF2-40B4-BE49-F238E27FC236}">
                    <a16:creationId xmlns:a16="http://schemas.microsoft.com/office/drawing/2014/main" id="{DB0ED947-D496-49A5-B8A3-F3D936211100}"/>
                  </a:ext>
                </a:extLst>
              </p:cNvPr>
              <p:cNvSpPr>
                <a:spLocks noChangeArrowheads="1"/>
              </p:cNvSpPr>
              <p:nvPr/>
            </p:nvSpPr>
            <p:spPr bwMode="auto">
              <a:xfrm>
                <a:off x="5749" y="2645"/>
                <a:ext cx="1555" cy="556"/>
              </a:xfrm>
              <a:prstGeom prst="rect">
                <a:avLst/>
              </a:prstGeom>
              <a:solidFill>
                <a:srgbClr val="FFFFFF"/>
              </a:solidFill>
              <a:ln w="9525">
                <a:solidFill>
                  <a:srgbClr val="000000"/>
                </a:solidFill>
                <a:miter lim="800000"/>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Aft>
                    <a:spcPts val="1000"/>
                  </a:spcAft>
                </a:pPr>
                <a:endParaRPr lang="cs-CZ" altLang="cs-CZ" sz="100">
                  <a:latin typeface="Times New Roman" panose="02020603050405020304" pitchFamily="18" charset="0"/>
                </a:endParaRPr>
              </a:p>
              <a:p>
                <a:pPr algn="ctr" eaLnBrk="1" hangingPunct="1">
                  <a:spcAft>
                    <a:spcPts val="1000"/>
                  </a:spcAft>
                </a:pPr>
                <a:r>
                  <a:rPr lang="cs-CZ" altLang="cs-CZ" sz="2000">
                    <a:latin typeface="Calibri" panose="020F0502020204030204" pitchFamily="34" charset="0"/>
                  </a:rPr>
                  <a:t>Občané, obyvatelé a jejich místní organizace</a:t>
                </a:r>
                <a:endParaRPr lang="cs-CZ" altLang="cs-CZ" sz="2000"/>
              </a:p>
            </p:txBody>
          </p:sp>
          <p:sp>
            <p:nvSpPr>
              <p:cNvPr id="10" name="Rectangle 8">
                <a:extLst>
                  <a:ext uri="{FF2B5EF4-FFF2-40B4-BE49-F238E27FC236}">
                    <a16:creationId xmlns:a16="http://schemas.microsoft.com/office/drawing/2014/main" id="{20894D23-528D-4C3A-896A-45A3B9070AB1}"/>
                  </a:ext>
                </a:extLst>
              </p:cNvPr>
              <p:cNvSpPr>
                <a:spLocks noChangeArrowheads="1"/>
              </p:cNvSpPr>
              <p:nvPr/>
            </p:nvSpPr>
            <p:spPr bwMode="auto">
              <a:xfrm>
                <a:off x="5749" y="1494"/>
                <a:ext cx="1555" cy="935"/>
              </a:xfrm>
              <a:prstGeom prst="rect">
                <a:avLst/>
              </a:prstGeom>
              <a:solidFill>
                <a:srgbClr val="FFFFFF"/>
              </a:solidFill>
              <a:ln w="9525">
                <a:solidFill>
                  <a:srgbClr val="000000"/>
                </a:solidFill>
                <a:miter lim="800000"/>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Aft>
                    <a:spcPts val="1000"/>
                  </a:spcAft>
                </a:pPr>
                <a:r>
                  <a:rPr lang="cs-CZ" altLang="cs-CZ" sz="2000">
                    <a:latin typeface="Calibri" panose="020F0502020204030204" pitchFamily="34" charset="0"/>
                  </a:rPr>
                  <a:t>Profesní organizace a svazy (zastupující zemědělce, další odborníky a mikropodniky)</a:t>
                </a:r>
                <a:endParaRPr lang="cs-CZ" altLang="cs-CZ" sz="2000"/>
              </a:p>
            </p:txBody>
          </p:sp>
          <p:sp>
            <p:nvSpPr>
              <p:cNvPr id="11" name="Rectangle 9">
                <a:extLst>
                  <a:ext uri="{FF2B5EF4-FFF2-40B4-BE49-F238E27FC236}">
                    <a16:creationId xmlns:a16="http://schemas.microsoft.com/office/drawing/2014/main" id="{0E67A991-F41F-476D-959D-22EDEF99D594}"/>
                  </a:ext>
                </a:extLst>
              </p:cNvPr>
              <p:cNvSpPr>
                <a:spLocks noChangeArrowheads="1"/>
              </p:cNvSpPr>
              <p:nvPr/>
            </p:nvSpPr>
            <p:spPr bwMode="auto">
              <a:xfrm>
                <a:off x="1084" y="2747"/>
                <a:ext cx="1555" cy="488"/>
              </a:xfrm>
              <a:prstGeom prst="rect">
                <a:avLst/>
              </a:prstGeom>
              <a:solidFill>
                <a:srgbClr val="FFFFFF"/>
              </a:solidFill>
              <a:ln w="9525">
                <a:solidFill>
                  <a:srgbClr val="000000"/>
                </a:solidFill>
                <a:miter lim="800000"/>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Aft>
                    <a:spcPts val="1000"/>
                  </a:spcAft>
                </a:pPr>
                <a:endParaRPr lang="cs-CZ" altLang="cs-CZ" sz="100">
                  <a:latin typeface="Times New Roman" panose="02020603050405020304" pitchFamily="18" charset="0"/>
                </a:endParaRPr>
              </a:p>
              <a:p>
                <a:pPr algn="ctr" eaLnBrk="1" hangingPunct="1">
                  <a:spcBef>
                    <a:spcPts val="600"/>
                  </a:spcBef>
                  <a:spcAft>
                    <a:spcPts val="1000"/>
                  </a:spcAft>
                </a:pPr>
                <a:r>
                  <a:rPr lang="cs-CZ" altLang="cs-CZ" sz="2000">
                    <a:latin typeface="Calibri" panose="020F0502020204030204" pitchFamily="34" charset="0"/>
                  </a:rPr>
                  <a:t>Veřejná správa </a:t>
                </a:r>
              </a:p>
              <a:p>
                <a:pPr eaLnBrk="1" hangingPunct="1"/>
                <a:endParaRPr lang="cs-CZ" altLang="cs-CZ"/>
              </a:p>
            </p:txBody>
          </p:sp>
          <p:sp>
            <p:nvSpPr>
              <p:cNvPr id="12" name="Rectangle 10">
                <a:extLst>
                  <a:ext uri="{FF2B5EF4-FFF2-40B4-BE49-F238E27FC236}">
                    <a16:creationId xmlns:a16="http://schemas.microsoft.com/office/drawing/2014/main" id="{9C26D092-9095-4C5E-9AE1-94DE6BDCCC7D}"/>
                  </a:ext>
                </a:extLst>
              </p:cNvPr>
              <p:cNvSpPr>
                <a:spLocks noChangeArrowheads="1"/>
              </p:cNvSpPr>
              <p:nvPr/>
            </p:nvSpPr>
            <p:spPr bwMode="auto">
              <a:xfrm>
                <a:off x="1084" y="1723"/>
                <a:ext cx="1555" cy="615"/>
              </a:xfrm>
              <a:prstGeom prst="rect">
                <a:avLst/>
              </a:prstGeom>
              <a:solidFill>
                <a:srgbClr val="FFFFFF"/>
              </a:solidFill>
              <a:ln w="9525">
                <a:solidFill>
                  <a:srgbClr val="000000"/>
                </a:solidFill>
                <a:miter lim="800000"/>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Aft>
                    <a:spcPts val="1000"/>
                  </a:spcAft>
                </a:pPr>
                <a:r>
                  <a:rPr lang="cs-CZ" altLang="cs-CZ" sz="2000">
                    <a:latin typeface="Calibri" panose="020F0502020204030204" pitchFamily="34" charset="0"/>
                  </a:rPr>
                  <a:t>Poskytovatelé služeb společenství a kulturních služeb</a:t>
                </a:r>
                <a:endParaRPr lang="cs-CZ" altLang="cs-CZ" sz="2000"/>
              </a:p>
            </p:txBody>
          </p:sp>
          <p:sp>
            <p:nvSpPr>
              <p:cNvPr id="13" name="Rectangle 11">
                <a:extLst>
                  <a:ext uri="{FF2B5EF4-FFF2-40B4-BE49-F238E27FC236}">
                    <a16:creationId xmlns:a16="http://schemas.microsoft.com/office/drawing/2014/main" id="{BF19FA50-A8A6-42F2-93DB-4E24144CEAE7}"/>
                  </a:ext>
                </a:extLst>
              </p:cNvPr>
              <p:cNvSpPr>
                <a:spLocks noChangeArrowheads="1"/>
              </p:cNvSpPr>
              <p:nvPr/>
            </p:nvSpPr>
            <p:spPr bwMode="auto">
              <a:xfrm>
                <a:off x="3417" y="1416"/>
                <a:ext cx="1555" cy="307"/>
              </a:xfrm>
              <a:prstGeom prst="rect">
                <a:avLst/>
              </a:prstGeom>
              <a:solidFill>
                <a:srgbClr val="FFFFFF"/>
              </a:solidFill>
              <a:ln w="9525">
                <a:solidFill>
                  <a:srgbClr val="000000"/>
                </a:solidFill>
                <a:miter lim="800000"/>
                <a:headEnd/>
                <a:tailEnd/>
              </a:ln>
            </p:spPr>
            <p:txBody>
              <a:bodyPr lIns="0" tIns="0" rIns="0" bIns="0"/>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Aft>
                    <a:spcPts val="1000"/>
                  </a:spcAft>
                </a:pPr>
                <a:r>
                  <a:rPr lang="cs-CZ" altLang="cs-CZ" sz="2000">
                    <a:latin typeface="Calibri" panose="020F0502020204030204" pitchFamily="34" charset="0"/>
                  </a:rPr>
                  <a:t>Vnější sítě a výzkum</a:t>
                </a:r>
                <a:endParaRPr lang="cs-CZ" altLang="cs-CZ" sz="2000"/>
              </a:p>
            </p:txBody>
          </p:sp>
          <p:sp>
            <p:nvSpPr>
              <p:cNvPr id="14" name="Line 12">
                <a:extLst>
                  <a:ext uri="{FF2B5EF4-FFF2-40B4-BE49-F238E27FC236}">
                    <a16:creationId xmlns:a16="http://schemas.microsoft.com/office/drawing/2014/main" id="{DD3396EA-F81C-4FC9-9C12-8BD6EE3D5FAB}"/>
                  </a:ext>
                </a:extLst>
              </p:cNvPr>
              <p:cNvSpPr>
                <a:spLocks noChangeShapeType="1"/>
              </p:cNvSpPr>
              <p:nvPr/>
            </p:nvSpPr>
            <p:spPr bwMode="auto">
              <a:xfrm>
                <a:off x="4194" y="1723"/>
                <a:ext cx="0" cy="4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cs-CZ"/>
              </a:p>
            </p:txBody>
          </p:sp>
          <p:sp>
            <p:nvSpPr>
              <p:cNvPr id="15" name="Line 13">
                <a:extLst>
                  <a:ext uri="{FF2B5EF4-FFF2-40B4-BE49-F238E27FC236}">
                    <a16:creationId xmlns:a16="http://schemas.microsoft.com/office/drawing/2014/main" id="{3994D636-8034-4F77-ACC7-825BB2F782DE}"/>
                  </a:ext>
                </a:extLst>
              </p:cNvPr>
              <p:cNvSpPr>
                <a:spLocks noChangeShapeType="1"/>
              </p:cNvSpPr>
              <p:nvPr/>
            </p:nvSpPr>
            <p:spPr bwMode="auto">
              <a:xfrm flipV="1">
                <a:off x="4194" y="2774"/>
                <a:ext cx="0" cy="3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cs-CZ"/>
              </a:p>
            </p:txBody>
          </p:sp>
          <p:sp>
            <p:nvSpPr>
              <p:cNvPr id="16" name="Line 14">
                <a:extLst>
                  <a:ext uri="{FF2B5EF4-FFF2-40B4-BE49-F238E27FC236}">
                    <a16:creationId xmlns:a16="http://schemas.microsoft.com/office/drawing/2014/main" id="{7A8FF9B7-95E6-4F18-B83F-1070F0F12E37}"/>
                  </a:ext>
                </a:extLst>
              </p:cNvPr>
              <p:cNvSpPr>
                <a:spLocks noChangeShapeType="1"/>
              </p:cNvSpPr>
              <p:nvPr/>
            </p:nvSpPr>
            <p:spPr bwMode="auto">
              <a:xfrm>
                <a:off x="2639" y="2030"/>
                <a:ext cx="518" cy="2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cs-CZ"/>
              </a:p>
            </p:txBody>
          </p:sp>
          <p:sp>
            <p:nvSpPr>
              <p:cNvPr id="17" name="Line 15">
                <a:extLst>
                  <a:ext uri="{FF2B5EF4-FFF2-40B4-BE49-F238E27FC236}">
                    <a16:creationId xmlns:a16="http://schemas.microsoft.com/office/drawing/2014/main" id="{F221654D-A2DC-4FE9-B8AF-788C6FC1B2E5}"/>
                  </a:ext>
                </a:extLst>
              </p:cNvPr>
              <p:cNvSpPr>
                <a:spLocks noChangeAspect="1" noChangeShapeType="1"/>
              </p:cNvSpPr>
              <p:nvPr/>
            </p:nvSpPr>
            <p:spPr bwMode="auto">
              <a:xfrm flipV="1">
                <a:off x="2639" y="2645"/>
                <a:ext cx="567" cy="3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cs-CZ"/>
              </a:p>
            </p:txBody>
          </p:sp>
          <p:sp>
            <p:nvSpPr>
              <p:cNvPr id="18" name="Line 16">
                <a:extLst>
                  <a:ext uri="{FF2B5EF4-FFF2-40B4-BE49-F238E27FC236}">
                    <a16:creationId xmlns:a16="http://schemas.microsoft.com/office/drawing/2014/main" id="{68F8989B-35C6-4DDB-915C-1AE2AF2C3CA3}"/>
                  </a:ext>
                </a:extLst>
              </p:cNvPr>
              <p:cNvSpPr>
                <a:spLocks noChangeShapeType="1"/>
              </p:cNvSpPr>
              <p:nvPr/>
            </p:nvSpPr>
            <p:spPr bwMode="auto">
              <a:xfrm flipH="1">
                <a:off x="5220" y="2019"/>
                <a:ext cx="518" cy="2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cs-CZ"/>
              </a:p>
            </p:txBody>
          </p:sp>
          <p:sp>
            <p:nvSpPr>
              <p:cNvPr id="19" name="Line 17">
                <a:extLst>
                  <a:ext uri="{FF2B5EF4-FFF2-40B4-BE49-F238E27FC236}">
                    <a16:creationId xmlns:a16="http://schemas.microsoft.com/office/drawing/2014/main" id="{99FA7475-810A-4304-B111-8123E9F59743}"/>
                  </a:ext>
                </a:extLst>
              </p:cNvPr>
              <p:cNvSpPr>
                <a:spLocks noChangeShapeType="1"/>
              </p:cNvSpPr>
              <p:nvPr/>
            </p:nvSpPr>
            <p:spPr bwMode="auto">
              <a:xfrm flipH="1" flipV="1">
                <a:off x="5090" y="2673"/>
                <a:ext cx="648" cy="3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cs-CZ"/>
              </a:p>
            </p:txBody>
          </p:sp>
        </p:grpSp>
      </p:grpSp>
    </p:spTree>
    <p:extLst>
      <p:ext uri="{BB962C8B-B14F-4D97-AF65-F5344CB8AC3E}">
        <p14:creationId xmlns:p14="http://schemas.microsoft.com/office/powerpoint/2010/main" val="323344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960109"/>
            <a:ext cx="9637776" cy="1430696"/>
          </a:xfrm>
        </p:spPr>
        <p:txBody>
          <a:bodyPr>
            <a:normAutofit/>
          </a:bodyPr>
          <a:lstStyle/>
          <a:p>
            <a:r>
              <a:rPr lang="cs-CZ" dirty="0"/>
              <a:t>Aktéři na národní úrovni</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2027583"/>
            <a:ext cx="9637776" cy="3870286"/>
          </a:xfrm>
        </p:spPr>
        <p:txBody>
          <a:bodyPr>
            <a:normAutofit lnSpcReduction="10000"/>
          </a:bodyPr>
          <a:lstStyle/>
          <a:p>
            <a:pPr marL="0" indent="0">
              <a:buNone/>
            </a:pPr>
            <a:r>
              <a:rPr lang="cs-CZ" sz="1400" b="1" dirty="0"/>
              <a:t>Ministerstva</a:t>
            </a:r>
          </a:p>
          <a:p>
            <a:pPr marL="0" indent="0">
              <a:buNone/>
            </a:pPr>
            <a:r>
              <a:rPr lang="cs-CZ" sz="1400" dirty="0"/>
              <a:t>MZE – nejen zemědělství,  kompetence také pro vodní hospodářství, ochrany vodních zdrojů, pro potravinářský průmysl, státní správy lesů, myslivosti a rybářství</a:t>
            </a:r>
          </a:p>
          <a:p>
            <a:pPr marL="0" indent="0">
              <a:buNone/>
            </a:pPr>
            <a:r>
              <a:rPr lang="cs-CZ" sz="1400" dirty="0"/>
              <a:t>MMR Program obnovy venkova </a:t>
            </a:r>
          </a:p>
          <a:p>
            <a:pPr marL="0" indent="0">
              <a:buNone/>
            </a:pPr>
            <a:r>
              <a:rPr lang="cs-CZ" sz="1400" b="1" dirty="0"/>
              <a:t>Státní organizace</a:t>
            </a:r>
          </a:p>
          <a:p>
            <a:pPr marL="0" indent="0">
              <a:buNone/>
            </a:pPr>
            <a:r>
              <a:rPr lang="cs-CZ" sz="1400" dirty="0"/>
              <a:t>Lesy ČR, Agrární komora ČR- podpora podnikatelských aktivit v zemědělství, potravinářství a lesnictví, </a:t>
            </a:r>
          </a:p>
          <a:p>
            <a:pPr marL="0" indent="0">
              <a:buNone/>
            </a:pPr>
            <a:endParaRPr lang="cs-CZ" sz="1400" b="1" dirty="0"/>
          </a:p>
          <a:p>
            <a:pPr marL="0" indent="0">
              <a:buNone/>
            </a:pPr>
            <a:r>
              <a:rPr lang="cs-CZ" sz="1400" b="1" dirty="0"/>
              <a:t>SPOV - Spolek pro obnovu venkova</a:t>
            </a:r>
          </a:p>
          <a:p>
            <a:pPr marL="0" indent="0">
              <a:buNone/>
            </a:pPr>
            <a:r>
              <a:rPr lang="cs-CZ" sz="1400" dirty="0"/>
              <a:t>Svaz měst a obcí České republiky</a:t>
            </a:r>
          </a:p>
          <a:p>
            <a:pPr marL="0" indent="0">
              <a:buNone/>
            </a:pPr>
            <a:r>
              <a:rPr lang="cs-CZ" sz="1400" dirty="0"/>
              <a:t>Podílí se na přípravě a tvorbě návrhů legislativních opatření v oblastech týkajících se kompetencí obcí</a:t>
            </a:r>
          </a:p>
          <a:p>
            <a:pPr marL="0" indent="0">
              <a:buNone/>
            </a:pPr>
            <a:r>
              <a:rPr lang="cs-CZ" sz="1400" b="1" dirty="0"/>
              <a:t>Celostátní síť pro venkov</a:t>
            </a:r>
          </a:p>
          <a:p>
            <a:pPr marL="0" indent="0">
              <a:buNone/>
            </a:pPr>
            <a:r>
              <a:rPr lang="cs-CZ" sz="1400" dirty="0"/>
              <a:t>komunikační platforma Programu rozvoje venkova, </a:t>
            </a:r>
          </a:p>
          <a:p>
            <a:pPr marL="0" indent="0">
              <a:buNone/>
            </a:pPr>
            <a:r>
              <a:rPr lang="cs-CZ" sz="1400" dirty="0"/>
              <a:t>Cílem sítě je sběr dat o nejlepší praxi a šířit nástroje rozvoje venkova a zemědělství</a:t>
            </a:r>
          </a:p>
          <a:p>
            <a:pPr marL="0" indent="0">
              <a:buNone/>
            </a:pPr>
            <a:endParaRPr lang="cs-CZ" sz="1400" dirty="0"/>
          </a:p>
        </p:txBody>
      </p:sp>
    </p:spTree>
    <p:extLst>
      <p:ext uri="{BB962C8B-B14F-4D97-AF65-F5344CB8AC3E}">
        <p14:creationId xmlns:p14="http://schemas.microsoft.com/office/powerpoint/2010/main" val="1511610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5979A72-7D52-44E7-9B6D-9888CC0B4D75}"/>
              </a:ext>
            </a:extLst>
          </p:cNvPr>
          <p:cNvSpPr>
            <a:spLocks noGrp="1"/>
          </p:cNvSpPr>
          <p:nvPr>
            <p:ph type="title"/>
          </p:nvPr>
        </p:nvSpPr>
        <p:spPr>
          <a:xfrm>
            <a:off x="1288064" y="960109"/>
            <a:ext cx="9637776" cy="1430696"/>
          </a:xfrm>
        </p:spPr>
        <p:txBody>
          <a:bodyPr>
            <a:normAutofit/>
          </a:bodyPr>
          <a:lstStyle/>
          <a:p>
            <a:r>
              <a:rPr lang="cs-CZ" dirty="0"/>
              <a:t>Problémy aktérů </a:t>
            </a:r>
          </a:p>
        </p:txBody>
      </p:sp>
      <p:sp>
        <p:nvSpPr>
          <p:cNvPr id="3" name="Zástupný symbol pro obsah 2">
            <a:extLst>
              <a:ext uri="{FF2B5EF4-FFF2-40B4-BE49-F238E27FC236}">
                <a16:creationId xmlns:a16="http://schemas.microsoft.com/office/drawing/2014/main" id="{0E24E9FE-A999-4D3D-B013-13826B5023C1}"/>
              </a:ext>
            </a:extLst>
          </p:cNvPr>
          <p:cNvSpPr>
            <a:spLocks noGrp="1"/>
          </p:cNvSpPr>
          <p:nvPr>
            <p:ph idx="1"/>
          </p:nvPr>
        </p:nvSpPr>
        <p:spPr>
          <a:xfrm>
            <a:off x="1288064" y="2027583"/>
            <a:ext cx="9637776" cy="3870286"/>
          </a:xfrm>
        </p:spPr>
        <p:txBody>
          <a:bodyPr>
            <a:normAutofit lnSpcReduction="10000"/>
          </a:bodyPr>
          <a:lstStyle/>
          <a:p>
            <a:pPr marL="0" indent="0">
              <a:buNone/>
            </a:pPr>
            <a:r>
              <a:rPr lang="cs-CZ" sz="1800" b="1" dirty="0"/>
              <a:t>Nejasné rozdělení kompetencí (MMR, </a:t>
            </a:r>
            <a:r>
              <a:rPr lang="cs-CZ" sz="1800" b="1" dirty="0" err="1"/>
              <a:t>Mze</a:t>
            </a:r>
            <a:r>
              <a:rPr lang="cs-CZ" sz="1800" b="1" dirty="0"/>
              <a:t>, MŽP)</a:t>
            </a:r>
          </a:p>
          <a:p>
            <a:pPr marL="0" indent="0">
              <a:buNone/>
            </a:pPr>
            <a:endParaRPr lang="cs-CZ" sz="1800" b="1" dirty="0"/>
          </a:p>
          <a:p>
            <a:pPr marL="0" indent="0">
              <a:buNone/>
            </a:pPr>
            <a:r>
              <a:rPr lang="cs-CZ" sz="1800" b="1" dirty="0"/>
              <a:t>Vysoký počet aktérů na národní úrovni, nízký na lokální</a:t>
            </a:r>
          </a:p>
          <a:p>
            <a:pPr marL="0" indent="0">
              <a:buNone/>
            </a:pPr>
            <a:endParaRPr lang="cs-CZ" sz="1800" b="1" dirty="0"/>
          </a:p>
          <a:p>
            <a:pPr marL="0" indent="0">
              <a:buNone/>
            </a:pPr>
            <a:r>
              <a:rPr lang="cs-CZ" sz="1800" b="1" dirty="0"/>
              <a:t>Vysoká administrativní zátěž</a:t>
            </a:r>
          </a:p>
          <a:p>
            <a:pPr marL="0" indent="0">
              <a:buNone/>
            </a:pPr>
            <a:endParaRPr lang="cs-CZ" sz="1800" b="1" dirty="0"/>
          </a:p>
          <a:p>
            <a:pPr marL="0" indent="0">
              <a:buNone/>
            </a:pPr>
            <a:r>
              <a:rPr lang="cs-CZ" sz="1800" b="1" dirty="0"/>
              <a:t>Aktér na úrovni EU nebo ČR nemá příliš ponětí o tom, co se děje „dole“, přesto řídí</a:t>
            </a:r>
          </a:p>
          <a:p>
            <a:pPr marL="0" indent="0">
              <a:buNone/>
            </a:pPr>
            <a:endParaRPr lang="cs-CZ" sz="1800" b="1" dirty="0"/>
          </a:p>
          <a:p>
            <a:pPr marL="0" indent="0">
              <a:buNone/>
            </a:pPr>
            <a:r>
              <a:rPr lang="cs-CZ" sz="1800" b="1" dirty="0"/>
              <a:t>Jednotliví aktéři nespolupracují, činnosti se často překrývají</a:t>
            </a:r>
          </a:p>
          <a:p>
            <a:pPr marL="0" indent="0">
              <a:buNone/>
            </a:pPr>
            <a:endParaRPr lang="cs-CZ" sz="1800" b="1" dirty="0"/>
          </a:p>
          <a:p>
            <a:pPr marL="0" indent="0">
              <a:buNone/>
            </a:pPr>
            <a:r>
              <a:rPr lang="cs-CZ" sz="1800" b="1" dirty="0"/>
              <a:t>Spolupráce je základem pro rozvoj venkova</a:t>
            </a:r>
          </a:p>
        </p:txBody>
      </p:sp>
    </p:spTree>
    <p:extLst>
      <p:ext uri="{BB962C8B-B14F-4D97-AF65-F5344CB8AC3E}">
        <p14:creationId xmlns:p14="http://schemas.microsoft.com/office/powerpoint/2010/main" val="125437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1E15BE1-B8DF-4EEF-9B82-61AAF77BC790}"/>
              </a:ext>
            </a:extLst>
          </p:cNvPr>
          <p:cNvSpPr>
            <a:spLocks noGrp="1"/>
          </p:cNvSpPr>
          <p:nvPr>
            <p:ph type="title"/>
          </p:nvPr>
        </p:nvSpPr>
        <p:spPr>
          <a:xfrm>
            <a:off x="838200" y="631825"/>
            <a:ext cx="10515600" cy="1325563"/>
          </a:xfrm>
        </p:spPr>
        <p:txBody>
          <a:bodyPr>
            <a:normAutofit/>
          </a:bodyPr>
          <a:lstStyle/>
          <a:p>
            <a:r>
              <a:rPr lang="cs-CZ" dirty="0"/>
              <a:t>Vztah regionální politiky a rurální politiky</a:t>
            </a:r>
          </a:p>
        </p:txBody>
      </p:sp>
      <p:sp>
        <p:nvSpPr>
          <p:cNvPr id="3" name="Zástupný symbol pro obsah 2">
            <a:extLst>
              <a:ext uri="{FF2B5EF4-FFF2-40B4-BE49-F238E27FC236}">
                <a16:creationId xmlns:a16="http://schemas.microsoft.com/office/drawing/2014/main" id="{C1DACE3C-4F18-49F5-8E72-77D0467D89FF}"/>
              </a:ext>
            </a:extLst>
          </p:cNvPr>
          <p:cNvSpPr>
            <a:spLocks noGrp="1"/>
          </p:cNvSpPr>
          <p:nvPr>
            <p:ph idx="1"/>
          </p:nvPr>
        </p:nvSpPr>
        <p:spPr>
          <a:xfrm>
            <a:off x="838200" y="2057400"/>
            <a:ext cx="10515600" cy="3871762"/>
          </a:xfrm>
        </p:spPr>
        <p:txBody>
          <a:bodyPr>
            <a:normAutofit/>
          </a:bodyPr>
          <a:lstStyle/>
          <a:p>
            <a:pPr marL="0" indent="0">
              <a:buNone/>
            </a:pPr>
            <a:r>
              <a:rPr lang="cs-CZ" altLang="cs-CZ" sz="2000" dirty="0"/>
              <a:t>Venkovské oblasti představují 91 % území 27 členských států Evropské unie a jsou domovem více než 56 % jejích obyvatel, což z rozvoje venkova činí politiku prvořadého významu. </a:t>
            </a:r>
          </a:p>
          <a:p>
            <a:endParaRPr lang="cs-CZ" altLang="cs-CZ" sz="2000" dirty="0"/>
          </a:p>
          <a:p>
            <a:endParaRPr lang="cs-CZ" altLang="cs-CZ" sz="2000" dirty="0"/>
          </a:p>
          <a:p>
            <a:pPr marL="0" indent="0">
              <a:buNone/>
            </a:pPr>
            <a:r>
              <a:rPr lang="cs-CZ" altLang="cs-CZ" sz="2000" dirty="0"/>
              <a:t>V České republice zaujímá venkov téměř 90 % obcí, tři čtvrtiny rozlohy území, avšak pouze zhruba čtvrtinu obyvatel. </a:t>
            </a:r>
          </a:p>
          <a:p>
            <a:endParaRPr lang="cs-CZ" altLang="cs-CZ" sz="2000" b="1" dirty="0">
              <a:cs typeface="Arial" panose="020B0604020202020204" pitchFamily="34" charset="0"/>
            </a:endParaRPr>
          </a:p>
          <a:p>
            <a:endParaRPr lang="cs-CZ" altLang="cs-CZ" sz="2000" b="1" dirty="0">
              <a:cs typeface="Arial" panose="020B0604020202020204" pitchFamily="34" charset="0"/>
            </a:endParaRPr>
          </a:p>
          <a:p>
            <a:pPr marL="0" indent="0">
              <a:buNone/>
            </a:pPr>
            <a:r>
              <a:rPr lang="cs-CZ" altLang="cs-CZ" sz="2000" b="1" dirty="0">
                <a:cs typeface="Arial" panose="020B0604020202020204" pitchFamily="34" charset="0"/>
              </a:rPr>
              <a:t>Má být venkovská politika součástí regionálního rozvoje nebo ne?</a:t>
            </a:r>
          </a:p>
          <a:p>
            <a:endParaRPr lang="cs-CZ" altLang="cs-CZ" sz="2400" b="1" dirty="0">
              <a:latin typeface="Arial" panose="020B0604020202020204" pitchFamily="34" charset="0"/>
              <a:cs typeface="Arial" panose="020B0604020202020204" pitchFamily="34" charset="0"/>
            </a:endParaRPr>
          </a:p>
          <a:p>
            <a:endParaRPr lang="cs-CZ" sz="2400" dirty="0"/>
          </a:p>
        </p:txBody>
      </p:sp>
    </p:spTree>
    <p:extLst>
      <p:ext uri="{BB962C8B-B14F-4D97-AF65-F5344CB8AC3E}">
        <p14:creationId xmlns:p14="http://schemas.microsoft.com/office/powerpoint/2010/main" val="402370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8AD23-DA36-4E16-9507-1316FDDDE647}"/>
              </a:ext>
            </a:extLst>
          </p:cNvPr>
          <p:cNvSpPr>
            <a:spLocks noGrp="1"/>
          </p:cNvSpPr>
          <p:nvPr>
            <p:ph type="title"/>
          </p:nvPr>
        </p:nvSpPr>
        <p:spPr/>
        <p:txBody>
          <a:bodyPr/>
          <a:lstStyle/>
          <a:p>
            <a:r>
              <a:rPr lang="cs-CZ" dirty="0"/>
              <a:t>Odlišnosti při rozvoji venkova</a:t>
            </a:r>
          </a:p>
        </p:txBody>
      </p:sp>
      <p:pic>
        <p:nvPicPr>
          <p:cNvPr id="4" name="Picture 2">
            <a:extLst>
              <a:ext uri="{FF2B5EF4-FFF2-40B4-BE49-F238E27FC236}">
                <a16:creationId xmlns:a16="http://schemas.microsoft.com/office/drawing/2014/main" id="{B7189986-9DB7-4764-96C5-BA893E71275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93" t="36979" r="25037" b="11285"/>
          <a:stretch/>
        </p:blipFill>
        <p:spPr bwMode="auto">
          <a:xfrm>
            <a:off x="838200" y="1459640"/>
            <a:ext cx="9639828" cy="516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721D80-A00B-4E8C-AD8C-FE90F7538C5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32CA5ED-003E-47A0-BC96-CCD8F4C69D1C}"/>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D8B6DCD3-80C3-4BC9-BA45-63C95E3B5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02" t="37674" r="27672" b="14757"/>
          <a:stretch/>
        </p:blipFill>
        <p:spPr bwMode="auto">
          <a:xfrm>
            <a:off x="465897" y="365125"/>
            <a:ext cx="10746054" cy="5996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3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1FA06D46-0515-4A87-AB15-C949DCF6F1C8}"/>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Běžná praxe v rozvoji venkova I</a:t>
            </a:r>
          </a:p>
        </p:txBody>
      </p:sp>
      <p:sp>
        <p:nvSpPr>
          <p:cNvPr id="3" name="Zástupný symbol pro obsah 2">
            <a:extLst>
              <a:ext uri="{FF2B5EF4-FFF2-40B4-BE49-F238E27FC236}">
                <a16:creationId xmlns:a16="http://schemas.microsoft.com/office/drawing/2014/main" id="{C432B245-6664-4EBC-9B6A-29EA3BC157A0}"/>
              </a:ext>
            </a:extLst>
          </p:cNvPr>
          <p:cNvSpPr>
            <a:spLocks noGrp="1"/>
          </p:cNvSpPr>
          <p:nvPr>
            <p:ph idx="1"/>
          </p:nvPr>
        </p:nvSpPr>
        <p:spPr>
          <a:xfrm>
            <a:off x="4976031" y="963877"/>
            <a:ext cx="6377769" cy="4930246"/>
          </a:xfrm>
        </p:spPr>
        <p:txBody>
          <a:bodyPr anchor="ctr">
            <a:normAutofit/>
          </a:bodyPr>
          <a:lstStyle/>
          <a:p>
            <a:pPr marL="0" indent="0">
              <a:buNone/>
            </a:pPr>
            <a:r>
              <a:rPr lang="cs-CZ" sz="2000" dirty="0"/>
              <a:t>1) Řeší se přednostně ty problémy, jejichž řešení je podporováno dotačními prostředky.</a:t>
            </a:r>
          </a:p>
          <a:p>
            <a:pPr marL="0" indent="0">
              <a:buNone/>
            </a:pPr>
            <a:endParaRPr lang="cs-CZ" sz="2000" dirty="0"/>
          </a:p>
          <a:p>
            <a:pPr marL="0" indent="0">
              <a:buNone/>
            </a:pPr>
            <a:r>
              <a:rPr lang="cs-CZ" sz="2000" dirty="0"/>
              <a:t>2) Hlavní problémy na venkově příliš nesouvisí se zemědělskou politikou a jejími nástroji, přesto se stále ztotožňuje rozvoj venkova s rozvojem zemědělství.</a:t>
            </a:r>
          </a:p>
          <a:p>
            <a:pPr marL="0" indent="0">
              <a:buNone/>
            </a:pPr>
            <a:endParaRPr lang="cs-CZ" sz="2000" dirty="0"/>
          </a:p>
          <a:p>
            <a:pPr marL="0" indent="0">
              <a:buNone/>
            </a:pPr>
            <a:r>
              <a:rPr lang="cs-CZ" sz="2000" dirty="0"/>
              <a:t>3) Je podporováno řešení problémů, ale řeší se problémy, které nejsou z hlediska obyvatel těmi zásadními.</a:t>
            </a:r>
          </a:p>
          <a:p>
            <a:pPr marL="0" indent="0">
              <a:buNone/>
            </a:pPr>
            <a:endParaRPr lang="cs-CZ" sz="2000" dirty="0"/>
          </a:p>
          <a:p>
            <a:pPr marL="0" indent="0">
              <a:buNone/>
            </a:pPr>
            <a:r>
              <a:rPr lang="cs-CZ" sz="2000" dirty="0"/>
              <a:t>4) Setrvávání na tradičních, nepříliš účinných, zaběhlých postupech – využívání vytvořených a stabilizovaných (ale mnohdy nefunkčních) struktur.</a:t>
            </a:r>
          </a:p>
          <a:p>
            <a:pPr marL="0" indent="0">
              <a:buNone/>
            </a:pPr>
            <a:endParaRPr lang="cs-CZ" sz="2000" dirty="0"/>
          </a:p>
        </p:txBody>
      </p:sp>
    </p:spTree>
    <p:extLst>
      <p:ext uri="{BB962C8B-B14F-4D97-AF65-F5344CB8AC3E}">
        <p14:creationId xmlns:p14="http://schemas.microsoft.com/office/powerpoint/2010/main" val="728163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1FA06D46-0515-4A87-AB15-C949DCF6F1C8}"/>
              </a:ext>
            </a:extLst>
          </p:cNvPr>
          <p:cNvSpPr>
            <a:spLocks noGrp="1"/>
          </p:cNvSpPr>
          <p:nvPr>
            <p:ph type="title"/>
          </p:nvPr>
        </p:nvSpPr>
        <p:spPr>
          <a:xfrm>
            <a:off x="838200" y="963877"/>
            <a:ext cx="3494362" cy="4930246"/>
          </a:xfrm>
        </p:spPr>
        <p:txBody>
          <a:bodyPr>
            <a:normAutofit/>
          </a:bodyPr>
          <a:lstStyle/>
          <a:p>
            <a:pPr algn="r"/>
            <a:r>
              <a:rPr lang="cs-CZ">
                <a:solidFill>
                  <a:schemeClr val="accent1"/>
                </a:solidFill>
              </a:rPr>
              <a:t>Běžná praxe v rozvoji venkova II</a:t>
            </a:r>
          </a:p>
        </p:txBody>
      </p:sp>
      <p:sp>
        <p:nvSpPr>
          <p:cNvPr id="3" name="Zástupný symbol pro obsah 2">
            <a:extLst>
              <a:ext uri="{FF2B5EF4-FFF2-40B4-BE49-F238E27FC236}">
                <a16:creationId xmlns:a16="http://schemas.microsoft.com/office/drawing/2014/main" id="{C432B245-6664-4EBC-9B6A-29EA3BC157A0}"/>
              </a:ext>
            </a:extLst>
          </p:cNvPr>
          <p:cNvSpPr>
            <a:spLocks noGrp="1"/>
          </p:cNvSpPr>
          <p:nvPr>
            <p:ph idx="1"/>
          </p:nvPr>
        </p:nvSpPr>
        <p:spPr>
          <a:xfrm>
            <a:off x="4976031" y="963877"/>
            <a:ext cx="6377769" cy="4930246"/>
          </a:xfrm>
        </p:spPr>
        <p:txBody>
          <a:bodyPr anchor="ctr">
            <a:normAutofit/>
          </a:bodyPr>
          <a:lstStyle/>
          <a:p>
            <a:pPr marL="0" indent="0">
              <a:buNone/>
            </a:pPr>
            <a:r>
              <a:rPr lang="cs-CZ" sz="2400" dirty="0"/>
              <a:t>5) Řada subjektů připravuje projektové žádosti na základě témat aktuálně vyhlašovaných ve výzvách, a nikoliv podle svých priorit a potřeb. </a:t>
            </a:r>
          </a:p>
          <a:p>
            <a:pPr marL="0" indent="0">
              <a:buNone/>
            </a:pPr>
            <a:r>
              <a:rPr lang="cs-CZ" sz="2400" dirty="0"/>
              <a:t>	zatížení rozpočtu dlouholetými úvěry</a:t>
            </a:r>
          </a:p>
          <a:p>
            <a:pPr marL="0" indent="0">
              <a:buNone/>
            </a:pPr>
            <a:r>
              <a:rPr lang="cs-CZ" sz="2400" dirty="0"/>
              <a:t>	ohrožení realizace skutečně potřebných 	projektů</a:t>
            </a:r>
          </a:p>
          <a:p>
            <a:pPr marL="0" indent="0">
              <a:buNone/>
            </a:pPr>
            <a:endParaRPr lang="cs-CZ" sz="2400" dirty="0"/>
          </a:p>
        </p:txBody>
      </p:sp>
    </p:spTree>
    <p:extLst>
      <p:ext uri="{BB962C8B-B14F-4D97-AF65-F5344CB8AC3E}">
        <p14:creationId xmlns:p14="http://schemas.microsoft.com/office/powerpoint/2010/main" val="3594519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E3B5F94-6708-4CA5-BB23-C3038BBA7658}"/>
              </a:ext>
            </a:extLst>
          </p:cNvPr>
          <p:cNvSpPr>
            <a:spLocks noGrp="1"/>
          </p:cNvSpPr>
          <p:nvPr>
            <p:ph type="title"/>
          </p:nvPr>
        </p:nvSpPr>
        <p:spPr>
          <a:xfrm>
            <a:off x="1288064" y="1191646"/>
            <a:ext cx="9637776" cy="1430696"/>
          </a:xfrm>
        </p:spPr>
        <p:txBody>
          <a:bodyPr>
            <a:normAutofit/>
          </a:bodyPr>
          <a:lstStyle/>
          <a:p>
            <a:r>
              <a:rPr lang="cs-CZ" dirty="0">
                <a:solidFill>
                  <a:schemeClr val="accent1"/>
                </a:solidFill>
              </a:rPr>
              <a:t>Paradoxy rozvoje venkova I</a:t>
            </a:r>
            <a:endParaRPr lang="cs-CZ" dirty="0"/>
          </a:p>
        </p:txBody>
      </p:sp>
      <p:sp>
        <p:nvSpPr>
          <p:cNvPr id="3" name="Zástupný symbol pro obsah 2">
            <a:extLst>
              <a:ext uri="{FF2B5EF4-FFF2-40B4-BE49-F238E27FC236}">
                <a16:creationId xmlns:a16="http://schemas.microsoft.com/office/drawing/2014/main" id="{D1290D65-966D-433A-976E-47F2C8EB4DB3}"/>
              </a:ext>
            </a:extLst>
          </p:cNvPr>
          <p:cNvSpPr>
            <a:spLocks noGrp="1"/>
          </p:cNvSpPr>
          <p:nvPr>
            <p:ph idx="1"/>
          </p:nvPr>
        </p:nvSpPr>
        <p:spPr>
          <a:xfrm>
            <a:off x="1288064" y="2622343"/>
            <a:ext cx="9637776" cy="2946308"/>
          </a:xfrm>
        </p:spPr>
        <p:txBody>
          <a:bodyPr>
            <a:normAutofit lnSpcReduction="10000"/>
          </a:bodyPr>
          <a:lstStyle/>
          <a:p>
            <a:pPr marL="0" indent="0">
              <a:buNone/>
            </a:pPr>
            <a:r>
              <a:rPr lang="cs-CZ" sz="2000" dirty="0"/>
              <a:t>1) Časté situace kdy dochází k protichůdným opatřením pro rozvoj venkova. Mimo snahu o rozvoj území (dotačním titulem, rezortem) jsou i opatření protichůdné s rozdílnými cíli. </a:t>
            </a:r>
          </a:p>
          <a:p>
            <a:pPr lvl="1"/>
            <a:r>
              <a:rPr lang="cs-CZ" sz="2000" dirty="0"/>
              <a:t>rozvoj intenzivního zemědělství vs. ochrana krajiny</a:t>
            </a:r>
          </a:p>
          <a:p>
            <a:pPr lvl="1"/>
            <a:r>
              <a:rPr lang="cs-CZ" sz="2000" dirty="0"/>
              <a:t>snaha o udržení obyvatelstva vs. rušení škol, soc. zařízení</a:t>
            </a:r>
          </a:p>
          <a:p>
            <a:endParaRPr lang="cs-CZ" sz="2000" dirty="0"/>
          </a:p>
          <a:p>
            <a:pPr marL="0" indent="0">
              <a:buNone/>
            </a:pPr>
            <a:r>
              <a:rPr lang="cs-CZ" sz="2000" dirty="0"/>
              <a:t>2) Rozhodování o obecných směrech a podmínkách rozvoje venkova se uskutečňuje ve velké vzdálenosti od venkova bez reálných podkladů (názory obyvatel, starostů apod.) a znalosti poměrů na venkově. Rozhodování často v kontrastu např. k rozvoji města.</a:t>
            </a:r>
          </a:p>
          <a:p>
            <a:pPr lvl="1"/>
            <a:r>
              <a:rPr lang="cs-CZ" sz="2000" dirty="0"/>
              <a:t>Růstové póly</a:t>
            </a:r>
          </a:p>
        </p:txBody>
      </p:sp>
    </p:spTree>
    <p:extLst>
      <p:ext uri="{BB962C8B-B14F-4D97-AF65-F5344CB8AC3E}">
        <p14:creationId xmlns:p14="http://schemas.microsoft.com/office/powerpoint/2010/main" val="292149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E3B5F94-6708-4CA5-BB23-C3038BBA7658}"/>
              </a:ext>
            </a:extLst>
          </p:cNvPr>
          <p:cNvSpPr>
            <a:spLocks noGrp="1"/>
          </p:cNvSpPr>
          <p:nvPr>
            <p:ph type="title"/>
          </p:nvPr>
        </p:nvSpPr>
        <p:spPr>
          <a:xfrm>
            <a:off x="1288064" y="1191646"/>
            <a:ext cx="9637776" cy="1430696"/>
          </a:xfrm>
        </p:spPr>
        <p:txBody>
          <a:bodyPr>
            <a:normAutofit/>
          </a:bodyPr>
          <a:lstStyle/>
          <a:p>
            <a:r>
              <a:rPr lang="cs-CZ" dirty="0">
                <a:solidFill>
                  <a:schemeClr val="accent1"/>
                </a:solidFill>
              </a:rPr>
              <a:t>Paradoxy rozvoje venkova II</a:t>
            </a:r>
            <a:endParaRPr lang="cs-CZ" dirty="0"/>
          </a:p>
        </p:txBody>
      </p:sp>
      <p:sp>
        <p:nvSpPr>
          <p:cNvPr id="3" name="Zástupný symbol pro obsah 2">
            <a:extLst>
              <a:ext uri="{FF2B5EF4-FFF2-40B4-BE49-F238E27FC236}">
                <a16:creationId xmlns:a16="http://schemas.microsoft.com/office/drawing/2014/main" id="{D1290D65-966D-433A-976E-47F2C8EB4DB3}"/>
              </a:ext>
            </a:extLst>
          </p:cNvPr>
          <p:cNvSpPr>
            <a:spLocks noGrp="1"/>
          </p:cNvSpPr>
          <p:nvPr>
            <p:ph idx="1"/>
          </p:nvPr>
        </p:nvSpPr>
        <p:spPr>
          <a:xfrm>
            <a:off x="1288064" y="2622343"/>
            <a:ext cx="9637776" cy="2946308"/>
          </a:xfrm>
        </p:spPr>
        <p:txBody>
          <a:bodyPr>
            <a:normAutofit fontScale="77500" lnSpcReduction="20000"/>
          </a:bodyPr>
          <a:lstStyle/>
          <a:p>
            <a:pPr marL="0" indent="0">
              <a:buNone/>
            </a:pPr>
            <a:r>
              <a:rPr lang="cs-CZ" dirty="0"/>
              <a:t>3) Rozvoj venkovského se liší od rozvoje měst. </a:t>
            </a:r>
          </a:p>
          <a:p>
            <a:pPr lvl="1"/>
            <a:r>
              <a:rPr lang="cs-CZ" dirty="0"/>
              <a:t>K dispozici pouze jedny nástroje státní správy, jednotná legislativní regulace, jedny orgány státní správy. </a:t>
            </a:r>
          </a:p>
          <a:p>
            <a:pPr lvl="1"/>
            <a:endParaRPr lang="cs-CZ" dirty="0"/>
          </a:p>
          <a:p>
            <a:pPr marL="0" indent="0">
              <a:buNone/>
            </a:pPr>
            <a:r>
              <a:rPr lang="cs-CZ" dirty="0"/>
              <a:t>4) Silná pozice územního plánování v rozvoji venkova</a:t>
            </a:r>
          </a:p>
          <a:p>
            <a:pPr lvl="1"/>
            <a:r>
              <a:rPr lang="cs-CZ" dirty="0"/>
              <a:t>Přesto masivní devastace venkovského prostoru </a:t>
            </a:r>
            <a:r>
              <a:rPr lang="cs-CZ" dirty="0" err="1"/>
              <a:t>suburbanizačními</a:t>
            </a:r>
            <a:r>
              <a:rPr lang="cs-CZ" dirty="0"/>
              <a:t> procesy, vesnicko-průmyslových zón.</a:t>
            </a:r>
          </a:p>
          <a:p>
            <a:pPr lvl="1"/>
            <a:endParaRPr lang="cs-CZ" dirty="0"/>
          </a:p>
          <a:p>
            <a:pPr marL="0" indent="0">
              <a:buNone/>
            </a:pPr>
            <a:r>
              <a:rPr lang="cs-CZ" dirty="0"/>
              <a:t>5) Velká část vlastníků pozemků na venkově má pouze velmi slabý vztah k vesnici</a:t>
            </a:r>
          </a:p>
          <a:p>
            <a:pPr lvl="1"/>
            <a:r>
              <a:rPr lang="cs-CZ" dirty="0"/>
              <a:t>Pozemky na venkově často slouží pouze jako investice</a:t>
            </a:r>
          </a:p>
        </p:txBody>
      </p:sp>
    </p:spTree>
    <p:extLst>
      <p:ext uri="{BB962C8B-B14F-4D97-AF65-F5344CB8AC3E}">
        <p14:creationId xmlns:p14="http://schemas.microsoft.com/office/powerpoint/2010/main" val="179997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1E15BE1-B8DF-4EEF-9B82-61AAF77BC790}"/>
              </a:ext>
            </a:extLst>
          </p:cNvPr>
          <p:cNvSpPr>
            <a:spLocks noGrp="1"/>
          </p:cNvSpPr>
          <p:nvPr>
            <p:ph type="title"/>
          </p:nvPr>
        </p:nvSpPr>
        <p:spPr>
          <a:xfrm>
            <a:off x="838200" y="123039"/>
            <a:ext cx="10515600" cy="1325563"/>
          </a:xfrm>
        </p:spPr>
        <p:txBody>
          <a:bodyPr>
            <a:normAutofit/>
          </a:bodyPr>
          <a:lstStyle/>
          <a:p>
            <a:r>
              <a:rPr lang="cs-CZ" dirty="0"/>
              <a:t>Vztah regionální politiky a rurální politiky</a:t>
            </a:r>
          </a:p>
        </p:txBody>
      </p:sp>
      <p:sp>
        <p:nvSpPr>
          <p:cNvPr id="3" name="Zástupný symbol pro obsah 2">
            <a:extLst>
              <a:ext uri="{FF2B5EF4-FFF2-40B4-BE49-F238E27FC236}">
                <a16:creationId xmlns:a16="http://schemas.microsoft.com/office/drawing/2014/main" id="{C1DACE3C-4F18-49F5-8E72-77D0467D89FF}"/>
              </a:ext>
            </a:extLst>
          </p:cNvPr>
          <p:cNvSpPr>
            <a:spLocks noGrp="1"/>
          </p:cNvSpPr>
          <p:nvPr>
            <p:ph idx="1"/>
          </p:nvPr>
        </p:nvSpPr>
        <p:spPr>
          <a:xfrm>
            <a:off x="838200" y="1448602"/>
            <a:ext cx="10515600" cy="4480560"/>
          </a:xfrm>
        </p:spPr>
        <p:txBody>
          <a:bodyPr>
            <a:normAutofit/>
          </a:bodyPr>
          <a:lstStyle/>
          <a:p>
            <a:pPr marL="0" indent="0" algn="just">
              <a:buNone/>
            </a:pPr>
            <a:r>
              <a:rPr lang="cs-CZ" altLang="cs-CZ" sz="2400" dirty="0">
                <a:latin typeface="Arial" panose="020B0604020202020204" pitchFamily="34" charset="0"/>
                <a:cs typeface="Arial" panose="020B0604020202020204" pitchFamily="34" charset="0"/>
              </a:rPr>
              <a:t>SZP (EU) ,včetně „rurální“ politiky, vs. regionální politika (EU) – často řešení obdobných problémů a stejných území </a:t>
            </a:r>
          </a:p>
          <a:p>
            <a:pPr marL="0" indent="0" algn="just">
              <a:buNone/>
            </a:pPr>
            <a:endParaRPr lang="cs-CZ" altLang="cs-CZ" sz="2400" dirty="0">
              <a:latin typeface="Arial" panose="020B0604020202020204" pitchFamily="34" charset="0"/>
              <a:cs typeface="Arial" panose="020B0604020202020204" pitchFamily="34" charset="0"/>
            </a:endParaRPr>
          </a:p>
          <a:p>
            <a:pPr marL="0" indent="0" algn="just">
              <a:buNone/>
            </a:pPr>
            <a:endParaRPr lang="cs-CZ" altLang="cs-CZ" sz="2400" dirty="0">
              <a:latin typeface="Arial" panose="020B0604020202020204" pitchFamily="34" charset="0"/>
              <a:cs typeface="Arial" panose="020B0604020202020204" pitchFamily="34" charset="0"/>
            </a:endParaRPr>
          </a:p>
          <a:p>
            <a:pPr marL="0" indent="0" algn="just">
              <a:buNone/>
            </a:pPr>
            <a:r>
              <a:rPr lang="cs-CZ" altLang="cs-CZ" sz="2400" dirty="0">
                <a:latin typeface="Arial" panose="020B0604020202020204" pitchFamily="34" charset="0"/>
                <a:cs typeface="Arial" panose="020B0604020202020204" pitchFamily="34" charset="0"/>
              </a:rPr>
              <a:t>V ČR stále oddělený </a:t>
            </a:r>
          </a:p>
          <a:p>
            <a:pPr marL="0" indent="0" algn="just">
              <a:buNone/>
            </a:pPr>
            <a:r>
              <a:rPr lang="cs-CZ" altLang="cs-CZ" sz="2400" dirty="0">
                <a:latin typeface="Arial" panose="020B0604020202020204" pitchFamily="34" charset="0"/>
                <a:cs typeface="Arial" panose="020B0604020202020204" pitchFamily="34" charset="0"/>
              </a:rPr>
              <a:t>„svět zemědělců“ a </a:t>
            </a:r>
          </a:p>
          <a:p>
            <a:pPr marL="0" indent="0" algn="just">
              <a:buNone/>
            </a:pPr>
            <a:r>
              <a:rPr lang="cs-CZ" altLang="cs-CZ" sz="2400" dirty="0">
                <a:latin typeface="Arial" panose="020B0604020202020204" pitchFamily="34" charset="0"/>
                <a:cs typeface="Arial" panose="020B0604020202020204" pitchFamily="34" charset="0"/>
              </a:rPr>
              <a:t>„svět venkovských obcí“.</a:t>
            </a:r>
          </a:p>
          <a:p>
            <a:endParaRPr lang="cs-CZ" altLang="cs-CZ" sz="2400" b="1" dirty="0">
              <a:latin typeface="Arial" panose="020B0604020202020204" pitchFamily="34" charset="0"/>
              <a:cs typeface="Arial" panose="020B0604020202020204" pitchFamily="34" charset="0"/>
            </a:endParaRPr>
          </a:p>
          <a:p>
            <a:endParaRPr lang="cs-CZ" sz="2400" dirty="0"/>
          </a:p>
        </p:txBody>
      </p:sp>
      <p:graphicFrame>
        <p:nvGraphicFramePr>
          <p:cNvPr id="5" name="Tabulka 4">
            <a:extLst>
              <a:ext uri="{FF2B5EF4-FFF2-40B4-BE49-F238E27FC236}">
                <a16:creationId xmlns:a16="http://schemas.microsoft.com/office/drawing/2014/main" id="{D97CC45F-7867-40BB-BDB2-64E0D26D4454}"/>
              </a:ext>
            </a:extLst>
          </p:cNvPr>
          <p:cNvGraphicFramePr>
            <a:graphicFrameLocks noGrp="1"/>
          </p:cNvGraphicFramePr>
          <p:nvPr>
            <p:extLst/>
          </p:nvPr>
        </p:nvGraphicFramePr>
        <p:xfrm>
          <a:off x="5542670" y="2402059"/>
          <a:ext cx="6327766" cy="4135901"/>
        </p:xfrm>
        <a:graphic>
          <a:graphicData uri="http://schemas.openxmlformats.org/drawingml/2006/table">
            <a:tbl>
              <a:tblPr firstRow="1" bandRow="1">
                <a:tableStyleId>{F5AB1C69-6EDB-4FF4-983F-18BD219EF322}</a:tableStyleId>
              </a:tblPr>
              <a:tblGrid>
                <a:gridCol w="3163883">
                  <a:extLst>
                    <a:ext uri="{9D8B030D-6E8A-4147-A177-3AD203B41FA5}">
                      <a16:colId xmlns:a16="http://schemas.microsoft.com/office/drawing/2014/main" val="20000"/>
                    </a:ext>
                  </a:extLst>
                </a:gridCol>
                <a:gridCol w="3163883">
                  <a:extLst>
                    <a:ext uri="{9D8B030D-6E8A-4147-A177-3AD203B41FA5}">
                      <a16:colId xmlns:a16="http://schemas.microsoft.com/office/drawing/2014/main" val="20001"/>
                    </a:ext>
                  </a:extLst>
                </a:gridCol>
              </a:tblGrid>
              <a:tr h="809414">
                <a:tc>
                  <a:txBody>
                    <a:bodyPr/>
                    <a:lstStyle/>
                    <a:p>
                      <a:pPr algn="ctr"/>
                      <a:r>
                        <a:rPr lang="cs-CZ" sz="1600" baseline="0" dirty="0"/>
                        <a:t>Rozvoj venkova dle Programu rozvoje venkova ČR</a:t>
                      </a:r>
                      <a:endParaRPr lang="cs-CZ" sz="1600" dirty="0"/>
                    </a:p>
                  </a:txBody>
                  <a:tcPr marL="91444" marR="91444" marT="45713" marB="45713"/>
                </a:tc>
                <a:tc>
                  <a:txBody>
                    <a:bodyPr/>
                    <a:lstStyle/>
                    <a:p>
                      <a:pPr algn="ctr"/>
                      <a:r>
                        <a:rPr lang="cs-CZ" sz="1600" dirty="0"/>
                        <a:t>Regionální rozvoj dle Strategie regionálního rozvoje ČR</a:t>
                      </a:r>
                    </a:p>
                  </a:txBody>
                  <a:tcPr marL="91444" marR="91444" marT="45713" marB="45713"/>
                </a:tc>
                <a:extLst>
                  <a:ext uri="{0D108BD9-81ED-4DB2-BD59-A6C34878D82A}">
                    <a16:rowId xmlns:a16="http://schemas.microsoft.com/office/drawing/2014/main" val="10000"/>
                  </a:ext>
                </a:extLst>
              </a:tr>
              <a:tr h="3326487">
                <a:tc>
                  <a:txBody>
                    <a:bodyPr/>
                    <a:lstStyle/>
                    <a:p>
                      <a:pPr marL="342900" indent="-342900">
                        <a:buAutoNum type="arabicPeriod"/>
                      </a:pPr>
                      <a:r>
                        <a:rPr lang="cs-CZ" sz="1600" b="1" kern="1200" baseline="0" dirty="0">
                          <a:solidFill>
                            <a:schemeClr val="dk1"/>
                          </a:solidFill>
                          <a:latin typeface="+mn-lt"/>
                          <a:ea typeface="+mn-ea"/>
                          <a:cs typeface="+mn-cs"/>
                        </a:rPr>
                        <a:t>Tvorba pracovních příležitostí</a:t>
                      </a:r>
                    </a:p>
                    <a:p>
                      <a:pPr marL="342900" indent="-342900">
                        <a:buAutoNum type="arabicPeriod"/>
                      </a:pPr>
                      <a:r>
                        <a:rPr lang="cs-CZ" sz="1600" b="1" kern="1200" baseline="0" dirty="0">
                          <a:solidFill>
                            <a:schemeClr val="dk1"/>
                          </a:solidFill>
                          <a:latin typeface="+mn-lt"/>
                          <a:ea typeface="+mn-ea"/>
                          <a:cs typeface="+mn-cs"/>
                        </a:rPr>
                        <a:t>Podmínky růstu a kvalita života na venkově</a:t>
                      </a:r>
                    </a:p>
                    <a:p>
                      <a:pPr marL="342900" indent="-342900">
                        <a:buAutoNum type="arabicPeriod"/>
                      </a:pPr>
                      <a:r>
                        <a:rPr lang="cs-CZ" sz="1600" b="1" kern="1200" baseline="0" dirty="0">
                          <a:solidFill>
                            <a:schemeClr val="dk1"/>
                          </a:solidFill>
                          <a:latin typeface="+mn-lt"/>
                          <a:ea typeface="+mn-ea"/>
                          <a:cs typeface="+mn-cs"/>
                        </a:rPr>
                        <a:t>Vzdělávání</a:t>
                      </a:r>
                    </a:p>
                    <a:p>
                      <a:pPr marL="342900" indent="-342900">
                        <a:buAutoNum type="arabicPeriod"/>
                      </a:pPr>
                      <a:r>
                        <a:rPr lang="cs-CZ" sz="1600" b="1" kern="1200" baseline="0" dirty="0">
                          <a:solidFill>
                            <a:schemeClr val="dk1"/>
                          </a:solidFill>
                          <a:latin typeface="+mn-lt"/>
                          <a:ea typeface="+mn-ea"/>
                          <a:cs typeface="+mn-cs"/>
                        </a:rPr>
                        <a:t>Zlepšení řízení a mobilizace přirozeného vnitřního rozvojového potenciálu venkova</a:t>
                      </a:r>
                    </a:p>
                    <a:p>
                      <a:pPr marL="342900" indent="-342900">
                        <a:buAutoNum type="arabicPeriod"/>
                      </a:pPr>
                      <a:r>
                        <a:rPr lang="cs-CZ" sz="1600" b="1" kern="1200" baseline="0" dirty="0">
                          <a:solidFill>
                            <a:schemeClr val="dk1"/>
                          </a:solidFill>
                          <a:latin typeface="+mn-lt"/>
                          <a:ea typeface="+mn-ea"/>
                          <a:cs typeface="+mn-cs"/>
                        </a:rPr>
                        <a:t>…</a:t>
                      </a:r>
                      <a:endParaRPr lang="cs-CZ" sz="1600" b="1" dirty="0"/>
                    </a:p>
                  </a:txBody>
                  <a:tcPr marL="91444" marR="91444" marT="45713" marB="45713"/>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cs-CZ" sz="1600" b="1" kern="1200" dirty="0">
                          <a:solidFill>
                            <a:schemeClr val="dk1"/>
                          </a:solidFill>
                          <a:latin typeface="+mn-lt"/>
                          <a:ea typeface="+mn-ea"/>
                          <a:cs typeface="+mn-cs"/>
                        </a:rPr>
                        <a:t>Tvorba pracovních míst</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cs-CZ" sz="1600" b="1" kern="1200" dirty="0">
                          <a:solidFill>
                            <a:schemeClr val="dk1"/>
                          </a:solidFill>
                          <a:latin typeface="+mn-lt"/>
                          <a:ea typeface="+mn-ea"/>
                          <a:cs typeface="+mn-cs"/>
                        </a:rPr>
                        <a:t>Vytváření podmínek pro dynamický hospodářský rozvoj regionů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cs-CZ" sz="1600" b="1" kern="1200" dirty="0">
                          <a:solidFill>
                            <a:schemeClr val="dk1"/>
                          </a:solidFill>
                          <a:latin typeface="+mn-lt"/>
                          <a:ea typeface="+mn-ea"/>
                          <a:cs typeface="+mn-cs"/>
                        </a:rPr>
                        <a:t>Podpora investic do lidského kapitálu</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cs-CZ" sz="1600" b="1" kern="1200" dirty="0">
                          <a:solidFill>
                            <a:schemeClr val="dk1"/>
                          </a:solidFill>
                          <a:latin typeface="+mn-lt"/>
                          <a:ea typeface="+mn-ea"/>
                          <a:cs typeface="+mn-cs"/>
                        </a:rPr>
                        <a:t>Vytváření podmínek pro dynamický hospodářský rozvoj regionů </a:t>
                      </a:r>
                    </a:p>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cs-CZ" sz="1600" b="1" kern="1200" dirty="0">
                          <a:solidFill>
                            <a:schemeClr val="dk1"/>
                          </a:solidFill>
                          <a:latin typeface="+mn-lt"/>
                          <a:ea typeface="+mn-ea"/>
                          <a:cs typeface="+mn-cs"/>
                        </a:rPr>
                        <a:t>Podpora řešení specifických problémů rozvoje venkova a periferních území</a:t>
                      </a:r>
                      <a:endParaRPr lang="cs-CZ" sz="1600" dirty="0"/>
                    </a:p>
                  </a:txBody>
                  <a:tcPr marL="91444" marR="91444" marT="45713" marB="4571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523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A295ECD4-0FF7-4220-B80D-185B54286556}"/>
              </a:ext>
            </a:extLst>
          </p:cNvPr>
          <p:cNvSpPr>
            <a:spLocks noGrp="1"/>
          </p:cNvSpPr>
          <p:nvPr>
            <p:ph type="ctrTitle"/>
          </p:nvPr>
        </p:nvSpPr>
        <p:spPr>
          <a:xfrm>
            <a:off x="4380588" y="965199"/>
            <a:ext cx="6766078" cy="4927601"/>
          </a:xfrm>
        </p:spPr>
        <p:txBody>
          <a:bodyPr anchor="ctr">
            <a:normAutofit/>
          </a:bodyPr>
          <a:lstStyle/>
          <a:p>
            <a:pPr algn="l"/>
            <a:br>
              <a:rPr lang="cs-CZ" sz="2400" dirty="0">
                <a:solidFill>
                  <a:schemeClr val="tx1">
                    <a:lumMod val="85000"/>
                    <a:lumOff val="15000"/>
                  </a:schemeClr>
                </a:solidFill>
              </a:rPr>
            </a:br>
            <a:br>
              <a:rPr lang="cs-CZ" sz="2400" dirty="0">
                <a:solidFill>
                  <a:schemeClr val="tx1">
                    <a:lumMod val="85000"/>
                    <a:lumOff val="15000"/>
                  </a:schemeClr>
                </a:solidFill>
              </a:rPr>
            </a:br>
            <a:br>
              <a:rPr lang="cs-CZ" sz="2400" dirty="0">
                <a:solidFill>
                  <a:schemeClr val="tx1">
                    <a:lumMod val="85000"/>
                    <a:lumOff val="15000"/>
                  </a:schemeClr>
                </a:solidFill>
              </a:rPr>
            </a:br>
            <a:br>
              <a:rPr lang="cs-CZ" sz="2400" dirty="0">
                <a:solidFill>
                  <a:schemeClr val="tx1">
                    <a:lumMod val="85000"/>
                    <a:lumOff val="15000"/>
                  </a:schemeClr>
                </a:solidFill>
              </a:rPr>
            </a:br>
            <a:br>
              <a:rPr lang="cs-CZ" sz="2400" dirty="0">
                <a:solidFill>
                  <a:schemeClr val="tx1">
                    <a:lumMod val="85000"/>
                    <a:lumOff val="15000"/>
                  </a:schemeClr>
                </a:solidFill>
              </a:rPr>
            </a:br>
            <a:br>
              <a:rPr lang="cs-CZ" sz="2400" dirty="0">
                <a:solidFill>
                  <a:schemeClr val="tx1">
                    <a:lumMod val="85000"/>
                    <a:lumOff val="15000"/>
                  </a:schemeClr>
                </a:solidFill>
              </a:rPr>
            </a:br>
            <a:r>
              <a:rPr lang="cs-CZ" sz="2400" dirty="0">
                <a:solidFill>
                  <a:schemeClr val="tx1">
                    <a:lumMod val="85000"/>
                    <a:lumOff val="15000"/>
                  </a:schemeClr>
                </a:solidFill>
              </a:rPr>
              <a:t>Každé území se musí rozhodnout, kterou strategii bude preferovat, co jsou skutečně rozvojové projekty vedoucí ke zlepšení stavu a co jsou projekty vedoucí ke stabilizaci, k vyrovnání standardu na přijatelnou úroveň</a:t>
            </a:r>
            <a:br>
              <a:rPr lang="cs-CZ" sz="5400" dirty="0">
                <a:solidFill>
                  <a:schemeClr val="tx1">
                    <a:lumMod val="85000"/>
                    <a:lumOff val="15000"/>
                  </a:schemeClr>
                </a:solidFill>
              </a:rPr>
            </a:br>
            <a:endParaRPr lang="cs-CZ" sz="5400" dirty="0">
              <a:solidFill>
                <a:schemeClr val="tx1">
                  <a:lumMod val="85000"/>
                  <a:lumOff val="15000"/>
                </a:schemeClr>
              </a:solidFill>
            </a:endParaRPr>
          </a:p>
        </p:txBody>
      </p:sp>
      <p:sp>
        <p:nvSpPr>
          <p:cNvPr id="3" name="Podnadpis 2">
            <a:extLst>
              <a:ext uri="{FF2B5EF4-FFF2-40B4-BE49-F238E27FC236}">
                <a16:creationId xmlns:a16="http://schemas.microsoft.com/office/drawing/2014/main" id="{449F7F4B-702A-41BD-ABD8-3D2FC9C8B3B3}"/>
              </a:ext>
            </a:extLst>
          </p:cNvPr>
          <p:cNvSpPr>
            <a:spLocks noGrp="1"/>
          </p:cNvSpPr>
          <p:nvPr>
            <p:ph type="subTitle" idx="1"/>
          </p:nvPr>
        </p:nvSpPr>
        <p:spPr>
          <a:xfrm>
            <a:off x="1023257" y="965198"/>
            <a:ext cx="2707937" cy="4927602"/>
          </a:xfrm>
        </p:spPr>
        <p:txBody>
          <a:bodyPr anchor="ctr">
            <a:normAutofit/>
          </a:bodyPr>
          <a:lstStyle/>
          <a:p>
            <a:pPr algn="r"/>
            <a:r>
              <a:rPr lang="cs-CZ" sz="2000" dirty="0">
                <a:solidFill>
                  <a:schemeClr val="accent1"/>
                </a:solidFill>
              </a:rPr>
              <a:t>Rozvoj venkova</a:t>
            </a:r>
          </a:p>
        </p:txBody>
      </p:sp>
      <p:pic>
        <p:nvPicPr>
          <p:cNvPr id="4" name="Obrázek 3">
            <a:extLst>
              <a:ext uri="{FF2B5EF4-FFF2-40B4-BE49-F238E27FC236}">
                <a16:creationId xmlns:a16="http://schemas.microsoft.com/office/drawing/2014/main" id="{98E1476C-DFC1-41C5-831D-4EF00824976F}"/>
              </a:ext>
            </a:extLst>
          </p:cNvPr>
          <p:cNvPicPr>
            <a:picLocks noChangeAspect="1"/>
          </p:cNvPicPr>
          <p:nvPr/>
        </p:nvPicPr>
        <p:blipFill>
          <a:blip r:embed="rId2"/>
          <a:stretch>
            <a:fillRect/>
          </a:stretch>
        </p:blipFill>
        <p:spPr>
          <a:xfrm>
            <a:off x="8462310" y="480183"/>
            <a:ext cx="3333750" cy="2505075"/>
          </a:xfrm>
          <a:prstGeom prst="rect">
            <a:avLst/>
          </a:prstGeom>
        </p:spPr>
      </p:pic>
    </p:spTree>
    <p:extLst>
      <p:ext uri="{BB962C8B-B14F-4D97-AF65-F5344CB8AC3E}">
        <p14:creationId xmlns:p14="http://schemas.microsoft.com/office/powerpoint/2010/main" val="1746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A295ECD4-0FF7-4220-B80D-185B54286556}"/>
              </a:ext>
            </a:extLst>
          </p:cNvPr>
          <p:cNvSpPr>
            <a:spLocks noGrp="1"/>
          </p:cNvSpPr>
          <p:nvPr>
            <p:ph type="ctrTitle"/>
          </p:nvPr>
        </p:nvSpPr>
        <p:spPr>
          <a:xfrm>
            <a:off x="4380588" y="965199"/>
            <a:ext cx="6766078" cy="4927601"/>
          </a:xfrm>
        </p:spPr>
        <p:txBody>
          <a:bodyPr anchor="ctr">
            <a:normAutofit/>
          </a:bodyPr>
          <a:lstStyle/>
          <a:p>
            <a:pPr lvl="0" algn="l" eaLnBrk="0" fontAlgn="base" hangingPunct="0">
              <a:lnSpc>
                <a:spcPct val="100000"/>
              </a:lnSpc>
              <a:spcBef>
                <a:spcPct val="20000"/>
              </a:spcBef>
              <a:spcAft>
                <a:spcPct val="0"/>
              </a:spcAft>
            </a:pPr>
            <a:r>
              <a:rPr lang="cs-CZ" altLang="cs-CZ" sz="1900" b="1" dirty="0">
                <a:solidFill>
                  <a:prstClr val="black"/>
                </a:solidFill>
                <a:latin typeface="Arial" panose="020B0604020202020204" pitchFamily="34" charset="0"/>
                <a:ea typeface="+mn-ea"/>
                <a:cs typeface="+mn-cs"/>
              </a:rPr>
              <a:t>Makroekonomické </a:t>
            </a:r>
            <a:br>
              <a:rPr lang="cs-CZ" altLang="cs-CZ" sz="1900" b="1" dirty="0">
                <a:solidFill>
                  <a:prstClr val="black"/>
                </a:solidFill>
                <a:latin typeface="Arial" panose="020B0604020202020204" pitchFamily="34" charset="0"/>
                <a:ea typeface="+mn-ea"/>
                <a:cs typeface="+mn-cs"/>
              </a:rPr>
            </a:br>
            <a:r>
              <a:rPr lang="cs-CZ" altLang="cs-CZ" sz="1900" b="1" dirty="0">
                <a:solidFill>
                  <a:prstClr val="black"/>
                </a:solidFill>
                <a:latin typeface="Arial" panose="020B0604020202020204" pitchFamily="34" charset="0"/>
                <a:ea typeface="+mn-ea"/>
                <a:cs typeface="+mn-cs"/>
              </a:rPr>
              <a:t>	</a:t>
            </a:r>
            <a:r>
              <a:rPr lang="cs-CZ" altLang="cs-CZ" sz="1900" dirty="0">
                <a:solidFill>
                  <a:prstClr val="black"/>
                </a:solidFill>
                <a:latin typeface="Arial" panose="020B0604020202020204" pitchFamily="34" charset="0"/>
                <a:ea typeface="+mn-ea"/>
                <a:cs typeface="+mn-cs"/>
              </a:rPr>
              <a:t>Fiskální politika (např. daně)</a:t>
            </a:r>
            <a:br>
              <a:rPr lang="cs-CZ" altLang="cs-CZ" sz="1900" dirty="0">
                <a:solidFill>
                  <a:prstClr val="black"/>
                </a:solidFill>
                <a:latin typeface="Arial" panose="020B0604020202020204" pitchFamily="34" charset="0"/>
                <a:ea typeface="+mn-ea"/>
                <a:cs typeface="+mn-cs"/>
              </a:rPr>
            </a:br>
            <a:r>
              <a:rPr lang="cs-CZ" altLang="cs-CZ" sz="1900" dirty="0">
                <a:solidFill>
                  <a:prstClr val="black"/>
                </a:solidFill>
                <a:latin typeface="Arial" panose="020B0604020202020204" pitchFamily="34" charset="0"/>
                <a:ea typeface="+mn-ea"/>
                <a:cs typeface="+mn-cs"/>
              </a:rPr>
              <a:t>	Monetární politika (např. usnadnění přístupu k 	úvěrům ve vybraných regionech)</a:t>
            </a:r>
            <a:br>
              <a:rPr lang="cs-CZ" altLang="cs-CZ" sz="1900" dirty="0">
                <a:solidFill>
                  <a:prstClr val="black"/>
                </a:solidFill>
                <a:latin typeface="Arial" panose="020B0604020202020204" pitchFamily="34" charset="0"/>
                <a:ea typeface="+mn-ea"/>
                <a:cs typeface="+mn-cs"/>
              </a:rPr>
            </a:br>
            <a:r>
              <a:rPr lang="cs-CZ" altLang="cs-CZ" sz="1900" dirty="0">
                <a:solidFill>
                  <a:prstClr val="black"/>
                </a:solidFill>
                <a:latin typeface="Arial" panose="020B0604020202020204" pitchFamily="34" charset="0"/>
                <a:ea typeface="+mn-ea"/>
                <a:cs typeface="+mn-cs"/>
              </a:rPr>
              <a:t>	Protekcionismus (např. uvalení dovozních limitů a 	cel na produkty vyráběné v upadajících regionech)</a:t>
            </a:r>
            <a:br>
              <a:rPr lang="cs-CZ" altLang="cs-CZ" sz="1900" dirty="0">
                <a:solidFill>
                  <a:prstClr val="black"/>
                </a:solidFill>
                <a:latin typeface="Arial" panose="020B0604020202020204" pitchFamily="34" charset="0"/>
                <a:ea typeface="+mn-ea"/>
                <a:cs typeface="+mn-cs"/>
              </a:rPr>
            </a:br>
            <a:r>
              <a:rPr lang="cs-CZ" altLang="cs-CZ" sz="1900" dirty="0">
                <a:solidFill>
                  <a:prstClr val="black"/>
                </a:solidFill>
                <a:latin typeface="Arial" panose="020B0604020202020204" pitchFamily="34" charset="0"/>
                <a:ea typeface="+mn-ea"/>
                <a:cs typeface="+mn-cs"/>
              </a:rPr>
              <a:t>	užití omezeno národohospodářskou politikou</a:t>
            </a:r>
            <a:br>
              <a:rPr lang="cs-CZ" altLang="cs-CZ" sz="1900" dirty="0">
                <a:solidFill>
                  <a:prstClr val="black"/>
                </a:solidFill>
                <a:latin typeface="Arial" panose="020B0604020202020204" pitchFamily="34" charset="0"/>
                <a:ea typeface="+mn-ea"/>
                <a:cs typeface="+mn-cs"/>
              </a:rPr>
            </a:br>
            <a:r>
              <a:rPr lang="cs-CZ" altLang="cs-CZ" sz="1900" b="1" dirty="0">
                <a:solidFill>
                  <a:prstClr val="black"/>
                </a:solidFill>
                <a:latin typeface="Arial" panose="020B0604020202020204" pitchFamily="34" charset="0"/>
                <a:ea typeface="+mn-ea"/>
                <a:cs typeface="+mn-cs"/>
              </a:rPr>
              <a:t>Mikroekonomické</a:t>
            </a:r>
            <a:br>
              <a:rPr lang="cs-CZ" altLang="cs-CZ" sz="1900" b="1" dirty="0">
                <a:solidFill>
                  <a:prstClr val="black"/>
                </a:solidFill>
                <a:latin typeface="Arial" panose="020B0604020202020204" pitchFamily="34" charset="0"/>
                <a:ea typeface="+mn-ea"/>
                <a:cs typeface="+mn-cs"/>
              </a:rPr>
            </a:br>
            <a:r>
              <a:rPr lang="cs-CZ" altLang="cs-CZ" sz="1900" b="1" dirty="0">
                <a:solidFill>
                  <a:prstClr val="black"/>
                </a:solidFill>
                <a:latin typeface="Arial" panose="020B0604020202020204" pitchFamily="34" charset="0"/>
                <a:ea typeface="+mn-ea"/>
                <a:cs typeface="+mn-cs"/>
              </a:rPr>
              <a:t>	</a:t>
            </a:r>
            <a:r>
              <a:rPr lang="cs-CZ" altLang="cs-CZ" sz="1900" dirty="0">
                <a:solidFill>
                  <a:prstClr val="black"/>
                </a:solidFill>
                <a:latin typeface="Arial" panose="020B0604020202020204" pitchFamily="34" charset="0"/>
                <a:ea typeface="+mn-ea"/>
                <a:cs typeface="+mn-cs"/>
              </a:rPr>
              <a:t>Relokace pracovních sil (úhrada nákladů na 	stěhování…)</a:t>
            </a:r>
            <a:br>
              <a:rPr lang="cs-CZ" altLang="cs-CZ" sz="1900" dirty="0">
                <a:solidFill>
                  <a:prstClr val="black"/>
                </a:solidFill>
                <a:latin typeface="Arial" panose="020B0604020202020204" pitchFamily="34" charset="0"/>
                <a:ea typeface="+mn-ea"/>
                <a:cs typeface="+mn-cs"/>
              </a:rPr>
            </a:br>
            <a:r>
              <a:rPr lang="cs-CZ" altLang="cs-CZ" sz="1900" dirty="0">
                <a:solidFill>
                  <a:prstClr val="black"/>
                </a:solidFill>
                <a:latin typeface="Arial" panose="020B0604020202020204" pitchFamily="34" charset="0"/>
                <a:ea typeface="+mn-ea"/>
                <a:cs typeface="+mn-cs"/>
              </a:rPr>
              <a:t>	Relokace kapitálu (levné půjčky, snížené daně…)</a:t>
            </a:r>
            <a:br>
              <a:rPr lang="cs-CZ" altLang="cs-CZ" sz="1900" dirty="0">
                <a:solidFill>
                  <a:prstClr val="black"/>
                </a:solidFill>
                <a:latin typeface="Arial" panose="020B0604020202020204" pitchFamily="34" charset="0"/>
                <a:ea typeface="+mn-ea"/>
                <a:cs typeface="+mn-cs"/>
              </a:rPr>
            </a:br>
            <a:r>
              <a:rPr lang="cs-CZ" altLang="cs-CZ" sz="1900" b="1" dirty="0">
                <a:solidFill>
                  <a:prstClr val="black"/>
                </a:solidFill>
                <a:latin typeface="Arial" panose="020B0604020202020204" pitchFamily="34" charset="0"/>
                <a:ea typeface="+mn-ea"/>
                <a:cs typeface="+mn-cs"/>
              </a:rPr>
              <a:t>Ostatní nástroje </a:t>
            </a:r>
            <a:r>
              <a:rPr lang="cs-CZ" altLang="cs-CZ" sz="1900" dirty="0">
                <a:solidFill>
                  <a:prstClr val="black"/>
                </a:solidFill>
                <a:latin typeface="Arial" panose="020B0604020202020204" pitchFamily="34" charset="0"/>
                <a:ea typeface="+mn-ea"/>
                <a:cs typeface="+mn-cs"/>
              </a:rPr>
              <a:t>– spíš výjimečné použití</a:t>
            </a:r>
            <a:br>
              <a:rPr lang="cs-CZ" altLang="cs-CZ" sz="1900" dirty="0">
                <a:solidFill>
                  <a:prstClr val="black"/>
                </a:solidFill>
                <a:latin typeface="Arial" panose="020B0604020202020204" pitchFamily="34" charset="0"/>
                <a:ea typeface="+mn-ea"/>
                <a:cs typeface="+mn-cs"/>
              </a:rPr>
            </a:br>
            <a:r>
              <a:rPr lang="cs-CZ" altLang="cs-CZ" sz="1900" dirty="0">
                <a:solidFill>
                  <a:prstClr val="black"/>
                </a:solidFill>
                <a:latin typeface="Arial" panose="020B0604020202020204" pitchFamily="34" charset="0"/>
                <a:ea typeface="+mn-ea"/>
                <a:cs typeface="+mn-cs"/>
              </a:rPr>
              <a:t>	Administrativní nástroje (správní rozhodnutí…)</a:t>
            </a:r>
            <a:br>
              <a:rPr lang="cs-CZ" altLang="cs-CZ" sz="1900" dirty="0">
                <a:solidFill>
                  <a:prstClr val="black"/>
                </a:solidFill>
                <a:latin typeface="Arial" panose="020B0604020202020204" pitchFamily="34" charset="0"/>
                <a:ea typeface="+mn-ea"/>
                <a:cs typeface="+mn-cs"/>
              </a:rPr>
            </a:br>
            <a:r>
              <a:rPr lang="cs-CZ" altLang="cs-CZ" sz="1900" dirty="0">
                <a:solidFill>
                  <a:prstClr val="black"/>
                </a:solidFill>
                <a:latin typeface="Arial" panose="020B0604020202020204" pitchFamily="34" charset="0"/>
                <a:ea typeface="+mn-ea"/>
                <a:cs typeface="+mn-cs"/>
              </a:rPr>
              <a:t>	Institucionální nástroje (regionální rozvojové 	agentury)</a:t>
            </a:r>
            <a:endParaRPr lang="cs-CZ" sz="5400" dirty="0">
              <a:solidFill>
                <a:schemeClr val="tx1">
                  <a:lumMod val="85000"/>
                  <a:lumOff val="15000"/>
                </a:schemeClr>
              </a:solidFill>
            </a:endParaRPr>
          </a:p>
        </p:txBody>
      </p:sp>
      <p:sp>
        <p:nvSpPr>
          <p:cNvPr id="3" name="Podnadpis 2">
            <a:extLst>
              <a:ext uri="{FF2B5EF4-FFF2-40B4-BE49-F238E27FC236}">
                <a16:creationId xmlns:a16="http://schemas.microsoft.com/office/drawing/2014/main" id="{449F7F4B-702A-41BD-ABD8-3D2FC9C8B3B3}"/>
              </a:ext>
            </a:extLst>
          </p:cNvPr>
          <p:cNvSpPr>
            <a:spLocks noGrp="1"/>
          </p:cNvSpPr>
          <p:nvPr>
            <p:ph type="subTitle" idx="1"/>
          </p:nvPr>
        </p:nvSpPr>
        <p:spPr>
          <a:xfrm>
            <a:off x="1023257" y="965198"/>
            <a:ext cx="2707937" cy="4927602"/>
          </a:xfrm>
        </p:spPr>
        <p:txBody>
          <a:bodyPr anchor="ctr">
            <a:normAutofit/>
          </a:bodyPr>
          <a:lstStyle/>
          <a:p>
            <a:pPr algn="r"/>
            <a:r>
              <a:rPr lang="cs-CZ" sz="2800" dirty="0">
                <a:solidFill>
                  <a:schemeClr val="accent1"/>
                </a:solidFill>
              </a:rPr>
              <a:t>Hlavní členění  nástrojů rozvoje venkova</a:t>
            </a:r>
          </a:p>
        </p:txBody>
      </p:sp>
    </p:spTree>
    <p:extLst>
      <p:ext uri="{BB962C8B-B14F-4D97-AF65-F5344CB8AC3E}">
        <p14:creationId xmlns:p14="http://schemas.microsoft.com/office/powerpoint/2010/main" val="155352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a16="http://schemas.microsoft.com/office/drawing/2014/main" id="{A295ECD4-0FF7-4220-B80D-185B54286556}"/>
              </a:ext>
            </a:extLst>
          </p:cNvPr>
          <p:cNvSpPr>
            <a:spLocks noGrp="1"/>
          </p:cNvSpPr>
          <p:nvPr>
            <p:ph type="ctrTitle"/>
          </p:nvPr>
        </p:nvSpPr>
        <p:spPr>
          <a:xfrm>
            <a:off x="4380588" y="965199"/>
            <a:ext cx="6766078" cy="4927601"/>
          </a:xfrm>
        </p:spPr>
        <p:txBody>
          <a:bodyPr anchor="ctr">
            <a:normAutofit/>
          </a:bodyPr>
          <a:lstStyle/>
          <a:p>
            <a:pPr algn="l">
              <a:defRPr/>
            </a:pPr>
            <a:r>
              <a:rPr lang="cs-CZ" sz="2000" b="1" dirty="0"/>
              <a:t>administrativní nástroje </a:t>
            </a:r>
            <a:br>
              <a:rPr lang="cs-CZ" sz="2000" b="1" dirty="0"/>
            </a:br>
            <a:r>
              <a:rPr lang="cs-CZ" sz="2000" dirty="0"/>
              <a:t>(legislativa, závazné procedury, postupy, organizační normy),</a:t>
            </a:r>
            <a:br>
              <a:rPr lang="cs-CZ" sz="2000" dirty="0"/>
            </a:br>
            <a:r>
              <a:rPr lang="cs-CZ" sz="2000" b="1" dirty="0"/>
              <a:t>koncepční nástroje</a:t>
            </a:r>
            <a:br>
              <a:rPr lang="cs-CZ" sz="2000" b="1" dirty="0"/>
            </a:br>
            <a:r>
              <a:rPr lang="cs-CZ" sz="2000" b="1" dirty="0"/>
              <a:t> </a:t>
            </a:r>
            <a:r>
              <a:rPr lang="cs-CZ" sz="2000" dirty="0"/>
              <a:t>(strategie, programy, plány, politické deklarace, územně plánovací dokumenty, pozemkové úpravy),</a:t>
            </a:r>
            <a:br>
              <a:rPr lang="cs-CZ" sz="2000" dirty="0"/>
            </a:br>
            <a:r>
              <a:rPr lang="cs-CZ" sz="2000" b="1" dirty="0"/>
              <a:t>institucionální nástroje </a:t>
            </a:r>
            <a:br>
              <a:rPr lang="cs-CZ" sz="2000" b="1" dirty="0"/>
            </a:br>
            <a:r>
              <a:rPr lang="cs-CZ" sz="2000" dirty="0"/>
              <a:t>(instituce, spolupráce, regionální management),</a:t>
            </a:r>
            <a:br>
              <a:rPr lang="cs-CZ" sz="2000" dirty="0"/>
            </a:br>
            <a:r>
              <a:rPr lang="cs-CZ" sz="2000" b="1" dirty="0"/>
              <a:t>věcné nástroje </a:t>
            </a:r>
            <a:br>
              <a:rPr lang="cs-CZ" sz="2000" b="1" dirty="0"/>
            </a:br>
            <a:r>
              <a:rPr lang="cs-CZ" sz="2000" dirty="0"/>
              <a:t>(infrastruktura, poskytnutí prostor, služeb, hmotného plnění, poradenství),</a:t>
            </a:r>
            <a:br>
              <a:rPr lang="cs-CZ" sz="2000" dirty="0"/>
            </a:br>
            <a:r>
              <a:rPr lang="cs-CZ" sz="2000" b="1" spc="-20" dirty="0"/>
              <a:t>sociálně-psychologické nástroje </a:t>
            </a:r>
            <a:br>
              <a:rPr lang="cs-CZ" sz="2000" b="1" spc="-20" dirty="0"/>
            </a:br>
            <a:r>
              <a:rPr lang="cs-CZ" sz="2000" spc="-20" dirty="0"/>
              <a:t>(vzdělávání, komunikace, motivace),</a:t>
            </a:r>
            <a:br>
              <a:rPr lang="cs-CZ" sz="2000" spc="-20" dirty="0"/>
            </a:br>
            <a:r>
              <a:rPr lang="cs-CZ" sz="2000" b="1" dirty="0"/>
              <a:t>finanční nástroje</a:t>
            </a:r>
            <a:br>
              <a:rPr lang="cs-CZ" sz="2000" b="1" dirty="0"/>
            </a:br>
            <a:r>
              <a:rPr lang="cs-CZ" sz="2000" b="1" dirty="0"/>
              <a:t> </a:t>
            </a:r>
            <a:r>
              <a:rPr lang="cs-CZ" sz="2000" dirty="0"/>
              <a:t>(systémy finančních podpor, dotace, granty).</a:t>
            </a:r>
          </a:p>
        </p:txBody>
      </p:sp>
      <p:sp>
        <p:nvSpPr>
          <p:cNvPr id="3" name="Podnadpis 2">
            <a:extLst>
              <a:ext uri="{FF2B5EF4-FFF2-40B4-BE49-F238E27FC236}">
                <a16:creationId xmlns:a16="http://schemas.microsoft.com/office/drawing/2014/main" id="{449F7F4B-702A-41BD-ABD8-3D2FC9C8B3B3}"/>
              </a:ext>
            </a:extLst>
          </p:cNvPr>
          <p:cNvSpPr>
            <a:spLocks noGrp="1"/>
          </p:cNvSpPr>
          <p:nvPr>
            <p:ph type="subTitle" idx="1"/>
          </p:nvPr>
        </p:nvSpPr>
        <p:spPr>
          <a:xfrm>
            <a:off x="622855" y="965198"/>
            <a:ext cx="3108340" cy="4927602"/>
          </a:xfrm>
        </p:spPr>
        <p:txBody>
          <a:bodyPr anchor="ctr">
            <a:normAutofit/>
          </a:bodyPr>
          <a:lstStyle/>
          <a:p>
            <a:pPr algn="r"/>
            <a:r>
              <a:rPr lang="cs-CZ" sz="2800" dirty="0">
                <a:solidFill>
                  <a:schemeClr val="accent1"/>
                </a:solidFill>
              </a:rPr>
              <a:t>Členění nástrojů rozvoje venkova II</a:t>
            </a:r>
          </a:p>
        </p:txBody>
      </p:sp>
    </p:spTree>
    <p:extLst>
      <p:ext uri="{BB962C8B-B14F-4D97-AF65-F5344CB8AC3E}">
        <p14:creationId xmlns:p14="http://schemas.microsoft.com/office/powerpoint/2010/main" val="43955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46DFD1E0-DCA7-47E6-B78B-6ECDDF873D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bg2"/>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05FC9F-1773-415E-A522-66858F9E60AA}"/>
              </a:ext>
            </a:extLst>
          </p:cNvPr>
          <p:cNvSpPr>
            <a:spLocks noGrp="1"/>
          </p:cNvSpPr>
          <p:nvPr>
            <p:ph type="title"/>
          </p:nvPr>
        </p:nvSpPr>
        <p:spPr>
          <a:xfrm>
            <a:off x="1288064" y="1284731"/>
            <a:ext cx="9637776" cy="1430696"/>
          </a:xfrm>
        </p:spPr>
        <p:txBody>
          <a:bodyPr>
            <a:normAutofit/>
          </a:bodyPr>
          <a:lstStyle/>
          <a:p>
            <a:r>
              <a:rPr lang="cs-CZ" dirty="0"/>
              <a:t>Administrativní nástroje</a:t>
            </a:r>
          </a:p>
        </p:txBody>
      </p:sp>
      <p:sp>
        <p:nvSpPr>
          <p:cNvPr id="3" name="Zástupný symbol pro obsah 2">
            <a:extLst>
              <a:ext uri="{FF2B5EF4-FFF2-40B4-BE49-F238E27FC236}">
                <a16:creationId xmlns:a16="http://schemas.microsoft.com/office/drawing/2014/main" id="{19A1F27C-F278-4B22-BA2E-CFAE94BAF0B6}"/>
              </a:ext>
            </a:extLst>
          </p:cNvPr>
          <p:cNvSpPr>
            <a:spLocks noGrp="1"/>
          </p:cNvSpPr>
          <p:nvPr>
            <p:ph idx="1"/>
          </p:nvPr>
        </p:nvSpPr>
        <p:spPr>
          <a:xfrm>
            <a:off x="1288064" y="2853879"/>
            <a:ext cx="9637776" cy="2714771"/>
          </a:xfrm>
        </p:spPr>
        <p:txBody>
          <a:bodyPr>
            <a:normAutofit fontScale="92500" lnSpcReduction="20000"/>
          </a:bodyPr>
          <a:lstStyle/>
          <a:p>
            <a:pPr marL="0" indent="0">
              <a:buNone/>
            </a:pPr>
            <a:r>
              <a:rPr lang="cs-CZ" sz="2000" dirty="0"/>
              <a:t>Legislativa:</a:t>
            </a:r>
          </a:p>
          <a:p>
            <a:r>
              <a:rPr lang="cs-CZ" sz="2000" dirty="0"/>
              <a:t>Zákon č. 248/200 Sb., o podpoře regionálního rozvoje</a:t>
            </a:r>
          </a:p>
          <a:p>
            <a:endParaRPr lang="cs-CZ" sz="2000" dirty="0"/>
          </a:p>
          <a:p>
            <a:r>
              <a:rPr lang="cs-CZ" sz="2000" dirty="0"/>
              <a:t>Zákon č. 128/2000 Sb., o obcích</a:t>
            </a:r>
          </a:p>
          <a:p>
            <a:endParaRPr lang="cs-CZ" sz="2000" dirty="0"/>
          </a:p>
          <a:p>
            <a:r>
              <a:rPr lang="cs-CZ" sz="2000" dirty="0"/>
              <a:t>Zákon č. 129/2000 Sb., o krajích</a:t>
            </a:r>
          </a:p>
          <a:p>
            <a:endParaRPr lang="cs-CZ" sz="2000" dirty="0"/>
          </a:p>
          <a:p>
            <a:pPr marL="0" indent="0">
              <a:buNone/>
            </a:pPr>
            <a:r>
              <a:rPr lang="cs-CZ" sz="2000" dirty="0"/>
              <a:t>Jinak rozvoj venkova neřešen</a:t>
            </a:r>
          </a:p>
          <a:p>
            <a:endParaRPr lang="cs-CZ" sz="2000" dirty="0"/>
          </a:p>
        </p:txBody>
      </p:sp>
    </p:spTree>
    <p:extLst>
      <p:ext uri="{BB962C8B-B14F-4D97-AF65-F5344CB8AC3E}">
        <p14:creationId xmlns:p14="http://schemas.microsoft.com/office/powerpoint/2010/main" val="184337774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TotalTime>
  <Words>1791</Words>
  <Application>Microsoft Office PowerPoint</Application>
  <PresentationFormat>Širokoúhlá obrazovka</PresentationFormat>
  <Paragraphs>298</Paragraphs>
  <Slides>45</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45</vt:i4>
      </vt:variant>
    </vt:vector>
  </HeadingPairs>
  <TitlesOfParts>
    <vt:vector size="52" baseType="lpstr">
      <vt:lpstr>Arial</vt:lpstr>
      <vt:lpstr>Calibri</vt:lpstr>
      <vt:lpstr>Calibri Light</vt:lpstr>
      <vt:lpstr>Times New Roman</vt:lpstr>
      <vt:lpstr>Wingdings</vt:lpstr>
      <vt:lpstr>Motiv Office</vt:lpstr>
      <vt:lpstr>1_Motiv Office</vt:lpstr>
      <vt:lpstr>Nástroje a aktéři rozvoje venkova Geografie venkova Přednáška č. 3</vt:lpstr>
      <vt:lpstr>Je venkov potřeba rozvíjet?  Jaké nástroje k tomu můžeme využít?  Kdo jaké nástroje využívá?</vt:lpstr>
      <vt:lpstr>Tři základní oblasti rozvojových aktivit obce</vt:lpstr>
      <vt:lpstr>Vztah regionální politiky a rurální politiky</vt:lpstr>
      <vt:lpstr>Vztah regionální politiky a rurální politiky</vt:lpstr>
      <vt:lpstr>      Každé území se musí rozhodnout, kterou strategii bude preferovat, co jsou skutečně rozvojové projekty vedoucí ke zlepšení stavu a co jsou projekty vedoucí ke stabilizaci, k vyrovnání standardu na přijatelnou úroveň </vt:lpstr>
      <vt:lpstr>Makroekonomické   Fiskální politika (např. daně)  Monetární politika (např. usnadnění přístupu k  úvěrům ve vybraných regionech)  Protekcionismus (např. uvalení dovozních limitů a  cel na produkty vyráběné v upadajících regionech)  užití omezeno národohospodářskou politikou Mikroekonomické  Relokace pracovních sil (úhrada nákladů na  stěhování…)  Relokace kapitálu (levné půjčky, snížené daně…) Ostatní nástroje – spíš výjimečné použití  Administrativní nástroje (správní rozhodnutí…)  Institucionální nástroje (regionální rozvojové  agentury)</vt:lpstr>
      <vt:lpstr>administrativní nástroje  (legislativa, závazné procedury, postupy, organizační normy), koncepční nástroje  (strategie, programy, plány, politické deklarace, územně plánovací dokumenty, pozemkové úpravy), institucionální nástroje  (instituce, spolupráce, regionální management), věcné nástroje  (infrastruktura, poskytnutí prostor, služeb, hmotného plnění, poradenství), sociálně-psychologické nástroje  (vzdělávání, komunikace, motivace), finanční nástroje  (systémy finančních podpor, dotace, granty).</vt:lpstr>
      <vt:lpstr>Administrativní nástroje</vt:lpstr>
      <vt:lpstr>Koncepční nástroje – Strategie I</vt:lpstr>
      <vt:lpstr>Koncepční nástroje</vt:lpstr>
      <vt:lpstr>Prezentace aplikace PowerPoint</vt:lpstr>
      <vt:lpstr>Prezentace aplikace PowerPoint</vt:lpstr>
      <vt:lpstr>Prezentace aplikace PowerPoint</vt:lpstr>
      <vt:lpstr>Prezentace aplikace PowerPoint</vt:lpstr>
      <vt:lpstr>Strategické plánování přínosy</vt:lpstr>
      <vt:lpstr>Struktura strategických dokumentu </vt:lpstr>
      <vt:lpstr>Koncepční nástroje - Strategie</vt:lpstr>
      <vt:lpstr>Koncepční nástroje - Strategie III</vt:lpstr>
      <vt:lpstr>Koncepční nástroje – Komplexní pozemkové úpravy</vt:lpstr>
      <vt:lpstr>Komplexní pozemkové úpravy</vt:lpstr>
      <vt:lpstr>Prezentace aplikace PowerPoint</vt:lpstr>
      <vt:lpstr>Prezentace aplikace PowerPoint</vt:lpstr>
      <vt:lpstr>Prezentace aplikace PowerPoint</vt:lpstr>
      <vt:lpstr>Finanční nástroje - Dotace</vt:lpstr>
      <vt:lpstr>Prezentace aplikace PowerPoint</vt:lpstr>
      <vt:lpstr>Příklad - Program rozvoje venkova</vt:lpstr>
      <vt:lpstr>PARADOX ROZVOJOVÝCH NÁSTROJŮ</vt:lpstr>
      <vt:lpstr>Aktéři rozvoje venkova</vt:lpstr>
      <vt:lpstr>Prezentace aplikace PowerPoint</vt:lpstr>
      <vt:lpstr>Prezentace aplikace PowerPoint</vt:lpstr>
      <vt:lpstr>Aktéři na lokální úrovni - Spolky</vt:lpstr>
      <vt:lpstr>Aktéři na regionální úrovni </vt:lpstr>
      <vt:lpstr>Místní akční skupina</vt:lpstr>
      <vt:lpstr>Prezentace aplikace PowerPoint</vt:lpstr>
      <vt:lpstr>Princip bottom-up</vt:lpstr>
      <vt:lpstr>Prezentace aplikace PowerPoint</vt:lpstr>
      <vt:lpstr>Aktéři na národní úrovni</vt:lpstr>
      <vt:lpstr>Problémy aktérů </vt:lpstr>
      <vt:lpstr>Odlišnosti při rozvoji venkova</vt:lpstr>
      <vt:lpstr>Prezentace aplikace PowerPoint</vt:lpstr>
      <vt:lpstr>Běžná praxe v rozvoji venkova I</vt:lpstr>
      <vt:lpstr>Běžná praxe v rozvoji venkova II</vt:lpstr>
      <vt:lpstr>Paradoxy rozvoje venkova I</vt:lpstr>
      <vt:lpstr>Paradoxy rozvoje venkova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Nástroje a aktéři rozvoje venkova Geografie venkova Přednáška č. 5</dc:title>
  <dc:creator>Ondřej Krejčí</dc:creator>
  <cp:lastModifiedBy>031-PC</cp:lastModifiedBy>
  <cp:revision>21</cp:revision>
  <dcterms:created xsi:type="dcterms:W3CDTF">2017-12-28T13:46:27Z</dcterms:created>
  <dcterms:modified xsi:type="dcterms:W3CDTF">2018-03-08T15:03:26Z</dcterms:modified>
</cp:coreProperties>
</file>