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303" r:id="rId17"/>
    <p:sldId id="304" r:id="rId18"/>
    <p:sldId id="305" r:id="rId19"/>
    <p:sldId id="306" r:id="rId20"/>
    <p:sldId id="272" r:id="rId21"/>
    <p:sldId id="271" r:id="rId22"/>
    <p:sldId id="273" r:id="rId23"/>
    <p:sldId id="274" r:id="rId24"/>
    <p:sldId id="277" r:id="rId25"/>
    <p:sldId id="301" r:id="rId26"/>
    <p:sldId id="275" r:id="rId27"/>
    <p:sldId id="276" r:id="rId28"/>
    <p:sldId id="302" r:id="rId29"/>
    <p:sldId id="278" r:id="rId30"/>
    <p:sldId id="307" r:id="rId31"/>
    <p:sldId id="308" r:id="rId32"/>
    <p:sldId id="310" r:id="rId33"/>
    <p:sldId id="309" r:id="rId34"/>
    <p:sldId id="300" r:id="rId35"/>
    <p:sldId id="295" r:id="rId36"/>
    <p:sldId id="296" r:id="rId37"/>
    <p:sldId id="297" r:id="rId38"/>
    <p:sldId id="298" r:id="rId39"/>
    <p:sldId id="299" r:id="rId40"/>
    <p:sldId id="312" r:id="rId41"/>
    <p:sldId id="311" r:id="rId42"/>
    <p:sldId id="279" r:id="rId4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158"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76649B-F8C8-4A9B-A3E1-E63CE739B3F9}" type="datetimeFigureOut">
              <a:rPr lang="cs-CZ" smtClean="0"/>
              <a:t>24. 4. 2018</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6B8DD6-FFB1-40F7-A2F2-191E6FA5048D}" type="slidenum">
              <a:rPr lang="cs-CZ" smtClean="0"/>
              <a:t>‹#›</a:t>
            </a:fld>
            <a:endParaRPr lang="cs-CZ"/>
          </a:p>
        </p:txBody>
      </p:sp>
    </p:spTree>
    <p:extLst>
      <p:ext uri="{BB962C8B-B14F-4D97-AF65-F5344CB8AC3E}">
        <p14:creationId xmlns:p14="http://schemas.microsoft.com/office/powerpoint/2010/main" val="678010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E3FAAE2-B5D8-48BF-B0B3-B55DDEE05CC7}" type="slidenum">
              <a:rPr lang="cs-CZ" smtClean="0"/>
              <a:t>37</a:t>
            </a:fld>
            <a:endParaRPr lang="cs-CZ"/>
          </a:p>
        </p:txBody>
      </p:sp>
    </p:spTree>
    <p:extLst>
      <p:ext uri="{BB962C8B-B14F-4D97-AF65-F5344CB8AC3E}">
        <p14:creationId xmlns:p14="http://schemas.microsoft.com/office/powerpoint/2010/main" val="297375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06B8DD6-FFB1-40F7-A2F2-191E6FA5048D}" type="slidenum">
              <a:rPr lang="cs-CZ" smtClean="0"/>
              <a:t>41</a:t>
            </a:fld>
            <a:endParaRPr lang="cs-CZ"/>
          </a:p>
        </p:txBody>
      </p:sp>
    </p:spTree>
    <p:extLst>
      <p:ext uri="{BB962C8B-B14F-4D97-AF65-F5344CB8AC3E}">
        <p14:creationId xmlns:p14="http://schemas.microsoft.com/office/powerpoint/2010/main" val="3869721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3">
        <a:schemeClr val="bg1"/>
      </p:bgRef>
    </p:bg>
    <p:spTree>
      <p:nvGrpSpPr>
        <p:cNvPr id="1" name=""/>
        <p:cNvGrpSpPr/>
        <p:nvPr/>
      </p:nvGrpSpPr>
      <p:grpSpPr>
        <a:xfrm>
          <a:off x="0" y="0"/>
          <a:ext cx="0" cy="0"/>
          <a:chOff x="0" y="0"/>
          <a:chExt cx="0" cy="0"/>
        </a:xfrm>
      </p:grpSpPr>
      <p:sp>
        <p:nvSpPr>
          <p:cNvPr id="12" name="Obdélník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Zaoblený obdélník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Podnadpis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p:txBody>
          <a:bodyPr/>
          <a:lstStyle/>
          <a:p>
            <a:fld id="{153D5E20-0D4D-4EEB-B2E0-9297BF4577D6}" type="datetimeFigureOut">
              <a:rPr lang="cs-CZ" smtClean="0"/>
              <a:pPr/>
              <a:t>24. 4. 2018</a:t>
            </a:fld>
            <a:endParaRPr lang="cs-CZ"/>
          </a:p>
        </p:txBody>
      </p:sp>
      <p:sp>
        <p:nvSpPr>
          <p:cNvPr id="17" name="Zástupný symbol pro zápatí 16"/>
          <p:cNvSpPr>
            <a:spLocks noGrp="1"/>
          </p:cNvSpPr>
          <p:nvPr>
            <p:ph type="ftr" sz="quarter" idx="11"/>
          </p:nvPr>
        </p:nvSpPr>
        <p:spPr/>
        <p:txBody>
          <a:bodyPr/>
          <a:lstStyle/>
          <a:p>
            <a:endParaRPr lang="cs-CZ"/>
          </a:p>
        </p:txBody>
      </p:sp>
      <p:sp>
        <p:nvSpPr>
          <p:cNvPr id="29" name="Zástupný symbol pro číslo snímku 28"/>
          <p:cNvSpPr>
            <a:spLocks noGrp="1"/>
          </p:cNvSpPr>
          <p:nvPr>
            <p:ph type="sldNum" sz="quarter" idx="12"/>
          </p:nvPr>
        </p:nvSpPr>
        <p:spPr/>
        <p:txBody>
          <a:bodyPr lIns="0" tIns="0" rIns="0" bIns="0">
            <a:noAutofit/>
          </a:bodyPr>
          <a:lstStyle>
            <a:lvl1pPr>
              <a:defRPr sz="1400">
                <a:solidFill>
                  <a:srgbClr val="FFFFFF"/>
                </a:solidFill>
              </a:defRPr>
            </a:lvl1pPr>
          </a:lstStyle>
          <a:p>
            <a:fld id="{66F58C6F-99B5-4E51-B2C5-39D07649BB87}" type="slidenum">
              <a:rPr lang="cs-CZ" smtClean="0"/>
              <a:pPr/>
              <a:t>‹#›</a:t>
            </a:fld>
            <a:endParaRPr lang="cs-CZ"/>
          </a:p>
        </p:txBody>
      </p:sp>
      <p:sp>
        <p:nvSpPr>
          <p:cNvPr id="7" name="Obdélník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Nadpis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53D5E20-0D4D-4EEB-B2E0-9297BF4577D6}" type="datetimeFigureOut">
              <a:rPr lang="cs-CZ" smtClean="0"/>
              <a:pPr/>
              <a:t>24. 4. 2018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F58C6F-99B5-4E51-B2C5-39D07649BB87}"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41"/>
            <a:ext cx="2011680" cy="5851525"/>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914400" y="274640"/>
            <a:ext cx="5562600" cy="5851525"/>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53D5E20-0D4D-4EEB-B2E0-9297BF4577D6}" type="datetimeFigureOut">
              <a:rPr lang="cs-CZ" smtClean="0"/>
              <a:pPr/>
              <a:t>24. 4. 2018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F58C6F-99B5-4E51-B2C5-39D07649BB87}"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4" name="Zástupný symbol pro datum 3"/>
          <p:cNvSpPr>
            <a:spLocks noGrp="1"/>
          </p:cNvSpPr>
          <p:nvPr>
            <p:ph type="dt" sz="half" idx="10"/>
          </p:nvPr>
        </p:nvSpPr>
        <p:spPr/>
        <p:txBody>
          <a:bodyPr/>
          <a:lstStyle/>
          <a:p>
            <a:fld id="{153D5E20-0D4D-4EEB-B2E0-9297BF4577D6}" type="datetimeFigureOut">
              <a:rPr lang="cs-CZ" smtClean="0"/>
              <a:pPr/>
              <a:t>24. 4. 2018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F58C6F-99B5-4E51-B2C5-39D07649BB87}" type="slidenum">
              <a:rPr lang="cs-CZ" smtClean="0"/>
              <a:pPr/>
              <a:t>‹#›</a:t>
            </a:fld>
            <a:endParaRPr lang="cs-CZ"/>
          </a:p>
        </p:txBody>
      </p:sp>
      <p:sp>
        <p:nvSpPr>
          <p:cNvPr id="8" name="Zástupný symbol pro obsah 7"/>
          <p:cNvSpPr>
            <a:spLocks noGrp="1"/>
          </p:cNvSpPr>
          <p:nvPr>
            <p:ph sz="quarter" idx="1"/>
          </p:nvPr>
        </p:nvSpPr>
        <p:spPr>
          <a:xfrm>
            <a:off x="914400" y="1447800"/>
            <a:ext cx="7772400" cy="45720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3">
        <a:schemeClr val="bg1"/>
      </p:bgRef>
    </p:bg>
    <p:spTree>
      <p:nvGrpSpPr>
        <p:cNvPr id="1" name=""/>
        <p:cNvGrpSpPr/>
        <p:nvPr/>
      </p:nvGrpSpPr>
      <p:grpSpPr>
        <a:xfrm>
          <a:off x="0" y="0"/>
          <a:ext cx="0" cy="0"/>
          <a:chOff x="0" y="0"/>
          <a:chExt cx="0" cy="0"/>
        </a:xfrm>
      </p:grpSpPr>
      <p:sp>
        <p:nvSpPr>
          <p:cNvPr id="11" name="Obdélník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Zaoblený obdélník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722313" y="952500"/>
            <a:ext cx="7772400" cy="1362075"/>
          </a:xfrm>
        </p:spPr>
        <p:txBody>
          <a:bodyPr anchor="b" anchorCtr="0"/>
          <a:lstStyle>
            <a:lvl1pPr algn="l">
              <a:buNone/>
              <a:defRPr sz="4000" b="0" cap="none"/>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p>
            <a:fld id="{153D5E20-0D4D-4EEB-B2E0-9297BF4577D6}" type="datetimeFigureOut">
              <a:rPr lang="cs-CZ" smtClean="0"/>
              <a:pPr/>
              <a:t>24. 4. 2018</a:t>
            </a:fld>
            <a:endParaRPr lang="cs-CZ"/>
          </a:p>
        </p:txBody>
      </p:sp>
      <p:sp>
        <p:nvSpPr>
          <p:cNvPr id="5" name="Zástupný symbol pro zápatí 4"/>
          <p:cNvSpPr>
            <a:spLocks noGrp="1"/>
          </p:cNvSpPr>
          <p:nvPr>
            <p:ph type="ftr" sz="quarter" idx="11"/>
          </p:nvPr>
        </p:nvSpPr>
        <p:spPr>
          <a:xfrm>
            <a:off x="800100" y="6172200"/>
            <a:ext cx="4000500" cy="457200"/>
          </a:xfrm>
        </p:spPr>
        <p:txBody>
          <a:bodyPr/>
          <a:lstStyle/>
          <a:p>
            <a:endParaRPr lang="cs-CZ"/>
          </a:p>
        </p:txBody>
      </p:sp>
      <p:sp>
        <p:nvSpPr>
          <p:cNvPr id="7" name="Obdélník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bdélník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Obdélník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146304" y="6208776"/>
            <a:ext cx="457200" cy="457200"/>
          </a:xfrm>
        </p:spPr>
        <p:txBody>
          <a:bodyPr/>
          <a:lstStyle/>
          <a:p>
            <a:fld id="{66F58C6F-99B5-4E51-B2C5-39D07649BB87}"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5" name="Zástupný symbol pro datum 4"/>
          <p:cNvSpPr>
            <a:spLocks noGrp="1"/>
          </p:cNvSpPr>
          <p:nvPr>
            <p:ph type="dt" sz="half" idx="10"/>
          </p:nvPr>
        </p:nvSpPr>
        <p:spPr/>
        <p:txBody>
          <a:bodyPr/>
          <a:lstStyle/>
          <a:p>
            <a:fld id="{153D5E20-0D4D-4EEB-B2E0-9297BF4577D6}" type="datetimeFigureOut">
              <a:rPr lang="cs-CZ" smtClean="0"/>
              <a:pPr/>
              <a:t>24. 4. 2018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F58C6F-99B5-4E51-B2C5-39D07649BB87}" type="slidenum">
              <a:rPr lang="cs-CZ" smtClean="0"/>
              <a:pPr/>
              <a:t>‹#›</a:t>
            </a:fld>
            <a:endParaRPr lang="cs-CZ"/>
          </a:p>
        </p:txBody>
      </p:sp>
      <p:sp>
        <p:nvSpPr>
          <p:cNvPr id="9" name="Zástupný symbol pro obsah 8"/>
          <p:cNvSpPr>
            <a:spLocks noGrp="1"/>
          </p:cNvSpPr>
          <p:nvPr>
            <p:ph sz="quarter" idx="1"/>
          </p:nvPr>
        </p:nvSpPr>
        <p:spPr>
          <a:xfrm>
            <a:off x="914400" y="1447800"/>
            <a:ext cx="3749040" cy="45720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1" name="Zástupný symbol pro obsah 10"/>
          <p:cNvSpPr>
            <a:spLocks noGrp="1"/>
          </p:cNvSpPr>
          <p:nvPr>
            <p:ph sz="quarter" idx="2"/>
          </p:nvPr>
        </p:nvSpPr>
        <p:spPr>
          <a:xfrm>
            <a:off x="4933950" y="1447800"/>
            <a:ext cx="3749040" cy="45720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914400" y="273050"/>
            <a:ext cx="7772400" cy="1143000"/>
          </a:xfrm>
        </p:spPr>
        <p:txBody>
          <a:bodyPr anchor="b" anchorCtr="0"/>
          <a:lstStyle>
            <a:lvl1pPr>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7" name="Zástupný symbol pro datum 6"/>
          <p:cNvSpPr>
            <a:spLocks noGrp="1"/>
          </p:cNvSpPr>
          <p:nvPr>
            <p:ph type="dt" sz="half" idx="10"/>
          </p:nvPr>
        </p:nvSpPr>
        <p:spPr/>
        <p:txBody>
          <a:bodyPr/>
          <a:lstStyle/>
          <a:p>
            <a:fld id="{153D5E20-0D4D-4EEB-B2E0-9297BF4577D6}" type="datetimeFigureOut">
              <a:rPr lang="cs-CZ" smtClean="0"/>
              <a:pPr/>
              <a:t>24. 4. 2018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6F58C6F-99B5-4E51-B2C5-39D07649BB87}" type="slidenum">
              <a:rPr lang="cs-CZ" smtClean="0"/>
              <a:pPr/>
              <a:t>‹#›</a:t>
            </a:fld>
            <a:endParaRPr lang="cs-CZ"/>
          </a:p>
        </p:txBody>
      </p:sp>
      <p:sp>
        <p:nvSpPr>
          <p:cNvPr id="11" name="Zástupný symbol pro obsah 10"/>
          <p:cNvSpPr>
            <a:spLocks noGrp="1"/>
          </p:cNvSpPr>
          <p:nvPr>
            <p:ph sz="half" idx="2"/>
          </p:nvPr>
        </p:nvSpPr>
        <p:spPr>
          <a:xfrm>
            <a:off x="914400" y="2247900"/>
            <a:ext cx="3733800" cy="38862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half" idx="4"/>
          </p:nvPr>
        </p:nvSpPr>
        <p:spPr>
          <a:xfrm>
            <a:off x="4953000" y="2247900"/>
            <a:ext cx="3733800" cy="38862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153D5E20-0D4D-4EEB-B2E0-9297BF4577D6}" type="datetimeFigureOut">
              <a:rPr lang="cs-CZ" smtClean="0"/>
              <a:pPr/>
              <a:t>24. 4. 2018</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6F58C6F-99B5-4E51-B2C5-39D07649BB87}"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53D5E20-0D4D-4EEB-B2E0-9297BF4577D6}" type="datetimeFigureOut">
              <a:rPr lang="cs-CZ" smtClean="0"/>
              <a:pPr/>
              <a:t>24. 4. 2018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6F58C6F-99B5-4E51-B2C5-39D07649BB87}"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8" name="Obdélník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Zaoblený obdélník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914400" y="273050"/>
            <a:ext cx="7772400" cy="1143000"/>
          </a:xfrm>
        </p:spPr>
        <p:txBody>
          <a:bodyPr anchor="b" anchorCtr="0"/>
          <a:lstStyle>
            <a:lvl1pPr algn="l">
              <a:buNone/>
              <a:defRPr sz="4000" b="0"/>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153D5E20-0D4D-4EEB-B2E0-9297BF4577D6}" type="datetimeFigureOut">
              <a:rPr lang="cs-CZ" smtClean="0"/>
              <a:pPr/>
              <a:t>24. 4. 2018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F58C6F-99B5-4E51-B2C5-39D07649BB87}" type="slidenum">
              <a:rPr lang="cs-CZ" smtClean="0"/>
              <a:pPr/>
              <a:t>‹#›</a:t>
            </a:fld>
            <a:endParaRPr lang="cs-CZ"/>
          </a:p>
        </p:txBody>
      </p:sp>
      <p:sp>
        <p:nvSpPr>
          <p:cNvPr id="11" name="Zástupný symbol pro obsah 10"/>
          <p:cNvSpPr>
            <a:spLocks noGrp="1"/>
          </p:cNvSpPr>
          <p:nvPr>
            <p:ph sz="quarter" idx="1"/>
          </p:nvPr>
        </p:nvSpPr>
        <p:spPr>
          <a:xfrm>
            <a:off x="2971800" y="1600200"/>
            <a:ext cx="5715000" cy="44958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cs-CZ" smtClean="0"/>
              <a:t>Klepnutím lze upravit styl předlohy nadpisů.</a:t>
            </a:r>
            <a:endParaRPr kumimoji="0" lang="en-US"/>
          </a:p>
        </p:txBody>
      </p:sp>
      <p:sp>
        <p:nvSpPr>
          <p:cNvPr id="4" name="Zástupný symbol pro text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153D5E20-0D4D-4EEB-B2E0-9297BF4577D6}" type="datetimeFigureOut">
              <a:rPr lang="cs-CZ" smtClean="0"/>
              <a:pPr/>
              <a:t>24. 4. 2018</a:t>
            </a:fld>
            <a:endParaRPr lang="cs-CZ"/>
          </a:p>
        </p:txBody>
      </p:sp>
      <p:sp>
        <p:nvSpPr>
          <p:cNvPr id="6" name="Zástupný symbol pro zápatí 5"/>
          <p:cNvSpPr>
            <a:spLocks noGrp="1"/>
          </p:cNvSpPr>
          <p:nvPr>
            <p:ph type="ftr" sz="quarter" idx="11"/>
          </p:nvPr>
        </p:nvSpPr>
        <p:spPr>
          <a:xfrm>
            <a:off x="914400" y="6172200"/>
            <a:ext cx="3886200" cy="457200"/>
          </a:xfrm>
        </p:spPr>
        <p:txBody>
          <a:bodyPr/>
          <a:lstStyle/>
          <a:p>
            <a:endParaRPr lang="cs-CZ"/>
          </a:p>
        </p:txBody>
      </p:sp>
      <p:sp>
        <p:nvSpPr>
          <p:cNvPr id="7" name="Zástupný symbol pro číslo snímku 6"/>
          <p:cNvSpPr>
            <a:spLocks noGrp="1"/>
          </p:cNvSpPr>
          <p:nvPr>
            <p:ph type="sldNum" sz="quarter" idx="12"/>
          </p:nvPr>
        </p:nvSpPr>
        <p:spPr>
          <a:xfrm>
            <a:off x="146304" y="6208776"/>
            <a:ext cx="457200" cy="457200"/>
          </a:xfrm>
        </p:spPr>
        <p:txBody>
          <a:bodyPr/>
          <a:lstStyle/>
          <a:p>
            <a:fld id="{66F58C6F-99B5-4E51-B2C5-39D07649BB87}" type="slidenum">
              <a:rPr lang="cs-CZ" smtClean="0"/>
              <a:pPr/>
              <a:t>‹#›</a:t>
            </a:fld>
            <a:endParaRPr lang="cs-CZ"/>
          </a:p>
        </p:txBody>
      </p:sp>
      <p:sp>
        <p:nvSpPr>
          <p:cNvPr id="11" name="Obdélník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bdélník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Zástupný symbol pro obrázek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cs-CZ" smtClean="0"/>
              <a:t>Klepnutím na ikonu přidáte obrázek.</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bdélník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Zaoblený obdélník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Zástupný symbol pro nadpis 21"/>
          <p:cNvSpPr>
            <a:spLocks noGrp="1"/>
          </p:cNvSpPr>
          <p:nvPr>
            <p:ph type="title"/>
          </p:nvPr>
        </p:nvSpPr>
        <p:spPr>
          <a:xfrm>
            <a:off x="914400" y="274638"/>
            <a:ext cx="7772400" cy="1143000"/>
          </a:xfrm>
          <a:prstGeom prst="rect">
            <a:avLst/>
          </a:prstGeom>
        </p:spPr>
        <p:txBody>
          <a:bodyPr bIns="91440" anchor="b" anchorCtr="0">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53D5E20-0D4D-4EEB-B2E0-9297BF4577D6}" type="datetimeFigureOut">
              <a:rPr lang="cs-CZ" smtClean="0"/>
              <a:pPr/>
              <a:t>24. 4. 2018</a:t>
            </a:fld>
            <a:endParaRPr lang="cs-CZ"/>
          </a:p>
        </p:txBody>
      </p:sp>
      <p:sp>
        <p:nvSpPr>
          <p:cNvPr id="3" name="Zástupný symbol pro zápatí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cs-CZ"/>
          </a:p>
        </p:txBody>
      </p:sp>
      <p:sp>
        <p:nvSpPr>
          <p:cNvPr id="23" name="Zástupný symbol pro číslo snímku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6F58C6F-99B5-4E51-B2C5-39D07649BB87}"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p:txBody>
          <a:bodyPr/>
          <a:lstStyle/>
          <a:p>
            <a:r>
              <a:rPr lang="cs-CZ" dirty="0" smtClean="0"/>
              <a:t>Eduard </a:t>
            </a:r>
            <a:r>
              <a:rPr lang="cs-CZ" dirty="0" err="1" smtClean="0"/>
              <a:t>Hofmann</a:t>
            </a:r>
            <a:endParaRPr lang="cs-CZ" dirty="0" smtClean="0"/>
          </a:p>
          <a:p>
            <a:r>
              <a:rPr lang="cs-CZ" dirty="0" smtClean="0"/>
              <a:t>Petra Janků</a:t>
            </a:r>
            <a:endParaRPr lang="cs-CZ" dirty="0"/>
          </a:p>
        </p:txBody>
      </p:sp>
      <p:sp>
        <p:nvSpPr>
          <p:cNvPr id="2" name="Nadpis 1"/>
          <p:cNvSpPr>
            <a:spLocks noGrp="1"/>
          </p:cNvSpPr>
          <p:nvPr>
            <p:ph type="ctrTitle"/>
          </p:nvPr>
        </p:nvSpPr>
        <p:spPr/>
        <p:txBody>
          <a:bodyPr/>
          <a:lstStyle/>
          <a:p>
            <a:r>
              <a:rPr lang="cs-CZ" dirty="0" smtClean="0"/>
              <a:t>Změny geografického vzdělávání ve Francii</a:t>
            </a:r>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dirty="0" smtClean="0"/>
              <a:t>Představení základních pilířů probíhající školské reformy</a:t>
            </a:r>
            <a:endParaRPr lang="cs-CZ" sz="3600" dirty="0"/>
          </a:p>
        </p:txBody>
      </p:sp>
      <p:sp>
        <p:nvSpPr>
          <p:cNvPr id="3" name="Zástupný symbol pro obsah 2"/>
          <p:cNvSpPr>
            <a:spLocks noGrp="1"/>
          </p:cNvSpPr>
          <p:nvPr>
            <p:ph sz="quarter" idx="1"/>
          </p:nvPr>
        </p:nvSpPr>
        <p:spPr/>
        <p:txBody>
          <a:bodyPr>
            <a:normAutofit fontScale="92500" lnSpcReduction="10000"/>
          </a:bodyPr>
          <a:lstStyle/>
          <a:p>
            <a:pPr>
              <a:buNone/>
            </a:pPr>
            <a:r>
              <a:rPr lang="cs-CZ" sz="2800" dirty="0">
                <a:latin typeface="Calibri" panose="020F0502020204030204" pitchFamily="34" charset="0"/>
                <a:cs typeface="Calibri" panose="020F0502020204030204" pitchFamily="34" charset="0"/>
              </a:rPr>
              <a:t>Společný základ znalostí, dovedností a kulturního </a:t>
            </a:r>
            <a:endParaRPr lang="cs-CZ" sz="2800" dirty="0" smtClean="0">
              <a:latin typeface="Calibri" panose="020F0502020204030204" pitchFamily="34" charset="0"/>
              <a:cs typeface="Calibri" panose="020F0502020204030204" pitchFamily="34" charset="0"/>
            </a:endParaRPr>
          </a:p>
          <a:p>
            <a:pPr>
              <a:buNone/>
            </a:pPr>
            <a:r>
              <a:rPr lang="cs-CZ" sz="2800" dirty="0" smtClean="0">
                <a:latin typeface="Calibri" panose="020F0502020204030204" pitchFamily="34" charset="0"/>
                <a:cs typeface="Calibri" panose="020F0502020204030204" pitchFamily="34" charset="0"/>
              </a:rPr>
              <a:t>přehledu </a:t>
            </a:r>
            <a:r>
              <a:rPr lang="cs-CZ" sz="2800" dirty="0">
                <a:latin typeface="Calibri" panose="020F0502020204030204" pitchFamily="34" charset="0"/>
                <a:cs typeface="Calibri" panose="020F0502020204030204" pitchFamily="34" charset="0"/>
              </a:rPr>
              <a:t>je tvořen ze sedmi </a:t>
            </a:r>
            <a:r>
              <a:rPr lang="cs-CZ" sz="2800" dirty="0" smtClean="0">
                <a:latin typeface="Calibri" panose="020F0502020204030204" pitchFamily="34" charset="0"/>
                <a:cs typeface="Calibri" panose="020F0502020204030204" pitchFamily="34" charset="0"/>
              </a:rPr>
              <a:t>gramotností:</a:t>
            </a:r>
          </a:p>
          <a:p>
            <a:pPr marL="514350" lvl="0" indent="-514350">
              <a:buFont typeface="+mj-lt"/>
              <a:buAutoNum type="arabicPeriod"/>
            </a:pPr>
            <a:r>
              <a:rPr lang="cs-CZ" sz="2800" dirty="0">
                <a:latin typeface="Calibri" panose="020F0502020204030204" pitchFamily="34" charset="0"/>
                <a:cs typeface="Calibri" panose="020F0502020204030204" pitchFamily="34" charset="0"/>
              </a:rPr>
              <a:t>Výuka francouzského jazyka</a:t>
            </a:r>
          </a:p>
          <a:p>
            <a:pPr marL="514350" lvl="0" indent="-514350">
              <a:buFont typeface="+mj-lt"/>
              <a:buAutoNum type="arabicPeriod"/>
            </a:pPr>
            <a:r>
              <a:rPr lang="cs-CZ" sz="2800" dirty="0" smtClean="0">
                <a:latin typeface="Calibri" panose="020F0502020204030204" pitchFamily="34" charset="0"/>
                <a:cs typeface="Calibri" panose="020F0502020204030204" pitchFamily="34" charset="0"/>
              </a:rPr>
              <a:t>Cizojazyčná gramotnost</a:t>
            </a:r>
            <a:endParaRPr lang="cs-CZ" sz="2800" dirty="0">
              <a:latin typeface="Calibri" panose="020F0502020204030204" pitchFamily="34" charset="0"/>
              <a:cs typeface="Calibri" panose="020F0502020204030204" pitchFamily="34" charset="0"/>
            </a:endParaRPr>
          </a:p>
          <a:p>
            <a:pPr marL="514350" lvl="0" indent="-514350">
              <a:buFont typeface="+mj-lt"/>
              <a:buAutoNum type="arabicPeriod"/>
            </a:pPr>
            <a:r>
              <a:rPr lang="cs-CZ" sz="2800" dirty="0" smtClean="0">
                <a:latin typeface="Calibri" panose="020F0502020204030204" pitchFamily="34" charset="0"/>
                <a:cs typeface="Calibri" panose="020F0502020204030204" pitchFamily="34" charset="0"/>
              </a:rPr>
              <a:t>Matematická, přírodní </a:t>
            </a:r>
            <a:r>
              <a:rPr lang="cs-CZ" sz="2800" dirty="0">
                <a:latin typeface="Calibri" panose="020F0502020204030204" pitchFamily="34" charset="0"/>
                <a:cs typeface="Calibri" panose="020F0502020204030204" pitchFamily="34" charset="0"/>
              </a:rPr>
              <a:t>a </a:t>
            </a:r>
            <a:r>
              <a:rPr lang="cs-CZ" sz="2800" dirty="0" smtClean="0">
                <a:latin typeface="Calibri" panose="020F0502020204030204" pitchFamily="34" charset="0"/>
                <a:cs typeface="Calibri" panose="020F0502020204030204" pitchFamily="34" charset="0"/>
              </a:rPr>
              <a:t>technická gramotnost</a:t>
            </a:r>
          </a:p>
          <a:p>
            <a:pPr marL="514350" lvl="0" indent="-514350">
              <a:buFont typeface="+mj-lt"/>
              <a:buAutoNum type="arabicPeriod"/>
            </a:pPr>
            <a:r>
              <a:rPr lang="cs-CZ" sz="2800" dirty="0" smtClean="0">
                <a:latin typeface="Calibri" panose="020F0502020204030204" pitchFamily="34" charset="0"/>
                <a:cs typeface="Calibri" panose="020F0502020204030204" pitchFamily="34" charset="0"/>
              </a:rPr>
              <a:t>Komunikační a informatická gramotnost </a:t>
            </a:r>
            <a:endParaRPr lang="cs-CZ" sz="2800" dirty="0">
              <a:latin typeface="Calibri" panose="020F0502020204030204" pitchFamily="34" charset="0"/>
              <a:cs typeface="Calibri" panose="020F0502020204030204" pitchFamily="34" charset="0"/>
            </a:endParaRPr>
          </a:p>
          <a:p>
            <a:pPr marL="514350" lvl="0" indent="-514350">
              <a:buFont typeface="+mj-lt"/>
              <a:buAutoNum type="arabicPeriod"/>
            </a:pPr>
            <a:r>
              <a:rPr lang="cs-CZ" sz="2800" b="1" dirty="0" smtClean="0">
                <a:latin typeface="Calibri" panose="020F0502020204030204" pitchFamily="34" charset="0"/>
                <a:cs typeface="Calibri" panose="020F0502020204030204" pitchFamily="34" charset="0"/>
              </a:rPr>
              <a:t>Humanitní gramotnost (zeměpis</a:t>
            </a:r>
            <a:r>
              <a:rPr lang="cs-CZ" sz="2800" b="1" dirty="0">
                <a:latin typeface="Calibri" panose="020F0502020204030204" pitchFamily="34" charset="0"/>
                <a:cs typeface="Calibri" panose="020F0502020204030204" pitchFamily="34" charset="0"/>
              </a:rPr>
              <a:t>, dějepis, občanská výchova)  </a:t>
            </a:r>
          </a:p>
          <a:p>
            <a:pPr marL="514350" lvl="0" indent="-514350">
              <a:buFont typeface="+mj-lt"/>
              <a:buAutoNum type="arabicPeriod"/>
            </a:pPr>
            <a:r>
              <a:rPr lang="cs-CZ" sz="2800" dirty="0" smtClean="0">
                <a:latin typeface="Calibri" panose="020F0502020204030204" pitchFamily="34" charset="0"/>
                <a:cs typeface="Calibri" panose="020F0502020204030204" pitchFamily="34" charset="0"/>
              </a:rPr>
              <a:t>Sociální </a:t>
            </a:r>
            <a:r>
              <a:rPr lang="cs-CZ" sz="2800" dirty="0">
                <a:latin typeface="Calibri" panose="020F0502020204030204" pitchFamily="34" charset="0"/>
                <a:cs typeface="Calibri" panose="020F0502020204030204" pitchFamily="34" charset="0"/>
              </a:rPr>
              <a:t>a </a:t>
            </a:r>
            <a:r>
              <a:rPr lang="cs-CZ" sz="2800" dirty="0" smtClean="0">
                <a:latin typeface="Calibri" panose="020F0502020204030204" pitchFamily="34" charset="0"/>
                <a:cs typeface="Calibri" panose="020F0502020204030204" pitchFamily="34" charset="0"/>
              </a:rPr>
              <a:t>občanská gramotnost</a:t>
            </a:r>
            <a:endParaRPr lang="cs-CZ" sz="2800" dirty="0">
              <a:latin typeface="Calibri" panose="020F0502020204030204" pitchFamily="34" charset="0"/>
              <a:cs typeface="Calibri" panose="020F0502020204030204" pitchFamily="34" charset="0"/>
            </a:endParaRPr>
          </a:p>
          <a:p>
            <a:pPr marL="514350" lvl="0" indent="-514350">
              <a:buFont typeface="+mj-lt"/>
              <a:buAutoNum type="arabicPeriod"/>
            </a:pPr>
            <a:r>
              <a:rPr lang="cs-CZ" sz="2800" dirty="0" smtClean="0">
                <a:latin typeface="Calibri" panose="020F0502020204030204" pitchFamily="34" charset="0"/>
                <a:cs typeface="Calibri" panose="020F0502020204030204" pitchFamily="34" charset="0"/>
              </a:rPr>
              <a:t>Gramotnost v rozvoji individualit </a:t>
            </a:r>
            <a:r>
              <a:rPr lang="cs-CZ" sz="2800" dirty="0">
                <a:latin typeface="Calibri" panose="020F0502020204030204" pitchFamily="34" charset="0"/>
                <a:cs typeface="Calibri" panose="020F0502020204030204" pitchFamily="34" charset="0"/>
              </a:rPr>
              <a:t>a </a:t>
            </a:r>
            <a:r>
              <a:rPr lang="cs-CZ" sz="2800" dirty="0" smtClean="0">
                <a:latin typeface="Calibri" panose="020F0502020204030204" pitchFamily="34" charset="0"/>
                <a:cs typeface="Calibri" panose="020F0502020204030204" pitchFamily="34" charset="0"/>
              </a:rPr>
              <a:t>iniciativ žáka</a:t>
            </a:r>
            <a:endParaRPr lang="cs-CZ" sz="2800" dirty="0">
              <a:latin typeface="Calibri" panose="020F0502020204030204" pitchFamily="34" charset="0"/>
              <a:cs typeface="Calibri" panose="020F0502020204030204" pitchFamily="34" charset="0"/>
            </a:endParaRPr>
          </a:p>
          <a:p>
            <a:pPr>
              <a:buNone/>
            </a:pPr>
            <a:endParaRPr lang="cs-CZ"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latin typeface="Calibri" panose="020F0502020204030204" pitchFamily="34" charset="0"/>
                <a:cs typeface="Calibri" panose="020F0502020204030204" pitchFamily="34" charset="0"/>
              </a:rPr>
              <a:t>Podklady pro komparaci</a:t>
            </a:r>
            <a:endParaRPr lang="cs-CZ" sz="4000" dirty="0">
              <a:latin typeface="Calibri" panose="020F0502020204030204" pitchFamily="34" charset="0"/>
              <a:cs typeface="Calibri" panose="020F0502020204030204" pitchFamily="34" charset="0"/>
            </a:endParaRPr>
          </a:p>
        </p:txBody>
      </p:sp>
      <p:sp>
        <p:nvSpPr>
          <p:cNvPr id="3" name="Zástupný symbol pro obsah 2"/>
          <p:cNvSpPr>
            <a:spLocks noGrp="1"/>
          </p:cNvSpPr>
          <p:nvPr>
            <p:ph sz="quarter" idx="1"/>
          </p:nvPr>
        </p:nvSpPr>
        <p:spPr/>
        <p:txBody>
          <a:bodyPr>
            <a:noAutofit/>
          </a:bodyPr>
          <a:lstStyle/>
          <a:p>
            <a:pPr>
              <a:buNone/>
            </a:pPr>
            <a:r>
              <a:rPr lang="cs-CZ" sz="1100" b="1" cap="all" dirty="0">
                <a:latin typeface="Calibri" panose="020F0502020204030204" pitchFamily="34" charset="0"/>
                <a:cs typeface="Calibri" panose="020F0502020204030204" pitchFamily="34" charset="0"/>
              </a:rPr>
              <a:t>Vzdělávací program výuky geografie ve Francii na příkladu ze 6. ročníku</a:t>
            </a:r>
            <a:endParaRPr lang="cs-CZ" sz="1100" dirty="0">
              <a:latin typeface="Calibri" panose="020F0502020204030204" pitchFamily="34" charset="0"/>
              <a:cs typeface="Calibri" panose="020F0502020204030204" pitchFamily="34" charset="0"/>
            </a:endParaRPr>
          </a:p>
          <a:p>
            <a:pPr>
              <a:buNone/>
            </a:pPr>
            <a:r>
              <a:rPr lang="cs-CZ" sz="1100" cap="all" dirty="0">
                <a:latin typeface="Calibri" panose="020F0502020204030204" pitchFamily="34" charset="0"/>
                <a:cs typeface="Calibri" panose="020F0502020204030204" pitchFamily="34" charset="0"/>
              </a:rPr>
              <a:t>Obydlená planeta Země</a:t>
            </a:r>
            <a:endParaRPr lang="cs-CZ" sz="1100" dirty="0">
              <a:latin typeface="Calibri" panose="020F0502020204030204" pitchFamily="34" charset="0"/>
              <a:cs typeface="Calibri" panose="020F0502020204030204" pitchFamily="34" charset="0"/>
            </a:endParaRPr>
          </a:p>
          <a:p>
            <a:pPr>
              <a:buNone/>
            </a:pPr>
            <a:r>
              <a:rPr lang="cs-CZ" sz="1100" b="1" dirty="0">
                <a:latin typeface="Calibri" panose="020F0502020204030204" pitchFamily="34" charset="0"/>
                <a:cs typeface="Calibri" panose="020F0502020204030204" pitchFamily="34" charset="0"/>
              </a:rPr>
              <a:t>I. Moje bydliště: krajina a území (10%)</a:t>
            </a:r>
            <a:endParaRPr lang="cs-CZ" sz="1100" dirty="0">
              <a:latin typeface="Calibri" panose="020F0502020204030204" pitchFamily="34" charset="0"/>
              <a:cs typeface="Calibri" panose="020F0502020204030204" pitchFamily="34" charset="0"/>
            </a:endParaRPr>
          </a:p>
          <a:p>
            <a:pPr>
              <a:buNone/>
            </a:pPr>
            <a:r>
              <a:rPr lang="cs-CZ" sz="1100" i="1" dirty="0">
                <a:latin typeface="Calibri" panose="020F0502020204030204" pitchFamily="34" charset="0"/>
                <a:cs typeface="Calibri" panose="020F0502020204030204" pitchFamily="34" charset="0"/>
              </a:rPr>
              <a:t>a) Teoretická východiska</a:t>
            </a:r>
            <a:endParaRPr lang="cs-CZ" sz="1100" dirty="0">
              <a:latin typeface="Calibri" panose="020F0502020204030204" pitchFamily="34" charset="0"/>
              <a:cs typeface="Calibri" panose="020F0502020204030204" pitchFamily="34" charset="0"/>
            </a:endParaRPr>
          </a:p>
          <a:p>
            <a:pPr>
              <a:buNone/>
            </a:pPr>
            <a:r>
              <a:rPr lang="cs-CZ" sz="1100" dirty="0">
                <a:latin typeface="Calibri" panose="020F0502020204030204" pitchFamily="34" charset="0"/>
                <a:cs typeface="Calibri" panose="020F0502020204030204" pitchFamily="34" charset="0"/>
              </a:rPr>
              <a:t>Čtení mapy a objevování území v okolí bydliště (místa, čtvrtě, dopravní sítě).</a:t>
            </a:r>
          </a:p>
          <a:p>
            <a:pPr>
              <a:buNone/>
            </a:pPr>
            <a:r>
              <a:rPr lang="cs-CZ" sz="1100" dirty="0">
                <a:latin typeface="Calibri" panose="020F0502020204030204" pitchFamily="34" charset="0"/>
                <a:cs typeface="Calibri" panose="020F0502020204030204" pitchFamily="34" charset="0"/>
              </a:rPr>
              <a:t>Okolí bydliště je představeno na více úrovních (regionální, národní a světové).</a:t>
            </a:r>
          </a:p>
          <a:p>
            <a:pPr>
              <a:buNone/>
            </a:pPr>
            <a:r>
              <a:rPr lang="cs-CZ" sz="1100" dirty="0">
                <a:latin typeface="Calibri" panose="020F0502020204030204" pitchFamily="34" charset="0"/>
                <a:cs typeface="Calibri" panose="020F0502020204030204" pitchFamily="34" charset="0"/>
              </a:rPr>
              <a:t> </a:t>
            </a:r>
          </a:p>
          <a:p>
            <a:pPr>
              <a:buNone/>
            </a:pPr>
            <a:r>
              <a:rPr lang="cs-CZ" sz="1100" dirty="0">
                <a:latin typeface="Calibri" panose="020F0502020204030204" pitchFamily="34" charset="0"/>
                <a:cs typeface="Calibri" panose="020F0502020204030204" pitchFamily="34" charset="0"/>
              </a:rPr>
              <a:t> b) </a:t>
            </a:r>
            <a:r>
              <a:rPr lang="cs-CZ" sz="1100" i="1" dirty="0">
                <a:latin typeface="Calibri" panose="020F0502020204030204" pitchFamily="34" charset="0"/>
                <a:cs typeface="Calibri" panose="020F0502020204030204" pitchFamily="34" charset="0"/>
              </a:rPr>
              <a:t>Vybrané příklady</a:t>
            </a:r>
            <a:endParaRPr lang="cs-CZ" sz="1100" dirty="0">
              <a:latin typeface="Calibri" panose="020F0502020204030204" pitchFamily="34" charset="0"/>
              <a:cs typeface="Calibri" panose="020F0502020204030204" pitchFamily="34" charset="0"/>
            </a:endParaRPr>
          </a:p>
          <a:p>
            <a:pPr>
              <a:buNone/>
            </a:pPr>
            <a:r>
              <a:rPr lang="cs-CZ" sz="1100" dirty="0">
                <a:latin typeface="Calibri" panose="020F0502020204030204" pitchFamily="34" charset="0"/>
                <a:cs typeface="Calibri" panose="020F0502020204030204" pitchFamily="34" charset="0"/>
              </a:rPr>
              <a:t>Je doporučeno, aby výuka probíhala i v terénu. Prostřednictvím tohoto učiva se žáci učí manipulovat s geografickými </a:t>
            </a:r>
            <a:r>
              <a:rPr lang="cs-CZ" sz="1100" dirty="0" smtClean="0">
                <a:latin typeface="Calibri" panose="020F0502020204030204" pitchFamily="34" charset="0"/>
                <a:cs typeface="Calibri" panose="020F0502020204030204" pitchFamily="34" charset="0"/>
              </a:rPr>
              <a:t>a</a:t>
            </a:r>
          </a:p>
          <a:p>
            <a:pPr>
              <a:buNone/>
            </a:pPr>
            <a:r>
              <a:rPr lang="cs-CZ" sz="1100" dirty="0" smtClean="0">
                <a:latin typeface="Calibri" panose="020F0502020204030204" pitchFamily="34" charset="0"/>
                <a:cs typeface="Calibri" panose="020F0502020204030204" pitchFamily="34" charset="0"/>
              </a:rPr>
              <a:t>kartografickými </a:t>
            </a:r>
            <a:r>
              <a:rPr lang="cs-CZ" sz="1100" dirty="0">
                <a:latin typeface="Calibri" panose="020F0502020204030204" pitchFamily="34" charset="0"/>
                <a:cs typeface="Calibri" panose="020F0502020204030204" pitchFamily="34" charset="0"/>
              </a:rPr>
              <a:t>pomůckami, jako jsou: učebnice, mapy a plány různých území např. čtvrtě nebo města, </a:t>
            </a:r>
            <a:r>
              <a:rPr lang="cs-CZ" sz="1100" dirty="0" smtClean="0">
                <a:latin typeface="Calibri" panose="020F0502020204030204" pitchFamily="34" charset="0"/>
                <a:cs typeface="Calibri" panose="020F0502020204030204" pitchFamily="34" charset="0"/>
              </a:rPr>
              <a:t>mapy</a:t>
            </a:r>
          </a:p>
          <a:p>
            <a:pPr>
              <a:buNone/>
            </a:pPr>
            <a:r>
              <a:rPr lang="cs-CZ" sz="1100" dirty="0" smtClean="0">
                <a:latin typeface="Calibri" panose="020F0502020204030204" pitchFamily="34" charset="0"/>
                <a:cs typeface="Calibri" panose="020F0502020204030204" pitchFamily="34" charset="0"/>
              </a:rPr>
              <a:t>dopravních </a:t>
            </a:r>
            <a:r>
              <a:rPr lang="cs-CZ" sz="1100" dirty="0">
                <a:latin typeface="Calibri" panose="020F0502020204030204" pitchFamily="34" charset="0"/>
                <a:cs typeface="Calibri" panose="020F0502020204030204" pitchFamily="34" charset="0"/>
              </a:rPr>
              <a:t>sítí, turistická mapy, obrázky, letecké snímky, nejpoužívanější geografické informační systémy.</a:t>
            </a:r>
          </a:p>
          <a:p>
            <a:pPr>
              <a:buNone/>
            </a:pPr>
            <a:r>
              <a:rPr lang="cs-CZ" sz="1100" i="1" dirty="0">
                <a:latin typeface="Calibri" panose="020F0502020204030204" pitchFamily="34" charset="0"/>
                <a:cs typeface="Calibri" panose="020F0502020204030204" pitchFamily="34" charset="0"/>
              </a:rPr>
              <a:t> </a:t>
            </a:r>
            <a:endParaRPr lang="cs-CZ" sz="1100" dirty="0">
              <a:latin typeface="Calibri" panose="020F0502020204030204" pitchFamily="34" charset="0"/>
              <a:cs typeface="Calibri" panose="020F0502020204030204" pitchFamily="34" charset="0"/>
            </a:endParaRPr>
          </a:p>
          <a:p>
            <a:pPr>
              <a:buNone/>
            </a:pPr>
            <a:r>
              <a:rPr lang="cs-CZ" sz="1100" i="1" dirty="0">
                <a:latin typeface="Calibri" panose="020F0502020204030204" pitchFamily="34" charset="0"/>
                <a:cs typeface="Calibri" panose="020F0502020204030204" pitchFamily="34" charset="0"/>
              </a:rPr>
              <a:t>c) Očekávané výstupy </a:t>
            </a:r>
            <a:endParaRPr lang="cs-CZ" sz="1100" dirty="0">
              <a:latin typeface="Calibri" panose="020F0502020204030204" pitchFamily="34" charset="0"/>
              <a:cs typeface="Calibri" panose="020F0502020204030204" pitchFamily="34" charset="0"/>
            </a:endParaRPr>
          </a:p>
          <a:p>
            <a:pPr>
              <a:buNone/>
            </a:pPr>
            <a:r>
              <a:rPr lang="cs-CZ" sz="1100" dirty="0">
                <a:latin typeface="Calibri" panose="020F0502020204030204" pitchFamily="34" charset="0"/>
                <a:cs typeface="Calibri" panose="020F0502020204030204" pitchFamily="34" charset="0"/>
              </a:rPr>
              <a:t>Žák:</a:t>
            </a:r>
          </a:p>
          <a:p>
            <a:pPr lvl="0"/>
            <a:r>
              <a:rPr lang="cs-CZ" sz="1100" dirty="0" smtClean="0">
                <a:latin typeface="Calibri" panose="020F0502020204030204" pitchFamily="34" charset="0"/>
                <a:cs typeface="Calibri" panose="020F0502020204030204" pitchFamily="34" charset="0"/>
              </a:rPr>
              <a:t>Lokalizuje </a:t>
            </a:r>
            <a:r>
              <a:rPr lang="cs-CZ" sz="1100" dirty="0">
                <a:latin typeface="Calibri" panose="020F0502020204030204" pitchFamily="34" charset="0"/>
                <a:cs typeface="Calibri" panose="020F0502020204030204" pitchFamily="34" charset="0"/>
              </a:rPr>
              <a:t>okolí svého bydliště v rámci regionu a Francie, </a:t>
            </a:r>
          </a:p>
          <a:p>
            <a:pPr lvl="0"/>
            <a:r>
              <a:rPr lang="cs-CZ" sz="1100" dirty="0">
                <a:latin typeface="Calibri" panose="020F0502020204030204" pitchFamily="34" charset="0"/>
                <a:cs typeface="Calibri" panose="020F0502020204030204" pitchFamily="34" charset="0"/>
              </a:rPr>
              <a:t>Francii lokalizuje na různých mapách světa a na glóbu, </a:t>
            </a:r>
          </a:p>
          <a:p>
            <a:pPr lvl="0"/>
            <a:r>
              <a:rPr lang="cs-CZ" sz="1100" dirty="0">
                <a:latin typeface="Calibri" panose="020F0502020204030204" pitchFamily="34" charset="0"/>
                <a:cs typeface="Calibri" panose="020F0502020204030204" pitchFamily="34" charset="0"/>
              </a:rPr>
              <a:t>Lokalizuje kontinenty a oceány na různých mapách a družicových snímcích,</a:t>
            </a:r>
          </a:p>
          <a:p>
            <a:pPr lvl="0"/>
            <a:r>
              <a:rPr lang="cs-CZ" sz="1100" dirty="0">
                <a:latin typeface="Calibri" panose="020F0502020204030204" pitchFamily="34" charset="0"/>
                <a:cs typeface="Calibri" panose="020F0502020204030204" pitchFamily="34" charset="0"/>
              </a:rPr>
              <a:t>Orientuje se v krajině, k určení místa využívá světových stran a významných geografických bodů,</a:t>
            </a:r>
          </a:p>
          <a:p>
            <a:pPr lvl="0"/>
            <a:r>
              <a:rPr lang="cs-CZ" sz="1100" dirty="0">
                <a:latin typeface="Calibri" panose="020F0502020204030204" pitchFamily="34" charset="0"/>
                <a:cs typeface="Calibri" panose="020F0502020204030204" pitchFamily="34" charset="0"/>
              </a:rPr>
              <a:t>Popíše jednotlivé složky místní krajiny, </a:t>
            </a:r>
          </a:p>
          <a:p>
            <a:pPr lvl="0"/>
            <a:r>
              <a:rPr lang="cs-CZ" sz="1100" dirty="0">
                <a:latin typeface="Calibri" panose="020F0502020204030204" pitchFamily="34" charset="0"/>
                <a:cs typeface="Calibri" panose="020F0502020204030204" pitchFamily="34" charset="0"/>
              </a:rPr>
              <a:t>Popíše vybranou cestu s použitím základních znalostí o jejich vzdálenostech a časech, </a:t>
            </a:r>
          </a:p>
          <a:p>
            <a:pPr lvl="0"/>
            <a:r>
              <a:rPr lang="cs-CZ" sz="1100" dirty="0">
                <a:latin typeface="Calibri" panose="020F0502020204030204" pitchFamily="34" charset="0"/>
                <a:cs typeface="Calibri" panose="020F0502020204030204" pitchFamily="34" charset="0"/>
              </a:rPr>
              <a:t>Vytvoří jednoduchý náčrt pro prezentaci okolí svého bydliště nebo místního území.</a:t>
            </a:r>
          </a:p>
          <a:p>
            <a:pPr>
              <a:buNone/>
            </a:pPr>
            <a:endParaRPr lang="cs-CZ" sz="11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188640"/>
            <a:ext cx="8229600" cy="1028501"/>
          </a:xfrm>
        </p:spPr>
        <p:txBody>
          <a:bodyPr>
            <a:normAutofit fontScale="90000"/>
          </a:bodyPr>
          <a:lstStyle/>
          <a:p>
            <a:r>
              <a:rPr lang="cs-CZ" sz="2700" b="1" cap="all" dirty="0" smtClean="0"/>
              <a:t/>
            </a:r>
            <a:br>
              <a:rPr lang="cs-CZ" sz="2700" b="1" cap="all" dirty="0" smtClean="0"/>
            </a:br>
            <a:r>
              <a:rPr lang="cs-CZ" sz="2700" b="1" cap="all" dirty="0" smtClean="0"/>
              <a:t/>
            </a:r>
            <a:br>
              <a:rPr lang="cs-CZ" sz="2700" b="1" cap="all" dirty="0" smtClean="0"/>
            </a:br>
            <a:r>
              <a:rPr lang="cs-CZ" sz="2700" b="1" cap="all" dirty="0" smtClean="0"/>
              <a:t/>
            </a:r>
            <a:br>
              <a:rPr lang="cs-CZ" sz="2700" b="1" cap="all" dirty="0" smtClean="0"/>
            </a:br>
            <a:r>
              <a:rPr lang="cs-CZ" sz="2700" b="1" cap="all" dirty="0" smtClean="0"/>
              <a:t/>
            </a:r>
            <a:br>
              <a:rPr lang="cs-CZ" sz="2700" b="1" cap="all" dirty="0" smtClean="0"/>
            </a:br>
            <a:r>
              <a:rPr lang="cs-CZ" sz="2700" b="1" cap="all" dirty="0" smtClean="0"/>
              <a:t/>
            </a:r>
            <a:br>
              <a:rPr lang="cs-CZ" sz="2700" b="1" cap="all" dirty="0" smtClean="0"/>
            </a:br>
            <a:r>
              <a:rPr lang="cs-CZ" sz="2700" b="1" cap="all" dirty="0" smtClean="0"/>
              <a:t/>
            </a:r>
            <a:br>
              <a:rPr lang="cs-CZ" sz="2700" b="1" cap="all" dirty="0" smtClean="0"/>
            </a:br>
            <a:r>
              <a:rPr lang="cs-CZ" sz="2800" b="1" cap="all" dirty="0" smtClean="0">
                <a:latin typeface="Calibri" panose="020F0502020204030204" pitchFamily="34" charset="0"/>
                <a:cs typeface="Calibri" panose="020F0502020204030204" pitchFamily="34" charset="0"/>
              </a:rPr>
              <a:t>základ pro Srovnání obsahové náplně výuky geografie  </a:t>
            </a:r>
            <a:r>
              <a:rPr lang="cs-CZ" sz="2800" b="1" dirty="0" smtClean="0">
                <a:latin typeface="Calibri" panose="020F0502020204030204" pitchFamily="34" charset="0"/>
                <a:cs typeface="Calibri" panose="020F0502020204030204" pitchFamily="34" charset="0"/>
              </a:rPr>
              <a:t>FRANCIE - 6. ročník</a:t>
            </a:r>
            <a:endParaRPr lang="cs-CZ" dirty="0">
              <a:latin typeface="Calibri" panose="020F0502020204030204" pitchFamily="34" charset="0"/>
              <a:cs typeface="Calibri" panose="020F0502020204030204" pitchFamily="34" charset="0"/>
            </a:endParaRPr>
          </a:p>
        </p:txBody>
      </p:sp>
      <p:sp>
        <p:nvSpPr>
          <p:cNvPr id="3" name="Zástupný symbol pro obsah 2"/>
          <p:cNvSpPr>
            <a:spLocks noGrp="1"/>
          </p:cNvSpPr>
          <p:nvPr>
            <p:ph sz="quarter" idx="1"/>
          </p:nvPr>
        </p:nvSpPr>
        <p:spPr>
          <a:xfrm>
            <a:off x="457200" y="1340768"/>
            <a:ext cx="8229600" cy="5328592"/>
          </a:xfrm>
        </p:spPr>
        <p:txBody>
          <a:bodyPr>
            <a:normAutofit fontScale="25000" lnSpcReduction="20000"/>
          </a:bodyPr>
          <a:lstStyle/>
          <a:p>
            <a:pPr>
              <a:buNone/>
            </a:pPr>
            <a:r>
              <a:rPr lang="cs-CZ" sz="8000" b="1" dirty="0" smtClean="0">
                <a:latin typeface="Calibri" panose="020F0502020204030204" pitchFamily="34" charset="0"/>
                <a:cs typeface="Calibri" panose="020F0502020204030204" pitchFamily="34" charset="0"/>
              </a:rPr>
              <a:t>OBYDLENÁ </a:t>
            </a:r>
            <a:r>
              <a:rPr lang="cs-CZ" sz="8000" b="1" dirty="0">
                <a:latin typeface="Calibri" panose="020F0502020204030204" pitchFamily="34" charset="0"/>
                <a:cs typeface="Calibri" panose="020F0502020204030204" pitchFamily="34" charset="0"/>
              </a:rPr>
              <a:t>PLANETA ZEMĚ</a:t>
            </a:r>
            <a:endParaRPr lang="cs-CZ" sz="8000" dirty="0">
              <a:latin typeface="Calibri" panose="020F0502020204030204" pitchFamily="34" charset="0"/>
              <a:cs typeface="Calibri" panose="020F0502020204030204" pitchFamily="34" charset="0"/>
            </a:endParaRPr>
          </a:p>
          <a:p>
            <a:pPr>
              <a:buNone/>
            </a:pPr>
            <a:endParaRPr lang="cs-CZ" sz="6400" b="1" dirty="0" smtClean="0">
              <a:latin typeface="Calibri" panose="020F0502020204030204" pitchFamily="34" charset="0"/>
              <a:cs typeface="Calibri" panose="020F0502020204030204" pitchFamily="34" charset="0"/>
            </a:endParaRPr>
          </a:p>
          <a:p>
            <a:pPr>
              <a:buNone/>
            </a:pPr>
            <a:r>
              <a:rPr lang="cs-CZ" sz="8000" b="1" dirty="0" smtClean="0">
                <a:latin typeface="Calibri" panose="020F0502020204030204" pitchFamily="34" charset="0"/>
                <a:cs typeface="Calibri" panose="020F0502020204030204" pitchFamily="34" charset="0"/>
              </a:rPr>
              <a:t>I</a:t>
            </a:r>
            <a:r>
              <a:rPr lang="cs-CZ" sz="8000" b="1" dirty="0">
                <a:latin typeface="Calibri" panose="020F0502020204030204" pitchFamily="34" charset="0"/>
                <a:cs typeface="Calibri" panose="020F0502020204030204" pitchFamily="34" charset="0"/>
              </a:rPr>
              <a:t>. Moje bydliště: krajina a území (10%)</a:t>
            </a:r>
            <a:endParaRPr lang="cs-CZ" sz="8000" dirty="0">
              <a:latin typeface="Calibri" panose="020F0502020204030204" pitchFamily="34" charset="0"/>
              <a:cs typeface="Calibri" panose="020F0502020204030204" pitchFamily="34" charset="0"/>
            </a:endParaRPr>
          </a:p>
          <a:p>
            <a:pPr>
              <a:buNone/>
            </a:pPr>
            <a:endParaRPr lang="cs-CZ" sz="6400" b="1" dirty="0" smtClean="0">
              <a:latin typeface="Calibri" panose="020F0502020204030204" pitchFamily="34" charset="0"/>
              <a:cs typeface="Calibri" panose="020F0502020204030204" pitchFamily="34" charset="0"/>
            </a:endParaRPr>
          </a:p>
          <a:p>
            <a:pPr>
              <a:buNone/>
            </a:pPr>
            <a:r>
              <a:rPr lang="cs-CZ" sz="8000" b="1" dirty="0" smtClean="0">
                <a:latin typeface="Calibri" panose="020F0502020204030204" pitchFamily="34" charset="0"/>
                <a:cs typeface="Calibri" panose="020F0502020204030204" pitchFamily="34" charset="0"/>
              </a:rPr>
              <a:t>II</a:t>
            </a:r>
            <a:r>
              <a:rPr lang="cs-CZ" sz="8000" b="1" dirty="0">
                <a:latin typeface="Calibri" panose="020F0502020204030204" pitchFamily="34" charset="0"/>
                <a:cs typeface="Calibri" panose="020F0502020204030204" pitchFamily="34" charset="0"/>
              </a:rPr>
              <a:t>. Kde žijí lidé na Zemi? (20%)</a:t>
            </a:r>
            <a:endParaRPr lang="cs-CZ" sz="8000" dirty="0">
              <a:latin typeface="Calibri" panose="020F0502020204030204" pitchFamily="34" charset="0"/>
              <a:cs typeface="Calibri" panose="020F0502020204030204" pitchFamily="34" charset="0"/>
            </a:endParaRPr>
          </a:p>
          <a:p>
            <a:pPr>
              <a:buNone/>
            </a:pPr>
            <a:endParaRPr lang="cs-CZ" sz="6400" b="1" dirty="0" smtClean="0">
              <a:latin typeface="Calibri" panose="020F0502020204030204" pitchFamily="34" charset="0"/>
              <a:cs typeface="Calibri" panose="020F0502020204030204" pitchFamily="34" charset="0"/>
            </a:endParaRPr>
          </a:p>
          <a:p>
            <a:pPr>
              <a:buNone/>
            </a:pPr>
            <a:r>
              <a:rPr lang="cs-CZ" sz="8000" b="1" dirty="0" smtClean="0">
                <a:latin typeface="Calibri" panose="020F0502020204030204" pitchFamily="34" charset="0"/>
                <a:cs typeface="Calibri" panose="020F0502020204030204" pitchFamily="34" charset="0"/>
              </a:rPr>
              <a:t>III</a:t>
            </a:r>
            <a:r>
              <a:rPr lang="cs-CZ" sz="8000" b="1" dirty="0">
                <a:latin typeface="Calibri" panose="020F0502020204030204" pitchFamily="34" charset="0"/>
                <a:cs typeface="Calibri" panose="020F0502020204030204" pitchFamily="34" charset="0"/>
              </a:rPr>
              <a:t>. Život ve</a:t>
            </a:r>
            <a:r>
              <a:rPr lang="cs-CZ" sz="7200" b="1" dirty="0">
                <a:latin typeface="Calibri" panose="020F0502020204030204" pitchFamily="34" charset="0"/>
                <a:cs typeface="Calibri" panose="020F0502020204030204" pitchFamily="34" charset="0"/>
              </a:rPr>
              <a:t> městě</a:t>
            </a:r>
            <a:endParaRPr lang="cs-CZ" sz="7200" dirty="0">
              <a:latin typeface="Calibri" panose="020F0502020204030204" pitchFamily="34" charset="0"/>
              <a:cs typeface="Calibri" panose="020F0502020204030204" pitchFamily="34" charset="0"/>
            </a:endParaRPr>
          </a:p>
          <a:p>
            <a:pPr>
              <a:buNone/>
            </a:pPr>
            <a:endParaRPr lang="cs-CZ" sz="5600" b="1" dirty="0" smtClean="0">
              <a:latin typeface="Calibri" panose="020F0502020204030204" pitchFamily="34" charset="0"/>
              <a:cs typeface="Calibri" panose="020F0502020204030204" pitchFamily="34" charset="0"/>
            </a:endParaRPr>
          </a:p>
          <a:p>
            <a:pPr>
              <a:buNone/>
            </a:pPr>
            <a:r>
              <a:rPr lang="cs-CZ" sz="8000" b="1" dirty="0" smtClean="0">
                <a:latin typeface="Calibri" panose="020F0502020204030204" pitchFamily="34" charset="0"/>
                <a:cs typeface="Calibri" panose="020F0502020204030204" pitchFamily="34" charset="0"/>
              </a:rPr>
              <a:t>IV</a:t>
            </a:r>
            <a:r>
              <a:rPr lang="cs-CZ" sz="8000" b="1" dirty="0">
                <a:latin typeface="Calibri" panose="020F0502020204030204" pitchFamily="34" charset="0"/>
                <a:cs typeface="Calibri" panose="020F0502020204030204" pitchFamily="34" charset="0"/>
              </a:rPr>
              <a:t>. Život na venkově</a:t>
            </a:r>
            <a:endParaRPr lang="cs-CZ" sz="8000" dirty="0">
              <a:latin typeface="Calibri" panose="020F0502020204030204" pitchFamily="34" charset="0"/>
              <a:cs typeface="Calibri" panose="020F0502020204030204" pitchFamily="34" charset="0"/>
            </a:endParaRPr>
          </a:p>
          <a:p>
            <a:pPr>
              <a:buNone/>
            </a:pPr>
            <a:endParaRPr lang="cs-CZ" sz="6400" b="1" dirty="0" smtClean="0">
              <a:latin typeface="Calibri" panose="020F0502020204030204" pitchFamily="34" charset="0"/>
              <a:cs typeface="Calibri" panose="020F0502020204030204" pitchFamily="34" charset="0"/>
            </a:endParaRPr>
          </a:p>
          <a:p>
            <a:pPr>
              <a:buNone/>
            </a:pPr>
            <a:r>
              <a:rPr lang="cs-CZ" sz="8000" b="1" dirty="0" smtClean="0">
                <a:latin typeface="Calibri" panose="020F0502020204030204" pitchFamily="34" charset="0"/>
                <a:cs typeface="Calibri" panose="020F0502020204030204" pitchFamily="34" charset="0"/>
              </a:rPr>
              <a:t>V</a:t>
            </a:r>
            <a:r>
              <a:rPr lang="cs-CZ" sz="8000" b="1" dirty="0">
                <a:latin typeface="Calibri" panose="020F0502020204030204" pitchFamily="34" charset="0"/>
                <a:cs typeface="Calibri" panose="020F0502020204030204" pitchFamily="34" charset="0"/>
              </a:rPr>
              <a:t>. Život na pobřeží</a:t>
            </a:r>
            <a:endParaRPr lang="cs-CZ" sz="8000" dirty="0">
              <a:latin typeface="Calibri" panose="020F0502020204030204" pitchFamily="34" charset="0"/>
              <a:cs typeface="Calibri" panose="020F0502020204030204" pitchFamily="34" charset="0"/>
            </a:endParaRPr>
          </a:p>
          <a:p>
            <a:pPr>
              <a:buNone/>
            </a:pPr>
            <a:endParaRPr lang="cs-CZ" sz="8000" b="1" dirty="0" smtClean="0">
              <a:latin typeface="Calibri" panose="020F0502020204030204" pitchFamily="34" charset="0"/>
              <a:cs typeface="Calibri" panose="020F0502020204030204" pitchFamily="34" charset="0"/>
            </a:endParaRPr>
          </a:p>
          <a:p>
            <a:pPr>
              <a:buNone/>
            </a:pPr>
            <a:r>
              <a:rPr lang="cs-CZ" sz="8000" b="1" dirty="0" smtClean="0">
                <a:latin typeface="Calibri" panose="020F0502020204030204" pitchFamily="34" charset="0"/>
                <a:cs typeface="Calibri" panose="020F0502020204030204" pitchFamily="34" charset="0"/>
              </a:rPr>
              <a:t>VI</a:t>
            </a:r>
            <a:r>
              <a:rPr lang="cs-CZ" sz="8000" b="1" dirty="0">
                <a:latin typeface="Calibri" panose="020F0502020204030204" pitchFamily="34" charset="0"/>
                <a:cs typeface="Calibri" panose="020F0502020204030204" pitchFamily="34" charset="0"/>
              </a:rPr>
              <a:t>. Život v místech s nepříznivými podmínkami (</a:t>
            </a:r>
            <a:r>
              <a:rPr lang="cs-CZ" sz="6400" b="1" dirty="0">
                <a:latin typeface="Calibri" panose="020F0502020204030204" pitchFamily="34" charset="0"/>
                <a:cs typeface="Calibri" panose="020F0502020204030204" pitchFamily="34" charset="0"/>
              </a:rPr>
              <a:t>15%)</a:t>
            </a:r>
            <a:endParaRPr lang="cs-CZ" sz="6400" dirty="0">
              <a:latin typeface="Calibri" panose="020F0502020204030204" pitchFamily="34" charset="0"/>
              <a:cs typeface="Calibri" panose="020F0502020204030204" pitchFamily="34" charset="0"/>
            </a:endParaRPr>
          </a:p>
          <a:p>
            <a:pPr>
              <a:buNone/>
            </a:pPr>
            <a:endParaRPr lang="cs-CZ" sz="6400" b="1" dirty="0" smtClean="0">
              <a:latin typeface="Calibri" panose="020F0502020204030204" pitchFamily="34" charset="0"/>
              <a:cs typeface="Calibri" panose="020F0502020204030204" pitchFamily="34" charset="0"/>
            </a:endParaRPr>
          </a:p>
          <a:p>
            <a:pPr>
              <a:buNone/>
            </a:pPr>
            <a:r>
              <a:rPr lang="cs-CZ" sz="8000" b="1" dirty="0" smtClean="0">
                <a:latin typeface="Calibri" panose="020F0502020204030204" pitchFamily="34" charset="0"/>
                <a:cs typeface="Calibri" panose="020F0502020204030204" pitchFamily="34" charset="0"/>
              </a:rPr>
              <a:t>VII</a:t>
            </a:r>
            <a:r>
              <a:rPr lang="cs-CZ" sz="8000" b="1" dirty="0">
                <a:latin typeface="Calibri" panose="020F0502020204030204" pitchFamily="34" charset="0"/>
                <a:cs typeface="Calibri" panose="020F0502020204030204" pitchFamily="34" charset="0"/>
              </a:rPr>
              <a:t>. Výběr tématu na učiteli.</a:t>
            </a:r>
            <a:endParaRPr lang="cs-CZ" sz="8000" dirty="0">
              <a:latin typeface="Calibri" panose="020F0502020204030204" pitchFamily="34" charset="0"/>
              <a:cs typeface="Calibri" panose="020F0502020204030204" pitchFamily="34" charset="0"/>
            </a:endParaRPr>
          </a:p>
          <a:p>
            <a:pPr>
              <a:buNone/>
            </a:pPr>
            <a:r>
              <a:rPr lang="cs-CZ" sz="6400" dirty="0" smtClean="0">
                <a:latin typeface="Calibri" panose="020F0502020204030204" pitchFamily="34" charset="0"/>
                <a:cs typeface="Calibri" panose="020F0502020204030204" pitchFamily="34" charset="0"/>
              </a:rPr>
              <a:t>Čas </a:t>
            </a:r>
            <a:r>
              <a:rPr lang="cs-CZ" sz="6400" dirty="0">
                <a:latin typeface="Calibri" panose="020F0502020204030204" pitchFamily="34" charset="0"/>
                <a:cs typeface="Calibri" panose="020F0502020204030204" pitchFamily="34" charset="0"/>
              </a:rPr>
              <a:t>a výběr tématu je na učiteli a je určený k tomu, aby učitelé rozvinuli </a:t>
            </a:r>
            <a:endParaRPr lang="cs-CZ" sz="6400" dirty="0" smtClean="0">
              <a:latin typeface="Calibri" panose="020F0502020204030204" pitchFamily="34" charset="0"/>
              <a:cs typeface="Calibri" panose="020F0502020204030204" pitchFamily="34" charset="0"/>
            </a:endParaRPr>
          </a:p>
          <a:p>
            <a:pPr>
              <a:buNone/>
            </a:pPr>
            <a:r>
              <a:rPr lang="cs-CZ" sz="6400" dirty="0" smtClean="0">
                <a:latin typeface="Calibri" panose="020F0502020204030204" pitchFamily="34" charset="0"/>
                <a:cs typeface="Calibri" panose="020F0502020204030204" pitchFamily="34" charset="0"/>
              </a:rPr>
              <a:t>některé ze studovaných témat </a:t>
            </a:r>
            <a:r>
              <a:rPr lang="cs-CZ" sz="6400" dirty="0">
                <a:latin typeface="Calibri" panose="020F0502020204030204" pitchFamily="34" charset="0"/>
                <a:cs typeface="Calibri" panose="020F0502020204030204" pitchFamily="34" charset="0"/>
              </a:rPr>
              <a:t>v ročníku nebo řešili </a:t>
            </a:r>
            <a:r>
              <a:rPr lang="cs-CZ" sz="6400" dirty="0" smtClean="0">
                <a:latin typeface="Calibri" panose="020F0502020204030204" pitchFamily="34" charset="0"/>
                <a:cs typeface="Calibri" panose="020F0502020204030204" pitchFamily="34" charset="0"/>
              </a:rPr>
              <a:t>otázky spojené </a:t>
            </a:r>
            <a:r>
              <a:rPr lang="cs-CZ" sz="6400" dirty="0">
                <a:latin typeface="Calibri" panose="020F0502020204030204" pitchFamily="34" charset="0"/>
                <a:cs typeface="Calibri" panose="020F0502020204030204" pitchFamily="34" charset="0"/>
              </a:rPr>
              <a:t>s </a:t>
            </a:r>
            <a:r>
              <a:rPr lang="cs-CZ" sz="6400" dirty="0" smtClean="0">
                <a:latin typeface="Calibri" panose="020F0502020204030204" pitchFamily="34" charset="0"/>
                <a:cs typeface="Calibri" panose="020F0502020204030204" pitchFamily="34" charset="0"/>
              </a:rPr>
              <a:t>aktuálním </a:t>
            </a:r>
          </a:p>
          <a:p>
            <a:pPr>
              <a:buNone/>
            </a:pPr>
            <a:r>
              <a:rPr lang="cs-CZ" sz="6400" dirty="0" smtClean="0">
                <a:latin typeface="Calibri" panose="020F0502020204030204" pitchFamily="34" charset="0"/>
                <a:cs typeface="Calibri" panose="020F0502020204030204" pitchFamily="34" charset="0"/>
              </a:rPr>
              <a:t>děním </a:t>
            </a:r>
            <a:r>
              <a:rPr lang="cs-CZ" sz="6400" dirty="0">
                <a:latin typeface="Calibri" panose="020F0502020204030204" pitchFamily="34" charset="0"/>
                <a:cs typeface="Calibri" panose="020F0502020204030204" pitchFamily="34" charset="0"/>
              </a:rPr>
              <a:t>ve světě. </a:t>
            </a:r>
          </a:p>
          <a:p>
            <a:pPr>
              <a:buNone/>
            </a:pPr>
            <a:r>
              <a:rPr lang="cs-CZ" sz="5600" b="1" dirty="0"/>
              <a:t> </a:t>
            </a:r>
            <a:endParaRPr lang="cs-CZ" sz="3600" dirty="0"/>
          </a:p>
          <a:p>
            <a:pPr>
              <a:buNone/>
            </a:pPr>
            <a:r>
              <a:rPr lang="cs-CZ" b="1" dirty="0"/>
              <a:t> </a:t>
            </a:r>
            <a:endParaRPr lang="cs-CZ" dirty="0"/>
          </a:p>
          <a:p>
            <a:pPr>
              <a:buNone/>
            </a:pPr>
            <a:r>
              <a:rPr lang="cs-CZ" b="1" dirty="0"/>
              <a:t> </a:t>
            </a:r>
            <a:endParaRPr lang="cs-CZ" dirty="0"/>
          </a:p>
          <a:p>
            <a:pPr>
              <a:buNone/>
            </a:pPr>
            <a:endParaRPr lang="cs-CZ"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000" b="1" cap="all" dirty="0" smtClean="0">
                <a:latin typeface="Calibri" panose="020F0502020204030204" pitchFamily="34" charset="0"/>
                <a:cs typeface="Calibri" panose="020F0502020204030204" pitchFamily="34" charset="0"/>
              </a:rPr>
              <a:t>základ pro Srovnání obsahové náplně výuky geografie  </a:t>
            </a:r>
            <a:r>
              <a:rPr lang="cs-CZ" sz="2000" dirty="0" smtClean="0">
                <a:latin typeface="Calibri" panose="020F0502020204030204" pitchFamily="34" charset="0"/>
                <a:cs typeface="Calibri" panose="020F0502020204030204" pitchFamily="34" charset="0"/>
              </a:rPr>
              <a:t/>
            </a:r>
            <a:br>
              <a:rPr lang="cs-CZ" sz="2000" dirty="0" smtClean="0">
                <a:latin typeface="Calibri" panose="020F0502020204030204" pitchFamily="34" charset="0"/>
                <a:cs typeface="Calibri" panose="020F0502020204030204" pitchFamily="34" charset="0"/>
              </a:rPr>
            </a:br>
            <a:r>
              <a:rPr lang="cs-CZ" sz="2000" b="1" dirty="0" smtClean="0">
                <a:latin typeface="Calibri" panose="020F0502020204030204" pitchFamily="34" charset="0"/>
                <a:cs typeface="Calibri" panose="020F0502020204030204" pitchFamily="34" charset="0"/>
              </a:rPr>
              <a:t>FRANCIE - 7. ročník</a:t>
            </a:r>
            <a:endParaRPr lang="cs-CZ" sz="2000" dirty="0">
              <a:latin typeface="Calibri" panose="020F0502020204030204" pitchFamily="34" charset="0"/>
              <a:cs typeface="Calibri" panose="020F0502020204030204" pitchFamily="34" charset="0"/>
            </a:endParaRPr>
          </a:p>
        </p:txBody>
      </p:sp>
      <p:sp>
        <p:nvSpPr>
          <p:cNvPr id="3" name="Zástupný symbol pro obsah 2"/>
          <p:cNvSpPr>
            <a:spLocks noGrp="1"/>
          </p:cNvSpPr>
          <p:nvPr>
            <p:ph sz="quarter" idx="1"/>
          </p:nvPr>
        </p:nvSpPr>
        <p:spPr/>
        <p:txBody>
          <a:bodyPr>
            <a:normAutofit fontScale="85000" lnSpcReduction="20000"/>
          </a:bodyPr>
          <a:lstStyle/>
          <a:p>
            <a:pPr>
              <a:buNone/>
            </a:pPr>
            <a:r>
              <a:rPr lang="cs-CZ" b="1" cap="all" dirty="0">
                <a:latin typeface="Calibri" panose="020F0502020204030204" pitchFamily="34" charset="0"/>
                <a:cs typeface="Calibri" panose="020F0502020204030204" pitchFamily="34" charset="0"/>
              </a:rPr>
              <a:t>Lidstvo a trvale udržitelný rozvoj</a:t>
            </a:r>
            <a:endParaRPr lang="cs-CZ" dirty="0">
              <a:latin typeface="Calibri" panose="020F0502020204030204" pitchFamily="34" charset="0"/>
              <a:cs typeface="Calibri" panose="020F0502020204030204" pitchFamily="34" charset="0"/>
            </a:endParaRPr>
          </a:p>
          <a:p>
            <a:pPr>
              <a:buNone/>
            </a:pPr>
            <a:r>
              <a:rPr lang="cs-CZ" b="1" dirty="0">
                <a:latin typeface="Calibri" panose="020F0502020204030204" pitchFamily="34" charset="0"/>
                <a:cs typeface="Calibri" panose="020F0502020204030204" pitchFamily="34" charset="0"/>
              </a:rPr>
              <a:t>I. Principy trvale udržitelného rozvoje (25%)</a:t>
            </a:r>
            <a:endParaRPr lang="cs-CZ" dirty="0">
              <a:latin typeface="Calibri" panose="020F0502020204030204" pitchFamily="34" charset="0"/>
              <a:cs typeface="Calibri" panose="020F0502020204030204" pitchFamily="34" charset="0"/>
            </a:endParaRPr>
          </a:p>
          <a:p>
            <a:pPr lvl="0">
              <a:buNone/>
            </a:pPr>
            <a:r>
              <a:rPr lang="cs-CZ" dirty="0">
                <a:latin typeface="Calibri" panose="020F0502020204030204" pitchFamily="34" charset="0"/>
                <a:cs typeface="Calibri" panose="020F0502020204030204" pitchFamily="34" charset="0"/>
              </a:rPr>
              <a:t>Dynamika obyvatelstva a trvale udržitelný rozvoj</a:t>
            </a:r>
          </a:p>
          <a:p>
            <a:pPr>
              <a:buNone/>
            </a:pPr>
            <a:r>
              <a:rPr lang="cs-CZ" b="1" dirty="0">
                <a:latin typeface="Calibri" panose="020F0502020204030204" pitchFamily="34" charset="0"/>
                <a:cs typeface="Calibri" panose="020F0502020204030204" pitchFamily="34" charset="0"/>
              </a:rPr>
              <a:t>II. Nerovnoměrný vývoj života ve světě (35%)</a:t>
            </a:r>
            <a:endParaRPr lang="cs-CZ" dirty="0">
              <a:latin typeface="Calibri" panose="020F0502020204030204" pitchFamily="34" charset="0"/>
              <a:cs typeface="Calibri" panose="020F0502020204030204" pitchFamily="34" charset="0"/>
            </a:endParaRPr>
          </a:p>
          <a:p>
            <a:pPr lvl="0">
              <a:buNone/>
            </a:pPr>
            <a:r>
              <a:rPr lang="cs-CZ" dirty="0">
                <a:latin typeface="Calibri" panose="020F0502020204030204" pitchFamily="34" charset="0"/>
                <a:cs typeface="Calibri" panose="020F0502020204030204" pitchFamily="34" charset="0"/>
              </a:rPr>
              <a:t>Rozdílné environmentální hazardy ve světě</a:t>
            </a:r>
          </a:p>
          <a:p>
            <a:pPr lvl="0">
              <a:buNone/>
            </a:pPr>
            <a:r>
              <a:rPr lang="cs-CZ" dirty="0">
                <a:latin typeface="Calibri" panose="020F0502020204030204" pitchFamily="34" charset="0"/>
                <a:cs typeface="Calibri" panose="020F0502020204030204" pitchFamily="34" charset="0"/>
              </a:rPr>
              <a:t>Chudoba ve světě</a:t>
            </a:r>
          </a:p>
          <a:p>
            <a:pPr>
              <a:buNone/>
            </a:pPr>
            <a:r>
              <a:rPr lang="cs-CZ" b="1" dirty="0">
                <a:latin typeface="Calibri" panose="020F0502020204030204" pitchFamily="34" charset="0"/>
                <a:cs typeface="Calibri" panose="020F0502020204030204" pitchFamily="34" charset="0"/>
              </a:rPr>
              <a:t>III.  Nerovnoměrné rozmístění zdrojů ve světě (35%)</a:t>
            </a:r>
            <a:endParaRPr lang="cs-CZ" dirty="0">
              <a:latin typeface="Calibri" panose="020F0502020204030204" pitchFamily="34" charset="0"/>
              <a:cs typeface="Calibri" panose="020F0502020204030204" pitchFamily="34" charset="0"/>
            </a:endParaRPr>
          </a:p>
          <a:p>
            <a:pPr lvl="0">
              <a:buNone/>
            </a:pPr>
            <a:r>
              <a:rPr lang="cs-CZ" dirty="0">
                <a:latin typeface="Calibri" panose="020F0502020204030204" pitchFamily="34" charset="0"/>
                <a:cs typeface="Calibri" panose="020F0502020204030204" pitchFamily="34" charset="0"/>
              </a:rPr>
              <a:t>Potravinové zabezpečení ve světě</a:t>
            </a:r>
          </a:p>
          <a:p>
            <a:pPr lvl="0">
              <a:buNone/>
            </a:pPr>
            <a:r>
              <a:rPr lang="cs-CZ" dirty="0">
                <a:latin typeface="Calibri" panose="020F0502020204030204" pitchFamily="34" charset="0"/>
                <a:cs typeface="Calibri" panose="020F0502020204030204" pitchFamily="34" charset="0"/>
              </a:rPr>
              <a:t>Přístup k vodním zdrojům</a:t>
            </a:r>
          </a:p>
          <a:p>
            <a:pPr lvl="0">
              <a:buNone/>
            </a:pPr>
            <a:r>
              <a:rPr lang="cs-CZ" dirty="0">
                <a:latin typeface="Calibri" panose="020F0502020204030204" pitchFamily="34" charset="0"/>
                <a:cs typeface="Calibri" panose="020F0502020204030204" pitchFamily="34" charset="0"/>
              </a:rPr>
              <a:t>Využívání a dělení oceánů a jejich zdrojů</a:t>
            </a:r>
          </a:p>
          <a:p>
            <a:pPr lvl="0">
              <a:buNone/>
            </a:pPr>
            <a:r>
              <a:rPr lang="cs-CZ" dirty="0">
                <a:latin typeface="Calibri" panose="020F0502020204030204" pitchFamily="34" charset="0"/>
                <a:cs typeface="Calibri" panose="020F0502020204030204" pitchFamily="34" charset="0"/>
              </a:rPr>
              <a:t>Atmosféra</a:t>
            </a:r>
          </a:p>
          <a:p>
            <a:pPr lvl="0">
              <a:buNone/>
            </a:pPr>
            <a:r>
              <a:rPr lang="cs-CZ" dirty="0">
                <a:latin typeface="Calibri" panose="020F0502020204030204" pitchFamily="34" charset="0"/>
                <a:cs typeface="Calibri" panose="020F0502020204030204" pitchFamily="34" charset="0"/>
              </a:rPr>
              <a:t>Rozmístění a distribuce energetických </a:t>
            </a:r>
            <a:r>
              <a:rPr lang="cs-CZ" dirty="0" smtClean="0">
                <a:latin typeface="Calibri" panose="020F0502020204030204" pitchFamily="34" charset="0"/>
                <a:cs typeface="Calibri" panose="020F0502020204030204" pitchFamily="34" charset="0"/>
              </a:rPr>
              <a:t>zdrojů</a:t>
            </a:r>
            <a:endParaRPr lang="cs-CZ" dirty="0">
              <a:latin typeface="Calibri" panose="020F0502020204030204" pitchFamily="34" charset="0"/>
              <a:cs typeface="Calibri" panose="020F0502020204030204" pitchFamily="34" charset="0"/>
            </a:endParaRPr>
          </a:p>
          <a:p>
            <a:pPr>
              <a:buNone/>
            </a:pPr>
            <a:r>
              <a:rPr lang="cs-CZ" b="1" dirty="0">
                <a:latin typeface="Calibri" panose="020F0502020204030204" pitchFamily="34" charset="0"/>
                <a:cs typeface="Calibri" panose="020F0502020204030204" pitchFamily="34" charset="0"/>
              </a:rPr>
              <a:t>IV. Výběr tématu na učiteli (5%)</a:t>
            </a:r>
            <a:endParaRPr lang="cs-CZ" dirty="0">
              <a:latin typeface="Calibri" panose="020F0502020204030204" pitchFamily="34" charset="0"/>
              <a:cs typeface="Calibri" panose="020F0502020204030204" pitchFamily="34" charset="0"/>
            </a:endParaRPr>
          </a:p>
          <a:p>
            <a:pPr>
              <a:buNone/>
            </a:pPr>
            <a:endParaRPr lang="cs-CZ"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14"/>
          <p:cNvPicPr/>
          <p:nvPr/>
        </p:nvPicPr>
        <p:blipFill>
          <a:blip r:embed="rId2" cstate="print">
            <a:extLst>
              <a:ext uri="{28A0092B-C50C-407E-A947-70E740481C1C}">
                <a14:useLocalDpi xmlns:a14="http://schemas.microsoft.com/office/drawing/2010/main" val="0"/>
              </a:ext>
            </a:extLst>
          </a:blip>
          <a:stretch>
            <a:fillRect/>
          </a:stretch>
        </p:blipFill>
        <p:spPr>
          <a:xfrm>
            <a:off x="467544" y="1916832"/>
            <a:ext cx="3816424" cy="4320480"/>
          </a:xfrm>
          <a:prstGeom prst="rect">
            <a:avLst/>
          </a:prstGeom>
          <a:ln w="3175">
            <a:solidFill>
              <a:schemeClr val="tx1"/>
            </a:solidFill>
          </a:ln>
        </p:spPr>
      </p:pic>
      <p:pic>
        <p:nvPicPr>
          <p:cNvPr id="5" name="Obrázek 16"/>
          <p:cNvPicPr/>
          <p:nvPr/>
        </p:nvPicPr>
        <p:blipFill>
          <a:blip r:embed="rId3" cstate="print">
            <a:extLst>
              <a:ext uri="{28A0092B-C50C-407E-A947-70E740481C1C}">
                <a14:useLocalDpi xmlns:a14="http://schemas.microsoft.com/office/drawing/2010/main" val="0"/>
              </a:ext>
            </a:extLst>
          </a:blip>
          <a:stretch>
            <a:fillRect/>
          </a:stretch>
        </p:blipFill>
        <p:spPr>
          <a:xfrm>
            <a:off x="4499992" y="1916832"/>
            <a:ext cx="3744416" cy="4320480"/>
          </a:xfrm>
          <a:prstGeom prst="rect">
            <a:avLst/>
          </a:prstGeom>
          <a:ln w="3175">
            <a:solidFill>
              <a:schemeClr val="tx1"/>
            </a:solidFill>
          </a:ln>
        </p:spPr>
      </p:pic>
      <p:sp>
        <p:nvSpPr>
          <p:cNvPr id="6" name="TextovéPole 5"/>
          <p:cNvSpPr txBox="1"/>
          <p:nvPr/>
        </p:nvSpPr>
        <p:spPr>
          <a:xfrm>
            <a:off x="2051720" y="764704"/>
            <a:ext cx="5616624" cy="584775"/>
          </a:xfrm>
          <a:prstGeom prst="rect">
            <a:avLst/>
          </a:prstGeom>
          <a:noFill/>
        </p:spPr>
        <p:txBody>
          <a:bodyPr wrap="square" rtlCol="0">
            <a:spAutoFit/>
          </a:bodyPr>
          <a:lstStyle/>
          <a:p>
            <a:r>
              <a:rPr lang="cs-CZ" sz="3200" dirty="0" smtClean="0">
                <a:latin typeface="Calibri" panose="020F0502020204030204" pitchFamily="34" charset="0"/>
                <a:cs typeface="Calibri" panose="020F0502020204030204" pitchFamily="34" charset="0"/>
              </a:rPr>
              <a:t>Francouzské učebnice geografie</a:t>
            </a:r>
            <a:endParaRPr lang="cs-CZ" sz="20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7"/>
          <p:cNvPicPr/>
          <p:nvPr/>
        </p:nvPicPr>
        <p:blipFill>
          <a:blip r:embed="rId2" cstate="print">
            <a:extLst>
              <a:ext uri="{28A0092B-C50C-407E-A947-70E740481C1C}">
                <a14:useLocalDpi xmlns:a14="http://schemas.microsoft.com/office/drawing/2010/main" val="0"/>
              </a:ext>
            </a:extLst>
          </a:blip>
          <a:stretch>
            <a:fillRect/>
          </a:stretch>
        </p:blipFill>
        <p:spPr>
          <a:xfrm>
            <a:off x="467544" y="1628800"/>
            <a:ext cx="4248472" cy="4464496"/>
          </a:xfrm>
          <a:prstGeom prst="rect">
            <a:avLst/>
          </a:prstGeom>
          <a:ln w="3175">
            <a:solidFill>
              <a:schemeClr val="tx1"/>
            </a:solidFill>
          </a:ln>
        </p:spPr>
      </p:pic>
      <p:pic>
        <p:nvPicPr>
          <p:cNvPr id="3" name="Obrázek 19"/>
          <p:cNvPicPr/>
          <p:nvPr/>
        </p:nvPicPr>
        <p:blipFill>
          <a:blip r:embed="rId3" cstate="print">
            <a:extLst>
              <a:ext uri="{28A0092B-C50C-407E-A947-70E740481C1C}">
                <a14:useLocalDpi xmlns:a14="http://schemas.microsoft.com/office/drawing/2010/main" val="0"/>
              </a:ext>
            </a:extLst>
          </a:blip>
          <a:stretch>
            <a:fillRect/>
          </a:stretch>
        </p:blipFill>
        <p:spPr>
          <a:xfrm>
            <a:off x="5004048" y="1628800"/>
            <a:ext cx="3888432" cy="4536504"/>
          </a:xfrm>
          <a:prstGeom prst="rect">
            <a:avLst/>
          </a:prstGeom>
          <a:ln w="3175">
            <a:solidFill>
              <a:schemeClr val="tx1"/>
            </a:solidFill>
          </a:ln>
        </p:spPr>
      </p:pic>
      <p:sp>
        <p:nvSpPr>
          <p:cNvPr id="5" name="TextovéPole 4"/>
          <p:cNvSpPr txBox="1"/>
          <p:nvPr/>
        </p:nvSpPr>
        <p:spPr>
          <a:xfrm>
            <a:off x="2051720" y="476672"/>
            <a:ext cx="5616624" cy="584775"/>
          </a:xfrm>
          <a:prstGeom prst="rect">
            <a:avLst/>
          </a:prstGeom>
          <a:noFill/>
        </p:spPr>
        <p:txBody>
          <a:bodyPr wrap="square" rtlCol="0">
            <a:spAutoFit/>
          </a:bodyPr>
          <a:lstStyle/>
          <a:p>
            <a:r>
              <a:rPr lang="cs-CZ" sz="3200" dirty="0" smtClean="0">
                <a:latin typeface="Calibri" panose="020F0502020204030204" pitchFamily="34" charset="0"/>
                <a:cs typeface="Calibri" panose="020F0502020204030204" pitchFamily="34" charset="0"/>
              </a:rPr>
              <a:t>Francouzské učebnice geografie</a:t>
            </a:r>
            <a:endParaRPr lang="cs-CZ" sz="20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srcRect l="6641" t="10286" r="26628" b="18095"/>
          <a:stretch>
            <a:fillRect/>
          </a:stretch>
        </p:blipFill>
        <p:spPr bwMode="auto">
          <a:xfrm>
            <a:off x="323529" y="1110614"/>
            <a:ext cx="8089904" cy="4910673"/>
          </a:xfrm>
          <a:prstGeom prst="rect">
            <a:avLst/>
          </a:prstGeom>
          <a:noFill/>
          <a:ln w="9525">
            <a:solidFill>
              <a:schemeClr val="tx1"/>
            </a:solidFill>
            <a:miter lim="800000"/>
            <a:headEnd/>
            <a:tailEnd/>
          </a:ln>
        </p:spPr>
      </p:pic>
      <p:sp>
        <p:nvSpPr>
          <p:cNvPr id="4" name="Text Box 11"/>
          <p:cNvSpPr txBox="1">
            <a:spLocks noChangeArrowheads="1"/>
          </p:cNvSpPr>
          <p:nvPr/>
        </p:nvSpPr>
        <p:spPr bwMode="auto">
          <a:xfrm>
            <a:off x="539552" y="4797152"/>
            <a:ext cx="3600400" cy="100811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cs-CZ" sz="1100" dirty="0">
                <a:effectLst/>
                <a:latin typeface="Calibri" panose="020F0502020204030204" pitchFamily="34" charset="0"/>
                <a:ea typeface="Calibri" panose="020F0502020204030204" pitchFamily="34" charset="0"/>
                <a:cs typeface="Times New Roman" panose="02020603050405020304" pitchFamily="18" charset="0"/>
              </a:rPr>
              <a:t>Obrazové a kartografické ilustrace uvádějící problematiku tématu </a:t>
            </a:r>
          </a:p>
          <a:p>
            <a:pPr>
              <a:lnSpc>
                <a:spcPct val="115000"/>
              </a:lnSpc>
              <a:spcAft>
                <a:spcPts val="1000"/>
              </a:spcAft>
            </a:pPr>
            <a:r>
              <a:rPr lang="cs-CZ" sz="1100" dirty="0">
                <a:effectLst/>
                <a:latin typeface="Calibri" panose="020F0502020204030204" pitchFamily="34" charset="0"/>
                <a:ea typeface="Calibri" panose="020F0502020204030204" pitchFamily="34" charset="0"/>
                <a:cs typeface="Times New Roman" panose="02020603050405020304" pitchFamily="18" charset="0"/>
              </a:rPr>
              <a:t>Vždy je uvedena časová osa</a:t>
            </a:r>
          </a:p>
          <a:p>
            <a:pPr>
              <a:lnSpc>
                <a:spcPct val="115000"/>
              </a:lnSpc>
              <a:spcAft>
                <a:spcPts val="1000"/>
              </a:spcAft>
            </a:pPr>
            <a:r>
              <a:rPr lang="cs-CZ"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Text Box 13"/>
          <p:cNvSpPr txBox="1">
            <a:spLocks noChangeArrowheads="1"/>
          </p:cNvSpPr>
          <p:nvPr/>
        </p:nvSpPr>
        <p:spPr bwMode="auto">
          <a:xfrm>
            <a:off x="4283968" y="4812962"/>
            <a:ext cx="3895090" cy="10020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l">
              <a:spcBef>
                <a:spcPts val="600"/>
              </a:spcBef>
              <a:spcAft>
                <a:spcPts val="0"/>
              </a:spcAft>
            </a:pPr>
            <a:r>
              <a:rPr lang="cs-CZ" sz="1100" dirty="0">
                <a:effectLst/>
                <a:latin typeface="Times New Roman" panose="02020603050405020304" pitchFamily="18" charset="0"/>
                <a:ea typeface="Times New Roman" panose="02020603050405020304" pitchFamily="18" charset="0"/>
              </a:rPr>
              <a:t>Obsah a členění tématu–text, obrázky, slovníček, úlohy</a:t>
            </a:r>
          </a:p>
          <a:p>
            <a:pPr algn="l">
              <a:spcBef>
                <a:spcPts val="600"/>
              </a:spcBef>
              <a:spcAft>
                <a:spcPts val="0"/>
              </a:spcAft>
            </a:pPr>
            <a:r>
              <a:rPr lang="cs-CZ" sz="1100" dirty="0">
                <a:effectLst/>
                <a:latin typeface="Times New Roman" panose="02020603050405020304" pitchFamily="18" charset="0"/>
                <a:ea typeface="Times New Roman" panose="02020603050405020304" pitchFamily="18" charset="0"/>
              </a:rPr>
              <a:t>Úlohy vedou studenty o tématu přemýšlet a vytvořit si k němu samostatně poznámky </a:t>
            </a:r>
          </a:p>
          <a:p>
            <a:pPr algn="l">
              <a:spcBef>
                <a:spcPts val="600"/>
              </a:spcBef>
              <a:spcAft>
                <a:spcPts val="0"/>
              </a:spcAft>
            </a:pPr>
            <a:r>
              <a:rPr lang="cs-CZ" sz="1100" dirty="0">
                <a:effectLst/>
                <a:latin typeface="Times New Roman" panose="02020603050405020304" pitchFamily="18" charset="0"/>
                <a:ea typeface="Times New Roman" panose="02020603050405020304" pitchFamily="18" charset="0"/>
              </a:rPr>
              <a:t>Obsahuje i slovníček pojmů, které se k danému</a:t>
            </a:r>
            <a:r>
              <a:rPr lang="cs-CZ" sz="1100" b="1" dirty="0">
                <a:effectLst/>
                <a:latin typeface="Times New Roman" panose="02020603050405020304" pitchFamily="18" charset="0"/>
                <a:ea typeface="Times New Roman" panose="02020603050405020304" pitchFamily="18" charset="0"/>
              </a:rPr>
              <a:t> </a:t>
            </a:r>
            <a:r>
              <a:rPr lang="cs-CZ" sz="1100" dirty="0">
                <a:effectLst/>
                <a:latin typeface="Times New Roman" panose="02020603050405020304" pitchFamily="18" charset="0"/>
                <a:ea typeface="Times New Roman" panose="02020603050405020304" pitchFamily="18" charset="0"/>
              </a:rPr>
              <a:t>tématu vztahují</a:t>
            </a:r>
          </a:p>
          <a:p>
            <a:pPr>
              <a:lnSpc>
                <a:spcPct val="115000"/>
              </a:lnSpc>
              <a:spcAft>
                <a:spcPts val="1000"/>
              </a:spcAft>
            </a:pPr>
            <a:r>
              <a:rPr lang="cs-CZ"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 name="TextovéPole 2"/>
          <p:cNvSpPr txBox="1"/>
          <p:nvPr/>
        </p:nvSpPr>
        <p:spPr>
          <a:xfrm>
            <a:off x="2339752" y="1916832"/>
            <a:ext cx="1368152" cy="369332"/>
          </a:xfrm>
          <a:prstGeom prst="rect">
            <a:avLst/>
          </a:prstGeom>
          <a:noFill/>
        </p:spPr>
        <p:txBody>
          <a:bodyPr wrap="square" rtlCol="0">
            <a:spAutoFit/>
          </a:bodyPr>
          <a:lstStyle/>
          <a:p>
            <a:r>
              <a:rPr lang="cs-CZ" dirty="0" smtClean="0"/>
              <a:t>úvod</a:t>
            </a:r>
            <a:endParaRPr lang="cs-CZ" dirty="0"/>
          </a:p>
        </p:txBody>
      </p:sp>
      <p:sp>
        <p:nvSpPr>
          <p:cNvPr id="6" name="TextovéPole 5"/>
          <p:cNvSpPr txBox="1"/>
          <p:nvPr/>
        </p:nvSpPr>
        <p:spPr>
          <a:xfrm>
            <a:off x="5436096" y="1916832"/>
            <a:ext cx="2232248" cy="369332"/>
          </a:xfrm>
          <a:prstGeom prst="rect">
            <a:avLst/>
          </a:prstGeom>
          <a:noFill/>
        </p:spPr>
        <p:txBody>
          <a:bodyPr wrap="square" rtlCol="0">
            <a:spAutoFit/>
          </a:bodyPr>
          <a:lstStyle/>
          <a:p>
            <a:r>
              <a:rPr lang="cs-CZ" dirty="0" smtClean="0"/>
              <a:t>Zajímavosti, dominanty</a:t>
            </a:r>
            <a:endParaRPr lang="cs-CZ" dirty="0"/>
          </a:p>
        </p:txBody>
      </p:sp>
    </p:spTree>
    <p:extLst>
      <p:ext uri="{BB962C8B-B14F-4D97-AF65-F5344CB8AC3E}">
        <p14:creationId xmlns:p14="http://schemas.microsoft.com/office/powerpoint/2010/main" val="3761885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4"/>
          <p:cNvPicPr/>
          <p:nvPr/>
        </p:nvPicPr>
        <p:blipFill>
          <a:blip r:embed="rId2" cstate="print"/>
          <a:srcRect l="30741" t="13905" r="4025" b="20190"/>
          <a:stretch>
            <a:fillRect/>
          </a:stretch>
        </p:blipFill>
        <p:spPr bwMode="auto">
          <a:xfrm>
            <a:off x="291782" y="998855"/>
            <a:ext cx="8560435" cy="4860290"/>
          </a:xfrm>
          <a:prstGeom prst="rect">
            <a:avLst/>
          </a:prstGeom>
          <a:noFill/>
          <a:ln w="9525">
            <a:solidFill>
              <a:schemeClr val="tx1"/>
            </a:solidFill>
            <a:miter lim="800000"/>
            <a:headEnd/>
            <a:tailEnd/>
          </a:ln>
        </p:spPr>
      </p:pic>
      <p:sp>
        <p:nvSpPr>
          <p:cNvPr id="3" name="Text Box 14"/>
          <p:cNvSpPr txBox="1">
            <a:spLocks noChangeArrowheads="1"/>
          </p:cNvSpPr>
          <p:nvPr/>
        </p:nvSpPr>
        <p:spPr bwMode="auto">
          <a:xfrm>
            <a:off x="467544" y="4581128"/>
            <a:ext cx="3938905" cy="11436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Shrnuje události a jejich významné osobnosti</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Umožňuje žákovi zformulovat vlastní názory v psaném či mluveném projevu.</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Součástí je zpravidla  slovníček pojmů, které se k danému</a:t>
            </a:r>
            <a:r>
              <a:rPr lang="cs-CZ" sz="1100" b="1">
                <a:effectLst/>
                <a:latin typeface="Times New Roman" panose="02020603050405020304" pitchFamily="18" charset="0"/>
                <a:ea typeface="Times New Roman" panose="02020603050405020304" pitchFamily="18" charset="0"/>
              </a:rPr>
              <a:t> </a:t>
            </a:r>
            <a:r>
              <a:rPr lang="cs-CZ" sz="1100">
                <a:effectLst/>
                <a:latin typeface="Times New Roman" panose="02020603050405020304" pitchFamily="18" charset="0"/>
                <a:ea typeface="Times New Roman" panose="02020603050405020304" pitchFamily="18" charset="0"/>
              </a:rPr>
              <a:t>tématu vztahují</a:t>
            </a:r>
          </a:p>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Text Box 15"/>
          <p:cNvSpPr txBox="1">
            <a:spLocks noChangeArrowheads="1"/>
          </p:cNvSpPr>
          <p:nvPr/>
        </p:nvSpPr>
        <p:spPr bwMode="auto">
          <a:xfrm>
            <a:off x="4788024" y="4581128"/>
            <a:ext cx="3921125" cy="10801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Ve zpracování tématu jsou představeny významné architektonické památky nebo umělecká díla dané doby.</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Studenti jsou vedeni k tomu, aby tato díla dokázali popsat a zařadit je do uměleckého směru dané epochy.</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Slovníček pojmů se vztahuje k probraným dějinám umění. </a:t>
            </a:r>
          </a:p>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TextovéPole 4"/>
          <p:cNvSpPr txBox="1"/>
          <p:nvPr/>
        </p:nvSpPr>
        <p:spPr>
          <a:xfrm>
            <a:off x="2771800" y="1484784"/>
            <a:ext cx="2232248" cy="369332"/>
          </a:xfrm>
          <a:prstGeom prst="rect">
            <a:avLst/>
          </a:prstGeom>
          <a:noFill/>
        </p:spPr>
        <p:txBody>
          <a:bodyPr wrap="square" rtlCol="0">
            <a:spAutoFit/>
          </a:bodyPr>
          <a:lstStyle/>
          <a:p>
            <a:r>
              <a:rPr lang="cs-CZ" dirty="0" smtClean="0"/>
              <a:t>Vstupní příběh</a:t>
            </a:r>
            <a:endParaRPr lang="cs-CZ" dirty="0"/>
          </a:p>
        </p:txBody>
      </p:sp>
    </p:spTree>
    <p:extLst>
      <p:ext uri="{BB962C8B-B14F-4D97-AF65-F5344CB8AC3E}">
        <p14:creationId xmlns:p14="http://schemas.microsoft.com/office/powerpoint/2010/main" val="1423104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7"/>
          <p:cNvPicPr/>
          <p:nvPr/>
        </p:nvPicPr>
        <p:blipFill>
          <a:blip r:embed="rId2" cstate="print"/>
          <a:srcRect l="7069" t="12952" r="27699" b="14286"/>
          <a:stretch>
            <a:fillRect/>
          </a:stretch>
        </p:blipFill>
        <p:spPr bwMode="auto">
          <a:xfrm>
            <a:off x="745490" y="1028700"/>
            <a:ext cx="7653020" cy="4800600"/>
          </a:xfrm>
          <a:prstGeom prst="rect">
            <a:avLst/>
          </a:prstGeom>
          <a:noFill/>
          <a:ln w="9525">
            <a:solidFill>
              <a:schemeClr val="tx1"/>
            </a:solidFill>
            <a:miter lim="800000"/>
            <a:headEnd/>
            <a:tailEnd/>
          </a:ln>
        </p:spPr>
      </p:pic>
      <p:sp>
        <p:nvSpPr>
          <p:cNvPr id="3" name="Text Box 16"/>
          <p:cNvSpPr txBox="1">
            <a:spLocks noChangeArrowheads="1"/>
          </p:cNvSpPr>
          <p:nvPr/>
        </p:nvSpPr>
        <p:spPr bwMode="auto">
          <a:xfrm>
            <a:off x="899592" y="1063910"/>
            <a:ext cx="3552190" cy="50101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Lekce historie a lekce zeměpisu</a:t>
            </a:r>
          </a:p>
        </p:txBody>
      </p:sp>
      <p:sp>
        <p:nvSpPr>
          <p:cNvPr id="4" name="Text Box 17"/>
          <p:cNvSpPr txBox="1">
            <a:spLocks noChangeArrowheads="1"/>
          </p:cNvSpPr>
          <p:nvPr/>
        </p:nvSpPr>
        <p:spPr bwMode="auto">
          <a:xfrm>
            <a:off x="4606955" y="1089646"/>
            <a:ext cx="1644015" cy="36004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Cvičení</a:t>
            </a:r>
          </a:p>
        </p:txBody>
      </p:sp>
      <p:sp>
        <p:nvSpPr>
          <p:cNvPr id="5" name="Text Box 22"/>
          <p:cNvSpPr txBox="1">
            <a:spLocks noChangeArrowheads="1"/>
          </p:cNvSpPr>
          <p:nvPr/>
        </p:nvSpPr>
        <p:spPr bwMode="auto">
          <a:xfrm>
            <a:off x="899592" y="4005064"/>
            <a:ext cx="3564182" cy="136815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Syntéza základních vědomostí k tématu kapitoly.</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Jednotlivé dokumenty jsou jednotlivě představeny a dány do souvislostí.</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Opět slovníček.</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Žáci jsou vedeni úlohami k sestavení závěrů a základních myšlenek kapitoly.  </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 </a:t>
            </a:r>
          </a:p>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 Box 23"/>
          <p:cNvSpPr txBox="1">
            <a:spLocks noChangeArrowheads="1"/>
          </p:cNvSpPr>
          <p:nvPr/>
        </p:nvSpPr>
        <p:spPr bwMode="auto">
          <a:xfrm>
            <a:off x="4555572" y="4005064"/>
            <a:ext cx="3833495" cy="16795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Úkoly vedou ke znalostem k porozumění a následné aplikaci získaných znalostí.</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První stránka obsahuje cvičení na ověření znalostí z časového a prostorového hlediska,</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Opakuje pojmy ze slovníčků a shrnuje závěry z předchozích kapitol.</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Další stránky zahrnují aplikační cvičení na společný základ</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Cvič. z historie se zaměřuje na dějiny umění.</a:t>
            </a:r>
          </a:p>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630484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3"/>
          <p:cNvPicPr/>
          <p:nvPr/>
        </p:nvPicPr>
        <p:blipFill>
          <a:blip r:embed="rId2" cstate="print"/>
          <a:srcRect l="31705" t="26286" r="3706" b="10095"/>
          <a:stretch>
            <a:fillRect/>
          </a:stretch>
        </p:blipFill>
        <p:spPr bwMode="auto">
          <a:xfrm>
            <a:off x="307340" y="1066800"/>
            <a:ext cx="8529320" cy="4724400"/>
          </a:xfrm>
          <a:prstGeom prst="rect">
            <a:avLst/>
          </a:prstGeom>
          <a:noFill/>
          <a:ln w="9525">
            <a:solidFill>
              <a:schemeClr val="tx1"/>
            </a:solidFill>
            <a:miter lim="800000"/>
            <a:headEnd/>
            <a:tailEnd/>
          </a:ln>
        </p:spPr>
      </p:pic>
      <p:sp>
        <p:nvSpPr>
          <p:cNvPr id="3" name="Text Box 20"/>
          <p:cNvSpPr txBox="1">
            <a:spLocks noChangeArrowheads="1"/>
          </p:cNvSpPr>
          <p:nvPr/>
        </p:nvSpPr>
        <p:spPr bwMode="auto">
          <a:xfrm>
            <a:off x="395536" y="4725144"/>
            <a:ext cx="3982720" cy="9671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Příp. studie dovoluje žákovi osvojit vybrané téma ve vybrané lokalitě (měřítku).                             </a:t>
            </a:r>
          </a:p>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Žáci jsou vedeni úlohami k sestavení vlastních závěrů a základních myšlenek.</a:t>
            </a:r>
          </a:p>
        </p:txBody>
      </p:sp>
      <p:sp>
        <p:nvSpPr>
          <p:cNvPr id="4" name="Text Box 21"/>
          <p:cNvSpPr txBox="1">
            <a:spLocks noChangeArrowheads="1"/>
          </p:cNvSpPr>
          <p:nvPr/>
        </p:nvSpPr>
        <p:spPr bwMode="auto">
          <a:xfrm>
            <a:off x="4633243" y="4725144"/>
            <a:ext cx="3948430" cy="87058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Příklad obsahuje popis a srovnání situací, které ilustrují dílčí témata kapitoly témata. </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Je to progresivní metoda, která umožňuje tvořit závěry k případové studii. </a:t>
            </a:r>
          </a:p>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Text Box 18"/>
          <p:cNvSpPr txBox="1">
            <a:spLocks noChangeArrowheads="1"/>
          </p:cNvSpPr>
          <p:nvPr/>
        </p:nvSpPr>
        <p:spPr bwMode="auto">
          <a:xfrm>
            <a:off x="307340" y="1556792"/>
            <a:ext cx="1661795" cy="36068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Případová studie</a:t>
            </a:r>
          </a:p>
        </p:txBody>
      </p:sp>
      <p:sp>
        <p:nvSpPr>
          <p:cNvPr id="6" name="Text Box 19"/>
          <p:cNvSpPr txBox="1">
            <a:spLocks noChangeArrowheads="1"/>
          </p:cNvSpPr>
          <p:nvPr/>
        </p:nvSpPr>
        <p:spPr bwMode="auto">
          <a:xfrm>
            <a:off x="4629622" y="1596479"/>
            <a:ext cx="1125855" cy="2813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Příklad</a:t>
            </a:r>
          </a:p>
        </p:txBody>
      </p:sp>
    </p:spTree>
    <p:extLst>
      <p:ext uri="{BB962C8B-B14F-4D97-AF65-F5344CB8AC3E}">
        <p14:creationId xmlns:p14="http://schemas.microsoft.com/office/powerpoint/2010/main" val="2154074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76672"/>
            <a:ext cx="8229600" cy="720080"/>
          </a:xfrm>
        </p:spPr>
        <p:txBody>
          <a:bodyPr>
            <a:normAutofit/>
          </a:bodyPr>
          <a:lstStyle/>
          <a:p>
            <a:r>
              <a:rPr lang="cs-CZ" sz="3600" dirty="0" smtClean="0">
                <a:latin typeface="Calibri" panose="020F0502020204030204" pitchFamily="34" charset="0"/>
                <a:cs typeface="Calibri" panose="020F0502020204030204" pitchFamily="34" charset="0"/>
              </a:rPr>
              <a:t>Úvodem</a:t>
            </a:r>
            <a:endParaRPr lang="cs-CZ" sz="3600" dirty="0">
              <a:latin typeface="Calibri" panose="020F0502020204030204" pitchFamily="34" charset="0"/>
              <a:cs typeface="Calibri" panose="020F0502020204030204" pitchFamily="34" charset="0"/>
            </a:endParaRPr>
          </a:p>
        </p:txBody>
      </p:sp>
      <p:sp>
        <p:nvSpPr>
          <p:cNvPr id="3" name="Zástupný symbol pro obsah 2"/>
          <p:cNvSpPr>
            <a:spLocks noGrp="1"/>
          </p:cNvSpPr>
          <p:nvPr>
            <p:ph sz="quarter" idx="1"/>
          </p:nvPr>
        </p:nvSpPr>
        <p:spPr>
          <a:xfrm>
            <a:off x="457200" y="1268760"/>
            <a:ext cx="8229600" cy="4857403"/>
          </a:xfrm>
        </p:spPr>
        <p:txBody>
          <a:bodyPr>
            <a:normAutofit fontScale="92500" lnSpcReduction="20000"/>
          </a:bodyPr>
          <a:lstStyle/>
          <a:p>
            <a:pPr lvl="0"/>
            <a:r>
              <a:rPr lang="cs-CZ" sz="3000" dirty="0">
                <a:latin typeface="Calibri" panose="020F0502020204030204" pitchFamily="34" charset="0"/>
                <a:cs typeface="Calibri" panose="020F0502020204030204" pitchFamily="34" charset="0"/>
              </a:rPr>
              <a:t>Je příliš brzy na to, porovnávat systém francouzského školství s ostatními školskými systémy. Tím máme na mysli systém školství v </a:t>
            </a:r>
            <a:r>
              <a:rPr lang="cs-CZ" sz="3000" dirty="0" smtClean="0">
                <a:latin typeface="Calibri" panose="020F0502020204030204" pitchFamily="34" charset="0"/>
                <a:cs typeface="Calibri" panose="020F0502020204030204" pitchFamily="34" charset="0"/>
              </a:rPr>
              <a:t>České republice. Všechny uvedené systémy procházejí permanentní reformou už několik let.</a:t>
            </a:r>
            <a:endParaRPr lang="cs-CZ" sz="3000" dirty="0">
              <a:latin typeface="Calibri" panose="020F0502020204030204" pitchFamily="34" charset="0"/>
              <a:cs typeface="Calibri" panose="020F0502020204030204" pitchFamily="34" charset="0"/>
            </a:endParaRPr>
          </a:p>
          <a:p>
            <a:pPr lvl="0"/>
            <a:r>
              <a:rPr lang="cs-CZ" sz="3000" dirty="0">
                <a:latin typeface="Calibri" panose="020F0502020204030204" pitchFamily="34" charset="0"/>
                <a:cs typeface="Calibri" panose="020F0502020204030204" pitchFamily="34" charset="0"/>
              </a:rPr>
              <a:t>Z dalšího srovnávání vynecháváme oblast řízení školství, což by zahrnovalo srovnávání systému řízení školství na úrovni ministerstev, např. MŠMT v ČR a Ministerstvo národního </a:t>
            </a:r>
            <a:r>
              <a:rPr lang="cs-CZ" sz="3000" dirty="0" smtClean="0">
                <a:latin typeface="Calibri" panose="020F0502020204030204" pitchFamily="34" charset="0"/>
                <a:cs typeface="Calibri" panose="020F0502020204030204" pitchFamily="34" charset="0"/>
              </a:rPr>
              <a:t>školství, </a:t>
            </a:r>
            <a:r>
              <a:rPr lang="cs-CZ" sz="3000" dirty="0">
                <a:latin typeface="Calibri" panose="020F0502020204030204" pitchFamily="34" charset="0"/>
                <a:cs typeface="Calibri" panose="020F0502020204030204" pitchFamily="34" charset="0"/>
              </a:rPr>
              <a:t>vysokého školství a výzkumu ve Francii.</a:t>
            </a:r>
          </a:p>
          <a:p>
            <a:pPr lvl="0"/>
            <a:r>
              <a:rPr lang="cs-CZ" sz="3000" dirty="0">
                <a:latin typeface="Calibri" panose="020F0502020204030204" pitchFamily="34" charset="0"/>
                <a:cs typeface="Calibri" panose="020F0502020204030204" pitchFamily="34" charset="0"/>
              </a:rPr>
              <a:t>Faktem zůstává to, že daleko více čerpáme ze srovnávání systému školství anglosaských zemí.  Na vině je tomu především jazyková bariéra.</a:t>
            </a:r>
          </a:p>
          <a:p>
            <a:endParaRPr lang="cs-CZ"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340768"/>
            <a:ext cx="6048672" cy="4176464"/>
          </a:xfrm>
          <a:prstGeom prst="rect">
            <a:avLst/>
          </a:prstGeom>
          <a:noFill/>
          <a:ln w="3175">
            <a:solidFill>
              <a:schemeClr val="tx1"/>
            </a:solidFill>
          </a:ln>
        </p:spPr>
      </p:pic>
      <p:sp>
        <p:nvSpPr>
          <p:cNvPr id="1025" name="Rectangle 1"/>
          <p:cNvSpPr>
            <a:spLocks noChangeArrowheads="1"/>
          </p:cNvSpPr>
          <p:nvPr/>
        </p:nvSpPr>
        <p:spPr bwMode="auto">
          <a:xfrm>
            <a:off x="1259632" y="495345"/>
            <a:ext cx="712879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0" i="1" u="none" strike="noStrike" cap="none" normalizeH="0" baseline="0" dirty="0" smtClean="0">
                <a:ln>
                  <a:noFill/>
                </a:ln>
                <a:solidFill>
                  <a:schemeClr val="tx1"/>
                </a:solidFill>
                <a:effectLst/>
                <a:latin typeface="Calibri" panose="020F0502020204030204" pitchFamily="34" charset="0"/>
                <a:ea typeface="Times New Roman" pitchFamily="18" charset="0"/>
                <a:cs typeface="Calibri" panose="020F0502020204030204" pitchFamily="34" charset="0"/>
              </a:rPr>
              <a:t>Ukázka úvodní kapitoly z francouzské učebnice zeměpisu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0" i="1" u="none" strike="noStrike" cap="none" normalizeH="0" baseline="0" dirty="0" smtClean="0">
                <a:ln>
                  <a:noFill/>
                </a:ln>
                <a:solidFill>
                  <a:schemeClr val="tx1"/>
                </a:solidFill>
                <a:effectLst/>
                <a:latin typeface="Calibri" panose="020F0502020204030204" pitchFamily="34" charset="0"/>
                <a:ea typeface="Times New Roman" pitchFamily="18" charset="0"/>
                <a:cs typeface="Calibri" panose="020F0502020204030204" pitchFamily="34" charset="0"/>
              </a:rPr>
              <a:t>(Zdroj: </a:t>
            </a:r>
            <a:r>
              <a:rPr kumimoji="0" lang="cs-CZ" sz="2000" b="0" i="1" u="none" strike="noStrike" cap="none" normalizeH="0" baseline="0" dirty="0" err="1" smtClean="0">
                <a:ln>
                  <a:noFill/>
                </a:ln>
                <a:solidFill>
                  <a:schemeClr val="tx1"/>
                </a:solidFill>
                <a:effectLst/>
                <a:latin typeface="Calibri" panose="020F0502020204030204" pitchFamily="34" charset="0"/>
                <a:ea typeface="Times New Roman" pitchFamily="18" charset="0"/>
                <a:cs typeface="Calibri" panose="020F0502020204030204" pitchFamily="34" charset="0"/>
              </a:rPr>
              <a:t>Histoire</a:t>
            </a:r>
            <a:r>
              <a:rPr kumimoji="0" lang="cs-CZ" sz="2000" b="0" i="1" u="none" strike="noStrike" cap="none" normalizeH="0" baseline="0" dirty="0" smtClean="0">
                <a:ln>
                  <a:noFill/>
                </a:ln>
                <a:solidFill>
                  <a:schemeClr val="tx1"/>
                </a:solidFill>
                <a:effectLst/>
                <a:latin typeface="Calibri" panose="020F0502020204030204" pitchFamily="34" charset="0"/>
                <a:ea typeface="Times New Roman" pitchFamily="18" charset="0"/>
                <a:cs typeface="Calibri" panose="020F0502020204030204" pitchFamily="34" charset="0"/>
              </a:rPr>
              <a:t>, </a:t>
            </a:r>
            <a:r>
              <a:rPr kumimoji="0" lang="cs-CZ" sz="2000" b="0" i="1" u="none" strike="noStrike" cap="none" normalizeH="0" baseline="0" dirty="0" err="1" smtClean="0">
                <a:ln>
                  <a:noFill/>
                </a:ln>
                <a:solidFill>
                  <a:schemeClr val="tx1"/>
                </a:solidFill>
                <a:effectLst/>
                <a:latin typeface="Calibri" panose="020F0502020204030204" pitchFamily="34" charset="0"/>
                <a:ea typeface="Times New Roman" pitchFamily="18" charset="0"/>
                <a:cs typeface="Calibri" panose="020F0502020204030204" pitchFamily="34" charset="0"/>
              </a:rPr>
              <a:t>Géographie</a:t>
            </a:r>
            <a:r>
              <a:rPr kumimoji="0" lang="cs-CZ" sz="2000" b="0" i="1" u="none" strike="noStrike" cap="none" normalizeH="0" baseline="0" dirty="0" smtClean="0">
                <a:ln>
                  <a:noFill/>
                </a:ln>
                <a:solidFill>
                  <a:schemeClr val="tx1"/>
                </a:solidFill>
                <a:effectLst/>
                <a:latin typeface="Calibri" panose="020F0502020204030204" pitchFamily="34" charset="0"/>
                <a:ea typeface="Times New Roman" pitchFamily="18" charset="0"/>
                <a:cs typeface="Calibri" panose="020F0502020204030204" pitchFamily="34" charset="0"/>
              </a:rPr>
              <a:t>, </a:t>
            </a:r>
            <a:r>
              <a:rPr kumimoji="0" lang="cs-CZ" sz="2000" b="0" i="1" u="none" strike="noStrike" cap="none" normalizeH="0" baseline="0" dirty="0" err="1" smtClean="0">
                <a:ln>
                  <a:noFill/>
                </a:ln>
                <a:solidFill>
                  <a:schemeClr val="tx1"/>
                </a:solidFill>
                <a:effectLst/>
                <a:latin typeface="Calibri" panose="020F0502020204030204" pitchFamily="34" charset="0"/>
                <a:ea typeface="Times New Roman" pitchFamily="18" charset="0"/>
                <a:cs typeface="Calibri" panose="020F0502020204030204" pitchFamily="34" charset="0"/>
              </a:rPr>
              <a:t>Hachette</a:t>
            </a:r>
            <a:r>
              <a:rPr kumimoji="0" lang="cs-CZ" sz="2000" b="0" i="1" u="none" strike="noStrike" cap="none" normalizeH="0" baseline="0" dirty="0" smtClean="0">
                <a:ln>
                  <a:noFill/>
                </a:ln>
                <a:solidFill>
                  <a:schemeClr val="tx1"/>
                </a:solidFill>
                <a:effectLst/>
                <a:latin typeface="Calibri" panose="020F0502020204030204" pitchFamily="34" charset="0"/>
                <a:ea typeface="Times New Roman" pitchFamily="18" charset="0"/>
                <a:cs typeface="Calibri" panose="020F0502020204030204" pitchFamily="34" charset="0"/>
              </a:rPr>
              <a:t> 2012)</a:t>
            </a:r>
            <a:endParaRPr kumimoji="0" lang="cs-CZ" sz="32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p:txBody>
      </p:sp>
      <p:sp>
        <p:nvSpPr>
          <p:cNvPr id="4" name="TextovéPole 3"/>
          <p:cNvSpPr txBox="1"/>
          <p:nvPr/>
        </p:nvSpPr>
        <p:spPr>
          <a:xfrm>
            <a:off x="827584" y="5805264"/>
            <a:ext cx="8136904" cy="1200329"/>
          </a:xfrm>
          <a:prstGeom prst="rect">
            <a:avLst/>
          </a:prstGeom>
          <a:noFill/>
        </p:spPr>
        <p:txBody>
          <a:bodyPr wrap="square" rtlCol="0">
            <a:spAutoFit/>
          </a:bodyPr>
          <a:lstStyle/>
          <a:p>
            <a:r>
              <a:rPr lang="cs-CZ" dirty="0">
                <a:latin typeface="Calibri" panose="020F0502020204030204" pitchFamily="34" charset="0"/>
                <a:cs typeface="Calibri" panose="020F0502020204030204" pitchFamily="34" charset="0"/>
              </a:rPr>
              <a:t>Žáci jsou </a:t>
            </a:r>
            <a:r>
              <a:rPr lang="cs-CZ" dirty="0" smtClean="0">
                <a:latin typeface="Calibri" panose="020F0502020204030204" pitchFamily="34" charset="0"/>
                <a:cs typeface="Calibri" panose="020F0502020204030204" pitchFamily="34" charset="0"/>
              </a:rPr>
              <a:t>vedeni </a:t>
            </a:r>
            <a:r>
              <a:rPr lang="cs-CZ" dirty="0">
                <a:latin typeface="Calibri" panose="020F0502020204030204" pitchFamily="34" charset="0"/>
                <a:cs typeface="Calibri" panose="020F0502020204030204" pitchFamily="34" charset="0"/>
              </a:rPr>
              <a:t>k samostatnému </a:t>
            </a:r>
            <a:r>
              <a:rPr lang="cs-CZ" dirty="0" smtClean="0">
                <a:latin typeface="Calibri" panose="020F0502020204030204" pitchFamily="34" charset="0"/>
                <a:cs typeface="Calibri" panose="020F0502020204030204" pitchFamily="34" charset="0"/>
              </a:rPr>
              <a:t>uvažování a velmi </a:t>
            </a:r>
            <a:r>
              <a:rPr lang="cs-CZ" dirty="0">
                <a:latin typeface="Calibri" panose="020F0502020204030204" pitchFamily="34" charset="0"/>
                <a:cs typeface="Calibri" panose="020F0502020204030204" pitchFamily="34" charset="0"/>
              </a:rPr>
              <a:t>často se setkáváme s úkolem popsat dva protikladné obrázky. U tohoto </a:t>
            </a:r>
            <a:r>
              <a:rPr lang="cs-CZ" dirty="0" smtClean="0">
                <a:latin typeface="Calibri" panose="020F0502020204030204" pitchFamily="34" charset="0"/>
                <a:cs typeface="Calibri" panose="020F0502020204030204" pitchFamily="34" charset="0"/>
              </a:rPr>
              <a:t>tématu popisují rozdíly v městské aglomeraci a na venkově. </a:t>
            </a:r>
            <a:endParaRPr lang="cs-CZ" dirty="0">
              <a:latin typeface="Calibri" panose="020F0502020204030204" pitchFamily="34" charset="0"/>
              <a:cs typeface="Calibri" panose="020F0502020204030204" pitchFamily="34" charset="0"/>
            </a:endParaRPr>
          </a:p>
          <a:p>
            <a:endParaRPr lang="cs-CZ"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33"/>
          <p:cNvPicPr/>
          <p:nvPr/>
        </p:nvPicPr>
        <p:blipFill>
          <a:blip r:embed="rId2" cstate="print">
            <a:extLst>
              <a:ext uri="{28A0092B-C50C-407E-A947-70E740481C1C}">
                <a14:useLocalDpi xmlns:a14="http://schemas.microsoft.com/office/drawing/2010/main" val="0"/>
              </a:ext>
            </a:extLst>
          </a:blip>
          <a:srcRect t="10408"/>
          <a:stretch>
            <a:fillRect/>
          </a:stretch>
        </p:blipFill>
        <p:spPr>
          <a:xfrm>
            <a:off x="2123728" y="404664"/>
            <a:ext cx="4968552" cy="6093296"/>
          </a:xfrm>
          <a:prstGeom prst="rect">
            <a:avLst/>
          </a:prstGeom>
          <a:ln w="3175">
            <a:solidFill>
              <a:schemeClr val="tx1"/>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txBox="1">
            <a:spLocks noGrp="1"/>
          </p:cNvSpPr>
          <p:nvPr>
            <p:ph type="title"/>
          </p:nvPr>
        </p:nvSpPr>
        <p:spPr>
          <a:xfrm>
            <a:off x="914400" y="786696"/>
            <a:ext cx="7772400" cy="630942"/>
          </a:xfrm>
          <a:prstGeom prst="rect">
            <a:avLst/>
          </a:prstGeom>
          <a:noFill/>
        </p:spPr>
        <p:txBody>
          <a:bodyPr wrap="square" rtlCol="0">
            <a:spAutoFit/>
          </a:bodyPr>
          <a:lstStyle/>
          <a:p>
            <a:r>
              <a:rPr lang="cs-CZ" sz="3200" dirty="0" smtClean="0">
                <a:latin typeface="Calibri" panose="020F0502020204030204" pitchFamily="34" charset="0"/>
                <a:cs typeface="Calibri" panose="020F0502020204030204" pitchFamily="34" charset="0"/>
              </a:rPr>
              <a:t>Francouzské učebnice geografie</a:t>
            </a:r>
            <a:endParaRPr lang="cs-CZ" sz="2000" dirty="0">
              <a:latin typeface="Calibri" panose="020F0502020204030204" pitchFamily="34" charset="0"/>
              <a:cs typeface="Calibri" panose="020F0502020204030204" pitchFamily="34" charset="0"/>
            </a:endParaRPr>
          </a:p>
        </p:txBody>
      </p:sp>
      <p:sp>
        <p:nvSpPr>
          <p:cNvPr id="6" name="Zástupný symbol pro obsah 5"/>
          <p:cNvSpPr>
            <a:spLocks noGrp="1"/>
          </p:cNvSpPr>
          <p:nvPr>
            <p:ph sz="quarter" idx="1"/>
          </p:nvPr>
        </p:nvSpPr>
        <p:spPr/>
        <p:txBody>
          <a:bodyPr/>
          <a:lstStyle/>
          <a:p>
            <a:pPr lvl="0"/>
            <a:r>
              <a:rPr kumimoji="0" lang="cs-CZ" sz="2800" b="0" i="0" u="none" strike="noStrike" cap="none" normalizeH="0" baseline="0" dirty="0" smtClean="0">
                <a:ln>
                  <a:noFill/>
                </a:ln>
                <a:solidFill>
                  <a:schemeClr val="tx1"/>
                </a:solidFill>
                <a:effectLst/>
                <a:latin typeface="Calibri" panose="020F0502020204030204" pitchFamily="34" charset="0"/>
                <a:ea typeface="Times New Roman" pitchFamily="18" charset="0"/>
                <a:cs typeface="Calibri" panose="020F0502020204030204" pitchFamily="34" charset="0"/>
              </a:rPr>
              <a:t>Učebnice z</a:t>
            </a:r>
            <a:r>
              <a:rPr kumimoji="0" lang="cs-CZ" sz="2800" b="0" i="0" u="none" strike="noStrike" cap="none" normalizeH="0" dirty="0" smtClean="0">
                <a:ln>
                  <a:noFill/>
                </a:ln>
                <a:solidFill>
                  <a:schemeClr val="tx1"/>
                </a:solidFill>
                <a:effectLst/>
                <a:latin typeface="Calibri" panose="020F0502020204030204" pitchFamily="34" charset="0"/>
                <a:ea typeface="Times New Roman" pitchFamily="18" charset="0"/>
                <a:cs typeface="Calibri" panose="020F0502020204030204" pitchFamily="34" charset="0"/>
              </a:rPr>
              <a:t> nakladatelství </a:t>
            </a:r>
            <a:r>
              <a:rPr kumimoji="0" lang="cs-CZ" sz="2800" b="0" i="0" u="none" strike="noStrike" cap="none" normalizeH="0" dirty="0" err="1" smtClean="0">
                <a:ln>
                  <a:noFill/>
                </a:ln>
                <a:solidFill>
                  <a:schemeClr val="tx1"/>
                </a:solidFill>
                <a:effectLst/>
                <a:latin typeface="Calibri" panose="020F0502020204030204" pitchFamily="34" charset="0"/>
                <a:ea typeface="Times New Roman" pitchFamily="18" charset="0"/>
                <a:cs typeface="Calibri" panose="020F0502020204030204" pitchFamily="34" charset="0"/>
              </a:rPr>
              <a:t>Hachete</a:t>
            </a:r>
            <a:r>
              <a:rPr kumimoji="0" lang="cs-CZ" sz="2800" b="0" i="0" u="none" strike="noStrike" cap="none" normalizeH="0" dirty="0" smtClean="0">
                <a:ln>
                  <a:noFill/>
                </a:ln>
                <a:solidFill>
                  <a:schemeClr val="tx1"/>
                </a:solidFill>
                <a:effectLst/>
                <a:latin typeface="Calibri" panose="020F0502020204030204" pitchFamily="34" charset="0"/>
                <a:ea typeface="Times New Roman" pitchFamily="18" charset="0"/>
                <a:cs typeface="Calibri" panose="020F0502020204030204" pitchFamily="34" charset="0"/>
              </a:rPr>
              <a:t> jsou velice dobře graficky vybavené. Obsahují především celou škálu nonverbálních prvků, ke kterým jsou vytvářeny učební úlohy. Plní tak i funkci pracovního sešitu.</a:t>
            </a:r>
            <a:endParaRPr kumimoji="0" lang="cs-CZ" sz="2800" b="0" i="0" u="none" strike="noStrike" cap="none" normalizeH="0" baseline="0" dirty="0" smtClean="0">
              <a:ln>
                <a:noFill/>
              </a:ln>
              <a:solidFill>
                <a:schemeClr val="tx1"/>
              </a:solidFill>
              <a:effectLst/>
              <a:latin typeface="Calibri" panose="020F0502020204030204" pitchFamily="34" charset="0"/>
              <a:ea typeface="Times New Roman" pitchFamily="18" charset="0"/>
              <a:cs typeface="Calibri" panose="020F0502020204030204" pitchFamily="34" charset="0"/>
            </a:endParaRPr>
          </a:p>
          <a:p>
            <a:pPr lvl="0"/>
            <a:r>
              <a:rPr kumimoji="0" lang="cs-CZ"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Zastánci nových učebnic se především snaží o to, aby se z geografie, jako popisného předmětu stal dynamický předmět, který žákům umožní lépe pochopit aktuální dění dnešního světa (</a:t>
            </a:r>
            <a:r>
              <a:rPr kumimoji="0" lang="cs-CZ"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Roumégous</a:t>
            </a:r>
            <a:r>
              <a:rPr kumimoji="0" lang="cs-CZ"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2002). </a:t>
            </a:r>
            <a:endParaRPr kumimoji="0" lang="cs-CZ" sz="4000" b="0" i="0" u="none" strike="noStrike" cap="none" normalizeH="0" baseline="0" dirty="0" smtClean="0">
              <a:ln>
                <a:noFill/>
              </a:ln>
              <a:solidFill>
                <a:schemeClr val="tx1"/>
              </a:solidFill>
              <a:effectLst/>
              <a:latin typeface="Arial" pitchFamily="34" charset="0"/>
              <a:cs typeface="Arial" pitchFamily="34" charset="0"/>
            </a:endParaRPr>
          </a:p>
          <a:p>
            <a:endParaRPr lang="cs-CZ"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0" y="655327"/>
            <a:ext cx="9144000" cy="5942025"/>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0" y="321425"/>
            <a:ext cx="9144000" cy="653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43608" y="1196752"/>
            <a:ext cx="6264696" cy="646331"/>
          </a:xfrm>
          <a:prstGeom prst="rect">
            <a:avLst/>
          </a:prstGeom>
          <a:noFill/>
        </p:spPr>
        <p:txBody>
          <a:bodyPr wrap="square" rtlCol="0">
            <a:spAutoFit/>
          </a:bodyPr>
          <a:lstStyle/>
          <a:p>
            <a:r>
              <a:rPr lang="cs-CZ" dirty="0" smtClean="0">
                <a:latin typeface="Calibri" panose="020F0502020204030204" pitchFamily="34" charset="0"/>
                <a:cs typeface="Calibri" panose="020F0502020204030204" pitchFamily="34" charset="0"/>
              </a:rPr>
              <a:t>Využití map, obrázků, textu a učebních úloh ostře kontrastuje s podobným tématem v učebnici od nakladatelství Fraus.</a:t>
            </a:r>
            <a:endParaRPr lang="cs-CZ"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82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EDA\Desktop\PODZIM_14\Uc_fraus\rozdeleni 001.jpg"/>
          <p:cNvPicPr>
            <a:picLocks noChangeAspect="1" noChangeArrowheads="1"/>
          </p:cNvPicPr>
          <p:nvPr/>
        </p:nvPicPr>
        <p:blipFill>
          <a:blip r:embed="rId2" cstate="print"/>
          <a:srcRect r="6016"/>
          <a:stretch>
            <a:fillRect/>
          </a:stretch>
        </p:blipFill>
        <p:spPr bwMode="auto">
          <a:xfrm>
            <a:off x="-1" y="404664"/>
            <a:ext cx="4768133" cy="6453336"/>
          </a:xfrm>
          <a:prstGeom prst="rect">
            <a:avLst/>
          </a:prstGeom>
          <a:noFill/>
          <a:ln w="3175">
            <a:solidFill>
              <a:schemeClr val="tx1"/>
            </a:solidFill>
          </a:ln>
        </p:spPr>
      </p:pic>
      <p:pic>
        <p:nvPicPr>
          <p:cNvPr id="32771" name="Picture 3" descr="C:\Users\EDA\Desktop\PODZIM_14\Uc_fraus\svet_2 001.jpg"/>
          <p:cNvPicPr>
            <a:picLocks noChangeAspect="1" noChangeArrowheads="1"/>
          </p:cNvPicPr>
          <p:nvPr/>
        </p:nvPicPr>
        <p:blipFill>
          <a:blip r:embed="rId3" cstate="print"/>
          <a:srcRect l="5749"/>
          <a:stretch>
            <a:fillRect/>
          </a:stretch>
        </p:blipFill>
        <p:spPr bwMode="auto">
          <a:xfrm>
            <a:off x="4716016" y="387047"/>
            <a:ext cx="4427984" cy="6470953"/>
          </a:xfrm>
          <a:prstGeom prst="rect">
            <a:avLst/>
          </a:prstGeom>
          <a:noFill/>
          <a:ln w="3175">
            <a:solidFill>
              <a:schemeClr val="tx1"/>
            </a:solidFill>
          </a:ln>
        </p:spPr>
      </p:pic>
      <p:sp>
        <p:nvSpPr>
          <p:cNvPr id="4" name="TextovéPole 3"/>
          <p:cNvSpPr txBox="1"/>
          <p:nvPr/>
        </p:nvSpPr>
        <p:spPr>
          <a:xfrm>
            <a:off x="2987824" y="0"/>
            <a:ext cx="4320480" cy="369332"/>
          </a:xfrm>
          <a:prstGeom prst="rect">
            <a:avLst/>
          </a:prstGeom>
          <a:noFill/>
        </p:spPr>
        <p:txBody>
          <a:bodyPr wrap="square" rtlCol="0">
            <a:spAutoFit/>
          </a:bodyPr>
          <a:lstStyle/>
          <a:p>
            <a:r>
              <a:rPr lang="cs-CZ" dirty="0" smtClean="0"/>
              <a:t>Učebnice nakladatelství </a:t>
            </a:r>
            <a:r>
              <a:rPr lang="cs-CZ" dirty="0" err="1" smtClean="0"/>
              <a:t>Fraus</a:t>
            </a:r>
            <a:endParaRPr lang="cs-CZ"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latin typeface="Calibri" panose="020F0502020204030204" pitchFamily="34" charset="0"/>
                <a:cs typeface="Calibri" panose="020F0502020204030204" pitchFamily="34" charset="0"/>
              </a:rPr>
              <a:t>CROCQUIZ – </a:t>
            </a:r>
            <a:r>
              <a:rPr lang="cs-CZ" sz="2000" dirty="0" smtClean="0">
                <a:latin typeface="Calibri" panose="020F0502020204030204" pitchFamily="34" charset="0"/>
                <a:cs typeface="Calibri" panose="020F0502020204030204" pitchFamily="34" charset="0"/>
              </a:rPr>
              <a:t>náčrtníky ukazují cestu, jak pracovat s mapovými podklady vzhledem k prostorovým vazbám. Mohou být v papírové podobě nebo v elektronické podobě.</a:t>
            </a:r>
            <a:endParaRPr lang="cs-CZ" dirty="0">
              <a:latin typeface="Calibri" panose="020F0502020204030204" pitchFamily="34" charset="0"/>
              <a:cs typeface="Calibri" panose="020F0502020204030204" pitchFamily="34" charset="0"/>
            </a:endParaRPr>
          </a:p>
        </p:txBody>
      </p:sp>
      <p:pic>
        <p:nvPicPr>
          <p:cNvPr id="33794" name="Picture 2"/>
          <p:cNvPicPr>
            <a:picLocks noGrp="1" noChangeAspect="1" noChangeArrowheads="1"/>
          </p:cNvPicPr>
          <p:nvPr>
            <p:ph sz="quarter" idx="1"/>
          </p:nvPr>
        </p:nvPicPr>
        <p:blipFill>
          <a:blip r:embed="rId2" cstate="print"/>
          <a:srcRect l="15099" t="19092" r="20157" b="6131"/>
          <a:stretch>
            <a:fillRect/>
          </a:stretch>
        </p:blipFill>
        <p:spPr bwMode="auto">
          <a:xfrm>
            <a:off x="899592" y="1340768"/>
            <a:ext cx="7523396" cy="4885322"/>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a:xfrm>
            <a:off x="1371600" y="1447800"/>
            <a:ext cx="7772400" cy="4572000"/>
          </a:xfrm>
        </p:spPr>
        <p:txBody>
          <a:bodyPr/>
          <a:lstStyle/>
          <a:p>
            <a:pPr marL="0" indent="0">
              <a:buNone/>
            </a:pPr>
            <a:r>
              <a:rPr lang="cs-CZ" dirty="0" smtClean="0">
                <a:latin typeface="Calibri" panose="020F0502020204030204" pitchFamily="34" charset="0"/>
                <a:cs typeface="Calibri" panose="020F0502020204030204" pitchFamily="34" charset="0"/>
              </a:rPr>
              <a:t>Minimum textu maximum podkladů pro přemýšlení a práci podporované vizuálními prvky.</a:t>
            </a:r>
            <a:endParaRPr lang="cs-CZ"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6562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179512" y="24413"/>
            <a:ext cx="8964488" cy="6833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lvl="0"/>
            <a:r>
              <a:rPr lang="cs-CZ" sz="4000" dirty="0" smtClean="0">
                <a:latin typeface="Calibri" panose="020F0502020204030204" pitchFamily="34" charset="0"/>
                <a:cs typeface="Calibri" panose="020F0502020204030204" pitchFamily="34" charset="0"/>
              </a:rPr>
              <a:t>Cíle</a:t>
            </a:r>
            <a:endParaRPr lang="cs-CZ" sz="4000" dirty="0">
              <a:latin typeface="Calibri" panose="020F0502020204030204" pitchFamily="34" charset="0"/>
              <a:cs typeface="Calibri" panose="020F0502020204030204" pitchFamily="34" charset="0"/>
            </a:endParaRPr>
          </a:p>
        </p:txBody>
      </p:sp>
      <p:sp>
        <p:nvSpPr>
          <p:cNvPr id="3" name="Zástupný symbol pro obsah 2"/>
          <p:cNvSpPr>
            <a:spLocks noGrp="1"/>
          </p:cNvSpPr>
          <p:nvPr>
            <p:ph sz="quarter" idx="1"/>
          </p:nvPr>
        </p:nvSpPr>
        <p:spPr/>
        <p:txBody>
          <a:bodyPr/>
          <a:lstStyle/>
          <a:p>
            <a:pPr lvl="0"/>
            <a:r>
              <a:rPr lang="cs-CZ" dirty="0" smtClean="0">
                <a:latin typeface="Calibri" panose="020F0502020204030204" pitchFamily="34" charset="0"/>
                <a:cs typeface="Calibri" panose="020F0502020204030204" pitchFamily="34" charset="0"/>
              </a:rPr>
              <a:t>Cílem příspěvku je představit základní pilíře školské reformy ve Francii z hlediska geografického vzdělávání na základní škole.</a:t>
            </a:r>
          </a:p>
          <a:p>
            <a:endParaRPr lang="cs-CZ"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33463" t="19760" r="30313" b="21020"/>
          <a:stretch/>
        </p:blipFill>
        <p:spPr>
          <a:xfrm>
            <a:off x="1403648" y="597206"/>
            <a:ext cx="5832648" cy="5959445"/>
          </a:xfrm>
          <a:prstGeom prst="rect">
            <a:avLst/>
          </a:prstGeom>
        </p:spPr>
      </p:pic>
      <p:sp>
        <p:nvSpPr>
          <p:cNvPr id="3" name="TextovéPole 2"/>
          <p:cNvSpPr txBox="1"/>
          <p:nvPr/>
        </p:nvSpPr>
        <p:spPr>
          <a:xfrm>
            <a:off x="1691680" y="188640"/>
            <a:ext cx="4968552" cy="369332"/>
          </a:xfrm>
          <a:prstGeom prst="rect">
            <a:avLst/>
          </a:prstGeom>
          <a:noFill/>
        </p:spPr>
        <p:txBody>
          <a:bodyPr wrap="square" rtlCol="0">
            <a:spAutoFit/>
          </a:bodyPr>
          <a:lstStyle/>
          <a:p>
            <a:r>
              <a:rPr lang="cs-CZ" dirty="0" smtClean="0"/>
              <a:t>Život </a:t>
            </a:r>
            <a:r>
              <a:rPr lang="cs-CZ" dirty="0"/>
              <a:t>v oblastech se ztíženými </a:t>
            </a:r>
            <a:r>
              <a:rPr lang="cs-CZ" dirty="0" smtClean="0"/>
              <a:t>životními podmínkami  </a:t>
            </a:r>
            <a:endParaRPr lang="cs-CZ" dirty="0"/>
          </a:p>
        </p:txBody>
      </p:sp>
    </p:spTree>
    <p:extLst>
      <p:ext uri="{BB962C8B-B14F-4D97-AF65-F5344CB8AC3E}">
        <p14:creationId xmlns:p14="http://schemas.microsoft.com/office/powerpoint/2010/main" val="2821945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33462" t="33620" r="27163" b="19761"/>
          <a:stretch/>
        </p:blipFill>
        <p:spPr>
          <a:xfrm>
            <a:off x="971600" y="947603"/>
            <a:ext cx="7056784" cy="5222021"/>
          </a:xfrm>
          <a:prstGeom prst="rect">
            <a:avLst/>
          </a:prstGeom>
        </p:spPr>
      </p:pic>
    </p:spTree>
    <p:extLst>
      <p:ext uri="{BB962C8B-B14F-4D97-AF65-F5344CB8AC3E}">
        <p14:creationId xmlns:p14="http://schemas.microsoft.com/office/powerpoint/2010/main" val="897778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34251" t="29840" r="27950" b="19760"/>
          <a:stretch/>
        </p:blipFill>
        <p:spPr>
          <a:xfrm>
            <a:off x="1259632" y="716699"/>
            <a:ext cx="6768752" cy="5640626"/>
          </a:xfrm>
          <a:prstGeom prst="rect">
            <a:avLst/>
          </a:prstGeom>
        </p:spPr>
      </p:pic>
    </p:spTree>
    <p:extLst>
      <p:ext uri="{BB962C8B-B14F-4D97-AF65-F5344CB8AC3E}">
        <p14:creationId xmlns:p14="http://schemas.microsoft.com/office/powerpoint/2010/main" val="3519599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33463" t="28680" r="31100" b="27105"/>
          <a:stretch/>
        </p:blipFill>
        <p:spPr>
          <a:xfrm>
            <a:off x="1043607" y="271849"/>
            <a:ext cx="7167715" cy="5893455"/>
          </a:xfrm>
          <a:prstGeom prst="rect">
            <a:avLst/>
          </a:prstGeom>
        </p:spPr>
      </p:pic>
    </p:spTree>
    <p:extLst>
      <p:ext uri="{BB962C8B-B14F-4D97-AF65-F5344CB8AC3E}">
        <p14:creationId xmlns:p14="http://schemas.microsoft.com/office/powerpoint/2010/main" val="2113702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75656" y="836712"/>
            <a:ext cx="5688632" cy="2308324"/>
          </a:xfrm>
          <a:prstGeom prst="rect">
            <a:avLst/>
          </a:prstGeom>
          <a:noFill/>
        </p:spPr>
        <p:txBody>
          <a:bodyPr wrap="square" rtlCol="0">
            <a:spAutoFit/>
          </a:bodyPr>
          <a:lstStyle/>
          <a:p>
            <a:r>
              <a:rPr lang="cs-CZ" dirty="0" smtClean="0">
                <a:latin typeface="Calibri" panose="020F0502020204030204" pitchFamily="34" charset="0"/>
                <a:cs typeface="Calibri" panose="020F0502020204030204" pitchFamily="34" charset="0"/>
              </a:rPr>
              <a:t>Následující ukázky jsou zaměřené na propojení historické části učebnice a geografické části.</a:t>
            </a:r>
          </a:p>
          <a:p>
            <a:endParaRPr lang="cs-CZ" dirty="0">
              <a:latin typeface="Calibri" panose="020F0502020204030204" pitchFamily="34" charset="0"/>
              <a:cs typeface="Calibri" panose="020F0502020204030204" pitchFamily="34" charset="0"/>
            </a:endParaRPr>
          </a:p>
          <a:p>
            <a:r>
              <a:rPr lang="cs-CZ" dirty="0" smtClean="0">
                <a:latin typeface="Calibri" panose="020F0502020204030204" pitchFamily="34" charset="0"/>
                <a:cs typeface="Calibri" panose="020F0502020204030204" pitchFamily="34" charset="0"/>
              </a:rPr>
              <a:t>Lze si všimnout např. jak vypadaly přístavy dříve a v současnosti.</a:t>
            </a:r>
          </a:p>
          <a:p>
            <a:endParaRPr lang="cs-CZ" dirty="0">
              <a:latin typeface="Calibri" panose="020F0502020204030204" pitchFamily="34" charset="0"/>
              <a:cs typeface="Calibri" panose="020F0502020204030204" pitchFamily="34" charset="0"/>
            </a:endParaRPr>
          </a:p>
          <a:p>
            <a:r>
              <a:rPr lang="cs-CZ" dirty="0" smtClean="0">
                <a:latin typeface="Calibri" panose="020F0502020204030204" pitchFamily="34" charset="0"/>
                <a:cs typeface="Calibri" panose="020F0502020204030204" pitchFamily="34" charset="0"/>
              </a:rPr>
              <a:t>Jak vypadala a co vozila nákladní loď  ve srovnání s kontejnerovou lodí.  </a:t>
            </a:r>
            <a:endParaRPr lang="cs-CZ"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4319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srcRect l="3544" t="8859" r="3139" b="7716"/>
          <a:stretch/>
        </p:blipFill>
        <p:spPr>
          <a:xfrm>
            <a:off x="6871" y="317577"/>
            <a:ext cx="9145016" cy="6540423"/>
          </a:xfrm>
          <a:prstGeom prst="rect">
            <a:avLst/>
          </a:prstGeom>
        </p:spPr>
      </p:pic>
      <p:sp>
        <p:nvSpPr>
          <p:cNvPr id="2" name="TextovéPole 1"/>
          <p:cNvSpPr txBox="1"/>
          <p:nvPr/>
        </p:nvSpPr>
        <p:spPr>
          <a:xfrm>
            <a:off x="4788024" y="836712"/>
            <a:ext cx="3384376" cy="369332"/>
          </a:xfrm>
          <a:prstGeom prst="rect">
            <a:avLst/>
          </a:prstGeom>
          <a:noFill/>
        </p:spPr>
        <p:txBody>
          <a:bodyPr wrap="square" rtlCol="0">
            <a:spAutoFit/>
          </a:bodyPr>
          <a:lstStyle/>
          <a:p>
            <a:r>
              <a:rPr lang="cs-CZ" dirty="0" smtClean="0"/>
              <a:t>Historická část</a:t>
            </a:r>
            <a:endParaRPr lang="cs-CZ" dirty="0"/>
          </a:p>
        </p:txBody>
      </p:sp>
    </p:spTree>
    <p:extLst>
      <p:ext uri="{BB962C8B-B14F-4D97-AF65-F5344CB8AC3E}">
        <p14:creationId xmlns:p14="http://schemas.microsoft.com/office/powerpoint/2010/main" val="2313310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srcRect l="4706" t="13676" r="1975" b="3938"/>
          <a:stretch/>
        </p:blipFill>
        <p:spPr>
          <a:xfrm>
            <a:off x="18459" y="404665"/>
            <a:ext cx="9137016" cy="6453336"/>
          </a:xfrm>
          <a:prstGeom prst="rect">
            <a:avLst/>
          </a:prstGeom>
        </p:spPr>
      </p:pic>
      <p:sp>
        <p:nvSpPr>
          <p:cNvPr id="2" name="TextovéPole 1"/>
          <p:cNvSpPr txBox="1"/>
          <p:nvPr/>
        </p:nvSpPr>
        <p:spPr>
          <a:xfrm>
            <a:off x="4788024" y="421500"/>
            <a:ext cx="2232248" cy="369332"/>
          </a:xfrm>
          <a:prstGeom prst="rect">
            <a:avLst/>
          </a:prstGeom>
          <a:noFill/>
        </p:spPr>
        <p:txBody>
          <a:bodyPr wrap="square" rtlCol="0">
            <a:spAutoFit/>
          </a:bodyPr>
          <a:lstStyle/>
          <a:p>
            <a:r>
              <a:rPr lang="cs-CZ" dirty="0" smtClean="0"/>
              <a:t>Geografická část</a:t>
            </a:r>
            <a:endParaRPr lang="cs-CZ" dirty="0"/>
          </a:p>
        </p:txBody>
      </p:sp>
    </p:spTree>
    <p:extLst>
      <p:ext uri="{BB962C8B-B14F-4D97-AF65-F5344CB8AC3E}">
        <p14:creationId xmlns:p14="http://schemas.microsoft.com/office/powerpoint/2010/main" val="1162182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a:srcRect l="49023" t="16982" r="5498" b="11766"/>
          <a:stretch/>
        </p:blipFill>
        <p:spPr>
          <a:xfrm>
            <a:off x="0" y="0"/>
            <a:ext cx="3998443" cy="5011693"/>
          </a:xfrm>
          <a:prstGeom prst="rect">
            <a:avLst/>
          </a:prstGeom>
        </p:spPr>
      </p:pic>
      <p:pic>
        <p:nvPicPr>
          <p:cNvPr id="3" name="Obrázek 2"/>
          <p:cNvPicPr>
            <a:picLocks noChangeAspect="1"/>
          </p:cNvPicPr>
          <p:nvPr/>
        </p:nvPicPr>
        <p:blipFill rotWithShape="1">
          <a:blip r:embed="rId4"/>
          <a:srcRect l="49771" t="19195" r="16723" b="6644"/>
          <a:stretch/>
        </p:blipFill>
        <p:spPr>
          <a:xfrm>
            <a:off x="5220072" y="-48192"/>
            <a:ext cx="3888634" cy="6885705"/>
          </a:xfrm>
          <a:prstGeom prst="rect">
            <a:avLst/>
          </a:prstGeom>
        </p:spPr>
      </p:pic>
    </p:spTree>
    <p:extLst>
      <p:ext uri="{BB962C8B-B14F-4D97-AF65-F5344CB8AC3E}">
        <p14:creationId xmlns:p14="http://schemas.microsoft.com/office/powerpoint/2010/main" val="3440579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4134" t="18457" r="4320" b="4025"/>
          <a:stretch/>
        </p:blipFill>
        <p:spPr>
          <a:xfrm>
            <a:off x="22646" y="548680"/>
            <a:ext cx="9101163" cy="6165304"/>
          </a:xfrm>
          <a:prstGeom prst="rect">
            <a:avLst/>
          </a:prstGeom>
        </p:spPr>
      </p:pic>
      <p:sp>
        <p:nvSpPr>
          <p:cNvPr id="3" name="TextovéPole 2"/>
          <p:cNvSpPr txBox="1"/>
          <p:nvPr/>
        </p:nvSpPr>
        <p:spPr>
          <a:xfrm>
            <a:off x="683568" y="116632"/>
            <a:ext cx="7344816" cy="369332"/>
          </a:xfrm>
          <a:prstGeom prst="rect">
            <a:avLst/>
          </a:prstGeom>
          <a:noFill/>
        </p:spPr>
        <p:txBody>
          <a:bodyPr wrap="square" rtlCol="0">
            <a:spAutoFit/>
          </a:bodyPr>
          <a:lstStyle/>
          <a:p>
            <a:r>
              <a:rPr lang="cs-CZ" dirty="0" smtClean="0"/>
              <a:t>Kap. 13 Největší místa světového obchodu</a:t>
            </a:r>
            <a:endParaRPr lang="cs-CZ" dirty="0"/>
          </a:p>
        </p:txBody>
      </p:sp>
    </p:spTree>
    <p:extLst>
      <p:ext uri="{BB962C8B-B14F-4D97-AF65-F5344CB8AC3E}">
        <p14:creationId xmlns:p14="http://schemas.microsoft.com/office/powerpoint/2010/main" val="1989330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4706" t="13676" r="1975" b="3938"/>
          <a:stretch/>
        </p:blipFill>
        <p:spPr>
          <a:xfrm>
            <a:off x="6984" y="476672"/>
            <a:ext cx="9137016" cy="6453336"/>
          </a:xfrm>
          <a:prstGeom prst="rect">
            <a:avLst/>
          </a:prstGeom>
        </p:spPr>
      </p:pic>
      <p:sp>
        <p:nvSpPr>
          <p:cNvPr id="3" name="TextovéPole 2"/>
          <p:cNvSpPr txBox="1"/>
          <p:nvPr/>
        </p:nvSpPr>
        <p:spPr>
          <a:xfrm>
            <a:off x="2267744" y="0"/>
            <a:ext cx="5611151" cy="369332"/>
          </a:xfrm>
          <a:prstGeom prst="rect">
            <a:avLst/>
          </a:prstGeom>
          <a:noFill/>
        </p:spPr>
        <p:txBody>
          <a:bodyPr wrap="none" rtlCol="0">
            <a:spAutoFit/>
          </a:bodyPr>
          <a:lstStyle/>
          <a:p>
            <a:r>
              <a:rPr lang="cs-CZ" dirty="0" smtClean="0">
                <a:latin typeface="Calibri" panose="020F0502020204030204" pitchFamily="34" charset="0"/>
                <a:cs typeface="Calibri" panose="020F0502020204030204" pitchFamily="34" charset="0"/>
              </a:rPr>
              <a:t>Případová studie – Obří přístav otevřený světu: Rotterdam</a:t>
            </a:r>
            <a:endParaRPr lang="cs-CZ"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5620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latin typeface="Calibri" panose="020F0502020204030204" pitchFamily="34" charset="0"/>
                <a:cs typeface="Calibri" panose="020F0502020204030204" pitchFamily="34" charset="0"/>
              </a:rPr>
              <a:t>Proč?</a:t>
            </a:r>
            <a:endParaRPr lang="cs-CZ" sz="4000" dirty="0">
              <a:latin typeface="Calibri" panose="020F0502020204030204" pitchFamily="34" charset="0"/>
              <a:cs typeface="Calibri" panose="020F0502020204030204" pitchFamily="34" charset="0"/>
            </a:endParaRPr>
          </a:p>
        </p:txBody>
      </p:sp>
      <p:sp>
        <p:nvSpPr>
          <p:cNvPr id="3" name="Zástupný symbol pro obsah 2"/>
          <p:cNvSpPr>
            <a:spLocks noGrp="1"/>
          </p:cNvSpPr>
          <p:nvPr>
            <p:ph sz="quarter" idx="1"/>
          </p:nvPr>
        </p:nvSpPr>
        <p:spPr/>
        <p:txBody>
          <a:bodyPr/>
          <a:lstStyle/>
          <a:p>
            <a:r>
              <a:rPr lang="cs-CZ" dirty="0">
                <a:latin typeface="Calibri" panose="020F0502020204030204" pitchFamily="34" charset="0"/>
                <a:cs typeface="Calibri" panose="020F0502020204030204" pitchFamily="34" charset="0"/>
              </a:rPr>
              <a:t>Zejména proto, že současné pojetí francouzské školské geografie je v mnohém zajímavé a poučné i pro geografické vzdělávání </a:t>
            </a:r>
            <a:r>
              <a:rPr lang="cs-CZ" dirty="0" smtClean="0">
                <a:latin typeface="Calibri" panose="020F0502020204030204" pitchFamily="34" charset="0"/>
                <a:cs typeface="Calibri" panose="020F0502020204030204" pitchFamily="34" charset="0"/>
              </a:rPr>
              <a:t>v </a:t>
            </a:r>
            <a:r>
              <a:rPr lang="cs-CZ" dirty="0">
                <a:latin typeface="Calibri" panose="020F0502020204030204" pitchFamily="34" charset="0"/>
                <a:cs typeface="Calibri" panose="020F0502020204030204" pitchFamily="34" charset="0"/>
              </a:rPr>
              <a:t>České </a:t>
            </a:r>
            <a:r>
              <a:rPr lang="cs-CZ" dirty="0" smtClean="0">
                <a:latin typeface="Calibri" panose="020F0502020204030204" pitchFamily="34" charset="0"/>
                <a:cs typeface="Calibri" panose="020F0502020204030204" pitchFamily="34" charset="0"/>
              </a:rPr>
              <a:t>republice.</a:t>
            </a:r>
            <a:endParaRPr lang="cs-CZ"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99592" y="764704"/>
            <a:ext cx="7200800" cy="1754326"/>
          </a:xfrm>
          <a:prstGeom prst="rect">
            <a:avLst/>
          </a:prstGeom>
          <a:noFill/>
        </p:spPr>
        <p:txBody>
          <a:bodyPr wrap="square" rtlCol="0">
            <a:spAutoFit/>
          </a:bodyPr>
          <a:lstStyle/>
          <a:p>
            <a:r>
              <a:rPr lang="cs-CZ" dirty="0" smtClean="0"/>
              <a:t>Souhrnně lze konstatovat, že učitelé ve Francii pracují hodně s danými učebnicemi a k obohacení hodiny používají další doplňkové materiály, které si sami připraví.</a:t>
            </a:r>
          </a:p>
          <a:p>
            <a:endParaRPr lang="cs-CZ" dirty="0"/>
          </a:p>
          <a:p>
            <a:r>
              <a:rPr lang="cs-CZ" dirty="0" smtClean="0"/>
              <a:t>Základ je ale kvalitní učebnice, učitel si ji nemusí přizpůsobovat a zejména neaprobovaný učitel tak nadělá „méně škody“. Vzdělanému a iniciativnímu učiteli tato skutečnost „rozváže ruce“ a pokud přemýšlí, pak je schopný výuku obohatit.</a:t>
            </a:r>
            <a:endParaRPr lang="cs-CZ" dirty="0"/>
          </a:p>
        </p:txBody>
      </p:sp>
    </p:spTree>
    <p:extLst>
      <p:ext uri="{BB962C8B-B14F-4D97-AF65-F5344CB8AC3E}">
        <p14:creationId xmlns:p14="http://schemas.microsoft.com/office/powerpoint/2010/main" val="2291049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a:srcRect l="31598" t="45113" r="30603" b="17260"/>
          <a:stretch/>
        </p:blipFill>
        <p:spPr>
          <a:xfrm>
            <a:off x="1691680" y="2708920"/>
            <a:ext cx="5598989" cy="3483387"/>
          </a:xfrm>
          <a:prstGeom prst="rect">
            <a:avLst/>
          </a:prstGeom>
        </p:spPr>
      </p:pic>
      <p:sp>
        <p:nvSpPr>
          <p:cNvPr id="3" name="TextovéPole 2"/>
          <p:cNvSpPr txBox="1"/>
          <p:nvPr/>
        </p:nvSpPr>
        <p:spPr>
          <a:xfrm>
            <a:off x="683568" y="476672"/>
            <a:ext cx="7344816" cy="2308324"/>
          </a:xfrm>
          <a:prstGeom prst="rect">
            <a:avLst/>
          </a:prstGeom>
          <a:solidFill>
            <a:schemeClr val="bg1"/>
          </a:solidFill>
        </p:spPr>
        <p:txBody>
          <a:bodyPr wrap="square" rtlCol="0">
            <a:spAutoFit/>
          </a:bodyPr>
          <a:lstStyle/>
          <a:p>
            <a:pPr algn="ctr"/>
            <a:r>
              <a:rPr lang="cs-CZ" sz="1600" b="1" dirty="0" smtClean="0"/>
              <a:t>Pro přemýšlivé hlavy</a:t>
            </a:r>
          </a:p>
          <a:p>
            <a:pPr algn="ctr"/>
            <a:endParaRPr lang="cs-CZ" sz="1600" b="1" dirty="0"/>
          </a:p>
          <a:p>
            <a:pPr algn="ctr"/>
            <a:r>
              <a:rPr lang="cs-CZ" sz="1600" b="1" dirty="0" smtClean="0"/>
              <a:t>Jaký je rozdíl mezi konceptuálním modelem učení a tradičním modelem učení? </a:t>
            </a:r>
          </a:p>
          <a:p>
            <a:pPr algn="just"/>
            <a:r>
              <a:rPr lang="cs-CZ" sz="1600" dirty="0" smtClean="0"/>
              <a:t>U tradičního modelu postupujeme od faktografických dílčích informací k obecnějšímu závěru. U konceptuálního modelu postupujeme od obecného a k jeho objasnění si potřebujeme nastudovat dílčí detaily, k jeho pochopení. Konceptuální model vychází i ze současného stavu, kdy je hodně lidí ovlivněno novými technologiemi. Od mladšího školního věku jsou schopni pracovat na zadaném problému tak, že si vyhledávají data, ke zdůvodnění, proč se např. vybraný region funguje tak, jak funguje… </a:t>
            </a:r>
            <a:endParaRPr lang="cs-CZ" sz="1600" dirty="0"/>
          </a:p>
        </p:txBody>
      </p:sp>
    </p:spTree>
    <p:extLst>
      <p:ext uri="{BB962C8B-B14F-4D97-AF65-F5344CB8AC3E}">
        <p14:creationId xmlns:p14="http://schemas.microsoft.com/office/powerpoint/2010/main" val="1804478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NECHÁME SE INSPIROVAT?</a:t>
            </a:r>
            <a:endParaRPr lang="cs-CZ" dirty="0"/>
          </a:p>
        </p:txBody>
      </p:sp>
      <p:sp>
        <p:nvSpPr>
          <p:cNvPr id="3" name="Podnadpis 2"/>
          <p:cNvSpPr>
            <a:spLocks noGrp="1"/>
          </p:cNvSpPr>
          <p:nvPr>
            <p:ph type="subTitle" idx="1"/>
          </p:nvPr>
        </p:nvSpPr>
        <p:spPr/>
        <p:txBody>
          <a:bodyPr/>
          <a:lstStyle/>
          <a:p>
            <a:endParaRPr lang="cs-CZ"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latin typeface="Calibri" panose="020F0502020204030204" pitchFamily="34" charset="0"/>
                <a:cs typeface="Calibri" panose="020F0502020204030204" pitchFamily="34" charset="0"/>
              </a:rPr>
              <a:t>Komu je příspěvek určený</a:t>
            </a:r>
            <a:endParaRPr lang="cs-CZ" sz="4000" dirty="0">
              <a:latin typeface="Calibri" panose="020F0502020204030204" pitchFamily="34" charset="0"/>
              <a:cs typeface="Calibri" panose="020F0502020204030204" pitchFamily="34" charset="0"/>
            </a:endParaRPr>
          </a:p>
        </p:txBody>
      </p:sp>
      <p:sp>
        <p:nvSpPr>
          <p:cNvPr id="3" name="Zástupný symbol pro obsah 2"/>
          <p:cNvSpPr>
            <a:spLocks noGrp="1"/>
          </p:cNvSpPr>
          <p:nvPr>
            <p:ph sz="quarter" idx="1"/>
          </p:nvPr>
        </p:nvSpPr>
        <p:spPr/>
        <p:txBody>
          <a:bodyPr/>
          <a:lstStyle/>
          <a:p>
            <a:r>
              <a:rPr lang="cs-CZ" dirty="0">
                <a:latin typeface="Calibri" panose="020F0502020204030204" pitchFamily="34" charset="0"/>
                <a:cs typeface="Calibri" panose="020F0502020204030204" pitchFamily="34" charset="0"/>
              </a:rPr>
              <a:t>Především všem, kteří jsou přístupní k inovacím v geografickém vzdělávání.</a:t>
            </a:r>
          </a:p>
          <a:p>
            <a:pPr>
              <a:buNone/>
            </a:pPr>
            <a:r>
              <a:rPr lang="cs-CZ" dirty="0">
                <a:latin typeface="Calibri" panose="020F0502020204030204" pitchFamily="34" charset="0"/>
                <a:cs typeface="Calibri" panose="020F0502020204030204" pitchFamily="34" charset="0"/>
              </a:rPr>
              <a:t> </a:t>
            </a:r>
          </a:p>
          <a:p>
            <a:endParaRPr lang="cs-CZ"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dirty="0" smtClean="0">
                <a:latin typeface="Calibri" panose="020F0502020204030204" pitchFamily="34" charset="0"/>
                <a:cs typeface="Calibri" panose="020F0502020204030204" pitchFamily="34" charset="0"/>
              </a:rPr>
              <a:t>Kde lze najít základní materiál pro komparaci?</a:t>
            </a:r>
            <a:endParaRPr lang="cs-CZ" sz="3600" dirty="0">
              <a:latin typeface="Calibri" panose="020F0502020204030204" pitchFamily="34" charset="0"/>
              <a:cs typeface="Calibri" panose="020F0502020204030204" pitchFamily="34" charset="0"/>
            </a:endParaRPr>
          </a:p>
        </p:txBody>
      </p:sp>
      <p:sp>
        <p:nvSpPr>
          <p:cNvPr id="3" name="Zástupný symbol pro obsah 2"/>
          <p:cNvSpPr>
            <a:spLocks noGrp="1"/>
          </p:cNvSpPr>
          <p:nvPr>
            <p:ph sz="quarter" idx="1"/>
          </p:nvPr>
        </p:nvSpPr>
        <p:spPr/>
        <p:txBody>
          <a:bodyPr/>
          <a:lstStyle/>
          <a:p>
            <a:r>
              <a:rPr lang="cs-CZ" dirty="0" smtClean="0">
                <a:latin typeface="Calibri" panose="020F0502020204030204" pitchFamily="34" charset="0"/>
                <a:cs typeface="Calibri" panose="020F0502020204030204" pitchFamily="34" charset="0"/>
              </a:rPr>
              <a:t>Janků, P. </a:t>
            </a:r>
            <a:r>
              <a:rPr lang="cs-CZ" i="1" dirty="0" smtClean="0">
                <a:latin typeface="Calibri" panose="020F0502020204030204" pitchFamily="34" charset="0"/>
                <a:cs typeface="Calibri" panose="020F0502020204030204" pitchFamily="34" charset="0"/>
              </a:rPr>
              <a:t>Komparace vzdělávacího systému ve Francii a </a:t>
            </a:r>
            <a:r>
              <a:rPr lang="cs-CZ" i="1" dirty="0">
                <a:latin typeface="Calibri" panose="020F0502020204030204" pitchFamily="34" charset="0"/>
                <a:cs typeface="Calibri" panose="020F0502020204030204" pitchFamily="34" charset="0"/>
              </a:rPr>
              <a:t>Č</a:t>
            </a:r>
            <a:r>
              <a:rPr lang="cs-CZ" i="1" dirty="0" smtClean="0">
                <a:latin typeface="Calibri" panose="020F0502020204030204" pitchFamily="34" charset="0"/>
                <a:cs typeface="Calibri" panose="020F0502020204030204" pitchFamily="34" charset="0"/>
              </a:rPr>
              <a:t>eské republice. Diplomová práce, </a:t>
            </a:r>
            <a:r>
              <a:rPr lang="cs-CZ" i="1" dirty="0" err="1" smtClean="0">
                <a:latin typeface="Calibri" panose="020F0502020204030204" pitchFamily="34" charset="0"/>
                <a:cs typeface="Calibri" panose="020F0502020204030204" pitchFamily="34" charset="0"/>
              </a:rPr>
              <a:t>PdF</a:t>
            </a:r>
            <a:r>
              <a:rPr lang="cs-CZ" i="1" dirty="0" smtClean="0">
                <a:latin typeface="Calibri" panose="020F0502020204030204" pitchFamily="34" charset="0"/>
                <a:cs typeface="Calibri" panose="020F0502020204030204" pitchFamily="34" charset="0"/>
              </a:rPr>
              <a:t> MU, 2014.</a:t>
            </a:r>
            <a:endParaRPr lang="cs-CZ" dirty="0">
              <a:latin typeface="Calibri" panose="020F0502020204030204" pitchFamily="34" charset="0"/>
              <a:cs typeface="Calibri" panose="020F0502020204030204" pitchFamily="34" charset="0"/>
            </a:endParaRPr>
          </a:p>
          <a:p>
            <a:r>
              <a:rPr lang="cs-CZ" dirty="0" smtClean="0">
                <a:latin typeface="Calibri" panose="020F0502020204030204" pitchFamily="34" charset="0"/>
                <a:cs typeface="Calibri" panose="020F0502020204030204" pitchFamily="34" charset="0"/>
              </a:rPr>
              <a:t>Nejedná se o vyčerpávající srovnání, ale o základ k dalším, výzkumně zaměřeným studiím. Např. Analýza učebních úloh ve francouzských učebnicích geografie apod.</a:t>
            </a:r>
            <a:endParaRPr lang="cs-CZ"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dirty="0" smtClean="0">
                <a:latin typeface="Calibri" panose="020F0502020204030204" pitchFamily="34" charset="0"/>
                <a:cs typeface="Calibri" panose="020F0502020204030204" pitchFamily="34" charset="0"/>
              </a:rPr>
              <a:t>Představení základních pilířů probíhající školské reformy</a:t>
            </a:r>
            <a:endParaRPr lang="cs-CZ" sz="3600" dirty="0">
              <a:latin typeface="Calibri" panose="020F0502020204030204" pitchFamily="34" charset="0"/>
              <a:cs typeface="Calibri" panose="020F0502020204030204" pitchFamily="34" charset="0"/>
            </a:endParaRPr>
          </a:p>
        </p:txBody>
      </p:sp>
      <p:sp>
        <p:nvSpPr>
          <p:cNvPr id="3" name="Zástupný symbol pro obsah 2"/>
          <p:cNvSpPr>
            <a:spLocks noGrp="1"/>
          </p:cNvSpPr>
          <p:nvPr>
            <p:ph sz="quarter" idx="1"/>
          </p:nvPr>
        </p:nvSpPr>
        <p:spPr/>
        <p:txBody>
          <a:bodyPr>
            <a:normAutofit/>
          </a:bodyPr>
          <a:lstStyle/>
          <a:p>
            <a:pPr>
              <a:buNone/>
            </a:pPr>
            <a:endParaRPr lang="cs-CZ" sz="2800" dirty="0" smtClean="0"/>
          </a:p>
          <a:p>
            <a:pPr>
              <a:buNone/>
            </a:pPr>
            <a:r>
              <a:rPr lang="cs-CZ" sz="2800" dirty="0" smtClean="0">
                <a:latin typeface="Calibri" panose="020F0502020204030204" pitchFamily="34" charset="0"/>
                <a:cs typeface="Calibri" panose="020F0502020204030204" pitchFamily="34" charset="0"/>
              </a:rPr>
              <a:t>1. Společný </a:t>
            </a:r>
            <a:r>
              <a:rPr lang="cs-CZ" sz="2800" dirty="0">
                <a:latin typeface="Calibri" panose="020F0502020204030204" pitchFamily="34" charset="0"/>
                <a:cs typeface="Calibri" panose="020F0502020204030204" pitchFamily="34" charset="0"/>
              </a:rPr>
              <a:t>základ znalostí a dovedností ustanovený v zákoně z 23. června roku 2005 vstupuje v platnost 11. června 2006 vydáním Dekretu o společném základu znalostí a dovedností </a:t>
            </a:r>
            <a:r>
              <a:rPr lang="cs-CZ" sz="2800" i="1" dirty="0">
                <a:latin typeface="Calibri" panose="020F0502020204030204" pitchFamily="34" charset="0"/>
                <a:cs typeface="Calibri" panose="020F0502020204030204" pitchFamily="34" charset="0"/>
              </a:rPr>
              <a:t>(</a:t>
            </a:r>
            <a:r>
              <a:rPr lang="cs-CZ" sz="2800" i="1" dirty="0" err="1">
                <a:latin typeface="Calibri" panose="020F0502020204030204" pitchFamily="34" charset="0"/>
                <a:cs typeface="Calibri" panose="020F0502020204030204" pitchFamily="34" charset="0"/>
              </a:rPr>
              <a:t>Le</a:t>
            </a:r>
            <a:r>
              <a:rPr lang="cs-CZ" sz="2800" i="1" dirty="0">
                <a:latin typeface="Calibri" panose="020F0502020204030204" pitchFamily="34" charset="0"/>
                <a:cs typeface="Calibri" panose="020F0502020204030204" pitchFamily="34" charset="0"/>
              </a:rPr>
              <a:t> </a:t>
            </a:r>
            <a:r>
              <a:rPr lang="cs-CZ" sz="2800" i="1" dirty="0" err="1">
                <a:latin typeface="Calibri" panose="020F0502020204030204" pitchFamily="34" charset="0"/>
                <a:cs typeface="Calibri" panose="020F0502020204030204" pitchFamily="34" charset="0"/>
              </a:rPr>
              <a:t>décret</a:t>
            </a:r>
            <a:r>
              <a:rPr lang="cs-CZ" sz="2800" i="1" dirty="0">
                <a:latin typeface="Calibri" panose="020F0502020204030204" pitchFamily="34" charset="0"/>
                <a:cs typeface="Calibri" panose="020F0502020204030204" pitchFamily="34" charset="0"/>
              </a:rPr>
              <a:t> </a:t>
            </a:r>
            <a:r>
              <a:rPr lang="cs-CZ" sz="2800" i="1" dirty="0" err="1">
                <a:latin typeface="Calibri" panose="020F0502020204030204" pitchFamily="34" charset="0"/>
                <a:cs typeface="Calibri" panose="020F0502020204030204" pitchFamily="34" charset="0"/>
              </a:rPr>
              <a:t>relatif</a:t>
            </a:r>
            <a:r>
              <a:rPr lang="cs-CZ" sz="2800" i="1" dirty="0">
                <a:latin typeface="Calibri" panose="020F0502020204030204" pitchFamily="34" charset="0"/>
                <a:cs typeface="Calibri" panose="020F0502020204030204" pitchFamily="34" charset="0"/>
              </a:rPr>
              <a:t> au </a:t>
            </a:r>
            <a:r>
              <a:rPr lang="cs-CZ" sz="2800" i="1" dirty="0" err="1">
                <a:latin typeface="Calibri" panose="020F0502020204030204" pitchFamily="34" charset="0"/>
                <a:cs typeface="Calibri" panose="020F0502020204030204" pitchFamily="34" charset="0"/>
              </a:rPr>
              <a:t>socle</a:t>
            </a:r>
            <a:r>
              <a:rPr lang="cs-CZ" sz="2800" i="1" dirty="0">
                <a:latin typeface="Calibri" panose="020F0502020204030204" pitchFamily="34" charset="0"/>
                <a:cs typeface="Calibri" panose="020F0502020204030204" pitchFamily="34" charset="0"/>
              </a:rPr>
              <a:t> </a:t>
            </a:r>
            <a:r>
              <a:rPr lang="cs-CZ" sz="2800" i="1" dirty="0" err="1">
                <a:latin typeface="Calibri" panose="020F0502020204030204" pitchFamily="34" charset="0"/>
                <a:cs typeface="Calibri" panose="020F0502020204030204" pitchFamily="34" charset="0"/>
              </a:rPr>
              <a:t>commun</a:t>
            </a:r>
            <a:r>
              <a:rPr lang="cs-CZ" sz="2800" i="1" dirty="0">
                <a:latin typeface="Calibri" panose="020F0502020204030204" pitchFamily="34" charset="0"/>
                <a:cs typeface="Calibri" panose="020F0502020204030204" pitchFamily="34" charset="0"/>
              </a:rPr>
              <a:t> de </a:t>
            </a:r>
            <a:r>
              <a:rPr lang="cs-CZ" sz="2800" i="1" dirty="0" err="1">
                <a:latin typeface="Calibri" panose="020F0502020204030204" pitchFamily="34" charset="0"/>
                <a:cs typeface="Calibri" panose="020F0502020204030204" pitchFamily="34" charset="0"/>
              </a:rPr>
              <a:t>connaissances</a:t>
            </a:r>
            <a:r>
              <a:rPr lang="cs-CZ" sz="2800" i="1" dirty="0">
                <a:latin typeface="Calibri" panose="020F0502020204030204" pitchFamily="34" charset="0"/>
                <a:cs typeface="Calibri" panose="020F0502020204030204" pitchFamily="34" charset="0"/>
              </a:rPr>
              <a:t> </a:t>
            </a:r>
            <a:r>
              <a:rPr lang="cs-CZ" sz="2800" i="1" dirty="0" err="1">
                <a:latin typeface="Calibri" panose="020F0502020204030204" pitchFamily="34" charset="0"/>
                <a:cs typeface="Calibri" panose="020F0502020204030204" pitchFamily="34" charset="0"/>
              </a:rPr>
              <a:t>et</a:t>
            </a:r>
            <a:r>
              <a:rPr lang="cs-CZ" sz="2800" i="1" dirty="0">
                <a:latin typeface="Calibri" panose="020F0502020204030204" pitchFamily="34" charset="0"/>
                <a:cs typeface="Calibri" panose="020F0502020204030204" pitchFamily="34" charset="0"/>
              </a:rPr>
              <a:t> de </a:t>
            </a:r>
            <a:r>
              <a:rPr lang="cs-CZ" sz="2800" i="1" dirty="0" err="1">
                <a:latin typeface="Calibri" panose="020F0502020204030204" pitchFamily="34" charset="0"/>
                <a:cs typeface="Calibri" panose="020F0502020204030204" pitchFamily="34" charset="0"/>
              </a:rPr>
              <a:t>compétences</a:t>
            </a:r>
            <a:r>
              <a:rPr lang="cs-CZ" sz="2800" i="1" dirty="0">
                <a:latin typeface="Calibri" panose="020F0502020204030204" pitchFamily="34" charset="0"/>
                <a:cs typeface="Calibri" panose="020F0502020204030204" pitchFamily="34" charset="0"/>
              </a:rPr>
              <a:t>)</a:t>
            </a:r>
            <a:r>
              <a:rPr lang="cs-CZ" sz="2800" dirty="0">
                <a:latin typeface="Calibri" panose="020F0502020204030204" pitchFamily="34" charset="0"/>
                <a:cs typeface="Calibri" panose="020F0502020204030204" pitchFamily="34" charset="0"/>
              </a:rPr>
              <a:t>. Jedná se o dokument, který vychází z osmi klíčových kompetencí vypracovaných Evropským parlamentem.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5616" y="304800"/>
            <a:ext cx="7772400" cy="1143000"/>
          </a:xfrm>
        </p:spPr>
        <p:txBody>
          <a:bodyPr>
            <a:noAutofit/>
          </a:bodyPr>
          <a:lstStyle/>
          <a:p>
            <a:r>
              <a:rPr lang="cs-CZ" sz="3600" dirty="0" smtClean="0">
                <a:latin typeface="Calibri" panose="020F0502020204030204" pitchFamily="34" charset="0"/>
                <a:cs typeface="Calibri" panose="020F0502020204030204" pitchFamily="34" charset="0"/>
              </a:rPr>
              <a:t>Představení základních pilířů probíhající školské reformy</a:t>
            </a:r>
            <a:endParaRPr lang="cs-CZ" sz="3600" dirty="0">
              <a:latin typeface="Calibri" panose="020F0502020204030204" pitchFamily="34" charset="0"/>
              <a:cs typeface="Calibri" panose="020F0502020204030204" pitchFamily="34" charset="0"/>
            </a:endParaRPr>
          </a:p>
        </p:txBody>
      </p:sp>
      <p:sp>
        <p:nvSpPr>
          <p:cNvPr id="3" name="Zástupný symbol pro obsah 2"/>
          <p:cNvSpPr>
            <a:spLocks noGrp="1"/>
          </p:cNvSpPr>
          <p:nvPr>
            <p:ph sz="quarter" idx="1"/>
          </p:nvPr>
        </p:nvSpPr>
        <p:spPr/>
        <p:txBody>
          <a:bodyPr>
            <a:normAutofit/>
          </a:bodyPr>
          <a:lstStyle/>
          <a:p>
            <a:pPr>
              <a:buNone/>
            </a:pPr>
            <a:endParaRPr lang="cs-CZ" sz="2800" dirty="0" smtClean="0"/>
          </a:p>
          <a:p>
            <a:pPr>
              <a:buNone/>
            </a:pPr>
            <a:r>
              <a:rPr lang="cs-CZ" sz="2800" dirty="0" smtClean="0">
                <a:latin typeface="Calibri" panose="020F0502020204030204" pitchFamily="34" charset="0"/>
                <a:cs typeface="Calibri" panose="020F0502020204030204" pitchFamily="34" charset="0"/>
              </a:rPr>
              <a:t>2. </a:t>
            </a:r>
            <a:r>
              <a:rPr lang="cs-CZ" sz="2800" dirty="0">
                <a:latin typeface="Calibri" panose="020F0502020204030204" pitchFamily="34" charset="0"/>
                <a:cs typeface="Calibri" panose="020F0502020204030204" pitchFamily="34" charset="0"/>
              </a:rPr>
              <a:t>Období v letech 2007 – 2010 je bráno jako zkušební. V základních školách společný rámec platí od začátku školního roku 2007 a na nižších středních školách od školního roku 2009. Jeho zavedení nenechalo odborníky, a také veřejnost bez povšimnutí, naopak byl podnětem k rozsáhlým </a:t>
            </a:r>
            <a:r>
              <a:rPr lang="cs-CZ" sz="2800" dirty="0" smtClean="0">
                <a:latin typeface="Calibri" panose="020F0502020204030204" pitchFamily="34" charset="0"/>
                <a:cs typeface="Calibri" panose="020F0502020204030204" pitchFamily="34" charset="0"/>
              </a:rPr>
              <a:t>diskusím</a:t>
            </a:r>
            <a:r>
              <a:rPr lang="cs-CZ" sz="2800" dirty="0">
                <a:latin typeface="Calibri" panose="020F0502020204030204" pitchFamily="34" charset="0"/>
                <a:cs typeface="Calibri" panose="020F0502020204030204" pitchFamily="34" charset="0"/>
              </a:rPr>
              <a:t>, přednáškám, schůzím atd. Od školního roku 2009 jsou francouzští žáci testováni z mateřského jazyka a matematiky.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dirty="0" smtClean="0">
                <a:latin typeface="Calibri" panose="020F0502020204030204" pitchFamily="34" charset="0"/>
                <a:cs typeface="Calibri" panose="020F0502020204030204" pitchFamily="34" charset="0"/>
              </a:rPr>
              <a:t>Představení základních pilířů probíhající školské reformy</a:t>
            </a:r>
            <a:endParaRPr lang="cs-CZ" sz="3600" dirty="0">
              <a:latin typeface="Calibri" panose="020F0502020204030204" pitchFamily="34" charset="0"/>
              <a:cs typeface="Calibri" panose="020F0502020204030204" pitchFamily="34" charset="0"/>
            </a:endParaRPr>
          </a:p>
        </p:txBody>
      </p:sp>
      <p:sp>
        <p:nvSpPr>
          <p:cNvPr id="3" name="Zástupný symbol pro obsah 2"/>
          <p:cNvSpPr>
            <a:spLocks noGrp="1"/>
          </p:cNvSpPr>
          <p:nvPr>
            <p:ph sz="quarter" idx="1"/>
          </p:nvPr>
        </p:nvSpPr>
        <p:spPr/>
        <p:txBody>
          <a:bodyPr/>
          <a:lstStyle/>
          <a:p>
            <a:pPr>
              <a:buNone/>
            </a:pPr>
            <a:endParaRPr lang="cs-CZ" sz="2800" dirty="0" smtClean="0"/>
          </a:p>
          <a:p>
            <a:pPr>
              <a:buNone/>
            </a:pPr>
            <a:endParaRPr lang="cs-CZ" sz="2800" dirty="0"/>
          </a:p>
          <a:p>
            <a:pPr>
              <a:buNone/>
            </a:pPr>
            <a:r>
              <a:rPr lang="cs-CZ" sz="2800" dirty="0" smtClean="0">
                <a:latin typeface="Calibri" panose="020F0502020204030204" pitchFamily="34" charset="0"/>
                <a:cs typeface="Calibri" panose="020F0502020204030204" pitchFamily="34" charset="0"/>
              </a:rPr>
              <a:t>3. </a:t>
            </a:r>
            <a:r>
              <a:rPr lang="cs-CZ" sz="2800" dirty="0">
                <a:latin typeface="Calibri" panose="020F0502020204030204" pitchFamily="34" charset="0"/>
                <a:cs typeface="Calibri" panose="020F0502020204030204" pitchFamily="34" charset="0"/>
              </a:rPr>
              <a:t>V roce 2013 došlo k zatím poslední změně. Zákon z 8. června 2013 vytvořil nový Společný základ znalostí, dovedností a kulturního přehledu </a:t>
            </a:r>
            <a:r>
              <a:rPr lang="cs-CZ" sz="2800" i="1" dirty="0">
                <a:latin typeface="Calibri" panose="020F0502020204030204" pitchFamily="34" charset="0"/>
                <a:cs typeface="Calibri" panose="020F0502020204030204" pitchFamily="34" charset="0"/>
              </a:rPr>
              <a:t>(</a:t>
            </a:r>
            <a:r>
              <a:rPr lang="cs-CZ" sz="2800" i="1" dirty="0" err="1">
                <a:latin typeface="Calibri" panose="020F0502020204030204" pitchFamily="34" charset="0"/>
                <a:cs typeface="Calibri" panose="020F0502020204030204" pitchFamily="34" charset="0"/>
              </a:rPr>
              <a:t>Socle</a:t>
            </a:r>
            <a:r>
              <a:rPr lang="cs-CZ" sz="2800" i="1" dirty="0">
                <a:latin typeface="Calibri" panose="020F0502020204030204" pitchFamily="34" charset="0"/>
                <a:cs typeface="Calibri" panose="020F0502020204030204" pitchFamily="34" charset="0"/>
              </a:rPr>
              <a:t> </a:t>
            </a:r>
            <a:r>
              <a:rPr lang="cs-CZ" sz="2800" i="1" dirty="0" err="1">
                <a:latin typeface="Calibri" panose="020F0502020204030204" pitchFamily="34" charset="0"/>
                <a:cs typeface="Calibri" panose="020F0502020204030204" pitchFamily="34" charset="0"/>
              </a:rPr>
              <a:t>commun</a:t>
            </a:r>
            <a:r>
              <a:rPr lang="cs-CZ" sz="2800" i="1" dirty="0">
                <a:latin typeface="Calibri" panose="020F0502020204030204" pitchFamily="34" charset="0"/>
                <a:cs typeface="Calibri" panose="020F0502020204030204" pitchFamily="34" charset="0"/>
              </a:rPr>
              <a:t> de </a:t>
            </a:r>
            <a:r>
              <a:rPr lang="cs-CZ" sz="2800" i="1" dirty="0" err="1">
                <a:latin typeface="Calibri" panose="020F0502020204030204" pitchFamily="34" charset="0"/>
                <a:cs typeface="Calibri" panose="020F0502020204030204" pitchFamily="34" charset="0"/>
              </a:rPr>
              <a:t>connaissances</a:t>
            </a:r>
            <a:r>
              <a:rPr lang="cs-CZ" sz="2800" i="1" dirty="0">
                <a:latin typeface="Calibri" panose="020F0502020204030204" pitchFamily="34" charset="0"/>
                <a:cs typeface="Calibri" panose="020F0502020204030204" pitchFamily="34" charset="0"/>
              </a:rPr>
              <a:t>, de </a:t>
            </a:r>
            <a:r>
              <a:rPr lang="cs-CZ" sz="2800" i="1" dirty="0" err="1">
                <a:latin typeface="Calibri" panose="020F0502020204030204" pitchFamily="34" charset="0"/>
                <a:cs typeface="Calibri" panose="020F0502020204030204" pitchFamily="34" charset="0"/>
              </a:rPr>
              <a:t>compétences</a:t>
            </a:r>
            <a:r>
              <a:rPr lang="cs-CZ" sz="2800" i="1" dirty="0">
                <a:latin typeface="Calibri" panose="020F0502020204030204" pitchFamily="34" charset="0"/>
                <a:cs typeface="Calibri" panose="020F0502020204030204" pitchFamily="34" charset="0"/>
              </a:rPr>
              <a:t> </a:t>
            </a:r>
            <a:r>
              <a:rPr lang="cs-CZ" sz="2800" i="1" dirty="0" err="1">
                <a:latin typeface="Calibri" panose="020F0502020204030204" pitchFamily="34" charset="0"/>
                <a:cs typeface="Calibri" panose="020F0502020204030204" pitchFamily="34" charset="0"/>
              </a:rPr>
              <a:t>et</a:t>
            </a:r>
            <a:r>
              <a:rPr lang="cs-CZ" sz="2800" i="1" dirty="0">
                <a:latin typeface="Calibri" panose="020F0502020204030204" pitchFamily="34" charset="0"/>
                <a:cs typeface="Calibri" panose="020F0502020204030204" pitchFamily="34" charset="0"/>
              </a:rPr>
              <a:t> de </a:t>
            </a:r>
            <a:r>
              <a:rPr lang="cs-CZ" sz="2800" i="1" dirty="0" err="1">
                <a:latin typeface="Calibri" panose="020F0502020204030204" pitchFamily="34" charset="0"/>
                <a:cs typeface="Calibri" panose="020F0502020204030204" pitchFamily="34" charset="0"/>
              </a:rPr>
              <a:t>culture</a:t>
            </a:r>
            <a:r>
              <a:rPr lang="cs-CZ" sz="2800" i="1" dirty="0">
                <a:latin typeface="Calibri" panose="020F0502020204030204" pitchFamily="34" charset="0"/>
                <a:cs typeface="Calibri" panose="020F0502020204030204" pitchFamily="34" charset="0"/>
              </a:rPr>
              <a:t>)</a:t>
            </a:r>
            <a:r>
              <a:rPr lang="cs-CZ" sz="2800" dirty="0">
                <a:latin typeface="Calibri" panose="020F0502020204030204" pitchFamily="34" charset="0"/>
                <a:cs typeface="Calibri" panose="020F0502020204030204" pitchFamily="34" charset="0"/>
              </a:rPr>
              <a:t>, ve kterém došlo oproti starší verzi k několika změnám. </a:t>
            </a:r>
            <a:r>
              <a:rPr lang="cs-CZ" dirty="0">
                <a:latin typeface="Calibri" panose="020F0502020204030204" pitchFamily="34" charset="0"/>
                <a:cs typeface="Calibri" panose="020F0502020204030204" pitchFamily="34" charset="0"/>
              </a:rPr>
              <a:t> </a:t>
            </a:r>
          </a:p>
          <a:p>
            <a:pPr>
              <a:buNone/>
            </a:pPr>
            <a:endParaRPr lang="cs-CZ"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mění">
  <a:themeElements>
    <a:clrScheme name="Jmění">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Jmění">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Jmění">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354</TotalTime>
  <Words>879</Words>
  <Application>Microsoft Office PowerPoint</Application>
  <PresentationFormat>Předvádění na obrazovce (4:3)</PresentationFormat>
  <Paragraphs>166</Paragraphs>
  <Slides>42</Slides>
  <Notes>2</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42</vt:i4>
      </vt:variant>
    </vt:vector>
  </HeadingPairs>
  <TitlesOfParts>
    <vt:vector size="49" baseType="lpstr">
      <vt:lpstr>Arial</vt:lpstr>
      <vt:lpstr>Calibri</vt:lpstr>
      <vt:lpstr>Franklin Gothic Book</vt:lpstr>
      <vt:lpstr>Perpetua</vt:lpstr>
      <vt:lpstr>Times New Roman</vt:lpstr>
      <vt:lpstr>Wingdings 2</vt:lpstr>
      <vt:lpstr>Jmění</vt:lpstr>
      <vt:lpstr>Změny geografického vzdělávání ve Francii</vt:lpstr>
      <vt:lpstr>Úvodem</vt:lpstr>
      <vt:lpstr>Cíle</vt:lpstr>
      <vt:lpstr>Proč?</vt:lpstr>
      <vt:lpstr>Komu je příspěvek určený</vt:lpstr>
      <vt:lpstr>Kde lze najít základní materiál pro komparaci?</vt:lpstr>
      <vt:lpstr>Představení základních pilířů probíhající školské reformy</vt:lpstr>
      <vt:lpstr>Představení základních pilířů probíhající školské reformy</vt:lpstr>
      <vt:lpstr>Představení základních pilířů probíhající školské reformy</vt:lpstr>
      <vt:lpstr>Představení základních pilířů probíhající školské reformy</vt:lpstr>
      <vt:lpstr>Podklady pro komparaci</vt:lpstr>
      <vt:lpstr>      základ pro Srovnání obsahové náplně výuky geografie  FRANCIE - 6. ročník</vt:lpstr>
      <vt:lpstr>základ pro Srovnání obsahové náplně výuky geografie   FRANCIE - 7. ročník</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Francouzské učebnice geografie</vt:lpstr>
      <vt:lpstr>Prezentace aplikace PowerPoint</vt:lpstr>
      <vt:lpstr>Prezentace aplikace PowerPoint</vt:lpstr>
      <vt:lpstr>Prezentace aplikace PowerPoint</vt:lpstr>
      <vt:lpstr>Prezentace aplikace PowerPoint</vt:lpstr>
      <vt:lpstr>CROCQUIZ – náčrtníky ukazují cestu, jak pracovat s mapovými podklady vzhledem k prostorovým vazbám. Mohou být v papírové podobě nebo v elektronické podobě.</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NECHÁME SE INSPIROVAT?</vt:lpstr>
    </vt:vector>
  </TitlesOfParts>
  <Company>Pedagogicka fakulta MU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Změny geografického vzdělávání ve Francii</dc:title>
  <dc:creator>EDA</dc:creator>
  <cp:lastModifiedBy>Hofmann</cp:lastModifiedBy>
  <cp:revision>39</cp:revision>
  <dcterms:created xsi:type="dcterms:W3CDTF">2014-10-08T19:59:18Z</dcterms:created>
  <dcterms:modified xsi:type="dcterms:W3CDTF">2018-04-24T11:38:49Z</dcterms:modified>
</cp:coreProperties>
</file>