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4" r:id="rId5"/>
    <p:sldId id="258" r:id="rId6"/>
    <p:sldId id="259" r:id="rId7"/>
    <p:sldId id="261" r:id="rId8"/>
    <p:sldId id="260" r:id="rId9"/>
    <p:sldId id="263" r:id="rId10"/>
    <p:sldId id="265" r:id="rId11"/>
    <p:sldId id="269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-353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D01E8-ED17-4DFD-9350-49F4623334DC}" type="datetimeFigureOut">
              <a:rPr lang="cs-CZ" smtClean="0"/>
              <a:t>20. 3. 2018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F3C-3BB1-4EDF-AA28-6C883D736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3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Pavlas: </a:t>
            </a:r>
          </a:p>
          <a:p>
            <a:r>
              <a:rPr lang="cs-CZ" dirty="0" smtClean="0"/>
              <a:t>22:15 Z čeho se skládá zemské těleso? Jak to můžeme zjistit? Jak hluboko je do středu Země? upřesňuje otázku nákresem</a:t>
            </a:r>
          </a:p>
          <a:p>
            <a:r>
              <a:rPr lang="cs-CZ" dirty="0" smtClean="0"/>
              <a:t>Jak poznám, co je uvnitř? poradí doktora – Jak </a:t>
            </a:r>
            <a:r>
              <a:rPr lang="cs-CZ" dirty="0" err="1" smtClean="0"/>
              <a:t>dr</a:t>
            </a:r>
            <a:r>
              <a:rPr lang="cs-CZ" dirty="0" smtClean="0"/>
              <a:t> pozná, co vám je?</a:t>
            </a:r>
          </a:p>
          <a:p>
            <a:r>
              <a:rPr lang="cs-CZ" dirty="0" smtClean="0"/>
              <a:t>Hydro</a:t>
            </a:r>
          </a:p>
          <a:p>
            <a:r>
              <a:rPr lang="cs-CZ" dirty="0" smtClean="0"/>
              <a:t>19:55 </a:t>
            </a:r>
            <a:r>
              <a:rPr lang="cs-CZ" dirty="0" err="1" smtClean="0"/>
              <a:t>Nej</a:t>
            </a:r>
            <a:r>
              <a:rPr lang="cs-CZ" dirty="0" smtClean="0"/>
              <a:t> Tichého </a:t>
            </a:r>
            <a:r>
              <a:rPr lang="cs-CZ" dirty="0" err="1" smtClean="0"/>
              <a:t>oc</a:t>
            </a:r>
            <a:r>
              <a:rPr lang="cs-CZ" dirty="0" smtClean="0"/>
              <a:t>.</a:t>
            </a:r>
          </a:p>
          <a:p>
            <a:r>
              <a:rPr lang="cs-CZ" dirty="0" smtClean="0"/>
              <a:t>22:23 </a:t>
            </a:r>
            <a:r>
              <a:rPr lang="cs-CZ" dirty="0" err="1" smtClean="0"/>
              <a:t>Nej</a:t>
            </a:r>
            <a:r>
              <a:rPr lang="cs-CZ" dirty="0" smtClean="0"/>
              <a:t> jezerem je </a:t>
            </a:r>
            <a:r>
              <a:rPr lang="cs-CZ" dirty="0" err="1" smtClean="0"/>
              <a:t>Kasp</a:t>
            </a:r>
            <a:r>
              <a:rPr lang="cs-CZ" dirty="0" smtClean="0"/>
              <a:t>. moře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F7F3C-3BB1-4EDF-AA28-6C883D73682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0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AEtRmBtsc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učební úlohy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Tereza Češková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2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posuĎte</a:t>
            </a:r>
            <a:r>
              <a:rPr lang="cs-CZ" sz="4000" dirty="0" smtClean="0"/>
              <a:t> úlohy z ukázky podle </a:t>
            </a:r>
            <a:br>
              <a:rPr lang="cs-CZ" sz="4000" dirty="0" smtClean="0"/>
            </a:br>
            <a:r>
              <a:rPr lang="cs-CZ" sz="4000" dirty="0" err="1" smtClean="0"/>
              <a:t>rev</a:t>
            </a:r>
            <a:r>
              <a:rPr lang="cs-CZ" sz="4000" dirty="0" smtClean="0"/>
              <a:t>. </a:t>
            </a:r>
            <a:r>
              <a:rPr lang="cs-CZ" sz="4000" dirty="0" err="1" smtClean="0"/>
              <a:t>Bloomovy</a:t>
            </a:r>
            <a:r>
              <a:rPr lang="cs-CZ" sz="4000" dirty="0" smtClean="0"/>
              <a:t> taxonomie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288061" y="2767702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/>
                <a:gridCol w="1796656"/>
                <a:gridCol w="1572074"/>
                <a:gridCol w="1572074"/>
                <a:gridCol w="1572074"/>
                <a:gridCol w="1347494"/>
                <a:gridCol w="1122912"/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ZNALOSTNÍ </a:t>
                      </a:r>
                      <a:r>
                        <a:rPr lang="cs-CZ" sz="1800" dirty="0">
                          <a:effectLst/>
                        </a:rPr>
                        <a:t>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1.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Zapamatovat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2.</a:t>
                      </a:r>
                      <a:r>
                        <a:rPr lang="cs-CZ" sz="18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3.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Aplikovat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4.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Analyzovat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5.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Hodnotit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6.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 (co </a:t>
                      </a:r>
                      <a:r>
                        <a:rPr lang="cs-CZ" sz="1800" baseline="0" dirty="0" smtClean="0">
                          <a:effectLst/>
                        </a:rPr>
                        <a:t>–</a:t>
                      </a:r>
                      <a:r>
                        <a:rPr lang="cs-CZ" sz="1800" dirty="0" smtClean="0">
                          <a:effectLst/>
                        </a:rPr>
                        <a:t> fakta)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(jak</a:t>
                      </a:r>
                      <a:r>
                        <a:rPr lang="cs-CZ" sz="1800" baseline="0" dirty="0" smtClean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(proč</a:t>
                      </a:r>
                      <a:r>
                        <a:rPr lang="cs-CZ" sz="1800" baseline="0" dirty="0" smtClean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2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vymyslete alterace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94848" cy="40233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zadání úloh k témuž tématu tak, aby pokrývaly všech 6 úrovní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učební úlohy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0034015" cy="4023360"/>
          </a:xfrm>
        </p:spPr>
        <p:txBody>
          <a:bodyPr>
            <a:normAutofit/>
          </a:bodyPr>
          <a:lstStyle/>
          <a:p>
            <a:r>
              <a:rPr lang="cs-CZ" dirty="0" smtClean="0"/>
              <a:t>- záleží na </a:t>
            </a:r>
            <a:r>
              <a:rPr lang="cs-CZ" b="1" dirty="0" smtClean="0"/>
              <a:t>cíli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dirty="0" smtClean="0"/>
              <a:t>fázi</a:t>
            </a:r>
            <a:r>
              <a:rPr lang="cs-CZ" dirty="0" smtClean="0"/>
              <a:t> hodiny – odlišné funkce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vyzývají žáka k aktivní činnosti.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vycházejí z oboru a směřují k cíli učení.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Úlohy </a:t>
            </a:r>
            <a:r>
              <a:rPr lang="cs-CZ" dirty="0"/>
              <a:t>zakládají edukativní situaci a podmiňují její formu, organizaci a </a:t>
            </a:r>
            <a:r>
              <a:rPr lang="cs-CZ" dirty="0" smtClean="0"/>
              <a:t>průběh (Slavík, </a:t>
            </a:r>
            <a:r>
              <a:rPr lang="cs-CZ" dirty="0"/>
              <a:t>Dytrtová a </a:t>
            </a:r>
            <a:r>
              <a:rPr lang="cs-CZ" dirty="0" err="1" smtClean="0"/>
              <a:t>Fulková</a:t>
            </a:r>
            <a:r>
              <a:rPr lang="cs-CZ" dirty="0" smtClean="0"/>
              <a:t>, 2010, s. 3).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dirty="0" smtClean="0"/>
              <a:t>- ideální poměr úloh vyšší kognitivní náročnosti </a:t>
            </a:r>
            <a:r>
              <a:rPr lang="nb-NO" b="1" dirty="0" smtClean="0"/>
              <a:t>25</a:t>
            </a:r>
            <a:r>
              <a:rPr lang="nb-NO" b="1" dirty="0"/>
              <a:t>−30 % </a:t>
            </a:r>
            <a:r>
              <a:rPr lang="nb-NO" dirty="0" smtClean="0"/>
              <a:t>(Gall </a:t>
            </a:r>
            <a:r>
              <a:rPr lang="nb-NO" dirty="0"/>
              <a:t>et al</a:t>
            </a:r>
            <a:r>
              <a:rPr lang="nb-NO" dirty="0" smtClean="0"/>
              <a:t>.,</a:t>
            </a:r>
            <a:r>
              <a:rPr lang="da-DK" dirty="0" smtClean="0"/>
              <a:t>1978</a:t>
            </a:r>
            <a:r>
              <a:rPr lang="da-DK" dirty="0"/>
              <a:t>; Mullis et al., 2009)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29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7968"/>
          </a:xfrm>
        </p:spPr>
        <p:txBody>
          <a:bodyPr>
            <a:noAutofit/>
          </a:bodyPr>
          <a:lstStyle/>
          <a:p>
            <a:r>
              <a:rPr lang="cs-CZ" sz="3600" dirty="0" smtClean="0"/>
              <a:t>Vymyslete zadání učebních úloh pro 1 vyučovací hodinu</a:t>
            </a:r>
            <a:br>
              <a:rPr lang="cs-CZ" sz="3600" dirty="0" smtClean="0"/>
            </a:br>
            <a:r>
              <a:rPr lang="cs-CZ" sz="1800" dirty="0" smtClean="0"/>
              <a:t>(tak, aby obtížnost úloh byla optimální)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368" y="1853184"/>
            <a:ext cx="11231078" cy="49078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   struktura: cíl, přesné zadání, didaktické prostředky</a:t>
            </a:r>
          </a:p>
          <a:p>
            <a:endParaRPr lang="cs-CZ" b="1" dirty="0" smtClean="0"/>
          </a:p>
          <a:p>
            <a:r>
              <a:rPr lang="cs-CZ" dirty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85087" y="2567432"/>
          <a:ext cx="987552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1"/>
                <a:gridCol w="493776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1. stupeň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2. stupeň</a:t>
                      </a:r>
                      <a:endParaRPr lang="cs-CZ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 smtClean="0"/>
                        <a:t>ČJS-5-1-04 vyhledá typické regionální zvláštnosti přírody, osídlení, hospodářství a kultury, jednoduchým způsobem posoudí jejich význam z hlediska přírodního, historického, politického, správního a vlastnického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endParaRPr lang="cs-CZ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Z-9-6-02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hodnotí na přiměřené úrovni přírodní, hospodářské a kulturní poměry místního regionu, možnosti dalšího rozvoje, přiměřeně analyzuje vazby místního regionu k vyšším územním celkům /</a:t>
                      </a:r>
                      <a:r>
                        <a:rPr lang="cs-CZ" sz="1800" b="0" i="0" kern="1200" cap="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Česká republika</a:t>
                      </a:r>
                      <a:endParaRPr lang="cs-CZ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ČJS-5-1-03 vyhledává jednoduché údaje o přírodních podmínkách a sídlištích lidí na mapách naší republiky, Evropy a polokoulí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Z-9-3-03 porovnává a přiměřeně hodnotí polohu, rozlohu, přírodní, kulturní, společenské, politické a hospodářské poměry, zvláštnosti a podobnosti, potenciál a bariéry jednotlivých světadílů, oceánů, vybraných </a:t>
                      </a:r>
                      <a:r>
                        <a:rPr lang="cs-CZ" sz="18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makroregionů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 a vybraných (modelových) států / 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REGIONY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</a:t>
                      </a:r>
                      <a:endParaRPr lang="cs-CZ" sz="1800" b="0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učební úloha </a:t>
            </a:r>
            <a:r>
              <a:rPr lang="pl-PL" dirty="0" smtClean="0"/>
              <a:t>je...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81554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... to </a:t>
            </a:r>
            <a:r>
              <a:rPr lang="pl-PL" sz="3200" dirty="0"/>
              <a:t>jediné, o co </a:t>
            </a:r>
            <a:r>
              <a:rPr lang="pl-PL" sz="3200" dirty="0" smtClean="0"/>
              <a:t>v </a:t>
            </a:r>
            <a:r>
              <a:rPr lang="pl-PL" sz="3200" dirty="0"/>
              <a:t>učitelství </a:t>
            </a:r>
            <a:r>
              <a:rPr lang="pl-PL" sz="3200" dirty="0" smtClean="0"/>
              <a:t>jde </a:t>
            </a:r>
            <a:r>
              <a:rPr lang="pl-PL" sz="3200" dirty="0" smtClean="0">
                <a:sym typeface="Wingdings" panose="05000000000000000000" pitchFamily="2" charset="2"/>
              </a:rPr>
              <a:t>. 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826" y="4357159"/>
            <a:ext cx="1098664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Podstata </a:t>
            </a:r>
            <a:r>
              <a:rPr lang="cs-CZ" sz="2800" dirty="0"/>
              <a:t>vyučování spočívá v předkládání malých útržků obsahu žákům tak, aby se s nimi dokázali kognitivně (nebo emočně) vypořádat.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/>
              <a:t>jediný způsob, jak je předkládat, jsou učební </a:t>
            </a:r>
            <a:r>
              <a:rPr lang="cs-CZ" sz="2800" dirty="0" smtClean="0"/>
              <a:t>úlohy.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024128" y="3302714"/>
            <a:ext cx="5960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sym typeface="Wingdings" panose="05000000000000000000" pitchFamily="2" charset="2"/>
              </a:rPr>
              <a:t>Proč? Jaká je funkce úloh ve výuce?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57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„Každá </a:t>
            </a:r>
            <a:r>
              <a:rPr lang="cs-CZ" sz="2800" dirty="0"/>
              <a:t>pedagogická situace, která se vytváří proto, aby zajistila u žáků dosažení určitého učebního cíle“ </a:t>
            </a:r>
            <a:r>
              <a:rPr lang="cs-CZ" sz="2800" dirty="0" smtClean="0"/>
              <a:t>(Průcha, Walterová, &amp; Mareš, 2013, s</a:t>
            </a:r>
            <a:r>
              <a:rPr lang="cs-CZ" sz="2800" dirty="0"/>
              <a:t>. 325</a:t>
            </a:r>
            <a:r>
              <a:rPr lang="cs-CZ" sz="2800" dirty="0" smtClean="0"/>
              <a:t>).</a:t>
            </a:r>
          </a:p>
          <a:p>
            <a:pPr>
              <a:buNone/>
            </a:pPr>
            <a:endParaRPr lang="cs-CZ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Otázka </a:t>
            </a:r>
            <a:r>
              <a:rPr lang="cs-CZ" sz="2800" dirty="0"/>
              <a:t>či podnět vyvolávající učební </a:t>
            </a:r>
            <a:r>
              <a:rPr lang="cs-CZ" sz="2800" dirty="0" smtClean="0"/>
              <a:t>činnost.</a:t>
            </a:r>
          </a:p>
          <a:p>
            <a:pPr>
              <a:buNone/>
            </a:pPr>
            <a:endParaRPr lang="cs-CZ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Jaké </a:t>
            </a:r>
            <a:r>
              <a:rPr lang="cs-CZ" sz="2800" dirty="0"/>
              <a:t>typy učebních úloh žákům ve škole učitel zadává, takové typy žákovských přístupů k učení u nich </a:t>
            </a:r>
            <a:r>
              <a:rPr lang="cs-CZ" sz="2800" dirty="0" smtClean="0"/>
              <a:t>buduje. (</a:t>
            </a:r>
            <a:r>
              <a:rPr lang="cs-CZ" sz="2800" dirty="0" err="1" smtClean="0"/>
              <a:t>Ramsden</a:t>
            </a:r>
            <a:r>
              <a:rPr lang="cs-CZ" sz="2800" dirty="0" smtClean="0"/>
              <a:t>, 1984)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53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Vypište učební úlohy </a:t>
            </a:r>
            <a:br>
              <a:rPr lang="cs-CZ" dirty="0" smtClean="0"/>
            </a:br>
            <a:r>
              <a:rPr lang="cs-CZ" dirty="0" smtClean="0"/>
              <a:t>z 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230880"/>
            <a:ext cx="9720073" cy="3078480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3"/>
              </a:rPr>
              <a:t>https://audiovideo.rvp.cz/video/2669/VIRTUALNI-HOSPITACE---GEOGRAFIE-HYDROGEOGRAFIE.html</a:t>
            </a:r>
          </a:p>
          <a:p>
            <a:r>
              <a:rPr lang="cs-CZ" dirty="0" smtClean="0"/>
              <a:t>17:10</a:t>
            </a:r>
            <a:r>
              <a:rPr lang="cs-CZ" sz="2400" dirty="0" smtClean="0"/>
              <a:t>–</a:t>
            </a:r>
            <a:r>
              <a:rPr lang="cs-CZ" dirty="0" smtClean="0"/>
              <a:t>21:57</a:t>
            </a:r>
            <a:endParaRPr lang="cs-CZ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2674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98192"/>
            <a:ext cx="10997184" cy="4023360"/>
          </a:xfrm>
        </p:spPr>
        <p:txBody>
          <a:bodyPr>
            <a:noAutofit/>
          </a:bodyPr>
          <a:lstStyle/>
          <a:p>
            <a:r>
              <a:rPr lang="cs-CZ" sz="2800" dirty="0"/>
              <a:t>„Cílem školního vzdělávání rozumíme zamýšlený a očekávaný výsledek výchovně-vzdělávací práce, k němuž učitel v součinnosti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s </a:t>
            </a:r>
            <a:r>
              <a:rPr lang="cs-CZ" sz="2800" dirty="0"/>
              <a:t>žáky </a:t>
            </a:r>
            <a:r>
              <a:rPr lang="cs-CZ" sz="2800" dirty="0" smtClean="0"/>
              <a:t>směřuje“ (</a:t>
            </a:r>
            <a:r>
              <a:rPr lang="cs-CZ" sz="2800" dirty="0" err="1" smtClean="0"/>
              <a:t>Nelešovská</a:t>
            </a:r>
            <a:r>
              <a:rPr lang="cs-CZ" sz="2800" dirty="0"/>
              <a:t> </a:t>
            </a:r>
            <a:r>
              <a:rPr lang="cs-CZ" sz="2800" dirty="0" smtClean="0"/>
              <a:t>&amp; Spáčilová, 2005, s. 43)</a:t>
            </a:r>
          </a:p>
          <a:p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jednoznačné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konzistentní (z nižších lze vyvodit vyšší a naopak)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přiměřené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kontrolovatelné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28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43763"/>
            <a:ext cx="10384101" cy="37157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kognitivní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afektivní </a:t>
            </a:r>
            <a:r>
              <a:rPr lang="cs-CZ" sz="2800" dirty="0" smtClean="0"/>
              <a:t>– </a:t>
            </a:r>
            <a:r>
              <a:rPr lang="cs-CZ" sz="2800" dirty="0"/>
              <a:t>zaměřena na zájmy, pozornost, estetické cítění, morální a jiné postoje, pocity, názory a </a:t>
            </a:r>
            <a:r>
              <a:rPr lang="cs-CZ" sz="2800" dirty="0" smtClean="0"/>
              <a:t>hodnoty (taxonomie – </a:t>
            </a:r>
            <a:r>
              <a:rPr lang="cs-CZ" sz="2800" dirty="0" err="1" smtClean="0"/>
              <a:t>Krathwohl</a:t>
            </a:r>
            <a:r>
              <a:rPr lang="cs-CZ" sz="2800" dirty="0" smtClean="0"/>
              <a:t>, 1964)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psychomotorické </a:t>
            </a:r>
            <a:r>
              <a:rPr lang="cs-CZ" sz="2800" dirty="0" smtClean="0"/>
              <a:t>– psychomotorické </a:t>
            </a:r>
            <a:r>
              <a:rPr lang="cs-CZ" sz="2800" dirty="0"/>
              <a:t>dovednosti, které se týkají smyslového vnímání, pohybů a vzájemné koordinace vjemů s pohyby atd. </a:t>
            </a:r>
            <a:r>
              <a:rPr lang="cs-CZ" sz="2800" dirty="0" smtClean="0"/>
              <a:t>(</a:t>
            </a:r>
            <a:r>
              <a:rPr lang="cs-CZ" sz="2800" dirty="0" err="1" smtClean="0"/>
              <a:t>Simpson</a:t>
            </a:r>
            <a:r>
              <a:rPr lang="cs-CZ" sz="2800" dirty="0" smtClean="0"/>
              <a:t>, 1972)</a:t>
            </a:r>
          </a:p>
          <a:p>
            <a:pPr>
              <a:buNone/>
            </a:pPr>
            <a:endParaRPr lang="cs-CZ" sz="300" dirty="0" smtClean="0"/>
          </a:p>
          <a:p>
            <a:pPr>
              <a:buFontTx/>
              <a:buChar char="-"/>
            </a:pPr>
            <a:r>
              <a:rPr lang="cs-CZ" sz="2800" dirty="0" smtClean="0"/>
              <a:t> návaznost na ŠVP, rozvoj klíčových kompetencí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282" y="6091881"/>
            <a:ext cx="1192427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100" b="1" dirty="0"/>
              <a:t> NEVYUČOVAT INTUITIVNĚ, musíme vědět, co chceme naučit, proč, jak a co a jak </a:t>
            </a:r>
            <a:r>
              <a:rPr lang="cs-CZ" sz="2100" b="1" dirty="0" smtClean="0"/>
              <a:t>navazuje! 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38410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3344" cy="1499616"/>
          </a:xfrm>
        </p:spPr>
        <p:txBody>
          <a:bodyPr/>
          <a:lstStyle/>
          <a:p>
            <a:r>
              <a:rPr lang="cs-CZ" dirty="0" smtClean="0"/>
              <a:t>taxonomie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536347"/>
              </p:ext>
            </p:extLst>
          </p:nvPr>
        </p:nvGraphicFramePr>
        <p:xfrm>
          <a:off x="893910" y="1828798"/>
          <a:ext cx="10831132" cy="5039881"/>
        </p:xfrm>
        <a:graphic>
          <a:graphicData uri="http://schemas.openxmlformats.org/drawingml/2006/table">
            <a:tbl>
              <a:tblPr/>
              <a:tblGrid>
                <a:gridCol w="2690538"/>
                <a:gridCol w="2725028"/>
                <a:gridCol w="2707783"/>
                <a:gridCol w="2707783"/>
              </a:tblGrid>
              <a:tr h="470633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Afektivní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Psychomotorické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809529">
                <a:tc>
                  <a:txBody>
                    <a:bodyPr/>
                    <a:lstStyle/>
                    <a:p>
                      <a:r>
                        <a:rPr lang="cs-CZ" sz="1800" b="1"/>
                        <a:t>(Bloom, 1956)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(Anderson &amp; </a:t>
                      </a:r>
                      <a:r>
                        <a:rPr lang="cs-CZ" sz="1800" b="1" dirty="0" err="1"/>
                        <a:t>Krathwohl</a:t>
                      </a:r>
                      <a:r>
                        <a:rPr lang="cs-CZ" sz="1800" b="1" dirty="0"/>
                        <a:t>, 2001)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(</a:t>
                      </a:r>
                      <a:r>
                        <a:rPr lang="en-US" sz="1800" b="1" dirty="0" err="1" smtClean="0"/>
                        <a:t>Krathwohl</a:t>
                      </a:r>
                      <a:r>
                        <a:rPr lang="en-US" sz="1800" b="1" dirty="0"/>
                        <a:t>, </a:t>
                      </a:r>
                      <a:r>
                        <a:rPr lang="en-US" sz="1800" b="1" dirty="0" smtClean="0"/>
                        <a:t>Bloom</a:t>
                      </a:r>
                      <a:r>
                        <a:rPr lang="cs-CZ" sz="1800" b="1" dirty="0" smtClean="0"/>
                        <a:t>, </a:t>
                      </a:r>
                      <a:br>
                        <a:rPr lang="cs-CZ" sz="1800" b="1" dirty="0" smtClean="0"/>
                      </a:br>
                      <a:r>
                        <a:rPr lang="cs-CZ" sz="1800" b="1" dirty="0" smtClean="0"/>
                        <a:t>&amp;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Masia</a:t>
                      </a:r>
                      <a:r>
                        <a:rPr lang="cs-CZ" sz="1800" b="1" dirty="0" smtClean="0"/>
                        <a:t>,</a:t>
                      </a:r>
                      <a:r>
                        <a:rPr lang="cs-CZ" sz="1800" b="1" baseline="0" dirty="0" smtClean="0"/>
                        <a:t> </a:t>
                      </a:r>
                      <a:r>
                        <a:rPr lang="en-US" sz="1800" b="1" dirty="0" smtClean="0"/>
                        <a:t>1964</a:t>
                      </a:r>
                      <a:r>
                        <a:rPr lang="en-US" sz="1800" b="1" dirty="0"/>
                        <a:t>)</a:t>
                      </a:r>
                      <a:endParaRPr lang="en-US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(Simpson, </a:t>
                      </a:r>
                      <a:r>
                        <a:rPr lang="it-IT" sz="1800" b="1" dirty="0" smtClean="0"/>
                        <a:t>1972)</a:t>
                      </a:r>
                      <a:endParaRPr lang="it-IT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 dirty="0"/>
                        <a:t>Hodnotové  posuzování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Tvořit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Integrace hodnot </a:t>
                      </a:r>
                      <a:r>
                        <a:rPr lang="cs-CZ" sz="1800" dirty="0" smtClean="0"/>
                        <a:t/>
                      </a:r>
                      <a:br>
                        <a:rPr lang="cs-CZ" sz="1800" dirty="0" smtClean="0"/>
                      </a:br>
                      <a:r>
                        <a:rPr lang="cs-CZ" sz="1800" dirty="0" smtClean="0"/>
                        <a:t>v </a:t>
                      </a:r>
                      <a:r>
                        <a:rPr lang="cs-CZ" sz="1800" dirty="0"/>
                        <a:t>charakteru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Vytváření nových dovedností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Syntéza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Hodnotit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Integrování hodnot (organizace)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Přizpůsobování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Analýza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Analyzovat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Oceňování hodnoty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složité 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Aplikace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Aplikovat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Reagování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jednoduché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Porozumění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Porozumět/chápat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Přijímání (vnímavost)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Řízené odezvy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Zapamatování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Zapamatovat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Zaměřenost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Vnímání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609600"/>
            <a:ext cx="9720072" cy="1499616"/>
          </a:xfrm>
        </p:spPr>
        <p:txBody>
          <a:bodyPr>
            <a:noAutofit/>
          </a:bodyPr>
          <a:lstStyle/>
          <a:p>
            <a:r>
              <a:rPr lang="cs-CZ" sz="4000" dirty="0" smtClean="0"/>
              <a:t>znalosti &amp; taxonomie kognitivních cílů (</a:t>
            </a:r>
            <a:r>
              <a:rPr lang="cs-CZ" sz="4000" dirty="0" err="1" smtClean="0"/>
              <a:t>bloom</a:t>
            </a:r>
            <a:r>
              <a:rPr lang="cs-CZ" sz="4000" dirty="0" smtClean="0"/>
              <a:t>, 1956) </a:t>
            </a:r>
            <a:br>
              <a:rPr lang="cs-CZ" sz="4000" dirty="0" smtClean="0"/>
            </a:br>
            <a:r>
              <a:rPr lang="cs-CZ" sz="2400" dirty="0" smtClean="0"/>
              <a:t>revidováno</a:t>
            </a:r>
            <a:r>
              <a:rPr lang="cs-CZ" sz="2400" dirty="0"/>
              <a:t> Andersonem &amp; </a:t>
            </a:r>
            <a:r>
              <a:rPr lang="cs-CZ" sz="2400" dirty="0" err="1" smtClean="0"/>
              <a:t>Krathwohlem</a:t>
            </a:r>
            <a:r>
              <a:rPr lang="cs-CZ" sz="2400" dirty="0" smtClean="0"/>
              <a:t> (2001)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300253" y="2414134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/>
                <a:gridCol w="1796656"/>
                <a:gridCol w="1572074"/>
                <a:gridCol w="1572074"/>
                <a:gridCol w="1572074"/>
                <a:gridCol w="1347494"/>
                <a:gridCol w="1122912"/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ZNALOSTNÍ </a:t>
                      </a:r>
                      <a:r>
                        <a:rPr lang="cs-CZ" sz="1800" dirty="0">
                          <a:effectLst/>
                        </a:rPr>
                        <a:t>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1.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Zapamatovat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2.</a:t>
                      </a:r>
                      <a:r>
                        <a:rPr lang="cs-CZ" sz="18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3.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Aplikovat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4.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Analyzovat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5.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Hodnotit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6.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 (co </a:t>
                      </a:r>
                      <a:r>
                        <a:rPr lang="cs-CZ" sz="1800" baseline="0" dirty="0" smtClean="0">
                          <a:effectLst/>
                        </a:rPr>
                        <a:t>–</a:t>
                      </a:r>
                      <a:r>
                        <a:rPr lang="cs-CZ" sz="1800" dirty="0" smtClean="0">
                          <a:effectLst/>
                        </a:rPr>
                        <a:t> fakta)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(jak</a:t>
                      </a:r>
                      <a:r>
                        <a:rPr lang="cs-CZ" sz="1800" baseline="0" dirty="0" smtClean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(proč</a:t>
                      </a:r>
                      <a:r>
                        <a:rPr lang="cs-CZ" sz="1800" baseline="0" dirty="0" smtClean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6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499872" y="305308"/>
          <a:ext cx="11301984" cy="6154376"/>
        </p:xfrm>
        <a:graphic>
          <a:graphicData uri="http://schemas.openxmlformats.org/drawingml/2006/table">
            <a:tbl>
              <a:tblPr/>
              <a:tblGrid>
                <a:gridCol w="5109266"/>
                <a:gridCol w="6192718"/>
              </a:tblGrid>
              <a:tr h="24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Cílová kategorie (úroveň osvojení)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Typická slovesa k vymezování cílů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Zapamatovat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termíny a fakta, jejich klasifikace a kategorizace, reprodukce znalostí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definovat, identifikovat, vytvořit seznam, vyjmenovat, opakovat, vzpomenout si, rozpoznat, zapsat, spojit, zopakovat, podtrhnout, zvýraznit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Rozumět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převod z jedné formy komunikace do druhé, jednoduchá interpretace, extrapolace (vysvětlení)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vybrat, uvést příklad, předvést, popsat, určit, rozlišovat, vysvětlit, vyjádřit, říci vlastními slovy, vybrat, přeformulovat, sdělit, přeložit, simulovat, vypočítat, zkontrolovat, změřit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Aplikovat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použití abstrakcí a zobecnění (teorie, zákony, principy, pravidla, metody, techniky, postupy, obecné myšlenky v konkrétních situacích)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aplikovat, demonstrovat, interpretovat údaje, načrtnout, zobecnit, uvést vztah mezi, plánovat, použít, prokázat, registrovat, řešit, vyzkoušet, rozlišit, připravit, zaznamenat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Analyzovat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– rozbor komplexní informace (systému, procesu) na prvky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části, stanovení hierarchie prvků, vysvětlení, zdůvodnění, princip jejich organizace, vztahů a interakce mezi prvky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analyzovat, provést rozbor, najít vztah, porovnat, shrnout, dát do souvislostí, seřadit do logických posloupností, identifikovat příčiny a následky, kategorizovat, diskutovat, klasifikovat, kombinovat, odhadnout, odvodit, zpochybnit, vyřešit, diagnostikovat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posouzení materiálů, podkladů, metod a technik z hlediska účelu podle kritérií, která jsou dána nebo která žák sám navrhne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kritizovat, obhájit, ocenit, posoudit, podpořit názory, oponovat, prověřit, srovnat s normou, vybrat, uvést klady a zápory, zdůvodnit, zhodnotit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Tvořit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složení prvků a jejich částí do předtím neexistujícího celku, složení nového uspořádáním (pojmů a principů)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upravit, organizovat, formulovat, reorganizovat, složit, navrhnout, spravovat, řídit, vytvořit systém, zrekonstruovat, předpovědět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1465</TotalTime>
  <Words>1013</Words>
  <Application>Microsoft Office PowerPoint</Application>
  <PresentationFormat>Širokoúhlá obrazovka</PresentationFormat>
  <Paragraphs>180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učební úlohy</vt:lpstr>
      <vt:lpstr>učební úloha je... </vt:lpstr>
      <vt:lpstr>Učební úloha</vt:lpstr>
      <vt:lpstr>Vypište učební úlohy  z ukázky</vt:lpstr>
      <vt:lpstr>výukové cíle</vt:lpstr>
      <vt:lpstr>výukové cíle</vt:lpstr>
      <vt:lpstr>taxonomie výukových cílů</vt:lpstr>
      <vt:lpstr>znalosti &amp; taxonomie kognitivních cílů (bloom, 1956)  revidováno Andersonem &amp; Krathwohlem (2001)</vt:lpstr>
      <vt:lpstr>Prezentace aplikace PowerPoint</vt:lpstr>
      <vt:lpstr>posuĎte úlohy z ukázky podle  rev. Bloomovy taxonomie</vt:lpstr>
      <vt:lpstr>vymyslete alterace</vt:lpstr>
      <vt:lpstr>zadání učební úlohy </vt:lpstr>
      <vt:lpstr>Vymyslete zadání učebních úloh pro 1 vyučovací hodinu (tak, aby obtížnost úloh byla optimální)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</dc:title>
  <dc:creator>Češková</dc:creator>
  <cp:lastModifiedBy>Hofmann</cp:lastModifiedBy>
  <cp:revision>61</cp:revision>
  <dcterms:created xsi:type="dcterms:W3CDTF">2017-10-10T17:29:26Z</dcterms:created>
  <dcterms:modified xsi:type="dcterms:W3CDTF">2018-03-20T10:16:52Z</dcterms:modified>
</cp:coreProperties>
</file>