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handoutMasterIdLst>
    <p:handoutMasterId r:id="rId37"/>
  </p:handoutMasterIdLst>
  <p:sldIdLst>
    <p:sldId id="257" r:id="rId4"/>
    <p:sldId id="267" r:id="rId5"/>
    <p:sldId id="264" r:id="rId6"/>
    <p:sldId id="278" r:id="rId7"/>
    <p:sldId id="281" r:id="rId8"/>
    <p:sldId id="283" r:id="rId9"/>
    <p:sldId id="265" r:id="rId10"/>
    <p:sldId id="268" r:id="rId11"/>
    <p:sldId id="269" r:id="rId12"/>
    <p:sldId id="274" r:id="rId13"/>
    <p:sldId id="266" r:id="rId14"/>
    <p:sldId id="277" r:id="rId15"/>
    <p:sldId id="258" r:id="rId16"/>
    <p:sldId id="290" r:id="rId17"/>
    <p:sldId id="276" r:id="rId18"/>
    <p:sldId id="275" r:id="rId19"/>
    <p:sldId id="291" r:id="rId20"/>
    <p:sldId id="259" r:id="rId21"/>
    <p:sldId id="270" r:id="rId22"/>
    <p:sldId id="282" r:id="rId23"/>
    <p:sldId id="279" r:id="rId24"/>
    <p:sldId id="280" r:id="rId25"/>
    <p:sldId id="260" r:id="rId26"/>
    <p:sldId id="284" r:id="rId27"/>
    <p:sldId id="285" r:id="rId28"/>
    <p:sldId id="286" r:id="rId29"/>
    <p:sldId id="287" r:id="rId30"/>
    <p:sldId id="288" r:id="rId31"/>
    <p:sldId id="289" r:id="rId32"/>
    <p:sldId id="292" r:id="rId33"/>
    <p:sldId id="294" r:id="rId34"/>
    <p:sldId id="263" r:id="rId35"/>
    <p:sldId id="293" r:id="rId36"/>
  </p:sldIdLst>
  <p:sldSz cx="12192000" cy="6858000"/>
  <p:notesSz cx="6858000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EAE1E-45FC-405F-9C60-93A2C087DDA7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BB6B2-D6C7-432F-8823-06D79EE9EE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180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11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22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6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6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6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</p:grpSp>
      </p:grpSp>
      <p:pic>
        <p:nvPicPr>
          <p:cNvPr id="18" name="Picture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081" cy="68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880" y="1828992"/>
            <a:ext cx="8025600" cy="2209192"/>
          </a:xfrm>
        </p:spPr>
        <p:txBody>
          <a:bodyPr/>
          <a:lstStyle>
            <a:lvl1pPr>
              <a:defRPr sz="499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880" y="4267169"/>
            <a:ext cx="8025600" cy="175266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357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10560" y="6248817"/>
            <a:ext cx="2843521" cy="45652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8214E-8E83-4D79-9CCB-2AAA73FFBA96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33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A9D16-5154-4389-9E50-7F298C4BB6AC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449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840" y="4406863"/>
            <a:ext cx="10362241" cy="1362383"/>
          </a:xfrm>
        </p:spPr>
        <p:txBody>
          <a:bodyPr anchor="t"/>
          <a:lstStyle>
            <a:lvl1pPr algn="l">
              <a:defRPr sz="3629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1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72" indent="0">
              <a:buNone/>
              <a:defRPr sz="1633"/>
            </a:lvl2pPr>
            <a:lvl3pPr marL="829544" indent="0">
              <a:buNone/>
              <a:defRPr sz="1452"/>
            </a:lvl3pPr>
            <a:lvl4pPr marL="1244316" indent="0">
              <a:buNone/>
              <a:defRPr sz="1270"/>
            </a:lvl4pPr>
            <a:lvl5pPr marL="1659087" indent="0">
              <a:buNone/>
              <a:defRPr sz="1270"/>
            </a:lvl5pPr>
            <a:lvl6pPr marL="2073859" indent="0">
              <a:buNone/>
              <a:defRPr sz="1270"/>
            </a:lvl6pPr>
            <a:lvl7pPr marL="2488631" indent="0">
              <a:buNone/>
              <a:defRPr sz="1270"/>
            </a:lvl7pPr>
            <a:lvl8pPr marL="2903403" indent="0">
              <a:buNone/>
              <a:defRPr sz="1270"/>
            </a:lvl8pPr>
            <a:lvl9pPr marL="3318175" indent="0">
              <a:buNone/>
              <a:defRPr sz="127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8C24B-D5BF-4468-BB56-A557A2C26E4E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43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0560" y="1981648"/>
            <a:ext cx="5393281" cy="3885528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8161" y="1981648"/>
            <a:ext cx="5395200" cy="3885528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133ED-4B64-4382-80AB-558FD2200B6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2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920" y="1535201"/>
            <a:ext cx="538944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920" y="2174628"/>
            <a:ext cx="538944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0EF8D-4C76-49DF-8CA9-DA9AE12DC0CB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8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874B49-A616-4235-BDE7-C2BA1299910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53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52B27-E775-4FD3-9FB3-2BC55B1A658D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995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0560" y="1434391"/>
            <a:ext cx="4010881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523C9-9016-4795-B471-718DF6FC585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246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5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864F1-4EB5-4F3B-80D5-367993F3E49D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997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3A88A-9410-4E17-9DA2-C0B0787143B0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762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41601" y="456529"/>
            <a:ext cx="2741760" cy="541064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0560" y="456529"/>
            <a:ext cx="8046721" cy="541064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A22D7-0D98-4484-8DB3-7867A7718B6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831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6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6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6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/>
              <a:lstStyle>
                <a:lvl1pPr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503238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008063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511300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16125" defTabSz="10080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4733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305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3877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44925" defTabSz="10080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marL="0" marR="0" lvl="0" indent="0" algn="l" defTabSz="9145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2359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Arial Unicode MS" pitchFamily="34" charset="-128"/>
                </a:endParaRPr>
              </a:p>
            </p:txBody>
          </p:sp>
        </p:grpSp>
      </p:grpSp>
      <p:pic>
        <p:nvPicPr>
          <p:cNvPr id="18" name="Picture 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081" cy="68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880" y="1828992"/>
            <a:ext cx="8025600" cy="2209192"/>
          </a:xfrm>
        </p:spPr>
        <p:txBody>
          <a:bodyPr/>
          <a:lstStyle>
            <a:lvl1pPr>
              <a:defRPr sz="499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880" y="4267169"/>
            <a:ext cx="8025600" cy="175266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357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10560" y="6248817"/>
            <a:ext cx="2843521" cy="45652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8214E-8E83-4D79-9CCB-2AAA73FFBA96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554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A9D16-5154-4389-9E50-7F298C4BB6AC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5299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840" y="4406863"/>
            <a:ext cx="10362241" cy="1362383"/>
          </a:xfrm>
        </p:spPr>
        <p:txBody>
          <a:bodyPr anchor="t"/>
          <a:lstStyle>
            <a:lvl1pPr algn="l">
              <a:defRPr sz="3629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1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72" indent="0">
              <a:buNone/>
              <a:defRPr sz="1633"/>
            </a:lvl2pPr>
            <a:lvl3pPr marL="829544" indent="0">
              <a:buNone/>
              <a:defRPr sz="1452"/>
            </a:lvl3pPr>
            <a:lvl4pPr marL="1244316" indent="0">
              <a:buNone/>
              <a:defRPr sz="1270"/>
            </a:lvl4pPr>
            <a:lvl5pPr marL="1659087" indent="0">
              <a:buNone/>
              <a:defRPr sz="1270"/>
            </a:lvl5pPr>
            <a:lvl6pPr marL="2073859" indent="0">
              <a:buNone/>
              <a:defRPr sz="1270"/>
            </a:lvl6pPr>
            <a:lvl7pPr marL="2488631" indent="0">
              <a:buNone/>
              <a:defRPr sz="1270"/>
            </a:lvl7pPr>
            <a:lvl8pPr marL="2903403" indent="0">
              <a:buNone/>
              <a:defRPr sz="1270"/>
            </a:lvl8pPr>
            <a:lvl9pPr marL="3318175" indent="0">
              <a:buNone/>
              <a:defRPr sz="127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8C24B-D5BF-4468-BB56-A557A2C26E4E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367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0560" y="1981648"/>
            <a:ext cx="5393281" cy="3885528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8161" y="1981648"/>
            <a:ext cx="5395200" cy="3885528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133ED-4B64-4382-80AB-558FD2200B6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353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920" y="1535201"/>
            <a:ext cx="538944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920" y="2174628"/>
            <a:ext cx="538944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0EF8D-4C76-49DF-8CA9-DA9AE12DC0CB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913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874B49-A616-4235-BDE7-C2BA1299910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16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52B27-E775-4FD3-9FB3-2BC55B1A658D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488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169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0560" y="1434391"/>
            <a:ext cx="4010881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523C9-9016-4795-B471-718DF6FC585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781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864F1-4EB5-4F3B-80D5-367993F3E49D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6141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3A88A-9410-4E17-9DA2-C0B0787143B0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49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41601" y="456529"/>
            <a:ext cx="2741760" cy="541064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10560" y="456529"/>
            <a:ext cx="8046721" cy="541064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A22D7-0D98-4484-8DB3-7867A7718B67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00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24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07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4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2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60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37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5C1F1-0CDE-41B4-8904-60B2DF8E52AD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AB90-F886-4331-BA77-235BE75EF3F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16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401" y="6248817"/>
            <a:ext cx="385920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ctr" defTabSz="914515" eaLnBrk="1" hangingPunct="1">
              <a:defRPr sz="1179">
                <a:latin typeface="Arial" charset="0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21" y="6248817"/>
            <a:ext cx="284544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r" defTabSz="914515" eaLnBrk="1" hangingPunct="1">
              <a:defRPr sz="1179" smtClean="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F519E3-2483-4FAB-A1F5-4DC4C0EDA02A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0"/>
            <a:ext cx="12192000" cy="545818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0560" y="456529"/>
            <a:ext cx="10972801" cy="13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560" y="1981648"/>
            <a:ext cx="10972801" cy="388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560" y="6245937"/>
            <a:ext cx="2843521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defTabSz="914515" eaLnBrk="1" hangingPunct="1">
              <a:defRPr sz="1179">
                <a:latin typeface="Arial" charset="0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081" cy="68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8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+mj-lt"/>
          <a:ea typeface="+mj-ea"/>
          <a:cs typeface="+mj-cs"/>
        </a:defRPr>
      </a:lvl1pPr>
      <a:lvl2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2pPr>
      <a:lvl3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3pPr>
      <a:lvl4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4pPr>
      <a:lvl5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5pPr>
      <a:lvl6pPr marL="414772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6pPr>
      <a:lvl7pPr marL="829544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7pPr>
      <a:lvl8pPr marL="1244316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8pPr>
      <a:lvl9pPr marL="1659087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9pPr>
    </p:titleStyle>
    <p:bodyStyle>
      <a:lvl1pPr marL="342763" indent="-342763" algn="l" defTabSz="91451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175">
          <a:solidFill>
            <a:schemeClr val="tx1"/>
          </a:solidFill>
          <a:latin typeface="+mn-lt"/>
          <a:ea typeface="+mn-ea"/>
          <a:cs typeface="+mn-cs"/>
        </a:defRPr>
      </a:lvl1pPr>
      <a:lvl2pPr marL="743133" indent="-286596" algn="l" defTabSz="91451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12">
          <a:solidFill>
            <a:schemeClr val="tx1"/>
          </a:solidFill>
          <a:latin typeface="+mn-lt"/>
        </a:defRPr>
      </a:lvl2pPr>
      <a:lvl3pPr marL="1143503" indent="-228989" algn="l" defTabSz="91451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359">
          <a:solidFill>
            <a:schemeClr val="tx1"/>
          </a:solidFill>
          <a:latin typeface="+mn-lt"/>
        </a:defRPr>
      </a:lvl3pPr>
      <a:lvl4pPr marL="1600040" indent="-228989" algn="l" defTabSz="91451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1996">
          <a:solidFill>
            <a:schemeClr val="tx1"/>
          </a:solidFill>
          <a:latin typeface="+mn-lt"/>
        </a:defRPr>
      </a:lvl4pPr>
      <a:lvl5pPr marL="2058018" indent="-228989" algn="l" defTabSz="91451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996">
          <a:solidFill>
            <a:schemeClr val="tx1"/>
          </a:solidFill>
          <a:latin typeface="+mn-lt"/>
        </a:defRPr>
      </a:lvl5pPr>
      <a:lvl6pPr marL="2472790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6pPr>
      <a:lvl7pPr marL="2887561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7pPr>
      <a:lvl8pPr marL="3302333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8pPr>
      <a:lvl9pPr marL="3717105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401" y="6248817"/>
            <a:ext cx="385920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ctr" defTabSz="914515" eaLnBrk="1" hangingPunct="1">
              <a:defRPr sz="1179">
                <a:latin typeface="Arial" charset="0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21" y="6248817"/>
            <a:ext cx="2845440" cy="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algn="r" defTabSz="914515" eaLnBrk="1" hangingPunct="1">
              <a:defRPr sz="1179" smtClean="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F519E3-2483-4FAB-A1F5-4DC4C0EDA02A}" type="slidenum">
              <a:rPr lang="cs-CZ" altLang="cs-CZ" smtClean="0">
                <a:solidFill>
                  <a:srgbClr val="000000"/>
                </a:solidFill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0"/>
            <a:ext cx="12192000" cy="545818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359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/>
            <a:lstStyle>
              <a:lvl1pPr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503238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008063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11300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16125" defTabSz="10080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rgbClr val="00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9145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14" b="0" i="0" u="none" strike="noStrike" kern="1200" cap="none" spc="0" normalizeH="0" baseline="0" noProof="0" smtClean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0560" y="456529"/>
            <a:ext cx="10972801" cy="13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560" y="1981648"/>
            <a:ext cx="10972801" cy="388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560" y="6245937"/>
            <a:ext cx="2843521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>
            <a:lvl1pPr defTabSz="914515" eaLnBrk="1" hangingPunct="1">
              <a:defRPr sz="1179">
                <a:latin typeface="Arial" charset="0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  <a:ea typeface="Arial Unicode MS" pitchFamily="34" charset="-128"/>
            </a:endParaRPr>
          </a:p>
        </p:txBody>
      </p:sp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081" cy="68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5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+mj-lt"/>
          <a:ea typeface="+mj-ea"/>
          <a:cs typeface="+mj-cs"/>
        </a:defRPr>
      </a:lvl1pPr>
      <a:lvl2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2pPr>
      <a:lvl3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3pPr>
      <a:lvl4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4pPr>
      <a:lvl5pPr algn="l" defTabSz="914515" rtl="0" eaLnBrk="0" fontAlgn="base" hangingPunct="0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5pPr>
      <a:lvl6pPr marL="414772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6pPr>
      <a:lvl7pPr marL="829544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7pPr>
      <a:lvl8pPr marL="1244316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8pPr>
      <a:lvl9pPr marL="1659087" algn="l" defTabSz="914515" rtl="0" fontAlgn="base">
        <a:spcBef>
          <a:spcPct val="0"/>
        </a:spcBef>
        <a:spcAft>
          <a:spcPct val="0"/>
        </a:spcAft>
        <a:defRPr sz="4445">
          <a:solidFill>
            <a:schemeClr val="tx1"/>
          </a:solidFill>
          <a:latin typeface="Arial" charset="0"/>
        </a:defRPr>
      </a:lvl9pPr>
    </p:titleStyle>
    <p:bodyStyle>
      <a:lvl1pPr marL="342763" indent="-342763" algn="l" defTabSz="91451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175">
          <a:solidFill>
            <a:schemeClr val="tx1"/>
          </a:solidFill>
          <a:latin typeface="+mn-lt"/>
          <a:ea typeface="+mn-ea"/>
          <a:cs typeface="+mn-cs"/>
        </a:defRPr>
      </a:lvl1pPr>
      <a:lvl2pPr marL="743133" indent="-286596" algn="l" defTabSz="91451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12">
          <a:solidFill>
            <a:schemeClr val="tx1"/>
          </a:solidFill>
          <a:latin typeface="+mn-lt"/>
        </a:defRPr>
      </a:lvl2pPr>
      <a:lvl3pPr marL="1143503" indent="-228989" algn="l" defTabSz="91451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359">
          <a:solidFill>
            <a:schemeClr val="tx1"/>
          </a:solidFill>
          <a:latin typeface="+mn-lt"/>
        </a:defRPr>
      </a:lvl3pPr>
      <a:lvl4pPr marL="1600040" indent="-228989" algn="l" defTabSz="91451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1996">
          <a:solidFill>
            <a:schemeClr val="tx1"/>
          </a:solidFill>
          <a:latin typeface="+mn-lt"/>
        </a:defRPr>
      </a:lvl4pPr>
      <a:lvl5pPr marL="2058018" indent="-228989" algn="l" defTabSz="91451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996">
          <a:solidFill>
            <a:schemeClr val="tx1"/>
          </a:solidFill>
          <a:latin typeface="+mn-lt"/>
        </a:defRPr>
      </a:lvl5pPr>
      <a:lvl6pPr marL="2472790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6pPr>
      <a:lvl7pPr marL="2887561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7pPr>
      <a:lvl8pPr marL="3302333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8pPr>
      <a:lvl9pPr marL="3717105" indent="-228989" algn="l" defTabSz="914515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96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Neuroglie" TargetMode="External"/><Relationship Id="rId2" Type="http://schemas.openxmlformats.org/officeDocument/2006/relationships/hyperlink" Target="https://www.wikiskripta.eu/w/Neur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Axon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skripta.eu/w/Astrocyt" TargetMode="External"/><Relationship Id="rId5" Type="http://schemas.openxmlformats.org/officeDocument/2006/relationships/hyperlink" Target="https://www.wikiskripta.eu/w/CNS" TargetMode="External"/><Relationship Id="rId4" Type="http://schemas.openxmlformats.org/officeDocument/2006/relationships/hyperlink" Target="https://www.wikiskripta.eu/w/Myeli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myslov%C3%BD_neur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Spin%C3%A1ln%C3%AD_ganglia" TargetMode="External"/><Relationship Id="rId4" Type="http://schemas.openxmlformats.org/officeDocument/2006/relationships/hyperlink" Target="https://cs.wikipedia.org/wiki/S%C3%ADtni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Myelin" TargetMode="External"/><Relationship Id="rId2" Type="http://schemas.openxmlformats.org/officeDocument/2006/relationships/hyperlink" Target="https://www.wikiskripta.eu/w/Neuro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wikiskripta.eu/w/Barven%C3%AD_hematoxylin-eosin" TargetMode="External"/><Relationship Id="rId4" Type="http://schemas.openxmlformats.org/officeDocument/2006/relationships/hyperlink" Target="https://www.wikiskripta.eu/w/Impregnace_st%C5%99%C3%ADbrem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s.wikipedia.org/wiki/Neuron" TargetMode="External"/><Relationship Id="rId7" Type="http://schemas.openxmlformats.org/officeDocument/2006/relationships/hyperlink" Target="https://cs.wikipedia.org/wiki/Ependym%C3%A1ln%C3%AD_bu%C5%88ka" TargetMode="External"/><Relationship Id="rId2" Type="http://schemas.openxmlformats.org/officeDocument/2006/relationships/hyperlink" Target="https://cs.wikipedia.org/wiki/Astrogli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Schwannova_bu%C5%88ka" TargetMode="External"/><Relationship Id="rId11" Type="http://schemas.openxmlformats.org/officeDocument/2006/relationships/hyperlink" Target="https://cs.wikipedia.org/w/index.php?title=Monocyto-makrof%C3%A1gov%C3%BD_syst%C3%A9m&amp;action=edit&amp;redlink=1" TargetMode="External"/><Relationship Id="rId5" Type="http://schemas.openxmlformats.org/officeDocument/2006/relationships/hyperlink" Target="https://cs.wikipedia.org/wiki/Myelin" TargetMode="External"/><Relationship Id="rId10" Type="http://schemas.openxmlformats.org/officeDocument/2006/relationships/hyperlink" Target="https://cs.wikipedia.org/wiki/Fagocyt%C3%B3za" TargetMode="External"/><Relationship Id="rId4" Type="http://schemas.openxmlformats.org/officeDocument/2006/relationships/hyperlink" Target="https://cs.wikipedia.org/wiki/Oligodendroglie" TargetMode="External"/><Relationship Id="rId9" Type="http://schemas.openxmlformats.org/officeDocument/2006/relationships/hyperlink" Target="https://cs.wikipedia.org/wiki/Mikrogli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Ganglion" TargetMode="External"/><Relationship Id="rId2" Type="http://schemas.openxmlformats.org/officeDocument/2006/relationships/hyperlink" Target="https://cs.wikipedia.org/wiki/Neur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atelitn%C3%AD_bu%C5%88ka" TargetMode="External"/><Relationship Id="rId5" Type="http://schemas.openxmlformats.org/officeDocument/2006/relationships/hyperlink" Target="https://cs.wikipedia.org/wiki/Oligodendroglie" TargetMode="External"/><Relationship Id="rId4" Type="http://schemas.openxmlformats.org/officeDocument/2006/relationships/hyperlink" Target="https://cs.wikipedia.org/wiki/Schwannova_bu%C5%88k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.muni.cz/ptace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2912" y="1282700"/>
            <a:ext cx="8815388" cy="5677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>
              <a:spcBef>
                <a:spcPct val="0"/>
              </a:spcBef>
              <a:spcAft>
                <a:spcPct val="0"/>
              </a:spcAft>
            </a:pPr>
            <a:endParaRPr lang="cs-CZ" altLang="cs-CZ" sz="1633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Nervové tkáně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2" y="1449388"/>
            <a:ext cx="11306175" cy="4976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Nervová tkáň = integrovaný komunikační systém v těle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Původ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v embryogenezi: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ektodermu, ale mikroglie (fagocytuje) z mezodermu</a:t>
            </a:r>
          </a:p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elementy: neurony a gliové buňky</a:t>
            </a:r>
          </a:p>
          <a:p>
            <a:pPr marL="0" indent="0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Funkční struktura: </a:t>
            </a:r>
          </a:p>
          <a:p>
            <a:pPr marL="0" indent="0">
              <a:buNone/>
            </a:pPr>
            <a:r>
              <a:rPr lang="cs-CZ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autonomní NS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sympatický a parasympatický NS, motorické i senzitivní dráhy, řídí viscerální funkce – nezávislé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vůli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kr.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tlak, pohyb střev,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močov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měchýř)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somatický NS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řídí motorické vůlí ovládané funkce (kosterní svaly) </a:t>
            </a:r>
          </a:p>
          <a:p>
            <a:pPr marL="0" lvl="0" indent="0" defTabSz="82954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sz="2400" b="1" dirty="0" smtClean="0">
              <a:solidFill>
                <a:srgbClr val="C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0" lvl="0" indent="0" defTabSz="82954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alt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Anatomická </a:t>
            </a: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struktura</a:t>
            </a:r>
          </a:p>
          <a:p>
            <a:pPr marL="0" lvl="0" indent="0" defTabSz="82954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Centrální NS: mozek a mícha</a:t>
            </a:r>
          </a:p>
          <a:p>
            <a:pPr marL="0" lvl="0" indent="0" defTabSz="82954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Periferní NS:  ganglia a nervová vlákna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5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97" y="353358"/>
            <a:ext cx="8247861" cy="640701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78027" y="168692"/>
            <a:ext cx="140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Vývoj mozku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4656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nervové dráhy"/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27150" b="58337"/>
          <a:stretch>
            <a:fillRect/>
          </a:stretch>
        </p:blipFill>
        <p:spPr bwMode="auto">
          <a:xfrm>
            <a:off x="2387600" y="938743"/>
            <a:ext cx="6664912" cy="545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489200" y="444213"/>
            <a:ext cx="795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dirty="0">
                <a:solidFill>
                  <a:srgbClr val="000000"/>
                </a:solidFill>
                <a:ea typeface="Arial Unicode MS" pitchFamily="34" charset="-128"/>
              </a:rPr>
              <a:t>Schéma vedení vzruchu v somatickém a autonomním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dirty="0">
                <a:solidFill>
                  <a:srgbClr val="000000"/>
                </a:solidFill>
                <a:ea typeface="Arial Unicode MS" pitchFamily="34" charset="-128"/>
              </a:rPr>
              <a:t>nervovém systému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499" y="3034979"/>
            <a:ext cx="2732767" cy="17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89532" y="678687"/>
            <a:ext cx="6916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Obsahuje dva různé typy buněk: </a:t>
            </a:r>
            <a:r>
              <a:rPr lang="cs-CZ" sz="2400" dirty="0">
                <a:hlinkClick r:id="rId2" tooltip="Neuron"/>
              </a:rPr>
              <a:t>neurony</a:t>
            </a:r>
            <a:r>
              <a:rPr lang="cs-CZ" sz="2400" dirty="0"/>
              <a:t> a </a:t>
            </a:r>
            <a:r>
              <a:rPr lang="cs-CZ" sz="2400" dirty="0">
                <a:hlinkClick r:id="rId3"/>
              </a:rPr>
              <a:t>neuroglie</a:t>
            </a:r>
            <a:r>
              <a:rPr lang="cs-CZ" sz="2400" dirty="0"/>
              <a:t>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378220" y="243682"/>
            <a:ext cx="306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Obecná stavba nervové tkáně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88" y="2191870"/>
            <a:ext cx="6859688" cy="44382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87" y="1527414"/>
            <a:ext cx="7004197" cy="7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7" t="3598" r="3872" b="31634"/>
          <a:stretch/>
        </p:blipFill>
        <p:spPr>
          <a:xfrm>
            <a:off x="8328517" y="257909"/>
            <a:ext cx="3863484" cy="625719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39697" y="257909"/>
            <a:ext cx="843378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Výběžky</a:t>
            </a:r>
            <a:endParaRPr lang="cs-CZ" sz="2000" b="1" dirty="0"/>
          </a:p>
          <a:p>
            <a:r>
              <a:rPr lang="cs-CZ" sz="2000" b="1" dirty="0"/>
              <a:t>Dendrity</a:t>
            </a:r>
          </a:p>
          <a:p>
            <a:r>
              <a:rPr lang="cs-CZ" sz="2000" dirty="0"/>
              <a:t>Dendrity </a:t>
            </a:r>
            <a:r>
              <a:rPr lang="cs-CZ" sz="2000" dirty="0" smtClean="0"/>
              <a:t>přijímají a vedou </a:t>
            </a:r>
            <a:r>
              <a:rPr lang="cs-CZ" sz="2000" b="1" dirty="0" smtClean="0"/>
              <a:t>vzruchy do těla buňky, aferentně</a:t>
            </a:r>
            <a:r>
              <a:rPr lang="cs-CZ" sz="2000" dirty="0" smtClean="0"/>
              <a:t>, jsou </a:t>
            </a:r>
            <a:r>
              <a:rPr lang="cs-CZ" sz="2000" b="1" dirty="0"/>
              <a:t>krátké</a:t>
            </a:r>
            <a:r>
              <a:rPr lang="cs-CZ" sz="2000" dirty="0"/>
              <a:t>, </a:t>
            </a:r>
            <a:r>
              <a:rPr lang="cs-CZ" sz="2000" b="1" dirty="0"/>
              <a:t>bohatě větvené</a:t>
            </a:r>
            <a:r>
              <a:rPr lang="cs-CZ" sz="2000" dirty="0"/>
              <a:t>, </a:t>
            </a:r>
            <a:r>
              <a:rPr lang="cs-CZ" sz="2000" dirty="0" smtClean="0"/>
              <a:t>postsynaptický potenciál je veden  ze </a:t>
            </a:r>
            <a:r>
              <a:rPr lang="cs-CZ" sz="2000" dirty="0"/>
              <a:t>synapse na dendrit. Z neurochemického hlediska jsou velmi bohaté na </a:t>
            </a:r>
            <a:r>
              <a:rPr lang="cs-CZ" sz="2000" b="1" dirty="0"/>
              <a:t>chemicky řízené iontové kanály</a:t>
            </a:r>
            <a:r>
              <a:rPr lang="cs-CZ" sz="2000" dirty="0"/>
              <a:t>. </a:t>
            </a:r>
          </a:p>
          <a:p>
            <a:r>
              <a:rPr lang="cs-CZ" sz="2000" b="1" dirty="0"/>
              <a:t>Neurity</a:t>
            </a:r>
          </a:p>
          <a:p>
            <a:r>
              <a:rPr lang="cs-CZ" sz="2000" dirty="0"/>
              <a:t>Neurity jsou dlouhé výběžky vedoucí vzruchy </a:t>
            </a:r>
            <a:r>
              <a:rPr lang="cs-CZ" sz="2000" b="1" dirty="0"/>
              <a:t>od těla</a:t>
            </a:r>
            <a:r>
              <a:rPr lang="cs-CZ" sz="2000" dirty="0"/>
              <a:t> neuronu (na další neuron nebo efektor), tedy </a:t>
            </a:r>
            <a:r>
              <a:rPr lang="cs-CZ" sz="2000" b="1" dirty="0"/>
              <a:t>eferentně</a:t>
            </a:r>
            <a:r>
              <a:rPr lang="cs-CZ" sz="2000" dirty="0"/>
              <a:t>. </a:t>
            </a:r>
            <a:r>
              <a:rPr lang="cs-CZ" sz="2000" dirty="0" smtClean="0"/>
              <a:t> </a:t>
            </a:r>
            <a:r>
              <a:rPr lang="cs-CZ" sz="2000" dirty="0"/>
              <a:t>Z neurochemického hlediska jsou bohaté na </a:t>
            </a:r>
            <a:r>
              <a:rPr lang="cs-CZ" sz="2000" b="1" dirty="0"/>
              <a:t>napěťově řízené iontové kanály</a:t>
            </a:r>
            <a:r>
              <a:rPr lang="cs-CZ" sz="2000" dirty="0"/>
              <a:t>. </a:t>
            </a:r>
            <a:r>
              <a:rPr lang="cs-CZ" sz="2000" b="1" dirty="0" err="1" smtClean="0"/>
              <a:t>Myelinizovaný</a:t>
            </a:r>
            <a:r>
              <a:rPr lang="cs-CZ" sz="2000" b="1" dirty="0" smtClean="0"/>
              <a:t> </a:t>
            </a:r>
            <a:r>
              <a:rPr lang="cs-CZ" sz="2000" b="1" dirty="0"/>
              <a:t>neurit (= </a:t>
            </a:r>
            <a:r>
              <a:rPr lang="cs-CZ" sz="2000" b="1" dirty="0">
                <a:hlinkClick r:id="rId3" tooltip="Axon"/>
              </a:rPr>
              <a:t>axon</a:t>
            </a:r>
            <a:r>
              <a:rPr lang="cs-CZ" sz="2000" b="1" dirty="0"/>
              <a:t>)</a:t>
            </a:r>
          </a:p>
          <a:p>
            <a:r>
              <a:rPr lang="cs-CZ" sz="2000" dirty="0" err="1">
                <a:hlinkClick r:id="rId4" tooltip="Myelin"/>
              </a:rPr>
              <a:t>Myelinizovaný</a:t>
            </a:r>
            <a:r>
              <a:rPr lang="cs-CZ" sz="2000" dirty="0"/>
              <a:t> úsek </a:t>
            </a:r>
            <a:r>
              <a:rPr lang="cs-CZ" sz="2000" dirty="0" smtClean="0"/>
              <a:t>má </a:t>
            </a:r>
            <a:r>
              <a:rPr lang="cs-CZ" sz="2000" dirty="0"/>
              <a:t>význam pro přenos vzruchu, platí, že čím je axon silnější, tím je přenos rychlejší. V průběhu je myelinová pochva přerušována </a:t>
            </a:r>
            <a:r>
              <a:rPr lang="cs-CZ" sz="2000" b="1" dirty="0"/>
              <a:t>Ranvierovými zářezy</a:t>
            </a:r>
            <a:r>
              <a:rPr lang="cs-CZ" sz="2000" dirty="0"/>
              <a:t>, </a:t>
            </a:r>
            <a:r>
              <a:rPr lang="cs-CZ" sz="2000" dirty="0" smtClean="0"/>
              <a:t>úseky </a:t>
            </a:r>
            <a:r>
              <a:rPr lang="cs-CZ" sz="2000" dirty="0"/>
              <a:t>mezi jednotlivými zářezy </a:t>
            </a:r>
            <a:r>
              <a:rPr lang="cs-CZ" sz="2000" dirty="0" smtClean="0"/>
              <a:t>- </a:t>
            </a:r>
            <a:r>
              <a:rPr lang="cs-CZ" sz="2000" b="1" dirty="0" smtClean="0"/>
              <a:t>internodi</a:t>
            </a:r>
            <a:r>
              <a:rPr lang="cs-CZ" sz="2000" dirty="0" smtClean="0"/>
              <a:t>a</a:t>
            </a:r>
            <a:r>
              <a:rPr lang="cs-CZ" sz="2000" dirty="0"/>
              <a:t>. Rychlost vedení vzruchu je přímo úměrná </a:t>
            </a:r>
            <a:r>
              <a:rPr lang="cs-CZ" sz="2000" b="1" dirty="0"/>
              <a:t>délce internodií</a:t>
            </a:r>
            <a:r>
              <a:rPr lang="cs-CZ" sz="2000" dirty="0"/>
              <a:t>. V PNS </a:t>
            </a:r>
            <a:r>
              <a:rPr lang="cs-CZ" sz="2000" dirty="0" smtClean="0"/>
              <a:t>extracelulární </a:t>
            </a:r>
            <a:r>
              <a:rPr lang="cs-CZ" sz="2000" dirty="0"/>
              <a:t>prostor v místě Ranvierova zářezu od okolí oddělen </a:t>
            </a:r>
            <a:r>
              <a:rPr lang="cs-CZ" sz="2000" dirty="0" smtClean="0"/>
              <a:t>bazální </a:t>
            </a:r>
            <a:r>
              <a:rPr lang="cs-CZ" sz="2000" dirty="0"/>
              <a:t>membránou, která se překlenuje přes oblast zářezu, v </a:t>
            </a:r>
            <a:r>
              <a:rPr lang="cs-CZ" sz="2000" dirty="0">
                <a:hlinkClick r:id="rId5" tooltip="CNS"/>
              </a:rPr>
              <a:t>CNS</a:t>
            </a:r>
            <a:r>
              <a:rPr lang="cs-CZ" sz="2000" dirty="0"/>
              <a:t> zde přímo nasedají výběžky </a:t>
            </a:r>
            <a:r>
              <a:rPr lang="cs-CZ" sz="2000" dirty="0">
                <a:hlinkClick r:id="rId6" tooltip="Astrocyt"/>
              </a:rPr>
              <a:t>astrocytů</a:t>
            </a:r>
            <a:r>
              <a:rPr lang="cs-CZ" sz="2000" dirty="0"/>
              <a:t>. </a:t>
            </a:r>
          </a:p>
          <a:p>
            <a:r>
              <a:rPr lang="cs-CZ" sz="2000" b="1" dirty="0" err="1"/>
              <a:t>Nemyelinizovaný</a:t>
            </a:r>
            <a:r>
              <a:rPr lang="cs-CZ" sz="2000" b="1" dirty="0"/>
              <a:t> neurit</a:t>
            </a:r>
          </a:p>
          <a:p>
            <a:r>
              <a:rPr lang="cs-CZ" sz="2000" dirty="0" smtClean="0"/>
              <a:t>Další </a:t>
            </a:r>
            <a:r>
              <a:rPr lang="cs-CZ" sz="2000" dirty="0"/>
              <a:t>funkcí </a:t>
            </a:r>
            <a:r>
              <a:rPr lang="cs-CZ" sz="2000" dirty="0" smtClean="0"/>
              <a:t>- transport </a:t>
            </a:r>
            <a:r>
              <a:rPr lang="cs-CZ" sz="2000" dirty="0"/>
              <a:t>některých látek z těla do </a:t>
            </a:r>
            <a:r>
              <a:rPr lang="cs-CZ" sz="2000" dirty="0" err="1"/>
              <a:t>telodendrií</a:t>
            </a:r>
            <a:r>
              <a:rPr lang="cs-CZ" sz="2000" dirty="0"/>
              <a:t>, který je závislý na rozvinutém systému </a:t>
            </a:r>
            <a:r>
              <a:rPr lang="cs-CZ" sz="2000" b="1" dirty="0" err="1"/>
              <a:t>neurofilament</a:t>
            </a:r>
            <a:r>
              <a:rPr lang="cs-CZ" sz="2000" b="1" dirty="0"/>
              <a:t> </a:t>
            </a:r>
            <a:r>
              <a:rPr lang="cs-CZ" sz="2000" dirty="0"/>
              <a:t>a </a:t>
            </a:r>
            <a:r>
              <a:rPr lang="cs-CZ" sz="2000" b="1" dirty="0" err="1"/>
              <a:t>neurotubulů</a:t>
            </a:r>
            <a:r>
              <a:rPr 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78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Žákovská\Documents\Pajdak\obecna zool cvic\Obrázky do obecné zoologie\Nervy\skenovat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237698"/>
            <a:ext cx="5236918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892" y="3315917"/>
            <a:ext cx="6133108" cy="35420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2603" y="-166873"/>
            <a:ext cx="2478597" cy="1043173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Dělení neuronů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686" y="654312"/>
            <a:ext cx="11610514" cy="2825488"/>
          </a:xfrm>
        </p:spPr>
        <p:txBody>
          <a:bodyPr>
            <a:normAutofit/>
          </a:bodyPr>
          <a:lstStyle/>
          <a:p>
            <a:r>
              <a:rPr lang="cs-CZ" sz="2400" dirty="0"/>
              <a:t>Neurony </a:t>
            </a:r>
            <a:r>
              <a:rPr lang="cs-CZ" sz="2400" dirty="0" smtClean="0"/>
              <a:t>se dělí </a:t>
            </a:r>
            <a:r>
              <a:rPr lang="cs-CZ" sz="2400" dirty="0"/>
              <a:t>z hlediska </a:t>
            </a:r>
            <a:r>
              <a:rPr lang="cs-CZ" sz="2400" dirty="0">
                <a:solidFill>
                  <a:srgbClr val="00B050"/>
                </a:solidFill>
              </a:rPr>
              <a:t>morfologického</a:t>
            </a:r>
            <a:r>
              <a:rPr lang="cs-CZ" sz="2400" dirty="0"/>
              <a:t>, podle délky jeho axonu a z hlediska </a:t>
            </a:r>
            <a:r>
              <a:rPr lang="cs-CZ" sz="2400" dirty="0">
                <a:solidFill>
                  <a:srgbClr val="00B050"/>
                </a:solidFill>
              </a:rPr>
              <a:t>funkčního</a:t>
            </a:r>
            <a:r>
              <a:rPr lang="cs-CZ" sz="2400" dirty="0"/>
              <a:t>. </a:t>
            </a:r>
          </a:p>
          <a:p>
            <a:pPr>
              <a:buFont typeface="+mj-lt"/>
              <a:buAutoNum type="arabicPeriod"/>
            </a:pPr>
            <a:r>
              <a:rPr lang="cs-CZ" sz="2400" dirty="0"/>
              <a:t>Morfologické: </a:t>
            </a:r>
          </a:p>
          <a:p>
            <a:r>
              <a:rPr lang="cs-CZ" sz="2200" b="1" i="1" dirty="0" err="1" smtClean="0"/>
              <a:t>Apolární</a:t>
            </a:r>
            <a:r>
              <a:rPr lang="cs-CZ" sz="2200" b="1" i="1" dirty="0" smtClean="0"/>
              <a:t>, multipolární</a:t>
            </a:r>
            <a:r>
              <a:rPr lang="cs-CZ" sz="2200" dirty="0" smtClean="0"/>
              <a:t>, </a:t>
            </a:r>
            <a:r>
              <a:rPr lang="cs-CZ" sz="2200" b="1" i="1" dirty="0" smtClean="0"/>
              <a:t>bipolární</a:t>
            </a:r>
            <a:r>
              <a:rPr lang="cs-CZ" sz="2200" dirty="0" smtClean="0"/>
              <a:t> </a:t>
            </a:r>
            <a:r>
              <a:rPr lang="cs-CZ" sz="2200" b="1" i="1" dirty="0" smtClean="0"/>
              <a:t>unipolární</a:t>
            </a:r>
            <a:r>
              <a:rPr lang="cs-CZ" sz="2200" dirty="0" smtClean="0"/>
              <a:t>, </a:t>
            </a:r>
            <a:r>
              <a:rPr lang="cs-CZ" sz="2200" b="1" i="1" dirty="0" err="1" smtClean="0"/>
              <a:t>pseudounipolární</a:t>
            </a:r>
            <a:r>
              <a:rPr lang="cs-CZ" sz="2200" dirty="0"/>
              <a:t> </a:t>
            </a:r>
            <a:endParaRPr lang="cs-CZ" sz="2200" dirty="0" smtClean="0"/>
          </a:p>
          <a:p>
            <a:r>
              <a:rPr lang="cs-CZ" sz="2200" b="1" dirty="0" smtClean="0">
                <a:solidFill>
                  <a:srgbClr val="FF0000"/>
                </a:solidFill>
              </a:rPr>
              <a:t>Unipolární</a:t>
            </a:r>
            <a:r>
              <a:rPr lang="cs-CZ" sz="2200" dirty="0" smtClean="0"/>
              <a:t> pouze </a:t>
            </a:r>
            <a:r>
              <a:rPr lang="cs-CZ" sz="2200" dirty="0"/>
              <a:t>jeden </a:t>
            </a:r>
            <a:r>
              <a:rPr lang="cs-CZ" sz="2200" dirty="0" smtClean="0"/>
              <a:t>výběžek -axon</a:t>
            </a:r>
            <a:r>
              <a:rPr lang="cs-CZ" sz="2200" dirty="0"/>
              <a:t>. Dendrit je přeměněn na specializované zakončení (např. </a:t>
            </a:r>
            <a:r>
              <a:rPr lang="cs-CZ" sz="2200" dirty="0" smtClean="0"/>
              <a:t>tyčinku př. </a:t>
            </a:r>
            <a:r>
              <a:rPr lang="cs-CZ" sz="2200" dirty="0" smtClean="0">
                <a:hlinkClick r:id="rId3" tooltip="Smyslový neuron"/>
              </a:rPr>
              <a:t>smyslové </a:t>
            </a:r>
            <a:r>
              <a:rPr lang="cs-CZ" sz="2200" dirty="0">
                <a:hlinkClick r:id="rId3" tooltip="Smyslový neuron"/>
              </a:rPr>
              <a:t>neurony</a:t>
            </a:r>
            <a:r>
              <a:rPr lang="cs-CZ" sz="2200" dirty="0"/>
              <a:t> – primární smyslové buňky, tyčinky a čípky </a:t>
            </a:r>
            <a:r>
              <a:rPr lang="cs-CZ" sz="2200" dirty="0">
                <a:hlinkClick r:id="rId4" tooltip="Sítnice"/>
              </a:rPr>
              <a:t>sítnice</a:t>
            </a:r>
            <a:r>
              <a:rPr lang="cs-CZ" sz="2200" dirty="0"/>
              <a:t>. </a:t>
            </a:r>
          </a:p>
          <a:p>
            <a:r>
              <a:rPr lang="cs-CZ" sz="2200" b="1" dirty="0">
                <a:solidFill>
                  <a:srgbClr val="FF0000"/>
                </a:solidFill>
              </a:rPr>
              <a:t>Bipolární</a:t>
            </a:r>
            <a:r>
              <a:rPr lang="cs-CZ" sz="2200" dirty="0"/>
              <a:t> neurony </a:t>
            </a:r>
            <a:r>
              <a:rPr lang="cs-CZ" sz="2200" dirty="0" smtClean="0"/>
              <a:t>jeden neurit </a:t>
            </a:r>
            <a:r>
              <a:rPr lang="cs-CZ" sz="2200" dirty="0"/>
              <a:t>a </a:t>
            </a:r>
            <a:r>
              <a:rPr lang="cs-CZ" sz="2200" dirty="0" smtClean="0"/>
              <a:t>jeden dendrit, </a:t>
            </a:r>
            <a:r>
              <a:rPr lang="cs-CZ" sz="2200" dirty="0"/>
              <a:t>které obvykle odstupují na opačných pólech buněčného </a:t>
            </a:r>
            <a:r>
              <a:rPr lang="cs-CZ" sz="2200" dirty="0" smtClean="0"/>
              <a:t>těla, př. </a:t>
            </a:r>
            <a:r>
              <a:rPr lang="cs-CZ" sz="2200" u="sng" dirty="0" smtClean="0">
                <a:solidFill>
                  <a:srgbClr val="0070C0"/>
                </a:solidFill>
              </a:rPr>
              <a:t>druhý </a:t>
            </a:r>
            <a:r>
              <a:rPr lang="cs-CZ" sz="2200" u="sng" dirty="0">
                <a:solidFill>
                  <a:srgbClr val="0070C0"/>
                </a:solidFill>
              </a:rPr>
              <a:t>neuron zrakové dráhy nebo čichové buňky</a:t>
            </a:r>
            <a:r>
              <a:rPr lang="cs-CZ" sz="2200" dirty="0"/>
              <a:t>. </a:t>
            </a:r>
            <a:endParaRPr lang="cs-CZ" sz="2200" dirty="0" smtClean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76686" y="3497201"/>
            <a:ext cx="5651500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rgbClr val="FF0000"/>
                </a:solidFill>
              </a:rPr>
              <a:t>Pseudounipolárn</a:t>
            </a:r>
            <a:r>
              <a:rPr lang="cs-CZ" sz="2000" dirty="0" err="1">
                <a:solidFill>
                  <a:srgbClr val="FF0000"/>
                </a:solidFill>
              </a:rPr>
              <a:t>í</a:t>
            </a:r>
            <a:r>
              <a:rPr lang="cs-CZ" sz="2000" dirty="0">
                <a:solidFill>
                  <a:prstClr val="black"/>
                </a:solidFill>
              </a:rPr>
              <a:t> neuron je zvláštní typ bipolárního neuronu. V blízkosti těla dendrit a axon splývají v jediný výběžek, </a:t>
            </a:r>
            <a:r>
              <a:rPr lang="cs-CZ" sz="2000" dirty="0" err="1">
                <a:solidFill>
                  <a:prstClr val="black"/>
                </a:solidFill>
              </a:rPr>
              <a:t>dendraxon</a:t>
            </a:r>
            <a:r>
              <a:rPr lang="cs-CZ" sz="2000" dirty="0">
                <a:solidFill>
                  <a:prstClr val="black"/>
                </a:solidFill>
              </a:rPr>
              <a:t>. Ten </a:t>
            </a:r>
            <a:r>
              <a:rPr lang="cs-CZ" sz="2000" dirty="0" smtClean="0">
                <a:solidFill>
                  <a:prstClr val="black"/>
                </a:solidFill>
              </a:rPr>
              <a:t>opět </a:t>
            </a:r>
            <a:r>
              <a:rPr lang="cs-CZ" sz="2000" dirty="0">
                <a:solidFill>
                  <a:prstClr val="black"/>
                </a:solidFill>
              </a:rPr>
              <a:t>rozděluje na výběžky dva. Př. </a:t>
            </a:r>
            <a:r>
              <a:rPr lang="cs-CZ" sz="2000" dirty="0">
                <a:solidFill>
                  <a:prstClr val="black"/>
                </a:solidFill>
                <a:hlinkClick r:id="rId5" tooltip="Spinální ganglia"/>
              </a:rPr>
              <a:t>spinální ganglia</a:t>
            </a:r>
            <a:r>
              <a:rPr lang="cs-CZ" sz="2000" dirty="0">
                <a:solidFill>
                  <a:prstClr val="black"/>
                </a:solidFill>
              </a:rPr>
              <a:t> a ganglia mozkových nervů.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Multipolární </a:t>
            </a:r>
            <a:r>
              <a:rPr lang="cs-CZ" sz="2000" dirty="0">
                <a:solidFill>
                  <a:prstClr val="black"/>
                </a:solidFill>
              </a:rPr>
              <a:t>neurony jsou nejpočetnější. Z buněčného těla vystupuje několik dendritů a jeden axon, takže buňka má hvězdicovitý tvar. Multipolární neurony -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u="sng" dirty="0">
                <a:solidFill>
                  <a:srgbClr val="0070C0"/>
                </a:solidFill>
              </a:rPr>
              <a:t>„typické“ neurony</a:t>
            </a:r>
            <a:r>
              <a:rPr lang="cs-CZ" sz="2000" u="sng" dirty="0" smtClean="0">
                <a:solidFill>
                  <a:prstClr val="black"/>
                </a:solidFill>
              </a:rPr>
              <a:t> </a:t>
            </a:r>
            <a:endParaRPr lang="cs-CZ" sz="2000" u="sng" dirty="0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9789" y="6100701"/>
            <a:ext cx="6096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b="1" dirty="0" smtClean="0">
                <a:solidFill>
                  <a:prstClr val="black"/>
                </a:solidFill>
              </a:rPr>
              <a:t>Funkční: </a:t>
            </a:r>
            <a:r>
              <a:rPr lang="cs-CZ" b="1" i="1" dirty="0" err="1" smtClean="0">
                <a:solidFill>
                  <a:prstClr val="black"/>
                </a:solidFill>
              </a:rPr>
              <a:t>principální</a:t>
            </a:r>
            <a:r>
              <a:rPr lang="cs-CZ" b="1" i="1" dirty="0" smtClean="0">
                <a:solidFill>
                  <a:prstClr val="black"/>
                </a:solidFill>
              </a:rPr>
              <a:t> </a:t>
            </a:r>
            <a:r>
              <a:rPr lang="cs-CZ" b="1" i="1" dirty="0">
                <a:solidFill>
                  <a:prstClr val="black"/>
                </a:solidFill>
              </a:rPr>
              <a:t>(projekční)</a:t>
            </a:r>
            <a:r>
              <a:rPr lang="cs-CZ" dirty="0">
                <a:solidFill>
                  <a:prstClr val="black"/>
                </a:solidFill>
              </a:rPr>
              <a:t> – propojují vzdálené oblasti nervového </a:t>
            </a:r>
            <a:r>
              <a:rPr lang="cs-CZ" dirty="0" smtClean="0">
                <a:solidFill>
                  <a:prstClr val="black"/>
                </a:solidFill>
              </a:rPr>
              <a:t>systému, </a:t>
            </a:r>
            <a:r>
              <a:rPr lang="cs-CZ" b="1" i="1" dirty="0" smtClean="0">
                <a:solidFill>
                  <a:prstClr val="black"/>
                </a:solidFill>
              </a:rPr>
              <a:t>lokální </a:t>
            </a:r>
            <a:r>
              <a:rPr lang="cs-CZ" b="1" i="1" dirty="0">
                <a:solidFill>
                  <a:prstClr val="black"/>
                </a:solidFill>
              </a:rPr>
              <a:t>(interneurony)</a:t>
            </a:r>
            <a:r>
              <a:rPr lang="cs-CZ" dirty="0">
                <a:solidFill>
                  <a:prstClr val="black"/>
                </a:solidFill>
              </a:rPr>
              <a:t> – propojují blízké oblasti.</a:t>
            </a:r>
          </a:p>
        </p:txBody>
      </p:sp>
    </p:spTree>
    <p:extLst>
      <p:ext uri="{BB962C8B-B14F-4D97-AF65-F5344CB8AC3E}">
        <p14:creationId xmlns:p14="http://schemas.microsoft.com/office/powerpoint/2010/main" val="19904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56948" y="148471"/>
            <a:ext cx="10395751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Neuroglie - obecně</a:t>
            </a:r>
            <a:endParaRPr lang="cs-CZ" sz="2800" b="1" dirty="0"/>
          </a:p>
          <a:p>
            <a:r>
              <a:rPr lang="cs-CZ" dirty="0"/>
              <a:t/>
            </a:r>
            <a:br>
              <a:rPr lang="cs-CZ" dirty="0"/>
            </a:br>
            <a:r>
              <a:rPr lang="cs-CZ" sz="2400" b="1" dirty="0"/>
              <a:t>Neuroglie</a:t>
            </a:r>
            <a:r>
              <a:rPr lang="cs-CZ" sz="2400" dirty="0"/>
              <a:t> (glie, gliová tkáň) je podpůrná tkáň, která spolu s </a:t>
            </a:r>
            <a:r>
              <a:rPr lang="cs-CZ" sz="2400" dirty="0">
                <a:hlinkClick r:id="rId2" tooltip="Neuron"/>
              </a:rPr>
              <a:t>neurony</a:t>
            </a:r>
            <a:r>
              <a:rPr lang="cs-CZ" sz="2400" dirty="0"/>
              <a:t> tvoří nervový systém. Gliové buňky </a:t>
            </a:r>
            <a:r>
              <a:rPr lang="cs-CZ" sz="2400" dirty="0" smtClean="0"/>
              <a:t>- 90%</a:t>
            </a:r>
            <a:r>
              <a:rPr lang="cs-CZ" sz="2400" baseline="30000" dirty="0"/>
              <a:t> </a:t>
            </a:r>
            <a:r>
              <a:rPr lang="cs-CZ" sz="2400" dirty="0" smtClean="0"/>
              <a:t>všech </a:t>
            </a:r>
            <a:r>
              <a:rPr lang="cs-CZ" sz="2400" dirty="0"/>
              <a:t>buněk v nervovém systému </a:t>
            </a:r>
          </a:p>
          <a:p>
            <a:r>
              <a:rPr lang="cs-CZ" sz="2400" dirty="0" smtClean="0"/>
              <a:t>Funkce:  podpora </a:t>
            </a:r>
            <a:r>
              <a:rPr lang="cs-CZ" sz="2400" dirty="0" err="1"/>
              <a:t>neuronální</a:t>
            </a:r>
            <a:r>
              <a:rPr lang="cs-CZ" sz="2400" dirty="0"/>
              <a:t> sítě, </a:t>
            </a:r>
            <a:r>
              <a:rPr lang="cs-CZ" sz="2400" dirty="0" smtClean="0"/>
              <a:t>zajištění výživy </a:t>
            </a:r>
            <a:r>
              <a:rPr lang="cs-CZ" sz="2400" dirty="0"/>
              <a:t>neuronů, </a:t>
            </a:r>
            <a:r>
              <a:rPr lang="cs-CZ" sz="2400" dirty="0" smtClean="0"/>
              <a:t>schopnost </a:t>
            </a:r>
            <a:r>
              <a:rPr lang="cs-CZ" sz="2400" dirty="0"/>
              <a:t>fagocytózy a </a:t>
            </a:r>
            <a:r>
              <a:rPr lang="cs-CZ" sz="2400" dirty="0" smtClean="0"/>
              <a:t>tvorba </a:t>
            </a:r>
            <a:r>
              <a:rPr lang="cs-CZ" sz="2400" dirty="0">
                <a:hlinkClick r:id="rId3" tooltip="Myelin"/>
              </a:rPr>
              <a:t>myelinu</a:t>
            </a:r>
            <a:r>
              <a:rPr lang="cs-CZ" sz="2400" dirty="0"/>
              <a:t> napomáhají izolaci. </a:t>
            </a:r>
          </a:p>
          <a:p>
            <a:r>
              <a:rPr lang="cs-CZ" sz="2400" dirty="0">
                <a:solidFill>
                  <a:prstClr val="black"/>
                </a:solidFill>
              </a:rPr>
              <a:t>Pro SM: </a:t>
            </a:r>
            <a:r>
              <a:rPr lang="cs-CZ" sz="2400" dirty="0" smtClean="0"/>
              <a:t>Buňky </a:t>
            </a:r>
            <a:r>
              <a:rPr lang="cs-CZ" sz="2400" dirty="0"/>
              <a:t>mají </a:t>
            </a:r>
            <a:r>
              <a:rPr lang="cs-CZ" sz="2400" dirty="0" err="1"/>
              <a:t>argyrofilní</a:t>
            </a:r>
            <a:r>
              <a:rPr lang="cs-CZ" sz="2400" dirty="0"/>
              <a:t> vlastnosti, dají se tedy velmi dobře </a:t>
            </a:r>
            <a:r>
              <a:rPr lang="cs-CZ" sz="2400" dirty="0">
                <a:hlinkClick r:id="rId4" tooltip="Impregnace stříbrem"/>
              </a:rPr>
              <a:t>impregnovat stříbrem</a:t>
            </a:r>
            <a:r>
              <a:rPr lang="cs-CZ" sz="2400" dirty="0"/>
              <a:t>. </a:t>
            </a:r>
            <a:r>
              <a:rPr lang="cs-CZ" sz="2400" dirty="0" smtClean="0"/>
              <a:t>Tato </a:t>
            </a:r>
            <a:r>
              <a:rPr lang="cs-CZ" sz="2400" dirty="0"/>
              <a:t>technika </a:t>
            </a:r>
            <a:r>
              <a:rPr lang="cs-CZ" sz="2400" dirty="0" smtClean="0"/>
              <a:t>vhodná </a:t>
            </a:r>
            <a:r>
              <a:rPr lang="cs-CZ" sz="2400" dirty="0"/>
              <a:t>pro zobrazení cytoplazmy neuroglie i neuronů. Při barvení </a:t>
            </a:r>
            <a:r>
              <a:rPr lang="cs-CZ" sz="2400" dirty="0">
                <a:hlinkClick r:id="rId5" tooltip="Barvení hematoxylin-eosin"/>
              </a:rPr>
              <a:t>hematoxylin-</a:t>
            </a:r>
            <a:r>
              <a:rPr lang="cs-CZ" sz="2400" dirty="0" err="1">
                <a:hlinkClick r:id="rId5" tooltip="Barvení hematoxylin-eosin"/>
              </a:rPr>
              <a:t>eosinem</a:t>
            </a:r>
            <a:r>
              <a:rPr lang="cs-CZ" sz="2400" dirty="0">
                <a:hlinkClick r:id="rId5" tooltip="Barvení hematoxylin-eosin"/>
              </a:rPr>
              <a:t> (HE)</a:t>
            </a:r>
            <a:r>
              <a:rPr lang="cs-CZ" sz="2400" dirty="0"/>
              <a:t> jsou z </a:t>
            </a:r>
            <a:r>
              <a:rPr lang="cs-CZ" sz="2400" dirty="0" err="1"/>
              <a:t>gliálních</a:t>
            </a:r>
            <a:r>
              <a:rPr lang="cs-CZ" sz="2400" dirty="0"/>
              <a:t> buněk vidět pouze jádra, která jsou v porovnání s jádry okolních neuronů malá. </a:t>
            </a:r>
          </a:p>
          <a:p>
            <a:r>
              <a:rPr lang="cs-CZ" sz="2400" dirty="0"/>
              <a:t>Neuroglie dělíme na: </a:t>
            </a:r>
          </a:p>
          <a:p>
            <a:pPr>
              <a:buFont typeface="+mj-lt"/>
              <a:buAutoNum type="arabicPeriod"/>
            </a:pPr>
            <a:r>
              <a:rPr lang="cs-CZ" sz="2400" b="1" i="1" dirty="0"/>
              <a:t>Centrální:</a:t>
            </a:r>
            <a:r>
              <a:rPr lang="cs-CZ" sz="2400" b="1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400" dirty="0"/>
              <a:t>Makroglie – </a:t>
            </a:r>
            <a:r>
              <a:rPr lang="cs-CZ" sz="2400" b="1" dirty="0"/>
              <a:t>astrocyty, oligodendroglie, ependym</a:t>
            </a:r>
            <a:r>
              <a:rPr lang="cs-CZ" sz="2400" dirty="0"/>
              <a:t>, </a:t>
            </a:r>
            <a:r>
              <a:rPr lang="cs-CZ" sz="2400" dirty="0" err="1"/>
              <a:t>tanycyty</a:t>
            </a:r>
            <a:r>
              <a:rPr lang="cs-CZ" sz="2400" dirty="0"/>
              <a:t>, Müllerovy buňky, </a:t>
            </a:r>
            <a:r>
              <a:rPr lang="cs-CZ" sz="2400" dirty="0" err="1"/>
              <a:t>pituicyty</a:t>
            </a:r>
            <a:r>
              <a:rPr lang="cs-CZ" sz="2400" dirty="0"/>
              <a:t>;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400" dirty="0"/>
              <a:t>Mikroglie;</a:t>
            </a:r>
          </a:p>
          <a:p>
            <a:pPr>
              <a:buFont typeface="+mj-lt"/>
              <a:buAutoNum type="arabicPeriod"/>
            </a:pPr>
            <a:r>
              <a:rPr lang="cs-CZ" sz="2400" b="1" i="1" dirty="0"/>
              <a:t>Periferní:</a:t>
            </a:r>
            <a:r>
              <a:rPr lang="cs-CZ" sz="2400" b="1" dirty="0"/>
              <a:t> 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400" dirty="0" err="1"/>
              <a:t>Schwannovy</a:t>
            </a:r>
            <a:r>
              <a:rPr lang="cs-CZ" sz="2400" dirty="0"/>
              <a:t> buňky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400" dirty="0"/>
              <a:t>Satelitové buňky.</a:t>
            </a:r>
          </a:p>
        </p:txBody>
      </p:sp>
    </p:spTree>
    <p:extLst>
      <p:ext uri="{BB962C8B-B14F-4D97-AF65-F5344CB8AC3E}">
        <p14:creationId xmlns:p14="http://schemas.microsoft.com/office/powerpoint/2010/main" val="6805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6431" y="248743"/>
            <a:ext cx="111148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Makroglie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err="1">
                <a:hlinkClick r:id="rId2" tooltip="Astroglie"/>
              </a:rPr>
              <a:t>Astroglie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70C0"/>
                </a:solidFill>
              </a:rPr>
              <a:t>(astrocyty) </a:t>
            </a:r>
            <a:r>
              <a:rPr lang="cs-CZ" sz="2000" dirty="0"/>
              <a:t>- velké, </a:t>
            </a:r>
            <a:r>
              <a:rPr lang="cs-CZ" sz="2000" dirty="0" smtClean="0"/>
              <a:t>1. podpírají </a:t>
            </a:r>
            <a:r>
              <a:rPr lang="cs-CZ" sz="2000" dirty="0"/>
              <a:t>a vyživují </a:t>
            </a:r>
            <a:r>
              <a:rPr lang="cs-CZ" sz="2000" dirty="0">
                <a:hlinkClick r:id="rId3" tooltip="Neuron"/>
              </a:rPr>
              <a:t>neurony</a:t>
            </a:r>
            <a:r>
              <a:rPr lang="cs-CZ" sz="2000" dirty="0"/>
              <a:t>, </a:t>
            </a:r>
            <a:r>
              <a:rPr lang="cs-CZ" sz="2000" dirty="0" smtClean="0"/>
              <a:t>2. mají </a:t>
            </a:r>
            <a:r>
              <a:rPr lang="cs-CZ" sz="2000" dirty="0"/>
              <a:t>schopnost regenerace (tvoří gliovou jizvu), </a:t>
            </a:r>
            <a:r>
              <a:rPr lang="cs-CZ" sz="2000" dirty="0" smtClean="0"/>
              <a:t>3. jsou </a:t>
            </a:r>
            <a:r>
              <a:rPr lang="cs-CZ" sz="2000" dirty="0"/>
              <a:t>největší z neurogliových </a:t>
            </a:r>
            <a:r>
              <a:rPr lang="cs-CZ" sz="2000" dirty="0" smtClean="0"/>
              <a:t>buněk, vysílají </a:t>
            </a:r>
            <a:r>
              <a:rPr lang="cs-CZ" sz="2000" dirty="0"/>
              <a:t>dlouhé výběžky opatřené </a:t>
            </a:r>
            <a:r>
              <a:rPr lang="cs-CZ" sz="2000" dirty="0" smtClean="0"/>
              <a:t>nožkami, 4. panožkami obalují </a:t>
            </a:r>
            <a:r>
              <a:rPr lang="cs-CZ" sz="2000" dirty="0"/>
              <a:t>všechny cévy centrálního nervového systému. 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FF0000"/>
                </a:solidFill>
              </a:rPr>
              <a:t>plazmatické </a:t>
            </a:r>
            <a:r>
              <a:rPr lang="cs-CZ" sz="2000" dirty="0" err="1"/>
              <a:t>Plazmatické</a:t>
            </a:r>
            <a:r>
              <a:rPr lang="cs-CZ" sz="2000" dirty="0"/>
              <a:t> astrocyty najdeme v šedé hmotě mozku a míchy. Jejich výběžky jsou kratší a širší než u fibrilárních astrocytů. </a:t>
            </a:r>
            <a:endParaRPr lang="cs-CZ" sz="20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FF0000"/>
                </a:solidFill>
              </a:rPr>
              <a:t>vláknité</a:t>
            </a:r>
            <a:r>
              <a:rPr lang="cs-CZ" sz="2000" dirty="0" smtClean="0"/>
              <a:t> </a:t>
            </a:r>
            <a:r>
              <a:rPr lang="cs-CZ" sz="2000" dirty="0"/>
              <a:t>(fibrilární). </a:t>
            </a:r>
            <a:r>
              <a:rPr lang="cs-CZ" sz="2000" dirty="0" smtClean="0"/>
              <a:t>Fibrilární </a:t>
            </a:r>
            <a:r>
              <a:rPr lang="cs-CZ" sz="2000" dirty="0"/>
              <a:t>astrocyty se nacházejí hlavně v bílé hmotě mozku a míchy a jejich výběžky jsou dlouhé a štíhlé.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hlinkClick r:id="rId4" tooltip="Oligodendroglie"/>
              </a:rPr>
              <a:t>Oligodendroglie</a:t>
            </a:r>
            <a:r>
              <a:rPr lang="cs-CZ" sz="2000" dirty="0"/>
              <a:t> (</a:t>
            </a:r>
            <a:r>
              <a:rPr lang="cs-CZ" sz="2000" dirty="0" err="1"/>
              <a:t>oligodendrocyty</a:t>
            </a:r>
            <a:r>
              <a:rPr lang="cs-CZ" sz="2000" dirty="0"/>
              <a:t>) - nacházejí se v bílé hmotě CNS, mají opornou funkci, produkují </a:t>
            </a:r>
            <a:r>
              <a:rPr lang="cs-CZ" sz="2000" dirty="0">
                <a:hlinkClick r:id="rId5" tooltip="Myelin"/>
              </a:rPr>
              <a:t>myelin</a:t>
            </a:r>
            <a:r>
              <a:rPr lang="cs-CZ" sz="2000" dirty="0"/>
              <a:t>; najdeme jak v šedé tak i v bílé hmotě. V šedé hmotě jsou především v blízkosti těl neuronů a v hmotě bílé podél </a:t>
            </a:r>
            <a:r>
              <a:rPr lang="cs-CZ" sz="2000" dirty="0" err="1"/>
              <a:t>myelinizovaných</a:t>
            </a:r>
            <a:r>
              <a:rPr lang="cs-CZ" sz="2000" dirty="0"/>
              <a:t> nervových vláken. </a:t>
            </a:r>
            <a:r>
              <a:rPr lang="cs-CZ" sz="2000" dirty="0" err="1"/>
              <a:t>Oligodendrocyty</a:t>
            </a:r>
            <a:r>
              <a:rPr lang="cs-CZ" sz="2000" dirty="0"/>
              <a:t> jsou téměř identické se </a:t>
            </a:r>
            <a:r>
              <a:rPr lang="cs-CZ" sz="2000" dirty="0" err="1">
                <a:hlinkClick r:id="rId6" tooltip="Schwannova buňka"/>
              </a:rPr>
              <a:t>Schwannovými</a:t>
            </a:r>
            <a:r>
              <a:rPr lang="cs-CZ" sz="2000" dirty="0">
                <a:hlinkClick r:id="rId6" tooltip="Schwannova buňka"/>
              </a:rPr>
              <a:t> buňkami</a:t>
            </a:r>
            <a:r>
              <a:rPr lang="cs-CZ" sz="2000" dirty="0"/>
              <a:t> periferního nervového systému, avšak na rozdíl od nich mohou </a:t>
            </a:r>
            <a:r>
              <a:rPr lang="cs-CZ" sz="2000" dirty="0" err="1">
                <a:solidFill>
                  <a:srgbClr val="FF0000"/>
                </a:solidFill>
              </a:rPr>
              <a:t>myelinizovat</a:t>
            </a:r>
            <a:r>
              <a:rPr lang="cs-CZ" sz="2000" dirty="0">
                <a:solidFill>
                  <a:srgbClr val="FF0000"/>
                </a:solidFill>
              </a:rPr>
              <a:t> více než jedno vlákno</a:t>
            </a:r>
            <a:r>
              <a:rPr lang="cs-CZ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err="1">
                <a:hlinkClick r:id="rId7" tooltip="Ependymální buňka"/>
              </a:rPr>
              <a:t>Ependymální</a:t>
            </a:r>
            <a:r>
              <a:rPr lang="cs-CZ" sz="2000" dirty="0">
                <a:hlinkClick r:id="rId7" tooltip="Ependymální buňka"/>
              </a:rPr>
              <a:t> buňky</a:t>
            </a:r>
            <a:r>
              <a:rPr lang="cs-CZ" sz="2000" dirty="0"/>
              <a:t> vystýlají centrální kanál míšní a mozkové komory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925" y="4457053"/>
            <a:ext cx="5553075" cy="240982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86431" y="4784636"/>
            <a:ext cx="645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>
                <a:solidFill>
                  <a:prstClr val="black"/>
                </a:solidFill>
              </a:rPr>
              <a:t>Mikroglie</a:t>
            </a:r>
          </a:p>
          <a:p>
            <a:pPr lvl="0"/>
            <a:r>
              <a:rPr lang="cs-CZ" sz="2000" dirty="0">
                <a:solidFill>
                  <a:prstClr val="black"/>
                </a:solidFill>
                <a:hlinkClick r:id="rId9" tooltip="Mikroglie"/>
              </a:rPr>
              <a:t>Mikroglie</a:t>
            </a:r>
            <a:r>
              <a:rPr lang="cs-CZ" sz="2000" dirty="0">
                <a:solidFill>
                  <a:prstClr val="black"/>
                </a:solidFill>
              </a:rPr>
              <a:t> - jsou nejmenší, mají obrannou funkci - schopnost </a:t>
            </a:r>
            <a:r>
              <a:rPr lang="cs-CZ" sz="2000" dirty="0">
                <a:solidFill>
                  <a:prstClr val="black"/>
                </a:solidFill>
                <a:hlinkClick r:id="rId10" tooltip="Fagocytóza"/>
              </a:rPr>
              <a:t>fagocytózy</a:t>
            </a:r>
            <a:r>
              <a:rPr lang="cs-CZ" sz="2000" dirty="0">
                <a:solidFill>
                  <a:prstClr val="black"/>
                </a:solidFill>
              </a:rPr>
              <a:t>; jsou součástí </a:t>
            </a:r>
            <a:r>
              <a:rPr lang="cs-CZ" sz="2000" dirty="0" err="1">
                <a:solidFill>
                  <a:prstClr val="black"/>
                </a:solidFill>
                <a:hlinkClick r:id="rId11" tooltip="Monocyto-makrofágový systém (stránka neexistuje)"/>
              </a:rPr>
              <a:t>monocyto</a:t>
            </a:r>
            <a:r>
              <a:rPr lang="cs-CZ" sz="2000" dirty="0">
                <a:solidFill>
                  <a:prstClr val="black"/>
                </a:solidFill>
                <a:hlinkClick r:id="rId11" tooltip="Monocyto-makrofágový systém (stránka neexistuje)"/>
              </a:rPr>
              <a:t>-makrofágového systému</a:t>
            </a:r>
            <a:r>
              <a:rPr lang="cs-CZ" sz="2000" dirty="0">
                <a:solidFill>
                  <a:prstClr val="black"/>
                </a:solidFill>
              </a:rPr>
              <a:t>. Byla u nich prokázána schopnost dělení. </a:t>
            </a:r>
          </a:p>
        </p:txBody>
      </p:sp>
    </p:spTree>
    <p:extLst>
      <p:ext uri="{BB962C8B-B14F-4D97-AF65-F5344CB8AC3E}">
        <p14:creationId xmlns:p14="http://schemas.microsoft.com/office/powerpoint/2010/main" val="6817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" r="5726" b="6620"/>
          <a:stretch/>
        </p:blipFill>
        <p:spPr>
          <a:xfrm>
            <a:off x="2707297" y="1809486"/>
            <a:ext cx="6942730" cy="42166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400" y="291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Typy gliových buněk - neuroglie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1911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9652" y="114148"/>
            <a:ext cx="4674833" cy="1325563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Typy gliových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buněk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994982"/>
            <a:ext cx="10515600" cy="1739992"/>
          </a:xfrm>
        </p:spPr>
        <p:txBody>
          <a:bodyPr>
            <a:normAutofit fontScale="92500"/>
          </a:bodyPr>
          <a:lstStyle/>
          <a:p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Oligodendrocyty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oporná funkce, podobné astrocytům,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CNS </a:t>
            </a:r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tvoří </a:t>
            </a:r>
            <a:r>
              <a:rPr lang="cs-C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myelin</a:t>
            </a:r>
          </a:p>
          <a:p>
            <a:r>
              <a:rPr lang="cs-CZ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Schwannovy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buňky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PNS: 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druh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oligodendrocytů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obalují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axony,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tvoří </a:t>
            </a:r>
            <a:r>
              <a:rPr lang="cs-C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myelin a </a:t>
            </a:r>
            <a:r>
              <a:rPr lang="cs-CZ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</a:t>
            </a:r>
            <a:r>
              <a:rPr lang="cs-CZ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pochvu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Satelitní buňky-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malé kubické buňky obalující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  <a:hlinkClick r:id="rId2" tooltip="Neuron"/>
              </a:rPr>
              <a:t>neurony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  <a:hlinkClick r:id="rId3" tooltip="Ganglion"/>
              </a:rPr>
              <a:t>gangliích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400" b="1" dirty="0" smtClean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35853" y="1297555"/>
            <a:ext cx="88207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Periferní glie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Schwannova buňka"/>
              </a:rPr>
              <a:t>Schwannova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Schwannova buňka"/>
              </a:rPr>
              <a:t> buňka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obdoba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Oligodendroglie"/>
              </a:rPr>
              <a:t>oligodendroglie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periferním nervovém systému, ale </a:t>
            </a:r>
            <a:r>
              <a:rPr lang="cs-CZ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myelinisuje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 vlákno.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Satelitní buňka"/>
              </a:rPr>
              <a:t>Satelitní buňka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malé kubické buňky obalující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Neuron"/>
              </a:rPr>
              <a:t>neurony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Ganglion"/>
              </a:rPr>
              <a:t>gangliích</a:t>
            </a:r>
            <a:r>
              <a:rPr lang="cs-CZ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09638" y="3533317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Obalující buňky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595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701799" y="1224571"/>
            <a:ext cx="10100733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b="1" dirty="0">
                <a:solidFill>
                  <a:srgbClr val="0D0DFF"/>
                </a:solidFill>
                <a:ea typeface="Arial Unicode MS" pitchFamily="34" charset="-128"/>
              </a:rPr>
              <a:t>Šedá hmota: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těla neuronů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převážně </a:t>
            </a:r>
            <a:r>
              <a:rPr lang="cs-CZ" altLang="cs-CZ" sz="2000" dirty="0" err="1">
                <a:solidFill>
                  <a:srgbClr val="000000"/>
                </a:solidFill>
                <a:ea typeface="Arial Unicode MS" pitchFamily="34" charset="-128"/>
              </a:rPr>
              <a:t>nemyelinizovaná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vlákna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</a:t>
            </a:r>
            <a:r>
              <a:rPr lang="cs-CZ" altLang="cs-CZ" sz="2000" dirty="0">
                <a:solidFill>
                  <a:srgbClr val="C00000"/>
                </a:solidFill>
                <a:ea typeface="Arial Unicode MS" pitchFamily="34" charset="-128"/>
              </a:rPr>
              <a:t>gliové buňky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  -</a:t>
            </a:r>
            <a:r>
              <a:rPr lang="cs-CZ" altLang="cs-CZ" sz="2000" dirty="0">
                <a:solidFill>
                  <a:srgbClr val="0070C0"/>
                </a:solidFill>
                <a:ea typeface="Arial Unicode MS" pitchFamily="34" charset="-128"/>
              </a:rPr>
              <a:t>protoplasmatické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astrocyty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  -</a:t>
            </a:r>
            <a:r>
              <a:rPr lang="cs-CZ" altLang="cs-CZ" sz="2000" dirty="0" err="1">
                <a:solidFill>
                  <a:srgbClr val="000000"/>
                </a:solidFill>
                <a:ea typeface="Arial Unicode MS" pitchFamily="34" charset="-128"/>
              </a:rPr>
              <a:t>oligodendrocyty</a:t>
            </a: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  -</a:t>
            </a:r>
            <a:r>
              <a:rPr lang="cs-CZ" altLang="cs-CZ" sz="2000" dirty="0" smtClean="0">
                <a:solidFill>
                  <a:srgbClr val="000000"/>
                </a:solidFill>
                <a:ea typeface="Arial Unicode MS" pitchFamily="34" charset="-128"/>
              </a:rPr>
              <a:t>mikroglie</a:t>
            </a: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b="1" dirty="0">
                <a:solidFill>
                  <a:srgbClr val="000000"/>
                </a:solidFill>
                <a:ea typeface="Arial Unicode MS" pitchFamily="34" charset="-128"/>
              </a:rPr>
              <a:t>Šedá hmota se nachází v kůře mozku, jádrech uvnitř bílé hmoty v mozku, v </a:t>
            </a:r>
            <a:r>
              <a:rPr lang="cs-CZ" altLang="cs-CZ" sz="2000" b="1" dirty="0" smtClean="0">
                <a:solidFill>
                  <a:srgbClr val="000000"/>
                </a:solidFill>
                <a:ea typeface="Arial Unicode MS" pitchFamily="34" charset="-128"/>
              </a:rPr>
              <a:t>kůře </a:t>
            </a:r>
            <a:r>
              <a:rPr lang="cs-CZ" altLang="cs-CZ" sz="2000" b="1" dirty="0">
                <a:solidFill>
                  <a:srgbClr val="000000"/>
                </a:solidFill>
                <a:ea typeface="Arial Unicode MS" pitchFamily="34" charset="-128"/>
              </a:rPr>
              <a:t>mozečku, uvnitř míchy a v gangliích PNS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V kůře se vyskytuje více typů </a:t>
            </a:r>
            <a:r>
              <a:rPr lang="cs-CZ" altLang="cs-CZ" sz="2000" dirty="0" smtClean="0">
                <a:solidFill>
                  <a:srgbClr val="000000"/>
                </a:solidFill>
                <a:ea typeface="Arial Unicode MS" pitchFamily="34" charset="-128"/>
              </a:rPr>
              <a:t>neuronů</a:t>
            </a: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V jádrech převládají malé a střední multipolární neurony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b="1" dirty="0">
                <a:solidFill>
                  <a:srgbClr val="0D0DFF"/>
                </a:solidFill>
                <a:ea typeface="Arial Unicode MS" pitchFamily="34" charset="-128"/>
              </a:rPr>
              <a:t>Bílá hmota: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převážně </a:t>
            </a:r>
            <a:r>
              <a:rPr lang="cs-CZ" altLang="cs-CZ" sz="2000" dirty="0" err="1">
                <a:solidFill>
                  <a:srgbClr val="000000"/>
                </a:solidFill>
                <a:ea typeface="Arial Unicode MS" pitchFamily="34" charset="-128"/>
              </a:rPr>
              <a:t>myelinizovaná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vlákna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C00000"/>
                </a:solidFill>
                <a:ea typeface="Arial Unicode MS" pitchFamily="34" charset="-128"/>
              </a:rPr>
              <a:t>                     gliové buňky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  - </a:t>
            </a:r>
            <a:r>
              <a:rPr lang="cs-CZ" altLang="cs-CZ" sz="2000" dirty="0">
                <a:solidFill>
                  <a:srgbClr val="0070C0"/>
                </a:solidFill>
                <a:ea typeface="Arial Unicode MS" pitchFamily="34" charset="-128"/>
              </a:rPr>
              <a:t>fibrilární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astrocyty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  - </a:t>
            </a:r>
            <a:r>
              <a:rPr lang="cs-CZ" altLang="cs-CZ" sz="2000" dirty="0" err="1">
                <a:solidFill>
                  <a:srgbClr val="000000"/>
                </a:solidFill>
                <a:ea typeface="Arial Unicode MS" pitchFamily="34" charset="-128"/>
              </a:rPr>
              <a:t>oligodendrocyty</a:t>
            </a: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                        - mikroglie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000" b="1" dirty="0">
                <a:solidFill>
                  <a:srgbClr val="000000"/>
                </a:solidFill>
                <a:ea typeface="Arial Unicode MS" pitchFamily="34" charset="-128"/>
              </a:rPr>
              <a:t>Bílá hmota je uložena centrálně v mozkové tkáni</a:t>
            </a:r>
            <a:r>
              <a:rPr lang="cs-CZ" altLang="cs-CZ" sz="2000" dirty="0">
                <a:solidFill>
                  <a:srgbClr val="000000"/>
                </a:solidFill>
                <a:ea typeface="Arial Unicode MS" pitchFamily="34" charset="-128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ea typeface="Arial Unicode MS" pitchFamily="34" charset="-128"/>
              </a:rPr>
              <a:t>a na povrchu míchy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cs-CZ" altLang="cs-CZ" sz="2000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764931" y="507712"/>
            <a:ext cx="7258718" cy="53905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903" dirty="0">
                <a:solidFill>
                  <a:srgbClr val="000000"/>
                </a:solidFill>
                <a:ea typeface="Arial Unicode MS" pitchFamily="34" charset="-128"/>
              </a:rPr>
              <a:t>Centrální nervový </a:t>
            </a:r>
            <a:r>
              <a:rPr lang="cs-CZ" altLang="cs-CZ" sz="2903" dirty="0" smtClean="0">
                <a:solidFill>
                  <a:srgbClr val="000000"/>
                </a:solidFill>
                <a:ea typeface="Arial Unicode MS" pitchFamily="34" charset="-128"/>
              </a:rPr>
              <a:t>systém (mozek a mícha)</a:t>
            </a:r>
            <a:endParaRPr lang="cs-CZ" altLang="cs-CZ" sz="2903" dirty="0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873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4648" y="622577"/>
            <a:ext cx="5482701" cy="1325563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Arial" panose="020B0604020202020204" pitchFamily="34" charset="0"/>
              </a:rPr>
              <a:t>Struktura míchy na příčném řezu 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150" y="2255645"/>
            <a:ext cx="9171998" cy="32954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2654423"/>
            <a:ext cx="204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Nemyelinizovaná</a:t>
            </a:r>
            <a:r>
              <a:rPr lang="cs-CZ" dirty="0" smtClean="0"/>
              <a:t> </a:t>
            </a:r>
            <a:r>
              <a:rPr lang="cs-CZ" dirty="0" err="1" smtClean="0"/>
              <a:t>vl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3222595"/>
            <a:ext cx="2716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Neurony:</a:t>
            </a:r>
          </a:p>
          <a:p>
            <a:r>
              <a:rPr lang="cs-CZ" dirty="0" smtClean="0"/>
              <a:t>Protoplasmatické astrocyty</a:t>
            </a:r>
          </a:p>
          <a:p>
            <a:r>
              <a:rPr lang="cs-CZ" dirty="0" err="1" smtClean="0"/>
              <a:t>Oligodendrocyty</a:t>
            </a:r>
            <a:endParaRPr lang="cs-CZ" dirty="0" smtClean="0"/>
          </a:p>
          <a:p>
            <a:r>
              <a:rPr lang="cs-CZ" dirty="0" smtClean="0"/>
              <a:t>mikroglie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35054" y="2425368"/>
            <a:ext cx="180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Myelizinovaná</a:t>
            </a:r>
            <a:r>
              <a:rPr lang="cs-CZ" dirty="0" smtClean="0"/>
              <a:t> </a:t>
            </a:r>
            <a:r>
              <a:rPr lang="cs-CZ" dirty="0" err="1" smtClean="0"/>
              <a:t>vl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435054" y="3222595"/>
            <a:ext cx="192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Neurony:</a:t>
            </a:r>
          </a:p>
          <a:p>
            <a:r>
              <a:rPr lang="cs-CZ" dirty="0" smtClean="0"/>
              <a:t>Fibrilární astrocyty</a:t>
            </a:r>
          </a:p>
          <a:p>
            <a:r>
              <a:rPr lang="cs-CZ" dirty="0" err="1" smtClean="0"/>
              <a:t>Oligodendrocyty</a:t>
            </a:r>
            <a:endParaRPr lang="cs-CZ" dirty="0" smtClean="0"/>
          </a:p>
          <a:p>
            <a:r>
              <a:rPr lang="cs-CZ" dirty="0" smtClean="0"/>
              <a:t>mikroglie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9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Mozeček (cerebellum)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Šedá </a:t>
            </a:r>
            <a:r>
              <a:rPr lang="cs-CZ" sz="3200" b="1" dirty="0">
                <a:solidFill>
                  <a:srgbClr val="000000"/>
                </a:solidFill>
                <a:latin typeface="Arial" panose="020B0604020202020204" pitchFamily="34" charset="0"/>
              </a:rPr>
              <a:t>hmota </a:t>
            </a:r>
            <a:r>
              <a:rPr lang="cs-CZ" sz="3200" dirty="0">
                <a:solidFill>
                  <a:srgbClr val="000000"/>
                </a:solidFill>
                <a:latin typeface="Arial" panose="020B0604020202020204" pitchFamily="34" charset="0"/>
              </a:rPr>
              <a:t>vytváří mozečkovou kůru a jádra uvnitř mozečku </a:t>
            </a:r>
          </a:p>
          <a:p>
            <a:r>
              <a:rPr lang="cs-CZ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Bílá </a:t>
            </a:r>
            <a:r>
              <a:rPr lang="cs-CZ" sz="3200" b="1" dirty="0">
                <a:solidFill>
                  <a:srgbClr val="000000"/>
                </a:solidFill>
                <a:latin typeface="Arial" panose="020B0604020202020204" pitchFamily="34" charset="0"/>
              </a:rPr>
              <a:t>hmota </a:t>
            </a:r>
            <a:r>
              <a:rPr lang="cs-CZ" sz="3200" dirty="0">
                <a:solidFill>
                  <a:srgbClr val="000000"/>
                </a:solidFill>
                <a:latin typeface="Arial" panose="020B0604020202020204" pitchFamily="34" charset="0"/>
              </a:rPr>
              <a:t>je uložena uvnitř mozečku a zasahuje do jednotlivých závitů v podobě tenkých plátů </a:t>
            </a:r>
          </a:p>
          <a:p>
            <a:endParaRPr lang="cs-CZ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rgbClr val="000000"/>
                </a:solidFill>
                <a:latin typeface="Arial" panose="020B0604020202020204" pitchFamily="34" charset="0"/>
              </a:rPr>
              <a:t>Charakteristický vzhled „strom života“ </a:t>
            </a: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Kůra - trojvrstevná: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Molekulární vrstva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– převládají vlákna (hlavně dendrity Purkyňových buněk) 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dále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typy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neuronů: </a:t>
            </a:r>
          </a:p>
          <a:p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košíčkové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buňky </a:t>
            </a:r>
          </a:p>
          <a:p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hvězdicovité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multipolární neurony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Vrstva Purkyňových buněk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Zrnitá vrstva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- malé neurony cca 6 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8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09873" y="144954"/>
            <a:ext cx="3312963" cy="944937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Struktura mozečku</a:t>
            </a:r>
            <a:endParaRPr lang="cs-CZ" sz="2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624" y="1089891"/>
            <a:ext cx="6543460" cy="60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7766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Nervová vlákna 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93077" y="1230084"/>
            <a:ext cx="11605846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Axony - nervová vlákna – svazky nervových vláken (= nervy v PNS, dráhy v CNS) </a:t>
            </a:r>
          </a:p>
          <a:p>
            <a:r>
              <a:rPr lang="cs-CZ" sz="2400" dirty="0" smtClean="0"/>
              <a:t>Axony mají obaly: V PNS je obalový element </a:t>
            </a:r>
            <a:r>
              <a:rPr lang="cs-CZ" sz="2400" dirty="0" err="1" smtClean="0"/>
              <a:t>Schwannova</a:t>
            </a:r>
            <a:r>
              <a:rPr lang="cs-CZ" sz="2400" dirty="0" smtClean="0"/>
              <a:t> buňka,  v CNS </a:t>
            </a:r>
            <a:r>
              <a:rPr lang="cs-CZ" sz="2400" dirty="0" err="1" smtClean="0"/>
              <a:t>oligodendrocyt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Vlákna mohou být </a:t>
            </a:r>
            <a:r>
              <a:rPr lang="cs-CZ" sz="2400" dirty="0" err="1" smtClean="0"/>
              <a:t>myelinizovaná</a:t>
            </a:r>
            <a:r>
              <a:rPr lang="cs-CZ" sz="2400" dirty="0" smtClean="0"/>
              <a:t> nebo </a:t>
            </a:r>
            <a:r>
              <a:rPr lang="cs-CZ" sz="2400" dirty="0" err="1" smtClean="0"/>
              <a:t>nemyelinizovaná</a:t>
            </a:r>
            <a:endParaRPr lang="cs-CZ" sz="24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2829" r="6387" b="10222"/>
          <a:stretch/>
        </p:blipFill>
        <p:spPr>
          <a:xfrm>
            <a:off x="5023336" y="2555647"/>
            <a:ext cx="6875587" cy="417236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24575" r="16722" b="13973"/>
          <a:stretch/>
        </p:blipFill>
        <p:spPr>
          <a:xfrm>
            <a:off x="293077" y="2767623"/>
            <a:ext cx="4425726" cy="37973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73723" y="6257146"/>
            <a:ext cx="2473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Tvorba myelinu v periferním NS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0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5912" y="240837"/>
            <a:ext cx="1789590" cy="1325563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Obaly CNS</a:t>
            </a:r>
            <a:endParaRPr lang="cs-CZ" sz="2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443" y="1367162"/>
            <a:ext cx="7322025" cy="53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1513" y="356248"/>
            <a:ext cx="3413587" cy="1325563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Mozkové komory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Dutiny uvnitř mozku, které pokračují v míše jako míšní kanál, 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vystlány jednovrstevným epitelem – EPENDYM </a:t>
            </a: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I. a II. (postranní) mozkové komory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v hemisférách koncového mozku </a:t>
            </a:r>
          </a:p>
          <a:p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III. mozková komora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v mezimozku </a:t>
            </a:r>
          </a:p>
          <a:p>
            <a:r>
              <a:rPr lang="sv-SE" b="1" dirty="0">
                <a:solidFill>
                  <a:srgbClr val="000000"/>
                </a:solidFill>
                <a:latin typeface="Arial" panose="020B0604020202020204" pitchFamily="34" charset="0"/>
              </a:rPr>
              <a:t>IV. mozková komora 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</a:rPr>
              <a:t>v prodloužené míše 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III. a IV. komora je spojena úzkým kanálem (</a:t>
            </a:r>
            <a:r>
              <a:rPr lang="cs-CZ" i="1" dirty="0" err="1">
                <a:solidFill>
                  <a:srgbClr val="000000"/>
                </a:solidFill>
                <a:latin typeface="Arial" panose="020B0604020202020204" pitchFamily="34" charset="0"/>
              </a:rPr>
              <a:t>ductus</a:t>
            </a: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</a:rPr>
              <a:t> Sylvii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) pod středním mozkem a mozečkem.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95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250" y="275208"/>
            <a:ext cx="10936550" cy="5901755"/>
          </a:xfrm>
        </p:spPr>
        <p:txBody>
          <a:bodyPr>
            <a:normAutofit fontScale="85000" lnSpcReduction="20000"/>
          </a:bodyPr>
          <a:lstStyle/>
          <a:p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</a:rPr>
              <a:t>Hematoencefalická bariéra: 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Zvláštní způsob uspořádání tkáně na rozhraní krev – nervová tkáň. </a:t>
            </a:r>
          </a:p>
          <a:p>
            <a:r>
              <a:rPr lang="cs-CZ" dirty="0">
                <a:latin typeface="Arial" panose="020B0604020202020204" pitchFamily="34" charset="0"/>
              </a:rPr>
              <a:t>Zamezuje vstupu potenciálně škodlivých látek z krve do nervové tkáně.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• </a:t>
            </a:r>
            <a:r>
              <a:rPr lang="cs-CZ" dirty="0" err="1">
                <a:latin typeface="Arial" panose="020B0604020202020204" pitchFamily="34" charset="0"/>
              </a:rPr>
              <a:t>Zonulae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occludentes</a:t>
            </a:r>
            <a:r>
              <a:rPr lang="cs-CZ" dirty="0">
                <a:latin typeface="Arial" panose="020B0604020202020204" pitchFamily="34" charset="0"/>
              </a:rPr>
              <a:t> v endotelu </a:t>
            </a:r>
            <a:endParaRPr lang="cs-CZ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• </a:t>
            </a:r>
            <a:r>
              <a:rPr lang="cs-CZ" dirty="0">
                <a:latin typeface="Arial" panose="020B0604020202020204" pitchFamily="34" charset="0"/>
              </a:rPr>
              <a:t>Endotel bez fenestrací 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• </a:t>
            </a:r>
            <a:r>
              <a:rPr lang="cs-CZ" dirty="0">
                <a:latin typeface="Arial" panose="020B0604020202020204" pitchFamily="34" charset="0"/>
              </a:rPr>
              <a:t>Málo </a:t>
            </a:r>
            <a:r>
              <a:rPr lang="cs-CZ" dirty="0" err="1">
                <a:latin typeface="Arial" panose="020B0604020202020204" pitchFamily="34" charset="0"/>
              </a:rPr>
              <a:t>pinocytárních</a:t>
            </a:r>
            <a:r>
              <a:rPr lang="cs-CZ" dirty="0">
                <a:latin typeface="Arial" panose="020B0604020202020204" pitchFamily="34" charset="0"/>
              </a:rPr>
              <a:t> váčků v endotelových buňkách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• Výběžky astrocytů obklopují cévy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</a:rPr>
              <a:t>Mozkomíšní mok: 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Produkován v tzv. </a:t>
            </a:r>
            <a:r>
              <a:rPr lang="cs-CZ" i="1" dirty="0">
                <a:latin typeface="Arial" panose="020B0604020202020204" pitchFamily="34" charset="0"/>
              </a:rPr>
              <a:t>plexus </a:t>
            </a:r>
            <a:r>
              <a:rPr lang="cs-CZ" i="1" dirty="0" err="1">
                <a:latin typeface="Arial" panose="020B0604020202020204" pitchFamily="34" charset="0"/>
              </a:rPr>
              <a:t>choroideus</a:t>
            </a:r>
            <a:r>
              <a:rPr lang="cs-CZ" i="1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= záhyby pia mater uvnitř </a:t>
            </a:r>
          </a:p>
          <a:p>
            <a:r>
              <a:rPr lang="cs-CZ" dirty="0">
                <a:latin typeface="Arial" panose="020B0604020202020204" pitchFamily="34" charset="0"/>
              </a:rPr>
              <a:t>mozkových komor. </a:t>
            </a:r>
            <a:r>
              <a:rPr lang="cs-CZ" dirty="0" smtClean="0">
                <a:latin typeface="Arial" panose="020B0604020202020204" pitchFamily="34" charset="0"/>
              </a:rPr>
              <a:t>vazivo </a:t>
            </a:r>
            <a:r>
              <a:rPr lang="cs-CZ" dirty="0">
                <a:latin typeface="Arial" panose="020B0604020202020204" pitchFamily="34" charset="0"/>
              </a:rPr>
              <a:t>s kapilárami a epitel odvozený od ependymu. </a:t>
            </a:r>
          </a:p>
          <a:p>
            <a:r>
              <a:rPr lang="cs-CZ" b="1" dirty="0">
                <a:latin typeface="Arial" panose="020B0604020202020204" pitchFamily="34" charset="0"/>
              </a:rPr>
              <a:t>Epitelové buňky produkují vodnatý roztok – mok</a:t>
            </a:r>
            <a:r>
              <a:rPr lang="cs-CZ" dirty="0">
                <a:latin typeface="Arial" panose="020B0604020202020204" pitchFamily="34" charset="0"/>
              </a:rPr>
              <a:t>. Celkem asi 135 ml, obnovuje se, bez buněk, málo proteinů, málo glukózy. </a:t>
            </a:r>
          </a:p>
          <a:p>
            <a:r>
              <a:rPr lang="cs-CZ" b="1" dirty="0">
                <a:latin typeface="Arial" panose="020B0604020202020204" pitchFamily="34" charset="0"/>
              </a:rPr>
              <a:t>Vstřebávání moku: </a:t>
            </a:r>
            <a:r>
              <a:rPr lang="cs-CZ" dirty="0">
                <a:latin typeface="Arial" panose="020B0604020202020204" pitchFamily="34" charset="0"/>
              </a:rPr>
              <a:t>ve stropu 4. komory jsou tři otvory, které spojují komorový prostor a subarachnoidální prostor – mok se vstřebává do krve.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8804" y="504122"/>
            <a:ext cx="6382873" cy="540840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95416" y="202280"/>
            <a:ext cx="44891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Horní obrázek: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mozkové komory: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1: první a druhá 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3: třetí 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4: čtvrtá 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5: míšní kanál </a:t>
            </a: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Dolní obrázek: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hlavové nervy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(římskými číslicemi) </a:t>
            </a: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a: čichový lalok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b: koncový mozek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c: pallium 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d parietální orgán </a:t>
            </a: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e: epifýza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f: mozeček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g: </a:t>
            </a:r>
            <a:r>
              <a:rPr 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čverohrbolí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-střední mozek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h: mícha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i prodloužená mícha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j: Varolův most 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k: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Sylviův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kanál 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l: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infundibulum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mezimozku </a:t>
            </a: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m: hypofýza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n: mezimozek – chiasma </a:t>
            </a:r>
            <a:r>
              <a:rPr 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opticum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o: corpus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914900" y="2997200"/>
            <a:ext cx="140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Čichový lalok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95800" y="1612900"/>
            <a:ext cx="13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Konc.mozek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09000" y="504122"/>
            <a:ext cx="88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epifýza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86899" y="1168400"/>
            <a:ext cx="105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mozeček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flipH="1">
            <a:off x="9486899" y="2017344"/>
            <a:ext cx="168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Střední mozek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72300" y="336653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mezimozek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242300" y="3366532"/>
            <a:ext cx="111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hypofýza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486899" y="3433934"/>
            <a:ext cx="134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 mezimozek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116075" y="31336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m</a:t>
            </a:r>
            <a:r>
              <a:rPr lang="cs-CZ" smtClean="0"/>
              <a:t>ost </a:t>
            </a:r>
            <a:r>
              <a:rPr lang="cs-CZ" dirty="0" smtClean="0"/>
              <a:t>Varolův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249548" y="2835717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mícha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2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0676" y="0"/>
            <a:ext cx="3950564" cy="877749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Hlavové a míšní nervy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971" y="609384"/>
            <a:ext cx="11306452" cy="4351338"/>
          </a:xfrm>
        </p:spPr>
        <p:txBody>
          <a:bodyPr>
            <a:normAutofit fontScale="25000" lnSpcReduction="20000"/>
          </a:bodyPr>
          <a:lstStyle/>
          <a:p>
            <a:endParaRPr lang="cs-CZ" sz="2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cs-CZ" sz="8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cs-CZ" sz="8000" b="1" dirty="0">
                <a:solidFill>
                  <a:srgbClr val="000000"/>
                </a:solidFill>
                <a:latin typeface="Arial" panose="020B0604020202020204" pitchFamily="34" charset="0"/>
              </a:rPr>
              <a:t>. Nerv čichový 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nervus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olfactorius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) vede vzruchy z čichových receptorů do čichových laloků koncového mozku </a:t>
            </a:r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cs-CZ" sz="8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II</a:t>
            </a:r>
            <a:r>
              <a:rPr lang="cs-CZ" sz="8000" b="1" dirty="0">
                <a:solidFill>
                  <a:srgbClr val="000000"/>
                </a:solidFill>
                <a:latin typeface="Arial" panose="020B0604020202020204" pitchFamily="34" charset="0"/>
              </a:rPr>
              <a:t>. Nerv zrakový 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nervus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opticus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) vede zrakové nervy přes chiasma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opticum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do mezimozku </a:t>
            </a:r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cs-CZ" sz="8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III</a:t>
            </a:r>
            <a:r>
              <a:rPr lang="cs-CZ" sz="8000" b="1" dirty="0">
                <a:solidFill>
                  <a:srgbClr val="000000"/>
                </a:solidFill>
                <a:latin typeface="Arial" panose="020B0604020202020204" pitchFamily="34" charset="0"/>
              </a:rPr>
              <a:t>. Nerv okohybný 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nervus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oculomotorius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) ze středního mozku, obsahuje motorická vlákna okohybných svalů </a:t>
            </a:r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cs-CZ" sz="8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IV</a:t>
            </a:r>
            <a:r>
              <a:rPr lang="cs-CZ" sz="8000" b="1" dirty="0">
                <a:solidFill>
                  <a:srgbClr val="000000"/>
                </a:solidFill>
                <a:latin typeface="Arial" panose="020B0604020202020204" pitchFamily="34" charset="0"/>
              </a:rPr>
              <a:t>. Nerv kladkový 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nervus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trochlearis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) ze středního mozku, motorická vlákna </a:t>
            </a:r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Zbývající nervy mají svá jádra uložena v prodloužené míše: </a:t>
            </a:r>
          </a:p>
          <a:p>
            <a:r>
              <a:rPr lang="cs-CZ" sz="8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cs-CZ" sz="8000" b="1" dirty="0">
                <a:solidFill>
                  <a:srgbClr val="000000"/>
                </a:solidFill>
                <a:latin typeface="Arial" panose="020B0604020202020204" pitchFamily="34" charset="0"/>
              </a:rPr>
              <a:t>. Nerv trojklanný 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nervus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trigeminus) Senzitivní vlákna pro kůži hlavy a zuby, motorická inervace žvýkacích svalů </a:t>
            </a:r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cs-CZ" sz="8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VI </a:t>
            </a:r>
            <a:r>
              <a:rPr lang="cs-CZ" sz="8000" b="1" dirty="0">
                <a:solidFill>
                  <a:srgbClr val="000000"/>
                </a:solidFill>
                <a:latin typeface="Arial" panose="020B0604020202020204" pitchFamily="34" charset="0"/>
              </a:rPr>
              <a:t>Nerv odtahující 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nervus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abducens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somatomotorická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inervace svalů oka </a:t>
            </a:r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cs-CZ" sz="8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VII</a:t>
            </a:r>
            <a:r>
              <a:rPr lang="cs-CZ" sz="8000" b="1" dirty="0">
                <a:solidFill>
                  <a:srgbClr val="000000"/>
                </a:solidFill>
                <a:latin typeface="Arial" panose="020B0604020202020204" pitchFamily="34" charset="0"/>
              </a:rPr>
              <a:t>. Nerv lícní 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nervus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facialis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) motorická inervace svalů uší, očních víček a mimických svalů, inervace žláz </a:t>
            </a:r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cs-CZ" sz="8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VIII</a:t>
            </a:r>
            <a:r>
              <a:rPr lang="cs-CZ" sz="8000" b="1" dirty="0">
                <a:solidFill>
                  <a:srgbClr val="000000"/>
                </a:solidFill>
                <a:latin typeface="Arial" panose="020B0604020202020204" pitchFamily="34" charset="0"/>
              </a:rPr>
              <a:t>. Nerv rovnovážně sluchový 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nervus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vestibulocochlearis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) vjemy ze sluchového a rovnovážného ústrojí </a:t>
            </a:r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cs-CZ" sz="8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IX</a:t>
            </a:r>
            <a:r>
              <a:rPr lang="cs-CZ" sz="8000" b="1" dirty="0">
                <a:solidFill>
                  <a:srgbClr val="000000"/>
                </a:solidFill>
                <a:latin typeface="Arial" panose="020B0604020202020204" pitchFamily="34" charset="0"/>
              </a:rPr>
              <a:t>. Nerv jazykohltanový 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nervus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glossopharyngeus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) svalovina jazyka, slinné žlázy, podněty ze smyslových buněk jazyka. </a:t>
            </a:r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cs-CZ" sz="8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cs-CZ" sz="8000" b="1" dirty="0">
                <a:solidFill>
                  <a:srgbClr val="000000"/>
                </a:solidFill>
                <a:latin typeface="Arial" panose="020B0604020202020204" pitchFamily="34" charset="0"/>
              </a:rPr>
              <a:t>. Nerv bloudivý 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nervus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vagus )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visceromotorická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viscerosenzitivní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inervace vnitřních orgánů. Důležitá součást parasympatického vegetativního nervstva. </a:t>
            </a:r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cs-CZ" sz="8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XI</a:t>
            </a:r>
            <a:r>
              <a:rPr lang="cs-CZ" sz="8000" b="1" dirty="0">
                <a:solidFill>
                  <a:srgbClr val="000000"/>
                </a:solidFill>
                <a:latin typeface="Arial" panose="020B0604020202020204" pitchFamily="34" charset="0"/>
              </a:rPr>
              <a:t>. Nerv přídatný 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nervus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accesorius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) motorický nerv pro svaly krku a hltanu </a:t>
            </a:r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cs-CZ" sz="8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XII</a:t>
            </a:r>
            <a:r>
              <a:rPr lang="cs-CZ" sz="8000" b="1" dirty="0">
                <a:solidFill>
                  <a:srgbClr val="000000"/>
                </a:solidFill>
                <a:latin typeface="Arial" panose="020B0604020202020204" pitchFamily="34" charset="0"/>
              </a:rPr>
              <a:t>. Nerv podjazykový 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nervus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8000" dirty="0" err="1">
                <a:solidFill>
                  <a:srgbClr val="000000"/>
                </a:solidFill>
                <a:latin typeface="Arial" panose="020B0604020202020204" pitchFamily="34" charset="0"/>
              </a:rPr>
              <a:t>hypoglossus</a:t>
            </a:r>
            <a:r>
              <a:rPr lang="cs-CZ" sz="8000" dirty="0">
                <a:solidFill>
                  <a:srgbClr val="000000"/>
                </a:solidFill>
                <a:latin typeface="Arial" panose="020B0604020202020204" pitchFamily="34" charset="0"/>
              </a:rPr>
              <a:t>) motorický nerv pro svaly jazyka, vystupuje už z míchy, ale do CNS vstupuje přes lebku. </a:t>
            </a:r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endParaRPr lang="cs-CZ" sz="8000" dirty="0">
              <a:solidFill>
                <a:srgbClr val="000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27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7217" y="294104"/>
            <a:ext cx="2428783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cs-CZ" sz="28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Míšní nervy 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Míšní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nervy (31 párů) vystupují z míchy jedním dorzálním a jedním ventrálním kořenem. </a:t>
            </a:r>
            <a:endParaRPr lang="cs-CZ" sz="2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lvl="0"/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Dorzální kořen vede aferentní senzitivní vlákna 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Ventrální kořen vede vlákna motorická a vegetativní (</a:t>
            </a:r>
            <a:r>
              <a:rPr 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pregang</a:t>
            </a:r>
            <a:r>
              <a:rPr lang="cs-CZ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liová</a:t>
            </a:r>
            <a:r>
              <a:rPr lang="cs-CZ" sz="2400" b="1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endParaRPr lang="cs-CZ" sz="24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3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ganglion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"/>
          <a:stretch>
            <a:fillRect/>
          </a:stretch>
        </p:blipFill>
        <p:spPr bwMode="auto">
          <a:xfrm>
            <a:off x="6502400" y="3835400"/>
            <a:ext cx="5803680" cy="27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82278" y="575918"/>
            <a:ext cx="9364132" cy="687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475" indent="-252413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633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b="1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Ganglia:</a:t>
            </a:r>
            <a:r>
              <a:rPr lang="cs-CZ" altLang="cs-CZ" sz="20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nakupení </a:t>
            </a:r>
            <a:r>
              <a:rPr lang="cs-CZ" altLang="cs-CZ" sz="20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nervových buněk mimo CNS, obalené vazivem                  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dirty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Typy ganglií: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dirty="0">
                <a:solidFill>
                  <a:srgbClr val="0D0DFF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autonomní ganglia </a:t>
            </a:r>
            <a:r>
              <a:rPr lang="cs-CZ" altLang="cs-CZ" sz="20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- ztluštění v průběhu autonomních nervů nebo ve stěnách orgánů  </a:t>
            </a:r>
            <a:r>
              <a:rPr lang="cs-CZ" altLang="cs-CZ" sz="20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(ganglia </a:t>
            </a:r>
            <a:r>
              <a:rPr lang="cs-CZ" altLang="cs-CZ" sz="20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u parasympatiku a párový sympatický kmen poblíž míchy )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2000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dirty="0">
                <a:solidFill>
                  <a:srgbClr val="0D0DFF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senzitivní ganglia</a:t>
            </a:r>
            <a:r>
              <a:rPr lang="cs-CZ" altLang="cs-CZ" sz="20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–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cs-CZ" altLang="cs-CZ" sz="20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ganglia zadních kořenů míšních = </a:t>
            </a:r>
            <a:r>
              <a:rPr lang="cs-CZ" altLang="cs-CZ" sz="2000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spinální ganglia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- ganglia hlavových </a:t>
            </a:r>
            <a:r>
              <a:rPr lang="cs-CZ" altLang="cs-CZ" sz="2000" dirty="0" smtClean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nervů </a:t>
            </a:r>
            <a:endParaRPr lang="cs-CZ" altLang="cs-CZ" sz="2000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2000" dirty="0">
              <a:solidFill>
                <a:srgbClr val="0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20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cs-CZ" altLang="cs-CZ" sz="2000" b="1" dirty="0">
                <a:solidFill>
                  <a:srgbClr val="0D0DFF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2000" b="1" dirty="0">
                <a:solidFill>
                  <a:prstClr val="black"/>
                </a:solidFill>
                <a:latin typeface="+mn-lt"/>
              </a:rPr>
              <a:t>Periferní nervy </a:t>
            </a:r>
            <a:r>
              <a:rPr lang="cs-CZ" sz="2000" dirty="0">
                <a:solidFill>
                  <a:prstClr val="black"/>
                </a:solidFill>
                <a:latin typeface="+mn-lt"/>
              </a:rPr>
              <a:t>– svazky nervových </a:t>
            </a:r>
            <a:r>
              <a:rPr lang="cs-CZ" sz="2000" dirty="0" smtClean="0">
                <a:solidFill>
                  <a:prstClr val="black"/>
                </a:solidFill>
                <a:latin typeface="+mn-lt"/>
              </a:rPr>
              <a:t>vláken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  <a:latin typeface="+mn-lt"/>
              </a:rPr>
              <a:t>obaly </a:t>
            </a:r>
            <a:r>
              <a:rPr lang="cs-CZ" sz="2000" dirty="0" err="1">
                <a:solidFill>
                  <a:srgbClr val="0070C0"/>
                </a:solidFill>
                <a:latin typeface="+mn-lt"/>
              </a:rPr>
              <a:t>epi</a:t>
            </a:r>
            <a:r>
              <a:rPr lang="cs-CZ" sz="2000" dirty="0">
                <a:solidFill>
                  <a:srgbClr val="0070C0"/>
                </a:solidFill>
                <a:latin typeface="+mn-lt"/>
              </a:rPr>
              <a:t>-, peri- </a:t>
            </a:r>
            <a:r>
              <a:rPr lang="cs-CZ" sz="2000" dirty="0">
                <a:solidFill>
                  <a:prstClr val="black"/>
                </a:solidFill>
                <a:latin typeface="+mn-lt"/>
              </a:rPr>
              <a:t>a </a:t>
            </a:r>
            <a:r>
              <a:rPr lang="cs-CZ" sz="2000" dirty="0" err="1">
                <a:solidFill>
                  <a:srgbClr val="0070C0"/>
                </a:solidFill>
                <a:latin typeface="+mn-lt"/>
              </a:rPr>
              <a:t>endo</a:t>
            </a:r>
            <a:r>
              <a:rPr lang="cs-CZ" sz="2000" dirty="0" err="1">
                <a:solidFill>
                  <a:prstClr val="black"/>
                </a:solidFill>
                <a:latin typeface="+mn-lt"/>
              </a:rPr>
              <a:t>neurium</a:t>
            </a:r>
            <a:r>
              <a:rPr lang="cs-CZ" sz="2000" dirty="0">
                <a:solidFill>
                  <a:prstClr val="black"/>
                </a:solidFill>
                <a:latin typeface="+mn-lt"/>
              </a:rPr>
              <a:t>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Char char="-"/>
            </a:pPr>
            <a:r>
              <a:rPr lang="cs-CZ" sz="2000" dirty="0">
                <a:solidFill>
                  <a:prstClr val="black"/>
                </a:solidFill>
                <a:latin typeface="+mn-lt"/>
              </a:rPr>
              <a:t>Aferentní a eferentní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Char char="-"/>
            </a:pPr>
            <a:r>
              <a:rPr lang="cs-CZ" sz="2000" dirty="0" smtClean="0">
                <a:solidFill>
                  <a:prstClr val="black"/>
                </a:solidFill>
                <a:latin typeface="+mn-lt"/>
              </a:rPr>
              <a:t>Senzitivní (do CNS), motorické (od CNS)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cs-CZ" sz="2000" dirty="0" smtClean="0">
                <a:solidFill>
                  <a:prstClr val="black"/>
                </a:solidFill>
                <a:latin typeface="+mn-lt"/>
              </a:rPr>
              <a:t>a </a:t>
            </a:r>
            <a:r>
              <a:rPr lang="cs-CZ" sz="2000" dirty="0">
                <a:solidFill>
                  <a:prstClr val="black"/>
                </a:solidFill>
                <a:latin typeface="+mn-lt"/>
              </a:rPr>
              <a:t>smíšené </a:t>
            </a: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dirty="0">
              <a:solidFill>
                <a:srgbClr val="0D0D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dirty="0">
              <a:solidFill>
                <a:srgbClr val="0D0DFF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altLang="cs-CZ" sz="1814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829544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altLang="cs-CZ" sz="1814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708900" y="3391646"/>
            <a:ext cx="402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Spinální ganglie (neurony, satelitní 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1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963" y="1154097"/>
            <a:ext cx="10146776" cy="51027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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NS rozptýlená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(difúzní):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bi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nebo multipolární buňky, např. houby, láčkovci.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Wingdings" panose="05000000000000000000" pitchFamily="2" charset="2"/>
              </a:rPr>
              <a:t>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NS kruhová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paprsčitě souměrní živočichové, kruhový nerv a případně podélné větve, např. medúzy.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  <a:latin typeface="Wingdings" panose="05000000000000000000" pitchFamily="2" charset="2"/>
              </a:rPr>
              <a:t>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NS gangliová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kumulace nervových buněk do uzlin – ganglií a rozdělení na centrální a periferní nervový systém. Souvisí s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cefalizací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, např. ploštěnci. </a:t>
            </a: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</a:rPr>
              <a:t>NS žebříčková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(typ gangliové soustavy) vyskytuje se v různých modifikacích, významná u kroužkovců, 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</a:rPr>
              <a:t>později splýváním párů segmentálních uzlin i jejich spojek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- konektiv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a vzniká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břišní nervová páska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Postupné koncentrování nervových buněk 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</a:rPr>
              <a:t>do </a:t>
            </a:r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</a:rPr>
              <a:t>jedné nebo 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</a:rPr>
              <a:t>několika málo </a:t>
            </a:r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</a:rPr>
              <a:t>uzlin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 (center) funkčně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i anatomicky úzce spojeno se soustavou žláz s vnitřní sekrecí.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02672" y="261055"/>
            <a:ext cx="763479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4400" dirty="0">
                <a:solidFill>
                  <a:srgbClr val="000000"/>
                </a:solidFill>
                <a:latin typeface="Arial" panose="020B0604020202020204" pitchFamily="34" charset="0"/>
              </a:rPr>
              <a:t>Fylogeneze nervové soustavy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539" y="46036"/>
            <a:ext cx="1309350" cy="1833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739" y="2833762"/>
            <a:ext cx="1593150" cy="17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90" y="0"/>
            <a:ext cx="11654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Použitá literatura, zdroje obrázků.</a:t>
            </a:r>
            <a:br>
              <a:rPr lang="cs-CZ" b="1" dirty="0" smtClean="0"/>
            </a:br>
            <a:r>
              <a:rPr lang="cs-CZ" b="1" dirty="0" smtClean="0"/>
              <a:t>tučně – doporučená literatura pro studium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8323" cy="48448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cs-CZ" altLang="cs-CZ" b="1" dirty="0" err="1"/>
              <a:t>Junqueira</a:t>
            </a:r>
            <a:r>
              <a:rPr lang="cs-CZ" altLang="cs-CZ" b="1" dirty="0"/>
              <a:t> L. C., </a:t>
            </a:r>
            <a:r>
              <a:rPr lang="cs-CZ" altLang="cs-CZ" b="1" dirty="0" err="1"/>
              <a:t>Carneiro</a:t>
            </a:r>
            <a:r>
              <a:rPr lang="cs-CZ" altLang="cs-CZ" b="1" dirty="0"/>
              <a:t> J</a:t>
            </a:r>
            <a:r>
              <a:rPr lang="cs-CZ" altLang="cs-CZ" b="1" dirty="0" smtClean="0"/>
              <a:t>., </a:t>
            </a:r>
            <a:r>
              <a:rPr lang="cs-CZ" altLang="cs-CZ" b="1" dirty="0" err="1" smtClean="0"/>
              <a:t>Kelley</a:t>
            </a:r>
            <a:r>
              <a:rPr lang="cs-CZ" altLang="cs-CZ" b="1" dirty="0" smtClean="0"/>
              <a:t> L.R.: Základy Histologie, překlad, 7 vydání. H&amp;H, 1997 </a:t>
            </a:r>
            <a:endParaRPr lang="cs-CZ" altLang="cs-CZ" b="1" dirty="0"/>
          </a:p>
          <a:p>
            <a:pPr>
              <a:lnSpc>
                <a:spcPct val="120000"/>
              </a:lnSpc>
              <a:defRPr/>
            </a:pPr>
            <a:r>
              <a:rPr lang="cs-CZ" altLang="cs-CZ" b="1" dirty="0" smtClean="0"/>
              <a:t>L</a:t>
            </a:r>
            <a:r>
              <a:rPr lang="hu-HU" altLang="cs-CZ" b="1" dirty="0" smtClean="0"/>
              <a:t>ű</a:t>
            </a:r>
            <a:r>
              <a:rPr lang="cs-CZ" altLang="cs-CZ" b="1" dirty="0" err="1" smtClean="0"/>
              <a:t>llmann-Rauch</a:t>
            </a:r>
            <a:r>
              <a:rPr lang="cs-CZ" altLang="cs-CZ" b="1" dirty="0" smtClean="0"/>
              <a:t> R.: Histologie,  překlad , 3. vydání, </a:t>
            </a:r>
            <a:r>
              <a:rPr lang="cs-CZ" altLang="cs-CZ" b="1" dirty="0" err="1" smtClean="0"/>
              <a:t>Grada</a:t>
            </a:r>
            <a:r>
              <a:rPr lang="cs-CZ" altLang="cs-CZ" b="1" dirty="0" smtClean="0"/>
              <a:t>, 2012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b="1" dirty="0" smtClean="0"/>
              <a:t>Martínek J., Vacek Z.: Histologický atlas, </a:t>
            </a:r>
            <a:r>
              <a:rPr lang="cs-CZ" altLang="cs-CZ" b="1" dirty="0" err="1" smtClean="0"/>
              <a:t>Grada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Publishing</a:t>
            </a:r>
            <a:r>
              <a:rPr lang="cs-CZ" altLang="cs-CZ" b="1" dirty="0" smtClean="0"/>
              <a:t>, 2013 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b="1" dirty="0" smtClean="0">
                <a:hlinkClick r:id="rId2"/>
              </a:rPr>
              <a:t>http</a:t>
            </a:r>
            <a:r>
              <a:rPr lang="cs-CZ" altLang="cs-CZ" b="1" dirty="0">
                <a:hlinkClick r:id="rId2"/>
              </a:rPr>
              <a:t>://www.sci.muni.cz/ptacek</a:t>
            </a:r>
            <a:r>
              <a:rPr lang="cs-CZ" altLang="cs-CZ" b="1" dirty="0" smtClean="0">
                <a:hlinkClick r:id="rId2"/>
              </a:rPr>
              <a:t>/</a:t>
            </a:r>
            <a:endParaRPr lang="cs-CZ" altLang="cs-CZ" b="1" dirty="0" smtClean="0"/>
          </a:p>
          <a:p>
            <a:pPr>
              <a:defRPr/>
            </a:pPr>
            <a:endParaRPr lang="cs-CZ" altLang="cs-CZ" b="1" dirty="0" smtClean="0"/>
          </a:p>
          <a:p>
            <a:pPr>
              <a:defRPr/>
            </a:pPr>
            <a:r>
              <a:rPr lang="cs-CZ" altLang="cs-CZ" dirty="0" smtClean="0"/>
              <a:t>Nečas </a:t>
            </a:r>
            <a:r>
              <a:rPr lang="cs-CZ" altLang="cs-CZ" dirty="0"/>
              <a:t>a kol.: Obecná biologie, H&amp;H, 2000</a:t>
            </a:r>
          </a:p>
          <a:p>
            <a:pPr>
              <a:defRPr/>
            </a:pPr>
            <a:r>
              <a:rPr lang="cs-CZ" altLang="cs-CZ" dirty="0" err="1" smtClean="0"/>
              <a:t>Kerr</a:t>
            </a:r>
            <a:r>
              <a:rPr lang="cs-CZ" altLang="cs-CZ" dirty="0" smtClean="0"/>
              <a:t> </a:t>
            </a:r>
            <a:r>
              <a:rPr lang="cs-CZ" altLang="cs-CZ" dirty="0"/>
              <a:t>J. B</a:t>
            </a:r>
            <a:r>
              <a:rPr lang="cs-CZ" altLang="cs-CZ" dirty="0" smtClean="0"/>
              <a:t>.: </a:t>
            </a:r>
            <a:r>
              <a:rPr lang="cs-CZ" altLang="cs-CZ" dirty="0"/>
              <a:t>Atlas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Functional</a:t>
            </a:r>
            <a:r>
              <a:rPr lang="cs-CZ" altLang="cs-CZ" dirty="0"/>
              <a:t> </a:t>
            </a:r>
            <a:r>
              <a:rPr lang="cs-CZ" altLang="cs-CZ" dirty="0" smtClean="0"/>
              <a:t>Histology, </a:t>
            </a:r>
            <a:r>
              <a:rPr lang="cs-CZ" altLang="cs-CZ" dirty="0" err="1" smtClean="0"/>
              <a:t>Mosby</a:t>
            </a:r>
            <a:r>
              <a:rPr lang="cs-CZ" altLang="cs-CZ" dirty="0" smtClean="0"/>
              <a:t> 1999 </a:t>
            </a:r>
            <a:endParaRPr lang="cs-CZ" altLang="cs-CZ" dirty="0"/>
          </a:p>
          <a:p>
            <a:pPr>
              <a:defRPr/>
            </a:pPr>
            <a:r>
              <a:rPr lang="cs-CZ" altLang="cs-CZ" dirty="0"/>
              <a:t> Wolf J.: </a:t>
            </a:r>
            <a:r>
              <a:rPr lang="cs-CZ" altLang="cs-CZ" dirty="0" smtClean="0"/>
              <a:t>Histologie, SZN Praha 1966</a:t>
            </a:r>
            <a:endParaRPr lang="cs-CZ" altLang="cs-CZ" dirty="0"/>
          </a:p>
          <a:p>
            <a:pPr>
              <a:defRPr/>
            </a:pPr>
            <a:r>
              <a:rPr lang="cs-CZ" altLang="cs-CZ" dirty="0" smtClean="0"/>
              <a:t>Tichý F </a:t>
            </a:r>
            <a:r>
              <a:rPr lang="cs-CZ" altLang="cs-CZ" dirty="0"/>
              <a:t>a kol.: </a:t>
            </a:r>
            <a:r>
              <a:rPr lang="cs-CZ" altLang="cs-CZ" dirty="0" smtClean="0"/>
              <a:t>Histologie: mikroskopická anatomie, VFU Brno, 2004 </a:t>
            </a:r>
            <a:endParaRPr lang="cs-CZ" altLang="cs-CZ" dirty="0"/>
          </a:p>
          <a:p>
            <a:pPr>
              <a:lnSpc>
                <a:spcPts val="1900"/>
              </a:lnSpc>
              <a:defRPr/>
            </a:pPr>
            <a:r>
              <a:rPr lang="cs-CZ" altLang="cs-CZ" dirty="0" smtClean="0"/>
              <a:t>http</a:t>
            </a:r>
            <a:r>
              <a:rPr lang="cs-CZ" altLang="cs-CZ" dirty="0"/>
              <a:t>://www.emc.maricopa.edu/faculty/farabee/BIOBK/BioBookcircSYS.html</a:t>
            </a:r>
          </a:p>
          <a:p>
            <a:pPr>
              <a:lnSpc>
                <a:spcPts val="1900"/>
              </a:lnSpc>
              <a:defRPr/>
            </a:pPr>
            <a:r>
              <a:rPr lang="cs-CZ" altLang="cs-CZ" dirty="0"/>
              <a:t>http://rocek.gli.cas.cz/Courses/courses.htm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7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57" y="0"/>
            <a:ext cx="9117367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355759" y="4687409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Ploštěnky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79363" y="4687409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roužkovci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02967" y="468740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Štír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98161" y="4872075"/>
            <a:ext cx="85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Pavouk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83598" y="-56796"/>
            <a:ext cx="85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diptera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08675" y="-56796"/>
            <a:ext cx="130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heteroptera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56264" y="2352582"/>
            <a:ext cx="106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</a:t>
            </a:r>
            <a:r>
              <a:rPr lang="cs-CZ" dirty="0" smtClean="0"/>
              <a:t>ozková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365774" y="3150663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konektivy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412695" y="3437877"/>
            <a:ext cx="1037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komisury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539666" y="3253211"/>
            <a:ext cx="120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</a:t>
            </a:r>
            <a:r>
              <a:rPr lang="cs-CZ" dirty="0" smtClean="0"/>
              <a:t>ělní uzliny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717716" y="703075"/>
            <a:ext cx="277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oncentrace gangliových b. </a:t>
            </a:r>
          </a:p>
          <a:p>
            <a:r>
              <a:rPr lang="cs-CZ" dirty="0" smtClean="0"/>
              <a:t>v jednu tělní uzlinu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901126" y="1482571"/>
            <a:ext cx="185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eriferní nervstvo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401824" y="3028141"/>
            <a:ext cx="181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</a:t>
            </a:r>
            <a:r>
              <a:rPr lang="cs-CZ" dirty="0" err="1" smtClean="0"/>
              <a:t>odjícnová</a:t>
            </a:r>
            <a:r>
              <a:rPr lang="cs-CZ" dirty="0" smtClean="0"/>
              <a:t> uzlina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277317" y="5178302"/>
            <a:ext cx="121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Ž</a:t>
            </a:r>
            <a:r>
              <a:rPr lang="cs-CZ" b="1" dirty="0" smtClean="0"/>
              <a:t>ebříčková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141993" y="5056741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Břišní nervová páska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091865" y="2150589"/>
            <a:ext cx="347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Koncentrovaná gangliová soustava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637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5106" y="226734"/>
            <a:ext cx="660498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Mícha </a:t>
            </a:r>
            <a:r>
              <a:rPr lang="cs-CZ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medulla</a:t>
            </a:r>
            <a:r>
              <a:rPr lang="cs-CZ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spinalis</a:t>
            </a:r>
            <a:r>
              <a:rPr lang="cs-CZ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Uložena v páteřním kanále, tvořeném kostní hmotou obratlů (těly a obloukem)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Šedá 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hmota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uložena uvnitř, obsahuje motorické neurony a interneurony (spojovací buňky a buňky provazců)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Bílá 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hmota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na povrchu, obsahuje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myelinizovaná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vlákna a glie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každého segmentu vystupuje </a:t>
            </a: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jeden pár nervů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vzniká splynutím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zadní (dorzální) míšní kořen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 jejich průběhu se nacházejí tzv. spinální ganglia, v nich se nachází senzitivní neurony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přední (ventrální) míšní kořen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Podél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páteře se nachází tzv. 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sympatický kmen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tvořený 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autonomními ganglii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(významná struktura vegetativního NS)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340" y="373828"/>
            <a:ext cx="1435811" cy="549431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3" y="1605529"/>
            <a:ext cx="3125600" cy="282677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80944" y="6125593"/>
            <a:ext cx="365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Krční, hrudní, bederní, křížová, kostrč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98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30124" y="164683"/>
            <a:ext cx="5482701" cy="1325563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0000"/>
                </a:solidFill>
                <a:latin typeface="Arial" panose="020B0604020202020204" pitchFamily="34" charset="0"/>
              </a:rPr>
              <a:t>Struktura míchy na příčném řezu 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731" y="3183017"/>
            <a:ext cx="8731933" cy="313729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79400" y="1214111"/>
            <a:ext cx="340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Šedá hmota</a:t>
            </a:r>
          </a:p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těla </a:t>
            </a:r>
            <a:r>
              <a:rPr lang="cs-CZ" altLang="cs-CZ" sz="16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neuronů</a:t>
            </a:r>
          </a:p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převážně </a:t>
            </a:r>
            <a:r>
              <a:rPr lang="cs-CZ" altLang="cs-CZ" sz="1600" dirty="0" err="1">
                <a:solidFill>
                  <a:srgbClr val="000000"/>
                </a:solidFill>
                <a:latin typeface="Arial"/>
                <a:ea typeface="Arial Unicode MS" pitchFamily="34" charset="-128"/>
              </a:rPr>
              <a:t>nemyelinizovaná</a:t>
            </a:r>
            <a:r>
              <a:rPr lang="cs-CZ" altLang="cs-CZ" sz="16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</a:t>
            </a: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vlákna</a:t>
            </a:r>
          </a:p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 smtClean="0">
                <a:solidFill>
                  <a:srgbClr val="C00000"/>
                </a:solidFill>
                <a:latin typeface="Arial"/>
                <a:ea typeface="Arial Unicode MS" pitchFamily="34" charset="-128"/>
              </a:rPr>
              <a:t>gliové buňky</a:t>
            </a:r>
          </a:p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</a:t>
            </a:r>
            <a:r>
              <a:rPr lang="cs-CZ" altLang="cs-CZ" sz="16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-</a:t>
            </a:r>
            <a:r>
              <a:rPr lang="cs-CZ" altLang="cs-CZ" sz="1600" dirty="0">
                <a:solidFill>
                  <a:srgbClr val="0070C0"/>
                </a:solidFill>
                <a:latin typeface="Arial"/>
                <a:ea typeface="Arial Unicode MS" pitchFamily="34" charset="-128"/>
              </a:rPr>
              <a:t>protoplasmatické</a:t>
            </a:r>
            <a:r>
              <a:rPr lang="cs-CZ" altLang="cs-CZ" sz="16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astrocyty</a:t>
            </a:r>
          </a:p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</a:t>
            </a: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-</a:t>
            </a:r>
            <a:r>
              <a:rPr lang="cs-CZ" altLang="cs-CZ" sz="1600" dirty="0" err="1">
                <a:solidFill>
                  <a:srgbClr val="000000"/>
                </a:solidFill>
                <a:latin typeface="Arial"/>
                <a:ea typeface="Arial Unicode MS" pitchFamily="34" charset="-128"/>
              </a:rPr>
              <a:t>oligodendrocyty</a:t>
            </a:r>
            <a:endParaRPr lang="cs-CZ" altLang="cs-CZ" sz="1600" dirty="0">
              <a:solidFill>
                <a:srgbClr val="000000"/>
              </a:solidFill>
              <a:latin typeface="Arial"/>
              <a:ea typeface="Arial Unicode MS" pitchFamily="34" charset="-128"/>
            </a:endParaRPr>
          </a:p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</a:t>
            </a: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-</a:t>
            </a:r>
            <a:r>
              <a:rPr lang="cs-CZ" altLang="cs-CZ" sz="16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mikroglie</a:t>
            </a:r>
          </a:p>
        </p:txBody>
      </p:sp>
      <p:sp>
        <p:nvSpPr>
          <p:cNvPr id="6" name="Obdélník 5"/>
          <p:cNvSpPr/>
          <p:nvPr/>
        </p:nvSpPr>
        <p:spPr>
          <a:xfrm>
            <a:off x="7659948" y="1490246"/>
            <a:ext cx="41341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 bílá hm.</a:t>
            </a:r>
          </a:p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</a:t>
            </a: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převážně   </a:t>
            </a:r>
            <a:r>
              <a:rPr lang="cs-CZ" altLang="cs-CZ" sz="1600" dirty="0" err="1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myelinizovaná</a:t>
            </a: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</a:t>
            </a:r>
            <a:r>
              <a:rPr lang="cs-CZ" altLang="cs-CZ" sz="16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vlákna</a:t>
            </a:r>
          </a:p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 smtClean="0">
                <a:solidFill>
                  <a:srgbClr val="C00000"/>
                </a:solidFill>
                <a:latin typeface="Arial"/>
                <a:ea typeface="Arial Unicode MS" pitchFamily="34" charset="-128"/>
              </a:rPr>
              <a:t>  gliové </a:t>
            </a:r>
            <a:r>
              <a:rPr lang="cs-CZ" altLang="cs-CZ" sz="1600" dirty="0">
                <a:solidFill>
                  <a:srgbClr val="C00000"/>
                </a:solidFill>
                <a:latin typeface="Arial"/>
                <a:ea typeface="Arial Unicode MS" pitchFamily="34" charset="-128"/>
              </a:rPr>
              <a:t>buňky</a:t>
            </a:r>
          </a:p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</a:t>
            </a: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- </a:t>
            </a:r>
            <a:r>
              <a:rPr lang="cs-CZ" altLang="cs-CZ" sz="1600" dirty="0">
                <a:solidFill>
                  <a:srgbClr val="0070C0"/>
                </a:solidFill>
                <a:latin typeface="Arial"/>
                <a:ea typeface="Arial Unicode MS" pitchFamily="34" charset="-128"/>
              </a:rPr>
              <a:t>fibrilární</a:t>
            </a:r>
            <a:r>
              <a:rPr lang="cs-CZ" altLang="cs-CZ" sz="16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astrocyty</a:t>
            </a:r>
          </a:p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</a:t>
            </a: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- </a:t>
            </a:r>
            <a:r>
              <a:rPr lang="cs-CZ" altLang="cs-CZ" sz="1600" dirty="0" err="1">
                <a:solidFill>
                  <a:srgbClr val="000000"/>
                </a:solidFill>
                <a:latin typeface="Arial"/>
                <a:ea typeface="Arial Unicode MS" pitchFamily="34" charset="-128"/>
              </a:rPr>
              <a:t>oligodendrocyty</a:t>
            </a:r>
            <a:endParaRPr lang="cs-CZ" altLang="cs-CZ" sz="1600" dirty="0">
              <a:solidFill>
                <a:srgbClr val="000000"/>
              </a:solidFill>
              <a:latin typeface="Arial"/>
              <a:ea typeface="Arial Unicode MS" pitchFamily="34" charset="-128"/>
            </a:endParaRPr>
          </a:p>
          <a:p>
            <a:pPr lvl="0" defTabSz="829544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 smtClean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 </a:t>
            </a:r>
            <a:r>
              <a:rPr lang="cs-CZ" altLang="cs-CZ" sz="1600" dirty="0">
                <a:solidFill>
                  <a:srgbClr val="000000"/>
                </a:solidFill>
                <a:latin typeface="Arial"/>
                <a:ea typeface="Arial Unicode MS" pitchFamily="34" charset="-128"/>
              </a:rPr>
              <a:t>- mikroglie </a:t>
            </a:r>
          </a:p>
        </p:txBody>
      </p:sp>
    </p:spTree>
    <p:extLst>
      <p:ext uri="{BB962C8B-B14F-4D97-AF65-F5344CB8AC3E}">
        <p14:creationId xmlns:p14="http://schemas.microsoft.com/office/powerpoint/2010/main" val="420175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8766" y="1"/>
            <a:ext cx="6752208" cy="8128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</a:rPr>
              <a:t>Schéma míchy a výstupu míšních nervů 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431" y="1275208"/>
            <a:ext cx="6382878" cy="54633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65931" y="628135"/>
            <a:ext cx="1051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Nerv vystupující z obratle obsahující vlákna všech kategorií: aferentní, eferentní, motorické, senzitivní, smíšené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420974" y="1498600"/>
            <a:ext cx="236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MP motorická ploténka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20974" y="2065636"/>
            <a:ext cx="2644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Podél páteře se nachází sympatický kmen tvořený</a:t>
            </a:r>
          </a:p>
          <a:p>
            <a:r>
              <a:rPr lang="cs-CZ" dirty="0" smtClean="0"/>
              <a:t>Autonomními gangliemi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2000" y="2004368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Zadní, přední, postranní ropy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6600" y="3213100"/>
            <a:ext cx="14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Interneurony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461500" y="3437784"/>
            <a:ext cx="2603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</a:t>
            </a:r>
            <a:r>
              <a:rPr lang="cs-CZ" dirty="0" smtClean="0"/>
              <a:t>odrá – senzitivní neurony</a:t>
            </a:r>
          </a:p>
          <a:p>
            <a:r>
              <a:rPr lang="cs-CZ" dirty="0"/>
              <a:t>č</a:t>
            </a:r>
            <a:r>
              <a:rPr lang="cs-CZ" dirty="0" smtClean="0"/>
              <a:t>ervená – </a:t>
            </a:r>
            <a:r>
              <a:rPr lang="cs-CZ" dirty="0" err="1" smtClean="0"/>
              <a:t>motoneurony</a:t>
            </a:r>
            <a:r>
              <a:rPr lang="cs-CZ" dirty="0" smtClean="0"/>
              <a:t> předních rohů</a:t>
            </a:r>
          </a:p>
          <a:p>
            <a:r>
              <a:rPr lang="cs-CZ" dirty="0" smtClean="0"/>
              <a:t>Zelená – </a:t>
            </a:r>
            <a:r>
              <a:rPr lang="cs-CZ" dirty="0" err="1" smtClean="0"/>
              <a:t>pregangliové</a:t>
            </a:r>
            <a:r>
              <a:rPr lang="cs-CZ" dirty="0" smtClean="0"/>
              <a:t> sympatické neurony </a:t>
            </a:r>
            <a:r>
              <a:rPr lang="cs-CZ" dirty="0" err="1" smtClean="0"/>
              <a:t>postanních</a:t>
            </a:r>
            <a:r>
              <a:rPr lang="cs-CZ" dirty="0" smtClean="0"/>
              <a:t> rohů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71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4544" y="423405"/>
            <a:ext cx="3266263" cy="653829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cs-CZ" altLang="cs-CZ" sz="2903"/>
              <a:t>Nervová vlákna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6100" y="1206501"/>
            <a:ext cx="9144000" cy="5499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Podle toho kterým směrem vedou nervová vlákna vzruchy a s kterými orgány jsou spojeny, se dělí na několik skupin: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Nervová vlákna dostředivá –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aferentní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</a:t>
            </a:r>
            <a:r>
              <a:rPr lang="cs-CZ" altLang="cs-CZ" sz="2400" dirty="0" smtClean="0"/>
              <a:t>Do </a:t>
            </a:r>
            <a:r>
              <a:rPr lang="cs-CZ" altLang="cs-CZ" sz="2400" dirty="0"/>
              <a:t>míchy vstupují zadními kořeny a do mozku buď samostatně nebo v smíšených nervech.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senzorická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senzitivní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     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dirty="0"/>
              <a:t>Nervová vlákna odstředivá – </a:t>
            </a:r>
            <a:r>
              <a:rPr lang="cs-CZ" altLang="cs-CZ" sz="2400" b="1" dirty="0" smtClean="0">
                <a:solidFill>
                  <a:srgbClr val="C00000"/>
                </a:solidFill>
              </a:rPr>
              <a:t>eferentní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Z míchy vystupují ventrálními kořeny, z mozku motorickými nebo smíšenými nervy.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somatomotorická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visceromotorická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98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998" dirty="0"/>
          </a:p>
        </p:txBody>
      </p:sp>
    </p:spTree>
    <p:extLst>
      <p:ext uri="{BB962C8B-B14F-4D97-AF65-F5344CB8AC3E}">
        <p14:creationId xmlns:p14="http://schemas.microsoft.com/office/powerpoint/2010/main" val="26234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7960" y="609184"/>
            <a:ext cx="10972801" cy="1372464"/>
          </a:xfrm>
        </p:spPr>
        <p:txBody>
          <a:bodyPr/>
          <a:lstStyle/>
          <a:p>
            <a:r>
              <a:rPr lang="cs-CZ" altLang="cs-CZ" sz="3200" b="1" dirty="0" smtClean="0">
                <a:solidFill>
                  <a:srgbClr val="0D0DFF"/>
                </a:solidFill>
              </a:rPr>
              <a:t>Vegetativní (autonomní)  nervový systém</a:t>
            </a:r>
            <a:r>
              <a:rPr lang="cs-CZ" altLang="cs-CZ" sz="3200" dirty="0" smtClean="0"/>
              <a:t>: ta část NS, která řídí činnost vnitřních orgánů.</a:t>
            </a:r>
            <a:br>
              <a:rPr lang="cs-CZ" alt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8600" y="1981648"/>
            <a:ext cx="10084761" cy="388552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cs-CZ" altLang="cs-CZ" sz="3200" dirty="0" smtClean="0"/>
              <a:t> </a:t>
            </a:r>
            <a:r>
              <a:rPr lang="cs-CZ" altLang="cs-CZ" sz="2800" b="1" dirty="0" smtClean="0"/>
              <a:t>Vegetativní vlákna sympatická:</a:t>
            </a:r>
            <a:r>
              <a:rPr lang="cs-CZ" altLang="cs-CZ" sz="2800" dirty="0" smtClean="0"/>
              <a:t> vystupují z míchy v oblasti hrudních a bederních obratlů a přepojují se v sympatických gangliích poblíž míchy, odtud vedou vlákna k cílovým orgánům. Mediátor v gangliích je </a:t>
            </a:r>
            <a:r>
              <a:rPr lang="cs-CZ" altLang="cs-CZ" sz="2800" dirty="0" smtClean="0">
                <a:solidFill>
                  <a:srgbClr val="C00000"/>
                </a:solidFill>
              </a:rPr>
              <a:t>acetylcholin</a:t>
            </a:r>
            <a:r>
              <a:rPr lang="cs-CZ" altLang="cs-CZ" sz="2800" dirty="0" smtClean="0"/>
              <a:t>, v cílových orgánech obvykle </a:t>
            </a:r>
            <a:r>
              <a:rPr lang="cs-CZ" altLang="cs-CZ" sz="2800" dirty="0" smtClean="0">
                <a:solidFill>
                  <a:srgbClr val="C00000"/>
                </a:solidFill>
              </a:rPr>
              <a:t>noradrenalin</a:t>
            </a:r>
            <a:r>
              <a:rPr lang="cs-CZ" altLang="cs-CZ" sz="2800" dirty="0" smtClean="0"/>
              <a:t>. 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cs-CZ" altLang="cs-CZ" sz="2800" dirty="0" smtClean="0"/>
          </a:p>
          <a:p>
            <a:pPr algn="just" eaLnBrk="1" hangingPunct="1">
              <a:lnSpc>
                <a:spcPct val="80000"/>
              </a:lnSpc>
              <a:buNone/>
            </a:pPr>
            <a:r>
              <a:rPr lang="cs-CZ" altLang="cs-CZ" sz="2800" b="1" dirty="0" smtClean="0"/>
              <a:t>Vegetativní vlákna parasympatická:</a:t>
            </a:r>
            <a:r>
              <a:rPr lang="cs-CZ" altLang="cs-CZ" sz="2800" dirty="0" smtClean="0"/>
              <a:t> vystupují z parasympatických jader některých hlavových nervů a dále v oblasti křížové míchy</a:t>
            </a:r>
            <a:r>
              <a:rPr lang="cs-CZ" altLang="cs-CZ" sz="2800" dirty="0" smtClean="0">
                <a:solidFill>
                  <a:srgbClr val="0D0DFF"/>
                </a:solidFill>
              </a:rPr>
              <a:t>.</a:t>
            </a:r>
            <a:r>
              <a:rPr lang="cs-CZ" altLang="cs-CZ" sz="2800" dirty="0" smtClean="0"/>
              <a:t> Přepojují se v gangliích, která leží poblíž cílových orgánů. Mediátorem je </a:t>
            </a:r>
            <a:r>
              <a:rPr lang="cs-CZ" altLang="cs-CZ" sz="2800" dirty="0" smtClean="0">
                <a:solidFill>
                  <a:srgbClr val="C00000"/>
                </a:solidFill>
              </a:rPr>
              <a:t>acetylcholin</a:t>
            </a:r>
            <a:r>
              <a:rPr lang="cs-CZ" altLang="cs-CZ" sz="2800" dirty="0" smtClean="0"/>
              <a:t>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800" dirty="0" smtClean="0"/>
              <a:t> 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cs-CZ" alt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37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9738" y="620706"/>
            <a:ext cx="5813890" cy="816565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cs-CZ" altLang="cs-CZ" sz="2903"/>
              <a:t>Mozek obratlovců (cerebrum)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3877" y="1731062"/>
            <a:ext cx="7838743" cy="496420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96" b="1"/>
              <a:t>V ontogenetickém i fylogenetickém vývoji lze odlišit tři etapy: </a:t>
            </a:r>
          </a:p>
          <a:p>
            <a:pPr eaLnBrk="1" hangingPunct="1">
              <a:lnSpc>
                <a:spcPct val="80000"/>
              </a:lnSpc>
            </a:pPr>
            <a:endParaRPr lang="cs-CZ" altLang="cs-CZ" sz="1996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96" b="1">
                <a:solidFill>
                  <a:srgbClr val="0D0DFF"/>
                </a:solidFill>
              </a:rPr>
              <a:t>1 . Rozšiřování přední části nervové trubice</a:t>
            </a:r>
          </a:p>
          <a:p>
            <a:pPr eaLnBrk="1" hangingPunct="1">
              <a:lnSpc>
                <a:spcPct val="80000"/>
              </a:lnSpc>
            </a:pPr>
            <a:endParaRPr lang="cs-CZ" altLang="cs-CZ" sz="1996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96" b="1">
                <a:solidFill>
                  <a:srgbClr val="0D0DFF"/>
                </a:solidFill>
              </a:rPr>
              <a:t>2. Rozdělení této rozšířené trubice na tří hlavní oddíly mozku:</a:t>
            </a:r>
            <a:r>
              <a:rPr lang="cs-CZ" altLang="cs-CZ" sz="1996"/>
              <a:t>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sz="1996"/>
              <a:t>prosencephalon – přední mozek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sz="1996"/>
              <a:t>mesencephalon – střední mozek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cs-CZ" altLang="cs-CZ" sz="1996"/>
              <a:t>rhombencephalon – zadní mozek</a:t>
            </a:r>
          </a:p>
          <a:p>
            <a:pPr eaLnBrk="1" hangingPunct="1">
              <a:lnSpc>
                <a:spcPct val="80000"/>
              </a:lnSpc>
            </a:pPr>
            <a:endParaRPr lang="cs-CZ" altLang="cs-CZ" sz="1996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96" b="1">
                <a:solidFill>
                  <a:srgbClr val="0D0DFF"/>
                </a:solidFill>
              </a:rPr>
              <a:t>3. Další  rozdělení přední a zadní části na: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996"/>
              <a:t>telencephalon - koncový mozek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996"/>
              <a:t>mezimozek  - diencephalon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996"/>
              <a:t>mozeček – cerebellum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996"/>
              <a:t>prodlouženou míchu – medulla oblongata </a:t>
            </a:r>
          </a:p>
        </p:txBody>
      </p:sp>
    </p:spTree>
    <p:extLst>
      <p:ext uri="{BB962C8B-B14F-4D97-AF65-F5344CB8AC3E}">
        <p14:creationId xmlns:p14="http://schemas.microsoft.com/office/powerpoint/2010/main" val="2447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2355</Words>
  <Application>Microsoft Office PowerPoint</Application>
  <PresentationFormat>Širokoúhlá obrazovka</PresentationFormat>
  <Paragraphs>310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Arial Unicode MS</vt:lpstr>
      <vt:lpstr>Calibri</vt:lpstr>
      <vt:lpstr>Calibri Light</vt:lpstr>
      <vt:lpstr>Times New Roman</vt:lpstr>
      <vt:lpstr>Wingdings</vt:lpstr>
      <vt:lpstr>1_Motiv Office</vt:lpstr>
      <vt:lpstr>Pixel</vt:lpstr>
      <vt:lpstr>1_Pixel</vt:lpstr>
      <vt:lpstr>Nervové tkáně</vt:lpstr>
      <vt:lpstr>Prezentace aplikace PowerPoint</vt:lpstr>
      <vt:lpstr>Prezentace aplikace PowerPoint</vt:lpstr>
      <vt:lpstr>Prezentace aplikace PowerPoint</vt:lpstr>
      <vt:lpstr>Struktura míchy na příčném řezu </vt:lpstr>
      <vt:lpstr>Schéma míchy a výstupu míšních nervů </vt:lpstr>
      <vt:lpstr>Nervová vlákna</vt:lpstr>
      <vt:lpstr>Vegetativní (autonomní)  nervový systém: ta část NS, která řídí činnost vnitřních orgánů. </vt:lpstr>
      <vt:lpstr>Mozek obratlovců (cerebrum)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Dělení neuronů</vt:lpstr>
      <vt:lpstr>Prezentace aplikace PowerPoint</vt:lpstr>
      <vt:lpstr>Prezentace aplikace PowerPoint</vt:lpstr>
      <vt:lpstr>Typy gliových buněk - neuroglie</vt:lpstr>
      <vt:lpstr>Typy gliových buněk</vt:lpstr>
      <vt:lpstr>Struktura míchy na příčném řezu </vt:lpstr>
      <vt:lpstr>Mozeček (cerebellum) </vt:lpstr>
      <vt:lpstr>Struktura mozečku</vt:lpstr>
      <vt:lpstr>Nervová vlákna </vt:lpstr>
      <vt:lpstr>Obaly CNS</vt:lpstr>
      <vt:lpstr>Mozkové komory</vt:lpstr>
      <vt:lpstr>Prezentace aplikace PowerPoint</vt:lpstr>
      <vt:lpstr>Prezentace aplikace PowerPoint</vt:lpstr>
      <vt:lpstr>Hlavové a míšní nervy</vt:lpstr>
      <vt:lpstr>Míšní nervy </vt:lpstr>
      <vt:lpstr>Prezentace aplikace PowerPoint</vt:lpstr>
      <vt:lpstr>Prezentace aplikace PowerPoint</vt:lpstr>
      <vt:lpstr>Použitá literatura, zdroje obrázků. tučně – doporučená literatura pro studium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Nervové tkáně</dc:title>
  <dc:creator>Žákovská</dc:creator>
  <cp:lastModifiedBy>Žákovská</cp:lastModifiedBy>
  <cp:revision>54</cp:revision>
  <cp:lastPrinted>2019-04-01T09:47:33Z</cp:lastPrinted>
  <dcterms:created xsi:type="dcterms:W3CDTF">2018-03-13T12:37:08Z</dcterms:created>
  <dcterms:modified xsi:type="dcterms:W3CDTF">2019-04-23T08:44:21Z</dcterms:modified>
</cp:coreProperties>
</file>