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handoutMasterIdLst>
    <p:handoutMasterId r:id="rId34"/>
  </p:handoutMasterIdLst>
  <p:sldIdLst>
    <p:sldId id="258" r:id="rId3"/>
    <p:sldId id="279" r:id="rId4"/>
    <p:sldId id="281" r:id="rId5"/>
    <p:sldId id="259" r:id="rId6"/>
    <p:sldId id="280" r:id="rId7"/>
    <p:sldId id="260" r:id="rId8"/>
    <p:sldId id="282" r:id="rId9"/>
    <p:sldId id="261" r:id="rId10"/>
    <p:sldId id="262" r:id="rId11"/>
    <p:sldId id="263" r:id="rId12"/>
    <p:sldId id="264" r:id="rId13"/>
    <p:sldId id="285" r:id="rId14"/>
    <p:sldId id="283" r:id="rId15"/>
    <p:sldId id="284" r:id="rId16"/>
    <p:sldId id="265" r:id="rId17"/>
    <p:sldId id="286" r:id="rId18"/>
    <p:sldId id="288" r:id="rId19"/>
    <p:sldId id="287" r:id="rId20"/>
    <p:sldId id="266" r:id="rId21"/>
    <p:sldId id="267" r:id="rId22"/>
    <p:sldId id="268" r:id="rId23"/>
    <p:sldId id="269" r:id="rId24"/>
    <p:sldId id="270" r:id="rId25"/>
    <p:sldId id="271" r:id="rId26"/>
    <p:sldId id="272" r:id="rId27"/>
    <p:sldId id="273" r:id="rId28"/>
    <p:sldId id="274" r:id="rId29"/>
    <p:sldId id="275" r:id="rId30"/>
    <p:sldId id="276" r:id="rId31"/>
    <p:sldId id="277" r:id="rId32"/>
    <p:sldId id="278" r:id="rId33"/>
  </p:sldIdLst>
  <p:sldSz cx="12192000" cy="6858000"/>
  <p:notesSz cx="6858000" cy="9926638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AE8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6" y="7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669FC5-7544-4EB8-822F-0F1BDDD61178}" type="datetimeFigureOut">
              <a:rPr lang="cs-CZ" smtClean="0"/>
              <a:t>25.03.2019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942975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121CD4-BB80-478F-AC9A-7C7A12C8405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170166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A5C1F1-0CDE-41B4-8904-60B2DF8E52AD}" type="datetimeFigureOut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25.03.2019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93AB90-F886-4331-BA77-235BE75EF3F1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84714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A5C1F1-0CDE-41B4-8904-60B2DF8E52AD}" type="datetimeFigureOut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25.03.2019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93AB90-F886-4331-BA77-235BE75EF3F1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19670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A5C1F1-0CDE-41B4-8904-60B2DF8E52AD}" type="datetimeFigureOut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25.03.2019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93AB90-F886-4331-BA77-235BE75EF3F1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58925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 altLang="cs-CZ" smtClean="0">
              <a:solidFill>
                <a:srgbClr val="000000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 altLang="cs-CZ" smtClean="0">
              <a:solidFill>
                <a:srgbClr val="000000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AF5A9A5-566A-45C6-B233-A1A211698566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cs-CZ" altLang="cs-CZ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58576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 altLang="cs-CZ" smtClean="0">
              <a:solidFill>
                <a:srgbClr val="000000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 altLang="cs-CZ" smtClean="0">
              <a:solidFill>
                <a:srgbClr val="000000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3B39DDB-E789-4BE5-A58C-F012B5FC7A7B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cs-CZ" altLang="cs-CZ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6818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 altLang="cs-CZ" smtClean="0">
              <a:solidFill>
                <a:srgbClr val="000000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 altLang="cs-CZ" smtClean="0">
              <a:solidFill>
                <a:srgbClr val="000000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C1C224A-8CEC-4F39-925D-49CDE41517DF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cs-CZ" altLang="cs-CZ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86792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 altLang="cs-CZ" smtClean="0">
              <a:solidFill>
                <a:srgbClr val="000000"/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 altLang="cs-CZ" smtClean="0">
              <a:solidFill>
                <a:srgbClr val="000000"/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9ED30E1-4F7A-4972-9A46-0C0C0D1BCD45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cs-CZ" altLang="cs-CZ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98705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 altLang="cs-CZ" smtClean="0">
              <a:solidFill>
                <a:srgbClr val="000000"/>
              </a:solidFill>
            </a:endParaRPr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 altLang="cs-CZ" smtClean="0">
              <a:solidFill>
                <a:srgbClr val="000000"/>
              </a:solidFill>
            </a:endParaRP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D63B7BF-8C38-4690-841C-BC1E3CEF8A58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cs-CZ" altLang="cs-CZ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30943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 altLang="cs-CZ" smtClean="0">
              <a:solidFill>
                <a:srgbClr val="000000"/>
              </a:solidFill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 altLang="cs-CZ" smtClean="0">
              <a:solidFill>
                <a:srgbClr val="000000"/>
              </a:solidFill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08B50DE-B548-4792-B027-FDA9FBAE05E4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cs-CZ" altLang="cs-CZ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51252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 altLang="cs-CZ" smtClean="0">
              <a:solidFill>
                <a:srgbClr val="000000"/>
              </a:solidFill>
            </a:endParaRP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 altLang="cs-CZ" smtClean="0">
              <a:solidFill>
                <a:srgbClr val="000000"/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5A0F1FC-E4D2-4736-B978-BAF1F3521AC4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cs-CZ" altLang="cs-CZ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93273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 altLang="cs-CZ" smtClean="0">
              <a:solidFill>
                <a:srgbClr val="000000"/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 altLang="cs-CZ" smtClean="0">
              <a:solidFill>
                <a:srgbClr val="000000"/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95DD5A9-7210-4F64-AC08-739DC1B125A9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cs-CZ" altLang="cs-CZ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97079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A5C1F1-0CDE-41B4-8904-60B2DF8E52AD}" type="datetimeFigureOut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25.03.2019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93AB90-F886-4331-BA77-235BE75EF3F1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71567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 altLang="cs-CZ" smtClean="0">
              <a:solidFill>
                <a:srgbClr val="000000"/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 altLang="cs-CZ" smtClean="0">
              <a:solidFill>
                <a:srgbClr val="000000"/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E60D35B-49D7-43FB-A9A6-4F33BDDA2576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cs-CZ" altLang="cs-CZ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4119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 altLang="cs-CZ" smtClean="0">
              <a:solidFill>
                <a:srgbClr val="000000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 altLang="cs-CZ" smtClean="0">
              <a:solidFill>
                <a:srgbClr val="000000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757A082-91F6-46C1-9DFA-851E9665B93F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cs-CZ" altLang="cs-CZ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42554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 altLang="cs-CZ" smtClean="0">
              <a:solidFill>
                <a:srgbClr val="000000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 altLang="cs-CZ" smtClean="0">
              <a:solidFill>
                <a:srgbClr val="000000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BDB0377-C269-43A8-A608-D26AC3039632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cs-CZ" altLang="cs-CZ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45304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A5C1F1-0CDE-41B4-8904-60B2DF8E52AD}" type="datetimeFigureOut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25.03.2019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93AB90-F886-4331-BA77-235BE75EF3F1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07387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A5C1F1-0CDE-41B4-8904-60B2DF8E52AD}" type="datetimeFigureOut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25.03.2019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93AB90-F886-4331-BA77-235BE75EF3F1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0974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A5C1F1-0CDE-41B4-8904-60B2DF8E52AD}" type="datetimeFigureOut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25.03.2019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93AB90-F886-4331-BA77-235BE75EF3F1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49771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A5C1F1-0CDE-41B4-8904-60B2DF8E52AD}" type="datetimeFigureOut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25.03.2019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93AB90-F886-4331-BA77-235BE75EF3F1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8041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A5C1F1-0CDE-41B4-8904-60B2DF8E52AD}" type="datetimeFigureOut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25.03.2019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93AB90-F886-4331-BA77-235BE75EF3F1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3164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A5C1F1-0CDE-41B4-8904-60B2DF8E52AD}" type="datetimeFigureOut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25.03.2019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93AB90-F886-4331-BA77-235BE75EF3F1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2053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A5C1F1-0CDE-41B4-8904-60B2DF8E52AD}" type="datetimeFigureOut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25.03.2019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93AB90-F886-4331-BA77-235BE75EF3F1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50477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A5C1F1-0CDE-41B4-8904-60B2DF8E52AD}" type="datetimeFigureOut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25.03.2019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93AB90-F886-4331-BA77-235BE75EF3F1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8077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 altLang="cs-CZ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 altLang="cs-CZ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8024662-C808-45E2-BF1B-1B6582208C1B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cs-CZ" altLang="cs-CZ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6248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87311"/>
            <a:ext cx="10515600" cy="1063625"/>
          </a:xfrm>
        </p:spPr>
        <p:txBody>
          <a:bodyPr/>
          <a:lstStyle/>
          <a:p>
            <a:pPr algn="ctr"/>
            <a:r>
              <a:rPr lang="cs-CZ" b="1" dirty="0" smtClean="0"/>
              <a:t>Svalové tkáně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965200"/>
            <a:ext cx="12192000" cy="567848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2400" b="1" dirty="0"/>
              <a:t>Původ v </a:t>
            </a:r>
            <a:r>
              <a:rPr lang="cs-CZ" sz="2400" b="1" dirty="0" smtClean="0"/>
              <a:t>embryogenezi: </a:t>
            </a:r>
            <a:r>
              <a:rPr lang="cs-CZ" sz="2400" dirty="0" smtClean="0"/>
              <a:t>z mezodermu</a:t>
            </a:r>
          </a:p>
          <a:p>
            <a:pPr marL="0" indent="0">
              <a:buNone/>
            </a:pPr>
            <a:r>
              <a:rPr lang="cs-CZ" sz="2400" b="1" dirty="0" smtClean="0"/>
              <a:t>Společný znak všech typů: </a:t>
            </a:r>
            <a:r>
              <a:rPr lang="cs-CZ" sz="2400" dirty="0" smtClean="0"/>
              <a:t>kontraktilní proteiny </a:t>
            </a:r>
          </a:p>
          <a:p>
            <a:pPr marL="0" indent="0">
              <a:buNone/>
            </a:pPr>
            <a:r>
              <a:rPr lang="cs-CZ" sz="2400" dirty="0" err="1" smtClean="0"/>
              <a:t>Myofilamenta</a:t>
            </a:r>
            <a:r>
              <a:rPr lang="cs-CZ" sz="2400" dirty="0" smtClean="0"/>
              <a:t>: </a:t>
            </a:r>
          </a:p>
          <a:p>
            <a:pPr marL="0" indent="0">
              <a:buNone/>
            </a:pPr>
            <a:r>
              <a:rPr lang="cs-CZ" sz="2400" dirty="0" smtClean="0"/>
              <a:t>tenká 6 – 10 </a:t>
            </a:r>
            <a:r>
              <a:rPr lang="cs-CZ" sz="2400" dirty="0" err="1" smtClean="0"/>
              <a:t>nm</a:t>
            </a:r>
            <a:r>
              <a:rPr lang="cs-CZ" sz="2400" dirty="0" smtClean="0"/>
              <a:t> x 1 µm , aktin, </a:t>
            </a:r>
            <a:r>
              <a:rPr lang="cs-CZ" sz="2400" dirty="0" err="1" smtClean="0"/>
              <a:t>tropomyozin</a:t>
            </a:r>
            <a:r>
              <a:rPr lang="cs-CZ" sz="2400" dirty="0" smtClean="0"/>
              <a:t>, troponin</a:t>
            </a:r>
          </a:p>
          <a:p>
            <a:pPr marL="0" indent="0">
              <a:buNone/>
            </a:pPr>
            <a:r>
              <a:rPr lang="cs-CZ" sz="2400" dirty="0" smtClean="0"/>
              <a:t>tlustá  15 </a:t>
            </a:r>
            <a:r>
              <a:rPr lang="cs-CZ" sz="2400" dirty="0" err="1" smtClean="0"/>
              <a:t>nm</a:t>
            </a:r>
            <a:r>
              <a:rPr lang="cs-CZ" sz="2400" dirty="0" smtClean="0"/>
              <a:t> x 1,5 µm, myozin</a:t>
            </a:r>
          </a:p>
          <a:p>
            <a:pPr marL="0" indent="0">
              <a:buNone/>
            </a:pPr>
            <a:endParaRPr lang="cs-CZ" sz="2400" dirty="0" smtClean="0"/>
          </a:p>
          <a:p>
            <a:pPr marL="0" indent="0">
              <a:buNone/>
            </a:pPr>
            <a:r>
              <a:rPr lang="cs-CZ" sz="2400" b="1" dirty="0" smtClean="0"/>
              <a:t>Typy svalové tkáně:</a:t>
            </a:r>
          </a:p>
          <a:p>
            <a:pPr marL="0" indent="0">
              <a:buNone/>
            </a:pPr>
            <a:r>
              <a:rPr lang="cs-CZ" sz="2400" b="1" dirty="0" smtClean="0"/>
              <a:t>1. svalový epitel – </a:t>
            </a:r>
            <a:r>
              <a:rPr lang="cs-CZ" sz="2400" dirty="0" smtClean="0"/>
              <a:t>svalová b. vmezeřená mezi b. epitel. charakteru, podkožní svalovina </a:t>
            </a:r>
            <a:r>
              <a:rPr lang="cs-CZ" sz="2400" b="1" dirty="0" smtClean="0"/>
              <a:t>láčkovců</a:t>
            </a:r>
            <a:r>
              <a:rPr lang="cs-CZ" sz="2400" dirty="0" smtClean="0"/>
              <a:t>, okružní s., podkožní a podélná střevní s. </a:t>
            </a:r>
            <a:r>
              <a:rPr lang="cs-CZ" sz="2400" b="1" dirty="0" smtClean="0"/>
              <a:t>ploštěnců</a:t>
            </a:r>
          </a:p>
          <a:p>
            <a:pPr marL="0" indent="0">
              <a:buNone/>
            </a:pPr>
            <a:r>
              <a:rPr lang="cs-CZ" sz="2400" b="1" dirty="0" smtClean="0"/>
              <a:t>2. příčně pruhovaná (žíhaná) </a:t>
            </a:r>
            <a:r>
              <a:rPr lang="cs-CZ" sz="2400" dirty="0" smtClean="0"/>
              <a:t>– mnohojaderná buňka (</a:t>
            </a:r>
            <a:r>
              <a:rPr lang="cs-CZ" sz="2400" dirty="0" smtClean="0">
                <a:solidFill>
                  <a:srgbClr val="FF0000"/>
                </a:solidFill>
              </a:rPr>
              <a:t>svalové vlákno </a:t>
            </a:r>
            <a:r>
              <a:rPr lang="cs-CZ" sz="2400" dirty="0" smtClean="0"/>
              <a:t>- </a:t>
            </a:r>
            <a:r>
              <a:rPr lang="cs-CZ" sz="2400" dirty="0" err="1" smtClean="0"/>
              <a:t>sarkocyt</a:t>
            </a:r>
            <a:r>
              <a:rPr lang="cs-CZ" sz="2400" dirty="0" smtClean="0"/>
              <a:t>) 10 – 100 µm x až 30 cm. </a:t>
            </a:r>
          </a:p>
          <a:p>
            <a:pPr marL="0" indent="0">
              <a:buNone/>
            </a:pPr>
            <a:r>
              <a:rPr lang="cs-CZ" sz="2400" b="1" dirty="0" smtClean="0"/>
              <a:t>3. hladká </a:t>
            </a:r>
            <a:r>
              <a:rPr lang="cs-CZ" sz="2400" dirty="0" smtClean="0"/>
              <a:t>– vřetenovitá buňka s jádrem  (</a:t>
            </a:r>
            <a:r>
              <a:rPr lang="cs-CZ" sz="2400" dirty="0" err="1" smtClean="0">
                <a:solidFill>
                  <a:srgbClr val="FF0000"/>
                </a:solidFill>
              </a:rPr>
              <a:t>myocyt</a:t>
            </a:r>
            <a:r>
              <a:rPr lang="cs-CZ" sz="2400" dirty="0" smtClean="0"/>
              <a:t>)</a:t>
            </a:r>
          </a:p>
          <a:p>
            <a:pPr marL="0" indent="0">
              <a:buNone/>
            </a:pPr>
            <a:r>
              <a:rPr lang="cs-CZ" sz="2400" b="1" dirty="0" smtClean="0"/>
              <a:t>4. srdeční </a:t>
            </a:r>
            <a:r>
              <a:rPr lang="cs-CZ" sz="2400" dirty="0" smtClean="0"/>
              <a:t>– rozvětvená buňka s jádrem (</a:t>
            </a:r>
            <a:r>
              <a:rPr lang="cs-CZ" sz="2400" dirty="0" err="1" smtClean="0">
                <a:solidFill>
                  <a:srgbClr val="FF0000"/>
                </a:solidFill>
              </a:rPr>
              <a:t>kardiom</a:t>
            </a:r>
            <a:r>
              <a:rPr lang="cs-CZ" sz="2400" dirty="0" err="1">
                <a:solidFill>
                  <a:srgbClr val="FF0000"/>
                </a:solidFill>
              </a:rPr>
              <a:t>y</a:t>
            </a:r>
            <a:r>
              <a:rPr lang="cs-CZ" sz="2400" dirty="0" err="1" smtClean="0">
                <a:solidFill>
                  <a:srgbClr val="FF0000"/>
                </a:solidFill>
              </a:rPr>
              <a:t>ocyt</a:t>
            </a:r>
            <a:r>
              <a:rPr lang="cs-CZ" sz="2400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578398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12800" y="139700"/>
            <a:ext cx="10515600" cy="742950"/>
          </a:xfrm>
        </p:spPr>
        <p:txBody>
          <a:bodyPr>
            <a:normAutofit/>
          </a:bodyPr>
          <a:lstStyle/>
          <a:p>
            <a:pPr algn="ctr"/>
            <a:r>
              <a:rPr lang="cs-CZ" sz="4000" b="1" dirty="0" smtClean="0"/>
              <a:t>Přenos vzruchu a mechanismus kontrakce</a:t>
            </a:r>
            <a:endParaRPr lang="cs-CZ" sz="40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31762" y="749635"/>
            <a:ext cx="11606211" cy="389856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 smtClean="0">
                <a:solidFill>
                  <a:srgbClr val="C00000"/>
                </a:solidFill>
              </a:rPr>
              <a:t>Nervosvalová ploténka: </a:t>
            </a:r>
          </a:p>
          <a:p>
            <a:pPr marL="0" indent="0">
              <a:buNone/>
            </a:pPr>
            <a:r>
              <a:rPr lang="cs-CZ" dirty="0" smtClean="0"/>
              <a:t>motorické nervové vlákno – </a:t>
            </a:r>
            <a:r>
              <a:rPr lang="cs-CZ" dirty="0" smtClean="0">
                <a:solidFill>
                  <a:srgbClr val="C00000"/>
                </a:solidFill>
              </a:rPr>
              <a:t>acetylcholin</a:t>
            </a:r>
            <a:r>
              <a:rPr lang="cs-CZ" dirty="0" smtClean="0"/>
              <a:t> – depolarizace sarkolemy – přenos depolarizace na sarkoplazmatické retikulum – vylití Ca</a:t>
            </a:r>
            <a:r>
              <a:rPr lang="cs-CZ" baseline="30000" dirty="0" smtClean="0"/>
              <a:t>2+</a:t>
            </a:r>
            <a:r>
              <a:rPr lang="cs-CZ" dirty="0" smtClean="0"/>
              <a:t> - vazba na troponin – změna prostorové konfigurace </a:t>
            </a:r>
            <a:r>
              <a:rPr lang="cs-CZ" dirty="0" smtClean="0">
                <a:solidFill>
                  <a:srgbClr val="C00000"/>
                </a:solidFill>
              </a:rPr>
              <a:t>troponin- </a:t>
            </a:r>
            <a:r>
              <a:rPr lang="cs-CZ" dirty="0" err="1" smtClean="0">
                <a:solidFill>
                  <a:srgbClr val="C00000"/>
                </a:solidFill>
              </a:rPr>
              <a:t>tropomyozinového</a:t>
            </a:r>
            <a:r>
              <a:rPr lang="cs-CZ" dirty="0" smtClean="0">
                <a:solidFill>
                  <a:srgbClr val="C00000"/>
                </a:solidFill>
              </a:rPr>
              <a:t> </a:t>
            </a:r>
            <a:r>
              <a:rPr lang="cs-CZ" dirty="0" smtClean="0"/>
              <a:t>komplexu - uvolnění vazebného místa pro aktin – vazba aktinu na myozin – posun tenkého </a:t>
            </a:r>
            <a:r>
              <a:rPr lang="cs-CZ" dirty="0" err="1" smtClean="0"/>
              <a:t>filamenta</a:t>
            </a:r>
            <a:r>
              <a:rPr lang="cs-CZ" dirty="0" smtClean="0"/>
              <a:t> do středu </a:t>
            </a:r>
            <a:r>
              <a:rPr lang="cs-CZ" dirty="0" err="1" smtClean="0"/>
              <a:t>sarkomery</a:t>
            </a:r>
            <a:r>
              <a:rPr lang="cs-CZ" dirty="0" smtClean="0"/>
              <a:t> – kontrakce </a:t>
            </a:r>
          </a:p>
          <a:p>
            <a:pPr marL="0" indent="0">
              <a:buNone/>
            </a:pPr>
            <a:r>
              <a:rPr lang="cs-CZ" dirty="0" smtClean="0"/>
              <a:t> 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9" t="2473" r="3986" b="28575"/>
          <a:stretch/>
        </p:blipFill>
        <p:spPr>
          <a:xfrm>
            <a:off x="5092700" y="3236241"/>
            <a:ext cx="6805734" cy="3621759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131762" y="4025900"/>
            <a:ext cx="485819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/>
              <a:t>Zastavení impulzu -  konec depolarizace Ca</a:t>
            </a:r>
            <a:r>
              <a:rPr lang="cs-CZ" sz="2000" baseline="30000" dirty="0" smtClean="0"/>
              <a:t>2+</a:t>
            </a:r>
            <a:r>
              <a:rPr lang="cs-CZ" sz="2000" dirty="0" smtClean="0"/>
              <a:t> ze sarkoplasmy na </a:t>
            </a:r>
            <a:r>
              <a:rPr lang="cs-CZ" sz="2000" dirty="0" err="1" smtClean="0"/>
              <a:t>sarkopl</a:t>
            </a:r>
            <a:r>
              <a:rPr lang="cs-CZ" sz="2000" dirty="0" smtClean="0"/>
              <a:t>. </a:t>
            </a:r>
            <a:r>
              <a:rPr lang="cs-CZ" sz="2000" dirty="0"/>
              <a:t>r</a:t>
            </a:r>
            <a:r>
              <a:rPr lang="cs-CZ" sz="2000" dirty="0" smtClean="0"/>
              <a:t>etikulum – obnova troponin – </a:t>
            </a:r>
            <a:r>
              <a:rPr lang="cs-CZ" sz="2000" dirty="0" err="1" smtClean="0"/>
              <a:t>tropomyozinového</a:t>
            </a:r>
            <a:r>
              <a:rPr lang="cs-CZ" sz="2000" dirty="0" smtClean="0"/>
              <a:t> komplexu - pasivní návrat filament do </a:t>
            </a:r>
            <a:r>
              <a:rPr lang="cs-CZ" sz="2000" dirty="0" err="1" smtClean="0"/>
              <a:t>relax</a:t>
            </a:r>
            <a:r>
              <a:rPr lang="cs-CZ" sz="2000" dirty="0" smtClean="0"/>
              <a:t>. stavu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1238721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920750"/>
          </a:xfrm>
        </p:spPr>
        <p:txBody>
          <a:bodyPr/>
          <a:lstStyle/>
          <a:p>
            <a:pPr algn="ctr"/>
            <a:r>
              <a:rPr lang="cs-CZ" b="1" dirty="0" smtClean="0">
                <a:solidFill>
                  <a:srgbClr val="FF0000"/>
                </a:solidFill>
              </a:rPr>
              <a:t>Srdeční svalovina</a:t>
            </a:r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09562" y="920750"/>
            <a:ext cx="11044238" cy="5042199"/>
          </a:xfrm>
        </p:spPr>
        <p:txBody>
          <a:bodyPr>
            <a:normAutofit lnSpcReduction="10000"/>
          </a:bodyPr>
          <a:lstStyle/>
          <a:p>
            <a:r>
              <a:rPr lang="cs-CZ" dirty="0" err="1" smtClean="0"/>
              <a:t>Kardiomyocyty</a:t>
            </a:r>
            <a:r>
              <a:rPr lang="cs-CZ" dirty="0" smtClean="0"/>
              <a:t>, 1 jádro, v </a:t>
            </a:r>
            <a:r>
              <a:rPr lang="cs-CZ" dirty="0"/>
              <a:t>sarkoplazmě u pólů jádra četné mitochondrie (v řadách mezi </a:t>
            </a:r>
            <a:r>
              <a:rPr lang="cs-CZ" dirty="0" err="1"/>
              <a:t>myofilamenty</a:t>
            </a:r>
            <a:r>
              <a:rPr lang="cs-CZ" dirty="0"/>
              <a:t>), glykogenová granula, malé množství </a:t>
            </a:r>
            <a:r>
              <a:rPr lang="cs-CZ" dirty="0" err="1"/>
              <a:t>lipofuchsinu,lipidové</a:t>
            </a:r>
            <a:r>
              <a:rPr lang="cs-CZ" dirty="0"/>
              <a:t> </a:t>
            </a:r>
            <a:r>
              <a:rPr lang="cs-CZ" dirty="0" smtClean="0"/>
              <a:t>kapénky</a:t>
            </a:r>
          </a:p>
          <a:p>
            <a:r>
              <a:rPr lang="cs-CZ" dirty="0" smtClean="0"/>
              <a:t>–</a:t>
            </a:r>
            <a:r>
              <a:rPr lang="cs-CZ" dirty="0"/>
              <a:t>Uspořádání aktinových a myozinových </a:t>
            </a:r>
            <a:r>
              <a:rPr lang="cs-CZ" dirty="0" err="1"/>
              <a:t>myofilament</a:t>
            </a:r>
            <a:r>
              <a:rPr lang="cs-CZ" dirty="0"/>
              <a:t>–příčné </a:t>
            </a:r>
            <a:r>
              <a:rPr lang="cs-CZ" dirty="0" smtClean="0"/>
              <a:t>pruhování, </a:t>
            </a:r>
            <a:r>
              <a:rPr lang="cs-CZ" dirty="0" smtClean="0">
                <a:solidFill>
                  <a:prstClr val="black"/>
                </a:solidFill>
              </a:rPr>
              <a:t> </a:t>
            </a:r>
            <a:r>
              <a:rPr lang="cs-CZ" dirty="0" err="1">
                <a:solidFill>
                  <a:prstClr val="black"/>
                </a:solidFill>
              </a:rPr>
              <a:t>endomysium</a:t>
            </a:r>
            <a:endParaRPr lang="cs-CZ" dirty="0" smtClean="0"/>
          </a:p>
          <a:p>
            <a:r>
              <a:rPr lang="cs-CZ" dirty="0" smtClean="0"/>
              <a:t>Interkalární disky: schodovité útvary v místě spojení </a:t>
            </a:r>
            <a:r>
              <a:rPr lang="cs-CZ" dirty="0" err="1" smtClean="0"/>
              <a:t>kardiomyocytů</a:t>
            </a:r>
            <a:endParaRPr lang="cs-CZ" dirty="0" smtClean="0"/>
          </a:p>
          <a:p>
            <a:pPr marL="0" indent="0">
              <a:buNone/>
            </a:pPr>
            <a:r>
              <a:rPr lang="cs-CZ" dirty="0"/>
              <a:t> </a:t>
            </a:r>
            <a:r>
              <a:rPr lang="cs-CZ" dirty="0" smtClean="0">
                <a:solidFill>
                  <a:srgbClr val="C00000"/>
                </a:solidFill>
              </a:rPr>
              <a:t>propojení mezi b.</a:t>
            </a:r>
          </a:p>
          <a:p>
            <a:pPr marL="0" indent="0">
              <a:buNone/>
            </a:pPr>
            <a:r>
              <a:rPr lang="cs-CZ" dirty="0" smtClean="0"/>
              <a:t>- </a:t>
            </a:r>
            <a:r>
              <a:rPr lang="cs-CZ" dirty="0" smtClean="0">
                <a:solidFill>
                  <a:srgbClr val="002060"/>
                </a:solidFill>
              </a:rPr>
              <a:t>desmozomy a adherentní kontakty </a:t>
            </a:r>
            <a:r>
              <a:rPr lang="cs-CZ" dirty="0" smtClean="0"/>
              <a:t>na příčné části</a:t>
            </a:r>
          </a:p>
          <a:p>
            <a:pPr marL="0" indent="0">
              <a:buNone/>
            </a:pPr>
            <a:r>
              <a:rPr lang="cs-CZ" dirty="0"/>
              <a:t> </a:t>
            </a:r>
            <a:r>
              <a:rPr lang="cs-CZ" dirty="0" smtClean="0"/>
              <a:t>- </a:t>
            </a:r>
            <a:r>
              <a:rPr lang="cs-CZ" dirty="0" smtClean="0">
                <a:solidFill>
                  <a:srgbClr val="002060"/>
                </a:solidFill>
              </a:rPr>
              <a:t>nexy</a:t>
            </a:r>
            <a:r>
              <a:rPr lang="cs-CZ" dirty="0" smtClean="0"/>
              <a:t> na částech podélných s dlouhou osou buňky</a:t>
            </a:r>
          </a:p>
          <a:p>
            <a:pPr marL="0" indent="0">
              <a:buNone/>
            </a:pPr>
            <a:endParaRPr lang="cs-CZ" dirty="0" smtClean="0"/>
          </a:p>
          <a:p>
            <a:r>
              <a:rPr lang="cs-CZ" dirty="0" err="1" smtClean="0"/>
              <a:t>Kardiomyocyty</a:t>
            </a:r>
            <a:r>
              <a:rPr lang="cs-CZ" dirty="0" smtClean="0"/>
              <a:t> </a:t>
            </a:r>
            <a:r>
              <a:rPr lang="cs-CZ" dirty="0" smtClean="0">
                <a:solidFill>
                  <a:srgbClr val="FF0000"/>
                </a:solidFill>
              </a:rPr>
              <a:t>kontraktilní</a:t>
            </a:r>
            <a:r>
              <a:rPr lang="cs-CZ" dirty="0" smtClean="0"/>
              <a:t> a </a:t>
            </a:r>
            <a:r>
              <a:rPr lang="cs-CZ" dirty="0" smtClean="0">
                <a:solidFill>
                  <a:srgbClr val="FF0000"/>
                </a:solidFill>
              </a:rPr>
              <a:t>inervační</a:t>
            </a:r>
            <a:r>
              <a:rPr lang="cs-CZ" dirty="0" smtClean="0"/>
              <a:t> –</a:t>
            </a:r>
          </a:p>
        </p:txBody>
      </p:sp>
      <p:pic>
        <p:nvPicPr>
          <p:cNvPr id="1026" name="Picture 2" descr="http://www.sci.muni.cz/ptacek/HISTOLOGIE2_soubory/image25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5300" y="3286125"/>
            <a:ext cx="4076700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1933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b="1" dirty="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+mn-cs"/>
              </a:rPr>
              <a:t>Mechanismus kontrakce srdeční </a:t>
            </a:r>
            <a:r>
              <a:rPr lang="cs-CZ" sz="3200" b="1" dirty="0" smtClean="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+mn-cs"/>
              </a:rPr>
              <a:t>svaloviny</a:t>
            </a:r>
            <a:endParaRPr lang="cs-CZ" sz="3200" b="1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 smtClean="0">
                <a:latin typeface="Arial" panose="020B0604020202020204" pitchFamily="34" charset="0"/>
              </a:rPr>
              <a:t>Uspořádání </a:t>
            </a:r>
            <a:r>
              <a:rPr lang="cs-CZ" dirty="0" err="1">
                <a:latin typeface="Arial" panose="020B0604020202020204" pitchFamily="34" charset="0"/>
              </a:rPr>
              <a:t>myofilament</a:t>
            </a:r>
            <a:r>
              <a:rPr lang="cs-CZ" dirty="0">
                <a:latin typeface="Arial" panose="020B0604020202020204" pitchFamily="34" charset="0"/>
              </a:rPr>
              <a:t> jako u kosterní svaloviny, na buněčné úrovni kontrakce v zásadě </a:t>
            </a:r>
            <a:r>
              <a:rPr lang="cs-CZ" dirty="0" smtClean="0">
                <a:latin typeface="Arial" panose="020B0604020202020204" pitchFamily="34" charset="0"/>
              </a:rPr>
              <a:t>stejná</a:t>
            </a:r>
          </a:p>
          <a:p>
            <a:r>
              <a:rPr lang="cs-CZ" dirty="0" smtClean="0">
                <a:latin typeface="Arial" panose="020B0604020202020204" pitchFamily="34" charset="0"/>
              </a:rPr>
              <a:t>–</a:t>
            </a:r>
            <a:r>
              <a:rPr lang="cs-CZ" dirty="0" err="1">
                <a:latin typeface="Arial" panose="020B0604020202020204" pitchFamily="34" charset="0"/>
              </a:rPr>
              <a:t>Kardiomyocyty</a:t>
            </a:r>
            <a:r>
              <a:rPr lang="cs-CZ" dirty="0">
                <a:latin typeface="Arial" panose="020B0604020202020204" pitchFamily="34" charset="0"/>
              </a:rPr>
              <a:t> pracovní (</a:t>
            </a:r>
            <a:r>
              <a:rPr lang="cs-CZ" dirty="0">
                <a:solidFill>
                  <a:srgbClr val="FF0000"/>
                </a:solidFill>
                <a:latin typeface="Arial" panose="020B0604020202020204" pitchFamily="34" charset="0"/>
              </a:rPr>
              <a:t>kontraktilní</a:t>
            </a:r>
            <a:r>
              <a:rPr lang="cs-CZ" dirty="0">
                <a:latin typeface="Arial" panose="020B0604020202020204" pitchFamily="34" charset="0"/>
              </a:rPr>
              <a:t>) –v </a:t>
            </a:r>
            <a:r>
              <a:rPr lang="cs-CZ" dirty="0" smtClean="0">
                <a:latin typeface="Arial" panose="020B0604020202020204" pitchFamily="34" charset="0"/>
              </a:rPr>
              <a:t>myokardu</a:t>
            </a:r>
          </a:p>
          <a:p>
            <a:r>
              <a:rPr lang="cs-CZ" dirty="0" smtClean="0">
                <a:latin typeface="Arial" panose="020B0604020202020204" pitchFamily="34" charset="0"/>
              </a:rPr>
              <a:t>–</a:t>
            </a:r>
            <a:r>
              <a:rPr lang="cs-CZ" dirty="0" err="1">
                <a:latin typeface="Arial" panose="020B0604020202020204" pitchFamily="34" charset="0"/>
              </a:rPr>
              <a:t>Kardiomyocyty</a:t>
            </a:r>
            <a:r>
              <a:rPr lang="cs-CZ" dirty="0">
                <a:latin typeface="Arial" panose="020B0604020202020204" pitchFamily="34" charset="0"/>
              </a:rPr>
              <a:t> </a:t>
            </a:r>
            <a:r>
              <a:rPr lang="cs-CZ" dirty="0" smtClean="0">
                <a:latin typeface="Arial" panose="020B0604020202020204" pitchFamily="34" charset="0"/>
              </a:rPr>
              <a:t>vzrušivé (</a:t>
            </a:r>
            <a:r>
              <a:rPr lang="cs-CZ" dirty="0" smtClean="0">
                <a:solidFill>
                  <a:srgbClr val="FF0000"/>
                </a:solidFill>
                <a:latin typeface="Arial" panose="020B0604020202020204" pitchFamily="34" charset="0"/>
              </a:rPr>
              <a:t>inervační</a:t>
            </a:r>
            <a:r>
              <a:rPr lang="cs-CZ" dirty="0" smtClean="0">
                <a:latin typeface="Arial" panose="020B0604020202020204" pitchFamily="34" charset="0"/>
              </a:rPr>
              <a:t>) </a:t>
            </a:r>
            <a:endParaRPr lang="cs-CZ" dirty="0" smtClean="0">
              <a:latin typeface="Arial" panose="020B0604020202020204" pitchFamily="34" charset="0"/>
            </a:endParaRPr>
          </a:p>
          <a:p>
            <a:pPr marL="0" indent="0">
              <a:buNone/>
            </a:pPr>
            <a:r>
              <a:rPr lang="cs-CZ" dirty="0" smtClean="0">
                <a:latin typeface="Arial" panose="020B0604020202020204" pitchFamily="34" charset="0"/>
              </a:rPr>
              <a:t>•</a:t>
            </a:r>
            <a:r>
              <a:rPr lang="cs-CZ" dirty="0">
                <a:latin typeface="Arial" panose="020B0604020202020204" pitchFamily="34" charset="0"/>
              </a:rPr>
              <a:t>součást převodního aparátu srdce (sinusový uzlík, sinoatriální uzlík, </a:t>
            </a:r>
            <a:r>
              <a:rPr lang="cs-CZ" dirty="0" err="1">
                <a:latin typeface="Arial" panose="020B0604020202020204" pitchFamily="34" charset="0"/>
              </a:rPr>
              <a:t>Hissův</a:t>
            </a:r>
            <a:r>
              <a:rPr lang="cs-CZ" dirty="0">
                <a:latin typeface="Arial" panose="020B0604020202020204" pitchFamily="34" charset="0"/>
              </a:rPr>
              <a:t> svazek a Purkyňova vlákna</a:t>
            </a:r>
            <a:r>
              <a:rPr lang="cs-CZ" dirty="0" smtClean="0">
                <a:latin typeface="Arial" panose="020B0604020202020204" pitchFamily="34" charset="0"/>
              </a:rPr>
              <a:t>)</a:t>
            </a:r>
          </a:p>
          <a:p>
            <a:pPr marL="0" indent="0">
              <a:buNone/>
            </a:pPr>
            <a:r>
              <a:rPr lang="cs-CZ" dirty="0" smtClean="0">
                <a:latin typeface="Arial" panose="020B0604020202020204" pitchFamily="34" charset="0"/>
              </a:rPr>
              <a:t>•</a:t>
            </a:r>
            <a:r>
              <a:rPr lang="cs-CZ" dirty="0">
                <a:latin typeface="Arial" panose="020B0604020202020204" pitchFamily="34" charset="0"/>
              </a:rPr>
              <a:t>Schopnost tvořit impulsy a rozvádět </a:t>
            </a:r>
            <a:r>
              <a:rPr lang="cs-CZ" dirty="0" smtClean="0">
                <a:latin typeface="Arial" panose="020B0604020202020204" pitchFamily="34" charset="0"/>
              </a:rPr>
              <a:t>je</a:t>
            </a:r>
          </a:p>
          <a:p>
            <a:pPr marL="0" indent="0">
              <a:buNone/>
            </a:pPr>
            <a:r>
              <a:rPr lang="cs-CZ" dirty="0" smtClean="0">
                <a:latin typeface="Arial" panose="020B0604020202020204" pitchFamily="34" charset="0"/>
              </a:rPr>
              <a:t>•</a:t>
            </a:r>
            <a:r>
              <a:rPr lang="cs-CZ" dirty="0">
                <a:latin typeface="Arial" panose="020B0604020202020204" pitchFamily="34" charset="0"/>
              </a:rPr>
              <a:t>Nízký počet myofibril, náhodné uspořádání, hodně glykogenu, hojné nexy, chybí T-tubuly a interkalární disky–Kontrakce: •Spontánně ve vlastním </a:t>
            </a:r>
            <a:r>
              <a:rPr lang="cs-CZ" dirty="0" smtClean="0">
                <a:latin typeface="Arial" panose="020B0604020202020204" pitchFamily="34" charset="0"/>
              </a:rPr>
              <a:t>rytmu</a:t>
            </a:r>
          </a:p>
          <a:p>
            <a:pPr marL="0" indent="0">
              <a:buNone/>
            </a:pPr>
            <a:r>
              <a:rPr lang="cs-CZ" dirty="0" smtClean="0">
                <a:latin typeface="Arial" panose="020B0604020202020204" pitchFamily="34" charset="0"/>
              </a:rPr>
              <a:t>•</a:t>
            </a:r>
            <a:r>
              <a:rPr lang="cs-CZ" dirty="0">
                <a:latin typeface="Arial" panose="020B0604020202020204" pitchFamily="34" charset="0"/>
              </a:rPr>
              <a:t>Inervace autonomními </a:t>
            </a:r>
            <a:r>
              <a:rPr lang="cs-CZ" dirty="0" smtClean="0">
                <a:latin typeface="Arial" panose="020B0604020202020204" pitchFamily="34" charset="0"/>
              </a:rPr>
              <a:t>nervy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204677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55463" y="-76758"/>
            <a:ext cx="8864301" cy="6934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9347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78914" y="-19056"/>
            <a:ext cx="10396315" cy="6877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6252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10"/>
          <a:stretch/>
        </p:blipFill>
        <p:spPr>
          <a:xfrm>
            <a:off x="8979718" y="3107914"/>
            <a:ext cx="3212282" cy="3957638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25015" y="146050"/>
            <a:ext cx="10515600" cy="1060450"/>
          </a:xfrm>
        </p:spPr>
        <p:txBody>
          <a:bodyPr>
            <a:normAutofit/>
          </a:bodyPr>
          <a:lstStyle/>
          <a:p>
            <a:pPr algn="ctr"/>
            <a:r>
              <a:rPr lang="cs-CZ" sz="4000" b="1" dirty="0" smtClean="0"/>
              <a:t>Hladká svalovina</a:t>
            </a:r>
            <a:endParaRPr lang="cs-CZ" sz="40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0259" y="1077408"/>
            <a:ext cx="10515600" cy="4570413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cs-CZ" dirty="0" smtClean="0"/>
              <a:t>Protáhlé vřetenovité buňky, obklopeny bazální laminou a sítí retikulárních vláken, </a:t>
            </a:r>
            <a:r>
              <a:rPr lang="cs-CZ" dirty="0" err="1" smtClean="0"/>
              <a:t>myofilamenta</a:t>
            </a:r>
            <a:r>
              <a:rPr lang="cs-CZ" dirty="0" smtClean="0"/>
              <a:t> se šikmo kříží, </a:t>
            </a:r>
            <a:r>
              <a:rPr lang="cs-CZ" b="1" dirty="0" err="1" smtClean="0">
                <a:solidFill>
                  <a:srgbClr val="C00000"/>
                </a:solidFill>
              </a:rPr>
              <a:t>denzní</a:t>
            </a:r>
            <a:r>
              <a:rPr lang="cs-CZ" b="1" dirty="0" smtClean="0">
                <a:solidFill>
                  <a:srgbClr val="C00000"/>
                </a:solidFill>
              </a:rPr>
              <a:t> tělíska </a:t>
            </a:r>
            <a:r>
              <a:rPr lang="cs-CZ" dirty="0" smtClean="0"/>
              <a:t>(připojená k sarkolemě a volná v cytoplasmě., upínají se zde aktinová a </a:t>
            </a:r>
            <a:r>
              <a:rPr lang="cs-CZ" dirty="0" err="1" smtClean="0"/>
              <a:t>desminová</a:t>
            </a:r>
            <a:r>
              <a:rPr lang="cs-CZ" dirty="0" smtClean="0"/>
              <a:t> </a:t>
            </a:r>
            <a:r>
              <a:rPr lang="cs-CZ" dirty="0" err="1" smtClean="0"/>
              <a:t>filamenta</a:t>
            </a:r>
            <a:r>
              <a:rPr lang="cs-CZ" dirty="0" smtClean="0"/>
              <a:t>). Tlustá </a:t>
            </a:r>
            <a:r>
              <a:rPr lang="cs-CZ" dirty="0" err="1" smtClean="0"/>
              <a:t>filamenta</a:t>
            </a:r>
            <a:r>
              <a:rPr lang="cs-CZ" dirty="0" smtClean="0"/>
              <a:t> - </a:t>
            </a:r>
            <a:r>
              <a:rPr lang="cs-CZ" dirty="0" smtClean="0">
                <a:solidFill>
                  <a:srgbClr val="C00000"/>
                </a:solidFill>
              </a:rPr>
              <a:t>jiný typ myozinu</a:t>
            </a:r>
            <a:r>
              <a:rPr lang="cs-CZ" dirty="0" smtClean="0"/>
              <a:t>, tenká </a:t>
            </a:r>
            <a:r>
              <a:rPr lang="cs-CZ" dirty="0" smtClean="0">
                <a:solidFill>
                  <a:srgbClr val="C00000"/>
                </a:solidFill>
              </a:rPr>
              <a:t>– aktin a </a:t>
            </a:r>
            <a:r>
              <a:rPr lang="cs-CZ" dirty="0" err="1" smtClean="0">
                <a:solidFill>
                  <a:srgbClr val="C00000"/>
                </a:solidFill>
              </a:rPr>
              <a:t>tropomyozin</a:t>
            </a:r>
            <a:r>
              <a:rPr lang="cs-CZ" dirty="0" smtClean="0"/>
              <a:t>, troponin není, intermediální </a:t>
            </a:r>
            <a:r>
              <a:rPr lang="cs-CZ" dirty="0" err="1" smtClean="0"/>
              <a:t>filamenta</a:t>
            </a:r>
            <a:r>
              <a:rPr lang="cs-CZ" dirty="0" smtClean="0"/>
              <a:t> – </a:t>
            </a:r>
            <a:r>
              <a:rPr lang="cs-CZ" dirty="0" err="1" smtClean="0"/>
              <a:t>desmin</a:t>
            </a:r>
            <a:r>
              <a:rPr lang="cs-CZ" dirty="0" smtClean="0"/>
              <a:t>, vápník se váže na kalmodulin. </a:t>
            </a:r>
          </a:p>
          <a:p>
            <a:pPr marL="0" indent="0">
              <a:lnSpc>
                <a:spcPct val="110000"/>
              </a:lnSpc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289013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37839" y="606911"/>
            <a:ext cx="10683240" cy="6153374"/>
          </a:xfrm>
        </p:spPr>
        <p:txBody>
          <a:bodyPr>
            <a:normAutofit fontScale="92500" lnSpcReduction="20000"/>
          </a:bodyPr>
          <a:lstStyle/>
          <a:p>
            <a:r>
              <a:rPr lang="cs-CZ" b="1" dirty="0">
                <a:solidFill>
                  <a:srgbClr val="FF0000"/>
                </a:solidFill>
                <a:latin typeface="Arial" panose="020B0604020202020204" pitchFamily="34" charset="0"/>
              </a:rPr>
              <a:t>HLADKÁ </a:t>
            </a:r>
            <a:r>
              <a:rPr lang="cs-CZ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SVALOVINA</a:t>
            </a:r>
          </a:p>
          <a:p>
            <a:r>
              <a:rPr lang="cs-CZ" dirty="0" smtClean="0">
                <a:latin typeface="Arial" panose="020B0604020202020204" pitchFamily="34" charset="0"/>
              </a:rPr>
              <a:t>•</a:t>
            </a:r>
            <a:r>
              <a:rPr lang="cs-CZ" dirty="0">
                <a:latin typeface="Arial" panose="020B0604020202020204" pitchFamily="34" charset="0"/>
              </a:rPr>
              <a:t>Histogeneze: z mezodermu ve stěnách vyvíjejících se dutých orgánů </a:t>
            </a:r>
            <a:r>
              <a:rPr lang="cs-CZ" dirty="0" smtClean="0">
                <a:latin typeface="Arial" panose="020B0604020202020204" pitchFamily="34" charset="0"/>
              </a:rPr>
              <a:t>kardiovaskulárního, </a:t>
            </a:r>
            <a:r>
              <a:rPr lang="cs-CZ" dirty="0">
                <a:latin typeface="Arial" panose="020B0604020202020204" pitchFamily="34" charset="0"/>
              </a:rPr>
              <a:t>zažívacího, močového a pohlavního systému, během diferenciace se buňky prodlužují a hromadí se v nich </a:t>
            </a:r>
            <a:r>
              <a:rPr lang="cs-CZ" dirty="0" err="1" smtClean="0">
                <a:latin typeface="Arial" panose="020B0604020202020204" pitchFamily="34" charset="0"/>
              </a:rPr>
              <a:t>myofilamenta</a:t>
            </a:r>
            <a:endParaRPr lang="cs-CZ" dirty="0" smtClean="0">
              <a:latin typeface="Arial" panose="020B0604020202020204" pitchFamily="34" charset="0"/>
            </a:endParaRPr>
          </a:p>
          <a:p>
            <a:r>
              <a:rPr lang="cs-CZ" dirty="0" err="1">
                <a:solidFill>
                  <a:srgbClr val="FF0000"/>
                </a:solidFill>
                <a:latin typeface="Arial" panose="020B0604020202020204" pitchFamily="34" charset="0"/>
              </a:rPr>
              <a:t>Myofilamenta</a:t>
            </a:r>
            <a:r>
              <a:rPr lang="cs-CZ" dirty="0" smtClean="0">
                <a:latin typeface="Arial" panose="020B0604020202020204" pitchFamily="34" charset="0"/>
              </a:rPr>
              <a:t>– </a:t>
            </a:r>
            <a:r>
              <a:rPr lang="cs-CZ" dirty="0" smtClean="0">
                <a:solidFill>
                  <a:srgbClr val="002060"/>
                </a:solidFill>
                <a:latin typeface="Arial" panose="020B0604020202020204" pitchFamily="34" charset="0"/>
              </a:rPr>
              <a:t>svazky </a:t>
            </a:r>
            <a:r>
              <a:rPr lang="cs-CZ" dirty="0" err="1" smtClean="0">
                <a:solidFill>
                  <a:srgbClr val="002060"/>
                </a:solidFill>
                <a:latin typeface="Arial" panose="020B0604020202020204" pitchFamily="34" charset="0"/>
              </a:rPr>
              <a:t>myofilament</a:t>
            </a:r>
            <a:r>
              <a:rPr lang="cs-CZ" dirty="0" smtClean="0">
                <a:solidFill>
                  <a:srgbClr val="002060"/>
                </a:solidFill>
                <a:latin typeface="Arial" panose="020B0604020202020204" pitchFamily="34" charset="0"/>
              </a:rPr>
              <a:t> se </a:t>
            </a:r>
            <a:r>
              <a:rPr lang="cs-CZ" dirty="0">
                <a:solidFill>
                  <a:srgbClr val="002060"/>
                </a:solidFill>
                <a:latin typeface="Arial" panose="020B0604020202020204" pitchFamily="34" charset="0"/>
              </a:rPr>
              <a:t>v buňkách šikmo kříží, tvoří mřížovitou </a:t>
            </a:r>
            <a:r>
              <a:rPr lang="cs-CZ" dirty="0" smtClean="0">
                <a:solidFill>
                  <a:srgbClr val="002060"/>
                </a:solidFill>
                <a:latin typeface="Arial" panose="020B0604020202020204" pitchFamily="34" charset="0"/>
              </a:rPr>
              <a:t>strukturu</a:t>
            </a:r>
          </a:p>
          <a:p>
            <a:r>
              <a:rPr lang="cs-CZ" dirty="0" smtClean="0">
                <a:latin typeface="Arial" panose="020B0604020202020204" pitchFamily="34" charset="0"/>
              </a:rPr>
              <a:t>–</a:t>
            </a:r>
            <a:r>
              <a:rPr lang="cs-CZ" dirty="0">
                <a:solidFill>
                  <a:srgbClr val="002060"/>
                </a:solidFill>
                <a:latin typeface="Arial" panose="020B0604020202020204" pitchFamily="34" charset="0"/>
              </a:rPr>
              <a:t>Tenká</a:t>
            </a:r>
            <a:r>
              <a:rPr lang="cs-CZ" dirty="0">
                <a:latin typeface="Arial" panose="020B0604020202020204" pitchFamily="34" charset="0"/>
              </a:rPr>
              <a:t> </a:t>
            </a:r>
            <a:r>
              <a:rPr lang="cs-CZ" dirty="0" err="1" smtClean="0">
                <a:latin typeface="Arial" panose="020B0604020202020204" pitchFamily="34" charset="0"/>
              </a:rPr>
              <a:t>filamenta</a:t>
            </a:r>
            <a:r>
              <a:rPr lang="cs-CZ" dirty="0" smtClean="0">
                <a:latin typeface="Arial" panose="020B0604020202020204" pitchFamily="34" charset="0"/>
              </a:rPr>
              <a:t> obdobná </a:t>
            </a:r>
            <a:r>
              <a:rPr lang="cs-CZ" dirty="0">
                <a:latin typeface="Arial" panose="020B0604020202020204" pitchFamily="34" charset="0"/>
              </a:rPr>
              <a:t>jako v žíhané </a:t>
            </a:r>
            <a:r>
              <a:rPr lang="cs-CZ" dirty="0" err="1">
                <a:latin typeface="Arial" panose="020B0604020202020204" pitchFamily="34" charset="0"/>
              </a:rPr>
              <a:t>svalovině•dvojitá</a:t>
            </a:r>
            <a:r>
              <a:rPr lang="cs-CZ" dirty="0">
                <a:latin typeface="Arial" panose="020B0604020202020204" pitchFamily="34" charset="0"/>
              </a:rPr>
              <a:t> šroubovice F-aktinu, obtočená molekulou </a:t>
            </a:r>
            <a:r>
              <a:rPr lang="cs-CZ" dirty="0" err="1">
                <a:latin typeface="Arial" panose="020B0604020202020204" pitchFamily="34" charset="0"/>
              </a:rPr>
              <a:t>tropomyozinu</a:t>
            </a:r>
            <a:r>
              <a:rPr lang="cs-CZ" dirty="0">
                <a:latin typeface="Arial" panose="020B0604020202020204" pitchFamily="34" charset="0"/>
              </a:rPr>
              <a:t>, troponinový komplex chybí, kalciové ionty váže </a:t>
            </a:r>
            <a:r>
              <a:rPr lang="cs-CZ" dirty="0" err="1">
                <a:latin typeface="Arial" panose="020B0604020202020204" pitchFamily="34" charset="0"/>
              </a:rPr>
              <a:t>kalmodulin•Stabilní</a:t>
            </a:r>
            <a:r>
              <a:rPr lang="cs-CZ" dirty="0">
                <a:latin typeface="Arial" panose="020B0604020202020204" pitchFamily="34" charset="0"/>
              </a:rPr>
              <a:t>, zakotvená </a:t>
            </a:r>
            <a:r>
              <a:rPr lang="cs-CZ" dirty="0" smtClean="0">
                <a:latin typeface="Arial" panose="020B0604020202020204" pitchFamily="34" charset="0"/>
              </a:rPr>
              <a:t>aktinem </a:t>
            </a:r>
            <a:r>
              <a:rPr lang="cs-CZ" dirty="0">
                <a:latin typeface="Arial" panose="020B0604020202020204" pitchFamily="34" charset="0"/>
              </a:rPr>
              <a:t>k </a:t>
            </a:r>
            <a:r>
              <a:rPr lang="cs-CZ" dirty="0" err="1" smtClean="0">
                <a:latin typeface="Arial" panose="020B0604020202020204" pitchFamily="34" charset="0"/>
              </a:rPr>
              <a:t>denzním</a:t>
            </a:r>
            <a:r>
              <a:rPr lang="cs-CZ" dirty="0" smtClean="0">
                <a:latin typeface="Arial" panose="020B0604020202020204" pitchFamily="34" charset="0"/>
              </a:rPr>
              <a:t> tělískům</a:t>
            </a:r>
            <a:r>
              <a:rPr lang="cs-CZ" dirty="0">
                <a:latin typeface="Arial" panose="020B0604020202020204" pitchFamily="34" charset="0"/>
              </a:rPr>
              <a:t>, ta připojena k buněčné </a:t>
            </a:r>
            <a:r>
              <a:rPr lang="cs-CZ" dirty="0" smtClean="0">
                <a:latin typeface="Arial" panose="020B0604020202020204" pitchFamily="34" charset="0"/>
              </a:rPr>
              <a:t>membráně</a:t>
            </a:r>
          </a:p>
          <a:p>
            <a:r>
              <a:rPr lang="cs-CZ" dirty="0" smtClean="0">
                <a:latin typeface="Arial" panose="020B0604020202020204" pitchFamily="34" charset="0"/>
              </a:rPr>
              <a:t>–</a:t>
            </a:r>
            <a:r>
              <a:rPr lang="cs-CZ" dirty="0">
                <a:solidFill>
                  <a:srgbClr val="002060"/>
                </a:solidFill>
                <a:latin typeface="Arial" panose="020B0604020202020204" pitchFamily="34" charset="0"/>
              </a:rPr>
              <a:t>Tlustá</a:t>
            </a:r>
            <a:r>
              <a:rPr lang="cs-CZ" dirty="0">
                <a:latin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</a:rPr>
              <a:t>filamenta•Jiný</a:t>
            </a:r>
            <a:r>
              <a:rPr lang="cs-CZ" dirty="0">
                <a:latin typeface="Arial" panose="020B0604020202020204" pitchFamily="34" charset="0"/>
              </a:rPr>
              <a:t> typ myozinu, málo stabilní, globulární části uspořádány téměř po celé délce filamentu, oblast bez globulární části je na konci </a:t>
            </a:r>
            <a:r>
              <a:rPr lang="cs-CZ" dirty="0" smtClean="0">
                <a:latin typeface="Arial" panose="020B0604020202020204" pitchFamily="34" charset="0"/>
              </a:rPr>
              <a:t>filament</a:t>
            </a:r>
          </a:p>
          <a:p>
            <a:r>
              <a:rPr lang="cs-CZ" dirty="0" smtClean="0">
                <a:latin typeface="Arial" panose="020B0604020202020204" pitchFamily="34" charset="0"/>
              </a:rPr>
              <a:t>–</a:t>
            </a:r>
            <a:r>
              <a:rPr lang="cs-CZ" dirty="0">
                <a:solidFill>
                  <a:srgbClr val="002060"/>
                </a:solidFill>
                <a:latin typeface="Arial" panose="020B0604020202020204" pitchFamily="34" charset="0"/>
              </a:rPr>
              <a:t>Intermediální</a:t>
            </a:r>
            <a:r>
              <a:rPr lang="cs-CZ" dirty="0">
                <a:latin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</a:rPr>
              <a:t>filamenta•Průměr</a:t>
            </a:r>
            <a:r>
              <a:rPr lang="cs-CZ" dirty="0">
                <a:latin typeface="Arial" panose="020B0604020202020204" pitchFamily="34" charset="0"/>
              </a:rPr>
              <a:t> kolem10 </a:t>
            </a:r>
            <a:r>
              <a:rPr lang="cs-CZ" dirty="0" err="1">
                <a:latin typeface="Arial" panose="020B0604020202020204" pitchFamily="34" charset="0"/>
              </a:rPr>
              <a:t>nm•Křižují</a:t>
            </a:r>
            <a:r>
              <a:rPr lang="cs-CZ" dirty="0">
                <a:latin typeface="Arial" panose="020B0604020202020204" pitchFamily="34" charset="0"/>
              </a:rPr>
              <a:t> cytoplazmu (síť)•Hlavní protein </a:t>
            </a:r>
            <a:r>
              <a:rPr lang="cs-CZ" dirty="0" err="1">
                <a:solidFill>
                  <a:srgbClr val="002060"/>
                </a:solidFill>
                <a:latin typeface="Arial" panose="020B0604020202020204" pitchFamily="34" charset="0"/>
              </a:rPr>
              <a:t>desmin</a:t>
            </a:r>
            <a:r>
              <a:rPr lang="cs-CZ" dirty="0">
                <a:latin typeface="Arial" panose="020B0604020202020204" pitchFamily="34" charset="0"/>
              </a:rPr>
              <a:t>, ve svalstvu cév i </a:t>
            </a:r>
            <a:r>
              <a:rPr lang="cs-CZ" dirty="0" err="1" smtClean="0">
                <a:latin typeface="Arial" panose="020B0604020202020204" pitchFamily="34" charset="0"/>
              </a:rPr>
              <a:t>vimentin•Denzní</a:t>
            </a:r>
            <a:r>
              <a:rPr lang="cs-CZ" dirty="0" smtClean="0">
                <a:latin typeface="Arial" panose="020B0604020202020204" pitchFamily="34" charset="0"/>
              </a:rPr>
              <a:t> </a:t>
            </a:r>
            <a:r>
              <a:rPr lang="cs-CZ" dirty="0" err="1" smtClean="0">
                <a:latin typeface="Arial" panose="020B0604020202020204" pitchFamily="34" charset="0"/>
              </a:rPr>
              <a:t>tělíska•Připojená</a:t>
            </a:r>
            <a:r>
              <a:rPr lang="cs-CZ" dirty="0" smtClean="0">
                <a:latin typeface="Arial" panose="020B0604020202020204" pitchFamily="34" charset="0"/>
              </a:rPr>
              <a:t> </a:t>
            </a:r>
            <a:r>
              <a:rPr lang="cs-CZ" dirty="0">
                <a:latin typeface="Arial" panose="020B0604020202020204" pitchFamily="34" charset="0"/>
              </a:rPr>
              <a:t>k </a:t>
            </a:r>
            <a:r>
              <a:rPr lang="cs-CZ" dirty="0" smtClean="0">
                <a:latin typeface="Arial" panose="020B0604020202020204" pitchFamily="34" charset="0"/>
              </a:rPr>
              <a:t>sarkolemě</a:t>
            </a:r>
          </a:p>
          <a:p>
            <a:pPr marL="0" indent="0">
              <a:buNone/>
            </a:pPr>
            <a:r>
              <a:rPr lang="cs-CZ" dirty="0" smtClean="0">
                <a:latin typeface="Arial" panose="020B0604020202020204" pitchFamily="34" charset="0"/>
              </a:rPr>
              <a:t>•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3717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Kontrakce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986250" y="1561596"/>
            <a:ext cx="4077185" cy="3429952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838200" y="1839558"/>
            <a:ext cx="8305800" cy="19882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cs-CZ" sz="2800" dirty="0"/>
              <a:t>Při kontrakci se </a:t>
            </a:r>
            <a:r>
              <a:rPr lang="cs-CZ" sz="2800" dirty="0" err="1"/>
              <a:t>fosforyluje</a:t>
            </a:r>
            <a:r>
              <a:rPr lang="cs-CZ" sz="2800" dirty="0"/>
              <a:t> myozin, ten reaguje </a:t>
            </a:r>
          </a:p>
          <a:p>
            <a:pPr>
              <a:lnSpc>
                <a:spcPct val="110000"/>
              </a:lnSpc>
            </a:pPr>
            <a:r>
              <a:rPr lang="cs-CZ" sz="2800" dirty="0"/>
              <a:t>s aktinem, kontraktilní proteiny a </a:t>
            </a:r>
            <a:r>
              <a:rPr lang="cs-CZ" sz="2800" dirty="0" err="1"/>
              <a:t>denzní</a:t>
            </a:r>
            <a:r>
              <a:rPr lang="cs-CZ" sz="2800" dirty="0"/>
              <a:t> tělíska </a:t>
            </a:r>
          </a:p>
          <a:p>
            <a:pPr>
              <a:lnSpc>
                <a:spcPct val="110000"/>
              </a:lnSpc>
            </a:pPr>
            <a:r>
              <a:rPr lang="cs-CZ" sz="2800" dirty="0"/>
              <a:t>jsou vázána zevnitř k membráně, při kontrakci</a:t>
            </a:r>
          </a:p>
          <a:p>
            <a:pPr>
              <a:lnSpc>
                <a:spcPct val="110000"/>
              </a:lnSpc>
            </a:pPr>
            <a:r>
              <a:rPr lang="cs-CZ" sz="2800" dirty="0"/>
              <a:t>se buňka šroubovitě stáčí a zkracuje</a:t>
            </a:r>
          </a:p>
        </p:txBody>
      </p:sp>
    </p:spTree>
    <p:extLst>
      <p:ext uri="{BB962C8B-B14F-4D97-AF65-F5344CB8AC3E}">
        <p14:creationId xmlns:p14="http://schemas.microsoft.com/office/powerpoint/2010/main" val="31133562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7436" y="150607"/>
            <a:ext cx="11286733" cy="6531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9927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E8A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0538" y="-53975"/>
            <a:ext cx="8907462" cy="691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23775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E8A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484229" y="212705"/>
            <a:ext cx="6544574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dirty="0">
                <a:latin typeface="Arial" panose="020B0604020202020204" pitchFamily="34" charset="0"/>
              </a:rPr>
              <a:t>SVALOVÁ </a:t>
            </a:r>
            <a:r>
              <a:rPr lang="cs-CZ" sz="2400" dirty="0" smtClean="0">
                <a:latin typeface="Arial" panose="020B0604020202020204" pitchFamily="34" charset="0"/>
              </a:rPr>
              <a:t>TKÁŇ</a:t>
            </a:r>
          </a:p>
          <a:p>
            <a:r>
              <a:rPr lang="cs-CZ" sz="2400" dirty="0" smtClean="0">
                <a:latin typeface="Arial" panose="020B0604020202020204" pitchFamily="34" charset="0"/>
              </a:rPr>
              <a:t>•</a:t>
            </a:r>
            <a:r>
              <a:rPr lang="cs-CZ" sz="2400" dirty="0">
                <a:solidFill>
                  <a:srgbClr val="FF0000"/>
                </a:solidFill>
                <a:latin typeface="Arial" panose="020B0604020202020204" pitchFamily="34" charset="0"/>
              </a:rPr>
              <a:t>Sarkoplazmatické retikulum </a:t>
            </a:r>
            <a:r>
              <a:rPr lang="cs-CZ" sz="2400" dirty="0">
                <a:latin typeface="Arial" panose="020B0604020202020204" pitchFamily="34" charset="0"/>
              </a:rPr>
              <a:t>–v sarkoplazmě svalových vláken, hladké endoplazmatické </a:t>
            </a:r>
            <a:r>
              <a:rPr lang="cs-CZ" sz="2400" dirty="0" smtClean="0">
                <a:latin typeface="Arial" panose="020B0604020202020204" pitchFamily="34" charset="0"/>
              </a:rPr>
              <a:t>retikulum–Specializace </a:t>
            </a:r>
            <a:r>
              <a:rPr lang="cs-CZ" sz="2400" dirty="0">
                <a:latin typeface="Arial" panose="020B0604020202020204" pitchFamily="34" charset="0"/>
              </a:rPr>
              <a:t>na </a:t>
            </a:r>
            <a:r>
              <a:rPr lang="cs-CZ" sz="2400" dirty="0">
                <a:solidFill>
                  <a:srgbClr val="FF0000"/>
                </a:solidFill>
                <a:latin typeface="Arial" panose="020B0604020202020204" pitchFamily="34" charset="0"/>
              </a:rPr>
              <a:t>segregaci kalciových iontů–rozvětvené cisterny a tubuly</a:t>
            </a:r>
            <a:r>
              <a:rPr lang="cs-CZ" sz="2400" dirty="0">
                <a:latin typeface="Arial" panose="020B0604020202020204" pitchFamily="34" charset="0"/>
              </a:rPr>
              <a:t> obklopující jednotlivé myofibrily, tubuly orientovány longitudinálně ve svalovém vláknu</a:t>
            </a:r>
            <a:r>
              <a:rPr lang="cs-CZ" sz="2400" dirty="0" smtClean="0">
                <a:latin typeface="Arial" panose="020B0604020202020204" pitchFamily="34" charset="0"/>
              </a:rPr>
              <a:t>,–</a:t>
            </a:r>
            <a:r>
              <a:rPr lang="cs-CZ" sz="2400" dirty="0">
                <a:latin typeface="Arial" panose="020B0604020202020204" pitchFamily="34" charset="0"/>
              </a:rPr>
              <a:t>příčně </a:t>
            </a:r>
            <a:r>
              <a:rPr lang="cs-CZ" sz="2400" dirty="0" smtClean="0">
                <a:latin typeface="Arial" panose="020B0604020202020204" pitchFamily="34" charset="0"/>
              </a:rPr>
              <a:t>uložené do </a:t>
            </a:r>
            <a:r>
              <a:rPr lang="cs-CZ" sz="2400" dirty="0" smtClean="0">
                <a:solidFill>
                  <a:srgbClr val="FF0000"/>
                </a:solidFill>
                <a:latin typeface="Arial" panose="020B0604020202020204" pitchFamily="34" charset="0"/>
              </a:rPr>
              <a:t>H </a:t>
            </a:r>
            <a:r>
              <a:rPr lang="cs-CZ" sz="2400" dirty="0">
                <a:solidFill>
                  <a:srgbClr val="FF0000"/>
                </a:solidFill>
                <a:latin typeface="Arial" panose="020B0604020202020204" pitchFamily="34" charset="0"/>
              </a:rPr>
              <a:t>proužku–Terminální </a:t>
            </a:r>
            <a:r>
              <a:rPr lang="cs-CZ" sz="2400" dirty="0" smtClean="0">
                <a:latin typeface="Arial" panose="020B0604020202020204" pitchFamily="34" charset="0"/>
              </a:rPr>
              <a:t>rozšířeniny </a:t>
            </a:r>
            <a:r>
              <a:rPr lang="cs-CZ" sz="2400" dirty="0">
                <a:latin typeface="Arial" panose="020B0604020202020204" pitchFamily="34" charset="0"/>
              </a:rPr>
              <a:t>sarkoplasmatického retikula, na úrovni spojení A </a:t>
            </a:r>
            <a:r>
              <a:rPr lang="cs-CZ" sz="2400" dirty="0" err="1" smtClean="0">
                <a:latin typeface="Arial" panose="020B0604020202020204" pitchFamily="34" charset="0"/>
              </a:rPr>
              <a:t>a</a:t>
            </a:r>
            <a:r>
              <a:rPr lang="cs-CZ" sz="2400" dirty="0" smtClean="0">
                <a:latin typeface="Arial" panose="020B0604020202020204" pitchFamily="34" charset="0"/>
              </a:rPr>
              <a:t> I </a:t>
            </a:r>
            <a:r>
              <a:rPr lang="cs-CZ" sz="2400" dirty="0">
                <a:latin typeface="Arial" panose="020B0604020202020204" pitchFamily="34" charset="0"/>
              </a:rPr>
              <a:t>proužku, na každé straně T tubulu</a:t>
            </a:r>
            <a:r>
              <a:rPr lang="cs-CZ" sz="2400" dirty="0" smtClean="0">
                <a:latin typeface="Arial" panose="020B0604020202020204" pitchFamily="34" charset="0"/>
              </a:rPr>
              <a:t>•</a:t>
            </a:r>
          </a:p>
          <a:p>
            <a:r>
              <a:rPr lang="cs-CZ" sz="2400" dirty="0" smtClean="0">
                <a:solidFill>
                  <a:srgbClr val="FF0000"/>
                </a:solidFill>
                <a:latin typeface="Arial" panose="020B0604020202020204" pitchFamily="34" charset="0"/>
              </a:rPr>
              <a:t>Sarkolema</a:t>
            </a:r>
            <a:r>
              <a:rPr lang="cs-CZ" sz="2400" dirty="0" smtClean="0">
                <a:latin typeface="Arial" panose="020B0604020202020204" pitchFamily="34" charset="0"/>
              </a:rPr>
              <a:t>–Příčné </a:t>
            </a:r>
            <a:r>
              <a:rPr lang="cs-CZ" sz="2400" dirty="0">
                <a:latin typeface="Arial" panose="020B0604020202020204" pitchFamily="34" charset="0"/>
              </a:rPr>
              <a:t>tubuly (T tubuly) –tubulární invaginace sarkolemy penetrující do svalového vlákna v oblasti spojení mezi A </a:t>
            </a:r>
            <a:r>
              <a:rPr lang="cs-CZ" sz="2400" dirty="0" err="1" smtClean="0">
                <a:latin typeface="Arial" panose="020B0604020202020204" pitchFamily="34" charset="0"/>
              </a:rPr>
              <a:t>a</a:t>
            </a:r>
            <a:r>
              <a:rPr lang="cs-CZ" sz="2400" dirty="0" smtClean="0">
                <a:latin typeface="Arial" panose="020B0604020202020204" pitchFamily="34" charset="0"/>
              </a:rPr>
              <a:t> I </a:t>
            </a:r>
            <a:r>
              <a:rPr lang="cs-CZ" sz="2400" dirty="0">
                <a:latin typeface="Arial" panose="020B0604020202020204" pitchFamily="34" charset="0"/>
              </a:rPr>
              <a:t>proužkem, na povrchu myofibril–Triáda: specializovaný komplex 2 terminální cisterny a 1 T tubulus</a:t>
            </a:r>
            <a:r>
              <a:rPr lang="cs-CZ" dirty="0">
                <a:latin typeface="Arial" panose="020B0604020202020204" pitchFamily="34" charset="0"/>
              </a:rPr>
              <a:t>, </a:t>
            </a:r>
            <a:r>
              <a:rPr lang="cs-CZ" sz="2400" dirty="0">
                <a:latin typeface="Arial" panose="020B0604020202020204" pitchFamily="34" charset="0"/>
              </a:rPr>
              <a:t>význam pro zahájení svalové </a:t>
            </a:r>
            <a:r>
              <a:rPr lang="cs-CZ" sz="2400" dirty="0" smtClean="0">
                <a:latin typeface="Arial" panose="020B0604020202020204" pitchFamily="34" charset="0"/>
              </a:rPr>
              <a:t>kontrakce</a:t>
            </a:r>
            <a:endParaRPr lang="cs-CZ" sz="2400" dirty="0">
              <a:effectLst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1066" y="828945"/>
            <a:ext cx="4120097" cy="5754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8422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1524000" y="6237289"/>
            <a:ext cx="914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cs-CZ" altLang="cs-CZ" sz="2000" b="1">
                <a:solidFill>
                  <a:srgbClr val="000000"/>
                </a:solidFill>
                <a:latin typeface="Arial" panose="020B0604020202020204" pitchFamily="34" charset="0"/>
              </a:rPr>
              <a:t>Hladká svalovina na podélném řezu (foto: M. Nakládal)</a:t>
            </a:r>
            <a:endParaRPr lang="cs-CZ" altLang="cs-CZ" sz="20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57349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E8A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0"/>
            <a:ext cx="9231313" cy="6407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86896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E8A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650" y="1"/>
            <a:ext cx="7666038" cy="685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83320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E8A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0" y="765176"/>
            <a:ext cx="9271000" cy="5402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57321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E8A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451" y="-50800"/>
            <a:ext cx="6837363" cy="690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92949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E8A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-39688"/>
            <a:ext cx="8504238" cy="6897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50614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5" name="Text Box 5"/>
          <p:cNvSpPr txBox="1">
            <a:spLocks noChangeArrowheads="1"/>
          </p:cNvSpPr>
          <p:nvPr/>
        </p:nvSpPr>
        <p:spPr bwMode="auto">
          <a:xfrm>
            <a:off x="1524000" y="6237289"/>
            <a:ext cx="914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cs-CZ" altLang="cs-CZ" sz="2000" b="1">
                <a:solidFill>
                  <a:srgbClr val="000000"/>
                </a:solidFill>
                <a:latin typeface="Arial" panose="020B0604020202020204" pitchFamily="34" charset="0"/>
              </a:rPr>
              <a:t>Žíhaná svalovina na podélném řezu (foto: M. Nakládal)</a:t>
            </a:r>
            <a:endParaRPr lang="cs-CZ" altLang="cs-CZ" sz="20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10240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1524000" y="6237289"/>
            <a:ext cx="914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cs-CZ" altLang="cs-CZ" sz="2000" b="1">
                <a:solidFill>
                  <a:srgbClr val="000000"/>
                </a:solidFill>
                <a:latin typeface="Arial" panose="020B0604020202020204" pitchFamily="34" charset="0"/>
              </a:rPr>
              <a:t>Žíhaná svalovina na příčném řezu (foto: M. Nakládal)</a:t>
            </a:r>
          </a:p>
        </p:txBody>
      </p:sp>
    </p:spTree>
    <p:extLst>
      <p:ext uri="{BB962C8B-B14F-4D97-AF65-F5344CB8AC3E}">
        <p14:creationId xmlns:p14="http://schemas.microsoft.com/office/powerpoint/2010/main" val="12755191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E8A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8600" y="765176"/>
            <a:ext cx="9169400" cy="527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43458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E8A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2175" y="-66675"/>
            <a:ext cx="5538788" cy="692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10516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E8A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494852" y="537881"/>
            <a:ext cx="11101892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dirty="0">
                <a:latin typeface="Arial" panose="020B0604020202020204" pitchFamily="34" charset="0"/>
              </a:rPr>
              <a:t>SVALOVÁ </a:t>
            </a:r>
            <a:r>
              <a:rPr lang="cs-CZ" sz="2400" dirty="0" smtClean="0">
                <a:latin typeface="Arial" panose="020B0604020202020204" pitchFamily="34" charset="0"/>
              </a:rPr>
              <a:t>TKÁŇ</a:t>
            </a:r>
          </a:p>
          <a:p>
            <a:r>
              <a:rPr lang="cs-CZ" sz="2400" dirty="0" smtClean="0">
                <a:latin typeface="Arial" panose="020B0604020202020204" pitchFamily="34" charset="0"/>
              </a:rPr>
              <a:t>•</a:t>
            </a:r>
            <a:r>
              <a:rPr lang="cs-CZ" sz="2400" dirty="0">
                <a:latin typeface="Arial" panose="020B0604020202020204" pitchFamily="34" charset="0"/>
              </a:rPr>
              <a:t>Inkluze ve svalových vláknech–</a:t>
            </a:r>
            <a:r>
              <a:rPr lang="cs-CZ" sz="2400" dirty="0">
                <a:solidFill>
                  <a:srgbClr val="FF0000"/>
                </a:solidFill>
                <a:latin typeface="Arial" panose="020B0604020202020204" pitchFamily="34" charset="0"/>
              </a:rPr>
              <a:t>Glykogen–granula</a:t>
            </a:r>
            <a:r>
              <a:rPr lang="cs-CZ" sz="2400" dirty="0">
                <a:latin typeface="Arial" panose="020B0604020202020204" pitchFamily="34" charset="0"/>
              </a:rPr>
              <a:t>, nahromaděná mezi myofibrilami na úrovni I proužku, zásoba energie pro svalovou kontrakci</a:t>
            </a:r>
            <a:r>
              <a:rPr lang="cs-CZ" sz="2400" dirty="0" smtClean="0">
                <a:latin typeface="Arial" panose="020B0604020202020204" pitchFamily="34" charset="0"/>
              </a:rPr>
              <a:t>– </a:t>
            </a:r>
            <a:r>
              <a:rPr lang="cs-CZ" sz="2400" dirty="0" smtClean="0">
                <a:solidFill>
                  <a:srgbClr val="FF0000"/>
                </a:solidFill>
                <a:latin typeface="Arial" panose="020B0604020202020204" pitchFamily="34" charset="0"/>
              </a:rPr>
              <a:t>Kapénky </a:t>
            </a:r>
            <a:r>
              <a:rPr lang="cs-CZ" sz="2400" dirty="0">
                <a:solidFill>
                  <a:srgbClr val="FF0000"/>
                </a:solidFill>
                <a:latin typeface="Arial" panose="020B0604020202020204" pitchFamily="34" charset="0"/>
              </a:rPr>
              <a:t>lipidů v sarkoplazmě </a:t>
            </a:r>
            <a:r>
              <a:rPr lang="cs-CZ" sz="2400" dirty="0">
                <a:latin typeface="Arial" panose="020B0604020202020204" pitchFamily="34" charset="0"/>
              </a:rPr>
              <a:t>–přibývají s věkem–</a:t>
            </a:r>
            <a:r>
              <a:rPr lang="cs-CZ" sz="2400" dirty="0">
                <a:solidFill>
                  <a:srgbClr val="FF0000"/>
                </a:solidFill>
                <a:latin typeface="Arial" panose="020B0604020202020204" pitchFamily="34" charset="0"/>
              </a:rPr>
              <a:t>Myoglobin</a:t>
            </a:r>
            <a:r>
              <a:rPr lang="cs-CZ" sz="2400" dirty="0">
                <a:latin typeface="Arial" panose="020B0604020202020204" pitchFamily="34" charset="0"/>
              </a:rPr>
              <a:t> –protein podobný hemoglobinu, schopný vázat kyslík, ve vysokých koncentracích –tmavě červené zbarvení </a:t>
            </a:r>
            <a:r>
              <a:rPr lang="cs-CZ" sz="2400" dirty="0" smtClean="0">
                <a:latin typeface="Arial" panose="020B0604020202020204" pitchFamily="34" charset="0"/>
              </a:rPr>
              <a:t>svalů</a:t>
            </a:r>
          </a:p>
          <a:p>
            <a:r>
              <a:rPr lang="cs-CZ" sz="2400" dirty="0" smtClean="0">
                <a:latin typeface="Arial" panose="020B0604020202020204" pitchFamily="34" charset="0"/>
              </a:rPr>
              <a:t>•</a:t>
            </a:r>
            <a:r>
              <a:rPr lang="cs-CZ" sz="2400" dirty="0">
                <a:latin typeface="Arial" panose="020B0604020202020204" pitchFamily="34" charset="0"/>
              </a:rPr>
              <a:t>Typy svalových vláken–Morfologické, histochemické a funkční hledisko → </a:t>
            </a:r>
            <a:r>
              <a:rPr lang="cs-CZ" sz="2400" b="1" dirty="0">
                <a:solidFill>
                  <a:srgbClr val="FF0000"/>
                </a:solidFill>
                <a:latin typeface="Arial" panose="020B0604020202020204" pitchFamily="34" charset="0"/>
              </a:rPr>
              <a:t>červená, bílá a smíšená vlákna</a:t>
            </a:r>
            <a:r>
              <a:rPr lang="cs-CZ" sz="2400" dirty="0">
                <a:latin typeface="Arial" panose="020B0604020202020204" pitchFamily="34" charset="0"/>
              </a:rPr>
              <a:t>–Rozdíl v obsahu myoglobinu, počtu mitochondrií a rychlosti </a:t>
            </a:r>
            <a:r>
              <a:rPr lang="cs-CZ" sz="2400" dirty="0" smtClean="0">
                <a:latin typeface="Arial" panose="020B0604020202020204" pitchFamily="34" charset="0"/>
              </a:rPr>
              <a:t>kontrakce</a:t>
            </a:r>
          </a:p>
          <a:p>
            <a:r>
              <a:rPr lang="cs-CZ" sz="2400" dirty="0" smtClean="0">
                <a:latin typeface="Arial" panose="020B0604020202020204" pitchFamily="34" charset="0"/>
              </a:rPr>
              <a:t>–</a:t>
            </a:r>
            <a:r>
              <a:rPr lang="cs-CZ" sz="2400" b="1" dirty="0">
                <a:solidFill>
                  <a:srgbClr val="FF0000"/>
                </a:solidFill>
                <a:latin typeface="Arial" panose="020B0604020202020204" pitchFamily="34" charset="0"/>
              </a:rPr>
              <a:t>Červená vlákna </a:t>
            </a:r>
            <a:r>
              <a:rPr lang="cs-CZ" sz="2400" dirty="0">
                <a:latin typeface="Arial" panose="020B0604020202020204" pitchFamily="34" charset="0"/>
              </a:rPr>
              <a:t>(oxidativní): •velké množství myoglobinu a </a:t>
            </a:r>
            <a:r>
              <a:rPr lang="cs-CZ" sz="2400" dirty="0" err="1">
                <a:latin typeface="Arial" panose="020B0604020202020204" pitchFamily="34" charset="0"/>
              </a:rPr>
              <a:t>mitochondrií•odpověď</a:t>
            </a:r>
            <a:r>
              <a:rPr lang="cs-CZ" sz="2400" dirty="0">
                <a:latin typeface="Arial" panose="020B0604020202020204" pitchFamily="34" charset="0"/>
              </a:rPr>
              <a:t> na nervovou stimulaci pomalá a </a:t>
            </a:r>
            <a:r>
              <a:rPr lang="cs-CZ" sz="2400" dirty="0" smtClean="0">
                <a:latin typeface="Arial" panose="020B0604020202020204" pitchFamily="34" charset="0"/>
              </a:rPr>
              <a:t>vytrvalá</a:t>
            </a:r>
          </a:p>
          <a:p>
            <a:r>
              <a:rPr lang="cs-CZ" sz="2400" dirty="0" smtClean="0">
                <a:latin typeface="Arial" panose="020B0604020202020204" pitchFamily="34" charset="0"/>
              </a:rPr>
              <a:t>–</a:t>
            </a:r>
            <a:r>
              <a:rPr lang="cs-CZ" sz="2400" b="1" dirty="0">
                <a:solidFill>
                  <a:srgbClr val="FF0000"/>
                </a:solidFill>
                <a:latin typeface="Arial" panose="020B0604020202020204" pitchFamily="34" charset="0"/>
              </a:rPr>
              <a:t>pomalá </a:t>
            </a:r>
            <a:r>
              <a:rPr lang="cs-CZ" sz="2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vlákn</a:t>
            </a:r>
            <a:r>
              <a:rPr lang="cs-CZ" sz="2400" dirty="0" err="1">
                <a:solidFill>
                  <a:srgbClr val="FF0000"/>
                </a:solidFill>
                <a:latin typeface="Arial" panose="020B0604020202020204" pitchFamily="34" charset="0"/>
              </a:rPr>
              <a:t>a</a:t>
            </a:r>
            <a:r>
              <a:rPr lang="cs-CZ" sz="2400" dirty="0" err="1">
                <a:latin typeface="Arial" panose="020B0604020202020204" pitchFamily="34" charset="0"/>
              </a:rPr>
              <a:t>•př</a:t>
            </a:r>
            <a:r>
              <a:rPr lang="cs-CZ" sz="2400" dirty="0">
                <a:latin typeface="Arial" panose="020B0604020202020204" pitchFamily="34" charset="0"/>
              </a:rPr>
              <a:t>. dýchací svaly, extenzory </a:t>
            </a:r>
            <a:r>
              <a:rPr lang="cs-CZ" sz="2400" dirty="0" smtClean="0">
                <a:latin typeface="Arial" panose="020B0604020202020204" pitchFamily="34" charset="0"/>
              </a:rPr>
              <a:t>páteře</a:t>
            </a:r>
          </a:p>
          <a:p>
            <a:r>
              <a:rPr lang="cs-CZ" sz="2400" dirty="0" smtClean="0">
                <a:latin typeface="Arial" panose="020B0604020202020204" pitchFamily="34" charset="0"/>
              </a:rPr>
              <a:t>–</a:t>
            </a:r>
            <a:r>
              <a:rPr lang="cs-CZ" sz="2400" dirty="0">
                <a:solidFill>
                  <a:srgbClr val="FF0000"/>
                </a:solidFill>
                <a:latin typeface="Arial" panose="020B0604020202020204" pitchFamily="34" charset="0"/>
              </a:rPr>
              <a:t>Bílá vlákna </a:t>
            </a:r>
            <a:r>
              <a:rPr lang="cs-CZ" sz="2400" dirty="0">
                <a:latin typeface="Arial" panose="020B0604020202020204" pitchFamily="34" charset="0"/>
              </a:rPr>
              <a:t>(glykolytická):•méně myoglobinu a mitochondrií, více myofibril, hodně </a:t>
            </a:r>
            <a:r>
              <a:rPr lang="cs-CZ" sz="2400" dirty="0" err="1">
                <a:latin typeface="Arial" panose="020B0604020202020204" pitchFamily="34" charset="0"/>
              </a:rPr>
              <a:t>glykogenu•rychlá</a:t>
            </a:r>
            <a:r>
              <a:rPr lang="cs-CZ" sz="2400" dirty="0">
                <a:latin typeface="Arial" panose="020B0604020202020204" pitchFamily="34" charset="0"/>
              </a:rPr>
              <a:t> reakce krátkou prudkou kontrakcí </a:t>
            </a:r>
            <a:endParaRPr lang="cs-CZ" sz="2400" dirty="0" smtClean="0">
              <a:latin typeface="Arial" panose="020B0604020202020204" pitchFamily="34" charset="0"/>
            </a:endParaRPr>
          </a:p>
          <a:p>
            <a:r>
              <a:rPr lang="cs-CZ" sz="2400" dirty="0" smtClean="0">
                <a:latin typeface="Arial" panose="020B0604020202020204" pitchFamily="34" charset="0"/>
              </a:rPr>
              <a:t>–</a:t>
            </a:r>
            <a:r>
              <a:rPr lang="cs-CZ" sz="2400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rychlá </a:t>
            </a:r>
            <a:r>
              <a:rPr lang="cs-CZ" sz="2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vlákna</a:t>
            </a:r>
            <a:r>
              <a:rPr lang="cs-CZ" sz="2400" dirty="0" err="1">
                <a:latin typeface="Arial" panose="020B0604020202020204" pitchFamily="34" charset="0"/>
              </a:rPr>
              <a:t>•př</a:t>
            </a:r>
            <a:r>
              <a:rPr lang="cs-CZ" sz="2400" dirty="0">
                <a:latin typeface="Arial" panose="020B0604020202020204" pitchFamily="34" charset="0"/>
              </a:rPr>
              <a:t>. převažují v okohybných </a:t>
            </a:r>
            <a:r>
              <a:rPr lang="cs-CZ" sz="2400" dirty="0" smtClean="0">
                <a:latin typeface="Arial" panose="020B0604020202020204" pitchFamily="34" charset="0"/>
              </a:rPr>
              <a:t>svalech</a:t>
            </a:r>
          </a:p>
          <a:p>
            <a:r>
              <a:rPr lang="cs-CZ" sz="2400" dirty="0" smtClean="0">
                <a:latin typeface="Arial" panose="020B0604020202020204" pitchFamily="34" charset="0"/>
              </a:rPr>
              <a:t>–</a:t>
            </a:r>
            <a:r>
              <a:rPr lang="cs-CZ" sz="2400" dirty="0">
                <a:solidFill>
                  <a:srgbClr val="FF0000"/>
                </a:solidFill>
                <a:latin typeface="Arial" panose="020B0604020202020204" pitchFamily="34" charset="0"/>
              </a:rPr>
              <a:t>Smíšená vlákna </a:t>
            </a:r>
            <a:r>
              <a:rPr lang="cs-CZ" sz="2400" dirty="0">
                <a:latin typeface="Arial" panose="020B0604020202020204" pitchFamily="34" charset="0"/>
              </a:rPr>
              <a:t>(oxidativně glykolytická)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261123218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Rectangle 4"/>
          <p:cNvSpPr>
            <a:spLocks noChangeArrowheads="1"/>
          </p:cNvSpPr>
          <p:nvPr/>
        </p:nvSpPr>
        <p:spPr bwMode="auto">
          <a:xfrm>
            <a:off x="1524000" y="6165851"/>
            <a:ext cx="914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cs-CZ" altLang="cs-CZ" sz="2000" b="1">
                <a:solidFill>
                  <a:srgbClr val="000000"/>
                </a:solidFill>
                <a:latin typeface="Arial" panose="020B0604020202020204" pitchFamily="34" charset="0"/>
              </a:rPr>
              <a:t>Srdeční svalovina na podélném řezu (foto: M. Nakládal)</a:t>
            </a:r>
          </a:p>
        </p:txBody>
      </p:sp>
    </p:spTree>
    <p:extLst>
      <p:ext uri="{BB962C8B-B14F-4D97-AF65-F5344CB8AC3E}">
        <p14:creationId xmlns:p14="http://schemas.microsoft.com/office/powerpoint/2010/main" val="20485436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1524000" y="6165851"/>
            <a:ext cx="9144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cs-CZ" altLang="cs-CZ" b="1">
                <a:solidFill>
                  <a:srgbClr val="000000"/>
                </a:solidFill>
                <a:latin typeface="Arial" panose="020B0604020202020204" pitchFamily="34" charset="0"/>
              </a:rPr>
              <a:t>Srdeční</a:t>
            </a:r>
            <a:r>
              <a:rPr lang="cs-CZ" altLang="cs-CZ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cs-CZ" altLang="cs-CZ" b="1">
                <a:solidFill>
                  <a:srgbClr val="000000"/>
                </a:solidFill>
                <a:latin typeface="Arial" panose="020B0604020202020204" pitchFamily="34" charset="0"/>
              </a:rPr>
              <a:t>svalovina na příčném řezu (foto: M. Nakládal)</a:t>
            </a:r>
          </a:p>
        </p:txBody>
      </p:sp>
    </p:spTree>
    <p:extLst>
      <p:ext uri="{BB962C8B-B14F-4D97-AF65-F5344CB8AC3E}">
        <p14:creationId xmlns:p14="http://schemas.microsoft.com/office/powerpoint/2010/main" val="4010326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4" r="4401"/>
          <a:stretch/>
        </p:blipFill>
        <p:spPr>
          <a:xfrm>
            <a:off x="-152900" y="200055"/>
            <a:ext cx="8753703" cy="414661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7791" y="4492685"/>
            <a:ext cx="4858933" cy="1932599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9272917" y="3946555"/>
            <a:ext cx="16118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/>
              <a:t>Svalový epitel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1433007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813" y="271365"/>
            <a:ext cx="9069414" cy="4274756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0987" y="5041271"/>
            <a:ext cx="2658086" cy="14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2598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87400" y="1"/>
            <a:ext cx="10566400" cy="1073538"/>
          </a:xfrm>
        </p:spPr>
        <p:txBody>
          <a:bodyPr>
            <a:normAutofit/>
          </a:bodyPr>
          <a:lstStyle/>
          <a:p>
            <a:pPr algn="ctr"/>
            <a:r>
              <a:rPr lang="cs-CZ" sz="4000" b="1" dirty="0" smtClean="0"/>
              <a:t>Kosterní svalovina – struktura svalu</a:t>
            </a:r>
            <a:endParaRPr lang="cs-CZ" sz="40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15900" y="1005137"/>
            <a:ext cx="5599113" cy="5171826"/>
          </a:xfrm>
        </p:spPr>
        <p:txBody>
          <a:bodyPr>
            <a:normAutofit lnSpcReduction="10000"/>
          </a:bodyPr>
          <a:lstStyle/>
          <a:p>
            <a:r>
              <a:rPr lang="cs-CZ" sz="2400" dirty="0" err="1" smtClean="0">
                <a:solidFill>
                  <a:srgbClr val="C00000"/>
                </a:solidFill>
              </a:rPr>
              <a:t>Myofilamenta</a:t>
            </a:r>
            <a:r>
              <a:rPr lang="cs-CZ" sz="2400" dirty="0" smtClean="0"/>
              <a:t> – </a:t>
            </a:r>
            <a:r>
              <a:rPr lang="cs-CZ" sz="2400" dirty="0" smtClean="0">
                <a:solidFill>
                  <a:srgbClr val="C00000"/>
                </a:solidFill>
              </a:rPr>
              <a:t>myofibrily</a:t>
            </a:r>
            <a:r>
              <a:rPr lang="cs-CZ" sz="2400" dirty="0" smtClean="0"/>
              <a:t> (aktin, myozin …) - svalové vlákno – svazek svalových vláken – sval </a:t>
            </a:r>
          </a:p>
          <a:p>
            <a:r>
              <a:rPr lang="cs-CZ" sz="2400" dirty="0" smtClean="0">
                <a:solidFill>
                  <a:srgbClr val="C00000"/>
                </a:solidFill>
              </a:rPr>
              <a:t>Vazivové obaly</a:t>
            </a:r>
            <a:r>
              <a:rPr lang="cs-CZ" sz="2400" dirty="0" smtClean="0"/>
              <a:t>: </a:t>
            </a:r>
            <a:r>
              <a:rPr lang="cs-CZ" sz="2400" dirty="0" err="1" smtClean="0"/>
              <a:t>endo</a:t>
            </a:r>
            <a:r>
              <a:rPr lang="cs-CZ" sz="2400" dirty="0" smtClean="0"/>
              <a:t>, peri a </a:t>
            </a:r>
            <a:r>
              <a:rPr lang="cs-CZ" sz="2400" dirty="0" err="1" smtClean="0"/>
              <a:t>epimysium</a:t>
            </a:r>
            <a:r>
              <a:rPr lang="cs-CZ" sz="2400" dirty="0" smtClean="0"/>
              <a:t> – ř. </a:t>
            </a:r>
            <a:r>
              <a:rPr lang="cs-CZ" sz="2400" dirty="0" err="1" smtClean="0"/>
              <a:t>vl</a:t>
            </a:r>
            <a:r>
              <a:rPr lang="cs-CZ" sz="2400" dirty="0" smtClean="0"/>
              <a:t>. pojivo</a:t>
            </a:r>
          </a:p>
          <a:p>
            <a:pPr marL="0" indent="0">
              <a:buNone/>
            </a:pPr>
            <a:r>
              <a:rPr lang="cs-CZ" sz="2400" dirty="0" smtClean="0"/>
              <a:t>s. vlákno – sarkolema, bazální membrána, </a:t>
            </a:r>
            <a:r>
              <a:rPr lang="cs-CZ" sz="2400" b="1" dirty="0" err="1" smtClean="0"/>
              <a:t>endo</a:t>
            </a:r>
            <a:endParaRPr lang="cs-CZ" sz="2400" b="1" dirty="0"/>
          </a:p>
          <a:p>
            <a:pPr marL="0" indent="0">
              <a:buNone/>
            </a:pPr>
            <a:r>
              <a:rPr lang="cs-CZ" sz="2400" dirty="0"/>
              <a:t>s</a:t>
            </a:r>
            <a:r>
              <a:rPr lang="cs-CZ" sz="2400" dirty="0" smtClean="0"/>
              <a:t>vazky s. vláken - </a:t>
            </a:r>
            <a:r>
              <a:rPr lang="cs-CZ" sz="2400" b="1" dirty="0"/>
              <a:t>p</a:t>
            </a:r>
            <a:r>
              <a:rPr lang="cs-CZ" sz="2400" b="1" dirty="0" smtClean="0"/>
              <a:t>eri </a:t>
            </a:r>
          </a:p>
          <a:p>
            <a:pPr marL="0" indent="0">
              <a:buNone/>
            </a:pPr>
            <a:r>
              <a:rPr lang="cs-CZ" sz="2400" dirty="0"/>
              <a:t>v</a:t>
            </a:r>
            <a:r>
              <a:rPr lang="cs-CZ" sz="2400" dirty="0" smtClean="0"/>
              <a:t>íce svazků tvoří sval – </a:t>
            </a:r>
            <a:r>
              <a:rPr lang="cs-CZ" sz="2400" b="1" dirty="0" err="1" smtClean="0"/>
              <a:t>epi</a:t>
            </a:r>
            <a:r>
              <a:rPr lang="cs-CZ" sz="2400" b="1" dirty="0" smtClean="0"/>
              <a:t> </a:t>
            </a:r>
            <a:r>
              <a:rPr lang="cs-CZ" sz="2400" dirty="0" smtClean="0"/>
              <a:t>(vazivová pochva)</a:t>
            </a:r>
            <a:endParaRPr lang="cs-CZ" sz="2400" dirty="0"/>
          </a:p>
          <a:p>
            <a:r>
              <a:rPr lang="cs-CZ" sz="2400" dirty="0" smtClean="0">
                <a:solidFill>
                  <a:srgbClr val="C00000"/>
                </a:solidFill>
              </a:rPr>
              <a:t>Přechod svalu ve šlac</a:t>
            </a:r>
            <a:r>
              <a:rPr lang="cs-CZ" sz="2400" dirty="0" smtClean="0">
                <a:solidFill>
                  <a:srgbClr val="FF0000"/>
                </a:solidFill>
              </a:rPr>
              <a:t>hy</a:t>
            </a:r>
            <a:r>
              <a:rPr lang="cs-CZ" sz="2400" dirty="0" smtClean="0"/>
              <a:t> </a:t>
            </a:r>
          </a:p>
          <a:p>
            <a:pPr marL="0" indent="0">
              <a:buNone/>
            </a:pPr>
            <a:r>
              <a:rPr lang="cs-CZ" sz="2400" dirty="0"/>
              <a:t> </a:t>
            </a:r>
            <a:r>
              <a:rPr lang="cs-CZ" sz="2400" dirty="0" smtClean="0"/>
              <a:t>  (</a:t>
            </a:r>
            <a:r>
              <a:rPr lang="cs-CZ" sz="2400" dirty="0" err="1" smtClean="0">
                <a:solidFill>
                  <a:srgbClr val="002060"/>
                </a:solidFill>
              </a:rPr>
              <a:t>myotendinózní</a:t>
            </a:r>
            <a:r>
              <a:rPr lang="cs-CZ" sz="2400" dirty="0" smtClean="0">
                <a:solidFill>
                  <a:srgbClr val="002060"/>
                </a:solidFill>
              </a:rPr>
              <a:t> spojení</a:t>
            </a:r>
            <a:r>
              <a:rPr lang="cs-CZ" sz="2400" dirty="0" smtClean="0"/>
              <a:t>):</a:t>
            </a:r>
          </a:p>
          <a:p>
            <a:pPr marL="0" indent="0">
              <a:buNone/>
            </a:pPr>
            <a:r>
              <a:rPr lang="cs-CZ" sz="2400" dirty="0" smtClean="0"/>
              <a:t>kolagenní vlákna šlachy i obaly s. vláken do sebe přecházejí</a:t>
            </a:r>
            <a:endParaRPr lang="cs-CZ" sz="24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6" t="2926"/>
          <a:stretch/>
        </p:blipFill>
        <p:spPr>
          <a:xfrm>
            <a:off x="5943601" y="1005137"/>
            <a:ext cx="6248400" cy="5852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051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9700" y="158994"/>
            <a:ext cx="11629166" cy="6699006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2775473" y="255813"/>
            <a:ext cx="9767944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rgbClr val="C00000"/>
                </a:solidFill>
              </a:rPr>
              <a:t>Vazivové obaly</a:t>
            </a:r>
            <a:r>
              <a:rPr lang="cs-CZ" sz="2800" dirty="0">
                <a:solidFill>
                  <a:prstClr val="black"/>
                </a:solidFill>
              </a:rPr>
              <a:t>: </a:t>
            </a:r>
            <a:r>
              <a:rPr lang="cs-CZ" sz="2800" dirty="0" err="1">
                <a:solidFill>
                  <a:prstClr val="black"/>
                </a:solidFill>
              </a:rPr>
              <a:t>endo</a:t>
            </a:r>
            <a:r>
              <a:rPr lang="cs-CZ" sz="2800" dirty="0">
                <a:solidFill>
                  <a:prstClr val="black"/>
                </a:solidFill>
              </a:rPr>
              <a:t>, peri a </a:t>
            </a:r>
            <a:r>
              <a:rPr lang="cs-CZ" sz="2800" dirty="0" err="1">
                <a:solidFill>
                  <a:prstClr val="black"/>
                </a:solidFill>
              </a:rPr>
              <a:t>epimysium</a:t>
            </a:r>
            <a:r>
              <a:rPr lang="cs-CZ" sz="2800" dirty="0">
                <a:solidFill>
                  <a:prstClr val="black"/>
                </a:solidFill>
              </a:rPr>
              <a:t> – ř. </a:t>
            </a:r>
            <a:r>
              <a:rPr lang="cs-CZ" sz="2800" dirty="0" err="1">
                <a:solidFill>
                  <a:prstClr val="black"/>
                </a:solidFill>
              </a:rPr>
              <a:t>vl</a:t>
            </a:r>
            <a:r>
              <a:rPr lang="cs-CZ" sz="2800" dirty="0">
                <a:solidFill>
                  <a:prstClr val="black"/>
                </a:solidFill>
              </a:rPr>
              <a:t>. pojivo</a:t>
            </a:r>
          </a:p>
        </p:txBody>
      </p:sp>
    </p:spTree>
    <p:extLst>
      <p:ext uri="{BB962C8B-B14F-4D97-AF65-F5344CB8AC3E}">
        <p14:creationId xmlns:p14="http://schemas.microsoft.com/office/powerpoint/2010/main" val="8332943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549" y="1168400"/>
            <a:ext cx="7663962" cy="5689599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199" y="365126"/>
            <a:ext cx="11077575" cy="920750"/>
          </a:xfrm>
        </p:spPr>
        <p:txBody>
          <a:bodyPr>
            <a:normAutofit/>
          </a:bodyPr>
          <a:lstStyle/>
          <a:p>
            <a:pPr algn="ctr"/>
            <a:r>
              <a:rPr lang="cs-CZ" b="1" dirty="0" smtClean="0"/>
              <a:t>Kosterní svalovina – struktura svalového vlákna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304926"/>
            <a:ext cx="4976812" cy="4110038"/>
          </a:xfrm>
        </p:spPr>
        <p:txBody>
          <a:bodyPr>
            <a:normAutofit fontScale="92500"/>
          </a:bodyPr>
          <a:lstStyle/>
          <a:p>
            <a:r>
              <a:rPr lang="cs-CZ" dirty="0" smtClean="0"/>
              <a:t>Žíhání - střídají </a:t>
            </a:r>
            <a:r>
              <a:rPr lang="cs-CZ" dirty="0"/>
              <a:t>se </a:t>
            </a:r>
            <a:r>
              <a:rPr lang="cs-CZ" dirty="0" smtClean="0"/>
              <a:t>proužky: </a:t>
            </a:r>
          </a:p>
          <a:p>
            <a:pPr marL="0" indent="0">
              <a:buNone/>
            </a:pPr>
            <a:r>
              <a:rPr lang="cs-CZ" b="1" dirty="0" smtClean="0"/>
              <a:t>tmavé</a:t>
            </a:r>
            <a:r>
              <a:rPr lang="cs-CZ" dirty="0" smtClean="0"/>
              <a:t> (anizotropní, dvojlomné, A-proužky)</a:t>
            </a:r>
          </a:p>
          <a:p>
            <a:pPr marL="0" indent="0">
              <a:buNone/>
            </a:pPr>
            <a:r>
              <a:rPr lang="cs-CZ" b="1" dirty="0" smtClean="0"/>
              <a:t>světlé</a:t>
            </a:r>
            <a:r>
              <a:rPr lang="cs-CZ" dirty="0" smtClean="0"/>
              <a:t> (izotropní, </a:t>
            </a:r>
            <a:r>
              <a:rPr lang="cs-CZ" dirty="0" err="1" smtClean="0"/>
              <a:t>jednol</a:t>
            </a:r>
            <a:r>
              <a:rPr lang="cs-CZ" dirty="0" smtClean="0"/>
              <a:t>., I-proužky)</a:t>
            </a:r>
          </a:p>
          <a:p>
            <a:pPr marL="0" indent="0">
              <a:buNone/>
            </a:pPr>
            <a:r>
              <a:rPr lang="cs-CZ" dirty="0" smtClean="0"/>
              <a:t>Mezi nimi tmavá Z linie (</a:t>
            </a:r>
            <a:r>
              <a:rPr lang="cs-CZ" dirty="0" err="1" smtClean="0"/>
              <a:t>telofragma</a:t>
            </a:r>
            <a:r>
              <a:rPr lang="cs-CZ" dirty="0" smtClean="0"/>
              <a:t>), </a:t>
            </a:r>
            <a:r>
              <a:rPr lang="cs-CZ" dirty="0" err="1" smtClean="0"/>
              <a:t>Hensenův</a:t>
            </a:r>
            <a:r>
              <a:rPr lang="cs-CZ" dirty="0" smtClean="0"/>
              <a:t> proužek</a:t>
            </a:r>
          </a:p>
          <a:p>
            <a:pPr marL="0" indent="0">
              <a:buNone/>
            </a:pPr>
            <a:endParaRPr lang="cs-CZ" dirty="0" smtClean="0"/>
          </a:p>
          <a:p>
            <a:r>
              <a:rPr lang="cs-CZ" dirty="0" err="1" smtClean="0"/>
              <a:t>Sarkomera</a:t>
            </a:r>
            <a:r>
              <a:rPr lang="cs-CZ" dirty="0" smtClean="0"/>
              <a:t> Z </a:t>
            </a:r>
            <a:r>
              <a:rPr lang="cs-CZ" sz="2000" dirty="0" err="1" smtClean="0"/>
              <a:t>telofragma</a:t>
            </a:r>
            <a:r>
              <a:rPr lang="cs-CZ" dirty="0" smtClean="0"/>
              <a:t>-Z </a:t>
            </a:r>
            <a:r>
              <a:rPr lang="cs-CZ" sz="2000" dirty="0" err="1" smtClean="0"/>
              <a:t>telofragma</a:t>
            </a:r>
            <a:r>
              <a:rPr lang="cs-CZ" dirty="0" smtClean="0"/>
              <a:t> (2,5 µm)</a:t>
            </a: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87780" y="5767149"/>
            <a:ext cx="48012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Umístění tenkých a tlustých filament v </a:t>
            </a:r>
            <a:r>
              <a:rPr lang="cs-CZ" dirty="0" err="1" smtClean="0"/>
              <a:t>sarkomeře</a:t>
            </a:r>
            <a:endParaRPr lang="cs-CZ" dirty="0" smtClean="0"/>
          </a:p>
          <a:p>
            <a:r>
              <a:rPr lang="cs-CZ" dirty="0" smtClean="0"/>
              <a:t>Molekulární struktura těchto filament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23124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akti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3387" y="3385346"/>
            <a:ext cx="3705225" cy="3343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 descr="svalový pohy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8" r="6541"/>
          <a:stretch>
            <a:fillRect/>
          </a:stretch>
        </p:blipFill>
        <p:spPr bwMode="auto">
          <a:xfrm>
            <a:off x="8229600" y="1985170"/>
            <a:ext cx="3814537" cy="367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sval pohyb"/>
          <p:cNvPicPr>
            <a:picLocks noChangeAspect="1" noChangeArrowheads="1"/>
          </p:cNvPicPr>
          <p:nvPr/>
        </p:nvPicPr>
        <p:blipFill>
          <a:blip r:embed="rId4" cstate="print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2225" y="220663"/>
            <a:ext cx="3341912" cy="155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838200" y="207964"/>
            <a:ext cx="10515600" cy="985838"/>
          </a:xfrm>
        </p:spPr>
        <p:txBody>
          <a:bodyPr/>
          <a:lstStyle/>
          <a:p>
            <a:pPr algn="ctr"/>
            <a:r>
              <a:rPr lang="cs-CZ" b="1" dirty="0" smtClean="0"/>
              <a:t>Kontraktilní proteiny</a:t>
            </a:r>
            <a:endParaRPr lang="cs-CZ" b="1" dirty="0"/>
          </a:p>
        </p:txBody>
      </p:sp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>
          <a:xfrm>
            <a:off x="209548" y="1209677"/>
            <a:ext cx="10515600" cy="4351338"/>
          </a:xfrm>
        </p:spPr>
        <p:txBody>
          <a:bodyPr>
            <a:normAutofit fontScale="92500" lnSpcReduction="20000"/>
          </a:bodyPr>
          <a:lstStyle/>
          <a:p>
            <a:r>
              <a:rPr lang="cs-CZ" dirty="0" smtClean="0"/>
              <a:t>F-aktin – polymerizace G aktinu, vazebné místo pro myozin</a:t>
            </a:r>
          </a:p>
          <a:p>
            <a:endParaRPr lang="cs-CZ" dirty="0" smtClean="0"/>
          </a:p>
          <a:p>
            <a:r>
              <a:rPr lang="cs-CZ" dirty="0" err="1" smtClean="0"/>
              <a:t>Tropomyozin</a:t>
            </a:r>
            <a:r>
              <a:rPr lang="cs-CZ" dirty="0" smtClean="0"/>
              <a:t> – dvoušroubovice kolem aktinu</a:t>
            </a:r>
          </a:p>
          <a:p>
            <a:endParaRPr lang="cs-CZ" dirty="0" smtClean="0"/>
          </a:p>
          <a:p>
            <a:r>
              <a:rPr lang="cs-CZ" dirty="0" smtClean="0"/>
              <a:t>Troponin -3 podjednotky: T, C, I </a:t>
            </a:r>
          </a:p>
          <a:p>
            <a:endParaRPr lang="cs-CZ" dirty="0" smtClean="0"/>
          </a:p>
          <a:p>
            <a:r>
              <a:rPr lang="cs-CZ" dirty="0" smtClean="0"/>
              <a:t>Myozin – tvar golfové hole</a:t>
            </a:r>
          </a:p>
          <a:p>
            <a:pPr marL="0" indent="0">
              <a:buNone/>
            </a:pPr>
            <a:r>
              <a:rPr lang="cs-CZ" dirty="0" smtClean="0"/>
              <a:t>  - vazebné místo pro ATP</a:t>
            </a:r>
          </a:p>
          <a:p>
            <a:pPr marL="0" indent="0">
              <a:buNone/>
            </a:pPr>
            <a:r>
              <a:rPr lang="cs-CZ" dirty="0" smtClean="0"/>
              <a:t>  - pro aktin</a:t>
            </a:r>
          </a:p>
          <a:p>
            <a:pPr marL="0" indent="0">
              <a:buNone/>
            </a:pPr>
            <a:r>
              <a:rPr lang="cs-CZ" dirty="0"/>
              <a:t> </a:t>
            </a:r>
            <a:r>
              <a:rPr lang="cs-CZ" dirty="0" smtClean="0"/>
              <a:t> - </a:t>
            </a:r>
            <a:r>
              <a:rPr lang="cs-CZ" dirty="0" err="1" smtClean="0"/>
              <a:t>ATPázová</a:t>
            </a:r>
            <a:r>
              <a:rPr lang="cs-CZ" dirty="0" smtClean="0"/>
              <a:t> aktivita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74154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240</TotalTime>
  <Words>1082</Words>
  <Application>Microsoft Office PowerPoint</Application>
  <PresentationFormat>Širokoúhlá obrazovka</PresentationFormat>
  <Paragraphs>95</Paragraphs>
  <Slides>31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31</vt:i4>
      </vt:variant>
    </vt:vector>
  </HeadingPairs>
  <TitlesOfParts>
    <vt:vector size="36" baseType="lpstr">
      <vt:lpstr>Arial</vt:lpstr>
      <vt:lpstr>Calibri</vt:lpstr>
      <vt:lpstr>Calibri Light</vt:lpstr>
      <vt:lpstr>1_Motiv Office</vt:lpstr>
      <vt:lpstr>Výchozí návrh</vt:lpstr>
      <vt:lpstr>Svalové tkáně</vt:lpstr>
      <vt:lpstr>Prezentace aplikace PowerPoint</vt:lpstr>
      <vt:lpstr>Prezentace aplikace PowerPoint</vt:lpstr>
      <vt:lpstr>Prezentace aplikace PowerPoint</vt:lpstr>
      <vt:lpstr>Prezentace aplikace PowerPoint</vt:lpstr>
      <vt:lpstr>Kosterní svalovina – struktura svalu</vt:lpstr>
      <vt:lpstr>Prezentace aplikace PowerPoint</vt:lpstr>
      <vt:lpstr>Kosterní svalovina – struktura svalového vlákna</vt:lpstr>
      <vt:lpstr>Kontraktilní proteiny</vt:lpstr>
      <vt:lpstr>Přenos vzruchu a mechanismus kontrakce</vt:lpstr>
      <vt:lpstr>Srdeční svalovina</vt:lpstr>
      <vt:lpstr>Mechanismus kontrakce srdeční svaloviny</vt:lpstr>
      <vt:lpstr>Prezentace aplikace PowerPoint</vt:lpstr>
      <vt:lpstr>Prezentace aplikace PowerPoint</vt:lpstr>
      <vt:lpstr>Hladká svalovina</vt:lpstr>
      <vt:lpstr>Prezentace aplikace PowerPoint</vt:lpstr>
      <vt:lpstr>Kontrakce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Žákovská</dc:creator>
  <cp:lastModifiedBy>Žákovská</cp:lastModifiedBy>
  <cp:revision>22</cp:revision>
  <cp:lastPrinted>2018-03-14T18:32:14Z</cp:lastPrinted>
  <dcterms:created xsi:type="dcterms:W3CDTF">2018-03-13T12:32:38Z</dcterms:created>
  <dcterms:modified xsi:type="dcterms:W3CDTF">2019-03-25T14:54:26Z</dcterms:modified>
</cp:coreProperties>
</file>