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65" r:id="rId10"/>
    <p:sldId id="278" r:id="rId11"/>
    <p:sldId id="259" r:id="rId12"/>
    <p:sldId id="271" r:id="rId13"/>
    <p:sldId id="272" r:id="rId14"/>
    <p:sldId id="273" r:id="rId15"/>
    <p:sldId id="279" r:id="rId16"/>
    <p:sldId id="274" r:id="rId17"/>
    <p:sldId id="281" r:id="rId18"/>
    <p:sldId id="260" r:id="rId19"/>
    <p:sldId id="261" r:id="rId20"/>
    <p:sldId id="282" r:id="rId21"/>
    <p:sldId id="262" r:id="rId22"/>
    <p:sldId id="280" r:id="rId23"/>
    <p:sldId id="283" r:id="rId24"/>
    <p:sldId id="276" r:id="rId25"/>
    <p:sldId id="277" r:id="rId26"/>
    <p:sldId id="263" r:id="rId27"/>
    <p:sldId id="285" r:id="rId28"/>
    <p:sldId id="284" r:id="rId29"/>
    <p:sldId id="26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7F3ABF4-9A87-4F3B-B5E3-1BCC8289D70C}">
          <p14:sldIdLst>
            <p14:sldId id="256"/>
            <p14:sldId id="257"/>
            <p14:sldId id="258"/>
            <p14:sldId id="266"/>
            <p14:sldId id="267"/>
            <p14:sldId id="268"/>
            <p14:sldId id="269"/>
            <p14:sldId id="270"/>
            <p14:sldId id="265"/>
            <p14:sldId id="278"/>
            <p14:sldId id="259"/>
            <p14:sldId id="271"/>
            <p14:sldId id="272"/>
            <p14:sldId id="273"/>
            <p14:sldId id="279"/>
            <p14:sldId id="274"/>
            <p14:sldId id="281"/>
            <p14:sldId id="260"/>
          </p14:sldIdLst>
        </p14:section>
        <p14:section name="Oddíl bez názvu" id="{A0C7BCDA-C437-458F-9159-8C044A945796}">
          <p14:sldIdLst>
            <p14:sldId id="261"/>
            <p14:sldId id="282"/>
            <p14:sldId id="262"/>
            <p14:sldId id="280"/>
            <p14:sldId id="283"/>
            <p14:sldId id="276"/>
            <p14:sldId id="277"/>
            <p14:sldId id="263"/>
            <p14:sldId id="285"/>
            <p14:sldId id="284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328B8-83B0-4C64-AB94-FA6810420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FCB992-43B9-4A4E-B56A-65C03ABB9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7E3F3B-F6C7-476A-B422-F54C3D39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2F6991-FBAC-4651-9743-2FFEFF5C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CDE17F-62C9-4283-AA45-7555875C4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5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8D603-DE5A-41FD-88E6-611B7279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6AB497-444C-4B93-BFFD-07FCA4CE9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B2061-F957-45ED-8085-EA1233F8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611088-9EB5-4CBD-AC39-FE064CCE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DAE6BD-4AF0-4F4C-8874-B25EE41E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99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7B0446-5EC8-471C-8C96-E480958267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74BD7F-9A2C-4115-9412-51609150C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C9F016-E738-47FD-B5A0-BEE93D39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918BAC-D3EB-4B0F-95C6-3A6B4E94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6E8D4-CF88-4D16-A2A0-F2B861C6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5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A8350-300C-4DE2-8D27-58519A7EE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1123E5-A457-4F7A-8709-18012B41D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D3A030-505B-42B0-8B5F-730C0958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DFAE0E-A61F-40ED-81A9-147F6973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3527C5-C633-481C-9AF3-B974C3AB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04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50AEA3-FF29-43B8-B4DE-A600389BE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816194-359A-4CE7-B6CC-8466EA9F0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9BF4EE-7310-49B2-8DA2-5E735055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44896A-BDB7-4122-BC90-ADA6E392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4B546A-A55A-424C-86B2-365A76C37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56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9413B-F475-4784-A38F-229DD82ED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F240C-B8DE-4EF2-8780-300764770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052508B-CF64-45C1-88FB-785A15190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6B6017-F823-4150-9C20-33586AF0B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C24516-D8F0-4B28-BDEF-909E3FAC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CF8E20-3872-4486-BB39-644D546D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93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92EA3-350E-4E89-9CDF-26CA681AE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CFBF82-8E21-4F04-B8F0-5D46A7B23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8A1DE1-0495-47E0-A724-028C3F484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041C272-4D7F-44E6-8ADA-305861FFB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095DC97-443A-4CBF-A33F-7FC0E41B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070F3E-4911-4606-B533-01D71312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55A004-1E1F-4977-BC1B-C688BD6E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CF30583-C81F-4D45-BAD3-2A3BC5F4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6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BC745-7580-483C-86E8-DE03E999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B90B21-9D5B-491D-BED3-54FFF917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D55D54-3C7C-448B-929E-07A1149C1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CE43FE-32BF-4BCF-BC8F-B942CF63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50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4C960D-DEB2-46F8-9D82-A2F3C95F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888A12-A347-42EB-9020-1E652B69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AEC345-68B9-41F7-B7AB-7174710B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81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85B8E-B40F-4E8C-9CCE-E35E3610F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207178-D63E-4A28-9711-05DA32CF6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60F1D6-165B-4544-BC82-6BBDFC855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CE1E85-64D1-44D3-8571-212FF731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16C13B-6E5A-4805-A4ED-4601FDD3E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4EF903-B8A1-4631-B495-F485D8A7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0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4590A-8339-4624-81CF-0572BD16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2DD97A-B37E-4580-9470-EE812D53D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FB50026-B06D-4E35-BBB0-A3D0E942E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C00225-055E-4F1A-A204-78429A54B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1F173D-5510-4C96-ADD5-8A812847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E8C92A-1CFA-4A7E-ABC6-AD661302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52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71DE6F-117F-403D-84FE-E0310A46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B543549-7B43-4DB5-84B9-E0C09B9DE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793275-DB0B-4528-883F-EFAFE4D29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12DE8-637A-432C-9BE8-8B3C6B95C654}" type="datetimeFigureOut">
              <a:rPr lang="cs-CZ" smtClean="0"/>
              <a:t>9. 3. 2018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0F50F1-4803-454D-83F1-32421107A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B08D68-3DAA-44D3-A44F-B02F9C1AF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1954-1018-4773-90FD-F2AF90FDC9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52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organizace-integrace-cizincu/financovani-kurzu-cestiny" TargetMode="External"/><Relationship Id="rId2" Type="http://schemas.openxmlformats.org/officeDocument/2006/relationships/hyperlink" Target="http://www.inkluzivniskola.cz/organizace-aneb-cizinci-ve-skole/jazykova-priprava-dle-ss20-s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node/2824" TargetMode="External"/><Relationship Id="rId2" Type="http://schemas.openxmlformats.org/officeDocument/2006/relationships/hyperlink" Target="http://www.inkluzivniskola.cz/plany-podpor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node/2824" TargetMode="External"/><Relationship Id="rId2" Type="http://schemas.openxmlformats.org/officeDocument/2006/relationships/hyperlink" Target="http://www.inkluzivniskola.cz/plany-podpor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vyhlaska-272016-sb-o-vzdelavani-zaku-se-specialnimi-vzdelavacimi-potrebami-zaku-nadanych" TargetMode="External"/><Relationship Id="rId2" Type="http://schemas.openxmlformats.org/officeDocument/2006/relationships/hyperlink" Target="http://www.inkluzivniskola.cz/skolsky-zakon-201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soubory/sb011_05.pdf" TargetMode="External"/><Relationship Id="rId2" Type="http://schemas.openxmlformats.org/officeDocument/2006/relationships/hyperlink" Target="http://www.msmt.cz/uploads/soubory/zakony/Uplne_zneni_SZ_317_08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vyhlaska-272016-sb-o-vzdelavani-zaku-se-specialnimi-vzdelavacimi-potrebami-zaku-nadanych" TargetMode="External"/><Relationship Id="rId2" Type="http://schemas.openxmlformats.org/officeDocument/2006/relationships/hyperlink" Target="http://www.inkluzivniskola.cz/skolsky-zakon-201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ministerstvo/novinar/klicove-dokumenty-ke-spolecnemu-vzdelavani-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vniskola.cz/vyhlaska-272016-sb-o-vzdelavani-zaku-se-specialnimi-vzdelavacimi-potrebami-zaku-nadanych" TargetMode="External"/><Relationship Id="rId2" Type="http://schemas.openxmlformats.org/officeDocument/2006/relationships/hyperlink" Target="http://www.inkluzivniskola.cz/novela-SZ-201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kluzivniskola.cz/stanovisko-msmt-k-inkluzivni-novele-mgr-et-mgr-dana-prudikova-phd/stanovisko-msmt-k-inkluzivni" TargetMode="External"/><Relationship Id="rId4" Type="http://schemas.openxmlformats.org/officeDocument/2006/relationships/hyperlink" Target="http://www.inkluzivniskola.cz/node/22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66B5F-D425-4047-8ED7-0961E22A9F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Legislativa v oblasti vzdělávání cizinců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E9FED9-2D3D-452E-BBE7-BDC52567BD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04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444B0-84A2-4E49-B5F9-B2AD2BC2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Výklad novely ŠZ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B42D5C-F4B3-43ED-BA28-5A150C183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Stanovisko ke vzdělávání dětí a žáků s odlišným mateřským jazykem dle novelizovaného školského zákona 82/2015 Sb.</a:t>
            </a:r>
          </a:p>
          <a:p>
            <a:r>
              <a:rPr lang="cs-CZ" b="1" dirty="0">
                <a:solidFill>
                  <a:schemeClr val="accent1"/>
                </a:solidFill>
              </a:rPr>
              <a:t>META, o.p.s. proto požádala MŠMT, ČŠI a NÚV o jejich vyjádření a poskytnutí stanoviska k výkladu novely ŠZ a nároku na podporu žáků s OMJ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/>
              <a:t>Tato stanoviska jsou ve shodě s naším výkladem legislativy, tedy:</a:t>
            </a:r>
          </a:p>
          <a:p>
            <a:r>
              <a:rPr lang="cs-CZ" dirty="0"/>
              <a:t>• Žák s OMJ </a:t>
            </a:r>
            <a:r>
              <a:rPr lang="cs-CZ" b="1" dirty="0">
                <a:solidFill>
                  <a:schemeClr val="accent1"/>
                </a:solidFill>
              </a:rPr>
              <a:t>má nárok na podporu realizovanou z §16 ŠZ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• Žák s OMJ </a:t>
            </a:r>
            <a:r>
              <a:rPr lang="cs-CZ" b="1" dirty="0">
                <a:solidFill>
                  <a:schemeClr val="accent1"/>
                </a:solidFill>
              </a:rPr>
              <a:t>má nárok na souběžnou jazykovou podporu z §20 a §16 ŠZ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• </a:t>
            </a:r>
            <a:r>
              <a:rPr lang="cs-CZ" b="1" dirty="0">
                <a:solidFill>
                  <a:schemeClr val="accent1"/>
                </a:solidFill>
              </a:rPr>
              <a:t>ŠPZ jsou povinna poskytnout poradenskou pomoc žákům s OMJ</a:t>
            </a:r>
            <a:r>
              <a:rPr lang="cs-CZ" dirty="0">
                <a:solidFill>
                  <a:schemeClr val="accent1"/>
                </a:solidFill>
              </a:rPr>
              <a:t>,</a:t>
            </a:r>
            <a:r>
              <a:rPr lang="cs-CZ" dirty="0"/>
              <a:t> kteří o ni požádají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58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7D4E3-4464-48E3-922D-979E13B7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Podpora žáků v praxi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759943-068C-40D3-B541-E189922D6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VE ŠKOLE JE DÍTĚ BEZ ZNALOSTI NEBO S OMEZENOU ZNALOSTÍ ČEŠTINY: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1) JAZYKOVÁ PŘÍPRAVA ŽÁKŮ CIZINCŮ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Je-li dítě cizí státní příslušník, má ze školského zákona nárok na jazykovou přípravu (</a:t>
            </a:r>
            <a:r>
              <a:rPr lang="cs-CZ" dirty="0">
                <a:solidFill>
                  <a:srgbClr val="FF0000"/>
                </a:solidFill>
              </a:rPr>
              <a:t>§20</a:t>
            </a:r>
            <a:r>
              <a:rPr lang="cs-CZ" dirty="0"/>
              <a:t>, odst. 5 a 6). Pro tyto žáky škola hned po příchodu zajistí </a:t>
            </a:r>
            <a:r>
              <a:rPr lang="cs-CZ" b="1" dirty="0">
                <a:hlinkClick r:id="rId2"/>
              </a:rPr>
              <a:t>výuku češtiny jako druhého jazyka</a:t>
            </a:r>
            <a:r>
              <a:rPr lang="cs-CZ" dirty="0"/>
              <a:t> (dále jen ČDJ). Financování výuky ČDJ je možné několika způsoby. Např. zažádat si o rozvojové programy MŠMT (možnost žádat si z RP je většinou v listopadu a žádá se na další kalendářní rok), obrátit se můžete na kraj nebo na zřizovatele. Více informací v části </a:t>
            </a:r>
            <a:r>
              <a:rPr lang="cs-CZ" b="1" dirty="0">
                <a:hlinkClick r:id="rId3"/>
              </a:rPr>
              <a:t>financování kurzu češtiny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Upozorňujeme na specifickou skupinu dětí - občanů ČR, kteří nemluví česky. Nemají nárok na jinou podporu než z </a:t>
            </a:r>
            <a:r>
              <a:rPr lang="cs-CZ" dirty="0">
                <a:solidFill>
                  <a:srgbClr val="FF0000"/>
                </a:solidFill>
              </a:rPr>
              <a:t>§16</a:t>
            </a:r>
            <a:r>
              <a:rPr lang="cs-CZ" dirty="0"/>
              <a:t>, rodičům tedy hned po příchodu do školy doporučujeme podat žádost o vyšetření v ŠPZ.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12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1D9A4-770E-4A9E-9662-86FF7A206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C6334C-425E-4251-8918-AFAFCCCA5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2) PODPORA ŽÁKŮ S OMJ PŘI VÝUCE A NÁROKY NA DALŠÍ PODPORU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Kromě zajištění ČDJ je žáka potřeba podpořit v běžné výuce. Nemáme-li doporučení ŠPZ na 2. nebo 3. stupeň podpory, zpracujeme </a:t>
            </a:r>
            <a:r>
              <a:rPr lang="cs-CZ" b="1" dirty="0">
                <a:hlinkClick r:id="rId2"/>
              </a:rPr>
              <a:t>Plán pedagogické podpory</a:t>
            </a:r>
            <a:r>
              <a:rPr lang="cs-CZ" dirty="0"/>
              <a:t> (dále jen </a:t>
            </a:r>
            <a:r>
              <a:rPr lang="cs-CZ" dirty="0">
                <a:solidFill>
                  <a:srgbClr val="FF0000"/>
                </a:solidFill>
              </a:rPr>
              <a:t>PLPP</a:t>
            </a:r>
            <a:r>
              <a:rPr lang="cs-CZ" dirty="0"/>
              <a:t>). Více </a:t>
            </a:r>
            <a:r>
              <a:rPr lang="cs-CZ" b="1" dirty="0">
                <a:hlinkClick r:id="rId3"/>
              </a:rPr>
              <a:t>vyhláška 27/2005 Sb., § 10, Postup školy při poskytování podpůrných opatření prvního stupně, odst. 1) – 3)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69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982B1-9384-4EF8-8C08-E6796262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9F7B05-E196-446D-ADC3-D7C4E152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POSTUP:</a:t>
            </a:r>
          </a:p>
          <a:p>
            <a:pPr marL="0" indent="0">
              <a:buNone/>
            </a:pPr>
            <a:r>
              <a:rPr lang="cs-CZ" dirty="0"/>
              <a:t>V ideálním případě, škola doporučí rodičům objednání žáka do ŠPZ a v mezidobí nastavuje </a:t>
            </a:r>
            <a:r>
              <a:rPr lang="cs-CZ" b="1" dirty="0">
                <a:hlinkClick r:id="rId2"/>
              </a:rPr>
              <a:t>PLPP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1) </a:t>
            </a:r>
            <a:r>
              <a:rPr lang="cs-CZ" b="1" dirty="0">
                <a:solidFill>
                  <a:schemeClr val="accent1"/>
                </a:solidFill>
              </a:rPr>
              <a:t>Škola</a:t>
            </a:r>
            <a:r>
              <a:rPr lang="cs-CZ" dirty="0"/>
              <a:t> si v PLPP </a:t>
            </a:r>
            <a:r>
              <a:rPr lang="cs-CZ" b="1" dirty="0">
                <a:solidFill>
                  <a:schemeClr val="accent1"/>
                </a:solidFill>
              </a:rPr>
              <a:t>stanoví datum vyhodnocení PLPP za kratší dobu</a:t>
            </a:r>
            <a:r>
              <a:rPr lang="cs-CZ" dirty="0"/>
              <a:t>, např. za 3 týdny nebo měsíc.</a:t>
            </a:r>
          </a:p>
          <a:p>
            <a:pPr marL="0" indent="0">
              <a:buNone/>
            </a:pPr>
            <a:r>
              <a:rPr lang="cs-CZ" b="1" dirty="0"/>
              <a:t>2)</a:t>
            </a:r>
            <a:r>
              <a:rPr lang="cs-CZ" dirty="0"/>
              <a:t> Poté, co škola vyhodnotí, že PLPP, resp. </a:t>
            </a:r>
            <a:r>
              <a:rPr lang="cs-CZ" b="1" dirty="0"/>
              <a:t>podpora žáka s OMJ v prvním stupni podpůrných opatření nestačí, doporučí rodičům objednání žáka do ŠPZ</a:t>
            </a:r>
            <a:r>
              <a:rPr lang="cs-CZ" dirty="0"/>
              <a:t>. Více </a:t>
            </a:r>
            <a:r>
              <a:rPr lang="cs-CZ" b="1" dirty="0">
                <a:hlinkClick r:id="rId3"/>
              </a:rPr>
              <a:t>vyhláška 27/2005 Sb., § 10 Postup školy při poskytování podpůrných opatření prvního stupně, odst. 5)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664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5A00B-B8AB-49C6-8C9A-A828D3D6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Podmínky přístupu ke vzdělání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70B173-E274-4326-BB2B-52270589C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Dne 1. ledna 2008 vstoupila v platnost novela školského zákona (</a:t>
            </a:r>
            <a:r>
              <a:rPr lang="cs-CZ" dirty="0">
                <a:solidFill>
                  <a:schemeClr val="accent1"/>
                </a:solidFill>
              </a:rPr>
              <a:t>zákon č. 343/2007 Sb</a:t>
            </a:r>
            <a:r>
              <a:rPr lang="cs-CZ" dirty="0"/>
              <a:t>.), kterou se mění přístup cizinců ke vzdělávání a školským službám.</a:t>
            </a:r>
          </a:p>
          <a:p>
            <a:r>
              <a:rPr lang="cs-CZ" dirty="0"/>
              <a:t>Smyslem novely je naplnit právo dítěte na bezplatné základní vzdělávání deklarované Úmluvou o právech dítěte bez ohledu na to, zda na našem území pobývají oprávněně nebo neoprávněně. </a:t>
            </a:r>
          </a:p>
          <a:p>
            <a:r>
              <a:rPr lang="cs-CZ" dirty="0"/>
              <a:t>Novela zákona proto zajišťuje </a:t>
            </a:r>
            <a:r>
              <a:rPr lang="cs-CZ" b="1" dirty="0">
                <a:solidFill>
                  <a:schemeClr val="accent1"/>
                </a:solidFill>
              </a:rPr>
              <a:t>rovný přístup žákům plnícím povinnou školní docházku v základních školách, nižších stupních gymnázií a odpovídajících ročnících konzervatoře, jak k základnímu vzdělávání, tak ke školnímu stravování a školským službám (tedy např. školní družině)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0615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9FBED-A076-45AA-8736-A85D81EC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CB986-7032-4797-AEEA-2ED922F7B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Tento rovný přístup je zaručen všem dětem bez ohledu na to, z jaké země pocházejí, a to i v případech, kdy není prokázána legalita pobytu dětí na našem území.</a:t>
            </a:r>
          </a:p>
          <a:p>
            <a:r>
              <a:rPr lang="cs-CZ" dirty="0"/>
              <a:t>Finanční prostředky jsou přidělovány školám na všechny žáky, včetně cizinců.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Základní školy při přijímání dětí cizinců již nemají právo posuzovat oprávněnost jejich pobytu na území naší republiky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91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DCE23-0382-41C9-8EEF-08E7AD39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C527EA-6EA4-4908-AEA2-3EF542AF6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Ke </a:t>
            </a:r>
            <a:r>
              <a:rPr lang="cs-CZ" b="1" dirty="0">
                <a:solidFill>
                  <a:schemeClr val="accent1"/>
                </a:solidFill>
              </a:rPr>
              <a:t>střednímu vzdělávání</a:t>
            </a:r>
            <a:r>
              <a:rPr lang="cs-CZ" dirty="0"/>
              <a:t> mají zajištěný přístup za stejných podmínek jako občané ČR i všichni cizinci, kteří na území ČR pobývají legálně.</a:t>
            </a:r>
          </a:p>
          <a:p>
            <a:r>
              <a:rPr lang="cs-CZ" dirty="0"/>
              <a:t>K </a:t>
            </a:r>
            <a:r>
              <a:rPr lang="cs-CZ" b="1" dirty="0">
                <a:solidFill>
                  <a:schemeClr val="accent1"/>
                </a:solidFill>
              </a:rPr>
              <a:t>předškolnímu, základnímu uměleckému, jazykovému a zájmovému vzdělávání a školským službám</a:t>
            </a:r>
            <a:r>
              <a:rPr lang="cs-CZ" b="1" dirty="0"/>
              <a:t> </a:t>
            </a:r>
            <a:r>
              <a:rPr lang="cs-CZ" dirty="0"/>
              <a:t>mají cizinci, kteří nejsou občany EU nebo jejich rodinnými příslušníky, zajištěn </a:t>
            </a:r>
            <a:r>
              <a:rPr lang="cs-CZ" b="1" dirty="0">
                <a:solidFill>
                  <a:schemeClr val="accent1"/>
                </a:solidFill>
              </a:rPr>
              <a:t>přístup za stejných podmínek</a:t>
            </a:r>
            <a:r>
              <a:rPr lang="cs-CZ" dirty="0"/>
              <a:t> jako státní občané ČR </a:t>
            </a:r>
            <a:r>
              <a:rPr lang="cs-CZ" b="1" dirty="0">
                <a:solidFill>
                  <a:schemeClr val="accent1"/>
                </a:solidFill>
              </a:rPr>
              <a:t>za podmínky, že na našem území mají oprávnění k pobytu nad 90 dnů</a:t>
            </a:r>
            <a:r>
              <a:rPr lang="cs-CZ" b="1" dirty="0"/>
              <a:t>,</a:t>
            </a:r>
            <a:r>
              <a:rPr lang="cs-CZ" dirty="0"/>
              <a:t> popřípadě pokud jsou osobami oprávněnými pobývat na území České republiky za účelem výzkumu, azylanty, osobami požívajícími doplňkové ochrany, žadateli o udělení mezinárodní ochrany nebo osobami požívajícími dočasné ochrany.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398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2FE8C-F01D-4C9F-8DE3-66BC95E3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8F2167-38FE-488D-9DBC-BC0336D99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znamená, že např. </a:t>
            </a:r>
            <a:r>
              <a:rPr lang="cs-CZ" b="1" dirty="0">
                <a:solidFill>
                  <a:schemeClr val="accent1"/>
                </a:solidFill>
              </a:rPr>
              <a:t>výše úplaty za vzdělávání a školské služby musí být stanovena ve stejné výši jako pro občany ČR</a:t>
            </a:r>
            <a:r>
              <a:rPr lang="cs-CZ" dirty="0"/>
              <a:t>, při přijímání dětí k předškolnímu vzdělávání se jich také týká přednostní právo na přijetí dětí v posledním roce před zahájením povinné školní docházky a další.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831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13749-2C7F-4CE7-A362-F1B9B35D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Povinná školní docházka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699898-1186-4CD1-9913-010CB83BD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Zákon stanoví, že se povinná školní docházka vztahuje na:</a:t>
            </a:r>
          </a:p>
          <a:p>
            <a:pPr marL="0" indent="0">
              <a:buNone/>
            </a:pPr>
            <a:r>
              <a:rPr lang="cs-CZ" dirty="0"/>
              <a:t>a) občany jiného členského státu Evropské unie, kteří na území České republiky pobývají déle než 90 dnů</a:t>
            </a:r>
          </a:p>
          <a:p>
            <a:pPr marL="0" indent="0">
              <a:buNone/>
            </a:pPr>
            <a:r>
              <a:rPr lang="cs-CZ" dirty="0"/>
              <a:t>b) cizince ze třetích zemí, kteří jsou oprávněni pobývat na území České republiky po dobu delší než 90 dnů</a:t>
            </a:r>
          </a:p>
          <a:p>
            <a:pPr marL="0" indent="0">
              <a:buNone/>
            </a:pPr>
            <a:r>
              <a:rPr lang="cs-CZ" dirty="0"/>
              <a:t>c) účastníky řízení o udělení mezinárodní ochrany.</a:t>
            </a:r>
          </a:p>
          <a:p>
            <a:pPr marL="0" indent="0">
              <a:buNone/>
            </a:pPr>
            <a:r>
              <a:rPr lang="cs-CZ" dirty="0"/>
              <a:t>Zákonný zástupce nezletilého cizince má explicitně danou </a:t>
            </a:r>
            <a:r>
              <a:rPr lang="cs-CZ" b="1" dirty="0">
                <a:solidFill>
                  <a:schemeClr val="accent1"/>
                </a:solidFill>
              </a:rPr>
              <a:t>povinnost pečovat o to, aby dítě plnilo školní docházku.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Porušením této povinnosti se zákonný zástupce dopouští přestupku, podle zákona č.200/1990 Sb., o přestupcích, ve znění pozdějších předpisů, stejně tak jako český občan – zákonný zástupce nezletilého.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686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80E7F-856E-4152-B8CE-68841FB0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Bezplatná příprava k začlenění do školy a podpora výuky mateřského jazyka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7CE255-B22E-4FAD-AE2D-4D122CB80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Krajský úřad příslušný podle místa pobytu žáka ve spolupráci se zřizovatelem školy zajišťuje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dirty="0">
                <a:solidFill>
                  <a:schemeClr val="accent1"/>
                </a:solidFill>
              </a:rPr>
              <a:t>bezplatnou přípravu k  začlenění do základního vzdělávání</a:t>
            </a:r>
            <a:r>
              <a:rPr lang="cs-CZ" dirty="0"/>
              <a:t>, zahrnující výuku českého jazyka přizpůsobenou potřebám těchto žáků,</a:t>
            </a:r>
          </a:p>
          <a:p>
            <a:pPr marL="0" indent="0">
              <a:buNone/>
            </a:pPr>
            <a:r>
              <a:rPr lang="cs-CZ" dirty="0"/>
              <a:t>b) podle možností ve spolupráci se zeměmi původu žáka </a:t>
            </a:r>
            <a:r>
              <a:rPr lang="cs-CZ" dirty="0">
                <a:solidFill>
                  <a:schemeClr val="accent1"/>
                </a:solidFill>
              </a:rPr>
              <a:t>podporu výuky mateřského jazyka a kultury země jeho původu</a:t>
            </a:r>
            <a:r>
              <a:rPr lang="cs-CZ" dirty="0"/>
              <a:t>, která bude koordinována s běžnou výukou v základní škole.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78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E004F8-C9E7-4BE2-9CBF-6B3C567A3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400E1D-6F19-4F0F-B803-31493BF80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Novela ŠZ 2016 </a:t>
            </a:r>
            <a:r>
              <a:rPr lang="cs-CZ" b="1" dirty="0"/>
              <a:t>– </a:t>
            </a:r>
            <a:r>
              <a:rPr lang="cs-CZ" dirty="0"/>
              <a:t>podpora žáků v praxi</a:t>
            </a:r>
          </a:p>
          <a:p>
            <a:r>
              <a:rPr lang="cs-CZ" b="1" dirty="0">
                <a:solidFill>
                  <a:schemeClr val="accent1"/>
                </a:solidFill>
              </a:rPr>
              <a:t>Podmínky přístupu ke vzdělávání</a:t>
            </a:r>
          </a:p>
          <a:p>
            <a:r>
              <a:rPr lang="cs-CZ" b="1" dirty="0">
                <a:solidFill>
                  <a:schemeClr val="accent1"/>
                </a:solidFill>
              </a:rPr>
              <a:t>Povinná školní docházka</a:t>
            </a:r>
          </a:p>
          <a:p>
            <a:r>
              <a:rPr lang="cs-CZ" b="1" dirty="0">
                <a:solidFill>
                  <a:schemeClr val="accent1"/>
                </a:solidFill>
              </a:rPr>
              <a:t>Bezplatná příprava k začlenění do školy a podpora výuky mateřského jazyka</a:t>
            </a:r>
          </a:p>
          <a:p>
            <a:r>
              <a:rPr lang="cs-CZ" b="1" dirty="0">
                <a:solidFill>
                  <a:schemeClr val="accent1"/>
                </a:solidFill>
              </a:rPr>
              <a:t>Cizinci - žáci se speciálními vzdělávacími potřebami</a:t>
            </a:r>
          </a:p>
          <a:p>
            <a:r>
              <a:rPr lang="cs-CZ" b="1" dirty="0">
                <a:solidFill>
                  <a:schemeClr val="accent1"/>
                </a:solidFill>
              </a:rPr>
              <a:t>Klasifikace cizinců</a:t>
            </a:r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274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BC16B-38F6-4DF6-9207-646EEBD3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POZOR!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1701C9-03FF-48D2-85B9-174E8C7E2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br>
              <a:rPr lang="cs-CZ" dirty="0"/>
            </a:br>
            <a:r>
              <a:rPr lang="cs-CZ" b="1" dirty="0"/>
              <a:t>Od 1. ledna 2012 nabyla účinnosti novela školského zákona vyhlášená pod č. 472/2011 Sb.</a:t>
            </a:r>
            <a:r>
              <a:rPr lang="cs-CZ" dirty="0"/>
              <a:t> Což znamená, že od 1.1. 2012 </a:t>
            </a:r>
            <a:r>
              <a:rPr lang="cs-CZ" b="1" dirty="0">
                <a:solidFill>
                  <a:schemeClr val="accent1"/>
                </a:solidFill>
              </a:rPr>
              <a:t>pro všechny žáky cizince, kteří plní povinnou školní docházku, zajistí krajský úřad příslušný podle místa pobytu žáka ve spolupráci se zřizovatelem školy bezplatnou přípravu k jejich začlenění do základního vzdělávání, zahrnující výuku českého jazyka přizpůsobenou potřebám těchto žáků.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Pokud jde o vzdělávání pedagogických pracovníků, kteří budou vzdělávat tyto děti, krajský úřad zajistí také jejich přípravu pro tuto činnost. Základní školy, kde se vzdělávají děti účastníků řízení o udělení azylu žijící v azylových zařízeních i mimo azylová zařízení, zabezpečují i základní jazykovou přípravu těchto dětí.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734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8EB9C-E392-4356-94C7-E642DD0B1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Cizinci - žáci se speciálními vzdělávacími potřebami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D93A4-425F-424D-93D5-9B457A400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MŠMT připravilo </a:t>
            </a:r>
            <a:r>
              <a:rPr lang="cs-CZ" b="1" dirty="0"/>
              <a:t>novelu </a:t>
            </a:r>
            <a:r>
              <a:rPr lang="cs-CZ" b="1" dirty="0">
                <a:hlinkClick r:id="rId2"/>
              </a:rPr>
              <a:t>školského zákona</a:t>
            </a:r>
            <a:r>
              <a:rPr lang="cs-CZ" dirty="0"/>
              <a:t>, v němž výrazně změnilo </a:t>
            </a:r>
            <a:r>
              <a:rPr lang="cs-CZ" b="1" dirty="0"/>
              <a:t>§16 - Podpora vzdělávání dětí, žáků a studentů se speciálními vzdělávacími potřebami</a:t>
            </a:r>
            <a:r>
              <a:rPr lang="cs-CZ" dirty="0"/>
              <a:t>. Novela ŠZ a prováděcí předpis(</a:t>
            </a:r>
            <a:r>
              <a:rPr lang="cs-CZ" b="1" dirty="0">
                <a:hlinkClick r:id="rId3"/>
              </a:rPr>
              <a:t>vyhláška 27/2016 Sb.</a:t>
            </a:r>
            <a:r>
              <a:rPr lang="cs-CZ" dirty="0"/>
              <a:t> o vzdělávání žáků se speciálními vzdělávacími potřebami a žáků nadaných), začínají platit od </a:t>
            </a:r>
            <a:r>
              <a:rPr lang="cs-CZ" b="1" dirty="0"/>
              <a:t>září 2016</a:t>
            </a:r>
            <a:r>
              <a:rPr lang="cs-CZ" dirty="0"/>
              <a:t>.</a:t>
            </a:r>
          </a:p>
          <a:p>
            <a:r>
              <a:rPr lang="cs-CZ" dirty="0"/>
              <a:t>Mezi žáky se SVP dle přílohy vyhlášky 27/2016 Sb., která blíže charakterizuje žáky se SVP a nároková podpůrná opatření (PO), patří i děti a žáci s nedostatečnou znalostí nebo bez dostatečné znalosti vyučovacího jazyka.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934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79FE9-8AD4-48B5-B62C-15EBD75C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Co novela přináší?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F33E0-BAAD-4CFD-B815-64B8A07FD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Ve školském zákonu se v </a:t>
            </a:r>
            <a:r>
              <a:rPr lang="cs-CZ" b="1" dirty="0">
                <a:solidFill>
                  <a:schemeClr val="accent1"/>
                </a:solidFill>
              </a:rPr>
              <a:t>§16 Podpora vzdělávání dětí, žáků a studentů se speciálními vzdělávacími potřebami</a:t>
            </a:r>
            <a:r>
              <a:rPr lang="cs-CZ" dirty="0"/>
              <a:t> ustoupilo od poměrně problematické klasifikace žáků na jednotlivé kategorie dle „postižení či znevýhodnění". Nesetkáme se již tedy s výčtem žáků se zdravotním postižením a zdravotním a sociálním znevýhodněním. Nově se děti a žáci definují z hlediska potřebnosti podpory. „Dítětem, žákem a studentem se speciálními vzdělávacími potřebami se rozumí osoba, která k naplnění svých vzdělávacích možností nebo k uplatnění nebo užívání svých práv na rovnoprávném základě s ostatními </a:t>
            </a:r>
            <a:r>
              <a:rPr lang="cs-CZ" b="1" dirty="0">
                <a:solidFill>
                  <a:schemeClr val="accent1"/>
                </a:solidFill>
              </a:rPr>
              <a:t>potřebuje poskytnutí podpůrných opatření. 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162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14E89-7114-476F-B036-BF60BDC68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FCCF7A-8044-4944-9057-667DACB85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Podpůrnými opatřeními se rozumí nezbytné úpravy ve vzdělávání a školských službách odpovídající zdravotnímu stavu, kulturnímu prostředí nebo jiným životním podmínkám dítěte, žáka nebo studenta. Děti, žáci a studenti se speciálními vzdělávacími potřebami mají právo na bezplatné poskytování podpůrných opatření školou a školským zařízením“</a:t>
            </a:r>
            <a:r>
              <a:rPr lang="cs-CZ" dirty="0"/>
              <a:t> (ŠZ, §16, odst. 1).</a:t>
            </a:r>
          </a:p>
        </p:txBody>
      </p:sp>
    </p:spTree>
    <p:extLst>
      <p:ext uri="{BB962C8B-B14F-4D97-AF65-F5344CB8AC3E}">
        <p14:creationId xmlns:p14="http://schemas.microsoft.com/office/powerpoint/2010/main" val="1516401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29D2F-BCF6-4970-B093-BBB5E17D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Podpůrná opatření (PO) spočívají dle §16, odstavce 2 v</a:t>
            </a:r>
            <a:r>
              <a:rPr lang="cs-CZ" dirty="0">
                <a:solidFill>
                  <a:schemeClr val="accent1"/>
                </a:solidFill>
              </a:rPr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4F8AB0-EA47-48E3-84DB-63653494E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a) poradenské pomoci školy a školského poradenského zařízení,</a:t>
            </a:r>
          </a:p>
          <a:p>
            <a:pPr marL="0" indent="0">
              <a:buNone/>
            </a:pPr>
            <a:r>
              <a:rPr lang="cs-CZ" dirty="0"/>
              <a:t>b) úpravě organizace, obsahu, hodnocení, forem a metod vzdělávání a školských služeb, včetně zabezpečení výuky předmětů speciálně pedagogické péče a včetně prodloužení délky středního nebo vyššího odborného vzdělávání až o dva roky,</a:t>
            </a:r>
          </a:p>
          <a:p>
            <a:pPr marL="0" indent="0">
              <a:buNone/>
            </a:pPr>
            <a:r>
              <a:rPr lang="cs-CZ" dirty="0"/>
              <a:t>c) úpravě podmínek přijímání ke vzdělávání a ukončování vzdělávání,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d</a:t>
            </a:r>
            <a:r>
              <a:rPr lang="cs-CZ" dirty="0"/>
              <a:t>) použití kompenzačních pomůcek, speciálních učebnic a speciálních učebních pomůcek, (…)</a:t>
            </a:r>
          </a:p>
          <a:p>
            <a:r>
              <a:rPr lang="cs-CZ" dirty="0"/>
              <a:t>e) úpravě očekávaných výstupů vzdělávání v mezích stanovených rámcovými vzdělávacími programy a akreditovanými vzdělávacími programy,</a:t>
            </a:r>
          </a:p>
          <a:p>
            <a:r>
              <a:rPr lang="cs-CZ" dirty="0"/>
              <a:t>f) vzdělávání podle individuálního vzdělávacího plánu,</a:t>
            </a:r>
          </a:p>
          <a:p>
            <a:r>
              <a:rPr lang="cs-CZ" dirty="0"/>
              <a:t>g) využití asistenta pedagoga,</a:t>
            </a:r>
          </a:p>
          <a:p>
            <a:r>
              <a:rPr lang="cs-CZ" dirty="0"/>
              <a:t>h) využití dalšího pedagogického pracovníka, (…)</a:t>
            </a:r>
          </a:p>
          <a:p>
            <a:r>
              <a:rPr lang="cs-CZ" dirty="0"/>
              <a:t>i) poskytování vzdělávání nebo školských služeb v prostorách stavebně nebo technicky upravených.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284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E275-8DDD-4CBD-9404-1164C13EE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Podpůrná opatření se nově dělí do 5 stupňů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AF8791-0619-4B59-AEAD-D011054D5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 zařazen dítěte do konkrétního stupně podpory a nároku na podpůrné opatření rozhoduje školské poradenské zařízení. Výjimkou je první stupeň PO - ten poskytuje škola sama bez doporučení ŠPZ. Na podporu ale škola nedostává navýšené finanční prostředky.</a:t>
            </a:r>
          </a:p>
          <a:p>
            <a:r>
              <a:rPr lang="cs-CZ" dirty="0"/>
              <a:t>Co novela přináší z hlediska cizinců - žáků s OMJ naleznete přehledně v dokumentu PODPORA VZDĚLÁVÁNÍ DĚTÍ A ŽÁKŮ S OMJ V SOULADU S NOVOU LEGISLATIVOU PLATNOU OD 1. 9. 2016.</a:t>
            </a:r>
          </a:p>
          <a:p>
            <a:r>
              <a:rPr lang="cs-CZ" dirty="0"/>
              <a:t>Povinností školy je poskytovat zákonným zástupcům informace o možnostech nově nastavené podpory. Role zákonných zástupců je v novém systému velmi důležitá, protože aktuálně nastavené stupně podpory 2-5 probíhají pouze na </a:t>
            </a:r>
            <a:r>
              <a:rPr lang="cs-CZ" b="1" dirty="0"/>
              <a:t>základě vyjádření a doporučení ŠPZ a se souhlasem zákonných zástupců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64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16451-A494-471D-810E-2A6E8F88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Klasifikace cizinců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B4448A-0F5A-4C06-B297-C11D590BC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klasifikaci cizinců se postupuje podle školského zákona a podle metodického pokynu MŠMT. Při hodnocení dětí cizinců z předmětu český jazyk a literatura se přihlédne k dosažené úrovni znalosti českého jazyka.</a:t>
            </a:r>
          </a:p>
          <a:p>
            <a:r>
              <a:rPr lang="cs-CZ" dirty="0"/>
              <a:t>Při hodnocení výsledků vzdělávání žáků, kteří nejsou státními občany České republiky a plní v České republice povinnou školní docházku, se postupuje podle § 51 až 53 </a:t>
            </a:r>
            <a:r>
              <a:rPr lang="cs-CZ" b="1" dirty="0">
                <a:hlinkClick r:id="rId2"/>
              </a:rPr>
              <a:t>školského zákona</a:t>
            </a:r>
            <a:r>
              <a:rPr lang="cs-CZ" dirty="0"/>
              <a:t> a § 14 až 17 </a:t>
            </a:r>
            <a:r>
              <a:rPr lang="cs-CZ" b="1" dirty="0">
                <a:hlinkClick r:id="rId3"/>
              </a:rPr>
              <a:t>vyhlášky o základním vzdělávání a některých náležitostech plnění povinné školní docházky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47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F3054-F593-446B-888A-5E4C7AC5F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A6A763-D1D9-4C6A-AA25-BB0AE0855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hodnocení těchto žáků se dosažená úroveň znalosti českého jazyka považuje za závažnou souvislost podle § 15 odst. 2 a 4 vyhlášky, která ovlivňuje výkon žáka. Při hodnocení těchto žáků ze vzdělávacího obsahu vzdělávacího oboru Český jazyk a literatura určeného RVP ZV (nebo obsahem předmětu „Český jazyk a literatura“ podle dosavadních vzdělávacích programů pro základní vzdělávání) se na konci tří po sobě jdoucích pololetí po zahájení docházky do školy v České republice vždy považuje dosažená úroveň znalosti českého jazyka za souvislost podle § 15 odst. 2 a 4 vyhlášky, která ovlivňuje výkon žáka.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7301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A0BA8-B62E-4F04-8FFC-1A58E1AE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AEF33A-E75E-4AC0-8BE8-96C31A9D8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v případě cizinců pak platí, že na konci 1. pololetí nemusí být žák hodnocen na vysvědčení, a to ani v náhradním termínu. Pokud by ale žák nebyl hodnocen na vysvědčení na konci 2. pololetí, znamenalo by to, že musí opakovat ročník.</a:t>
            </a:r>
          </a:p>
          <a:p>
            <a:r>
              <a:rPr lang="cs-CZ" dirty="0"/>
              <a:t>Občan Slovenské republiky má právo při plnění studijních povinností používat, mimo předmět "Český jazyk a literatura", slovenský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058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CD241-153D-4D79-B190-6D6CE4E7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205C89-3BEE-44AF-90AC-3DC4D3547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http://www.inkluzivniskola.cz/organizace-integrace-cizincu/kurzy-cestiny-pro-cizince</a:t>
            </a:r>
          </a:p>
        </p:txBody>
      </p:sp>
    </p:spTree>
    <p:extLst>
      <p:ext uri="{BB962C8B-B14F-4D97-AF65-F5344CB8AC3E}">
        <p14:creationId xmlns:p14="http://schemas.microsoft.com/office/powerpoint/2010/main" val="294988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7AA13-F6DD-4747-899E-FDEEAE01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Novela ŠZ 2016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3482BB-527E-434D-BEBC-20580D85A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Novelizovaný školský zákon 82/2015 Sb.</a:t>
            </a:r>
            <a:r>
              <a:rPr lang="cs-CZ" dirty="0"/>
              <a:t>, kterým se mění zákon č. 561/2004 Sb., o </a:t>
            </a:r>
            <a:r>
              <a:rPr lang="cs-CZ" b="1" dirty="0">
                <a:solidFill>
                  <a:srgbClr val="FF0000"/>
                </a:solidFill>
              </a:rPr>
              <a:t>předškolním, základním, středním, vyšším odborném </a:t>
            </a:r>
            <a:r>
              <a:rPr lang="cs-CZ" dirty="0"/>
              <a:t>a jiném vzdělávání spolu s </a:t>
            </a:r>
            <a:r>
              <a:rPr lang="cs-CZ" b="1" dirty="0">
                <a:hlinkClick r:id="rId3"/>
              </a:rPr>
              <a:t>vyhláškou 27/2016 Sb.</a:t>
            </a:r>
            <a:r>
              <a:rPr lang="cs-CZ" dirty="0"/>
              <a:t> o vzdělávání žáků se </a:t>
            </a:r>
            <a:r>
              <a:rPr lang="cs-CZ" b="1" dirty="0">
                <a:solidFill>
                  <a:srgbClr val="FF0000"/>
                </a:solidFill>
              </a:rPr>
              <a:t>speciálními vzdělávacími potřebami a žáků nadaných</a:t>
            </a:r>
            <a:r>
              <a:rPr lang="cs-CZ" dirty="0"/>
              <a:t>, přináší důležité změny pro všechny děti a žáky, kteří potřebují podporu při výuce. Patří mezi ně také děti a žáci s </a:t>
            </a:r>
            <a:r>
              <a:rPr lang="cs-CZ" b="1" dirty="0">
                <a:solidFill>
                  <a:srgbClr val="FF0000"/>
                </a:solidFill>
              </a:rPr>
              <a:t>odlišným mateřským jazykem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Zákon vyjmenovává </a:t>
            </a:r>
            <a:r>
              <a:rPr lang="cs-CZ" b="1" dirty="0">
                <a:solidFill>
                  <a:schemeClr val="accent1"/>
                </a:solidFill>
              </a:rPr>
              <a:t>podpůrná opatření</a:t>
            </a:r>
            <a:r>
              <a:rPr lang="cs-CZ" dirty="0"/>
              <a:t> (dále PO): </a:t>
            </a:r>
          </a:p>
          <a:p>
            <a:pPr>
              <a:buFontTx/>
              <a:buChar char="-"/>
            </a:pPr>
            <a:r>
              <a:rPr lang="cs-CZ" dirty="0"/>
              <a:t>tzv. systém </a:t>
            </a:r>
            <a:r>
              <a:rPr lang="cs-CZ" b="1" dirty="0">
                <a:solidFill>
                  <a:schemeClr val="accent1"/>
                </a:solidFill>
              </a:rPr>
              <a:t>5 stupňů podpůrných opatření</a:t>
            </a:r>
          </a:p>
          <a:p>
            <a:pPr>
              <a:buFontTx/>
              <a:buChar char="-"/>
            </a:pPr>
            <a:r>
              <a:rPr lang="cs-CZ" dirty="0"/>
              <a:t>podpůrná opatření </a:t>
            </a:r>
            <a:r>
              <a:rPr lang="cs-CZ" dirty="0">
                <a:solidFill>
                  <a:srgbClr val="FF0000"/>
                </a:solidFill>
              </a:rPr>
              <a:t>prvního</a:t>
            </a:r>
            <a:r>
              <a:rPr lang="cs-CZ" dirty="0"/>
              <a:t> stupně uplatňuje škola bez doporučení školského poradenského zařízení (ŠPZ), od </a:t>
            </a:r>
            <a:r>
              <a:rPr lang="cs-CZ" dirty="0">
                <a:solidFill>
                  <a:srgbClr val="FF0000"/>
                </a:solidFill>
              </a:rPr>
              <a:t>druhého</a:t>
            </a:r>
            <a:r>
              <a:rPr lang="cs-CZ" dirty="0"/>
              <a:t> stupně výš musí mít škola doporučením </a:t>
            </a:r>
            <a:r>
              <a:rPr lang="cs-CZ" dirty="0">
                <a:solidFill>
                  <a:srgbClr val="FF0000"/>
                </a:solidFill>
              </a:rPr>
              <a:t>ŠPZ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621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7AE0-1171-48B9-9378-EAB733475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Zařazení žáků s OMJ do stupňů podpůrných opatření (PO)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25A67A-B847-45B1-B46A-E4072CBCD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>
                <a:solidFill>
                  <a:schemeClr val="accent1"/>
                </a:solidFill>
              </a:rPr>
              <a:t>stupeň PO </a:t>
            </a:r>
          </a:p>
          <a:p>
            <a:pPr marL="0" indent="0">
              <a:buNone/>
            </a:pPr>
            <a:r>
              <a:rPr lang="cs-CZ" dirty="0"/>
              <a:t>- děti a žáci s </a:t>
            </a:r>
            <a:r>
              <a:rPr lang="cs-CZ" b="1" dirty="0">
                <a:solidFill>
                  <a:schemeClr val="accent1"/>
                </a:solidFill>
              </a:rPr>
              <a:t>pokročilou úrovní vyučovacího jazyka</a:t>
            </a:r>
            <a:r>
              <a:rPr lang="cs-CZ" dirty="0"/>
              <a:t>, kteří potřebují podporu především v jazykovém rozvoji v rámci jednotlivých předmětů a oborů; </a:t>
            </a:r>
          </a:p>
          <a:p>
            <a:pPr>
              <a:buFontTx/>
              <a:buChar char="-"/>
            </a:pPr>
            <a:r>
              <a:rPr lang="cs-CZ" dirty="0"/>
              <a:t>PO prvního stupně slouží ke kompenzaci </a:t>
            </a:r>
            <a:r>
              <a:rPr lang="cs-CZ" b="1" dirty="0">
                <a:solidFill>
                  <a:schemeClr val="accent1"/>
                </a:solidFill>
              </a:rPr>
              <a:t>mírných</a:t>
            </a:r>
            <a:r>
              <a:rPr lang="cs-CZ" dirty="0"/>
              <a:t> obtíží ve vzdělávání žáka, u nichž je možné prostřednictvím mírných úprav v režimu školní výuky a domácí přípravy dosáhnout zlepšení;</a:t>
            </a:r>
          </a:p>
          <a:p>
            <a:pPr>
              <a:buFontTx/>
              <a:buChar char="-"/>
            </a:pPr>
            <a:r>
              <a:rPr lang="cs-CZ" dirty="0"/>
              <a:t>jazyk je třeba rozvíjet po dobu minimálně 5 let, ve většině případů ještě déle.</a:t>
            </a:r>
          </a:p>
        </p:txBody>
      </p:sp>
    </p:spTree>
    <p:extLst>
      <p:ext uri="{BB962C8B-B14F-4D97-AF65-F5344CB8AC3E}">
        <p14:creationId xmlns:p14="http://schemas.microsoft.com/office/powerpoint/2010/main" val="307500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1417A-2756-4AFA-B0C7-0B32E919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2288A5-F8F5-4C38-9035-61F15407E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2. stupeň PO</a:t>
            </a:r>
            <a:r>
              <a:rPr lang="cs-CZ" dirty="0"/>
              <a:t> </a:t>
            </a:r>
          </a:p>
          <a:p>
            <a:pPr>
              <a:buFontTx/>
              <a:buChar char="-"/>
            </a:pPr>
            <a:r>
              <a:rPr lang="cs-CZ" dirty="0"/>
              <a:t>děti a žáci s </a:t>
            </a:r>
            <a:r>
              <a:rPr lang="cs-CZ" b="1" dirty="0">
                <a:solidFill>
                  <a:schemeClr val="accent1"/>
                </a:solidFill>
              </a:rPr>
              <a:t>nedostatečnou znalostí vyučovacího jazyka</a:t>
            </a:r>
            <a:r>
              <a:rPr lang="cs-CZ" dirty="0"/>
              <a:t> (odpovídá úrovni znalosti českého jazyka </a:t>
            </a:r>
            <a:r>
              <a:rPr lang="cs-CZ" b="1" dirty="0">
                <a:solidFill>
                  <a:schemeClr val="accent1"/>
                </a:solidFill>
              </a:rPr>
              <a:t>B1-B2</a:t>
            </a:r>
            <a:r>
              <a:rPr lang="cs-CZ" dirty="0"/>
              <a:t>, dle SERR);</a:t>
            </a:r>
          </a:p>
          <a:p>
            <a:pPr>
              <a:buFontTx/>
              <a:buChar char="-"/>
            </a:pPr>
            <a:r>
              <a:rPr lang="cs-CZ" dirty="0"/>
              <a:t>vyžaduje individuální přístup ke vzdělávacím potřebám žáka, úpravy v organizaci a metodách výuky, v hodnocení žáka, ve stanovení postupu i forem nápravy a případně využití IVP;</a:t>
            </a:r>
          </a:p>
          <a:p>
            <a:pPr>
              <a:buFontTx/>
              <a:buChar char="-"/>
            </a:pPr>
            <a:r>
              <a:rPr lang="cs-CZ" dirty="0"/>
              <a:t>nárok mají např. na 3 hod. ČDJ týdně, nejvýše 120 hod. ročně na ZŠ a SŠ, úpravu obsahu vzdělávání, speciální učebnice, aj.</a:t>
            </a:r>
          </a:p>
        </p:txBody>
      </p:sp>
    </p:spTree>
    <p:extLst>
      <p:ext uri="{BB962C8B-B14F-4D97-AF65-F5344CB8AC3E}">
        <p14:creationId xmlns:p14="http://schemas.microsoft.com/office/powerpoint/2010/main" val="325403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A91B2-9564-4D4A-9CDE-51A29D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E8CD69-0994-43FD-BE65-6FE12D1C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3. stupeň PO</a:t>
            </a:r>
            <a:r>
              <a:rPr lang="cs-CZ" dirty="0">
                <a:solidFill>
                  <a:schemeClr val="accent1"/>
                </a:solidFill>
              </a:rPr>
              <a:t> </a:t>
            </a:r>
          </a:p>
          <a:p>
            <a:pPr>
              <a:buFontTx/>
              <a:buChar char="-"/>
            </a:pPr>
            <a:r>
              <a:rPr lang="cs-CZ" dirty="0"/>
              <a:t>děti a žáci s </a:t>
            </a:r>
            <a:r>
              <a:rPr lang="cs-CZ" b="1" dirty="0">
                <a:solidFill>
                  <a:schemeClr val="accent1"/>
                </a:solidFill>
              </a:rPr>
              <a:t>neznalostí vyučovacího jazyka</a:t>
            </a:r>
            <a:r>
              <a:rPr lang="cs-CZ" dirty="0">
                <a:solidFill>
                  <a:schemeClr val="accent1"/>
                </a:solidFill>
              </a:rPr>
              <a:t> </a:t>
            </a:r>
            <a:r>
              <a:rPr lang="cs-CZ" dirty="0"/>
              <a:t>(český jazyk A0-A2);</a:t>
            </a:r>
          </a:p>
          <a:p>
            <a:pPr>
              <a:buFontTx/>
              <a:buChar char="-"/>
            </a:pPr>
            <a:r>
              <a:rPr lang="cs-CZ" dirty="0"/>
              <a:t>vyžaduje znatelné úpravy v metodách práce, organizaci a průběhu vzdělávání, úpravě ŠVP, v hodnocení žáka;</a:t>
            </a:r>
          </a:p>
          <a:p>
            <a:pPr>
              <a:buFontTx/>
              <a:buChar char="-"/>
            </a:pPr>
            <a:r>
              <a:rPr lang="cs-CZ" dirty="0"/>
              <a:t>rozsah těchto opatření zahrnuje zejména úpravy ve strategiích práce s učivem, úpravy v podmínkách a postupech školní práce a domácí přípravy, včetně posilování motivace a postojů ke školní práci, v odůvodněných případech pak také úpravy obsahů vzdělávání;</a:t>
            </a:r>
          </a:p>
          <a:p>
            <a:pPr>
              <a:buFontTx/>
              <a:buChar char="-"/>
            </a:pPr>
            <a:r>
              <a:rPr lang="cs-CZ" dirty="0"/>
              <a:t>nárok mají např. na 3 hod. ČDJ týdně, nejvýše 200 hod. ročně na ZŠ a ŠŠ, úpravu obsahů vzdělávání, speciální učebnice a pomůcky, aj.</a:t>
            </a:r>
          </a:p>
        </p:txBody>
      </p:sp>
    </p:spTree>
    <p:extLst>
      <p:ext uri="{BB962C8B-B14F-4D97-AF65-F5344CB8AC3E}">
        <p14:creationId xmlns:p14="http://schemas.microsoft.com/office/powerpoint/2010/main" val="386335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A51D7-B0F7-4DD9-8ED3-1F7DDFC13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FC61EC-C41A-4287-B048-5AD48F9C5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MŠMT zveřejnilo na svých stránkách Klíčové dokumenty ke společnému vzdělávání MŠMT </a:t>
            </a:r>
            <a:r>
              <a:rPr lang="cs-CZ" b="1" dirty="0">
                <a:hlinkClick r:id="rId2"/>
              </a:rPr>
              <a:t>http://www.msmt.cz/ministerstvo/novinar/klicove-dokumenty-ke-spolecnemu-vzdelavani-3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7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3E46E-9959-4C90-B5D3-4701B221E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1B70C5-275C-4341-8EBE-24CDD8C3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dosavadní praxe ukazuje, že </a:t>
            </a:r>
            <a:r>
              <a:rPr lang="cs-CZ" b="1" dirty="0">
                <a:solidFill>
                  <a:schemeClr val="accent1"/>
                </a:solidFill>
              </a:rPr>
              <a:t>implementace této změny v případě žáků s OMJ nefunguje příliš dobře;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školy se mohou setkat s odmítavým přístupem ze stran ŠPZ (školského poradenského zařízení), např. z následujících důvodů:</a:t>
            </a:r>
          </a:p>
          <a:p>
            <a:pPr marL="0" indent="0">
              <a:buNone/>
            </a:pPr>
            <a:r>
              <a:rPr lang="cs-CZ" dirty="0"/>
              <a:t>	- ŠPZ nedisponují diagnostickými nástroji pro děti a žáky bez 	znalosti češtiny;</a:t>
            </a:r>
          </a:p>
          <a:p>
            <a:pPr marL="0" indent="0">
              <a:buNone/>
            </a:pPr>
            <a:r>
              <a:rPr lang="cs-CZ" dirty="0"/>
              <a:t>	- pro ŠPZ téma jazykového diagnostikování i vystavování 	doporučení v této oblasti nové.</a:t>
            </a:r>
          </a:p>
        </p:txBody>
      </p:sp>
    </p:spTree>
    <p:extLst>
      <p:ext uri="{BB962C8B-B14F-4D97-AF65-F5344CB8AC3E}">
        <p14:creationId xmlns:p14="http://schemas.microsoft.com/office/powerpoint/2010/main" val="2644955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02F5-DFEC-4A40-8822-1CEAA0ADC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Aktuální znění legislativy k podpoř a vzdělávání dětí a žáků s OMJ: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FF188C-DBFB-426B-A20E-1A569E6C7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Školský zákon 82/2015 Sb. </a:t>
            </a:r>
            <a:r>
              <a:rPr lang="cs-CZ" dirty="0"/>
              <a:t>,kterým se mění zákon č.561/2004 Sb., o předškolním, základním, středním, vyšším odborném a jiném vzdělání</a:t>
            </a:r>
          </a:p>
          <a:p>
            <a:r>
              <a:rPr lang="cs-CZ" b="1" dirty="0">
                <a:hlinkClick r:id="rId3"/>
              </a:rPr>
              <a:t>Vyhláška 27/2016 Sb. </a:t>
            </a:r>
            <a:r>
              <a:rPr lang="cs-CZ" dirty="0"/>
              <a:t>, o vzdělávání žáků se speciálními vzdělávacími potřebami a žáků nadaných, kterou se mění Vyhláška 147/2011 Sb.</a:t>
            </a:r>
          </a:p>
          <a:p>
            <a:r>
              <a:rPr lang="cs-CZ" b="1" dirty="0">
                <a:hlinkClick r:id="rId4"/>
              </a:rPr>
              <a:t>Stanovisko ČŠI k podpoře a vzdělávání dětí a žáků s OMJ</a:t>
            </a:r>
            <a:endParaRPr lang="cs-CZ" dirty="0"/>
          </a:p>
          <a:p>
            <a:r>
              <a:rPr lang="cs-CZ" b="1" dirty="0">
                <a:hlinkClick r:id="rId5"/>
              </a:rPr>
              <a:t>Stanovisko MŠMT k podpoře a vzdělávání dětí a žáků s OMJ</a:t>
            </a: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dirty="0"/>
              <a:t>http://www.inkluzivniskola.cz/nove-prichozi/ceska-legislativa-v-oblasti-vzdelavani-cizincu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1956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1030</Words>
  <Application>Microsoft Office PowerPoint</Application>
  <PresentationFormat>Širokoúhlá obrazovka</PresentationFormat>
  <Paragraphs>110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Motiv Office</vt:lpstr>
      <vt:lpstr>Legislativa v oblasti vzdělávání cizinců</vt:lpstr>
      <vt:lpstr>Prezentace aplikace PowerPoint</vt:lpstr>
      <vt:lpstr>Novela ŠZ 2016</vt:lpstr>
      <vt:lpstr>Zařazení žáků s OMJ do stupňů podpůrných opatření (PO)</vt:lpstr>
      <vt:lpstr>Prezentace aplikace PowerPoint</vt:lpstr>
      <vt:lpstr>Prezentace aplikace PowerPoint</vt:lpstr>
      <vt:lpstr>Prezentace aplikace PowerPoint</vt:lpstr>
      <vt:lpstr>Praxe</vt:lpstr>
      <vt:lpstr>Aktuální znění legislativy k podpoř a vzdělávání dětí a žáků s OMJ:</vt:lpstr>
      <vt:lpstr>Výklad novely ŠZ</vt:lpstr>
      <vt:lpstr>Podpora žáků v praxi</vt:lpstr>
      <vt:lpstr>Prezentace aplikace PowerPoint</vt:lpstr>
      <vt:lpstr>Prezentace aplikace PowerPoint</vt:lpstr>
      <vt:lpstr>Podmínky přístupu ke vzdělání</vt:lpstr>
      <vt:lpstr>Prezentace aplikace PowerPoint</vt:lpstr>
      <vt:lpstr>Prezentace aplikace PowerPoint</vt:lpstr>
      <vt:lpstr>Prezentace aplikace PowerPoint</vt:lpstr>
      <vt:lpstr>Povinná školní docházka</vt:lpstr>
      <vt:lpstr>Bezplatná příprava k začlenění do školy a podpora výuky mateřského jazyka</vt:lpstr>
      <vt:lpstr>POZOR!</vt:lpstr>
      <vt:lpstr>Cizinci - žáci se speciálními vzdělávacími potřebami</vt:lpstr>
      <vt:lpstr>Co novela přináší?</vt:lpstr>
      <vt:lpstr>Prezentace aplikace PowerPoint</vt:lpstr>
      <vt:lpstr>Podpůrná opatření (PO) spočívají dle §16, odstavce 2 v:</vt:lpstr>
      <vt:lpstr>Podpůrná opatření se nově dělí do 5 stupňů</vt:lpstr>
      <vt:lpstr>Klasifikace cizinců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v oblasti vzdělávání cizinců</dc:title>
  <dc:creator>Svobodová</dc:creator>
  <cp:lastModifiedBy>Svobodová</cp:lastModifiedBy>
  <cp:revision>19</cp:revision>
  <dcterms:created xsi:type="dcterms:W3CDTF">2018-03-09T15:39:57Z</dcterms:created>
  <dcterms:modified xsi:type="dcterms:W3CDTF">2018-03-09T21:45:32Z</dcterms:modified>
</cp:coreProperties>
</file>