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  <p:sldMasterId id="2147483671" r:id="rId2"/>
  </p:sldMasterIdLst>
  <p:notesMasterIdLst>
    <p:notesMasterId r:id="rId38"/>
  </p:notesMasterIdLst>
  <p:handoutMasterIdLst>
    <p:handoutMasterId r:id="rId39"/>
  </p:handoutMasterIdLst>
  <p:sldIdLst>
    <p:sldId id="256" r:id="rId3"/>
    <p:sldId id="267" r:id="rId4"/>
    <p:sldId id="319" r:id="rId5"/>
    <p:sldId id="347" r:id="rId6"/>
    <p:sldId id="348" r:id="rId7"/>
    <p:sldId id="349" r:id="rId8"/>
    <p:sldId id="350" r:id="rId9"/>
    <p:sldId id="346" r:id="rId10"/>
    <p:sldId id="318" r:id="rId11"/>
    <p:sldId id="320" r:id="rId12"/>
    <p:sldId id="321" r:id="rId13"/>
    <p:sldId id="322" r:id="rId14"/>
    <p:sldId id="323" r:id="rId15"/>
    <p:sldId id="351" r:id="rId16"/>
    <p:sldId id="352" r:id="rId17"/>
    <p:sldId id="353" r:id="rId18"/>
    <p:sldId id="354" r:id="rId19"/>
    <p:sldId id="324" r:id="rId20"/>
    <p:sldId id="355" r:id="rId21"/>
    <p:sldId id="356" r:id="rId22"/>
    <p:sldId id="325" r:id="rId23"/>
    <p:sldId id="357" r:id="rId24"/>
    <p:sldId id="358" r:id="rId25"/>
    <p:sldId id="326" r:id="rId26"/>
    <p:sldId id="359" r:id="rId27"/>
    <p:sldId id="327" r:id="rId28"/>
    <p:sldId id="360" r:id="rId29"/>
    <p:sldId id="361" r:id="rId30"/>
    <p:sldId id="362" r:id="rId31"/>
    <p:sldId id="328" r:id="rId32"/>
    <p:sldId id="373" r:id="rId33"/>
    <p:sldId id="372" r:id="rId34"/>
    <p:sldId id="375" r:id="rId35"/>
    <p:sldId id="376" r:id="rId36"/>
    <p:sldId id="330" r:id="rId37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3" autoAdjust="0"/>
    <p:restoredTop sz="90714" autoAdjust="0"/>
  </p:normalViewPr>
  <p:slideViewPr>
    <p:cSldViewPr snapToGrid="0">
      <p:cViewPr varScale="1">
        <p:scale>
          <a:sx n="78" d="100"/>
          <a:sy n="78" d="100"/>
        </p:scale>
        <p:origin x="1218" y="6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761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761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6159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80426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069B73-74FD-48A1-88D5-E5CDEFF0D1AC}" type="slidenum">
              <a:rPr lang="cs-CZ" altLang="cs-CZ">
                <a:solidFill>
                  <a:srgbClr val="000000"/>
                </a:solidFill>
              </a:rPr>
              <a:pPr eaLnBrk="1" hangingPunct="1"/>
              <a:t>34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942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 dirty="0"/>
              <a:t>Kliknutím lze upravit styl.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endParaRPr lang="cs-CZ" altLang="cs-CZ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 sz="18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 sz="18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563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563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E3183-4CB4-4846-A772-85379C0A324D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588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C78DA-9754-457D-AE08-39B4A46DB3D7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337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19418-5285-48A2-832F-A921F6BCCD2E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84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93110E-D0EC-4347-BDA8-23DA5E7F09BB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925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43D02F-C5BF-40A1-976C-8811B39370E0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374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354D3F-2090-42A2-80C0-CC6049006356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070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58A89E-1FF9-4534-B906-FBFD467AAF3E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111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4B8ABA-0E32-4D04-A6E5-2F82F5F0D4F1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74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0EADF6-8225-41DF-8346-DC271AAF44B8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615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F5CBE4-4810-45FC-A94B-8348C42378EF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407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89093-89F8-431E-8852-73A0FE4452C4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461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5FAEB-08CB-441B-AF56-02689219B0AD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9375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33091-C32F-4E3B-986C-F9C3170E61A2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44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endParaRPr lang="cs-CZ" alt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52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0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0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0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0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0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1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1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1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2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2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2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3116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53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 sz="18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53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 sz="18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553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553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53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53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53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A99D876-0358-47F0-958A-634F4BC6CFB8}" type="slidenum">
              <a:rPr lang="cs-CZ" altLang="cs-CZ" smtClean="0">
                <a:solidFill>
                  <a:srgbClr val="FFFFFF"/>
                </a:solidFill>
                <a:latin typeface="Arial" panose="020B0604020202020204" pitchFamily="34" charset="0"/>
              </a:rPr>
              <a:pPr/>
              <a:t>‹#›</a:t>
            </a:fld>
            <a:endParaRPr lang="cs-CZ" altLang="cs-CZ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6028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2675" y="1099678"/>
            <a:ext cx="7518400" cy="2663825"/>
          </a:xfrm>
        </p:spPr>
        <p:txBody>
          <a:bodyPr/>
          <a:lstStyle/>
          <a:p>
            <a:pPr algn="ctr"/>
            <a:r>
              <a:rPr lang="cs-CZ" alt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Mechanika a molekulová fyzika</a:t>
            </a:r>
            <a:br>
              <a:rPr lang="cs-CZ" alt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alt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Dynamika tuhého tělesa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187450" y="3644900"/>
            <a:ext cx="69088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ctr">
              <a:spcBef>
                <a:spcPct val="20000"/>
              </a:spcBef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ctr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ctr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ctr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Doc. RNDr. Petr Sládek, CSc. </a:t>
            </a: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Pedagogická fakulta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Masarykova Univerzita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Poříčí 7, 603 00 Brno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Pro potřeby přednášky zpracováno s využitím  www.studopory.vsb.cz </a:t>
            </a:r>
            <a:r>
              <a:rPr lang="cs-CZ" altLang="cs-CZ" sz="12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materialy</a:t>
            </a:r>
            <a:r>
              <a:rPr lang="cs-CZ" altLang="cs-CZ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cs-CZ" altLang="cs-CZ" sz="12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html_files</a:t>
            </a:r>
            <a:endParaRPr lang="cs-CZ" altLang="cs-CZ" sz="12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 síly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sz="1800" dirty="0"/>
                  <a:t>Protože moment síly je vektor, pak při působení více sil s různými otáčivými účinky na tuhé těleso kolem pevné (nehybné) osy se působící momenty sil sčítají vektorově.</a:t>
                </a:r>
              </a:p>
              <a:p>
                <a:pPr marL="0" indent="0">
                  <a:buNone/>
                </a:pPr>
                <a:r>
                  <a:rPr lang="cs-CZ" sz="1800" b="1" dirty="0"/>
                  <a:t> </a:t>
                </a:r>
              </a:p>
              <a:p>
                <a:pPr marL="0" indent="0">
                  <a:buNone/>
                </a:pPr>
                <a:endParaRPr lang="cs-CZ" sz="1400" dirty="0"/>
              </a:p>
              <a:p>
                <a:pPr marL="0" indent="0">
                  <a:buNone/>
                </a:pPr>
                <a:endParaRPr lang="cs-CZ" sz="1400" dirty="0"/>
              </a:p>
              <a:p>
                <a:pPr marL="0" indent="0">
                  <a:buNone/>
                </a:pPr>
                <a:endParaRPr lang="cs-CZ" sz="1400" dirty="0"/>
              </a:p>
              <a:p>
                <a:pPr marL="571500"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</m:acc>
                      <m:r>
                        <a:rPr lang="cs-CZ" sz="18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cs-CZ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cs-CZ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𝑴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cs-CZ" sz="1400" dirty="0"/>
              </a:p>
              <a:p>
                <a:pPr marL="0" indent="0" algn="just">
                  <a:buNone/>
                </a:pPr>
                <a:r>
                  <a:rPr lang="cs-CZ" sz="1000" dirty="0"/>
                  <a:t> </a:t>
                </a:r>
              </a:p>
              <a:p>
                <a:pPr marL="0" indent="0" algn="just">
                  <a:buNone/>
                </a:pPr>
                <a:r>
                  <a:rPr lang="cs-CZ" sz="1800" dirty="0"/>
                  <a:t>Pro danou osu můžou momenty sil působit se stejnou nebo opačnou orientací. </a:t>
                </a:r>
              </a:p>
              <a:p>
                <a:pPr marL="0" indent="0" algn="just">
                  <a:buNone/>
                </a:pPr>
                <a:r>
                  <a:rPr lang="cs-CZ" sz="1800" b="1" dirty="0">
                    <a:solidFill>
                      <a:srgbClr val="00287D"/>
                    </a:solidFill>
                  </a:rPr>
                  <a:t>Momentová věta</a:t>
                </a:r>
                <a:r>
                  <a:rPr lang="cs-CZ" sz="1800" dirty="0"/>
                  <a:t>:</a:t>
                </a:r>
                <a:endParaRPr lang="cs-CZ" sz="1800" dirty="0">
                  <a:solidFill>
                    <a:srgbClr val="00287D"/>
                  </a:solidFill>
                </a:endParaRPr>
              </a:p>
              <a:p>
                <a:pPr marL="0" indent="0" algn="just">
                  <a:buNone/>
                </a:pPr>
                <a:endParaRPr lang="cs-CZ" sz="20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1" t="-1926" r="-2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D675AB9A-720D-4F00-99C2-4CD721C48800}"/>
              </a:ext>
            </a:extLst>
          </p:cNvPr>
          <p:cNvSpPr/>
          <p:nvPr/>
        </p:nvSpPr>
        <p:spPr>
          <a:xfrm>
            <a:off x="509589" y="3105835"/>
            <a:ext cx="8082321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1800" b="1" dirty="0">
                <a:latin typeface="+mn-lt"/>
              </a:rPr>
              <a:t>Výsledný moment sil </a:t>
            </a:r>
            <a:r>
              <a:rPr lang="cs-CZ" sz="1800" dirty="0">
                <a:latin typeface="+mn-lt"/>
              </a:rPr>
              <a:t>současně působících na těleso </a:t>
            </a:r>
            <a:r>
              <a:rPr lang="cs-CZ" sz="1800" b="1" dirty="0">
                <a:latin typeface="+mn-lt"/>
              </a:rPr>
              <a:t>je roven vektorovému součtu momentů</a:t>
            </a:r>
            <a:r>
              <a:rPr lang="cs-CZ" sz="1800" dirty="0">
                <a:latin typeface="+mn-lt"/>
              </a:rPr>
              <a:t> </a:t>
            </a:r>
            <a:r>
              <a:rPr lang="cs-CZ" sz="1800" b="1" dirty="0">
                <a:latin typeface="+mn-lt"/>
              </a:rPr>
              <a:t>jednotlivých sil vzhledem k dané ose otáčení</a:t>
            </a:r>
            <a:r>
              <a:rPr lang="cs-CZ" sz="1800" dirty="0">
                <a:latin typeface="+mn-lt"/>
              </a:rPr>
              <a:t>.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C90801B7-964F-4AF6-BC3F-820FD2BA81CD}"/>
              </a:ext>
            </a:extLst>
          </p:cNvPr>
          <p:cNvSpPr/>
          <p:nvPr/>
        </p:nvSpPr>
        <p:spPr>
          <a:xfrm>
            <a:off x="503119" y="5602069"/>
            <a:ext cx="808232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1800" dirty="0">
                <a:latin typeface="+mn-lt"/>
              </a:rPr>
              <a:t>Otáčivý účinek sil působících na tuhé těleso se navzájem ruší, je-li vektorový součet momentů všech sil vzhledem k dané ose roven nule.</a:t>
            </a:r>
          </a:p>
        </p:txBody>
      </p:sp>
    </p:spTree>
    <p:extLst>
      <p:ext uri="{BB962C8B-B14F-4D97-AF65-F5344CB8AC3E}">
        <p14:creationId xmlns:p14="http://schemas.microsoft.com/office/powerpoint/2010/main" val="393319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 hybnosti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sz="1800" dirty="0"/>
                  <a:t>Pro stanovení velikosti otáčivého pohybu tělesa (soustavy) zavádíme (analogicky s posuvným pohybem) veličinu 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moment hybnosti</a:t>
                </a:r>
                <a:r>
                  <a:rPr lang="cs-CZ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cs-CZ" sz="1800" dirty="0"/>
                  <a:t>. </a:t>
                </a:r>
              </a:p>
              <a:p>
                <a:pPr marL="400050" lvl="1" indent="0">
                  <a:buNone/>
                </a:pPr>
                <a:r>
                  <a:rPr lang="cs-CZ" sz="1800" dirty="0"/>
                  <a:t>(někdy označován jako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točivost</a:t>
                </a:r>
                <a:r>
                  <a:rPr lang="cs-CZ" sz="1800" dirty="0"/>
                  <a:t>)</a:t>
                </a:r>
              </a:p>
              <a:p>
                <a:pPr marL="400050" lvl="1" indent="0">
                  <a:buNone/>
                </a:pPr>
                <a:endParaRPr lang="cs-CZ" sz="1800" dirty="0"/>
              </a:p>
              <a:p>
                <a:r>
                  <a:rPr lang="cs-CZ" sz="1800" dirty="0"/>
                  <a:t>Protože existuje analogie mezi veličinami obvodovými a úhlovými,  (násobení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r</a:t>
                </a:r>
                <a:r>
                  <a:rPr lang="cs-CZ" sz="1800" dirty="0"/>
                  <a:t> u skalárních a vektorově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  <m:r>
                      <a:rPr lang="cs-CZ" sz="18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s-CZ" sz="18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1800" dirty="0"/>
                  <a:t> u vektorových veličin), pro</a:t>
                </a:r>
              </a:p>
              <a:p>
                <a:pPr marL="400050" lvl="1" indent="0">
                  <a:buNone/>
                </a:pPr>
                <a:r>
                  <a:rPr lang="cs-CZ" sz="1800" dirty="0"/>
                  <a:t>moment hybnosti máme:</a:t>
                </a:r>
              </a:p>
              <a:p>
                <a:pPr marL="457200" lvl="1" indent="0">
                  <a:buNone/>
                </a:pPr>
                <a:r>
                  <a:rPr lang="cs-CZ" sz="1800" dirty="0"/>
                  <a:t>	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cs-CZ" sz="18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1800" b="1" i="1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  <m:r>
                      <a:rPr lang="cs-CZ" sz="18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cs-CZ" sz="1800" b="1" i="1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cs-CZ" sz="1800" b="1" i="1" dirty="0">
                    <a:solidFill>
                      <a:srgbClr val="00287D"/>
                    </a:solidFill>
                  </a:rPr>
                  <a:t> </a:t>
                </a: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Navíc </a:t>
                </a:r>
              </a:p>
              <a:p>
                <a:pPr marL="0" indent="0">
                  <a:buNone/>
                </a:pPr>
                <a:r>
                  <a:rPr lang="cs-CZ" sz="1800" dirty="0"/>
                  <a:t>	</a:t>
                </a:r>
                <a:r>
                  <a:rPr lang="cs-CZ" sz="1800" b="1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cs-CZ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1800" b="1" i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  <m:r>
                      <a:rPr lang="cs-CZ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cs-CZ" sz="1800" b="1" i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cs-CZ" sz="1800" b="1" i="1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  <m:r>
                      <a:rPr lang="cs-CZ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cs-CZ" sz="1800" b="1" i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cs-CZ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  <m:r>
                      <a:rPr lang="cs-CZ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cs-CZ" sz="1800" b="1" i="1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a:rPr lang="cs-CZ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d>
                      <m:dPr>
                        <m:ctrlPr>
                          <a:rPr lang="cs-CZ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cs-CZ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</m:acc>
                        <m:r>
                          <a:rPr lang="cs-CZ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cs-CZ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</m:acc>
                      </m:e>
                    </m:d>
                    <m:r>
                      <a:rPr lang="cs-CZ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=….=</m:t>
                    </m:r>
                    <m:r>
                      <a:rPr lang="cs-CZ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cs-CZ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cs-CZ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</m:acc>
                  </m:oMath>
                </a14:m>
                <a:r>
                  <a:rPr lang="cs-CZ" sz="1800" b="1" i="1" dirty="0">
                    <a:solidFill>
                      <a:srgbClr val="000000"/>
                    </a:solidFill>
                  </a:rPr>
                  <a:t> </a:t>
                </a:r>
                <a:endParaRPr lang="cs-CZ" sz="1800" dirty="0"/>
              </a:p>
              <a:p>
                <a:pPr marL="0" indent="0">
                  <a:buNone/>
                </a:pPr>
                <a:r>
                  <a:rPr lang="cs-CZ" sz="1400" dirty="0"/>
                  <a:t>Výraz </a:t>
                </a:r>
                <a:r>
                  <a:rPr lang="cs-CZ" sz="1400" b="1" i="1" dirty="0">
                    <a:solidFill>
                      <a:srgbClr val="00287D"/>
                    </a:solidFill>
                  </a:rPr>
                  <a:t>J</a:t>
                </a:r>
                <a:r>
                  <a:rPr lang="el-GR" sz="1400" b="1" i="1" dirty="0">
                    <a:solidFill>
                      <a:srgbClr val="00287D"/>
                    </a:solidFill>
                  </a:rPr>
                  <a:t>ω</a:t>
                </a:r>
                <a:r>
                  <a:rPr lang="el-GR" sz="1400" dirty="0"/>
                  <a:t> </a:t>
                </a:r>
                <a:r>
                  <a:rPr lang="cs-CZ" sz="1400" dirty="0"/>
                  <a:t>pro moment hybnosti je analogií s výrazem pro hybnost </a:t>
                </a:r>
                <a:r>
                  <a:rPr lang="cs-CZ" sz="1400" b="1" i="1" dirty="0" err="1">
                    <a:solidFill>
                      <a:srgbClr val="00287D"/>
                    </a:solidFill>
                  </a:rPr>
                  <a:t>mv</a:t>
                </a:r>
                <a:r>
                  <a:rPr lang="cs-CZ" sz="1400" dirty="0"/>
                  <a:t> translačního pohybu. Symbolem </a:t>
                </a:r>
                <a:r>
                  <a:rPr lang="cs-CZ" sz="1400" b="1" i="1" dirty="0">
                    <a:solidFill>
                      <a:srgbClr val="00287D"/>
                    </a:solidFill>
                  </a:rPr>
                  <a:t>J</a:t>
                </a:r>
                <a:r>
                  <a:rPr lang="cs-CZ" sz="1400" dirty="0"/>
                  <a:t> je označen </a:t>
                </a:r>
                <a:r>
                  <a:rPr lang="cs-CZ" sz="1400" i="1" dirty="0">
                    <a:solidFill>
                      <a:srgbClr val="00287D"/>
                    </a:solidFill>
                  </a:rPr>
                  <a:t>moment setrvačnosti</a:t>
                </a:r>
                <a:r>
                  <a:rPr lang="cs-CZ" sz="1400" dirty="0"/>
                  <a:t>, veličina charakterizující setrvačné vlastnosti tělesa u rotačního pohybu.</a:t>
                </a:r>
                <a:endParaRPr lang="cs-CZ" sz="1400" i="1" dirty="0">
                  <a:solidFill>
                    <a:srgbClr val="00287D"/>
                  </a:solidFill>
                </a:endParaRPr>
              </a:p>
              <a:p>
                <a:pPr>
                  <a:buFont typeface="+mj-lt"/>
                  <a:buAutoNum type="arabicPeriod"/>
                </a:pPr>
                <a:endParaRPr lang="cs-CZ" sz="1800" i="1" dirty="0">
                  <a:solidFill>
                    <a:srgbClr val="00287D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1" t="-1926" r="-13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2012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Skládání sil působících na těleso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1169462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Skládání sil při působení na tuhé těleso není jen o sčítání vektorů, síly totiž nepůsobí jen na jeden hmotný bod, ale na rozměrné tuhé těleso. Záleží tedy na místě působiště síly. Podle toho bude těleso konat pohyb – translační, rotační, složený…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Podle působiště skládaných sil mohou nastat dvě situace. </a:t>
            </a:r>
          </a:p>
          <a:p>
            <a:pPr marL="0" indent="0">
              <a:buNone/>
            </a:pPr>
            <a:r>
              <a:rPr lang="cs-CZ" sz="1800" dirty="0"/>
              <a:t>Buď síly působí </a:t>
            </a:r>
          </a:p>
          <a:p>
            <a:pPr lvl="2"/>
            <a:r>
              <a:rPr lang="cs-CZ" sz="1800" dirty="0"/>
              <a:t>	- v jednom bodě tělesa</a:t>
            </a:r>
          </a:p>
          <a:p>
            <a:pPr lvl="2"/>
            <a:r>
              <a:rPr lang="cs-CZ" sz="1800" dirty="0"/>
              <a:t>	- v bodech různých.</a:t>
            </a:r>
          </a:p>
          <a:p>
            <a:pPr marL="0" indent="0">
              <a:buNone/>
            </a:pPr>
            <a:endParaRPr lang="cs-CZ" sz="1800" i="1" dirty="0">
              <a:solidFill>
                <a:srgbClr val="00287D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09589" y="3187175"/>
            <a:ext cx="7778094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indent="-57150">
              <a:spcBef>
                <a:spcPct val="20000"/>
              </a:spcBef>
              <a:buClr>
                <a:srgbClr val="00287D"/>
              </a:buClr>
              <a:buSzPct val="80000"/>
            </a:pPr>
            <a:r>
              <a:rPr lang="cs-CZ" sz="1800" b="1" kern="0" dirty="0">
                <a:solidFill>
                  <a:srgbClr val="000000"/>
                </a:solidFill>
                <a:latin typeface="Arial"/>
              </a:rPr>
              <a:t>Skládat síly působící na těleso znamená nahradit je silou jedinou, která má na těleso stejný pohybový účinek.</a:t>
            </a:r>
          </a:p>
        </p:txBody>
      </p:sp>
    </p:spTree>
    <p:extLst>
      <p:ext uri="{BB962C8B-B14F-4D97-AF65-F5344CB8AC3E}">
        <p14:creationId xmlns:p14="http://schemas.microsoft.com/office/powerpoint/2010/main" val="158075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Skládání sil působících na těleso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eriod"/>
            </a:pPr>
            <a:r>
              <a:rPr lang="cs-CZ" sz="1800" b="1" dirty="0">
                <a:solidFill>
                  <a:srgbClr val="00287D"/>
                </a:solidFill>
              </a:rPr>
              <a:t>Síly působící v jednom bodě tělesa.</a:t>
            </a:r>
            <a:endParaRPr lang="cs-CZ" b="1" dirty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cs-CZ" sz="1800" b="1" dirty="0">
                <a:solidFill>
                  <a:srgbClr val="00287D"/>
                </a:solidFill>
              </a:rPr>
              <a:t>      </a:t>
            </a:r>
            <a:r>
              <a:rPr lang="cs-CZ" sz="1800" dirty="0"/>
              <a:t>Síly skládáme jako v případě hmotného bodu.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79500CB0-89B7-459C-A529-52273EFA4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757" y="2884970"/>
            <a:ext cx="4387886" cy="324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8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Skládání sil působících na těleso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+mj-lt"/>
                  <a:buAutoNum type="arabicPeriod" startAt="2"/>
                </a:pPr>
                <a:r>
                  <a:rPr lang="cs-CZ" sz="1800" b="1" dirty="0">
                    <a:solidFill>
                      <a:srgbClr val="00287D"/>
                    </a:solidFill>
                  </a:rPr>
                  <a:t>Síly působí v různých bodech tělesa.</a:t>
                </a:r>
                <a:endParaRPr lang="cs-CZ" b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b="1" dirty="0">
                    <a:solidFill>
                      <a:srgbClr val="00287D"/>
                    </a:solidFill>
                  </a:rPr>
                  <a:t> A) </a:t>
                </a:r>
                <a:r>
                  <a:rPr lang="cs-CZ" sz="1800" dirty="0"/>
                  <a:t>Nejjednodušeji se skládají dvě působící různoběžné síly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b="1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dirty="0"/>
                  <a:t> 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b="1" i="1" baseline="-25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dirty="0"/>
                  <a:t>.</a:t>
                </a:r>
              </a:p>
              <a:p>
                <a:pPr marL="400050" lvl="1" indent="0">
                  <a:buNone/>
                </a:pPr>
                <a:r>
                  <a:rPr lang="pl-PL" sz="1800" dirty="0"/>
                  <a:t>Každou z těchto sil posuneme po přímkách, na </a:t>
                </a:r>
                <a:r>
                  <a:rPr lang="cs-CZ" sz="1800" dirty="0"/>
                  <a:t>kterých leží do společného působiště </a:t>
                </a:r>
                <a:r>
                  <a:rPr lang="cs-CZ" sz="1800" b="1" i="1" dirty="0"/>
                  <a:t>O</a:t>
                </a:r>
                <a:r>
                  <a:rPr lang="cs-CZ" sz="1800" dirty="0"/>
                  <a:t>. Tam je složíme podle pravidla o vektorovém součtu</a:t>
                </a:r>
                <a:r>
                  <a:rPr lang="cs-CZ" dirty="0">
                    <a:latin typeface="Times New Roman" panose="02020603050405020304" pitchFamily="18" charset="0"/>
                  </a:rPr>
                  <a:t>,</a:t>
                </a:r>
              </a:p>
              <a:p>
                <a:pPr marL="400050" lvl="1" indent="0">
                  <a:buNone/>
                </a:pPr>
                <a:r>
                  <a:rPr lang="cs-CZ" sz="3600" dirty="0">
                    <a:latin typeface="Times New Roman" panose="02020603050405020304" pitchFamily="18" charset="0"/>
                  </a:rPr>
                  <a:t>	</a:t>
                </a:r>
                <a:r>
                  <a:rPr lang="cs-CZ" sz="1800" b="1" dirty="0">
                    <a:solidFill>
                      <a:srgbClr val="00287D"/>
                    </a:solidFill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dirty="0">
                    <a:solidFill>
                      <a:srgbClr val="000000"/>
                    </a:solidFill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  <m:r>
                      <a:rPr lang="cs-CZ" sz="1800" b="1" i="1" baseline="-2500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𝑭</m:t>
                        </m:r>
                      </m:e>
                    </m:acc>
                    <m:r>
                      <a:rPr lang="cs-CZ" sz="1800" b="1" i="1" baseline="-2500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</m:t>
                    </m:r>
                  </m:oMath>
                </a14:m>
                <a:endParaRPr lang="cs-CZ" sz="3600" dirty="0"/>
              </a:p>
              <a:p>
                <a:pPr marL="400050" lvl="1" indent="0">
                  <a:buNone/>
                </a:pPr>
                <a:r>
                  <a:rPr lang="cs-CZ" sz="1800" dirty="0"/>
                  <a:t>Nejlépe je výslednici posunout do působiště </a:t>
                </a:r>
                <a:r>
                  <a:rPr lang="cs-CZ" sz="1800" b="1" i="1" dirty="0"/>
                  <a:t>C</a:t>
                </a:r>
                <a:r>
                  <a:rPr lang="cs-CZ" sz="1800" dirty="0"/>
                  <a:t>,</a:t>
                </a:r>
              </a:p>
              <a:p>
                <a:pPr marL="400050" lvl="1" indent="0">
                  <a:buNone/>
                </a:pPr>
                <a:r>
                  <a:rPr lang="cs-CZ" sz="1800" dirty="0"/>
                  <a:t>do bodu, který je průsečíkem vektorových přímek</a:t>
                </a:r>
              </a:p>
              <a:p>
                <a:pPr marL="400050" lvl="1" indent="0">
                  <a:buNone/>
                </a:pPr>
                <a:r>
                  <a:rPr lang="cs-CZ" sz="1800" dirty="0"/>
                  <a:t>sil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b="1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dirty="0">
                    <a:solidFill>
                      <a:srgbClr val="000000"/>
                    </a:solidFill>
                  </a:rPr>
                  <a:t> 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b="1" i="1" baseline="-25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dirty="0">
                    <a:solidFill>
                      <a:srgbClr val="000000"/>
                    </a:solidFill>
                  </a:rPr>
                  <a:t>. </a:t>
                </a:r>
                <a:r>
                  <a:rPr lang="cs-CZ" sz="1800" dirty="0"/>
                  <a:t> Pak výslednice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dirty="0"/>
                  <a:t> v tomto bodě má </a:t>
                </a:r>
              </a:p>
              <a:p>
                <a:pPr marL="400050" lvl="1" indent="0">
                  <a:buNone/>
                </a:pPr>
                <a:r>
                  <a:rPr lang="cs-CZ" sz="1800" dirty="0"/>
                  <a:t>stejný pohybový účinek na </a:t>
                </a:r>
                <a:r>
                  <a:rPr lang="cs-CZ" sz="1800" kern="1200" dirty="0">
                    <a:ea typeface="+mn-ea"/>
                    <a:cs typeface="+mn-cs"/>
                  </a:rPr>
                  <a:t>těleso jako složky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600" b="1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600" dirty="0"/>
                  <a:t> 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600" b="1" i="1" baseline="-25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kern="1200" dirty="0">
                    <a:ea typeface="+mn-ea"/>
                    <a:cs typeface="+mn-cs"/>
                  </a:rPr>
                  <a:t> působící v bodech A </a:t>
                </a:r>
                <a:r>
                  <a:rPr lang="cs-CZ" sz="1800" kern="1200" dirty="0" err="1">
                    <a:ea typeface="+mn-ea"/>
                    <a:cs typeface="+mn-cs"/>
                  </a:rPr>
                  <a:t>a</a:t>
                </a:r>
                <a:r>
                  <a:rPr lang="cs-CZ" sz="1800" kern="1200" dirty="0">
                    <a:ea typeface="+mn-ea"/>
                    <a:cs typeface="+mn-cs"/>
                  </a:rPr>
                  <a:t> B.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60" t="-1926" r="-60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BB3868EC-718D-4E67-9DBF-6DB49BF4E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272" y="3429000"/>
            <a:ext cx="2804057" cy="280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Skládání sil působících na těleso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+mj-lt"/>
                  <a:buAutoNum type="arabicPeriod" startAt="2"/>
                </a:pPr>
                <a:r>
                  <a:rPr lang="cs-CZ" sz="1800" b="1" dirty="0">
                    <a:solidFill>
                      <a:srgbClr val="00287D"/>
                    </a:solidFill>
                  </a:rPr>
                  <a:t>Síly působí v různých bodech tělesa.</a:t>
                </a:r>
                <a:endParaRPr lang="cs-CZ" b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b="1" dirty="0">
                    <a:solidFill>
                      <a:srgbClr val="00287D"/>
                    </a:solidFill>
                  </a:rPr>
                  <a:t> B) </a:t>
                </a:r>
                <a:r>
                  <a:rPr lang="cs-CZ" sz="1800" dirty="0"/>
                  <a:t>Když působí na těleso dvě rovnoběžné síly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b="1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dirty="0">
                    <a:solidFill>
                      <a:srgbClr val="000000"/>
                    </a:solidFill>
                  </a:rPr>
                  <a:t> 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b="1" i="1" baseline="-25000" dirty="0">
                    <a:solidFill>
                      <a:srgbClr val="00287D"/>
                    </a:solidFill>
                  </a:rPr>
                  <a:t>2  </a:t>
                </a:r>
                <a:r>
                  <a:rPr lang="cs-CZ" sz="1800" dirty="0">
                    <a:solidFill>
                      <a:srgbClr val="C00000"/>
                    </a:solidFill>
                  </a:rPr>
                  <a:t>stejné orientace</a:t>
                </a:r>
                <a:r>
                  <a:rPr lang="cs-CZ" sz="1800" dirty="0"/>
                  <a:t>, pak </a:t>
                </a:r>
              </a:p>
              <a:p>
                <a:pPr marL="400050" lvl="1" indent="0">
                  <a:buNone/>
                </a:pPr>
                <a:r>
                  <a:rPr lang="cs-CZ" sz="1800" dirty="0"/>
                  <a:t>jejich výslednice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dirty="0"/>
                  <a:t> má stejnou orientaci jako působící síly.</a:t>
                </a:r>
              </a:p>
              <a:p>
                <a:pPr marL="400050" lvl="1" indent="0">
                  <a:buNone/>
                </a:pPr>
                <a:endParaRPr lang="cs-CZ" sz="1800" dirty="0"/>
              </a:p>
              <a:p>
                <a:pPr marL="400050" lvl="1" indent="0">
                  <a:buNone/>
                </a:pPr>
                <a:r>
                  <a:rPr lang="cs-CZ" sz="1800" dirty="0"/>
                  <a:t>Její velikost je rovna součtu velikostí obou sil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F = F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+ F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dirty="0"/>
                  <a:t>.</a:t>
                </a:r>
              </a:p>
              <a:p>
                <a:pPr marL="400050" lvl="1" indent="0">
                  <a:buNone/>
                </a:pPr>
                <a:endParaRPr lang="pl-PL" sz="1800" dirty="0"/>
              </a:p>
              <a:p>
                <a:pPr marL="400050" lvl="1" indent="0">
                  <a:buNone/>
                </a:pPr>
                <a:r>
                  <a:rPr lang="pl-PL" sz="1800" dirty="0"/>
                  <a:t>Pro polohu působiště výslednice platí </a:t>
                </a:r>
              </a:p>
              <a:p>
                <a:pPr marL="400050" lvl="1" indent="0">
                  <a:buNone/>
                </a:pPr>
                <a:r>
                  <a:rPr lang="cs-CZ" sz="1800" i="1" dirty="0">
                    <a:solidFill>
                      <a:srgbClr val="00287D"/>
                    </a:solidFill>
                    <a:ea typeface="+mn-ea"/>
                    <a:cs typeface="+mn-cs"/>
                  </a:rPr>
                  <a:t>	d</a:t>
                </a:r>
                <a:r>
                  <a:rPr lang="cs-CZ" sz="1800" i="1" baseline="-25000" dirty="0">
                    <a:solidFill>
                      <a:srgbClr val="00287D"/>
                    </a:solidFill>
                    <a:ea typeface="+mn-ea"/>
                    <a:cs typeface="+mn-cs"/>
                  </a:rPr>
                  <a:t>1</a:t>
                </a:r>
                <a:r>
                  <a:rPr lang="cs-CZ" sz="1800" i="1" dirty="0">
                    <a:solidFill>
                      <a:srgbClr val="00287D"/>
                    </a:solidFill>
                    <a:ea typeface="+mn-ea"/>
                    <a:cs typeface="+mn-cs"/>
                  </a:rPr>
                  <a:t>.F</a:t>
                </a:r>
                <a:r>
                  <a:rPr lang="cs-CZ" sz="1800" i="1" baseline="-25000" dirty="0">
                    <a:solidFill>
                      <a:srgbClr val="00287D"/>
                    </a:solidFill>
                    <a:ea typeface="+mn-ea"/>
                    <a:cs typeface="+mn-cs"/>
                  </a:rPr>
                  <a:t>1</a:t>
                </a:r>
                <a:r>
                  <a:rPr lang="cs-CZ" sz="1800" i="1" dirty="0">
                    <a:solidFill>
                      <a:srgbClr val="00287D"/>
                    </a:solidFill>
                    <a:ea typeface="+mn-ea"/>
                    <a:cs typeface="+mn-cs"/>
                  </a:rPr>
                  <a:t>= d</a:t>
                </a:r>
                <a:r>
                  <a:rPr lang="cs-CZ" sz="1800" i="1" baseline="-25000" dirty="0">
                    <a:solidFill>
                      <a:srgbClr val="00287D"/>
                    </a:solidFill>
                    <a:ea typeface="+mn-ea"/>
                    <a:cs typeface="+mn-cs"/>
                  </a:rPr>
                  <a:t>2</a:t>
                </a:r>
                <a:r>
                  <a:rPr lang="cs-CZ" sz="1800" i="1" dirty="0">
                    <a:solidFill>
                      <a:srgbClr val="00287D"/>
                    </a:solidFill>
                    <a:ea typeface="+mn-ea"/>
                    <a:cs typeface="+mn-cs"/>
                  </a:rPr>
                  <a:t>.F</a:t>
                </a:r>
                <a:r>
                  <a:rPr lang="cs-CZ" sz="1800" i="1" baseline="-25000" dirty="0">
                    <a:solidFill>
                      <a:srgbClr val="00287D"/>
                    </a:solidFill>
                    <a:ea typeface="+mn-ea"/>
                    <a:cs typeface="+mn-cs"/>
                  </a:rPr>
                  <a:t>2  </a:t>
                </a:r>
              </a:p>
              <a:p>
                <a:pPr marL="400050" lvl="1" indent="0">
                  <a:buNone/>
                </a:pPr>
                <a:r>
                  <a:rPr lang="pl-PL" sz="1800" dirty="0"/>
                  <a:t>(momenty obou sil jsou stejné).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60" t="-19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4BB376C7-6683-48F1-B8FF-0C118638A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696" y="4019162"/>
            <a:ext cx="3859715" cy="21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6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Skládání sil působících na těleso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+mj-lt"/>
                  <a:buAutoNum type="arabicPeriod" startAt="2"/>
                </a:pPr>
                <a:r>
                  <a:rPr lang="cs-CZ" sz="1800" b="1" dirty="0">
                    <a:solidFill>
                      <a:srgbClr val="00287D"/>
                    </a:solidFill>
                  </a:rPr>
                  <a:t>Síly působí v různých bodech tělesa.</a:t>
                </a:r>
                <a:endParaRPr lang="cs-CZ" b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b="1" dirty="0">
                    <a:solidFill>
                      <a:srgbClr val="00287D"/>
                    </a:solidFill>
                  </a:rPr>
                  <a:t> C) </a:t>
                </a:r>
                <a:r>
                  <a:rPr lang="cs-CZ" sz="1800" dirty="0"/>
                  <a:t>Když působí na těleso dvě rovnoběžné síly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b="1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dirty="0">
                    <a:solidFill>
                      <a:srgbClr val="000000"/>
                    </a:solidFill>
                  </a:rPr>
                  <a:t> 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b="1" i="1" baseline="-25000" dirty="0">
                    <a:solidFill>
                      <a:srgbClr val="00287D"/>
                    </a:solidFill>
                  </a:rPr>
                  <a:t>2  </a:t>
                </a:r>
                <a:r>
                  <a:rPr lang="cs-CZ" sz="1800" dirty="0"/>
                  <a:t>, </a:t>
                </a:r>
                <a:r>
                  <a:rPr lang="cs-CZ" sz="1800" dirty="0">
                    <a:solidFill>
                      <a:srgbClr val="C00000"/>
                    </a:solidFill>
                  </a:rPr>
                  <a:t>opačné orientace</a:t>
                </a:r>
                <a:r>
                  <a:rPr lang="cs-CZ" sz="1800" dirty="0"/>
                  <a:t>, pak </a:t>
                </a:r>
              </a:p>
              <a:p>
                <a:pPr marL="400050" lvl="1" indent="0">
                  <a:buNone/>
                </a:pPr>
                <a:r>
                  <a:rPr lang="cs-CZ" sz="1800" dirty="0"/>
                  <a:t>jejich výslednice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dirty="0"/>
                  <a:t> má stejný směr jako působící síly.</a:t>
                </a:r>
              </a:p>
              <a:p>
                <a:pPr marL="400050" lvl="1" indent="0">
                  <a:buNone/>
                </a:pPr>
                <a:endParaRPr lang="cs-CZ" sz="1800" dirty="0">
                  <a:solidFill>
                    <a:srgbClr val="000000"/>
                  </a:solidFill>
                </a:endParaRPr>
              </a:p>
              <a:p>
                <a:pPr marL="400050" lvl="1" indent="0"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Její velikost je rovna rozdílu velikostí obou sil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F = F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1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- F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400050" lvl="1" indent="0">
                  <a:buNone/>
                </a:pPr>
                <a:endParaRPr lang="pl-PL" sz="1800" dirty="0">
                  <a:solidFill>
                    <a:srgbClr val="000000"/>
                  </a:solidFill>
                </a:endParaRPr>
              </a:p>
              <a:p>
                <a:pPr marL="400050" lvl="1" indent="0">
                  <a:buNone/>
                </a:pPr>
                <a:r>
                  <a:rPr lang="pl-PL" sz="1800" dirty="0">
                    <a:solidFill>
                      <a:srgbClr val="000000"/>
                    </a:solidFill>
                  </a:rPr>
                  <a:t>Pro polohu působiště výslednice platí </a:t>
                </a:r>
              </a:p>
              <a:p>
                <a:pPr marL="400050" lvl="1" indent="0">
                  <a:buNone/>
                </a:pPr>
                <a:r>
                  <a:rPr lang="cs-CZ" sz="1800" i="1" dirty="0">
                    <a:solidFill>
                      <a:srgbClr val="00287D"/>
                    </a:solidFill>
                    <a:ea typeface="+mn-ea"/>
                    <a:cs typeface="+mn-cs"/>
                  </a:rPr>
                  <a:t>	d</a:t>
                </a:r>
                <a:r>
                  <a:rPr lang="cs-CZ" sz="1800" i="1" baseline="-25000" dirty="0">
                    <a:solidFill>
                      <a:srgbClr val="00287D"/>
                    </a:solidFill>
                    <a:ea typeface="+mn-ea"/>
                    <a:cs typeface="+mn-cs"/>
                  </a:rPr>
                  <a:t>1</a:t>
                </a:r>
                <a:r>
                  <a:rPr lang="cs-CZ" sz="1800" i="1" dirty="0">
                    <a:solidFill>
                      <a:srgbClr val="00287D"/>
                    </a:solidFill>
                    <a:ea typeface="+mn-ea"/>
                    <a:cs typeface="+mn-cs"/>
                  </a:rPr>
                  <a:t>.F</a:t>
                </a:r>
                <a:r>
                  <a:rPr lang="cs-CZ" sz="1800" i="1" baseline="-25000" dirty="0">
                    <a:solidFill>
                      <a:srgbClr val="00287D"/>
                    </a:solidFill>
                    <a:ea typeface="+mn-ea"/>
                    <a:cs typeface="+mn-cs"/>
                  </a:rPr>
                  <a:t>1</a:t>
                </a:r>
                <a:r>
                  <a:rPr lang="cs-CZ" sz="1800" i="1" dirty="0">
                    <a:solidFill>
                      <a:srgbClr val="00287D"/>
                    </a:solidFill>
                    <a:ea typeface="+mn-ea"/>
                    <a:cs typeface="+mn-cs"/>
                  </a:rPr>
                  <a:t>= d</a:t>
                </a:r>
                <a:r>
                  <a:rPr lang="cs-CZ" sz="1800" i="1" baseline="-25000" dirty="0">
                    <a:solidFill>
                      <a:srgbClr val="00287D"/>
                    </a:solidFill>
                    <a:ea typeface="+mn-ea"/>
                    <a:cs typeface="+mn-cs"/>
                  </a:rPr>
                  <a:t>2</a:t>
                </a:r>
                <a:r>
                  <a:rPr lang="cs-CZ" sz="1800" i="1" dirty="0">
                    <a:solidFill>
                      <a:srgbClr val="00287D"/>
                    </a:solidFill>
                    <a:ea typeface="+mn-ea"/>
                    <a:cs typeface="+mn-cs"/>
                  </a:rPr>
                  <a:t>.F</a:t>
                </a:r>
                <a:r>
                  <a:rPr lang="cs-CZ" sz="1800" i="1" baseline="-25000" dirty="0">
                    <a:solidFill>
                      <a:srgbClr val="00287D"/>
                    </a:solidFill>
                    <a:ea typeface="+mn-ea"/>
                    <a:cs typeface="+mn-cs"/>
                  </a:rPr>
                  <a:t>2  </a:t>
                </a:r>
              </a:p>
              <a:p>
                <a:pPr marL="400050" lvl="1" indent="0">
                  <a:buNone/>
                </a:pPr>
                <a:endParaRPr lang="cs-CZ" sz="1800" kern="1200" dirty="0"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60" t="-1926" r="-143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D2D35D5-8788-4CF5-A110-821281E2A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842" y="4001313"/>
            <a:ext cx="3859715" cy="21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8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Skládání sil působících na těleso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+mj-lt"/>
                  <a:buAutoNum type="arabicPeriod" startAt="2"/>
                </a:pPr>
                <a:r>
                  <a:rPr lang="cs-CZ" sz="1800" b="1" dirty="0">
                    <a:solidFill>
                      <a:srgbClr val="00287D"/>
                    </a:solidFill>
                  </a:rPr>
                  <a:t>Síly působí v různých bodech tělesa.</a:t>
                </a:r>
                <a:endParaRPr lang="cs-CZ" b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b="1" dirty="0">
                    <a:solidFill>
                      <a:srgbClr val="00287D"/>
                    </a:solidFill>
                  </a:rPr>
                  <a:t> D) </a:t>
                </a:r>
                <a:r>
                  <a:rPr lang="cs-CZ" sz="1800" b="1" i="1" dirty="0">
                    <a:solidFill>
                      <a:srgbClr val="C00000"/>
                    </a:solidFill>
                  </a:rPr>
                  <a:t>Dvojici sil </a:t>
                </a:r>
                <a:r>
                  <a:rPr lang="cs-CZ" sz="1800" dirty="0"/>
                  <a:t>- tvoří dvě stejně velké rovnoběžné síly </a:t>
                </a:r>
                <a:r>
                  <a:rPr lang="cs-CZ" sz="1800" dirty="0">
                    <a:solidFill>
                      <a:srgbClr val="000000"/>
                    </a:solidFill>
                  </a:rPr>
                  <a:t>síly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dirty="0">
                    <a:solidFill>
                      <a:srgbClr val="00000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cs-CZ" sz="2000" b="0" i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cs-CZ" sz="20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e>
                    </m:acc>
                  </m:oMath>
                </a14:m>
                <a:r>
                  <a:rPr lang="cs-CZ" sz="1800" dirty="0">
                    <a:solidFill>
                      <a:srgbClr val="000000"/>
                    </a:solidFill>
                  </a:rPr>
                  <a:t>, </a:t>
                </a:r>
              </a:p>
              <a:p>
                <a:pPr marL="400050" lvl="1" indent="0">
                  <a:buNone/>
                </a:pPr>
                <a:r>
                  <a:rPr lang="cs-CZ" sz="1800" dirty="0">
                    <a:solidFill>
                      <a:srgbClr val="C00000"/>
                    </a:solidFill>
                  </a:rPr>
                  <a:t>opačné orientace</a:t>
                </a:r>
                <a:r>
                  <a:rPr lang="cs-CZ" sz="1800" dirty="0"/>
                  <a:t>, které působí ve dvou různých bodech tělesa, otáčivého kolem pevné osy.</a:t>
                </a:r>
              </a:p>
              <a:p>
                <a:pPr marL="0" indent="0">
                  <a:buNone/>
                </a:pPr>
                <a:r>
                  <a:rPr lang="cs-CZ" sz="1800" dirty="0"/>
                  <a:t> Výsledný moment dvojice sil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cs-CZ" sz="20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𝑴</m:t>
                        </m:r>
                      </m:e>
                    </m:acc>
                  </m:oMath>
                </a14:m>
                <a:r>
                  <a:rPr lang="cs-CZ" sz="1800" dirty="0"/>
                  <a:t> je dán součtem</a:t>
                </a:r>
              </a:p>
              <a:p>
                <a:pPr marL="400050" lvl="1" indent="0">
                  <a:buNone/>
                </a:pPr>
                <a:r>
                  <a:rPr lang="cs-CZ" sz="1800" dirty="0"/>
                  <a:t> 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acc>
                  </m:oMath>
                </a14:m>
                <a:r>
                  <a:rPr lang="cs-CZ" sz="1800" dirty="0">
                    <a:solidFill>
                      <a:srgbClr val="000000"/>
                    </a:solidFill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acc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e>
                    </m:acc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𝒓</m:t>
                        </m:r>
                      </m:e>
                    </m:acc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  <m:r>
                      <m:rPr>
                        <m:nor/>
                      </m:rPr>
                      <a:rPr lang="cs-CZ" sz="1800" b="0" i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+(−</m:t>
                    </m:r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e>
                    </m:acc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cs-CZ" sz="3600" dirty="0"/>
              </a:p>
              <a:p>
                <a:pPr marL="400050" lvl="1" indent="0">
                  <a:buNone/>
                </a:pPr>
                <a:endParaRPr lang="cs-CZ" sz="1800" dirty="0">
                  <a:solidFill>
                    <a:srgbClr val="000000"/>
                  </a:solidFill>
                  <a:ea typeface="+mn-ea"/>
                  <a:cs typeface="+mn-cs"/>
                </a:endParaRPr>
              </a:p>
              <a:p>
                <a:pPr marL="400050" lvl="1" indent="0">
                  <a:buNone/>
                </a:pPr>
                <a:r>
                  <a:rPr lang="cs-CZ" sz="1800" dirty="0"/>
                  <a:t>Protože velikosti sil i ramena jsou stejné, </a:t>
                </a:r>
                <a:endParaRPr lang="cs-CZ" sz="1800" dirty="0">
                  <a:solidFill>
                    <a:srgbClr val="000000"/>
                  </a:solidFill>
                </a:endParaRPr>
              </a:p>
              <a:p>
                <a:pPr marL="400050" lvl="1" indent="0"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Velikost </a:t>
                </a:r>
                <a:r>
                  <a:rPr lang="cs-CZ" sz="1800" dirty="0">
                    <a:solidFill>
                      <a:srgbClr val="C00000"/>
                    </a:solidFill>
                  </a:rPr>
                  <a:t>momentu dvojice sil </a:t>
                </a:r>
                <a:r>
                  <a:rPr lang="cs-CZ" sz="1800" dirty="0">
                    <a:solidFill>
                      <a:srgbClr val="000000"/>
                    </a:solidFill>
                  </a:rPr>
                  <a:t>je rovna </a:t>
                </a:r>
              </a:p>
              <a:p>
                <a:pPr marL="400050" lvl="1" indent="0"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	</a:t>
                </a:r>
                <a:r>
                  <a:rPr lang="cs-CZ" sz="1800" b="1" i="1" dirty="0">
                    <a:solidFill>
                      <a:srgbClr val="000000"/>
                    </a:solidFill>
                  </a:rPr>
                  <a:t> 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D = d . F</a:t>
                </a:r>
                <a:endParaRPr lang="cs-CZ" sz="1800" b="1" i="1" dirty="0">
                  <a:solidFill>
                    <a:srgbClr val="000000"/>
                  </a:solidFill>
                </a:endParaRPr>
              </a:p>
              <a:p>
                <a:pPr marL="400050" lvl="1" indent="0">
                  <a:buNone/>
                </a:pPr>
                <a:r>
                  <a:rPr lang="pl-PL" sz="1800" dirty="0">
                    <a:solidFill>
                      <a:srgbClr val="000000"/>
                    </a:solidFill>
                  </a:rPr>
                  <a:t>kde </a:t>
                </a:r>
                <a:r>
                  <a:rPr lang="pl-PL" sz="1800" b="1" i="1" dirty="0">
                    <a:solidFill>
                      <a:srgbClr val="00287D"/>
                    </a:solidFill>
                  </a:rPr>
                  <a:t>d</a:t>
                </a:r>
                <a:r>
                  <a:rPr lang="pl-PL" sz="1800" dirty="0">
                    <a:solidFill>
                      <a:srgbClr val="000000"/>
                    </a:solidFill>
                  </a:rPr>
                  <a:t> je kolmá vzdálenost vektorových přímek obou sil označovaná jako </a:t>
                </a:r>
                <a:r>
                  <a:rPr lang="pl-PL" sz="1800" i="1" dirty="0">
                    <a:solidFill>
                      <a:srgbClr val="00287D"/>
                    </a:solidFill>
                  </a:rPr>
                  <a:t>rameno dvojice sil</a:t>
                </a:r>
                <a:r>
                  <a:rPr lang="pl-PL" sz="18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400050" lvl="1" indent="0">
                  <a:buNone/>
                </a:pPr>
                <a:endParaRPr lang="cs-CZ" sz="1800" kern="1200" dirty="0"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60" t="-1926" b="-8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69A5C346-E927-4BD1-8274-B44350457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340100"/>
            <a:ext cx="2112686" cy="176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7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Rovnováha tuhého tělesa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3"/>
                <a:ext cx="8082321" cy="35910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/>
                  <a:t>Řekneme, že 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těleso je v rovnovážné poloze </a:t>
                </a:r>
                <a:r>
                  <a:rPr lang="cs-CZ" sz="1800" dirty="0"/>
                  <a:t>(v rovnováze), když</a:t>
                </a:r>
              </a:p>
              <a:p>
                <a:pPr marL="0" indent="0">
                  <a:buNone/>
                </a:pPr>
                <a:r>
                  <a:rPr lang="cs-CZ" sz="1800" b="1" dirty="0"/>
                  <a:t>výslednice sil i výsledný moment sil na něj působících je nulový</a:t>
                </a:r>
              </a:p>
              <a:p>
                <a:pPr marL="0" indent="0">
                  <a:buNone/>
                </a:pPr>
                <a:r>
                  <a:rPr lang="cs-CZ" sz="1800" b="1" dirty="0"/>
                  <a:t>a těleso je v klidu</a:t>
                </a:r>
                <a:r>
                  <a:rPr lang="cs-CZ" sz="1800" dirty="0"/>
                  <a:t>. Budou tedy platit vztahy: </a:t>
                </a:r>
              </a:p>
              <a:p>
                <a:pPr marL="0" indent="0">
                  <a:buNone/>
                </a:pPr>
                <a:r>
                  <a:rPr lang="cs-CZ" sz="1800" dirty="0"/>
                  <a:t>	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    </m:t>
                      </m:r>
                      <m:acc>
                        <m:accPr>
                          <m:chr m:val="⃗"/>
                          <m:ctrlPr>
                            <a:rPr lang="cs-CZ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  <m:r>
                        <a:rPr lang="cs-CZ" sz="18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cs-CZ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cs-CZ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cs-CZ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  <m:r>
                        <a:rPr lang="cs-CZ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  </m:t>
                      </m:r>
                      <m:acc>
                        <m:accPr>
                          <m:chr m:val="⃗"/>
                          <m:ctrlPr>
                            <a:rPr lang="cs-CZ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  <m:r>
                        <a:rPr lang="cs-CZ" sz="18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cs-CZ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cs-CZ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cs-CZ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cs-CZ" sz="1800" dirty="0"/>
              </a:p>
              <a:p>
                <a:pPr marL="400050" lvl="1" indent="0">
                  <a:spcAft>
                    <a:spcPts val="600"/>
                  </a:spcAft>
                  <a:buNone/>
                </a:pPr>
                <a:endParaRPr lang="cs-CZ" sz="1800" dirty="0"/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cs-CZ" sz="1800" dirty="0">
                    <a:solidFill>
                      <a:srgbClr val="C00000"/>
                    </a:solidFill>
                  </a:rPr>
                  <a:t>Stabilní rovnovážnou polohu </a:t>
                </a:r>
                <a:r>
                  <a:rPr lang="cs-CZ" sz="1800" dirty="0"/>
                  <a:t>má těleso, 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cs-CZ" sz="1800" dirty="0"/>
                  <a:t>které se po vychýlení z této polohy opět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cs-CZ" sz="1800" dirty="0"/>
                  <a:t>do ní vrací.</a:t>
                </a:r>
              </a:p>
              <a:p>
                <a:pPr marL="400050" lvl="1" indent="0">
                  <a:spcAft>
                    <a:spcPts val="600"/>
                  </a:spcAft>
                  <a:buNone/>
                </a:pPr>
                <a:endParaRPr lang="cs-CZ" sz="1800" b="1" dirty="0"/>
              </a:p>
              <a:p>
                <a:pPr marL="400050" lvl="1" indent="0">
                  <a:spcAft>
                    <a:spcPts val="600"/>
                  </a:spcAft>
                  <a:buNone/>
                </a:pPr>
                <a:endParaRPr lang="cs-CZ" sz="1800" b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3"/>
                <a:ext cx="8082321" cy="3591090"/>
              </a:xfrm>
              <a:blipFill>
                <a:blip r:embed="rId2"/>
                <a:stretch>
                  <a:fillRect l="-1811" t="-2207" b="-30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08254989-C684-47FF-BE9A-B02F4D819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192" y="4204242"/>
            <a:ext cx="2511615" cy="152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0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Rovnováha tuhého tělesa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2462361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cs-CZ" sz="1800" dirty="0">
                <a:solidFill>
                  <a:srgbClr val="C00000"/>
                </a:solidFill>
              </a:rPr>
              <a:t>Stabilní rovnovážnou polohu </a:t>
            </a:r>
            <a:r>
              <a:rPr lang="cs-CZ" sz="1800" dirty="0"/>
              <a:t>má také těleso, které je otáčivé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1800" dirty="0"/>
              <a:t>kolem osy umístěné nad svým těžištěm.</a:t>
            </a:r>
          </a:p>
          <a:p>
            <a:pPr marL="400050" lvl="1" indent="0">
              <a:spcAft>
                <a:spcPts val="600"/>
              </a:spcAft>
              <a:buNone/>
            </a:pPr>
            <a:endParaRPr lang="cs-CZ" sz="1800" b="1" dirty="0"/>
          </a:p>
          <a:p>
            <a:pPr marL="0" indent="0">
              <a:spcAft>
                <a:spcPts val="600"/>
              </a:spcAft>
              <a:buNone/>
            </a:pPr>
            <a:r>
              <a:rPr lang="cs-CZ" sz="1800" dirty="0">
                <a:solidFill>
                  <a:srgbClr val="C00000"/>
                </a:solidFill>
              </a:rPr>
              <a:t>Labilní rovnovážnou polohu </a:t>
            </a:r>
            <a:r>
              <a:rPr lang="cs-CZ" sz="1800" dirty="0"/>
              <a:t>má těleso, které se po vychýlení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1800" dirty="0"/>
              <a:t>z této polohy do ní nevrací. Těleso po vychýlení přechází do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1800" dirty="0"/>
              <a:t>nové stabilní polohy.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FC209151-C771-4C99-A8BF-C99D2CBC1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762" y="877391"/>
            <a:ext cx="1324216" cy="179169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3353E737-E1CB-47A2-B26F-BEBDC953B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9" y="4652079"/>
            <a:ext cx="2690811" cy="1596321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xmlns="" id="{D508D846-0647-4C49-B13C-88F4704C7FBF}"/>
              </a:ext>
            </a:extLst>
          </p:cNvPr>
          <p:cNvSpPr/>
          <p:nvPr/>
        </p:nvSpPr>
        <p:spPr>
          <a:xfrm>
            <a:off x="3287295" y="4649053"/>
            <a:ext cx="4015205" cy="1055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00287D"/>
              </a:buClr>
              <a:buSzPct val="100000"/>
            </a:pPr>
            <a:r>
              <a:rPr lang="cs-CZ" sz="1800" kern="0" dirty="0">
                <a:solidFill>
                  <a:srgbClr val="C00000"/>
                </a:solidFill>
                <a:latin typeface="Arial"/>
              </a:rPr>
              <a:t>Labilní rovnovážnou polohu </a:t>
            </a:r>
            <a:r>
              <a:rPr lang="cs-CZ" sz="1800" kern="0" dirty="0">
                <a:solidFill>
                  <a:srgbClr val="000000"/>
                </a:solidFill>
                <a:latin typeface="Arial"/>
              </a:rPr>
              <a:t>má také těleso, které je otáčivé kolem osy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00287D"/>
              </a:buClr>
              <a:buSzPct val="100000"/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umístěné pod svým těžištěm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3BC595B8-32F4-4E6B-8AAE-04E6C69E0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6762" y="4281042"/>
            <a:ext cx="1324216" cy="179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1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Tuhé těleso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2000" b="1" dirty="0"/>
              <a:t>Dynamika tuhého tělesa</a:t>
            </a:r>
            <a:r>
              <a:rPr lang="cs-CZ" sz="2000" dirty="0"/>
              <a:t> </a:t>
            </a:r>
          </a:p>
          <a:p>
            <a:pPr marL="0" indent="0" algn="just">
              <a:buNone/>
            </a:pPr>
            <a:endParaRPr lang="cs-CZ" sz="2000" dirty="0"/>
          </a:p>
          <a:p>
            <a:pPr algn="ctr"/>
            <a:r>
              <a:rPr lang="cs-CZ" sz="1800" dirty="0"/>
              <a:t>Zabývá se tělesem s nezanedbatelnými rozměry, s určitým tvarem.</a:t>
            </a:r>
          </a:p>
          <a:p>
            <a:pPr algn="just"/>
            <a:endParaRPr lang="cs-CZ" sz="1800" dirty="0"/>
          </a:p>
          <a:p>
            <a:pPr algn="just"/>
            <a:r>
              <a:rPr lang="cs-CZ" sz="1800" dirty="0"/>
              <a:t>Každé těleso je více či méně uspořádaný soubor atomů, molekul nebo iontů. Rozměry těchto stavebních prvků tělesa jsou ovšem malé v porovnání s rozměry tělesa, takže je můžeme považovat za hmotné body. Těleso tak můžeme považovat za </a:t>
            </a:r>
            <a:r>
              <a:rPr lang="cs-CZ" sz="1800" b="1" dirty="0">
                <a:solidFill>
                  <a:srgbClr val="00287D"/>
                </a:solidFill>
              </a:rPr>
              <a:t>soustavu hmotných bodů</a:t>
            </a:r>
            <a:r>
              <a:rPr lang="cs-CZ" sz="1800" dirty="0"/>
              <a:t>. </a:t>
            </a:r>
          </a:p>
          <a:p>
            <a:pPr algn="just"/>
            <a:r>
              <a:rPr lang="cs-CZ" sz="1800" dirty="0"/>
              <a:t>Když vyšetřujeme pohyb tělesa vycházíme z předpokladu, že síly které jednotlivé částice drží pohromadě (vnitřní síly) nemají na vzájemnou vzdálenost jednotlivých částic prakticky žádný vliv, tj. </a:t>
            </a:r>
            <a:r>
              <a:rPr lang="cs-CZ" sz="1800" dirty="0">
                <a:solidFill>
                  <a:srgbClr val="00287D"/>
                </a:solidFill>
              </a:rPr>
              <a:t>těleso se nedeformuje</a:t>
            </a:r>
            <a:r>
              <a:rPr lang="cs-CZ" sz="1800" dirty="0"/>
              <a:t>.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6" name="Šipka dolů 5"/>
          <p:cNvSpPr/>
          <p:nvPr/>
        </p:nvSpPr>
        <p:spPr bwMode="auto">
          <a:xfrm>
            <a:off x="4363297" y="2360168"/>
            <a:ext cx="208703" cy="37033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2C3A2922-C4D3-4F24-9307-75857EC89555}"/>
              </a:ext>
            </a:extLst>
          </p:cNvPr>
          <p:cNvSpPr/>
          <p:nvPr/>
        </p:nvSpPr>
        <p:spPr>
          <a:xfrm>
            <a:off x="774700" y="5417403"/>
            <a:ext cx="781721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00287D"/>
                </a:solidFill>
                <a:latin typeface="+mn-lt"/>
              </a:rPr>
              <a:t>Tuhé těleso </a:t>
            </a:r>
            <a:r>
              <a:rPr lang="cs-CZ" sz="1800" b="1" dirty="0">
                <a:latin typeface="+mn-lt"/>
              </a:rPr>
              <a:t>je ideální těleso, model tělesa. </a:t>
            </a:r>
            <a:r>
              <a:rPr lang="cs-CZ" sz="1800" b="1" dirty="0">
                <a:solidFill>
                  <a:srgbClr val="00287D"/>
                </a:solidFill>
                <a:latin typeface="+mn-lt"/>
              </a:rPr>
              <a:t>Jeho tvar ani objem se působením sil nemění.</a:t>
            </a:r>
          </a:p>
        </p:txBody>
      </p:sp>
    </p:spTree>
    <p:extLst>
      <p:ext uri="{BB962C8B-B14F-4D97-AF65-F5344CB8AC3E}">
        <p14:creationId xmlns:p14="http://schemas.microsoft.com/office/powerpoint/2010/main" val="243245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Rovnováha tuhého tělesa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2462361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cs-CZ" sz="1800" dirty="0">
                <a:solidFill>
                  <a:srgbClr val="C00000"/>
                </a:solidFill>
              </a:rPr>
              <a:t>Volnou (</a:t>
            </a:r>
            <a:r>
              <a:rPr lang="cs-CZ" sz="1800" dirty="0" smtClean="0">
                <a:solidFill>
                  <a:srgbClr val="C00000"/>
                </a:solidFill>
              </a:rPr>
              <a:t>indiferentní</a:t>
            </a:r>
            <a:r>
              <a:rPr lang="cs-CZ" sz="1800" dirty="0">
                <a:solidFill>
                  <a:srgbClr val="C00000"/>
                </a:solidFill>
              </a:rPr>
              <a:t>) rovnovážnou polohu </a:t>
            </a:r>
            <a:r>
              <a:rPr lang="cs-CZ" sz="1800" dirty="0"/>
              <a:t>má těleso, které po vychýlení zůstává v jakékoliv nové opět stabilní poloze.</a:t>
            </a:r>
          </a:p>
          <a:p>
            <a:pPr marL="400050" lvl="1" indent="0">
              <a:spcAft>
                <a:spcPts val="600"/>
              </a:spcAft>
              <a:buNone/>
            </a:pPr>
            <a:endParaRPr lang="cs-CZ" sz="1800" b="1" dirty="0"/>
          </a:p>
          <a:p>
            <a:pPr marL="0" indent="0">
              <a:spcAft>
                <a:spcPts val="600"/>
              </a:spcAft>
              <a:buNone/>
            </a:pP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xmlns="" id="{D508D846-0647-4C49-B13C-88F4704C7FBF}"/>
              </a:ext>
            </a:extLst>
          </p:cNvPr>
          <p:cNvSpPr/>
          <p:nvPr/>
        </p:nvSpPr>
        <p:spPr>
          <a:xfrm>
            <a:off x="552090" y="4788196"/>
            <a:ext cx="4015205" cy="1055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00287D"/>
              </a:buClr>
              <a:buSzPct val="100000"/>
            </a:pPr>
            <a:r>
              <a:rPr lang="cs-CZ" sz="1800" kern="0" dirty="0">
                <a:solidFill>
                  <a:srgbClr val="C00000"/>
                </a:solidFill>
                <a:latin typeface="Arial"/>
              </a:rPr>
              <a:t>Volnou rovnovážnou polohu </a:t>
            </a:r>
            <a:r>
              <a:rPr lang="cs-CZ" sz="1800" kern="0" dirty="0">
                <a:solidFill>
                  <a:srgbClr val="000000"/>
                </a:solidFill>
                <a:latin typeface="Arial"/>
              </a:rPr>
              <a:t>má také těleso, které je otáčivé kolem osy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00287D"/>
              </a:buClr>
              <a:buSzPct val="100000"/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umístěné ve svém těžišti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C4B5A089-2842-4902-977D-00109B29D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90" y="2831165"/>
            <a:ext cx="3778458" cy="14208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AE6578B5-139C-4A1C-B9D9-723C105C2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514" y="4480074"/>
            <a:ext cx="1211459" cy="15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2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Kinetická energie tuhého tělesa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3"/>
                <a:ext cx="8082321" cy="35910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b="1" i="1" dirty="0">
                    <a:solidFill>
                      <a:srgbClr val="00287D"/>
                    </a:solidFill>
                  </a:rPr>
                  <a:t>1) Kinetická energie posuvného pohybu.</a:t>
                </a:r>
              </a:p>
              <a:p>
                <a:pPr marL="0" indent="0">
                  <a:buNone/>
                </a:pPr>
                <a:r>
                  <a:rPr lang="cs-CZ" sz="1800" dirty="0"/>
                  <a:t>Všechny body tělesa se pohybují stejnou rychlostí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cs-CZ" sz="1800" dirty="0"/>
                  <a:t>. Kinetickou energii tělesa o celkové hmotnosti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m</a:t>
                </a:r>
                <a:r>
                  <a:rPr lang="cs-CZ" sz="1800" dirty="0"/>
                  <a:t> dostaneme, sečteme-li kinetické energie všech jednotlivých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n</a:t>
                </a:r>
                <a:r>
                  <a:rPr lang="cs-CZ" sz="1800" dirty="0"/>
                  <a:t> hmotných bodů tělesa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m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i</a:t>
                </a:r>
                <a:r>
                  <a:rPr lang="cs-CZ" sz="1800" dirty="0"/>
                  <a:t>.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s-CZ" sz="18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cs-CZ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lang="cs-CZ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lang="cs-CZ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l-GR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lang="cs-CZ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l-GR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  <m:sSub>
                        <m:sSubPr>
                          <m:ctrlPr>
                            <a:rPr lang="el-GR" sz="18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cs-CZ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lang="cs-CZ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  <m:sSubSup>
                        <m:sSubSupPr>
                          <m:ctrlPr>
                            <a:rPr lang="el-GR" sz="18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lang="cs-CZ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</m:e>
                        <m:sub>
                          <m:r>
                            <a:rPr lang="cs-CZ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  <m:sup>
                          <m:r>
                            <a:rPr lang="cs-CZ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bSup>
                      <m:r>
                        <a:rPr lang="cs-CZ" sz="18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sz="18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lang="cs-CZ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lang="cs-CZ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l-GR" sz="18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lang="cs-CZ" sz="18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l-GR" sz="18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  <m:sSub>
                        <m:sSubPr>
                          <m:ctrlPr>
                            <a:rPr lang="cs-CZ" sz="1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cs-CZ" sz="1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cs-CZ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8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cs-CZ" sz="1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1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cs-CZ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8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cs-CZ" sz="1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cs-CZ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lang="cs-CZ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lang="cs-CZ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l-GR" sz="18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cs-CZ" sz="18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18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cs-CZ" sz="18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l-GR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cs-CZ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el-GR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lang="cs-CZ" sz="18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</m:t>
                      </m:r>
                      <m:sSup>
                        <m:sSupPr>
                          <m:ctrlPr>
                            <a:rPr lang="cs-CZ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lang="cs-CZ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</m:e>
                        <m:sup>
                          <m:r>
                            <a:rPr lang="cs-CZ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b="1" dirty="0"/>
                  <a:t>		</a:t>
                </a:r>
              </a:p>
              <a:p>
                <a:pPr marL="0" indent="0">
                  <a:buNone/>
                </a:pPr>
                <a:endParaRPr lang="cs-CZ" sz="18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cs-CZ" sz="1800" b="1" i="1" dirty="0">
                  <a:latin typeface="Cambria Math" panose="02040503050406030204" pitchFamily="18" charset="0"/>
                </a:endParaRPr>
              </a:p>
              <a:p>
                <a:pPr marL="400050" lvl="1" indent="0">
                  <a:spcAft>
                    <a:spcPts val="600"/>
                  </a:spcAft>
                  <a:buNone/>
                </a:pPr>
                <a:endParaRPr lang="cs-CZ" sz="1800" dirty="0"/>
              </a:p>
              <a:p>
                <a:pPr marL="400050" lvl="1" indent="0">
                  <a:spcAft>
                    <a:spcPts val="600"/>
                  </a:spcAft>
                  <a:buNone/>
                </a:pPr>
                <a:endParaRPr lang="cs-CZ" sz="1800" b="1" dirty="0"/>
              </a:p>
              <a:p>
                <a:pPr marL="400050" lvl="1" indent="0">
                  <a:spcAft>
                    <a:spcPts val="600"/>
                  </a:spcAft>
                  <a:buNone/>
                </a:pPr>
                <a:endParaRPr lang="cs-CZ" sz="1800" b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3"/>
                <a:ext cx="8082321" cy="3591090"/>
              </a:xfrm>
              <a:blipFill>
                <a:blip r:embed="rId2"/>
                <a:stretch>
                  <a:fillRect l="-1811" t="-2207" r="-211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EF8829E8-10F9-4C8C-8C6C-2AD5A3B00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619" y="4660905"/>
            <a:ext cx="2347691" cy="135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0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Kinetická energie tuhého tělesa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3"/>
                <a:ext cx="8082321" cy="35910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b="1" i="1" dirty="0">
                    <a:solidFill>
                      <a:srgbClr val="00287D"/>
                    </a:solidFill>
                  </a:rPr>
                  <a:t>2) Kinetická energie otáčivého pohybu.</a:t>
                </a:r>
              </a:p>
              <a:p>
                <a:pPr marL="0" indent="0">
                  <a:buNone/>
                </a:pPr>
                <a:r>
                  <a:rPr lang="cs-CZ" sz="1800" dirty="0"/>
                  <a:t>Všechny body tělesa se pohybují stejnou úhlovou rychlostí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</m:acc>
                  </m:oMath>
                </a14:m>
                <a:r>
                  <a:rPr lang="cs-CZ" sz="1800" dirty="0"/>
                  <a:t>. Kinetickou energii tělesa o celkové hmotnosti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m</a:t>
                </a:r>
                <a:r>
                  <a:rPr lang="cs-CZ" sz="1800" dirty="0"/>
                  <a:t> dostaneme, sečteme-li kinetické energie všech jednotlivých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n</a:t>
                </a:r>
                <a:r>
                  <a:rPr lang="cs-CZ" sz="1800" dirty="0"/>
                  <a:t> hmotných bodů tělesa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m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i</a:t>
                </a:r>
                <a:r>
                  <a:rPr lang="cs-CZ" sz="1800" dirty="0"/>
                  <a:t>.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s-CZ" sz="1800" b="0" i="1" dirty="0" smtClean="0">
                              <a:latin typeface="Cambria Math" panose="02040503050406030204" pitchFamily="18" charset="0"/>
                            </a:rPr>
                            <m:t>𝑘𝑟𝑜𝑡</m:t>
                          </m:r>
                        </m:sub>
                      </m:sSub>
                      <m:r>
                        <a:rPr lang="cs-CZ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lang="cs-CZ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lang="cs-CZ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l-GR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lang="cs-CZ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l-GR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  <m:sSub>
                        <m:sSubPr>
                          <m:ctrlPr>
                            <a:rPr lang="el-GR" sz="18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cs-CZ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lang="cs-CZ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  <m:sSubSup>
                        <m:sSubSupPr>
                          <m:ctrlPr>
                            <a:rPr lang="el-GR" sz="18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lang="cs-CZ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</m:e>
                        <m:sub>
                          <m:r>
                            <a:rPr lang="cs-CZ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  <m:sup>
                          <m:r>
                            <a:rPr lang="cs-CZ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bSup>
                      <m:r>
                        <a:rPr lang="cs-CZ" sz="18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sz="18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lang="cs-CZ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lang="cs-CZ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l-GR" sz="18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lang="cs-CZ" sz="18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l-GR" sz="18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  <m:sSub>
                        <m:sSubPr>
                          <m:ctrlPr>
                            <a:rPr lang="cs-CZ" sz="1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cs-CZ" sz="1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cs-CZ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8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cs-CZ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cs-CZ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cs-CZ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cs-CZ" sz="1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1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cs-CZ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cs-CZ" sz="1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cs-CZ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lang="cs-CZ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lang="cs-CZ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l-GR" sz="18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cs-CZ" sz="18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18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l-GR" sz="18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lang="cs-CZ" sz="18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cs-CZ" sz="18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cs-CZ" sz="18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cs-CZ" sz="18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l-GR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cs-CZ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el-GR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lang="cs-CZ" sz="18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𝐽</m:t>
                      </m:r>
                      <m:sSup>
                        <m:sSupPr>
                          <m:ctrlPr>
                            <a:rPr lang="cs-CZ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lang="cs-CZ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𝜔</m:t>
                          </m:r>
                        </m:e>
                        <m:sup>
                          <m:r>
                            <a:rPr lang="cs-CZ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Součet výrazů </a:t>
                </a:r>
                <a:r>
                  <a:rPr lang="cs-CZ" sz="1800" b="1" i="1" dirty="0" err="1">
                    <a:solidFill>
                      <a:srgbClr val="00287D"/>
                    </a:solidFill>
                  </a:rPr>
                  <a:t>m</a:t>
                </a:r>
                <a:r>
                  <a:rPr lang="cs-CZ" sz="1800" b="1" i="1" baseline="-25000" dirty="0" err="1">
                    <a:solidFill>
                      <a:srgbClr val="00287D"/>
                    </a:solidFill>
                  </a:rPr>
                  <a:t>j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 r</a:t>
                </a:r>
                <a:r>
                  <a:rPr lang="cs-CZ" sz="1800" b="1" i="1" baseline="-25000" dirty="0">
                    <a:solidFill>
                      <a:srgbClr val="00287D"/>
                    </a:solidFill>
                  </a:rPr>
                  <a:t>j</a:t>
                </a:r>
                <a:r>
                  <a:rPr lang="cs-CZ" sz="1800" b="1" i="1" baseline="30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 </a:t>
                </a:r>
                <a:r>
                  <a:rPr lang="cs-CZ" sz="1800" dirty="0"/>
                  <a:t>se označuje jako 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moment setrvačnosti</a:t>
                </a:r>
              </a:p>
              <a:p>
                <a:pPr marL="0" indent="0">
                  <a:buNone/>
                </a:pPr>
                <a:r>
                  <a:rPr lang="cs-CZ" sz="1800" dirty="0"/>
                  <a:t>tělesa vzhledem k ose otáčení a označuje se 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J</a:t>
                </a:r>
                <a:r>
                  <a:rPr lang="cs-CZ" sz="1800" dirty="0"/>
                  <a:t>.</a:t>
                </a:r>
                <a:r>
                  <a:rPr lang="cs-CZ" sz="1800" b="1" dirty="0"/>
                  <a:t>		</a:t>
                </a:r>
              </a:p>
              <a:p>
                <a:pPr marL="0" indent="0">
                  <a:buNone/>
                </a:pPr>
                <a:r>
                  <a:rPr lang="cs-CZ" sz="1800" dirty="0"/>
                  <a:t>Moment setrvačnosti </a:t>
                </a:r>
                <a:r>
                  <a:rPr lang="cs-CZ" sz="1800" b="1" i="1" dirty="0"/>
                  <a:t>J</a:t>
                </a:r>
                <a:r>
                  <a:rPr lang="cs-CZ" sz="1800" dirty="0"/>
                  <a:t>  určuje setrvačné vlastnosti tělesa při rotačním pohybu. </a:t>
                </a: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287D"/>
                    </a:solidFill>
                  </a:rPr>
                  <a:t>Moment setrvačnosti je schopnost tělesa „setrvávat“ v rotačním pohybu.</a:t>
                </a:r>
              </a:p>
              <a:p>
                <a:pPr marL="0" indent="0">
                  <a:buNone/>
                </a:pPr>
                <a:endParaRPr lang="cs-CZ" sz="1800" b="1" i="1" dirty="0">
                  <a:latin typeface="Cambria Math" panose="02040503050406030204" pitchFamily="18" charset="0"/>
                </a:endParaRPr>
              </a:p>
              <a:p>
                <a:pPr marL="400050" lvl="1" indent="0">
                  <a:spcAft>
                    <a:spcPts val="600"/>
                  </a:spcAft>
                  <a:buNone/>
                </a:pPr>
                <a:endParaRPr lang="cs-CZ" sz="1800" dirty="0"/>
              </a:p>
              <a:p>
                <a:pPr marL="400050" lvl="1" indent="0">
                  <a:spcAft>
                    <a:spcPts val="600"/>
                  </a:spcAft>
                  <a:buNone/>
                </a:pPr>
                <a:endParaRPr lang="cs-CZ" sz="1800" b="1" dirty="0"/>
              </a:p>
              <a:p>
                <a:pPr marL="400050" lvl="1" indent="0">
                  <a:spcAft>
                    <a:spcPts val="600"/>
                  </a:spcAft>
                  <a:buNone/>
                </a:pPr>
                <a:endParaRPr lang="cs-CZ" sz="1800" b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3"/>
                <a:ext cx="8082321" cy="3591090"/>
              </a:xfrm>
              <a:blipFill>
                <a:blip r:embed="rId2"/>
                <a:stretch>
                  <a:fillRect l="-1811" t="-2207" r="-830" b="-118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C3F2A54C-9B1C-4464-8CCB-16610CEEB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590" y="3099814"/>
            <a:ext cx="1879693" cy="186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1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Kinetická energie tuhého tělesa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3"/>
                <a:ext cx="8082321" cy="35910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b="1" i="1" dirty="0" smtClean="0">
                    <a:solidFill>
                      <a:srgbClr val="00287D"/>
                    </a:solidFill>
                  </a:rPr>
                  <a:t>3) Kinetická energie složeného pohybu.</a:t>
                </a:r>
              </a:p>
              <a:p>
                <a:pPr marL="0" indent="0">
                  <a:buNone/>
                </a:pPr>
                <a:r>
                  <a:rPr lang="cs-CZ" sz="1800" dirty="0"/>
                  <a:t>Tento pohyb vzniká složením posuvného a rotačního pohybu k dané ose. </a:t>
                </a:r>
              </a:p>
              <a:p>
                <a:pPr marL="0" indent="0">
                  <a:buNone/>
                </a:pPr>
                <a:r>
                  <a:rPr lang="cs-CZ" sz="1800" dirty="0"/>
                  <a:t>Protože kinetická energie je skalární veličina, jednoduše sečteme</a:t>
                </a:r>
              </a:p>
              <a:p>
                <a:pPr marL="0" indent="0">
                  <a:buNone/>
                </a:pPr>
                <a:r>
                  <a:rPr lang="cs-CZ" sz="1800" dirty="0"/>
                  <a:t>kinetickou energii posuvného a rotačního pohybu.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s-CZ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cs-CZ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s-CZ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cs-CZ" sz="20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cs-CZ" sz="2000" b="0" i="1" dirty="0" smtClean="0">
                              <a:latin typeface="Cambria Math" panose="02040503050406030204" pitchFamily="18" charset="0"/>
                            </a:rPr>
                            <m:t>𝑡𝑟𝑎𝑛𝑠</m:t>
                          </m:r>
                        </m:sub>
                      </m:sSub>
                      <m:r>
                        <a:rPr lang="cs-CZ" sz="20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s-CZ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cs-CZ" sz="20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cs-CZ" sz="2000" b="0" i="1" dirty="0" smtClean="0">
                              <a:latin typeface="Cambria Math" panose="02040503050406030204" pitchFamily="18" charset="0"/>
                            </a:rPr>
                            <m:t>𝑟𝑜𝑡</m:t>
                          </m:r>
                        </m:sub>
                      </m:sSub>
                      <m:r>
                        <a:rPr lang="cs-CZ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</m:t>
                      </m:r>
                      <m:sSup>
                        <m:sSupPr>
                          <m:ctrlPr>
                            <a:rPr lang="cs-CZ" sz="2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lang="cs-CZ" sz="2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</m:e>
                        <m:sup>
                          <m:r>
                            <a:rPr lang="cs-CZ" sz="2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lang="cs-CZ" sz="2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lang="el-GR" sz="2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cs-CZ" sz="2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el-GR" sz="2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lang="cs-CZ" sz="2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𝐽</m:t>
                      </m:r>
                      <m:sSup>
                        <m:sSupPr>
                          <m:ctrlPr>
                            <a:rPr lang="cs-CZ" sz="2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lang="cs-CZ" sz="2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𝜔</m:t>
                          </m:r>
                        </m:e>
                        <m:sup>
                          <m:r>
                            <a:rPr lang="cs-CZ" sz="2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20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endParaRPr lang="cs-CZ" sz="1800" b="1" i="1" dirty="0">
                  <a:latin typeface="Cambria Math" panose="02040503050406030204" pitchFamily="18" charset="0"/>
                </a:endParaRPr>
              </a:p>
              <a:p>
                <a:pPr marL="400050" lvl="1" indent="0">
                  <a:spcAft>
                    <a:spcPts val="600"/>
                  </a:spcAft>
                  <a:buNone/>
                </a:pPr>
                <a:endParaRPr lang="cs-CZ" sz="1800" dirty="0"/>
              </a:p>
              <a:p>
                <a:pPr marL="400050" lvl="1" indent="0">
                  <a:spcAft>
                    <a:spcPts val="600"/>
                  </a:spcAft>
                  <a:buNone/>
                </a:pPr>
                <a:endParaRPr lang="cs-CZ" sz="1800" b="1" dirty="0"/>
              </a:p>
              <a:p>
                <a:pPr marL="400050" lvl="1" indent="0">
                  <a:spcAft>
                    <a:spcPts val="600"/>
                  </a:spcAft>
                  <a:buNone/>
                </a:pPr>
                <a:endParaRPr lang="cs-CZ" sz="1800" b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3"/>
                <a:ext cx="8082321" cy="3591090"/>
              </a:xfrm>
              <a:blipFill rotWithShape="0">
                <a:blip r:embed="rId2"/>
                <a:stretch>
                  <a:fillRect l="-1811" t="-22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31B9E634-D9DF-4000-ACEF-FDEDDD3EF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128" y="3579088"/>
            <a:ext cx="3047143" cy="202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4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 setrvačnosti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3591090"/>
          </a:xfrm>
        </p:spPr>
        <p:txBody>
          <a:bodyPr/>
          <a:lstStyle/>
          <a:p>
            <a:pPr marL="0" indent="0">
              <a:buNone/>
            </a:pPr>
            <a:r>
              <a:rPr lang="cs-CZ" sz="1800" b="1" i="1" dirty="0">
                <a:solidFill>
                  <a:srgbClr val="00287D"/>
                </a:solidFill>
              </a:rPr>
              <a:t>Moment setrvačnosti J  </a:t>
            </a:r>
            <a:r>
              <a:rPr lang="cs-CZ" sz="1800" dirty="0"/>
              <a:t>je</a:t>
            </a:r>
            <a:r>
              <a:rPr lang="cs-CZ" sz="1800" i="1" dirty="0"/>
              <a:t> </a:t>
            </a:r>
            <a:r>
              <a:rPr lang="cs-CZ" sz="1800" dirty="0"/>
              <a:t>veličina, která má u rotačního pohybu stejnou funkci jako hmotnost </a:t>
            </a:r>
            <a:r>
              <a:rPr lang="cs-CZ" sz="1800" b="1" i="1" dirty="0"/>
              <a:t>m</a:t>
            </a:r>
            <a:r>
              <a:rPr lang="cs-CZ" sz="1800" dirty="0"/>
              <a:t> u pohybu translačního – charakterizuje setrvačné</a:t>
            </a:r>
          </a:p>
          <a:p>
            <a:pPr marL="0" indent="0">
              <a:buNone/>
            </a:pPr>
            <a:r>
              <a:rPr lang="cs-CZ" sz="1800" dirty="0"/>
              <a:t>vlastnosti rotujícího tělesa. Je to veličina, která charakterizuje rozložení</a:t>
            </a:r>
          </a:p>
          <a:p>
            <a:pPr marL="0" indent="0">
              <a:buNone/>
            </a:pPr>
            <a:r>
              <a:rPr lang="cs-CZ" sz="1800" dirty="0"/>
              <a:t>hmotnosti tělesa </a:t>
            </a:r>
            <a:r>
              <a:rPr lang="cs-CZ" sz="1800" dirty="0">
                <a:solidFill>
                  <a:srgbClr val="C00000"/>
                </a:solidFill>
              </a:rPr>
              <a:t>vzhledem k ose rotace</a:t>
            </a:r>
            <a:r>
              <a:rPr lang="cs-CZ" sz="1800" dirty="0"/>
              <a:t>. 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Moment setrvačnosti tohoto elementu </a:t>
            </a:r>
            <a:r>
              <a:rPr lang="cs-CZ" sz="1800" b="1" i="1" dirty="0">
                <a:solidFill>
                  <a:srgbClr val="00287D"/>
                </a:solidFill>
              </a:rPr>
              <a:t>dm</a:t>
            </a:r>
            <a:r>
              <a:rPr lang="cs-CZ" sz="1800" dirty="0"/>
              <a:t> je dán</a:t>
            </a:r>
          </a:p>
          <a:p>
            <a:pPr marL="0" indent="0">
              <a:buNone/>
            </a:pPr>
            <a:r>
              <a:rPr lang="cs-CZ" sz="1800" dirty="0"/>
              <a:t>Výrazem </a:t>
            </a:r>
            <a:r>
              <a:rPr lang="cs-CZ" sz="1800" b="1" i="1" dirty="0">
                <a:solidFill>
                  <a:srgbClr val="00287D"/>
                </a:solidFill>
              </a:rPr>
              <a:t>r</a:t>
            </a:r>
            <a:r>
              <a:rPr lang="cs-CZ" sz="1800" b="1" i="1" baseline="30000" dirty="0">
                <a:solidFill>
                  <a:srgbClr val="00287D"/>
                </a:solidFill>
              </a:rPr>
              <a:t>2</a:t>
            </a:r>
            <a:r>
              <a:rPr lang="cs-CZ" sz="1800" b="1" i="1" dirty="0">
                <a:solidFill>
                  <a:srgbClr val="00287D"/>
                </a:solidFill>
              </a:rPr>
              <a:t>dm</a:t>
            </a:r>
            <a:r>
              <a:rPr lang="cs-CZ" sz="1800" dirty="0"/>
              <a:t>. Moment setrvačnosti celého tělesa</a:t>
            </a:r>
          </a:p>
          <a:p>
            <a:pPr marL="0" indent="0">
              <a:buNone/>
            </a:pPr>
            <a:r>
              <a:rPr lang="cs-CZ" sz="1800" dirty="0"/>
              <a:t>hmotnosti m dostaneme integrováním tohoto vztahu</a:t>
            </a:r>
          </a:p>
          <a:p>
            <a:pPr marL="0" indent="0">
              <a:buNone/>
            </a:pPr>
            <a:endParaRPr lang="cs-CZ" sz="1800" dirty="0"/>
          </a:p>
          <a:p>
            <a:pPr marL="400050" lvl="1" indent="0">
              <a:spcAft>
                <a:spcPts val="600"/>
              </a:spcAft>
              <a:buNone/>
            </a:pPr>
            <a:endParaRPr lang="cs-CZ" sz="18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725489" y="4938524"/>
                <a:ext cx="2690811" cy="66005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cs-CZ" sz="18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18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  <m:sup>
                          <m:r>
                            <a:rPr lang="cs-CZ" sz="18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p>
                        <m:e>
                          <m:sSup>
                            <m:sSupPr>
                              <m:ctrlPr>
                                <a:rPr lang="cs-CZ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8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cs-CZ" sz="1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cs-CZ" sz="1800" b="1" i="1" smtClean="0">
                              <a:latin typeface="Cambria Math" panose="02040503050406030204" pitchFamily="18" charset="0"/>
                            </a:rPr>
                            <m:t>𝒅𝒎</m:t>
                          </m:r>
                        </m:e>
                      </m:nary>
                    </m:oMath>
                  </m:oMathPara>
                </a14:m>
                <a:endParaRPr lang="cs-CZ" sz="1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89" y="4938524"/>
                <a:ext cx="2690811" cy="6600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5076AC3C-96AD-4C8C-9561-DA5C48275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668" y="3275885"/>
            <a:ext cx="2762743" cy="243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2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 setrvačnosti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3591090"/>
          </a:xfrm>
        </p:spPr>
        <p:txBody>
          <a:bodyPr/>
          <a:lstStyle/>
          <a:p>
            <a:pPr marL="0" indent="0">
              <a:buNone/>
            </a:pPr>
            <a:r>
              <a:rPr lang="cs-CZ" sz="1800" b="1" i="1" dirty="0">
                <a:solidFill>
                  <a:srgbClr val="00287D"/>
                </a:solidFill>
              </a:rPr>
              <a:t>Moment setrvačnosti J  </a:t>
            </a:r>
            <a:r>
              <a:rPr lang="cs-CZ" sz="1800" dirty="0"/>
              <a:t>vůči ose procházející těžištěm (označované jako </a:t>
            </a:r>
            <a:r>
              <a:rPr lang="cs-CZ" sz="1800" b="1" i="1" dirty="0">
                <a:solidFill>
                  <a:srgbClr val="00287D"/>
                </a:solidFill>
              </a:rPr>
              <a:t>J</a:t>
            </a:r>
            <a:r>
              <a:rPr lang="cs-CZ" sz="1800" b="1" i="1" baseline="-25000" dirty="0">
                <a:solidFill>
                  <a:srgbClr val="00287D"/>
                </a:solidFill>
              </a:rPr>
              <a:t>T</a:t>
            </a:r>
            <a:r>
              <a:rPr lang="cs-CZ" sz="1800" dirty="0"/>
              <a:t>) pro jednoduché útvary můžeme spočítat vhodnou volbou elementu </a:t>
            </a:r>
            <a:r>
              <a:rPr lang="cs-CZ" sz="1800" i="1" dirty="0">
                <a:solidFill>
                  <a:srgbClr val="00287D"/>
                </a:solidFill>
              </a:rPr>
              <a:t>dm</a:t>
            </a:r>
            <a:r>
              <a:rPr lang="cs-CZ" sz="1800" dirty="0"/>
              <a:t> nebo je lze najít v tabulkách.</a:t>
            </a:r>
          </a:p>
          <a:p>
            <a:pPr marL="0" indent="0">
              <a:buNone/>
            </a:pPr>
            <a:r>
              <a:rPr lang="cs-CZ" sz="1800" dirty="0"/>
              <a:t>Často potřebujete stanovit moment setrvačnosti </a:t>
            </a:r>
            <a:r>
              <a:rPr lang="cs-CZ" sz="1800" i="1" dirty="0">
                <a:solidFill>
                  <a:srgbClr val="00287D"/>
                </a:solidFill>
              </a:rPr>
              <a:t>J </a:t>
            </a:r>
            <a:r>
              <a:rPr lang="cs-CZ" sz="1800" dirty="0"/>
              <a:t>vůči ose </a:t>
            </a:r>
            <a:r>
              <a:rPr lang="cs-CZ" sz="1800" dirty="0">
                <a:solidFill>
                  <a:srgbClr val="C00000"/>
                </a:solidFill>
              </a:rPr>
              <a:t>neprocházející těžištěm</a:t>
            </a:r>
            <a:r>
              <a:rPr lang="cs-CZ" sz="1800" dirty="0"/>
              <a:t>. Moment setrvačnosti tělesa </a:t>
            </a:r>
            <a:r>
              <a:rPr lang="cs-CZ" sz="1800" i="1" dirty="0">
                <a:solidFill>
                  <a:srgbClr val="00287D"/>
                </a:solidFill>
              </a:rPr>
              <a:t>J  </a:t>
            </a:r>
            <a:r>
              <a:rPr lang="cs-CZ" sz="1800" dirty="0"/>
              <a:t>lze pak stanovit pomocí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C00000"/>
                </a:solidFill>
              </a:rPr>
              <a:t>Steinerovy věty:</a:t>
            </a:r>
            <a:r>
              <a:rPr lang="cs-CZ" sz="1800" dirty="0"/>
              <a:t> 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Osu otáčení </a:t>
            </a:r>
            <a:r>
              <a:rPr lang="cs-CZ" sz="1800" b="1" i="1" dirty="0"/>
              <a:t>o</a:t>
            </a:r>
            <a:r>
              <a:rPr lang="cs-CZ" sz="1800" dirty="0"/>
              <a:t> vůči níž chceme stanovit moment</a:t>
            </a:r>
          </a:p>
          <a:p>
            <a:pPr marL="0" indent="0">
              <a:buNone/>
            </a:pPr>
            <a:r>
              <a:rPr lang="cs-CZ" sz="1800" dirty="0"/>
              <a:t>setrvačnosti a která je </a:t>
            </a:r>
            <a:r>
              <a:rPr lang="cs-CZ" sz="1800" dirty="0">
                <a:solidFill>
                  <a:srgbClr val="C00000"/>
                </a:solidFill>
              </a:rPr>
              <a:t>rovnoběžná</a:t>
            </a:r>
            <a:r>
              <a:rPr lang="cs-CZ" sz="1800" dirty="0"/>
              <a:t> s těžištní</a:t>
            </a:r>
          </a:p>
          <a:p>
            <a:pPr marL="0" indent="0">
              <a:buNone/>
            </a:pPr>
            <a:r>
              <a:rPr lang="cs-CZ" sz="1800" dirty="0"/>
              <a:t>osou </a:t>
            </a:r>
            <a:r>
              <a:rPr lang="cs-CZ" sz="1800" b="1" i="1" dirty="0" err="1">
                <a:solidFill>
                  <a:srgbClr val="00287D"/>
                </a:solidFill>
              </a:rPr>
              <a:t>o</a:t>
            </a:r>
            <a:r>
              <a:rPr lang="cs-CZ" sz="1800" b="1" i="1" baseline="-25000" dirty="0" err="1">
                <a:solidFill>
                  <a:srgbClr val="00287D"/>
                </a:solidFill>
              </a:rPr>
              <a:t>T</a:t>
            </a:r>
            <a:r>
              <a:rPr lang="cs-CZ" sz="1800" b="1" i="1" dirty="0">
                <a:solidFill>
                  <a:srgbClr val="00287D"/>
                </a:solidFill>
              </a:rPr>
              <a:t> </a:t>
            </a:r>
            <a:r>
              <a:rPr lang="cs-CZ" sz="1800" dirty="0"/>
              <a:t>a je ve vzdálenosti </a:t>
            </a:r>
            <a:r>
              <a:rPr lang="cs-CZ" sz="1800" b="1" i="1" dirty="0">
                <a:solidFill>
                  <a:srgbClr val="00287D"/>
                </a:solidFill>
              </a:rPr>
              <a:t>a</a:t>
            </a:r>
            <a:r>
              <a:rPr lang="cs-CZ" sz="1800" dirty="0"/>
              <a:t>. </a:t>
            </a:r>
          </a:p>
          <a:p>
            <a:pPr marL="400050" lvl="1" indent="0">
              <a:spcAft>
                <a:spcPts val="600"/>
              </a:spcAft>
              <a:buNone/>
            </a:pPr>
            <a:endParaRPr lang="cs-CZ" sz="18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ovéPole 7"/>
              <p:cNvSpPr txBox="1"/>
              <p:nvPr/>
            </p:nvSpPr>
            <p:spPr>
              <a:xfrm>
                <a:off x="776289" y="3813258"/>
                <a:ext cx="2690811" cy="37555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𝑱𝑻</m:t>
                      </m:r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cs-CZ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cs-CZ" sz="1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cs-CZ" sz="1800" b="1" dirty="0">
                  <a:latin typeface="+mn-lt"/>
                </a:endParaRPr>
              </a:p>
            </p:txBody>
          </p:sp>
        </mc:Choice>
        <mc:Fallback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89" y="3813258"/>
                <a:ext cx="2690811" cy="375552"/>
              </a:xfrm>
              <a:prstGeom prst="rect">
                <a:avLst/>
              </a:prstGeom>
              <a:blipFill rotWithShape="0"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A67EB7F9-F6DE-40D9-8726-C61F60EF6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681" y="3731317"/>
            <a:ext cx="2600229" cy="187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6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Pohybová rovnice translace tělesa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3591090"/>
          </a:xfrm>
        </p:spPr>
        <p:txBody>
          <a:bodyPr/>
          <a:lstStyle/>
          <a:p>
            <a:pPr marL="400050" indent="-400050">
              <a:buAutoNum type="romanUcPeriod"/>
            </a:pPr>
            <a:r>
              <a:rPr lang="cs-CZ" sz="1800" b="1" dirty="0">
                <a:solidFill>
                  <a:srgbClr val="00287D"/>
                </a:solidFill>
              </a:rPr>
              <a:t>impulsová věta: </a:t>
            </a:r>
          </a:p>
          <a:p>
            <a:pPr marL="400050" lvl="1" indent="0">
              <a:buNone/>
            </a:pPr>
            <a:endParaRPr lang="cs-CZ" sz="1800" dirty="0"/>
          </a:p>
          <a:p>
            <a:pPr marL="400050" lvl="1" indent="0">
              <a:buNone/>
            </a:pPr>
            <a:endParaRPr lang="cs-CZ" sz="1800" dirty="0"/>
          </a:p>
          <a:p>
            <a:pPr marL="400050" lvl="1" indent="0">
              <a:buNone/>
            </a:pPr>
            <a:endParaRPr lang="cs-CZ" sz="1800" dirty="0"/>
          </a:p>
          <a:p>
            <a:pPr marL="400050" lvl="1" indent="0">
              <a:buNone/>
            </a:pPr>
            <a:endParaRPr lang="cs-CZ" sz="1800" dirty="0"/>
          </a:p>
          <a:p>
            <a:pPr marL="400050" lvl="1" indent="0">
              <a:buNone/>
            </a:pPr>
            <a:endParaRPr lang="cs-CZ" sz="1800" dirty="0"/>
          </a:p>
          <a:p>
            <a:pPr marL="400050" lvl="1" indent="0">
              <a:buNone/>
            </a:pPr>
            <a:r>
              <a:rPr lang="cs-CZ" sz="1800" dirty="0"/>
              <a:t>Pro vnitřní síly působící na hmotné body soustavy platí zákon akce a reakce a proto je jejich součet nulový.</a:t>
            </a:r>
          </a:p>
          <a:p>
            <a:pPr marL="400050" lvl="1" indent="0">
              <a:spcAft>
                <a:spcPts val="600"/>
              </a:spcAft>
              <a:buNone/>
            </a:pPr>
            <a:endParaRPr lang="cs-CZ" sz="18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09589" y="5668194"/>
            <a:ext cx="786953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+mn-lt"/>
              </a:rPr>
              <a:t>Těžiště soustavy hmotných bodů se pohybuje tak, jako kdyby celá hmotnost soustavy byla soustředěna v těžišti a všechny vnější síly působily v těžišti.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1484346" y="4697591"/>
                <a:ext cx="5867430" cy="82067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cs-CZ" sz="18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cs-CZ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  <m:r>
                        <a:rPr lang="cs-CZ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cs-CZ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𝒊𝒏𝒕</m:t>
                                  </m:r>
                                </m:sub>
                              </m:sSub>
                            </m:e>
                          </m:acc>
                          <m:r>
                            <a:rPr lang="cs-CZ" sz="1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cs-CZ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1" i="1" smtClean="0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cs-CZ" sz="1800" b="1" i="1" smtClean="0">
                                      <a:latin typeface="Cambria Math" panose="02040503050406030204" pitchFamily="18" charset="0"/>
                                    </a:rPr>
                                    <m:t>𝒆𝒙𝒕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1800" b="1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1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cs-CZ" sz="1800" b="1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𝒆𝒙𝒕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cs-CZ" sz="18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cs-CZ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8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num>
                            <m:den>
                              <m:r>
                                <a:rPr lang="cs-CZ" sz="1800" b="1" i="1" smtClean="0">
                                  <a:latin typeface="Cambria Math" panose="02040503050406030204" pitchFamily="18" charset="0"/>
                                </a:rPr>
                                <m:t>𝒅𝒕</m:t>
                              </m:r>
                            </m:den>
                          </m:f>
                          <m:sSub>
                            <m:sSubPr>
                              <m:ctrlPr>
                                <a:rPr lang="cs-CZ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cs-CZ" sz="1800" b="1" i="1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1800" b="1" i="1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sz="1800" b="1" i="1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cs-CZ" sz="18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f>
                        <m:f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</m:acc>
                        </m:num>
                        <m:den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</m:oMath>
                  </m:oMathPara>
                </a14:m>
                <a:endParaRPr lang="cs-CZ" sz="1800" b="1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346" y="4697591"/>
                <a:ext cx="5867430" cy="82067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xmlns="" id="{72A0C897-9A99-4D89-8AD8-44CD4541C583}"/>
                  </a:ext>
                </a:extLst>
              </p:cNvPr>
              <p:cNvSpPr/>
              <p:nvPr/>
            </p:nvSpPr>
            <p:spPr>
              <a:xfrm>
                <a:off x="825500" y="2354397"/>
                <a:ext cx="7466728" cy="67993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>
                  <a:spcBef>
                    <a:spcPct val="20000"/>
                  </a:spcBef>
                  <a:buClr>
                    <a:srgbClr val="00287D"/>
                  </a:buClr>
                  <a:buSzPct val="100000"/>
                </a:pPr>
                <a:r>
                  <a:rPr lang="cs-CZ" sz="1800" kern="0" dirty="0">
                    <a:solidFill>
                      <a:srgbClr val="000000"/>
                    </a:solidFill>
                    <a:latin typeface="+mn-lt"/>
                  </a:rPr>
                  <a:t>Součet všech </a:t>
                </a:r>
                <a:r>
                  <a:rPr lang="cs-CZ" sz="1800" kern="0" dirty="0">
                    <a:solidFill>
                      <a:srgbClr val="C00000"/>
                    </a:solidFill>
                    <a:latin typeface="+mn-lt"/>
                  </a:rPr>
                  <a:t>vnějších sil </a:t>
                </a:r>
                <a:r>
                  <a:rPr lang="cs-CZ" sz="1800" kern="0" dirty="0">
                    <a:solidFill>
                      <a:srgbClr val="000000"/>
                    </a:solidFill>
                    <a:latin typeface="+mn-lt"/>
                  </a:rPr>
                  <a:t>působících na soustavu hmotných bodů je roven časové derivaci celkové hybnosti soustavy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ker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ker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acc>
                  </m:oMath>
                </a14:m>
                <a:r>
                  <a:rPr lang="cs-CZ" sz="1800" kern="0" dirty="0">
                    <a:solidFill>
                      <a:srgbClr val="000000"/>
                    </a:solidFill>
                    <a:latin typeface="+mn-lt"/>
                  </a:rPr>
                  <a:t>. </a:t>
                </a:r>
              </a:p>
            </p:txBody>
          </p:sp>
        </mc:Choice>
        <mc:Fallback xmlns=""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72A0C897-9A99-4D89-8AD8-44CD4541C5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00" y="2354397"/>
                <a:ext cx="7466728" cy="679930"/>
              </a:xfrm>
              <a:prstGeom prst="rect">
                <a:avLst/>
              </a:prstGeom>
              <a:blipFill>
                <a:blip r:embed="rId3"/>
                <a:stretch>
                  <a:fillRect l="-653" t="-4464" b="-133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xmlns="" id="{C36B2045-C979-4A9A-A2C5-BA7DE3E4A375}"/>
                  </a:ext>
                </a:extLst>
              </p:cNvPr>
              <p:cNvSpPr txBox="1"/>
              <p:nvPr/>
            </p:nvSpPr>
            <p:spPr>
              <a:xfrm>
                <a:off x="1471647" y="3104531"/>
                <a:ext cx="3100353" cy="82067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1800" b="1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1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cs-CZ" sz="1800" b="1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𝒆𝒙𝒕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</m:acc>
                        </m:num>
                        <m:den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</m:oMath>
                  </m:oMathPara>
                </a14:m>
                <a:endParaRPr lang="cs-CZ" sz="1800" b="1" dirty="0"/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C36B2045-C979-4A9A-A2C5-BA7DE3E4A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647" y="3104531"/>
                <a:ext cx="3100353" cy="8206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642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Pohybová rovnice rotace tělesa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3"/>
                <a:ext cx="8082321" cy="3591090"/>
              </a:xfrm>
            </p:spPr>
            <p:txBody>
              <a:bodyPr/>
              <a:lstStyle/>
              <a:p>
                <a:pPr marL="400050" indent="-400050">
                  <a:buFont typeface="+mj-lt"/>
                  <a:buAutoNum type="romanUcPeriod" startAt="2"/>
                </a:pPr>
                <a:r>
                  <a:rPr lang="cs-CZ" sz="1800" b="1" dirty="0">
                    <a:solidFill>
                      <a:srgbClr val="00287D"/>
                    </a:solidFill>
                  </a:rPr>
                  <a:t>impulsová věta: </a:t>
                </a:r>
              </a:p>
              <a:p>
                <a:pPr marL="400050" lvl="1" indent="0">
                  <a:buNone/>
                </a:pPr>
                <a:endParaRPr lang="cs-CZ" sz="1800" dirty="0"/>
              </a:p>
              <a:p>
                <a:pPr marL="400050" lvl="1" indent="0">
                  <a:buNone/>
                </a:pPr>
                <a:endParaRPr lang="cs-CZ" sz="1800" dirty="0"/>
              </a:p>
              <a:p>
                <a:pPr marL="400050" lvl="1" indent="0">
                  <a:buNone/>
                </a:pPr>
                <a:endParaRPr lang="cs-CZ" sz="1800" dirty="0"/>
              </a:p>
              <a:p>
                <a:pPr marL="400050" lvl="1" indent="0">
                  <a:buNone/>
                </a:pPr>
                <a:endParaRPr lang="cs-CZ" sz="1800" dirty="0"/>
              </a:p>
              <a:p>
                <a:pPr marL="400050" lvl="1" indent="0">
                  <a:buNone/>
                </a:pPr>
                <a:endParaRPr lang="cs-CZ" sz="1800" dirty="0"/>
              </a:p>
              <a:p>
                <a:pPr marL="400050" lvl="1" indent="0">
                  <a:buNone/>
                </a:pPr>
                <a:r>
                  <a:rPr lang="cs-CZ" sz="1800" dirty="0"/>
                  <a:t>Momenty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𝑴</m:t>
                        </m:r>
                      </m:e>
                    </m:acc>
                  </m:oMath>
                </a14:m>
                <a:r>
                  <a:rPr lang="cs-CZ" sz="1800" dirty="0"/>
                  <a:t> 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e>
                    </m:acc>
                  </m:oMath>
                </a14:m>
                <a:r>
                  <a:rPr lang="cs-CZ" sz="1800" dirty="0"/>
                  <a:t> jsou vztaženy ke stejnému referenčnímu bodu. Pro vnitřní síly působící na hmotné body soustavy platí zákon akce a reakce a proto je jejich celkový moment nulový. (Moment hybnosti ~ točivost).</a:t>
                </a:r>
              </a:p>
              <a:p>
                <a:pPr marL="400050" lvl="1" indent="0">
                  <a:spcAft>
                    <a:spcPts val="600"/>
                  </a:spcAft>
                  <a:buNone/>
                </a:pPr>
                <a:endParaRPr lang="cs-CZ" sz="1800" b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3"/>
                <a:ext cx="8082321" cy="3591090"/>
              </a:xfrm>
              <a:blipFill>
                <a:blip r:embed="rId2"/>
                <a:stretch>
                  <a:fillRect l="-1660" t="-2207" r="-166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1471647" y="5025037"/>
                <a:ext cx="5373654" cy="82824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1" i="1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cs-CZ" sz="1800" b="1" i="1" smtClean="0"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acc>
                          <m:r>
                            <a:rPr lang="cs-CZ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cs-CZ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1" i="1" smtClean="0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cs-CZ" sz="1800" b="1" i="1" smtClean="0"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  <m:r>
                                    <a:rPr lang="cs-CZ" sz="1800" b="1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cs-CZ" sz="1800" b="1" i="1" smtClean="0">
                                      <a:latin typeface="Cambria Math" panose="02040503050406030204" pitchFamily="18" charset="0"/>
                                    </a:rPr>
                                    <m:t>𝒆𝒙𝒕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1800" b="1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1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cs-CZ" sz="1800" b="1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𝒆𝒙𝒕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cs-CZ" sz="18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cs-CZ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8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num>
                            <m:den>
                              <m:r>
                                <a:rPr lang="cs-CZ" sz="1800" b="1" i="1" smtClean="0">
                                  <a:latin typeface="Cambria Math" panose="02040503050406030204" pitchFamily="18" charset="0"/>
                                </a:rPr>
                                <m:t>𝒅𝒕</m:t>
                              </m:r>
                            </m:den>
                          </m:f>
                          <m:sSub>
                            <m:sSubPr>
                              <m:ctrlPr>
                                <a:rPr lang="cs-CZ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cs-CZ" sz="1800" b="1" i="1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1800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sz="1800" b="1" i="1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cs-CZ" sz="18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f>
                        <m:f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num>
                        <m:den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</m:oMath>
                  </m:oMathPara>
                </a14:m>
                <a:endParaRPr lang="cs-CZ" sz="1800" b="1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647" y="5025037"/>
                <a:ext cx="5373654" cy="82824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xmlns="" id="{72A0C897-9A99-4D89-8AD8-44CD4541C583}"/>
                  </a:ext>
                </a:extLst>
              </p:cNvPr>
              <p:cNvSpPr/>
              <p:nvPr/>
            </p:nvSpPr>
            <p:spPr>
              <a:xfrm>
                <a:off x="825500" y="2354397"/>
                <a:ext cx="7645400" cy="68749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>
                  <a:spcBef>
                    <a:spcPct val="20000"/>
                  </a:spcBef>
                  <a:buClr>
                    <a:srgbClr val="00287D"/>
                  </a:buClr>
                  <a:buSzPct val="100000"/>
                </a:pPr>
                <a:r>
                  <a:rPr lang="cs-CZ" sz="1800" kern="0" dirty="0">
                    <a:solidFill>
                      <a:srgbClr val="000000"/>
                    </a:solidFill>
                    <a:latin typeface="+mn-lt"/>
                  </a:rPr>
                  <a:t>Součet momentů všech </a:t>
                </a:r>
                <a:r>
                  <a:rPr lang="cs-CZ" sz="1800" kern="0" dirty="0">
                    <a:solidFill>
                      <a:srgbClr val="C00000"/>
                    </a:solidFill>
                    <a:latin typeface="+mn-lt"/>
                  </a:rPr>
                  <a:t>vnějších sil </a:t>
                </a:r>
                <a:r>
                  <a:rPr lang="cs-CZ" sz="1800" kern="0" dirty="0">
                    <a:solidFill>
                      <a:srgbClr val="000000"/>
                    </a:solidFill>
                    <a:latin typeface="+mn-lt"/>
                  </a:rPr>
                  <a:t>působících na soustavu hmotných bodů je roven časové derivaci celkového momentu hybnosti soustavy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ker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kern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cs-CZ" sz="1800" kern="0" dirty="0">
                    <a:solidFill>
                      <a:srgbClr val="000000"/>
                    </a:solidFill>
                    <a:latin typeface="+mn-lt"/>
                  </a:rPr>
                  <a:t>. </a:t>
                </a:r>
              </a:p>
            </p:txBody>
          </p:sp>
        </mc:Choice>
        <mc:Fallback xmlns=""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72A0C897-9A99-4D89-8AD8-44CD4541C5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00" y="2354397"/>
                <a:ext cx="7645400" cy="687496"/>
              </a:xfrm>
              <a:prstGeom prst="rect">
                <a:avLst/>
              </a:prstGeom>
              <a:blipFill>
                <a:blip r:embed="rId4"/>
                <a:stretch>
                  <a:fillRect l="-637" t="-4425" b="-132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xmlns="" id="{C36B2045-C979-4A9A-A2C5-BA7DE3E4A375}"/>
                  </a:ext>
                </a:extLst>
              </p:cNvPr>
              <p:cNvSpPr txBox="1"/>
              <p:nvPr/>
            </p:nvSpPr>
            <p:spPr>
              <a:xfrm>
                <a:off x="1471647" y="3104531"/>
                <a:ext cx="3100353" cy="82067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</m:acc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1800" b="1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1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cs-CZ" sz="1800" b="1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𝒆𝒙𝒕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num>
                        <m:den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</m:oMath>
                  </m:oMathPara>
                </a14:m>
                <a:endParaRPr lang="cs-CZ" sz="1800" b="1" dirty="0"/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C36B2045-C979-4A9A-A2C5-BA7DE3E4A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647" y="3104531"/>
                <a:ext cx="3100353" cy="8206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985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Pohybová rovnice rotace tělesa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3591090"/>
          </a:xfrm>
        </p:spPr>
        <p:txBody>
          <a:bodyPr/>
          <a:lstStyle/>
          <a:p>
            <a:pPr marL="0" indent="0">
              <a:buNone/>
            </a:pPr>
            <a:r>
              <a:rPr lang="cs-CZ" sz="1800" b="1" dirty="0"/>
              <a:t>Pohybovou rovnici rotačního pohybu lze také zapsat: </a:t>
            </a:r>
          </a:p>
          <a:p>
            <a:pPr marL="400050" lvl="1" indent="0">
              <a:buNone/>
            </a:pPr>
            <a:endParaRPr lang="cs-CZ" sz="1800" dirty="0"/>
          </a:p>
          <a:p>
            <a:pPr marL="400050" lvl="1" indent="0">
              <a:buNone/>
            </a:pPr>
            <a:endParaRPr lang="cs-CZ" sz="1800" dirty="0"/>
          </a:p>
          <a:p>
            <a:pPr marL="400050" lvl="1" indent="0">
              <a:buNone/>
            </a:pPr>
            <a:endParaRPr lang="cs-CZ" sz="1800" dirty="0"/>
          </a:p>
          <a:p>
            <a:pPr marL="400050" lvl="1" indent="0">
              <a:buNone/>
            </a:pPr>
            <a:endParaRPr lang="cs-CZ" sz="1800" dirty="0"/>
          </a:p>
          <a:p>
            <a:pPr marL="400050" lvl="1" indent="0">
              <a:buNone/>
            </a:pPr>
            <a:r>
              <a:rPr lang="cs-CZ" sz="1800" dirty="0"/>
              <a:t>Rotační impuls </a:t>
            </a:r>
            <a:r>
              <a:rPr lang="cs-CZ" sz="1800" b="1" i="1" dirty="0">
                <a:solidFill>
                  <a:srgbClr val="00287D"/>
                </a:solidFill>
              </a:rPr>
              <a:t>L</a:t>
            </a:r>
            <a:r>
              <a:rPr lang="cs-CZ" sz="1800" dirty="0"/>
              <a:t> definujeme vztahem</a:t>
            </a:r>
          </a:p>
          <a:p>
            <a:pPr marL="400050" lvl="1" indent="0">
              <a:buNone/>
            </a:pPr>
            <a:endParaRPr lang="cs-CZ" sz="1800" dirty="0"/>
          </a:p>
          <a:p>
            <a:pPr marL="400050" lvl="1" indent="0">
              <a:buNone/>
            </a:pPr>
            <a:endParaRPr lang="cs-CZ" sz="1800" dirty="0"/>
          </a:p>
          <a:p>
            <a:pPr marL="400050" lvl="1" indent="0">
              <a:buNone/>
            </a:pPr>
            <a:endParaRPr lang="cs-CZ" sz="1800" dirty="0"/>
          </a:p>
          <a:p>
            <a:pPr marL="400050" lvl="1" indent="0">
              <a:buNone/>
            </a:pPr>
            <a:endParaRPr lang="cs-CZ" sz="1800" dirty="0"/>
          </a:p>
          <a:p>
            <a:pPr marL="400050" lvl="1" indent="0">
              <a:buNone/>
            </a:pPr>
            <a:r>
              <a:rPr lang="cs-CZ" sz="1800" dirty="0"/>
              <a:t>Působení rotačního impulsu vnějších sil vede ke změně momentu hybnosti – ke změně točivosti tělesa.</a:t>
            </a:r>
          </a:p>
          <a:p>
            <a:pPr marL="400050" lvl="1" indent="0">
              <a:spcAft>
                <a:spcPts val="600"/>
              </a:spcAft>
              <a:buNone/>
            </a:pPr>
            <a:endParaRPr lang="cs-CZ" sz="18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1492898" y="4059837"/>
                <a:ext cx="3079102" cy="95635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cs-CZ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cs-CZ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cs-CZ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sub>
                        <m:sup>
                          <m: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cs-CZ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</m:acc>
                          <m: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e>
                      </m:nary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cs-CZ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cs-CZ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cs-CZ" sz="1800" b="1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898" y="4059837"/>
                <a:ext cx="3079102" cy="95635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xmlns="" id="{C36B2045-C979-4A9A-A2C5-BA7DE3E4A375}"/>
                  </a:ext>
                </a:extLst>
              </p:cNvPr>
              <p:cNvSpPr txBox="1"/>
              <p:nvPr/>
            </p:nvSpPr>
            <p:spPr>
              <a:xfrm>
                <a:off x="1450396" y="2608326"/>
                <a:ext cx="3100353" cy="64254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</m:acc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f>
                        <m:f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</m:acc>
                        </m:num>
                        <m:den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acc>
                        <m:accPr>
                          <m:chr m:val="⃗"/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</m:acc>
                    </m:oMath>
                  </m:oMathPara>
                </a14:m>
                <a:endParaRPr lang="cs-CZ" sz="1800" b="1" dirty="0"/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C36B2045-C979-4A9A-A2C5-BA7DE3E4A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396" y="2608326"/>
                <a:ext cx="3100353" cy="6425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10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Zákony zachování v izolované soustavě hmotných bodů a při pohybu tuhého tělesa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3591090"/>
          </a:xfrm>
        </p:spPr>
        <p:txBody>
          <a:bodyPr/>
          <a:lstStyle/>
          <a:p>
            <a:pPr marL="0" indent="0">
              <a:buNone/>
            </a:pPr>
            <a:r>
              <a:rPr lang="cs-CZ" sz="1800" b="1" dirty="0">
                <a:solidFill>
                  <a:srgbClr val="00287D"/>
                </a:solidFill>
              </a:rPr>
              <a:t>Zákon zachování hybnosti </a:t>
            </a:r>
          </a:p>
          <a:p>
            <a:pPr marL="0" indent="0">
              <a:buNone/>
            </a:pPr>
            <a:endParaRPr lang="cs-CZ" sz="1800" b="1" dirty="0"/>
          </a:p>
          <a:p>
            <a:pPr marL="400050" lvl="1" indent="0">
              <a:buNone/>
            </a:pPr>
            <a:endParaRPr lang="cs-CZ" sz="1800" dirty="0"/>
          </a:p>
          <a:p>
            <a:pPr marL="400050" lvl="1" indent="0">
              <a:buNone/>
            </a:pPr>
            <a:endParaRPr lang="cs-CZ" sz="1800" dirty="0"/>
          </a:p>
          <a:p>
            <a:pPr marL="400050" lvl="1" indent="0">
              <a:buNone/>
            </a:pPr>
            <a:endParaRPr lang="cs-CZ" sz="1800" dirty="0"/>
          </a:p>
          <a:p>
            <a:pPr marL="400050" lvl="1" indent="0">
              <a:buNone/>
            </a:pPr>
            <a:endParaRPr lang="cs-CZ" sz="1800" dirty="0"/>
          </a:p>
          <a:p>
            <a:pPr marL="0" lvl="0" indent="0">
              <a:buNone/>
            </a:pPr>
            <a:r>
              <a:rPr lang="cs-CZ" sz="1800" b="1" dirty="0">
                <a:solidFill>
                  <a:srgbClr val="00287D"/>
                </a:solidFill>
              </a:rPr>
              <a:t>Zákon zachování točivosti (momentu hybnosti) </a:t>
            </a:r>
          </a:p>
          <a:p>
            <a:pPr marL="0" indent="0">
              <a:buNone/>
            </a:pPr>
            <a:endParaRPr lang="cs-CZ" sz="1800" dirty="0"/>
          </a:p>
          <a:p>
            <a:pPr marL="400050" lvl="1" indent="0">
              <a:buNone/>
            </a:pPr>
            <a:endParaRPr lang="cs-CZ" sz="1800" dirty="0"/>
          </a:p>
          <a:p>
            <a:pPr marL="400050" lvl="1" indent="0">
              <a:buNone/>
            </a:pPr>
            <a:endParaRPr lang="cs-CZ" sz="1800" dirty="0"/>
          </a:p>
          <a:p>
            <a:pPr marL="400050" lvl="1" indent="0">
              <a:buNone/>
            </a:pPr>
            <a:endParaRPr lang="cs-CZ" sz="1800" dirty="0"/>
          </a:p>
          <a:p>
            <a:pPr marL="400050" lvl="1" indent="0">
              <a:buNone/>
            </a:pPr>
            <a:endParaRPr lang="cs-CZ" sz="1800" dirty="0"/>
          </a:p>
          <a:p>
            <a:pPr marL="400050" lvl="1" indent="0">
              <a:buNone/>
            </a:pPr>
            <a:endParaRPr lang="cs-CZ" sz="1800" dirty="0"/>
          </a:p>
          <a:p>
            <a:pPr marL="400050" lvl="1" indent="0">
              <a:buNone/>
            </a:pPr>
            <a:r>
              <a:rPr lang="cs-CZ" sz="1800" dirty="0"/>
              <a:t>Krasobruslaři - pirueta</a:t>
            </a:r>
          </a:p>
          <a:p>
            <a:pPr marL="400050" lvl="1" indent="0">
              <a:spcAft>
                <a:spcPts val="600"/>
              </a:spcAft>
              <a:buNone/>
            </a:pPr>
            <a:endParaRPr lang="cs-CZ" sz="18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xmlns="" id="{C36B2045-C979-4A9A-A2C5-BA7DE3E4A375}"/>
                  </a:ext>
                </a:extLst>
              </p:cNvPr>
              <p:cNvSpPr txBox="1"/>
              <p:nvPr/>
            </p:nvSpPr>
            <p:spPr>
              <a:xfrm>
                <a:off x="5635900" y="6219757"/>
                <a:ext cx="2190102" cy="369332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cs-CZ" sz="1800" b="1" dirty="0"/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C36B2045-C979-4A9A-A2C5-BA7DE3E4A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900" y="6219757"/>
                <a:ext cx="2190102" cy="369332"/>
              </a:xfrm>
              <a:prstGeom prst="rect">
                <a:avLst/>
              </a:prstGeom>
              <a:blipFill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xmlns="" id="{9D4CB318-7335-4B07-921B-1C6800DC7AED}"/>
                  </a:ext>
                </a:extLst>
              </p:cNvPr>
              <p:cNvSpPr/>
              <p:nvPr/>
            </p:nvSpPr>
            <p:spPr>
              <a:xfrm>
                <a:off x="509588" y="2302343"/>
                <a:ext cx="7961311" cy="67993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>
                  <a:spcBef>
                    <a:spcPct val="20000"/>
                  </a:spcBef>
                  <a:buClr>
                    <a:srgbClr val="00287D"/>
                  </a:buClr>
                  <a:buSzPct val="100000"/>
                </a:pPr>
                <a:r>
                  <a:rPr lang="cs-CZ" sz="1800" b="1" kern="0" dirty="0">
                    <a:solidFill>
                      <a:srgbClr val="000000"/>
                    </a:solidFill>
                    <a:latin typeface="Arial"/>
                  </a:rPr>
                  <a:t>V izolované soustavě hmotných bodů se celková hybnost soustavy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acc>
                  </m:oMath>
                </a14:m>
                <a:r>
                  <a:rPr lang="cs-CZ" sz="1800" b="1" kern="0" dirty="0">
                    <a:solidFill>
                      <a:srgbClr val="000000"/>
                    </a:solidFill>
                    <a:latin typeface="Arial"/>
                  </a:rPr>
                  <a:t> zachovává.</a:t>
                </a:r>
              </a:p>
            </p:txBody>
          </p:sp>
        </mc:Choice>
        <mc:Fallback xmlns=""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9D4CB318-7335-4B07-921B-1C6800DC7A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88" y="2302343"/>
                <a:ext cx="7961311" cy="679930"/>
              </a:xfrm>
              <a:prstGeom prst="rect">
                <a:avLst/>
              </a:prstGeom>
              <a:blipFill>
                <a:blip r:embed="rId3"/>
                <a:stretch>
                  <a:fillRect l="-689" b="-144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xmlns="" id="{54104607-2E27-45BD-B69E-A6F5A03084BB}"/>
                  </a:ext>
                </a:extLst>
              </p:cNvPr>
              <p:cNvSpPr txBox="1"/>
              <p:nvPr/>
            </p:nvSpPr>
            <p:spPr>
              <a:xfrm>
                <a:off x="1515398" y="3018663"/>
                <a:ext cx="4120502" cy="82067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1800" b="1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1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cs-CZ" sz="1800" b="1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acc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𝒌𝒐𝒏𝒔𝒕</m:t>
                          </m:r>
                        </m:e>
                      </m:acc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               </m:t>
                      </m:r>
                      <m:f>
                        <m:f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</m:acc>
                        </m:num>
                        <m:den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cs-CZ" sz="1800" b="1" dirty="0"/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54104607-2E27-45BD-B69E-A6F5A0308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398" y="3018663"/>
                <a:ext cx="4120502" cy="8206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xmlns="" id="{B004F0EB-09A1-42D9-9C46-E6C4C37B1215}"/>
                  </a:ext>
                </a:extLst>
              </p:cNvPr>
              <p:cNvSpPr/>
              <p:nvPr/>
            </p:nvSpPr>
            <p:spPr>
              <a:xfrm>
                <a:off x="509587" y="4351870"/>
                <a:ext cx="7961311" cy="68749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>
                  <a:spcBef>
                    <a:spcPct val="20000"/>
                  </a:spcBef>
                  <a:buClr>
                    <a:srgbClr val="00287D"/>
                  </a:buClr>
                  <a:buSzPct val="100000"/>
                </a:pPr>
                <a:r>
                  <a:rPr lang="cs-CZ" sz="1800" b="1" kern="0" dirty="0">
                    <a:solidFill>
                      <a:srgbClr val="000000"/>
                    </a:solidFill>
                    <a:latin typeface="Arial"/>
                  </a:rPr>
                  <a:t>V izolované soustavě hmotných bodů se celkový moment hybnosti soustavy (točivost)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cs-CZ" sz="1800" b="1" kern="0" dirty="0">
                    <a:solidFill>
                      <a:srgbClr val="000000"/>
                    </a:solidFill>
                    <a:latin typeface="Arial"/>
                  </a:rPr>
                  <a:t> zachovává.</a:t>
                </a:r>
              </a:p>
            </p:txBody>
          </p:sp>
        </mc:Choice>
        <mc:Fallback xmlns=""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B004F0EB-09A1-42D9-9C46-E6C4C37B12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87" y="4351870"/>
                <a:ext cx="7961311" cy="687496"/>
              </a:xfrm>
              <a:prstGeom prst="rect">
                <a:avLst/>
              </a:prstGeom>
              <a:blipFill>
                <a:blip r:embed="rId5"/>
                <a:stretch>
                  <a:fillRect l="-689" t="-5310" b="-132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xmlns="" id="{80E397A5-A95A-43F3-AAC5-78FA862DD07A}"/>
                  </a:ext>
                </a:extLst>
              </p:cNvPr>
              <p:cNvSpPr txBox="1"/>
              <p:nvPr/>
            </p:nvSpPr>
            <p:spPr>
              <a:xfrm>
                <a:off x="1515398" y="5150567"/>
                <a:ext cx="4120502" cy="82067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1800" b="1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1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cs-CZ" sz="1800" b="1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𝒌𝒐𝒏𝒔𝒕</m:t>
                          </m:r>
                        </m:e>
                      </m:acc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               </m:t>
                      </m:r>
                      <m:f>
                        <m:f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num>
                        <m:den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cs-CZ" sz="1800" b="1" dirty="0"/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80E397A5-A95A-43F3-AAC5-78FA862DD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398" y="5150567"/>
                <a:ext cx="4120502" cy="8206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xmlns="" id="{49A9595E-F514-42AC-A08C-7EE2C9A747D9}"/>
                  </a:ext>
                </a:extLst>
              </p:cNvPr>
              <p:cNvSpPr/>
              <p:nvPr/>
            </p:nvSpPr>
            <p:spPr>
              <a:xfrm>
                <a:off x="3395230" y="6063052"/>
                <a:ext cx="2190023" cy="642548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1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</m:acc>
                      <m:r>
                        <a:rPr lang="cs-CZ" sz="1800" b="1" i="1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f>
                        <m:fPr>
                          <m:ctrlPr>
                            <a:rPr lang="cs-CZ" sz="1800" b="1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cs-CZ" sz="1800" b="1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b="1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</m:acc>
                        </m:num>
                        <m:den>
                          <m:r>
                            <a:rPr lang="cs-CZ" sz="1800" b="1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cs-CZ" sz="1800" b="1" i="1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acc>
                        <m:accPr>
                          <m:chr m:val="⃗"/>
                          <m:ctrlPr>
                            <a:rPr lang="cs-CZ" sz="1800" b="1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1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</m:acc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cs-CZ" sz="18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49A9595E-F514-42AC-A08C-7EE2C9A747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230" y="6063052"/>
                <a:ext cx="2190023" cy="6425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84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Pohyb tuhého tělesa, těžiště tělesa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/>
              <a:t>Tuhé těleso může konat dva základní druhy pohybů: </a:t>
            </a:r>
            <a:r>
              <a:rPr lang="cs-CZ" sz="2000" i="1" dirty="0">
                <a:solidFill>
                  <a:srgbClr val="00287D"/>
                </a:solidFill>
              </a:rPr>
              <a:t>posuvný</a:t>
            </a:r>
            <a:r>
              <a:rPr lang="cs-CZ" sz="2000" dirty="0"/>
              <a:t> a </a:t>
            </a:r>
            <a:r>
              <a:rPr lang="cs-CZ" sz="2000" i="1" dirty="0">
                <a:solidFill>
                  <a:srgbClr val="00287D"/>
                </a:solidFill>
              </a:rPr>
              <a:t>otáčivý</a:t>
            </a:r>
            <a:r>
              <a:rPr lang="cs-CZ" sz="2000" dirty="0"/>
              <a:t> </a:t>
            </a:r>
          </a:p>
          <a:p>
            <a:pPr marL="0" indent="0" algn="just">
              <a:buNone/>
            </a:pPr>
            <a:endParaRPr lang="cs-CZ" sz="2000" dirty="0"/>
          </a:p>
          <a:p>
            <a:pPr>
              <a:buFont typeface="+mj-lt"/>
              <a:buAutoNum type="arabicPeriod"/>
            </a:pPr>
            <a:r>
              <a:rPr lang="cs-CZ" sz="1800" b="1" i="1" dirty="0">
                <a:solidFill>
                  <a:srgbClr val="00287D"/>
                </a:solidFill>
              </a:rPr>
              <a:t>Pohyb posuvný (translační).</a:t>
            </a:r>
          </a:p>
          <a:p>
            <a:pPr marL="400050" lvl="1" indent="0">
              <a:buNone/>
            </a:pPr>
            <a:r>
              <a:rPr lang="cs-CZ" sz="1800" dirty="0"/>
              <a:t>Těleso, které se po trajektorii posunuje tak, že všechny body tělesa mají</a:t>
            </a:r>
          </a:p>
          <a:p>
            <a:pPr marL="400050" lvl="1" indent="0">
              <a:buNone/>
            </a:pPr>
            <a:r>
              <a:rPr lang="cs-CZ" sz="1800" dirty="0"/>
              <a:t>Během pohybu stejnou rychlost – </a:t>
            </a:r>
            <a:r>
              <a:rPr lang="cs-CZ" sz="1800" i="1" dirty="0">
                <a:solidFill>
                  <a:srgbClr val="00287D"/>
                </a:solidFill>
              </a:rPr>
              <a:t>velikost </a:t>
            </a:r>
            <a:r>
              <a:rPr lang="cs-CZ" sz="1800" dirty="0"/>
              <a:t>i</a:t>
            </a:r>
            <a:r>
              <a:rPr lang="cs-CZ" sz="1800" i="1" dirty="0">
                <a:solidFill>
                  <a:srgbClr val="00287D"/>
                </a:solidFill>
              </a:rPr>
              <a:t> směr.</a:t>
            </a:r>
          </a:p>
          <a:p>
            <a:pPr marL="400050" lvl="1" indent="0">
              <a:buNone/>
            </a:pPr>
            <a:endParaRPr lang="cs-CZ" sz="1400" dirty="0">
              <a:solidFill>
                <a:srgbClr val="00287D"/>
              </a:solidFill>
            </a:endParaRPr>
          </a:p>
          <a:p>
            <a:pPr marL="400050" lvl="1" indent="0">
              <a:buNone/>
            </a:pPr>
            <a:r>
              <a:rPr lang="cs-CZ" sz="1400" dirty="0">
                <a:solidFill>
                  <a:srgbClr val="00287D"/>
                </a:solidFill>
              </a:rPr>
              <a:t>Trajektorií může být zcela obecná křivka (nejen přímka)</a:t>
            </a:r>
          </a:p>
          <a:p>
            <a:pPr marL="400050" lvl="1" indent="0">
              <a:buNone/>
            </a:pPr>
            <a:r>
              <a:rPr lang="cs-CZ" sz="1400" dirty="0">
                <a:solidFill>
                  <a:srgbClr val="00287D"/>
                </a:solidFill>
              </a:rPr>
              <a:t>a má pro všechny body tělesa stejný tvar</a:t>
            </a:r>
            <a:r>
              <a:rPr lang="cs-CZ" sz="1800" dirty="0"/>
              <a:t>.</a:t>
            </a:r>
          </a:p>
          <a:p>
            <a:pPr>
              <a:buFont typeface="+mj-lt"/>
              <a:buAutoNum type="arabicPeriod"/>
            </a:pPr>
            <a:endParaRPr lang="cs-CZ" sz="1800" i="1" dirty="0">
              <a:solidFill>
                <a:srgbClr val="00287D"/>
              </a:solidFill>
            </a:endParaRPr>
          </a:p>
          <a:p>
            <a:pPr>
              <a:buFont typeface="+mj-lt"/>
              <a:buAutoNum type="arabicPeriod"/>
            </a:pPr>
            <a:endParaRPr lang="cs-CZ" sz="1800" i="1" dirty="0">
              <a:solidFill>
                <a:srgbClr val="00287D"/>
              </a:solidFill>
            </a:endParaRPr>
          </a:p>
          <a:p>
            <a:pPr algn="just"/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EC0109EC-4A95-4D47-91C6-CA7A705D3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515" y="3429000"/>
            <a:ext cx="2633225" cy="1522571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xmlns="" id="{7BF486F8-2549-4271-9688-3D0DF5FA4991}"/>
              </a:ext>
            </a:extLst>
          </p:cNvPr>
          <p:cNvSpPr/>
          <p:nvPr/>
        </p:nvSpPr>
        <p:spPr>
          <a:xfrm>
            <a:off x="509589" y="5010685"/>
            <a:ext cx="8190151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1800" b="1" dirty="0">
                <a:latin typeface="+mn-lt"/>
              </a:rPr>
              <a:t>Translační pohyb homogenního tělesa můžeme nahradit pohybem jeho těžiště, ve kterém je soustředěna hmotnost tělesa a platí všechny dosud uvedené zákony pro pohyb hmotného bodu</a:t>
            </a:r>
          </a:p>
        </p:txBody>
      </p:sp>
    </p:spTree>
    <p:extLst>
      <p:ext uri="{BB962C8B-B14F-4D97-AF65-F5344CB8AC3E}">
        <p14:creationId xmlns:p14="http://schemas.microsoft.com/office/powerpoint/2010/main" val="18230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Práce a výkon při rotaci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3"/>
                <a:ext cx="8082321" cy="359109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cs-CZ" sz="1800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endParaRPr lang="cs-CZ" sz="1800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endParaRPr lang="cs-CZ" sz="1800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/>
                  <a:t>Protože směry vektorů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acc>
                  </m:oMath>
                </a14:m>
                <a:r>
                  <a:rPr lang="cs-CZ" sz="1800" dirty="0">
                    <a:solidFill>
                      <a:srgbClr val="000000"/>
                    </a:solidFill>
                  </a:rPr>
                  <a:t> 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𝝋</m:t>
                        </m:r>
                      </m:e>
                    </m:acc>
                  </m:oMath>
                </a14:m>
                <a:r>
                  <a:rPr lang="el-GR" sz="1800" dirty="0"/>
                  <a:t> </a:t>
                </a:r>
                <a:r>
                  <a:rPr lang="cs-CZ" sz="1800" dirty="0"/>
                  <a:t>jsou totožné a pod integrálem máme skalární součin (</a:t>
                </a:r>
                <a:r>
                  <a:rPr lang="cs-CZ" sz="1800" i="1" dirty="0"/>
                  <a:t>cos0 = 1</a:t>
                </a:r>
                <a:r>
                  <a:rPr lang="cs-CZ" sz="1800" dirty="0"/>
                  <a:t>)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Pro výkon</a:t>
                </a:r>
                <a:r>
                  <a:rPr lang="cs-CZ" sz="1800" i="1" dirty="0"/>
                  <a:t>	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400050" lvl="1" indent="0">
                  <a:spcAft>
                    <a:spcPts val="600"/>
                  </a:spcAft>
                  <a:buNone/>
                </a:pPr>
                <a:endParaRPr lang="cs-CZ" sz="1800" b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3"/>
                <a:ext cx="8082321" cy="3591090"/>
              </a:xfrm>
              <a:blipFill>
                <a:blip r:embed="rId2"/>
                <a:stretch>
                  <a:fillRect l="-18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xmlns="" id="{22E99578-C8ED-43DD-BC1B-28486685F245}"/>
                  </a:ext>
                </a:extLst>
              </p:cNvPr>
              <p:cNvSpPr txBox="1"/>
              <p:nvPr/>
            </p:nvSpPr>
            <p:spPr>
              <a:xfrm>
                <a:off x="976346" y="2017713"/>
                <a:ext cx="3417853" cy="93243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cs-CZ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</m:acc>
                          <m: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cs-CZ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𝝋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cs-CZ" sz="1800" b="1" dirty="0"/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22E99578-C8ED-43DD-BC1B-28486685F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46" y="2017713"/>
                <a:ext cx="3417853" cy="9324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xmlns="" id="{A9B5F712-92D1-492D-8F9B-5211A0241813}"/>
                  </a:ext>
                </a:extLst>
              </p:cNvPr>
              <p:cNvSpPr txBox="1"/>
              <p:nvPr/>
            </p:nvSpPr>
            <p:spPr>
              <a:xfrm>
                <a:off x="976344" y="3813258"/>
                <a:ext cx="3417853" cy="93243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𝑴𝒅</m:t>
                          </m:r>
                          <m: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</m:e>
                      </m:nary>
                    </m:oMath>
                  </m:oMathPara>
                </a14:m>
                <a:endParaRPr lang="cs-CZ" sz="1800" b="1" dirty="0"/>
              </a:p>
            </p:txBody>
          </p:sp>
        </mc:Choice>
        <mc:Fallback xmlns="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A9B5F712-92D1-492D-8F9B-5211A0241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44" y="3813258"/>
                <a:ext cx="3417853" cy="9324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xmlns="" id="{1BCE2CD9-FF0E-4D9A-A68E-12541490B873}"/>
                  </a:ext>
                </a:extLst>
              </p:cNvPr>
              <p:cNvSpPr txBox="1"/>
              <p:nvPr/>
            </p:nvSpPr>
            <p:spPr>
              <a:xfrm>
                <a:off x="976344" y="5345767"/>
                <a:ext cx="3417853" cy="3693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cs-CZ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cs-CZ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𝝎</m:t>
                      </m:r>
                    </m:oMath>
                  </m:oMathPara>
                </a14:m>
                <a:endParaRPr lang="cs-CZ" sz="1800" b="1" dirty="0"/>
              </a:p>
            </p:txBody>
          </p:sp>
        </mc:Choice>
        <mc:Fallback xmlns="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1BCE2CD9-FF0E-4D9A-A68E-12541490B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44" y="5345767"/>
                <a:ext cx="341785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60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Jednoduché stroje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3903" y="2045145"/>
            <a:ext cx="8082321" cy="3591090"/>
          </a:xfrm>
        </p:spPr>
        <p:txBody>
          <a:bodyPr/>
          <a:lstStyle/>
          <a:p>
            <a:pPr marL="0" indent="0">
              <a:buNone/>
            </a:pPr>
            <a:endParaRPr lang="cs-CZ" sz="1800" dirty="0">
              <a:solidFill>
                <a:srgbClr val="00287D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287D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cs-CZ" sz="1800" dirty="0" smtClean="0"/>
              <a:t>Z </a:t>
            </a:r>
            <a:r>
              <a:rPr lang="cs-CZ" sz="1800" dirty="0"/>
              <a:t>fyzikálního hlediska je dělíme do 2 skupin:</a:t>
            </a:r>
          </a:p>
          <a:p>
            <a:r>
              <a:rPr lang="cs-CZ" sz="1800" dirty="0"/>
              <a:t> stroje založené na rovnováze momentů sil </a:t>
            </a:r>
            <a:r>
              <a:rPr lang="cs-CZ" sz="1800" dirty="0" smtClean="0"/>
              <a:t>(páka</a:t>
            </a:r>
            <a:r>
              <a:rPr lang="cs-CZ" sz="1800" dirty="0"/>
              <a:t>, kladka, kolo na </a:t>
            </a:r>
            <a:r>
              <a:rPr lang="cs-CZ" sz="1800" dirty="0" smtClean="0"/>
              <a:t>hřídeli =</a:t>
            </a: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					tělesa </a:t>
            </a:r>
            <a:r>
              <a:rPr lang="cs-CZ" sz="1800" dirty="0"/>
              <a:t>otáčivá kolem pevné </a:t>
            </a:r>
            <a:r>
              <a:rPr lang="cs-CZ" sz="1800" dirty="0" smtClean="0"/>
              <a:t>osy)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 smtClean="0"/>
              <a:t> </a:t>
            </a:r>
            <a:r>
              <a:rPr lang="cs-CZ" sz="1800" dirty="0"/>
              <a:t>stroje založené na rovnováze sil (nakloněná rovina, klín, </a:t>
            </a:r>
            <a:r>
              <a:rPr lang="cs-CZ" sz="1800" dirty="0" smtClean="0"/>
              <a:t>šroub)</a:t>
            </a:r>
            <a:endParaRPr lang="cs-CZ" sz="1800" dirty="0"/>
          </a:p>
          <a:p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xmlns="" id="{22E99578-C8ED-43DD-BC1B-28486685F245}"/>
                  </a:ext>
                </a:extLst>
              </p:cNvPr>
              <p:cNvSpPr txBox="1"/>
              <p:nvPr/>
            </p:nvSpPr>
            <p:spPr>
              <a:xfrm>
                <a:off x="509589" y="2045145"/>
                <a:ext cx="8322567" cy="64633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jsou</m:t>
                    </m:r>
                    <m: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za</m:t>
                    </m:r>
                    <m: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ří</m:t>
                    </m:r>
                    <m:r>
                      <m:rPr>
                        <m:sty m:val="p"/>
                      </m:rP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zen</m:t>
                    </m:r>
                    <m: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í, </m:t>
                    </m:r>
                    <m:r>
                      <m:rPr>
                        <m:sty m:val="p"/>
                      </m:rP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kter</m:t>
                    </m:r>
                    <m: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á </m:t>
                    </m:r>
                    <m:r>
                      <m:rPr>
                        <m:sty m:val="p"/>
                      </m:rP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ř</m:t>
                    </m:r>
                    <m:r>
                      <m:rPr>
                        <m:sty m:val="p"/>
                      </m:rP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en</m:t>
                    </m:r>
                    <m: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áš</m:t>
                    </m:r>
                    <m:r>
                      <m:rPr>
                        <m:sty m:val="p"/>
                      </m:rP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ej</m:t>
                    </m:r>
                    <m: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í </m:t>
                    </m:r>
                    <m:r>
                      <m:rPr>
                        <m:sty m:val="p"/>
                      </m:rP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í</m:t>
                    </m:r>
                    <m:r>
                      <m:rPr>
                        <m:sty m:val="p"/>
                      </m:rP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lu</m:t>
                    </m:r>
                    <m: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mechanick</m:t>
                    </m:r>
                    <m: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ý </m:t>
                    </m:r>
                    <m:r>
                      <m:rPr>
                        <m:sty m:val="p"/>
                      </m:rP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pohyb</m:t>
                    </m:r>
                    <m: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z</m:t>
                    </m:r>
                    <m: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jednoho</m:t>
                    </m:r>
                    <m: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ě</m:t>
                    </m:r>
                    <m:r>
                      <m:rPr>
                        <m:sty m:val="p"/>
                      </m:rP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lesa</m:t>
                    </m:r>
                    <m: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na</m:t>
                    </m:r>
                    <m: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druh</m:t>
                    </m:r>
                    <m: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é</m:t>
                    </m:r>
                  </m:oMath>
                </a14:m>
                <a:r>
                  <a:rPr lang="cs-CZ" sz="1800" dirty="0" smtClean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ř</m:t>
                      </m:r>
                      <m:r>
                        <m:rPr>
                          <m:sty m:val="p"/>
                        </m:rP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itom</m:t>
                      </m:r>
                      <m: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mohou</m:t>
                      </m:r>
                      <m: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ě</m:t>
                      </m:r>
                      <m:r>
                        <m:rPr>
                          <m:sty m:val="p"/>
                        </m:rP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nit</m:t>
                      </m:r>
                      <m: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sm</m:t>
                      </m:r>
                      <m: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ě</m:t>
                      </m:r>
                      <m:r>
                        <m:rPr>
                          <m:sty m:val="p"/>
                        </m:rP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velikost</m:t>
                      </m:r>
                      <m: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í</m:t>
                      </m:r>
                      <m:r>
                        <m:rPr>
                          <m:sty m:val="p"/>
                        </m:rP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ly</m:t>
                      </m:r>
                      <m: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í</m:t>
                      </m:r>
                      <m:r>
                        <m:rPr>
                          <m:sty m:val="p"/>
                        </m:rP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usnad</m:t>
                      </m:r>
                      <m: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ň</m:t>
                      </m:r>
                      <m:r>
                        <m:rPr>
                          <m:sty m:val="p"/>
                        </m:rP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ovat</m:t>
                      </m:r>
                      <m: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kon</m:t>
                      </m:r>
                      <m: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í </m:t>
                      </m:r>
                      <m:r>
                        <m:rPr>
                          <m:sty m:val="p"/>
                        </m:rP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mechanick</m:t>
                      </m:r>
                      <m: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é </m:t>
                      </m:r>
                      <m:r>
                        <m:rPr>
                          <m:sty m:val="p"/>
                        </m:rP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ce</m:t>
                      </m:r>
                      <m: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2E99578-C8ED-43DD-BC1B-28486685F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89" y="2045145"/>
                <a:ext cx="8322567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220" t="-5607" r="-1245" b="-84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53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Jednoduché stroje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2"/>
                <a:ext cx="8082321" cy="3999039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cs-CZ" sz="1800" dirty="0" smtClean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endParaRPr lang="cs-CZ" sz="1800" dirty="0">
                  <a:solidFill>
                    <a:srgbClr val="00287D"/>
                  </a:solidFill>
                </a:endParaRPr>
              </a:p>
              <a:p>
                <a:pPr lvl="0">
                  <a:buClrTx/>
                  <a:buSzPct val="90000"/>
                  <a:defRPr/>
                </a:pPr>
                <a:r>
                  <a:rPr lang="cs-CZ" sz="1800" i="1" dirty="0">
                    <a:solidFill>
                      <a:srgbClr val="00287D"/>
                    </a:solidFill>
                    <a:cs typeface="Arial"/>
                  </a:rPr>
                  <a:t>jednozvratná</a:t>
                </a:r>
                <a:r>
                  <a:rPr lang="cs-CZ" sz="1800" dirty="0">
                    <a:solidFill>
                      <a:srgbClr val="00287D"/>
                    </a:solidFill>
                    <a:cs typeface="Arial"/>
                  </a:rPr>
                  <a:t>:</a:t>
                </a:r>
              </a:p>
              <a:p>
                <a:pPr lvl="0">
                  <a:buClr>
                    <a:srgbClr val="FFFF00"/>
                  </a:buClr>
                  <a:buSzPct val="90000"/>
                  <a:buNone/>
                  <a:defRPr/>
                </a:pPr>
                <a:r>
                  <a:rPr lang="cs-CZ" sz="1800" dirty="0">
                    <a:cs typeface="Arial"/>
                  </a:rPr>
                  <a:t>	</a:t>
                </a:r>
                <a:r>
                  <a:rPr lang="cs-CZ" sz="1800" dirty="0" smtClean="0">
                    <a:solidFill>
                      <a:srgbClr val="000000"/>
                    </a:solidFill>
                    <a:cs typeface="Arial"/>
                  </a:rPr>
                  <a:t>síly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b="1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dirty="0">
                    <a:solidFill>
                      <a:srgbClr val="000000"/>
                    </a:solidFill>
                  </a:rPr>
                  <a:t> 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b="1" i="1" baseline="-25000" dirty="0">
                    <a:solidFill>
                      <a:srgbClr val="00287D"/>
                    </a:solidFill>
                  </a:rPr>
                  <a:t>2 </a:t>
                </a:r>
                <a:r>
                  <a:rPr lang="cs-CZ" sz="1800" dirty="0">
                    <a:solidFill>
                      <a:srgbClr val="000000"/>
                    </a:solidFill>
                    <a:cs typeface="Arial"/>
                  </a:rPr>
                  <a:t>působí na jedné straně od osy</a:t>
                </a:r>
              </a:p>
              <a:p>
                <a:pPr lvl="0">
                  <a:buClr>
                    <a:srgbClr val="FFFF00"/>
                  </a:buClr>
                  <a:buSzPct val="90000"/>
                  <a:buNone/>
                  <a:defRPr/>
                </a:pPr>
                <a:endParaRPr lang="cs-CZ" sz="1800" dirty="0" smtClean="0">
                  <a:cs typeface="Arial"/>
                </a:endParaRPr>
              </a:p>
              <a:p>
                <a:pPr lvl="0">
                  <a:buClr>
                    <a:srgbClr val="FFFF00"/>
                  </a:buClr>
                  <a:buSzPct val="90000"/>
                  <a:buNone/>
                  <a:defRPr/>
                </a:pPr>
                <a:endParaRPr lang="cs-CZ" sz="1800" dirty="0">
                  <a:cs typeface="Arial"/>
                </a:endParaRPr>
              </a:p>
              <a:p>
                <a:pPr lvl="0">
                  <a:buClr>
                    <a:srgbClr val="FFFF00"/>
                  </a:buClr>
                  <a:buSzPct val="90000"/>
                  <a:buNone/>
                  <a:defRPr/>
                </a:pPr>
                <a:endParaRPr lang="cs-CZ" sz="1800" dirty="0">
                  <a:cs typeface="Arial"/>
                </a:endParaRPr>
              </a:p>
              <a:p>
                <a:pPr lvl="0">
                  <a:buSzPct val="90000"/>
                  <a:defRPr/>
                </a:pPr>
                <a:r>
                  <a:rPr lang="cs-CZ" sz="1800" i="1" dirty="0">
                    <a:solidFill>
                      <a:srgbClr val="00287D"/>
                    </a:solidFill>
                    <a:cs typeface="Arial"/>
                  </a:rPr>
                  <a:t>dvojzvratná páka</a:t>
                </a:r>
              </a:p>
              <a:p>
                <a:pPr lvl="0">
                  <a:buClr>
                    <a:srgbClr val="FFFF00"/>
                  </a:buClr>
                  <a:buSzPct val="90000"/>
                  <a:buNone/>
                  <a:defRPr/>
                </a:pPr>
                <a:r>
                  <a:rPr lang="cs-CZ" sz="18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/>
                  </a:rPr>
                  <a:t>	</a:t>
                </a:r>
                <a:r>
                  <a:rPr lang="cs-CZ" sz="1800" dirty="0">
                    <a:solidFill>
                      <a:srgbClr val="000000"/>
                    </a:solidFill>
                    <a:cs typeface="Arial"/>
                  </a:rPr>
                  <a:t>síly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b="1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dirty="0">
                    <a:solidFill>
                      <a:srgbClr val="000000"/>
                    </a:solidFill>
                  </a:rPr>
                  <a:t> 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b="1" i="1" baseline="-25000" dirty="0">
                    <a:solidFill>
                      <a:srgbClr val="00287D"/>
                    </a:solidFill>
                  </a:rPr>
                  <a:t>2 </a:t>
                </a:r>
                <a:r>
                  <a:rPr lang="cs-CZ" sz="1800" dirty="0">
                    <a:solidFill>
                      <a:srgbClr val="000000"/>
                    </a:solidFill>
                    <a:cs typeface="Arial"/>
                  </a:rPr>
                  <a:t>působí na různých stranách od osy páky</a:t>
                </a:r>
              </a:p>
              <a:p>
                <a:pPr lvl="0">
                  <a:buClr>
                    <a:srgbClr val="FFFF00"/>
                  </a:buClr>
                  <a:buSzPct val="90000"/>
                  <a:buNone/>
                  <a:defRPr/>
                </a:pPr>
                <a:endParaRPr lang="cs-CZ" sz="1800" dirty="0">
                  <a:cs typeface="Arial"/>
                </a:endParaRPr>
              </a:p>
              <a:p>
                <a:pPr marL="0" indent="0">
                  <a:buNone/>
                </a:pPr>
                <a:endParaRPr lang="cs-CZ" sz="1800" dirty="0" smtClean="0"/>
              </a:p>
              <a:p>
                <a:pPr marL="0" indent="0">
                  <a:buNone/>
                </a:pPr>
                <a:r>
                  <a:rPr lang="cs-CZ" sz="1800" dirty="0" smtClean="0"/>
                  <a:t>Páka </a:t>
                </a:r>
                <a:r>
                  <a:rPr lang="cs-CZ" sz="1800" dirty="0"/>
                  <a:t>je v rovnovážné poloze: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acc>
                  </m:oMath>
                </a14:m>
                <a:r>
                  <a:rPr lang="cs-CZ" sz="1800" b="1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:r>
                  <a:rPr lang="cs-CZ" sz="1800" dirty="0" smtClean="0">
                    <a:solidFill>
                      <a:srgbClr val="00287D"/>
                    </a:solidFill>
                  </a:rPr>
                  <a:t>+</a:t>
                </a:r>
                <a:r>
                  <a:rPr lang="cs-CZ" sz="1800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acc>
                  </m:oMath>
                </a14:m>
                <a:r>
                  <a:rPr lang="cs-CZ" sz="1800" b="1" i="1" baseline="-25000" dirty="0">
                    <a:solidFill>
                      <a:srgbClr val="00287D"/>
                    </a:solidFill>
                  </a:rPr>
                  <a:t>2 </a:t>
                </a:r>
                <a:r>
                  <a:rPr lang="cs-CZ" sz="1800" b="1" i="1" dirty="0" smtClean="0">
                    <a:solidFill>
                      <a:srgbClr val="00287D"/>
                    </a:solidFill>
                  </a:rPr>
                  <a:t>= 0</a:t>
                </a:r>
                <a:endParaRPr lang="cs-CZ" sz="1800" dirty="0"/>
              </a:p>
              <a:p>
                <a:pPr marL="0" indent="0">
                  <a:buNone/>
                </a:pPr>
                <a:r>
                  <a:rPr lang="cs-CZ" sz="1400" dirty="0" smtClean="0"/>
                  <a:t>Na </a:t>
                </a:r>
                <a:r>
                  <a:rPr lang="cs-CZ" sz="1400" dirty="0"/>
                  <a:t>principu páky pracují různé stroje (kleště, nůžky, louskáček na ořechy, vahadlo vah, </a:t>
                </a:r>
                <a:r>
                  <a:rPr lang="cs-CZ" sz="1400" dirty="0" smtClean="0"/>
                  <a:t>závory,…)</a:t>
                </a:r>
                <a:endParaRPr lang="cs-CZ" sz="1400" dirty="0"/>
              </a:p>
              <a:p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Pro výkon</a:t>
                </a:r>
                <a:r>
                  <a:rPr lang="cs-CZ" sz="1800" i="1" dirty="0"/>
                  <a:t>	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400050" lvl="1" indent="0">
                  <a:spcAft>
                    <a:spcPts val="600"/>
                  </a:spcAft>
                  <a:buNone/>
                </a:pPr>
                <a:endParaRPr lang="cs-CZ" sz="1800" b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2"/>
                <a:ext cx="8082321" cy="3999039"/>
              </a:xfrm>
              <a:blipFill rotWithShape="0">
                <a:blip r:embed="rId2"/>
                <a:stretch>
                  <a:fillRect l="-1811" b="-628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xmlns="" id="{22E99578-C8ED-43DD-BC1B-28486685F245}"/>
                  </a:ext>
                </a:extLst>
              </p:cNvPr>
              <p:cNvSpPr txBox="1"/>
              <p:nvPr/>
            </p:nvSpPr>
            <p:spPr>
              <a:xfrm>
                <a:off x="455672" y="1945989"/>
                <a:ext cx="8322567" cy="3693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s-CZ" sz="1800" b="1" dirty="0">
                    <a:solidFill>
                      <a:srgbClr val="00287D"/>
                    </a:solidFill>
                    <a:latin typeface="+mn-lt"/>
                  </a:rPr>
                  <a:t>Páka</a:t>
                </a:r>
                <a:r>
                  <a:rPr lang="cs-CZ" sz="1800" dirty="0">
                    <a:solidFill>
                      <a:srgbClr val="000000"/>
                    </a:solidFill>
                    <a:latin typeface="+mn-lt"/>
                  </a:rPr>
                  <a:t> je pevná tyč otáčivá kolem osy, která je k </a:t>
                </a:r>
                <a:r>
                  <a:rPr lang="cs-CZ" sz="1800" dirty="0" smtClean="0">
                    <a:solidFill>
                      <a:srgbClr val="000000"/>
                    </a:solidFill>
                    <a:latin typeface="+mn-lt"/>
                  </a:rPr>
                  <a:t>tyči kolmá. </a:t>
                </a:r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2E99578-C8ED-43DD-BC1B-28486685F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72" y="1945989"/>
                <a:ext cx="8322567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659" t="-9836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105" y="2363428"/>
            <a:ext cx="1773751" cy="132949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6105" y="4082018"/>
            <a:ext cx="1785836" cy="133855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5248" y="2363428"/>
            <a:ext cx="1894528" cy="759303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2715" y="4082018"/>
            <a:ext cx="1894528" cy="75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Jednoduché stroje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2"/>
                <a:ext cx="8082321" cy="399903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b="1" dirty="0">
                    <a:solidFill>
                      <a:srgbClr val="00287D"/>
                    </a:solidFill>
                  </a:rPr>
                  <a:t>Kladky</a:t>
                </a:r>
                <a:endParaRPr lang="cs-CZ" sz="1800" b="1" dirty="0" smtClean="0">
                  <a:solidFill>
                    <a:srgbClr val="00287D"/>
                  </a:solidFill>
                </a:endParaRPr>
              </a:p>
              <a:p>
                <a:pPr lvl="0">
                  <a:buClrTx/>
                  <a:buSzPct val="90000"/>
                  <a:defRPr/>
                </a:pPr>
                <a:r>
                  <a:rPr lang="cs-CZ" sz="1800" i="1" dirty="0" smtClean="0">
                    <a:solidFill>
                      <a:srgbClr val="00287D"/>
                    </a:solidFill>
                    <a:cs typeface="Arial"/>
                  </a:rPr>
                  <a:t>pevná kladka</a:t>
                </a:r>
                <a:r>
                  <a:rPr lang="cs-CZ" sz="1800" dirty="0" smtClean="0">
                    <a:solidFill>
                      <a:srgbClr val="00287D"/>
                    </a:solidFill>
                    <a:cs typeface="Arial"/>
                  </a:rPr>
                  <a:t>:</a:t>
                </a:r>
                <a:endParaRPr lang="cs-CZ" sz="1800" dirty="0">
                  <a:solidFill>
                    <a:srgbClr val="00287D"/>
                  </a:solidFill>
                  <a:cs typeface="Arial"/>
                </a:endParaRPr>
              </a:p>
              <a:p>
                <a:pPr lvl="0">
                  <a:buClr>
                    <a:srgbClr val="FFFF00"/>
                  </a:buClr>
                  <a:buSzPct val="90000"/>
                  <a:buNone/>
                  <a:defRPr/>
                </a:pPr>
                <a:r>
                  <a:rPr lang="cs-CZ" sz="1800" dirty="0">
                    <a:cs typeface="Arial"/>
                  </a:rPr>
                  <a:t>	</a:t>
                </a:r>
                <a:r>
                  <a:rPr lang="cs-CZ" sz="1800" dirty="0" smtClean="0">
                    <a:cs typeface="Arial"/>
                  </a:rPr>
                  <a:t>stejně jako u dvojzvratné páky síly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b="1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dirty="0">
                    <a:solidFill>
                      <a:srgbClr val="000000"/>
                    </a:solidFill>
                  </a:rPr>
                  <a:t> 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b="1" i="1" baseline="-25000" dirty="0">
                    <a:solidFill>
                      <a:srgbClr val="00287D"/>
                    </a:solidFill>
                  </a:rPr>
                  <a:t>2 </a:t>
                </a:r>
                <a:r>
                  <a:rPr lang="cs-CZ" sz="1800" dirty="0">
                    <a:cs typeface="Arial"/>
                  </a:rPr>
                  <a:t>působí na různých stranách od osy </a:t>
                </a:r>
                <a:r>
                  <a:rPr lang="cs-CZ" sz="1800" dirty="0" smtClean="0">
                    <a:cs typeface="Arial"/>
                  </a:rPr>
                  <a:t>páky, jsou </a:t>
                </a:r>
                <a:r>
                  <a:rPr lang="cs-CZ" sz="1800" i="1" dirty="0" smtClean="0">
                    <a:solidFill>
                      <a:srgbClr val="00287D"/>
                    </a:solidFill>
                    <a:cs typeface="Arial"/>
                  </a:rPr>
                  <a:t>stejně velké</a:t>
                </a:r>
                <a:r>
                  <a:rPr lang="cs-CZ" sz="1800" dirty="0" smtClean="0">
                    <a:cs typeface="Arial"/>
                  </a:rPr>
                  <a:t> se </a:t>
                </a:r>
                <a:r>
                  <a:rPr lang="cs-CZ" sz="1800" i="1" dirty="0" smtClean="0">
                    <a:solidFill>
                      <a:srgbClr val="00287D"/>
                    </a:solidFill>
                    <a:cs typeface="Arial"/>
                  </a:rPr>
                  <a:t>stejně velkými rameny</a:t>
                </a:r>
              </a:p>
              <a:p>
                <a:pPr lvl="1">
                  <a:buClr>
                    <a:srgbClr val="FFFF00"/>
                  </a:buClr>
                  <a:buSzPct val="90000"/>
                  <a:buNone/>
                  <a:defRPr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b="1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b="0" i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b="1" i="1" baseline="-25000" dirty="0">
                    <a:solidFill>
                      <a:srgbClr val="00287D"/>
                    </a:solidFill>
                  </a:rPr>
                  <a:t>2 </a:t>
                </a:r>
                <a:endParaRPr lang="cs-CZ" sz="1800" dirty="0" smtClean="0">
                  <a:cs typeface="Arial"/>
                </a:endParaRPr>
              </a:p>
              <a:p>
                <a:pPr lvl="0">
                  <a:buClr>
                    <a:srgbClr val="FFFF00"/>
                  </a:buClr>
                  <a:buSzPct val="90000"/>
                  <a:buNone/>
                  <a:defRPr/>
                </a:pPr>
                <a:r>
                  <a:rPr lang="cs-CZ" sz="1800" dirty="0">
                    <a:cs typeface="Arial"/>
                  </a:rPr>
                  <a:t>	</a:t>
                </a:r>
                <a:r>
                  <a:rPr lang="cs-CZ" sz="1800" dirty="0" smtClean="0">
                    <a:cs typeface="Arial"/>
                  </a:rPr>
                  <a:t>Slouží </a:t>
                </a:r>
                <a:r>
                  <a:rPr lang="cs-CZ" sz="1800" dirty="0">
                    <a:cs typeface="Arial"/>
                  </a:rPr>
                  <a:t>jen ke změně směru působící síly (zvedání nákladu silou působící směrem dolů</a:t>
                </a:r>
                <a:r>
                  <a:rPr lang="cs-CZ" sz="1800" dirty="0" smtClean="0">
                    <a:cs typeface="Arial"/>
                  </a:rPr>
                  <a:t>).</a:t>
                </a:r>
                <a:endParaRPr lang="cs-CZ" sz="1800" dirty="0">
                  <a:cs typeface="Arial"/>
                </a:endParaRPr>
              </a:p>
              <a:p>
                <a:pPr lvl="0">
                  <a:buSzPct val="90000"/>
                  <a:defRPr/>
                </a:pPr>
                <a:r>
                  <a:rPr lang="cs-CZ" sz="1800" i="1" dirty="0" smtClean="0">
                    <a:solidFill>
                      <a:srgbClr val="00287D"/>
                    </a:solidFill>
                    <a:cs typeface="Arial"/>
                  </a:rPr>
                  <a:t>volná kladka</a:t>
                </a:r>
                <a:endParaRPr lang="cs-CZ" sz="1800" i="1" dirty="0">
                  <a:solidFill>
                    <a:srgbClr val="00287D"/>
                  </a:solidFill>
                  <a:cs typeface="Arial"/>
                </a:endParaRPr>
              </a:p>
              <a:p>
                <a:pPr lvl="0">
                  <a:buClr>
                    <a:srgbClr val="FFFF00"/>
                  </a:buClr>
                  <a:buSzPct val="90000"/>
                  <a:buNone/>
                  <a:defRPr/>
                </a:pPr>
                <a:r>
                  <a:rPr lang="cs-CZ" sz="18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/>
                  </a:rPr>
                  <a:t>	</a:t>
                </a:r>
                <a:r>
                  <a:rPr lang="cs-CZ" sz="1800" dirty="0">
                    <a:cs typeface="Arial"/>
                  </a:rPr>
                  <a:t>jako u </a:t>
                </a:r>
                <a:r>
                  <a:rPr lang="pt-BR" sz="1800" dirty="0" smtClean="0">
                    <a:cs typeface="Arial"/>
                  </a:rPr>
                  <a:t>jednozvratn</a:t>
                </a:r>
                <a:r>
                  <a:rPr lang="cs-CZ" sz="1800" dirty="0" smtClean="0">
                    <a:cs typeface="Arial"/>
                  </a:rPr>
                  <a:t>é</a:t>
                </a:r>
                <a:r>
                  <a:rPr lang="pt-BR" sz="1800" dirty="0" smtClean="0">
                    <a:cs typeface="Arial"/>
                  </a:rPr>
                  <a:t> pák</a:t>
                </a:r>
                <a:r>
                  <a:rPr lang="cs-CZ" sz="1800" dirty="0" smtClean="0">
                    <a:cs typeface="Arial"/>
                  </a:rPr>
                  <a:t>y </a:t>
                </a:r>
                <a:r>
                  <a:rPr lang="cs-CZ" sz="1800" dirty="0" smtClean="0">
                    <a:solidFill>
                      <a:srgbClr val="000000"/>
                    </a:solidFill>
                    <a:cs typeface="Arial"/>
                  </a:rPr>
                  <a:t>síly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b="1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dirty="0">
                    <a:solidFill>
                      <a:srgbClr val="000000"/>
                    </a:solidFill>
                  </a:rPr>
                  <a:t> 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b="1" i="1" baseline="-25000" dirty="0">
                    <a:solidFill>
                      <a:srgbClr val="00287D"/>
                    </a:solidFill>
                  </a:rPr>
                  <a:t>2 </a:t>
                </a:r>
                <a:r>
                  <a:rPr lang="cs-CZ" sz="1800" dirty="0">
                    <a:solidFill>
                      <a:srgbClr val="000000"/>
                    </a:solidFill>
                    <a:cs typeface="Arial"/>
                  </a:rPr>
                  <a:t>působí na jedné straně od osy</a:t>
                </a:r>
              </a:p>
              <a:p>
                <a:pPr lvl="0">
                  <a:buClr>
                    <a:srgbClr val="FFFF00"/>
                  </a:buClr>
                  <a:buSzPct val="90000"/>
                  <a:buNone/>
                  <a:defRPr/>
                </a:pPr>
                <a:r>
                  <a:rPr lang="cs-CZ" sz="1800" dirty="0">
                    <a:cs typeface="Arial"/>
                  </a:rPr>
                  <a:t>	</a:t>
                </a:r>
                <a:r>
                  <a:rPr lang="cs-CZ" sz="1800" dirty="0" smtClean="0">
                    <a:cs typeface="Arial"/>
                  </a:rPr>
                  <a:t>s rameny </a:t>
                </a:r>
                <a:r>
                  <a:rPr lang="pt-BR" sz="1800" dirty="0" smtClean="0">
                    <a:cs typeface="Arial"/>
                  </a:rPr>
                  <a:t> </a:t>
                </a:r>
                <a:r>
                  <a:rPr lang="pt-BR" sz="1800" b="1" i="1" dirty="0">
                    <a:solidFill>
                      <a:srgbClr val="00287D"/>
                    </a:solidFill>
                    <a:cs typeface="Arial"/>
                  </a:rPr>
                  <a:t>r</a:t>
                </a:r>
                <a:r>
                  <a:rPr lang="pt-BR" sz="1800" dirty="0">
                    <a:cs typeface="Arial"/>
                  </a:rPr>
                  <a:t>, </a:t>
                </a:r>
                <a:r>
                  <a:rPr lang="pt-BR" sz="1800" b="1" i="1" dirty="0">
                    <a:solidFill>
                      <a:srgbClr val="00287D"/>
                    </a:solidFill>
                    <a:cs typeface="Arial"/>
                  </a:rPr>
                  <a:t>2r</a:t>
                </a:r>
              </a:p>
              <a:p>
                <a:pPr marL="400050" lvl="1" indent="0">
                  <a:buNone/>
                </a:pPr>
                <a:r>
                  <a:rPr lang="cs-CZ" sz="1800" dirty="0" smtClean="0"/>
                  <a:t>Z rovnosti momentů sil </a:t>
                </a:r>
                <a:r>
                  <a:rPr lang="cs-CZ" sz="1800" b="1" i="1" dirty="0" smtClean="0">
                    <a:solidFill>
                      <a:srgbClr val="00287D"/>
                    </a:solidFill>
                    <a:cs typeface="Arial"/>
                  </a:rPr>
                  <a:t>2r.F</a:t>
                </a:r>
                <a:r>
                  <a:rPr lang="cs-CZ" sz="1800" b="1" i="1" baseline="-25000" dirty="0" smtClean="0">
                    <a:solidFill>
                      <a:srgbClr val="00287D"/>
                    </a:solidFill>
                    <a:cs typeface="Arial"/>
                  </a:rPr>
                  <a:t>1</a:t>
                </a:r>
                <a:r>
                  <a:rPr lang="cs-CZ" sz="1800" b="1" i="1" dirty="0" smtClean="0">
                    <a:solidFill>
                      <a:srgbClr val="00287D"/>
                    </a:solidFill>
                    <a:cs typeface="Arial"/>
                  </a:rPr>
                  <a:t> </a:t>
                </a:r>
                <a:r>
                  <a:rPr lang="cs-CZ" sz="1800" b="1" i="1" dirty="0">
                    <a:solidFill>
                      <a:srgbClr val="00287D"/>
                    </a:solidFill>
                    <a:cs typeface="Arial"/>
                  </a:rPr>
                  <a:t>= </a:t>
                </a:r>
                <a:r>
                  <a:rPr lang="cs-CZ" sz="1800" b="1" i="1" dirty="0" smtClean="0">
                    <a:solidFill>
                      <a:srgbClr val="00287D"/>
                    </a:solidFill>
                    <a:cs typeface="Arial"/>
                  </a:rPr>
                  <a:t>r.F</a:t>
                </a:r>
                <a:r>
                  <a:rPr lang="cs-CZ" sz="1800" b="1" i="1" baseline="-25000" dirty="0" smtClean="0">
                    <a:solidFill>
                      <a:srgbClr val="00287D"/>
                    </a:solidFill>
                    <a:cs typeface="Arial"/>
                  </a:rPr>
                  <a:t>2    </a:t>
                </a:r>
                <a:r>
                  <a:rPr lang="cs-CZ" sz="1800" dirty="0" smtClean="0"/>
                  <a:t>pak </a:t>
                </a:r>
                <a:r>
                  <a:rPr lang="cs-CZ" sz="1800" dirty="0"/>
                  <a:t>platí </a:t>
                </a:r>
              </a:p>
              <a:p>
                <a:pPr marL="400050" lvl="1" indent="0">
                  <a:buNone/>
                </a:pPr>
                <a:r>
                  <a:rPr lang="cs-CZ" sz="1800" dirty="0" smtClean="0"/>
                  <a:t>Umožňuje </a:t>
                </a:r>
                <a:r>
                  <a:rPr lang="cs-CZ" sz="1800" dirty="0"/>
                  <a:t>zvedat těleso poloviční silou, než je tíha </a:t>
                </a:r>
                <a:r>
                  <a:rPr lang="cs-CZ" sz="1800" dirty="0" smtClean="0"/>
                  <a:t>tělesa.</a:t>
                </a: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Pro výkon</a:t>
                </a:r>
                <a:r>
                  <a:rPr lang="cs-CZ" sz="1800" i="1" dirty="0"/>
                  <a:t>	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400050" lvl="1" indent="0">
                  <a:spcAft>
                    <a:spcPts val="600"/>
                  </a:spcAft>
                  <a:buNone/>
                </a:pPr>
                <a:endParaRPr lang="cs-CZ" sz="1800" b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2"/>
                <a:ext cx="8082321" cy="3999039"/>
              </a:xfrm>
              <a:blipFill rotWithShape="0">
                <a:blip r:embed="rId2"/>
                <a:stretch>
                  <a:fillRect l="-1811" t="-1982" b="-4542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466" y="5202068"/>
            <a:ext cx="775630" cy="605118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22733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15888"/>
            <a:ext cx="7732713" cy="60960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 smtClean="0">
                <a:solidFill>
                  <a:srgbClr val="00287D"/>
                </a:solidFill>
                <a:effectLst/>
              </a:rPr>
              <a:t>KLADKA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3873119" y="1268413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800" dirty="0" smtClean="0">
                <a:solidFill>
                  <a:srgbClr val="00287D"/>
                </a:solidFill>
                <a:latin typeface="+mn-lt"/>
              </a:rPr>
              <a:t>Dělení</a:t>
            </a:r>
            <a:r>
              <a:rPr lang="cs-CZ" altLang="cs-CZ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5580063" y="1989138"/>
            <a:ext cx="14670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800" dirty="0">
                <a:solidFill>
                  <a:srgbClr val="00287D"/>
                </a:solidFill>
                <a:latin typeface="+mn-lt"/>
              </a:rPr>
              <a:t>volná kladka</a:t>
            </a: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1260475" y="2060575"/>
            <a:ext cx="15440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800" dirty="0">
                <a:solidFill>
                  <a:srgbClr val="00287D"/>
                </a:solidFill>
                <a:latin typeface="+mn-lt"/>
              </a:rPr>
              <a:t>pevná kladka</a:t>
            </a:r>
          </a:p>
        </p:txBody>
      </p:sp>
      <p:sp>
        <p:nvSpPr>
          <p:cNvPr id="77831" name="Line 7"/>
          <p:cNvSpPr>
            <a:spLocks noChangeShapeType="1"/>
          </p:cNvSpPr>
          <p:nvPr/>
        </p:nvSpPr>
        <p:spPr bwMode="auto">
          <a:xfrm flipV="1">
            <a:off x="2266950" y="1771650"/>
            <a:ext cx="2017713" cy="361950"/>
          </a:xfrm>
          <a:prstGeom prst="line">
            <a:avLst/>
          </a:prstGeom>
          <a:noFill/>
          <a:ln w="38100">
            <a:solidFill>
              <a:srgbClr val="0028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z="18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 rot="16200000" flipV="1">
            <a:off x="5220494" y="837406"/>
            <a:ext cx="288925" cy="2157413"/>
          </a:xfrm>
          <a:prstGeom prst="line">
            <a:avLst/>
          </a:prstGeom>
          <a:noFill/>
          <a:ln w="38100">
            <a:solidFill>
              <a:srgbClr val="0028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z="18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1292225" y="5440363"/>
            <a:ext cx="1050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F</a:t>
            </a:r>
            <a:r>
              <a:rPr lang="cs-CZ" altLang="cs-CZ" baseline="-25000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1</a:t>
            </a:r>
            <a:r>
              <a:rPr lang="cs-CZ" altLang="cs-CZ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 = F</a:t>
            </a:r>
            <a:r>
              <a:rPr lang="cs-CZ" altLang="cs-CZ" baseline="-25000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2</a:t>
            </a:r>
            <a:endParaRPr lang="cs-CZ" altLang="cs-CZ" dirty="0" smtClean="0">
              <a:solidFill>
                <a:srgbClr val="00287D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1220788" y="4937125"/>
            <a:ext cx="1406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F</a:t>
            </a:r>
            <a:r>
              <a:rPr lang="cs-CZ" altLang="cs-CZ" baseline="-25000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1</a:t>
            </a:r>
            <a:r>
              <a:rPr lang="cs-CZ" altLang="cs-CZ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.r = F</a:t>
            </a:r>
            <a:r>
              <a:rPr lang="cs-CZ" altLang="cs-CZ" baseline="-25000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2</a:t>
            </a:r>
            <a:r>
              <a:rPr lang="cs-CZ" altLang="cs-CZ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.r</a:t>
            </a:r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1042988" y="6165850"/>
            <a:ext cx="50193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800" dirty="0" smtClean="0">
                <a:solidFill>
                  <a:srgbClr val="00287D"/>
                </a:solidFill>
              </a:rPr>
              <a:t>Kladkostroj – spojení pevných a volných kladek</a:t>
            </a:r>
          </a:p>
        </p:txBody>
      </p:sp>
      <p:sp>
        <p:nvSpPr>
          <p:cNvPr id="77836" name="Line 12"/>
          <p:cNvSpPr>
            <a:spLocks noChangeShapeType="1"/>
          </p:cNvSpPr>
          <p:nvPr/>
        </p:nvSpPr>
        <p:spPr bwMode="auto">
          <a:xfrm flipH="1">
            <a:off x="1622425" y="4951413"/>
            <a:ext cx="144463" cy="431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z="18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7837" name="Line 13"/>
          <p:cNvSpPr>
            <a:spLocks noChangeShapeType="1"/>
          </p:cNvSpPr>
          <p:nvPr/>
        </p:nvSpPr>
        <p:spPr bwMode="auto">
          <a:xfrm flipH="1">
            <a:off x="2371725" y="5008563"/>
            <a:ext cx="144463" cy="431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z="18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7838" name="Text Box 14"/>
          <p:cNvSpPr txBox="1">
            <a:spLocks noChangeArrowheads="1"/>
          </p:cNvSpPr>
          <p:nvPr/>
        </p:nvSpPr>
        <p:spPr bwMode="auto">
          <a:xfrm>
            <a:off x="5605463" y="5368925"/>
            <a:ext cx="14269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00287D"/>
                </a:solidFill>
                <a:latin typeface="Times New Roman" panose="02020603050405020304" pitchFamily="18" charset="0"/>
              </a:rPr>
              <a:t>F</a:t>
            </a:r>
            <a:r>
              <a:rPr lang="cs-CZ" altLang="cs-CZ" baseline="-25000" smtClean="0">
                <a:solidFill>
                  <a:srgbClr val="00287D"/>
                </a:solidFill>
                <a:latin typeface="Times New Roman" panose="02020603050405020304" pitchFamily="18" charset="0"/>
              </a:rPr>
              <a:t>2</a:t>
            </a:r>
            <a:r>
              <a:rPr lang="cs-CZ" altLang="cs-CZ" smtClean="0">
                <a:solidFill>
                  <a:srgbClr val="00287D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= </a:t>
            </a:r>
            <a:r>
              <a:rPr lang="cs-CZ" altLang="cs-CZ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F</a:t>
            </a:r>
            <a:r>
              <a:rPr lang="cs-CZ" altLang="cs-CZ" baseline="-25000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1 </a:t>
            </a:r>
            <a:r>
              <a:rPr lang="cs-CZ" altLang="cs-CZ" b="1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/ </a:t>
            </a:r>
            <a:r>
              <a:rPr lang="cs-CZ" altLang="cs-CZ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77839" name="Text Box 15"/>
          <p:cNvSpPr txBox="1">
            <a:spLocks noChangeArrowheads="1"/>
          </p:cNvSpPr>
          <p:nvPr/>
        </p:nvSpPr>
        <p:spPr bwMode="auto">
          <a:xfrm>
            <a:off x="5534025" y="4865688"/>
            <a:ext cx="15728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F</a:t>
            </a:r>
            <a:r>
              <a:rPr lang="cs-CZ" altLang="cs-CZ" baseline="-25000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2</a:t>
            </a:r>
            <a:r>
              <a:rPr lang="cs-CZ" altLang="cs-CZ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.2r </a:t>
            </a:r>
            <a:r>
              <a:rPr lang="cs-CZ" altLang="cs-CZ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= </a:t>
            </a:r>
            <a:r>
              <a:rPr lang="cs-CZ" altLang="cs-CZ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F</a:t>
            </a:r>
            <a:r>
              <a:rPr lang="cs-CZ" altLang="cs-CZ" baseline="-25000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1</a:t>
            </a:r>
            <a:r>
              <a:rPr lang="cs-CZ" altLang="cs-CZ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.r</a:t>
            </a:r>
            <a:endParaRPr lang="cs-CZ" altLang="cs-CZ" dirty="0" smtClean="0">
              <a:solidFill>
                <a:srgbClr val="00287D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40" name="Line 16"/>
          <p:cNvSpPr>
            <a:spLocks noChangeShapeType="1"/>
          </p:cNvSpPr>
          <p:nvPr/>
        </p:nvSpPr>
        <p:spPr bwMode="auto">
          <a:xfrm flipH="1">
            <a:off x="6108700" y="4879975"/>
            <a:ext cx="144463" cy="431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z="18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7841" name="Line 17"/>
          <p:cNvSpPr>
            <a:spLocks noChangeShapeType="1"/>
          </p:cNvSpPr>
          <p:nvPr/>
        </p:nvSpPr>
        <p:spPr bwMode="auto">
          <a:xfrm flipH="1">
            <a:off x="6829425" y="4937125"/>
            <a:ext cx="144463" cy="431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z="18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7842" name="Line 18"/>
          <p:cNvSpPr>
            <a:spLocks noChangeShapeType="1"/>
          </p:cNvSpPr>
          <p:nvPr/>
        </p:nvSpPr>
        <p:spPr bwMode="auto">
          <a:xfrm>
            <a:off x="684213" y="2586038"/>
            <a:ext cx="2879725" cy="0"/>
          </a:xfrm>
          <a:prstGeom prst="line">
            <a:avLst/>
          </a:prstGeom>
          <a:noFill/>
          <a:ln w="38100">
            <a:solidFill>
              <a:srgbClr val="0028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z="18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7843" name="Oval 19"/>
          <p:cNvSpPr>
            <a:spLocks noChangeArrowheads="1"/>
          </p:cNvSpPr>
          <p:nvPr/>
        </p:nvSpPr>
        <p:spPr bwMode="auto">
          <a:xfrm>
            <a:off x="1663700" y="2657475"/>
            <a:ext cx="576263" cy="5762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 sz="1800" smtClean="0">
              <a:solidFill>
                <a:srgbClr val="FFFFFF"/>
              </a:solidFill>
            </a:endParaRPr>
          </a:p>
        </p:txBody>
      </p:sp>
      <p:sp>
        <p:nvSpPr>
          <p:cNvPr id="77844" name="AutoShape 20"/>
          <p:cNvSpPr>
            <a:spLocks noChangeArrowheads="1"/>
          </p:cNvSpPr>
          <p:nvPr/>
        </p:nvSpPr>
        <p:spPr bwMode="auto">
          <a:xfrm rot="10800000">
            <a:off x="1835150" y="2586038"/>
            <a:ext cx="215900" cy="360362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 sz="1800" smtClean="0">
              <a:solidFill>
                <a:srgbClr val="FFFFFF"/>
              </a:solidFill>
            </a:endParaRPr>
          </a:p>
        </p:txBody>
      </p:sp>
      <p:sp>
        <p:nvSpPr>
          <p:cNvPr id="77845" name="Line 21"/>
          <p:cNvSpPr>
            <a:spLocks noChangeShapeType="1"/>
          </p:cNvSpPr>
          <p:nvPr/>
        </p:nvSpPr>
        <p:spPr bwMode="auto">
          <a:xfrm flipH="1">
            <a:off x="1654175" y="2916238"/>
            <a:ext cx="9525" cy="6699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z="18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7846" name="Line 22"/>
          <p:cNvSpPr>
            <a:spLocks noChangeShapeType="1"/>
          </p:cNvSpPr>
          <p:nvPr/>
        </p:nvSpPr>
        <p:spPr bwMode="auto">
          <a:xfrm flipH="1">
            <a:off x="2236788" y="2946400"/>
            <a:ext cx="11112" cy="7921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z="18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7847" name="Rectangle 23"/>
          <p:cNvSpPr>
            <a:spLocks noChangeArrowheads="1"/>
          </p:cNvSpPr>
          <p:nvPr/>
        </p:nvSpPr>
        <p:spPr bwMode="auto">
          <a:xfrm>
            <a:off x="1431925" y="3608388"/>
            <a:ext cx="431800" cy="28892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 sz="1800" smtClean="0">
              <a:solidFill>
                <a:srgbClr val="FFFFFF"/>
              </a:solidFill>
            </a:endParaRPr>
          </a:p>
        </p:txBody>
      </p:sp>
      <p:sp>
        <p:nvSpPr>
          <p:cNvPr id="77848" name="Line 24"/>
          <p:cNvSpPr>
            <a:spLocks noChangeShapeType="1"/>
          </p:cNvSpPr>
          <p:nvPr/>
        </p:nvSpPr>
        <p:spPr bwMode="auto">
          <a:xfrm>
            <a:off x="2239963" y="3738563"/>
            <a:ext cx="0" cy="647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z="18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7849" name="Line 25"/>
          <p:cNvSpPr>
            <a:spLocks noChangeShapeType="1"/>
          </p:cNvSpPr>
          <p:nvPr/>
        </p:nvSpPr>
        <p:spPr bwMode="auto">
          <a:xfrm>
            <a:off x="1647825" y="3752850"/>
            <a:ext cx="0" cy="647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z="18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7850" name="Text Box 26"/>
          <p:cNvSpPr txBox="1">
            <a:spLocks noChangeArrowheads="1"/>
          </p:cNvSpPr>
          <p:nvPr/>
        </p:nvSpPr>
        <p:spPr bwMode="auto">
          <a:xfrm>
            <a:off x="1447800" y="4378325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800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F</a:t>
            </a:r>
            <a:r>
              <a:rPr lang="cs-CZ" altLang="cs-CZ" sz="1800" baseline="-25000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1</a:t>
            </a:r>
            <a:endParaRPr lang="cs-CZ" altLang="cs-CZ" sz="1800" dirty="0" smtClean="0">
              <a:solidFill>
                <a:srgbClr val="00287D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51" name="Text Box 27"/>
          <p:cNvSpPr txBox="1">
            <a:spLocks noChangeArrowheads="1"/>
          </p:cNvSpPr>
          <p:nvPr/>
        </p:nvSpPr>
        <p:spPr bwMode="auto">
          <a:xfrm>
            <a:off x="2079625" y="4386263"/>
            <a:ext cx="38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800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F</a:t>
            </a:r>
            <a:r>
              <a:rPr lang="cs-CZ" altLang="cs-CZ" sz="1800" baseline="-25000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2</a:t>
            </a:r>
            <a:endParaRPr lang="cs-CZ" altLang="cs-CZ" sz="1800" dirty="0" smtClean="0">
              <a:solidFill>
                <a:srgbClr val="00287D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52" name="Line 28"/>
          <p:cNvSpPr>
            <a:spLocks noChangeShapeType="1"/>
          </p:cNvSpPr>
          <p:nvPr/>
        </p:nvSpPr>
        <p:spPr bwMode="auto">
          <a:xfrm>
            <a:off x="5508625" y="2513013"/>
            <a:ext cx="1871663" cy="0"/>
          </a:xfrm>
          <a:prstGeom prst="line">
            <a:avLst/>
          </a:prstGeom>
          <a:noFill/>
          <a:ln w="38100">
            <a:solidFill>
              <a:srgbClr val="0028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z="18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7853" name="Oval 29"/>
          <p:cNvSpPr>
            <a:spLocks noChangeArrowheads="1"/>
          </p:cNvSpPr>
          <p:nvPr/>
        </p:nvSpPr>
        <p:spPr bwMode="auto">
          <a:xfrm>
            <a:off x="6083300" y="3017838"/>
            <a:ext cx="576263" cy="5762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 sz="1800" smtClean="0">
              <a:solidFill>
                <a:srgbClr val="FFFFFF"/>
              </a:solidFill>
            </a:endParaRPr>
          </a:p>
        </p:txBody>
      </p:sp>
      <p:sp>
        <p:nvSpPr>
          <p:cNvPr id="77854" name="Line 30"/>
          <p:cNvSpPr>
            <a:spLocks noChangeShapeType="1"/>
          </p:cNvSpPr>
          <p:nvPr/>
        </p:nvSpPr>
        <p:spPr bwMode="auto">
          <a:xfrm>
            <a:off x="6083300" y="2492375"/>
            <a:ext cx="9525" cy="812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z="18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7855" name="Line 31"/>
          <p:cNvSpPr>
            <a:spLocks noChangeShapeType="1"/>
          </p:cNvSpPr>
          <p:nvPr/>
        </p:nvSpPr>
        <p:spPr bwMode="auto">
          <a:xfrm flipH="1">
            <a:off x="6650038" y="2946400"/>
            <a:ext cx="6350" cy="431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z="18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7856" name="Rectangle 32"/>
          <p:cNvSpPr>
            <a:spLocks noChangeArrowheads="1"/>
          </p:cNvSpPr>
          <p:nvPr/>
        </p:nvSpPr>
        <p:spPr bwMode="auto">
          <a:xfrm>
            <a:off x="6156325" y="3789363"/>
            <a:ext cx="431800" cy="28892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 sz="1800" smtClean="0">
              <a:solidFill>
                <a:srgbClr val="FFFFFF"/>
              </a:solidFill>
            </a:endParaRPr>
          </a:p>
        </p:txBody>
      </p:sp>
      <p:sp>
        <p:nvSpPr>
          <p:cNvPr id="77857" name="Line 33"/>
          <p:cNvSpPr>
            <a:spLocks noChangeShapeType="1"/>
          </p:cNvSpPr>
          <p:nvPr/>
        </p:nvSpPr>
        <p:spPr bwMode="auto">
          <a:xfrm flipV="1">
            <a:off x="6659563" y="2657475"/>
            <a:ext cx="0" cy="3603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z="18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7858" name="Line 34"/>
          <p:cNvSpPr>
            <a:spLocks noChangeShapeType="1"/>
          </p:cNvSpPr>
          <p:nvPr/>
        </p:nvSpPr>
        <p:spPr bwMode="auto">
          <a:xfrm>
            <a:off x="6372225" y="3954463"/>
            <a:ext cx="0" cy="647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z="18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7859" name="Text Box 35"/>
          <p:cNvSpPr txBox="1">
            <a:spLocks noChangeArrowheads="1"/>
          </p:cNvSpPr>
          <p:nvPr/>
        </p:nvSpPr>
        <p:spPr bwMode="auto">
          <a:xfrm>
            <a:off x="5984875" y="4306888"/>
            <a:ext cx="38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800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F</a:t>
            </a:r>
            <a:r>
              <a:rPr lang="cs-CZ" altLang="cs-CZ" sz="1800" baseline="-25000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1</a:t>
            </a:r>
            <a:endParaRPr lang="cs-CZ" altLang="cs-CZ" sz="1800" dirty="0" smtClean="0">
              <a:solidFill>
                <a:srgbClr val="00287D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60" name="Text Box 36"/>
          <p:cNvSpPr txBox="1">
            <a:spLocks noChangeArrowheads="1"/>
          </p:cNvSpPr>
          <p:nvPr/>
        </p:nvSpPr>
        <p:spPr bwMode="auto">
          <a:xfrm>
            <a:off x="6732588" y="2657475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800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F</a:t>
            </a:r>
            <a:r>
              <a:rPr lang="cs-CZ" altLang="cs-CZ" sz="1800" baseline="-25000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2</a:t>
            </a:r>
            <a:endParaRPr lang="cs-CZ" altLang="cs-CZ" sz="1800" dirty="0" smtClean="0">
              <a:solidFill>
                <a:srgbClr val="00287D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61" name="Line 37"/>
          <p:cNvSpPr>
            <a:spLocks noChangeShapeType="1"/>
          </p:cNvSpPr>
          <p:nvPr/>
        </p:nvSpPr>
        <p:spPr bwMode="auto">
          <a:xfrm flipH="1">
            <a:off x="6372225" y="3284538"/>
            <a:ext cx="6350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z="18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698586"/>
      </p:ext>
    </p:extLst>
  </p:cSld>
  <p:clrMapOvr>
    <a:masterClrMapping/>
  </p:clrMapOvr>
  <p:transition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7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7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7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7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7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7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7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7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7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7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7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7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7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7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7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7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7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7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7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7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7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7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7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7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7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7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7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7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7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7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7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7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7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7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7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7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7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7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7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77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7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7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7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7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7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7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7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7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utoUpdateAnimBg="0"/>
      <p:bldP spid="77828" grpId="0" autoUpdateAnimBg="0"/>
      <p:bldP spid="77829" grpId="0"/>
      <p:bldP spid="77830" grpId="0"/>
      <p:bldP spid="77831" grpId="0" animBg="1"/>
      <p:bldP spid="77832" grpId="0" animBg="1"/>
      <p:bldP spid="77833" grpId="0"/>
      <p:bldP spid="77834" grpId="0"/>
      <p:bldP spid="77835" grpId="0"/>
      <p:bldP spid="77836" grpId="0" animBg="1"/>
      <p:bldP spid="77837" grpId="0" animBg="1"/>
      <p:bldP spid="77838" grpId="0"/>
      <p:bldP spid="77839" grpId="0"/>
      <p:bldP spid="77840" grpId="0" animBg="1"/>
      <p:bldP spid="77841" grpId="0" animBg="1"/>
      <p:bldP spid="77842" grpId="0" animBg="1"/>
      <p:bldP spid="77843" grpId="0" animBg="1"/>
      <p:bldP spid="77844" grpId="0" animBg="1"/>
      <p:bldP spid="77845" grpId="0" animBg="1"/>
      <p:bldP spid="77846" grpId="0" animBg="1"/>
      <p:bldP spid="77847" grpId="0" animBg="1"/>
      <p:bldP spid="77848" grpId="0" animBg="1"/>
      <p:bldP spid="77849" grpId="0" animBg="1"/>
      <p:bldP spid="77850" grpId="0"/>
      <p:bldP spid="77851" grpId="0"/>
      <p:bldP spid="77852" grpId="0" animBg="1"/>
      <p:bldP spid="77853" grpId="0" animBg="1"/>
      <p:bldP spid="77854" grpId="0" animBg="1"/>
      <p:bldP spid="77855" grpId="0" animBg="1"/>
      <p:bldP spid="77856" grpId="0" animBg="1"/>
      <p:bldP spid="77857" grpId="0" animBg="1"/>
      <p:bldP spid="77858" grpId="0" animBg="1"/>
      <p:bldP spid="77859" grpId="0"/>
      <p:bldP spid="77860" grpId="0"/>
      <p:bldP spid="7786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Nakloněná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rovina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2"/>
            <a:ext cx="8082321" cy="3889312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je rovina svírající s vodorovným směrem úhel </a:t>
            </a:r>
            <a:r>
              <a:rPr lang="el-GR" sz="1800" i="1" dirty="0">
                <a:solidFill>
                  <a:srgbClr val="00287D"/>
                </a:solidFill>
              </a:rPr>
              <a:t>α</a:t>
            </a:r>
            <a:r>
              <a:rPr lang="el-GR" sz="1800" dirty="0"/>
              <a:t> </a:t>
            </a:r>
            <a:r>
              <a:rPr lang="cs-CZ" sz="1800" dirty="0" smtClean="0"/>
              <a:t>.</a:t>
            </a:r>
            <a:endParaRPr lang="cs-CZ" sz="1800" b="1" dirty="0"/>
          </a:p>
          <a:p>
            <a:pPr marL="0" indent="0">
              <a:buNone/>
            </a:pPr>
            <a:r>
              <a:rPr lang="cs-CZ" sz="1800" b="1" i="1" dirty="0">
                <a:solidFill>
                  <a:srgbClr val="00287D"/>
                </a:solidFill>
              </a:rPr>
              <a:t>h</a:t>
            </a:r>
            <a:r>
              <a:rPr lang="cs-CZ" sz="1800" dirty="0"/>
              <a:t> …výška nakloněné roviny </a:t>
            </a:r>
          </a:p>
          <a:p>
            <a:pPr marL="0" indent="0">
              <a:buNone/>
            </a:pPr>
            <a:r>
              <a:rPr lang="cs-CZ" sz="1800" b="1" i="1" dirty="0">
                <a:solidFill>
                  <a:srgbClr val="00287D"/>
                </a:solidFill>
              </a:rPr>
              <a:t>s</a:t>
            </a:r>
            <a:r>
              <a:rPr lang="cs-CZ" sz="1800" dirty="0"/>
              <a:t> … délka nakloněné roviny </a:t>
            </a:r>
            <a:endParaRPr lang="cs-CZ" sz="1800" dirty="0" smtClean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>
                <a:cs typeface="Arial"/>
              </a:rPr>
              <a:t>podmínka </a:t>
            </a:r>
            <a:r>
              <a:rPr lang="cs-CZ" sz="1800" dirty="0">
                <a:cs typeface="Arial"/>
              </a:rPr>
              <a:t>rovnováhy: </a:t>
            </a:r>
            <a:r>
              <a:rPr lang="cs-CZ" sz="1800" b="1" i="1" dirty="0" err="1" smtClean="0">
                <a:solidFill>
                  <a:srgbClr val="00287D"/>
                </a:solidFill>
                <a:cs typeface="Arial"/>
              </a:rPr>
              <a:t>s.F</a:t>
            </a:r>
            <a:r>
              <a:rPr lang="cs-CZ" sz="1800" b="1" i="1" dirty="0" smtClean="0">
                <a:solidFill>
                  <a:srgbClr val="00287D"/>
                </a:solidFill>
                <a:cs typeface="Arial"/>
              </a:rPr>
              <a:t> </a:t>
            </a:r>
            <a:r>
              <a:rPr lang="cs-CZ" sz="1800" b="1" i="1" dirty="0">
                <a:solidFill>
                  <a:srgbClr val="00287D"/>
                </a:solidFill>
                <a:cs typeface="Arial"/>
              </a:rPr>
              <a:t>= </a:t>
            </a:r>
            <a:r>
              <a:rPr lang="cs-CZ" sz="1800" b="1" i="1" dirty="0" err="1" smtClean="0">
                <a:solidFill>
                  <a:srgbClr val="00287D"/>
                </a:solidFill>
                <a:cs typeface="Arial"/>
              </a:rPr>
              <a:t>h.F</a:t>
            </a:r>
            <a:r>
              <a:rPr lang="cs-CZ" sz="1800" b="1" i="1" baseline="-25000" dirty="0" err="1" smtClean="0">
                <a:solidFill>
                  <a:srgbClr val="00287D"/>
                </a:solidFill>
                <a:cs typeface="Arial"/>
              </a:rPr>
              <a:t>G</a:t>
            </a:r>
            <a:r>
              <a:rPr lang="cs-CZ" sz="1800" b="1" i="1" baseline="-25000" dirty="0" smtClean="0">
                <a:solidFill>
                  <a:srgbClr val="00287D"/>
                </a:solidFill>
                <a:cs typeface="Arial"/>
              </a:rPr>
              <a:t> </a:t>
            </a:r>
            <a:endParaRPr lang="el-GR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/>
            </a:endParaRP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Nakloněná </a:t>
            </a:r>
            <a:r>
              <a:rPr lang="cs-CZ" sz="1800" dirty="0"/>
              <a:t>rovina se používá k přemísťování těžkých </a:t>
            </a:r>
            <a:r>
              <a:rPr lang="cs-CZ" sz="1800" dirty="0" smtClean="0"/>
              <a:t>nákladů (šikmo </a:t>
            </a:r>
            <a:r>
              <a:rPr lang="cs-CZ" sz="1800" dirty="0"/>
              <a:t>postavený žebřík, schodiště, silnice se stoupáním</a:t>
            </a:r>
            <a:r>
              <a:rPr lang="cs-CZ" sz="1800" dirty="0" smtClean="0"/>
              <a:t>…)</a:t>
            </a:r>
            <a:endParaRPr lang="cs-CZ" sz="1800" dirty="0"/>
          </a:p>
          <a:p>
            <a:pPr lvl="0">
              <a:buSzPct val="90000"/>
              <a:defRPr/>
            </a:pPr>
            <a:r>
              <a:rPr lang="cs-CZ" sz="1800" dirty="0"/>
              <a:t>na principu nakloněné roviny je založen:</a:t>
            </a:r>
          </a:p>
          <a:p>
            <a:pPr lvl="0">
              <a:buClr>
                <a:srgbClr val="FFFF00"/>
              </a:buClr>
              <a:buSzPct val="90000"/>
              <a:buNone/>
              <a:defRPr/>
            </a:pPr>
            <a:r>
              <a:rPr lang="cs-CZ" sz="1800" dirty="0"/>
              <a:t>	</a:t>
            </a:r>
            <a:r>
              <a:rPr lang="cs-CZ" sz="1800" dirty="0">
                <a:solidFill>
                  <a:srgbClr val="00287D"/>
                </a:solidFill>
              </a:rPr>
              <a:t>a) klín</a:t>
            </a:r>
            <a:r>
              <a:rPr lang="cs-CZ" sz="1800" dirty="0"/>
              <a:t> = sekera, dláto, nůž, pluh…</a:t>
            </a:r>
          </a:p>
          <a:p>
            <a:pPr lvl="0">
              <a:buClr>
                <a:srgbClr val="FFFF00"/>
              </a:buClr>
              <a:buSzPct val="90000"/>
              <a:buNone/>
              <a:defRPr/>
            </a:pPr>
            <a:r>
              <a:rPr lang="cs-CZ" sz="1800" dirty="0"/>
              <a:t>	</a:t>
            </a:r>
            <a:r>
              <a:rPr lang="cs-CZ" sz="1800" dirty="0">
                <a:solidFill>
                  <a:srgbClr val="00287D"/>
                </a:solidFill>
              </a:rPr>
              <a:t>b) šroub </a:t>
            </a:r>
            <a:r>
              <a:rPr lang="cs-CZ" sz="1800" dirty="0"/>
              <a:t>= lze vyvinout síly značné </a:t>
            </a:r>
            <a:r>
              <a:rPr lang="cs-CZ" sz="1800" dirty="0" smtClean="0"/>
              <a:t>velikosti </a:t>
            </a:r>
            <a:r>
              <a:rPr lang="cs-CZ" sz="1800" dirty="0"/>
              <a:t>(šroubový </a:t>
            </a:r>
            <a:r>
              <a:rPr lang="cs-CZ" sz="1800"/>
              <a:t>zvedák</a:t>
            </a:r>
            <a:r>
              <a:rPr lang="cs-CZ" sz="1800" smtClean="0"/>
              <a:t>)</a:t>
            </a: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968" y="2486687"/>
            <a:ext cx="2859272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3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Pohyb tuhého tělesa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Font typeface="+mj-lt"/>
              <a:buAutoNum type="arabicPeriod" startAt="2"/>
            </a:pPr>
            <a:r>
              <a:rPr lang="cs-CZ" sz="1800" b="1" i="1" dirty="0">
                <a:solidFill>
                  <a:srgbClr val="00287D"/>
                </a:solidFill>
              </a:rPr>
              <a:t>Pohyb otáčivý (rotační)</a:t>
            </a:r>
            <a:r>
              <a:rPr lang="cs-CZ" sz="1800" b="1" dirty="0">
                <a:solidFill>
                  <a:srgbClr val="000000"/>
                </a:solidFill>
              </a:rPr>
              <a:t>. </a:t>
            </a:r>
          </a:p>
          <a:p>
            <a:pPr marL="400050" lvl="1" indent="0">
              <a:buNone/>
            </a:pPr>
            <a:r>
              <a:rPr lang="cs-CZ" sz="1800" dirty="0"/>
              <a:t>Otáčivý pohyb, neboli rotační, koná těleso při otáčení kolem pevné osy otáčení </a:t>
            </a:r>
            <a:r>
              <a:rPr lang="cs-CZ" sz="1800" i="1" dirty="0"/>
              <a:t>o</a:t>
            </a:r>
            <a:r>
              <a:rPr lang="cs-CZ" sz="1800" dirty="0"/>
              <a:t>. Při tomto pohybu všechny body tělesa opisují kružnice se středem na ose otáčení. Během pohybu mají stejnou úhlovou rychlost – </a:t>
            </a:r>
            <a:r>
              <a:rPr lang="cs-CZ" sz="1800" i="1" dirty="0">
                <a:solidFill>
                  <a:srgbClr val="00287D"/>
                </a:solidFill>
              </a:rPr>
              <a:t>velikost </a:t>
            </a:r>
            <a:r>
              <a:rPr lang="cs-CZ" sz="1800" dirty="0"/>
              <a:t>i</a:t>
            </a:r>
            <a:r>
              <a:rPr lang="cs-CZ" sz="1800" i="1" dirty="0">
                <a:solidFill>
                  <a:srgbClr val="00287D"/>
                </a:solidFill>
              </a:rPr>
              <a:t> směr.</a:t>
            </a:r>
          </a:p>
          <a:p>
            <a:pPr marL="400050" lvl="1" indent="0">
              <a:buNone/>
            </a:pPr>
            <a:endParaRPr lang="cs-CZ" sz="1400" dirty="0">
              <a:solidFill>
                <a:srgbClr val="00287D"/>
              </a:solidFill>
            </a:endParaRPr>
          </a:p>
          <a:p>
            <a:pPr marL="400050" lvl="1" indent="0">
              <a:buNone/>
            </a:pPr>
            <a:r>
              <a:rPr lang="cs-CZ" sz="1400" dirty="0">
                <a:solidFill>
                  <a:srgbClr val="00287D"/>
                </a:solidFill>
              </a:rPr>
              <a:t>Při změně úhlové rychlosti mají všechny body stejné</a:t>
            </a:r>
          </a:p>
          <a:p>
            <a:pPr marL="400050" lvl="1" indent="0">
              <a:buNone/>
            </a:pPr>
            <a:r>
              <a:rPr lang="cs-CZ" sz="1400" dirty="0">
                <a:solidFill>
                  <a:srgbClr val="00287D"/>
                </a:solidFill>
              </a:rPr>
              <a:t>úhlové zrychlení </a:t>
            </a:r>
            <a:r>
              <a:rPr lang="el-GR" sz="1400" b="1" i="1" dirty="0">
                <a:solidFill>
                  <a:srgbClr val="00287D"/>
                </a:solidFill>
              </a:rPr>
              <a:t>ε</a:t>
            </a:r>
            <a:r>
              <a:rPr lang="el-GR" sz="1400" dirty="0">
                <a:solidFill>
                  <a:srgbClr val="00287D"/>
                </a:solidFill>
              </a:rPr>
              <a:t>. </a:t>
            </a:r>
            <a:r>
              <a:rPr lang="cs-CZ" sz="1400" dirty="0">
                <a:solidFill>
                  <a:srgbClr val="00287D"/>
                </a:solidFill>
              </a:rPr>
              <a:t>Ve stejném čase opíší také stejnou</a:t>
            </a:r>
          </a:p>
          <a:p>
            <a:pPr marL="400050" lvl="1" indent="0">
              <a:buNone/>
            </a:pPr>
            <a:r>
              <a:rPr lang="cs-CZ" sz="1400" dirty="0">
                <a:solidFill>
                  <a:srgbClr val="00287D"/>
                </a:solidFill>
              </a:rPr>
              <a:t>úhlovou dráhu </a:t>
            </a:r>
            <a:r>
              <a:rPr lang="el-GR" sz="1400" b="1" i="1" dirty="0">
                <a:solidFill>
                  <a:srgbClr val="00287D"/>
                </a:solidFill>
              </a:rPr>
              <a:t>φ</a:t>
            </a:r>
            <a:r>
              <a:rPr lang="el-GR" sz="1400" dirty="0">
                <a:solidFill>
                  <a:srgbClr val="00287D"/>
                </a:solidFill>
              </a:rPr>
              <a:t>.</a:t>
            </a:r>
            <a:endParaRPr lang="cs-CZ" sz="1800" dirty="0"/>
          </a:p>
          <a:p>
            <a:pPr>
              <a:buFont typeface="+mj-lt"/>
              <a:buAutoNum type="arabicPeriod"/>
            </a:pPr>
            <a:endParaRPr lang="cs-CZ" sz="1800" i="1" dirty="0">
              <a:solidFill>
                <a:srgbClr val="00287D"/>
              </a:solidFill>
            </a:endParaRPr>
          </a:p>
          <a:p>
            <a:pPr>
              <a:buFont typeface="+mj-lt"/>
              <a:buAutoNum type="arabicPeriod"/>
            </a:pPr>
            <a:endParaRPr lang="cs-CZ" sz="1800" i="1" dirty="0">
              <a:solidFill>
                <a:srgbClr val="00287D"/>
              </a:solidFill>
            </a:endParaRPr>
          </a:p>
          <a:p>
            <a:pPr algn="just"/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7676FAD8-F39B-4206-942F-1E3690A36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854" y="3348857"/>
            <a:ext cx="2965886" cy="28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2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Pohyb tuhého tělesa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0" indent="0" algn="just">
                  <a:buNone/>
                </a:pPr>
                <a:r>
                  <a:rPr lang="cs-CZ" sz="1800" b="1" i="1" dirty="0">
                    <a:solidFill>
                      <a:srgbClr val="00287D"/>
                    </a:solidFill>
                  </a:rPr>
                  <a:t>Složený pohyb</a:t>
                </a:r>
                <a:endParaRPr lang="cs-CZ" sz="1800" b="1" dirty="0">
                  <a:solidFill>
                    <a:srgbClr val="000000"/>
                  </a:solidFill>
                </a:endParaRPr>
              </a:p>
              <a:p>
                <a:pPr marL="400050" lvl="1" indent="0">
                  <a:buNone/>
                </a:pPr>
                <a:r>
                  <a:rPr lang="cs-CZ" sz="1800" dirty="0"/>
                  <a:t>je pohyb složený z posuvného a rotačního pohybu. Těleso se pohybuje posuvným pohybem rychlostí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cs-CZ" sz="1800" b="1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𝒗</m:t>
                        </m:r>
                      </m:e>
                    </m:acc>
                  </m:oMath>
                </a14:m>
                <a:r>
                  <a:rPr lang="cs-CZ" sz="1800" dirty="0"/>
                  <a:t> a navíc se těleso otáčí úhlovou rychlostí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l-GR" sz="1800" b="1" i="1" dirty="0">
                            <a:solidFill>
                              <a:srgbClr val="000000"/>
                            </a:solidFill>
                            <a:ea typeface="+mn-ea"/>
                            <a:cs typeface="+mn-cs"/>
                          </a:rPr>
                          <m:t>ω</m:t>
                        </m:r>
                      </m:e>
                    </m:acc>
                    <m:r>
                      <a:rPr lang="cs-CZ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lang="cs-CZ" sz="1800" dirty="0"/>
                  <a:t>kolem okamžité osy otáčení (její poloha se v čase mění).</a:t>
                </a:r>
                <a:endParaRPr lang="cs-CZ" sz="1800" i="1" dirty="0">
                  <a:solidFill>
                    <a:srgbClr val="00287D"/>
                  </a:solidFill>
                </a:endParaRPr>
              </a:p>
              <a:p>
                <a:pPr marL="400050" lvl="1" indent="0">
                  <a:buNone/>
                </a:pPr>
                <a:endParaRPr lang="cs-CZ" sz="1400" dirty="0">
                  <a:solidFill>
                    <a:srgbClr val="00287D"/>
                  </a:solidFill>
                </a:endParaRPr>
              </a:p>
              <a:p>
                <a:pPr marL="400050" lvl="1" indent="0">
                  <a:buNone/>
                </a:pPr>
                <a:endParaRPr lang="cs-CZ" sz="1800" dirty="0"/>
              </a:p>
              <a:p>
                <a:pPr>
                  <a:buFont typeface="+mj-lt"/>
                  <a:buAutoNum type="arabicPeriod"/>
                </a:pPr>
                <a:endParaRPr lang="cs-CZ" sz="1800" i="1" dirty="0">
                  <a:solidFill>
                    <a:srgbClr val="00287D"/>
                  </a:solidFill>
                </a:endParaRPr>
              </a:p>
              <a:p>
                <a:pPr>
                  <a:buFont typeface="+mj-lt"/>
                  <a:buAutoNum type="arabicPeriod"/>
                </a:pPr>
                <a:endParaRPr lang="cs-CZ" sz="1800" i="1" dirty="0">
                  <a:solidFill>
                    <a:srgbClr val="00287D"/>
                  </a:solidFill>
                </a:endParaRPr>
              </a:p>
              <a:p>
                <a:pPr>
                  <a:buFont typeface="+mj-lt"/>
                  <a:buAutoNum type="arabicPeriod"/>
                </a:pPr>
                <a:endParaRPr lang="cs-CZ" sz="1800" i="1" dirty="0">
                  <a:solidFill>
                    <a:srgbClr val="00287D"/>
                  </a:solidFill>
                </a:endParaRPr>
              </a:p>
              <a:p>
                <a:pPr>
                  <a:buFont typeface="+mj-lt"/>
                  <a:buAutoNum type="arabicPeriod"/>
                </a:pPr>
                <a:endParaRPr lang="cs-CZ" sz="1800" i="1" dirty="0">
                  <a:solidFill>
                    <a:srgbClr val="00287D"/>
                  </a:solidFill>
                </a:endParaRPr>
              </a:p>
              <a:p>
                <a:r>
                  <a:rPr lang="cs-CZ" sz="1800" dirty="0"/>
                  <a:t>Rychlost jednotlivých bodů je dána vektorovým součtem translační rychlosti těžiště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cs-CZ" sz="1800" b="1" i="1" baseline="-25000" dirty="0"/>
                  <a:t>t</a:t>
                </a:r>
                <a:r>
                  <a:rPr lang="cs-CZ" sz="1050" dirty="0"/>
                  <a:t>  </a:t>
                </a:r>
                <a:r>
                  <a:rPr lang="cs-CZ" sz="1800" dirty="0"/>
                  <a:t>a okamžité obvodové rychlosti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cs-CZ" sz="1800" b="1" i="1" baseline="-25000" dirty="0"/>
                  <a:t>0</a:t>
                </a:r>
                <a:r>
                  <a:rPr lang="cs-CZ" sz="1800" dirty="0"/>
                  <a:t> .</a:t>
                </a:r>
              </a:p>
              <a:p>
                <a:pPr marL="0" indent="0">
                  <a:buNone/>
                </a:pPr>
                <a:r>
                  <a:rPr lang="cs-CZ" sz="1800" b="1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cs-CZ" sz="1800" b="1" i="1" baseline="-25000" dirty="0">
                    <a:solidFill>
                      <a:srgbClr val="000000"/>
                    </a:solidFill>
                  </a:rPr>
                  <a:t>j</a:t>
                </a:r>
                <a:r>
                  <a:rPr lang="cs-CZ" sz="1050" dirty="0">
                    <a:solidFill>
                      <a:srgbClr val="000000"/>
                    </a:solidFill>
                  </a:rPr>
                  <a:t> </a:t>
                </a:r>
                <a:r>
                  <a:rPr lang="cs-CZ" sz="1800" dirty="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cs-CZ" sz="1800" b="1" i="1" baseline="-25000" dirty="0">
                    <a:solidFill>
                      <a:srgbClr val="000000"/>
                    </a:solidFill>
                  </a:rPr>
                  <a:t>t</a:t>
                </a:r>
                <a:r>
                  <a:rPr lang="cs-CZ" sz="1050" dirty="0">
                    <a:solidFill>
                      <a:srgbClr val="000000"/>
                    </a:solidFill>
                  </a:rPr>
                  <a:t>  </a:t>
                </a:r>
                <a:r>
                  <a:rPr lang="cs-CZ" sz="1800" dirty="0">
                    <a:solidFill>
                      <a:srgbClr val="000000"/>
                    </a:solidFill>
                  </a:rPr>
                  <a:t>+</a:t>
                </a:r>
                <a:r>
                  <a:rPr lang="cs-CZ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l-GR" sz="1800" b="1" i="1" dirty="0">
                            <a:solidFill>
                              <a:srgbClr val="000000"/>
                            </a:solidFill>
                          </a:rPr>
                          <m:t>ω</m:t>
                        </m:r>
                      </m:e>
                    </m:acc>
                  </m:oMath>
                </a14:m>
                <a:r>
                  <a:rPr lang="cs-CZ" sz="1800" dirty="0">
                    <a:solidFill>
                      <a:srgbClr val="000000"/>
                    </a:solidFill>
                  </a:rPr>
                  <a:t> x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  <m:r>
                      <a:rPr lang="cs-CZ" sz="1800" b="1" i="1" baseline="-25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cs-CZ" sz="1800" baseline="-250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1" t="-1926" r="-1283" b="-2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2835E36F-0D25-4EBA-AA85-298F3F6D8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117" y="3306599"/>
            <a:ext cx="2817223" cy="175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8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Těžiště tělesa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sz="1800" b="1" i="1" dirty="0">
                    <a:solidFill>
                      <a:srgbClr val="00287D"/>
                    </a:solidFill>
                  </a:rPr>
                  <a:t>Těžiště tělesa </a:t>
                </a:r>
                <a:r>
                  <a:rPr lang="cs-CZ" sz="1800" dirty="0"/>
                  <a:t>je bod, který se pohybuje (hybnost) tak, jako by v něm byla soustředěna veškerá hmotnost tělesa.   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r>
                      <a:rPr lang="cs-CZ" sz="1800" b="1" i="0" smtClean="0">
                        <a:latin typeface="Cambria Math" panose="02040503050406030204" pitchFamily="18" charset="0"/>
                      </a:rPr>
                      <m:t>𝐦</m:t>
                    </m:r>
                    <m:r>
                      <a:rPr lang="cs-CZ" sz="1800" b="1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cs-CZ" sz="18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cs-CZ" sz="1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cs-CZ" sz="18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nary>
                  </m:oMath>
                </a14:m>
                <a:r>
                  <a:rPr lang="cs-CZ" sz="1800" b="1" i="1" dirty="0">
                    <a:solidFill>
                      <a:srgbClr val="00287D"/>
                    </a:solidFill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𝒑</m:t>
                        </m:r>
                      </m:e>
                    </m:acc>
                    <m:r>
                      <a:rPr lang="cs-CZ" sz="1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cs-CZ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cs-CZ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𝒎</m:t>
                            </m:r>
                          </m:e>
                          <m:sub>
                            <m:r>
                              <a:rPr lang="cs-CZ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𝒋</m:t>
                            </m:r>
                          </m:sub>
                        </m:sSub>
                        <m:sSub>
                          <m:sSubPr>
                            <m:ctrlPr>
                              <a:rPr lang="cs-CZ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cs-CZ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lang="cs-CZ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𝒗</m:t>
                                </m:r>
                              </m:e>
                            </m:acc>
                          </m:e>
                          <m:sub>
                            <m:r>
                              <a:rPr lang="cs-CZ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𝒋</m:t>
                            </m:r>
                          </m:sub>
                        </m:sSub>
                      </m:e>
                    </m:nary>
                  </m:oMath>
                </a14:m>
                <a:endParaRPr lang="cs-CZ" sz="1800" b="1" i="1" dirty="0">
                  <a:solidFill>
                    <a:srgbClr val="00287D"/>
                  </a:solidFill>
                </a:endParaRPr>
              </a:p>
              <a:p>
                <a:pPr marL="400050" lvl="1" indent="0">
                  <a:buNone/>
                </a:pPr>
                <a:endParaRPr lang="cs-CZ" sz="1400" dirty="0">
                  <a:solidFill>
                    <a:srgbClr val="00287D"/>
                  </a:solidFill>
                </a:endParaRPr>
              </a:p>
              <a:p>
                <a:pPr marL="400050" lvl="1" indent="0">
                  <a:buNone/>
                </a:pPr>
                <a:endParaRPr lang="cs-CZ" sz="1800" dirty="0"/>
              </a:p>
              <a:p>
                <a:pPr>
                  <a:buFont typeface="+mj-lt"/>
                  <a:buAutoNum type="arabicPeriod"/>
                </a:pPr>
                <a:endParaRPr lang="cs-CZ" sz="1800" i="1" dirty="0">
                  <a:solidFill>
                    <a:srgbClr val="00287D"/>
                  </a:solidFill>
                </a:endParaRPr>
              </a:p>
              <a:p>
                <a:pPr>
                  <a:buFont typeface="+mj-lt"/>
                  <a:buAutoNum type="arabicPeriod"/>
                </a:pPr>
                <a:endParaRPr lang="cs-CZ" sz="1800" i="1" dirty="0">
                  <a:solidFill>
                    <a:srgbClr val="00287D"/>
                  </a:solidFill>
                </a:endParaRPr>
              </a:p>
              <a:p>
                <a:pPr algn="just"/>
                <a:endParaRPr lang="cs-CZ" sz="1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1" t="-19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xmlns="" id="{7BF486F8-2549-4271-9688-3D0DF5FA4991}"/>
              </a:ext>
            </a:extLst>
          </p:cNvPr>
          <p:cNvSpPr/>
          <p:nvPr/>
        </p:nvSpPr>
        <p:spPr>
          <a:xfrm>
            <a:off x="509589" y="5363850"/>
            <a:ext cx="6983411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1800" b="1" dirty="0">
                <a:latin typeface="+mn-lt"/>
              </a:rPr>
              <a:t>Těžiště tělesa je působiště výslednice všech tíhových sil působících na jednotlivé hmotné body tvořící dané těleso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171D6A9C-3422-45A3-A35E-776B2AC90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864" y="51945"/>
            <a:ext cx="1803876" cy="182606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C9A5D4F3-A38E-4BC1-AD8E-3BC9BEF24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506" y="3449690"/>
            <a:ext cx="3250286" cy="172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0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Těžiště tělesa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sz="1800" b="1" i="1" dirty="0">
                    <a:solidFill>
                      <a:srgbClr val="00287D"/>
                    </a:solidFill>
                  </a:rPr>
                  <a:t>Výpočet polohy těžiště tělesa</a:t>
                </a:r>
                <a:r>
                  <a:rPr lang="cs-CZ" sz="1800" dirty="0"/>
                  <a:t>.</a:t>
                </a:r>
                <a:endParaRPr lang="cs-CZ" sz="1800" i="1" dirty="0">
                  <a:solidFill>
                    <a:srgbClr val="00287D"/>
                  </a:solidFill>
                </a:endParaRPr>
              </a:p>
              <a:p>
                <a:pPr marL="400050" lvl="1" indent="0">
                  <a:buNone/>
                </a:pPr>
                <a:endParaRPr lang="cs-CZ" sz="1400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b="1" i="1" dirty="0">
                    <a:solidFill>
                      <a:srgbClr val="00287D"/>
                    </a:solidFill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  <m:r>
                      <a:rPr lang="cs-CZ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acc>
                      <m:accPr>
                        <m:chr m:val="⃗"/>
                        <m:ctrlPr>
                          <a:rPr lang="cs-CZ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cs-CZ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e>
                    </m:acc>
                    <m:r>
                      <a:rPr lang="cs-CZ" sz="1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cs-CZ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cs-CZ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sSub>
                          <m:sSubPr>
                            <m:ctrlPr>
                              <a:rPr lang="cs-CZ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cs-CZ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  <m:sub>
                            <m:r>
                              <a:rPr lang="cs-CZ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nary>
                  </m:oMath>
                </a14:m>
                <a:r>
                  <a:rPr lang="cs-CZ" sz="1800" i="1" dirty="0">
                    <a:solidFill>
                      <a:srgbClr val="00287D"/>
                    </a:solidFill>
                  </a:rPr>
                  <a:t>     protože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cs-CZ" sz="1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cs-CZ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cs-CZ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e>
                          <m:sub>
                            <m:r>
                              <a:rPr lang="cs-CZ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num>
                      <m:den>
                        <m:r>
                          <a:rPr lang="cs-CZ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</m:oMath>
                </a14:m>
                <a:r>
                  <a:rPr lang="cs-CZ" sz="1800" i="1" dirty="0">
                    <a:solidFill>
                      <a:srgbClr val="00287D"/>
                    </a:solidFill>
                  </a:rPr>
                  <a:t>    pak	</a:t>
                </a:r>
                <a:r>
                  <a:rPr lang="cs-CZ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cs-CZ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e>
                    </m:acc>
                    <m:r>
                      <a:rPr lang="cs-CZ" sz="1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cs-CZ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cs-CZ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sSub>
                          <m:sSubPr>
                            <m:ctrlPr>
                              <a:rPr lang="cs-CZ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cs-CZ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e>
                          <m:sub>
                            <m:r>
                              <a:rPr lang="cs-CZ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nary>
                  </m:oMath>
                </a14:m>
                <a:endParaRPr lang="cs-CZ" sz="1800" i="1" dirty="0">
                  <a:solidFill>
                    <a:srgbClr val="00287D"/>
                  </a:solidFill>
                </a:endParaRPr>
              </a:p>
              <a:p>
                <a:pPr>
                  <a:buFont typeface="+mj-lt"/>
                  <a:buAutoNum type="arabicPeriod"/>
                </a:pPr>
                <a:endParaRPr lang="cs-CZ" sz="1800" i="1" dirty="0">
                  <a:solidFill>
                    <a:srgbClr val="00287D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sz="1800" dirty="0"/>
                  <a:t>Celkem </a:t>
                </a:r>
                <a14:m>
                  <m:oMath xmlns:m="http://schemas.openxmlformats.org/officeDocument/2006/math">
                    <m:r>
                      <a:rPr lang="cs-CZ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cs-CZ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e>
                    </m:acc>
                    <m:r>
                      <a:rPr lang="cs-CZ" sz="2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cs-CZ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cs-CZ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den>
                        </m:f>
                      </m:e>
                    </m:box>
                    <m:nary>
                      <m:naryPr>
                        <m:chr m:val="∑"/>
                        <m:subHide m:val="on"/>
                        <m:supHide m:val="on"/>
                        <m:ctrlPr>
                          <a:rPr lang="cs-CZ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cs-CZ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cs-CZ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sSub>
                          <m:sSubPr>
                            <m:ctrlPr>
                              <a:rPr lang="cs-CZ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cs-CZ" sz="2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20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e>
                          <m:sub>
                            <m:r>
                              <a:rPr lang="cs-CZ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nary>
                  </m:oMath>
                </a14:m>
                <a:endParaRPr lang="cs-CZ" sz="2000" dirty="0"/>
              </a:p>
              <a:p>
                <a:pPr algn="just"/>
                <a:endParaRPr lang="cs-CZ" sz="2000" dirty="0"/>
              </a:p>
              <a:p>
                <a:pPr marL="0" indent="0" algn="just">
                  <a:buNone/>
                </a:pPr>
                <a:r>
                  <a:rPr lang="cs-CZ" sz="1800" dirty="0"/>
                  <a:t>Pro  spojitě rozloženou hmotnost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cs-CZ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e>
                    </m:acc>
                    <m:r>
                      <a:rPr lang="cs-CZ" sz="2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cs-CZ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cs-CZ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cs-CZ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den>
                        </m:f>
                      </m:e>
                    </m:box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cs-CZ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cs-CZ" sz="2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2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e>
                          <m:sub>
                            <m:r>
                              <a:rPr lang="cs-CZ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𝒅𝒎</m:t>
                        </m:r>
                      </m:e>
                    </m:nary>
                  </m:oMath>
                </a14:m>
                <a:endParaRPr lang="cs-CZ" sz="1800" dirty="0"/>
              </a:p>
              <a:p>
                <a:pPr marL="0" indent="0" algn="just">
                  <a:buNone/>
                </a:pPr>
                <a:r>
                  <a:rPr lang="cs-CZ" sz="1400" dirty="0"/>
                  <a:t>Pro jednotlivé souřadnice:</a:t>
                </a:r>
              </a:p>
              <a:p>
                <a:pPr marL="0" indent="0" algn="just">
                  <a:buNone/>
                </a:pPr>
                <a:endParaRPr lang="cs-CZ" sz="1400" dirty="0"/>
              </a:p>
              <a:p>
                <a:pPr marL="0" indent="0" algn="just">
                  <a:buNone/>
                </a:pPr>
                <a:endParaRPr lang="cs-CZ" sz="1400" dirty="0"/>
              </a:p>
              <a:p>
                <a:pPr marL="0" indent="0" algn="just">
                  <a:buNone/>
                </a:pPr>
                <a:endParaRPr lang="cs-CZ" sz="1400" dirty="0"/>
              </a:p>
              <a:p>
                <a:pPr marL="0" indent="0" algn="just">
                  <a:buNone/>
                </a:pPr>
                <a:r>
                  <a:rPr lang="cs-CZ" sz="1400" dirty="0"/>
                  <a:t>V případě homogenního tělesa je těžiště tělesa totožné s jeho geometrickým středem.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1" t="-1926" b="-19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8C32D1AD-66B1-4E60-B82D-D71CA811A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234" y="5207000"/>
            <a:ext cx="3872574" cy="52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7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Otáčivé účinky síly, moment síly, moment hybnosti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sz="1800" dirty="0"/>
                  <a:t>Působení síly  ve směru ležícím v rovině dveří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dirty="0"/>
                  <a:t>), žádný pohyb.</a:t>
                </a:r>
              </a:p>
              <a:p>
                <a:r>
                  <a:rPr lang="cs-CZ" sz="1800" dirty="0"/>
                  <a:t>Působení silou </a:t>
                </a:r>
                <a:r>
                  <a:rPr lang="cs-CZ" sz="1800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i="1" baseline="-25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dirty="0">
                    <a:solidFill>
                      <a:srgbClr val="000000"/>
                    </a:solidFill>
                  </a:rPr>
                  <a:t>),</a:t>
                </a:r>
                <a:r>
                  <a:rPr lang="cs-CZ" sz="1800" dirty="0"/>
                  <a:t> ve směru více odkloněném</a:t>
                </a:r>
              </a:p>
              <a:p>
                <a:pPr marL="400050" lvl="1" indent="0">
                  <a:buNone/>
                </a:pPr>
                <a:r>
                  <a:rPr lang="cs-CZ" sz="1800" dirty="0"/>
                  <a:t>od roviny dveří, otáčení - až do srovnání rovin.</a:t>
                </a:r>
              </a:p>
              <a:p>
                <a:pPr marL="285750"/>
                <a:r>
                  <a:rPr lang="cs-CZ" sz="1800" dirty="0"/>
                  <a:t>Největší otáčivý účinek při síle </a:t>
                </a:r>
                <a:r>
                  <a:rPr lang="cs-CZ" sz="1800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i="1" baseline="-25000" dirty="0">
                    <a:solidFill>
                      <a:srgbClr val="00287D"/>
                    </a:solidFill>
                  </a:rPr>
                  <a:t>3</a:t>
                </a:r>
                <a:r>
                  <a:rPr lang="cs-CZ" sz="1800" dirty="0">
                    <a:solidFill>
                      <a:srgbClr val="000000"/>
                    </a:solidFill>
                  </a:rPr>
                  <a:t>), </a:t>
                </a:r>
                <a:r>
                  <a:rPr lang="cs-CZ" sz="1800" dirty="0"/>
                  <a:t>ve směru</a:t>
                </a:r>
              </a:p>
              <a:p>
                <a:pPr marL="400050" lvl="1" indent="0">
                  <a:buNone/>
                </a:pPr>
                <a:r>
                  <a:rPr lang="cs-CZ" sz="1800" dirty="0"/>
                  <a:t>kolmém na rovinu dveří. </a:t>
                </a:r>
              </a:p>
              <a:p>
                <a:pPr marL="285750"/>
                <a:r>
                  <a:rPr lang="cs-CZ" sz="1800" dirty="0"/>
                  <a:t>Čím blíže je síla </a:t>
                </a:r>
                <a:r>
                  <a:rPr lang="cs-CZ" sz="1800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i="1" baseline="-25000" dirty="0">
                    <a:solidFill>
                      <a:srgbClr val="00287D"/>
                    </a:solidFill>
                  </a:rPr>
                  <a:t>4</a:t>
                </a:r>
                <a:r>
                  <a:rPr lang="cs-CZ" sz="1800" dirty="0">
                    <a:solidFill>
                      <a:srgbClr val="000000"/>
                    </a:solidFill>
                  </a:rPr>
                  <a:t>) </a:t>
                </a:r>
                <a:r>
                  <a:rPr lang="cs-CZ" sz="1800" dirty="0"/>
                  <a:t>ose otáčení, tím musíme</a:t>
                </a:r>
              </a:p>
              <a:p>
                <a:pPr marL="400050" lvl="1" indent="0">
                  <a:buNone/>
                </a:pPr>
                <a:r>
                  <a:rPr lang="cs-CZ" sz="1800" dirty="0"/>
                  <a:t>vynaložit větší sílu k dosažení stejných</a:t>
                </a:r>
              </a:p>
              <a:p>
                <a:pPr marL="400050" lvl="1" indent="0">
                  <a:buNone/>
                </a:pPr>
                <a:r>
                  <a:rPr lang="cs-CZ" sz="1800" dirty="0"/>
                  <a:t>otáčivých účinků.</a:t>
                </a:r>
              </a:p>
              <a:p>
                <a:r>
                  <a:rPr lang="cs-CZ" sz="1800" dirty="0"/>
                  <a:t>Působení síly v ose otáčení – žádný pohyb.</a:t>
                </a:r>
                <a:r>
                  <a:rPr lang="cs-CZ" sz="1800" b="1" dirty="0"/>
                  <a:t> </a:t>
                </a:r>
              </a:p>
              <a:p>
                <a:pPr algn="just"/>
                <a:endParaRPr lang="cs-CZ" sz="1800" dirty="0"/>
              </a:p>
              <a:p>
                <a:pPr algn="just"/>
                <a:endParaRPr lang="cs-CZ" sz="1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60" t="-103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55C809E-21D1-46E3-8742-2746405D2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595" y="2627184"/>
            <a:ext cx="2740215" cy="2895858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4171BDA5-E8BB-4A70-B17A-0F5E8798F128}"/>
              </a:ext>
            </a:extLst>
          </p:cNvPr>
          <p:cNvSpPr/>
          <p:nvPr/>
        </p:nvSpPr>
        <p:spPr>
          <a:xfrm>
            <a:off x="422694" y="5544125"/>
            <a:ext cx="8044221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1800" b="1" dirty="0">
                <a:latin typeface="+mn-lt"/>
              </a:rPr>
              <a:t>Otáčivý účinek síly působící na těleso závisí na velikosti síly, na jejím směru  a orientaci a na poloze jejího působiště.</a:t>
            </a:r>
          </a:p>
        </p:txBody>
      </p:sp>
    </p:spTree>
    <p:extLst>
      <p:ext uri="{BB962C8B-B14F-4D97-AF65-F5344CB8AC3E}">
        <p14:creationId xmlns:p14="http://schemas.microsoft.com/office/powerpoint/2010/main" val="134896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 síly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sz="1800" dirty="0"/>
                  <a:t>Otáčivý účinek síly vyjadřujeme veličinou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moment síly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acc>
                  </m:oMath>
                </a14:m>
                <a:r>
                  <a:rPr lang="cs-CZ" sz="1800" i="1" dirty="0">
                    <a:solidFill>
                      <a:srgbClr val="00287D"/>
                    </a:solidFill>
                  </a:rPr>
                  <a:t> </a:t>
                </a:r>
                <a:r>
                  <a:rPr lang="cs-CZ" sz="1800" dirty="0"/>
                  <a:t>vzhledem k ose otáčení </a:t>
                </a:r>
                <a:r>
                  <a:rPr lang="cs-CZ" sz="1800" i="1" dirty="0"/>
                  <a:t>o</a:t>
                </a:r>
                <a:r>
                  <a:rPr lang="cs-CZ" sz="1800" dirty="0"/>
                  <a:t>. </a:t>
                </a:r>
              </a:p>
              <a:p>
                <a:pPr marL="0" indent="0" algn="just">
                  <a:buNone/>
                </a:pPr>
                <a:r>
                  <a:rPr lang="cs-CZ" sz="1800" dirty="0"/>
                  <a:t>Velikostně je to součin působící síly 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F</a:t>
                </a:r>
                <a:r>
                  <a:rPr lang="cs-CZ" sz="1800" dirty="0"/>
                  <a:t> a ramena síly 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d</a:t>
                </a:r>
                <a:r>
                  <a:rPr lang="cs-CZ" sz="1800" dirty="0"/>
                  <a:t>.</a:t>
                </a:r>
              </a:p>
              <a:p>
                <a:pPr marL="0" indent="0" algn="just">
                  <a:buNone/>
                </a:pPr>
                <a:r>
                  <a:rPr lang="cs-CZ" sz="1800" b="1" i="1" dirty="0">
                    <a:solidFill>
                      <a:srgbClr val="00287D"/>
                    </a:solidFill>
                  </a:rPr>
                  <a:t>	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M = d. F </a:t>
                </a:r>
              </a:p>
              <a:p>
                <a:pPr marL="0" indent="0" algn="just">
                  <a:buNone/>
                </a:pPr>
                <a:r>
                  <a:rPr lang="cs-CZ" sz="1800" dirty="0"/>
                  <a:t>Rameno síly je kolmá vzdálenost </a:t>
                </a:r>
              </a:p>
              <a:p>
                <a:pPr marL="0" indent="0" algn="just">
                  <a:buNone/>
                </a:pPr>
                <a:r>
                  <a:rPr lang="cs-CZ" sz="1800" dirty="0"/>
                  <a:t>vektorové přímky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p</a:t>
                </a:r>
                <a:r>
                  <a:rPr lang="cs-CZ" sz="1800" dirty="0"/>
                  <a:t> síly od osy otáčení</a:t>
                </a:r>
              </a:p>
              <a:p>
                <a:pPr marL="0" indent="0" algn="just">
                  <a:buNone/>
                </a:pPr>
                <a:r>
                  <a:rPr lang="cs-CZ" sz="2000" i="1" dirty="0">
                    <a:latin typeface="Times New Roman" panose="02020603050405020304" pitchFamily="18" charset="0"/>
                  </a:rPr>
                  <a:t>	</a:t>
                </a:r>
                <a:r>
                  <a:rPr lang="da-DK" sz="2000" i="1" dirty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M = </a:t>
                </a:r>
                <a:r>
                  <a:rPr lang="cs-CZ" sz="2000" i="1" dirty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r </a:t>
                </a:r>
                <a:r>
                  <a:rPr lang="da-DK" sz="2000" i="1" dirty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F </a:t>
                </a:r>
                <a:r>
                  <a:rPr lang="da-DK" sz="2000" dirty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sin </a:t>
                </a:r>
                <a:r>
                  <a:rPr lang="da-DK" sz="2000" dirty="0">
                    <a:solidFill>
                      <a:srgbClr val="00287D"/>
                    </a:solidFill>
                    <a:latin typeface="TimesNewRoman"/>
                  </a:rPr>
                  <a:t>φ</a:t>
                </a:r>
                <a:r>
                  <a:rPr lang="da-DK" sz="2000" dirty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.</a:t>
                </a:r>
                <a:endParaRPr lang="cs-CZ" sz="2000" dirty="0">
                  <a:solidFill>
                    <a:srgbClr val="00287D"/>
                  </a:solidFill>
                </a:endParaRPr>
              </a:p>
              <a:p>
                <a:pPr>
                  <a:buFont typeface="+mj-lt"/>
                  <a:buAutoNum type="arabicPeriod"/>
                </a:pPr>
                <a:endParaRPr lang="cs-CZ" sz="1800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/>
                  <a:t>Protože otáčení lze přisoudit směr, půjde</a:t>
                </a:r>
              </a:p>
              <a:p>
                <a:pPr marL="0" indent="0">
                  <a:buNone/>
                </a:pPr>
                <a:r>
                  <a:rPr lang="cs-CZ" sz="1800" dirty="0"/>
                  <a:t>tedy o vektorovou veličinu</a:t>
                </a:r>
              </a:p>
              <a:p>
                <a:pPr marL="0" indent="0">
                  <a:buNone/>
                </a:pPr>
                <a:r>
                  <a:rPr lang="cs-CZ" sz="1800" dirty="0"/>
                  <a:t>	</a:t>
                </a:r>
                <a:r>
                  <a:rPr lang="cs-CZ" sz="2000" b="1" i="1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acc>
                    <m:r>
                      <a:rPr lang="cs-CZ" sz="20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2000" b="1" i="1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  <m:r>
                      <a:rPr lang="cs-CZ" sz="20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cs-CZ" sz="2000" b="1" i="1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2000" b="1" i="1" dirty="0">
                    <a:solidFill>
                      <a:srgbClr val="00287D"/>
                    </a:solidFill>
                  </a:rPr>
                  <a:t> </a:t>
                </a:r>
                <a:endParaRPr lang="cs-CZ" sz="2000" b="1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1" t="-103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CDC016BC-77F3-43DE-A357-9F9E9210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734" y="2920325"/>
            <a:ext cx="3285466" cy="218098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89EED075-59F5-4A0B-B9C8-24BBA1C65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1677" y="5101314"/>
            <a:ext cx="2072057" cy="173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6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prsky">
  <a:themeElements>
    <a:clrScheme name="Paprsky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Paprsk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aprsky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24873</TotalTime>
  <Words>1475</Words>
  <Application>Microsoft Office PowerPoint</Application>
  <PresentationFormat>Předvádění na obrazovce (4:3)</PresentationFormat>
  <Paragraphs>418</Paragraphs>
  <Slides>35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35</vt:i4>
      </vt:variant>
    </vt:vector>
  </HeadingPairs>
  <TitlesOfParts>
    <vt:vector size="44" baseType="lpstr">
      <vt:lpstr>Arial</vt:lpstr>
      <vt:lpstr>Calibri</vt:lpstr>
      <vt:lpstr>Cambria Math</vt:lpstr>
      <vt:lpstr>Tahoma</vt:lpstr>
      <vt:lpstr>Times New Roman</vt:lpstr>
      <vt:lpstr>TimesNewRoman</vt:lpstr>
      <vt:lpstr>Wingdings</vt:lpstr>
      <vt:lpstr>Prezentace_MU_CZ</vt:lpstr>
      <vt:lpstr>Paprsky</vt:lpstr>
      <vt:lpstr>Mechanika a molekulová fyzika Dynamika tuhého tělesa</vt:lpstr>
      <vt:lpstr>Tuhé těleso</vt:lpstr>
      <vt:lpstr>Pohyb tuhého tělesa, těžiště tělesa</vt:lpstr>
      <vt:lpstr>Pohyb tuhého tělesa</vt:lpstr>
      <vt:lpstr>Pohyb tuhého tělesa </vt:lpstr>
      <vt:lpstr>Těžiště tělesa</vt:lpstr>
      <vt:lpstr>Těžiště tělesa</vt:lpstr>
      <vt:lpstr>Otáčivé účinky síly, moment síly, moment hybnosti</vt:lpstr>
      <vt:lpstr>Moment síly</vt:lpstr>
      <vt:lpstr>Moment síly</vt:lpstr>
      <vt:lpstr>Moment hybnosti</vt:lpstr>
      <vt:lpstr>Skládání sil působících na těleso</vt:lpstr>
      <vt:lpstr>Skládání sil působících na těleso</vt:lpstr>
      <vt:lpstr>Skládání sil působících na těleso</vt:lpstr>
      <vt:lpstr>Skládání sil působících na těleso</vt:lpstr>
      <vt:lpstr>Skládání sil působících na těleso</vt:lpstr>
      <vt:lpstr>Skládání sil působících na těleso</vt:lpstr>
      <vt:lpstr>Rovnováha tuhého tělesa</vt:lpstr>
      <vt:lpstr>Rovnováha tuhého tělesa</vt:lpstr>
      <vt:lpstr>Rovnováha tuhého tělesa</vt:lpstr>
      <vt:lpstr>Kinetická energie tuhého tělesa</vt:lpstr>
      <vt:lpstr>Kinetická energie tuhého tělesa</vt:lpstr>
      <vt:lpstr>Kinetická energie tuhého tělesa</vt:lpstr>
      <vt:lpstr>Moment setrvačnosti</vt:lpstr>
      <vt:lpstr>Moment setrvačnosti</vt:lpstr>
      <vt:lpstr>Pohybová rovnice translace tělesa</vt:lpstr>
      <vt:lpstr>Pohybová rovnice rotace tělesa</vt:lpstr>
      <vt:lpstr>Pohybová rovnice rotace tělesa</vt:lpstr>
      <vt:lpstr>Zákony zachování v izolované soustavě hmotných bodů a při pohybu tuhého tělesa</vt:lpstr>
      <vt:lpstr>Práce a výkon při rotaci</vt:lpstr>
      <vt:lpstr>Jednoduché stroje</vt:lpstr>
      <vt:lpstr>Jednoduché stroje</vt:lpstr>
      <vt:lpstr>Jednoduché stroje</vt:lpstr>
      <vt:lpstr>KLADKA</vt:lpstr>
      <vt:lpstr>Nakloněná rovina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Sládek</dc:creator>
  <cp:lastModifiedBy>lektor</cp:lastModifiedBy>
  <cp:revision>421</cp:revision>
  <cp:lastPrinted>2017-05-31T19:18:36Z</cp:lastPrinted>
  <dcterms:created xsi:type="dcterms:W3CDTF">2015-11-23T07:04:47Z</dcterms:created>
  <dcterms:modified xsi:type="dcterms:W3CDTF">2018-03-29T07:57:21Z</dcterms:modified>
</cp:coreProperties>
</file>