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1"/>
  </p:notesMasterIdLst>
  <p:sldIdLst>
    <p:sldId id="256" r:id="rId2"/>
    <p:sldId id="257" r:id="rId3"/>
    <p:sldId id="346" r:id="rId4"/>
    <p:sldId id="348" r:id="rId5"/>
    <p:sldId id="339" r:id="rId6"/>
    <p:sldId id="351" r:id="rId7"/>
    <p:sldId id="342" r:id="rId8"/>
    <p:sldId id="343" r:id="rId9"/>
    <p:sldId id="349" r:id="rId10"/>
    <p:sldId id="401" r:id="rId11"/>
    <p:sldId id="402" r:id="rId12"/>
    <p:sldId id="261" r:id="rId13"/>
    <p:sldId id="367" r:id="rId14"/>
    <p:sldId id="370" r:id="rId15"/>
    <p:sldId id="371" r:id="rId16"/>
    <p:sldId id="403" r:id="rId17"/>
    <p:sldId id="372" r:id="rId18"/>
    <p:sldId id="404" r:id="rId19"/>
    <p:sldId id="373" r:id="rId20"/>
    <p:sldId id="406" r:id="rId21"/>
    <p:sldId id="359" r:id="rId22"/>
    <p:sldId id="360" r:id="rId23"/>
    <p:sldId id="407" r:id="rId24"/>
    <p:sldId id="408" r:id="rId25"/>
    <p:sldId id="341" r:id="rId26"/>
    <p:sldId id="410" r:id="rId27"/>
    <p:sldId id="362" r:id="rId28"/>
    <p:sldId id="365" r:id="rId29"/>
    <p:sldId id="409" r:id="rId30"/>
    <p:sldId id="364" r:id="rId31"/>
    <p:sldId id="263" r:id="rId32"/>
    <p:sldId id="355" r:id="rId33"/>
    <p:sldId id="352" r:id="rId34"/>
    <p:sldId id="459" r:id="rId35"/>
    <p:sldId id="265" r:id="rId36"/>
    <p:sldId id="422" r:id="rId37"/>
    <p:sldId id="266" r:id="rId38"/>
    <p:sldId id="268" r:id="rId39"/>
    <p:sldId id="412" r:id="rId40"/>
    <p:sldId id="427" r:id="rId41"/>
    <p:sldId id="413" r:id="rId42"/>
    <p:sldId id="415" r:id="rId43"/>
    <p:sldId id="428" r:id="rId44"/>
    <p:sldId id="345" r:id="rId45"/>
    <p:sldId id="335" r:id="rId46"/>
    <p:sldId id="416" r:id="rId47"/>
    <p:sldId id="430" r:id="rId48"/>
    <p:sldId id="462" r:id="rId49"/>
    <p:sldId id="421" r:id="rId50"/>
    <p:sldId id="431" r:id="rId51"/>
    <p:sldId id="432" r:id="rId52"/>
    <p:sldId id="429" r:id="rId53"/>
    <p:sldId id="418" r:id="rId54"/>
    <p:sldId id="461" r:id="rId55"/>
    <p:sldId id="347" r:id="rId56"/>
    <p:sldId id="353" r:id="rId57"/>
    <p:sldId id="411" r:id="rId58"/>
    <p:sldId id="333" r:id="rId59"/>
    <p:sldId id="286" r:id="rId60"/>
    <p:sldId id="287" r:id="rId61"/>
    <p:sldId id="374" r:id="rId62"/>
    <p:sldId id="375" r:id="rId63"/>
    <p:sldId id="424" r:id="rId64"/>
    <p:sldId id="377" r:id="rId65"/>
    <p:sldId id="378" r:id="rId66"/>
    <p:sldId id="380" r:id="rId67"/>
    <p:sldId id="433" r:id="rId68"/>
    <p:sldId id="381" r:id="rId69"/>
    <p:sldId id="434" r:id="rId70"/>
    <p:sldId id="382" r:id="rId71"/>
    <p:sldId id="383" r:id="rId72"/>
    <p:sldId id="384" r:id="rId73"/>
    <p:sldId id="385" r:id="rId74"/>
    <p:sldId id="386" r:id="rId75"/>
    <p:sldId id="438" r:id="rId76"/>
    <p:sldId id="387" r:id="rId77"/>
    <p:sldId id="392" r:id="rId78"/>
    <p:sldId id="295" r:id="rId79"/>
    <p:sldId id="445" r:id="rId80"/>
    <p:sldId id="460" r:id="rId81"/>
    <p:sldId id="447" r:id="rId82"/>
    <p:sldId id="396" r:id="rId83"/>
    <p:sldId id="449" r:id="rId84"/>
    <p:sldId id="395" r:id="rId85"/>
    <p:sldId id="336" r:id="rId86"/>
    <p:sldId id="296" r:id="rId87"/>
    <p:sldId id="398" r:id="rId88"/>
    <p:sldId id="423" r:id="rId89"/>
    <p:sldId id="452" r:id="rId90"/>
    <p:sldId id="453" r:id="rId91"/>
    <p:sldId id="454" r:id="rId92"/>
    <p:sldId id="455" r:id="rId93"/>
    <p:sldId id="456" r:id="rId94"/>
    <p:sldId id="426" r:id="rId95"/>
    <p:sldId id="457" r:id="rId96"/>
    <p:sldId id="458" r:id="rId97"/>
    <p:sldId id="446" r:id="rId98"/>
    <p:sldId id="444" r:id="rId99"/>
    <p:sldId id="450" r:id="rId10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20CBA-6059-4753-9988-A66D9B563006}" type="datetimeFigureOut">
              <a:rPr lang="cs-CZ" smtClean="0"/>
              <a:t>04.04.2019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1748B-C3D2-4652-878A-03A042A7EC84}" type="slidenum">
              <a:rPr lang="cs-CZ" smtClean="0"/>
              <a:t>‹#›</a:t>
            </a:fld>
            <a:endParaRPr lang="cs-CZ"/>
          </a:p>
        </p:txBody>
      </p:sp>
    </p:spTree>
    <p:extLst>
      <p:ext uri="{BB962C8B-B14F-4D97-AF65-F5344CB8AC3E}">
        <p14:creationId xmlns:p14="http://schemas.microsoft.com/office/powerpoint/2010/main" val="60391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41748B-C3D2-4652-878A-03A042A7EC84}" type="slidenum">
              <a:rPr lang="cs-CZ" smtClean="0"/>
              <a:t>7</a:t>
            </a:fld>
            <a:endParaRPr lang="cs-CZ"/>
          </a:p>
        </p:txBody>
      </p:sp>
    </p:spTree>
    <p:extLst>
      <p:ext uri="{BB962C8B-B14F-4D97-AF65-F5344CB8AC3E}">
        <p14:creationId xmlns:p14="http://schemas.microsoft.com/office/powerpoint/2010/main" val="293801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41748B-C3D2-4652-878A-03A042A7EC84}" type="slidenum">
              <a:rPr lang="cs-CZ" smtClean="0"/>
              <a:t>84</a:t>
            </a:fld>
            <a:endParaRPr lang="cs-CZ"/>
          </a:p>
        </p:txBody>
      </p:sp>
    </p:spTree>
    <p:extLst>
      <p:ext uri="{BB962C8B-B14F-4D97-AF65-F5344CB8AC3E}">
        <p14:creationId xmlns:p14="http://schemas.microsoft.com/office/powerpoint/2010/main" val="257714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41748B-C3D2-4652-878A-03A042A7EC84}" type="slidenum">
              <a:rPr lang="cs-CZ" smtClean="0"/>
              <a:t>93</a:t>
            </a:fld>
            <a:endParaRPr lang="cs-CZ"/>
          </a:p>
        </p:txBody>
      </p:sp>
    </p:spTree>
    <p:extLst>
      <p:ext uri="{BB962C8B-B14F-4D97-AF65-F5344CB8AC3E}">
        <p14:creationId xmlns:p14="http://schemas.microsoft.com/office/powerpoint/2010/main" val="20639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2915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94974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302410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4927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371208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FE122D2-694F-43E5-BB91-6B31C1D020E4}" type="datetimeFigureOut">
              <a:rPr lang="cs-CZ" smtClean="0"/>
              <a:t>04.04.2019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338524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FE122D2-694F-43E5-BB91-6B31C1D020E4}" type="datetimeFigureOut">
              <a:rPr lang="cs-CZ" smtClean="0"/>
              <a:t>04.04.2019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215069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FE122D2-694F-43E5-BB91-6B31C1D020E4}" type="datetimeFigureOut">
              <a:rPr lang="cs-CZ" smtClean="0"/>
              <a:t>04.04.2019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48333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E122D2-694F-43E5-BB91-6B31C1D020E4}" type="datetimeFigureOut">
              <a:rPr lang="cs-CZ" smtClean="0"/>
              <a:t>04.04.2019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229963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E122D2-694F-43E5-BB91-6B31C1D020E4}" type="datetimeFigureOut">
              <a:rPr lang="cs-CZ" smtClean="0"/>
              <a:t>04.04.2019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411823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E122D2-694F-43E5-BB91-6B31C1D020E4}" type="datetimeFigureOut">
              <a:rPr lang="cs-CZ" smtClean="0"/>
              <a:t>04.04.2019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F4B11F-F811-487D-BACA-E3F6EB1885AF}" type="slidenum">
              <a:rPr lang="cs-CZ" smtClean="0"/>
              <a:t>‹#›</a:t>
            </a:fld>
            <a:endParaRPr lang="cs-CZ"/>
          </a:p>
        </p:txBody>
      </p:sp>
    </p:spTree>
    <p:extLst>
      <p:ext uri="{BB962C8B-B14F-4D97-AF65-F5344CB8AC3E}">
        <p14:creationId xmlns:p14="http://schemas.microsoft.com/office/powerpoint/2010/main" val="285045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122D2-694F-43E5-BB91-6B31C1D020E4}" type="datetimeFigureOut">
              <a:rPr lang="cs-CZ" smtClean="0"/>
              <a:t>04.04.2019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4B11F-F811-487D-BACA-E3F6EB1885AF}" type="slidenum">
              <a:rPr lang="cs-CZ" smtClean="0"/>
              <a:t>‹#›</a:t>
            </a:fld>
            <a:endParaRPr lang="cs-CZ"/>
          </a:p>
        </p:txBody>
      </p:sp>
    </p:spTree>
    <p:extLst>
      <p:ext uri="{BB962C8B-B14F-4D97-AF65-F5344CB8AC3E}">
        <p14:creationId xmlns:p14="http://schemas.microsoft.com/office/powerpoint/2010/main" val="16087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Brown-boron.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File:Aluminium-hydride-unit-cell-3D-vdW.pn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n.wikipedia.org/wiki/File:Aluminium-hydride-unit-cell-3D-balls.png"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mmons.wikimedia.org/wiki/File:BF3.sv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wikidoc.org/index.php/File:Boric-acid-layer-3D-balls.png" TargetMode="External"/><Relationship Id="rId5" Type="http://schemas.openxmlformats.org/officeDocument/2006/relationships/image" Target="../media/image20.png"/><Relationship Id="rId4" Type="http://schemas.openxmlformats.org/officeDocument/2006/relationships/hyperlink" Target="http://www.wikidoc.org/index.php/File:Boric-acid-unit-cell-3D-balls.pn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n.wikipedia.org/wiki/File:Al2SiO5_phase_diagram.svg"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commons.wikimedia.org/wiki/File:Zeolite-ZSM-5-3D-vdW.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e.wikipedia.org/wiki/Datei:Borazine-2D-aromatic.png"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2ahUKEwjQ_a-3yLThAhXrTxUIHZQSAxoQjRx6BAgBEAU&amp;url=http://www.schoolscience.co.uk/zooarchpage4&amp;psig=AOvVaw3m7drQP2QX8S8ToOtR1sqW&amp;ust=1554402934566128"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en.wikipedia.org/wiki/File:Radium-paint.jpg"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File:Boromycin.pn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209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en-US" b="1" dirty="0" err="1" smtClean="0">
                <a:latin typeface="Times New Roman" pitchFamily="18" charset="0"/>
              </a:rPr>
              <a:t>Triel</a:t>
            </a:r>
            <a:r>
              <a:rPr lang="en-GB" altLang="en-US" b="1" dirty="0" smtClean="0">
                <a:latin typeface="Times New Roman" pitchFamily="18" charset="0"/>
              </a:rPr>
              <a:t>y</a:t>
            </a:r>
            <a:r>
              <a:rPr lang="cs-CZ" altLang="en-US" dirty="0" smtClean="0"/>
              <a:t> </a:t>
            </a:r>
          </a:p>
        </p:txBody>
      </p:sp>
    </p:spTree>
    <p:extLst>
      <p:ext uri="{BB962C8B-B14F-4D97-AF65-F5344CB8AC3E}">
        <p14:creationId xmlns:p14="http://schemas.microsoft.com/office/powerpoint/2010/main" val="19077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4566" y="765512"/>
            <a:ext cx="8839199" cy="5324535"/>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na čerstvém řezu stříbřitě bílý, lesklý a velice lehký </a:t>
            </a:r>
            <a:r>
              <a:rPr lang="cs-CZ" sz="2000" dirty="0" smtClean="0">
                <a:latin typeface="Arial" panose="020B0604020202020204" pitchFamily="34" charset="0"/>
                <a:cs typeface="Arial" panose="020B0604020202020204" pitchFamily="34" charset="0"/>
              </a:rPr>
              <a:t>kov, s </a:t>
            </a:r>
            <a:r>
              <a:rPr lang="en-GB" altLang="en-US" sz="2000" dirty="0" err="1" smtClean="0">
                <a:latin typeface="Arial" panose="020B0604020202020204" pitchFamily="34" charset="0"/>
                <a:cs typeface="Arial" panose="020B0604020202020204" pitchFamily="34" charset="0"/>
              </a:rPr>
              <a:t>vysok</a:t>
            </a:r>
            <a:r>
              <a:rPr lang="cs-CZ" altLang="en-US" sz="2000" dirty="0" smtClean="0">
                <a:latin typeface="Arial" panose="020B0604020202020204" pitchFamily="34" charset="0"/>
                <a:cs typeface="Arial" panose="020B0604020202020204" pitchFamily="34" charset="0"/>
              </a:rPr>
              <a:t>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odrazivost</a:t>
            </a:r>
            <a:r>
              <a:rPr lang="cs-CZ" altLang="en-US" sz="2000" dirty="0" smtClean="0">
                <a:latin typeface="Arial" panose="020B0604020202020204" pitchFamily="34" charset="0"/>
                <a:cs typeface="Arial" panose="020B0604020202020204" pitchFamily="34" charset="0"/>
              </a:rPr>
              <a:t>í</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světla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zrcadla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UV </a:t>
            </a:r>
            <a:r>
              <a:rPr lang="en-GB" altLang="en-US" sz="2000" dirty="0" err="1" smtClean="0">
                <a:latin typeface="Arial" panose="020B0604020202020204" pitchFamily="34" charset="0"/>
                <a:cs typeface="Arial" panose="020B0604020202020204" pitchFamily="34" charset="0"/>
              </a:rPr>
              <a:t>záření</a:t>
            </a:r>
            <a:r>
              <a:rPr lang="cs-CZ"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Na </a:t>
            </a:r>
            <a:r>
              <a:rPr lang="cs-CZ" sz="2000" dirty="0">
                <a:latin typeface="Arial" panose="020B0604020202020204" pitchFamily="34" charset="0"/>
                <a:cs typeface="Arial" panose="020B0604020202020204" pitchFamily="34" charset="0"/>
              </a:rPr>
              <a:t>vzduchu se povrch hliníku poměrně rychle pokrývá vrstvou oxidu </a:t>
            </a:r>
            <a:r>
              <a:rPr lang="cs-CZ" sz="2000" dirty="0" smtClean="0">
                <a:latin typeface="Arial" panose="020B0604020202020204" pitchFamily="34" charset="0"/>
                <a:cs typeface="Arial" panose="020B0604020202020204" pitchFamily="34" charset="0"/>
              </a:rPr>
              <a:t>Al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vůči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čisté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odolný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roztoky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solí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odstraňují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ochrannou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vrstvu</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rychlá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koroze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odolnost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hliníku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vůči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korozi</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zvyšuje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zesílením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vrstvičky</a:t>
            </a:r>
            <a:r>
              <a:rPr lang="en-GB" altLang="en-US" sz="2000" dirty="0">
                <a:latin typeface="Arial" panose="020B0604020202020204" pitchFamily="34" charset="0"/>
                <a:cs typeface="Arial" panose="020B0604020202020204" pitchFamily="34" charset="0"/>
              </a:rPr>
              <a:t> 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povrchu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kovu</a:t>
            </a:r>
            <a:r>
              <a:rPr lang="en-GB" altLang="en-US" sz="2000" dirty="0">
                <a:latin typeface="Arial" panose="020B0604020202020204" pitchFamily="34" charset="0"/>
                <a:cs typeface="Arial" panose="020B0604020202020204" pitchFamily="34" charset="0"/>
              </a:rPr>
              <a:t> a to </a:t>
            </a:r>
            <a:r>
              <a:rPr lang="en-GB" altLang="en-US" sz="2000" dirty="0" err="1">
                <a:latin typeface="Arial" panose="020B0604020202020204" pitchFamily="34" charset="0"/>
                <a:cs typeface="Arial" panose="020B0604020202020204" pitchFamily="34" charset="0"/>
              </a:rPr>
              <a:t>buď</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chemicky</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roztoku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chromanu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nebo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častěji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elektrolyticky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eloxování</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Ve </a:t>
            </a:r>
            <a:r>
              <a:rPr lang="cs-CZ" sz="2000" dirty="0">
                <a:latin typeface="Arial" panose="020B0604020202020204" pitchFamily="34" charset="0"/>
                <a:cs typeface="Arial" panose="020B0604020202020204" pitchFamily="34" charset="0"/>
              </a:rPr>
              <a:t>sloučeninách se hliník nejčastěji vyskytuje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stavu III, sloučeniny jednomocného a </a:t>
            </a:r>
            <a:r>
              <a:rPr lang="cs-CZ" sz="2000" dirty="0" smtClean="0">
                <a:latin typeface="Arial" panose="020B0604020202020204" pitchFamily="34" charset="0"/>
                <a:cs typeface="Arial" panose="020B0604020202020204" pitchFamily="34" charset="0"/>
              </a:rPr>
              <a:t>dvojmocného </a:t>
            </a:r>
            <a:r>
              <a:rPr lang="cs-CZ" sz="2000" dirty="0">
                <a:latin typeface="Arial" panose="020B0604020202020204" pitchFamily="34" charset="0"/>
                <a:cs typeface="Arial" panose="020B0604020202020204" pitchFamily="34" charset="0"/>
              </a:rPr>
              <a:t>hliníku jsou méně </a:t>
            </a:r>
            <a:r>
              <a:rPr lang="cs-CZ" sz="2000" dirty="0" smtClean="0">
                <a:latin typeface="Arial" panose="020B0604020202020204" pitchFamily="34" charset="0"/>
                <a:cs typeface="Arial" panose="020B0604020202020204" pitchFamily="34" charset="0"/>
              </a:rPr>
              <a:t>obvyklé: nestabilní </a:t>
            </a:r>
            <a:r>
              <a:rPr lang="cs-CZ" sz="2000" dirty="0">
                <a:latin typeface="Arial" panose="020B0604020202020204" pitchFamily="34" charset="0"/>
                <a:cs typeface="Arial" panose="020B0604020202020204" pitchFamily="34" charset="0"/>
              </a:rPr>
              <a:t>chlorid </a:t>
            </a:r>
            <a:r>
              <a:rPr lang="cs-CZ" sz="2000" dirty="0" err="1">
                <a:latin typeface="Arial" panose="020B0604020202020204" pitchFamily="34" charset="0"/>
                <a:cs typeface="Arial" panose="020B0604020202020204" pitchFamily="34" charset="0"/>
              </a:rPr>
              <a:t>hlinný</a:t>
            </a:r>
            <a:r>
              <a:rPr lang="cs-CZ" sz="2000" dirty="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AlCl</a:t>
            </a:r>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meziproduktem při chemické rafinaci </a:t>
            </a:r>
            <a:r>
              <a:rPr lang="cs-CZ" sz="2000" dirty="0" smtClean="0">
                <a:latin typeface="Arial" panose="020B0604020202020204" pitchFamily="34" charset="0"/>
                <a:cs typeface="Arial" panose="020B0604020202020204" pitchFamily="34" charset="0"/>
              </a:rPr>
              <a:t>hliníku, oxid </a:t>
            </a:r>
            <a:r>
              <a:rPr lang="cs-CZ" sz="2000" dirty="0" err="1">
                <a:latin typeface="Arial" panose="020B0604020202020204" pitchFamily="34" charset="0"/>
                <a:cs typeface="Arial" panose="020B0604020202020204" pitchFamily="34" charset="0"/>
              </a:rPr>
              <a:t>hlinatý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AlO</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dvojmocný </a:t>
            </a:r>
            <a:r>
              <a:rPr lang="cs-CZ" sz="2000" dirty="0">
                <a:latin typeface="Arial" panose="020B0604020202020204" pitchFamily="34" charset="0"/>
                <a:cs typeface="Arial" panose="020B0604020202020204" pitchFamily="34" charset="0"/>
              </a:rPr>
              <a:t>hliník se </a:t>
            </a:r>
            <a:r>
              <a:rPr lang="cs-CZ" sz="2000" dirty="0" smtClean="0">
                <a:latin typeface="Arial" panose="020B0604020202020204" pitchFamily="34" charset="0"/>
                <a:cs typeface="Arial" panose="020B0604020202020204" pitchFamily="34" charset="0"/>
              </a:rPr>
              <a:t>vyskytuje </a:t>
            </a:r>
            <a:r>
              <a:rPr lang="cs-CZ" sz="2000" dirty="0">
                <a:latin typeface="Arial" panose="020B0604020202020204" pitchFamily="34" charset="0"/>
                <a:cs typeface="Arial" panose="020B0604020202020204" pitchFamily="34" charset="0"/>
              </a:rPr>
              <a:t>v řadě organických sloučenin.</a:t>
            </a:r>
          </a:p>
          <a:p>
            <a:endParaRPr lang="en-GB" altLang="en-US"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Hliník </a:t>
            </a:r>
            <a:r>
              <a:rPr lang="cs-CZ" sz="2000" dirty="0">
                <a:latin typeface="Arial" panose="020B0604020202020204" pitchFamily="34" charset="0"/>
                <a:cs typeface="Arial" panose="020B0604020202020204" pitchFamily="34" charset="0"/>
              </a:rPr>
              <a:t>je prvek s amfoterním charakterem. S kyselinami tvoří hlinité soli Al</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silnými zásadami reaguje hliník za vzniku </a:t>
            </a:r>
            <a:r>
              <a:rPr lang="cs-CZ" sz="2000" dirty="0" err="1">
                <a:latin typeface="Arial" panose="020B0604020202020204" pitchFamily="34" charset="0"/>
                <a:cs typeface="Arial" panose="020B0604020202020204" pitchFamily="34" charset="0"/>
              </a:rPr>
              <a:t>tetrahydroxohlinitanů</a:t>
            </a:r>
            <a:r>
              <a:rPr lang="cs-CZ" sz="2000" dirty="0">
                <a:latin typeface="Arial" panose="020B0604020202020204" pitchFamily="34" charset="0"/>
                <a:cs typeface="Arial" panose="020B0604020202020204" pitchFamily="34" charset="0"/>
              </a:rPr>
              <a:t> [Al(OH)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2Al + 6HCl → 2AlCl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2AL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
        <p:nvSpPr>
          <p:cNvPr id="3" name="Obdélník 2"/>
          <p:cNvSpPr/>
          <p:nvPr/>
        </p:nvSpPr>
        <p:spPr>
          <a:xfrm>
            <a:off x="3505200" y="152400"/>
            <a:ext cx="1300356" cy="584775"/>
          </a:xfrm>
          <a:prstGeom prst="rect">
            <a:avLst/>
          </a:prstGeom>
        </p:spPr>
        <p:txBody>
          <a:bodyPr wrap="none">
            <a:spAutoFit/>
          </a:bodyPr>
          <a:lstStyle/>
          <a:p>
            <a:r>
              <a:rPr lang="en-GB" altLang="en-US" sz="3200" b="1" dirty="0" err="1">
                <a:latin typeface="Arial" panose="020B0604020202020204" pitchFamily="34" charset="0"/>
                <a:cs typeface="Arial" panose="020B0604020202020204" pitchFamily="34" charset="0"/>
              </a:rPr>
              <a:t>Hliník</a:t>
            </a:r>
            <a:endParaRPr lang="cs-CZ"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13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6106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Reakce hliníku s kyselinou dusičnou probíhají bez vývoje vodíku, se zředěnou kyselinou vzniká oxid dusný, reakcí hliníku s velmi zředěnou kyselinou dusičnou vzniká dusičnan amonný:</a:t>
            </a:r>
          </a:p>
          <a:p>
            <a:pPr algn="ctr"/>
            <a:r>
              <a:rPr lang="cs-CZ" sz="2000" dirty="0">
                <a:latin typeface="Arial" panose="020B0604020202020204" pitchFamily="34" charset="0"/>
                <a:cs typeface="Arial" panose="020B0604020202020204" pitchFamily="34" charset="0"/>
              </a:rPr>
              <a:t>8Al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+ 15H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8Al + 30HNO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8Al(NO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9H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pPr algn="ct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se slučuje přímo, reakce jsou silně exotermní, s kapalným bromem reaguje práškový hliník prudce za vývoje plamene. </a:t>
            </a:r>
          </a:p>
          <a:p>
            <a:pPr algn="just"/>
            <a:r>
              <a:rPr lang="cs-CZ" sz="2000" dirty="0">
                <a:latin typeface="Arial" panose="020B0604020202020204" pitchFamily="34" charset="0"/>
                <a:cs typeface="Arial" panose="020B0604020202020204" pitchFamily="34" charset="0"/>
              </a:rPr>
              <a:t>Se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reaguje explozivně za vzniku selenidu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telluridu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se slučuje na nitrid </a:t>
            </a:r>
            <a:r>
              <a:rPr lang="cs-CZ" sz="2000" dirty="0" err="1">
                <a:latin typeface="Arial" panose="020B0604020202020204" pitchFamily="34" charset="0"/>
                <a:cs typeface="Arial" panose="020B0604020202020204" pitchFamily="34" charset="0"/>
              </a:rPr>
              <a:t>AlN</a:t>
            </a:r>
            <a:r>
              <a:rPr lang="cs-CZ" sz="2000" dirty="0">
                <a:latin typeface="Arial" panose="020B0604020202020204" pitchFamily="34" charset="0"/>
                <a:cs typeface="Arial" panose="020B0604020202020204" pitchFamily="34" charset="0"/>
              </a:rPr>
              <a:t> až za teplot 800-1200°C, s amoniakem reaguje za tvorby nitridu až při teplotě nad 600°C, </a:t>
            </a:r>
          </a:p>
          <a:p>
            <a:pPr algn="just"/>
            <a:r>
              <a:rPr lang="cs-CZ" sz="2000" dirty="0">
                <a:latin typeface="Arial" panose="020B0604020202020204" pitchFamily="34" charset="0"/>
                <a:cs typeface="Arial" panose="020B0604020202020204" pitchFamily="34" charset="0"/>
              </a:rPr>
              <a:t>Přímá reakce hliníku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probíhá za vzniku snadno hydrolyzujícího sulfidu hlinitého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již od teploty 150°C.</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Již </a:t>
            </a:r>
            <a:r>
              <a:rPr lang="cs-CZ" sz="2000" dirty="0">
                <a:latin typeface="Arial" panose="020B0604020202020204" pitchFamily="34" charset="0"/>
                <a:cs typeface="Arial" panose="020B0604020202020204" pitchFamily="34" charset="0"/>
              </a:rPr>
              <a:t>za mírně zvýšené teploty okolo </a:t>
            </a:r>
            <a:r>
              <a:rPr lang="cs-CZ" sz="2000" dirty="0" smtClean="0">
                <a:latin typeface="Arial" panose="020B0604020202020204" pitchFamily="34" charset="0"/>
                <a:cs typeface="Arial" panose="020B0604020202020204" pitchFamily="34" charset="0"/>
              </a:rPr>
              <a:t>70 – 100 °C </a:t>
            </a:r>
            <a:r>
              <a:rPr lang="cs-CZ" sz="2000" dirty="0">
                <a:latin typeface="Arial" panose="020B0604020202020204" pitchFamily="34" charset="0"/>
                <a:cs typeface="Arial" panose="020B0604020202020204" pitchFamily="34" charset="0"/>
              </a:rPr>
              <a:t>reaguje s peroxidy a </a:t>
            </a:r>
            <a:r>
              <a:rPr lang="cs-CZ" sz="2000" dirty="0" err="1">
                <a:latin typeface="Arial" panose="020B0604020202020204" pitchFamily="34" charset="0"/>
                <a:cs typeface="Arial" panose="020B0604020202020204" pitchFamily="34" charset="0"/>
              </a:rPr>
              <a:t>hyperoxidy</a:t>
            </a:r>
            <a:r>
              <a:rPr lang="cs-CZ" sz="2000" dirty="0">
                <a:latin typeface="Arial" panose="020B0604020202020204" pitchFamily="34" charset="0"/>
                <a:cs typeface="Arial" panose="020B0604020202020204" pitchFamily="34" charset="0"/>
              </a:rPr>
              <a:t> alkalických kovů za vzniku alkalických hlinitanů:</a:t>
            </a:r>
          </a:p>
          <a:p>
            <a:pPr algn="ctr"/>
            <a:r>
              <a:rPr lang="cs-CZ" sz="2000" dirty="0">
                <a:latin typeface="Arial" panose="020B0604020202020204" pitchFamily="34" charset="0"/>
                <a:cs typeface="Arial" panose="020B0604020202020204" pitchFamily="34" charset="0"/>
              </a:rPr>
              <a:t>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+ 2Al → 2NaAlO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NaO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Al → NaAlO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ct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9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 y="152400"/>
            <a:ext cx="8839200" cy="6553200"/>
          </a:xfrm>
        </p:spPr>
        <p:txBody>
          <a:bodyPr>
            <a:normAutofit/>
          </a:bodyPr>
          <a:lstStyle/>
          <a:p>
            <a:pPr marL="0" indent="0">
              <a:buNone/>
            </a:pPr>
            <a:r>
              <a:rPr lang="cs-CZ" sz="2000" dirty="0" smtClean="0">
                <a:latin typeface="Arial" panose="020B0604020202020204" pitchFamily="34" charset="0"/>
                <a:cs typeface="Arial" panose="020B0604020202020204" pitchFamily="34" charset="0"/>
              </a:rPr>
              <a:t>Vodné </a:t>
            </a:r>
            <a:r>
              <a:rPr lang="cs-CZ" sz="2000" dirty="0">
                <a:latin typeface="Arial" panose="020B0604020202020204" pitchFamily="34" charset="0"/>
                <a:cs typeface="Arial" panose="020B0604020202020204" pitchFamily="34" charset="0"/>
              </a:rPr>
              <a:t>roztoky hlinitých solí jsou bezbarvé, nerozpustné hlinité sloučeniny jsou bílé látky. Jednou z mála známých barevných sloučenin hliníku je světle žlutý karbid 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marL="0" indent="0" algn="just"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Hliník je nejrozšířenější kov a je třetí nejrozšířenější prvek zemské kůry. V přírodě se v ryzí formě obvykle nevyskytuje, sloučeniny hliníku jsou rozptýleny v zemské kůře. </a:t>
            </a:r>
          </a:p>
          <a:p>
            <a:pPr marL="0" indent="0" algn="just">
              <a:buNone/>
            </a:pPr>
            <a:r>
              <a:rPr lang="cs-CZ" sz="2000" dirty="0" smtClean="0">
                <a:latin typeface="Arial" panose="020B0604020202020204" pitchFamily="34" charset="0"/>
                <a:cs typeface="Arial" panose="020B0604020202020204" pitchFamily="34" charset="0"/>
              </a:rPr>
              <a:t>Mezi </a:t>
            </a:r>
            <a:r>
              <a:rPr lang="cs-CZ" sz="2000" dirty="0">
                <a:latin typeface="Arial" panose="020B0604020202020204" pitchFamily="34" charset="0"/>
                <a:cs typeface="Arial" panose="020B0604020202020204" pitchFamily="34" charset="0"/>
              </a:rPr>
              <a:t>nejdůležitější minerály hliníku patří </a:t>
            </a:r>
            <a:r>
              <a:rPr lang="cs-CZ" sz="2000" dirty="0" err="1">
                <a:latin typeface="Arial" panose="020B0604020202020204" pitchFamily="34" charset="0"/>
                <a:cs typeface="Arial" panose="020B0604020202020204" pitchFamily="34" charset="0"/>
              </a:rPr>
              <a:t>orthorombický</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boehmit</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monoklinický </a:t>
            </a:r>
            <a:r>
              <a:rPr lang="cs-CZ" sz="2000" b="1" dirty="0" err="1">
                <a:latin typeface="Arial" panose="020B0604020202020204" pitchFamily="34" charset="0"/>
                <a:cs typeface="Arial" panose="020B0604020202020204" pitchFamily="34" charset="0"/>
              </a:rPr>
              <a:t>gibbsit</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i="1" dirty="0">
                <a:latin typeface="Arial" panose="020B0604020202020204" pitchFamily="34" charset="0"/>
                <a:cs typeface="Arial" panose="020B0604020202020204" pitchFamily="34" charset="0"/>
              </a:rPr>
              <a:t>(hlavní složky bauxitu)</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kryolit</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korund</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p>
          <a:p>
            <a:pPr marL="0" indent="0">
              <a:buNone/>
            </a:pPr>
            <a:endParaRPr lang="cs-CZ" sz="1000" dirty="0"/>
          </a:p>
          <a:p>
            <a:pPr marL="0" indent="0" algn="just">
              <a:buNone/>
            </a:pPr>
            <a:r>
              <a:rPr lang="cs-CZ" sz="2000" dirty="0" smtClean="0">
                <a:latin typeface="Arial" panose="020B0604020202020204" pitchFamily="34" charset="0"/>
                <a:cs typeface="Arial" panose="020B0604020202020204" pitchFamily="34" charset="0"/>
              </a:rPr>
              <a:t>Hlavní surovinou pro výrobu hliníku je </a:t>
            </a:r>
            <a:r>
              <a:rPr lang="cs-CZ" sz="2000" b="1" dirty="0" smtClean="0">
                <a:latin typeface="Arial" panose="020B0604020202020204" pitchFamily="34" charset="0"/>
                <a:cs typeface="Arial" panose="020B0604020202020204" pitchFamily="34" charset="0"/>
              </a:rPr>
              <a:t>bauxit</a:t>
            </a:r>
            <a:r>
              <a:rPr lang="cs-CZ" sz="2000" dirty="0" smtClean="0">
                <a:latin typeface="Arial" panose="020B0604020202020204" pitchFamily="34" charset="0"/>
                <a:cs typeface="Arial" panose="020B0604020202020204" pitchFamily="34" charset="0"/>
              </a:rPr>
              <a:t>, hornina obsahující Al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3 </a:t>
            </a:r>
            <a:r>
              <a:rPr lang="cs-CZ" sz="2000" dirty="0" smtClean="0">
                <a:latin typeface="Arial" panose="020B0604020202020204" pitchFamily="34" charset="0"/>
                <a:cs typeface="Arial" panose="020B0604020202020204" pitchFamily="34" charset="0"/>
              </a:rPr>
              <a:t>·2H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a hydroxidy hliníku</a:t>
            </a:r>
            <a:endParaRPr lang="cs-CZ" sz="2000" dirty="0">
              <a:latin typeface="Arial" panose="020B0604020202020204" pitchFamily="34" charset="0"/>
              <a:cs typeface="Arial" panose="020B0604020202020204" pitchFamily="34" charset="0"/>
            </a:endParaRPr>
          </a:p>
          <a:p>
            <a:pPr marL="0" indent="0" algn="just">
              <a:buNone/>
            </a:pPr>
            <a:r>
              <a:rPr lang="cs-CZ" sz="2000" b="1" dirty="0" smtClean="0">
                <a:latin typeface="Arial" panose="020B0604020202020204" pitchFamily="34" charset="0"/>
                <a:cs typeface="Arial" panose="020B0604020202020204" pitchFamily="34" charset="0"/>
              </a:rPr>
              <a:t>  autochtonní </a:t>
            </a:r>
            <a:r>
              <a:rPr lang="cs-CZ" sz="2000" b="1" dirty="0">
                <a:latin typeface="Arial" panose="020B0604020202020204" pitchFamily="34" charset="0"/>
                <a:cs typeface="Arial" panose="020B0604020202020204" pitchFamily="34" charset="0"/>
              </a:rPr>
              <a:t>bauxit</a:t>
            </a:r>
            <a:r>
              <a:rPr lang="cs-CZ" sz="2000" dirty="0">
                <a:latin typeface="Arial" panose="020B0604020202020204" pitchFamily="34" charset="0"/>
                <a:cs typeface="Arial" panose="020B0604020202020204" pitchFamily="34" charset="0"/>
              </a:rPr>
              <a:t>, méně </a:t>
            </a:r>
            <a:r>
              <a:rPr lang="cs-CZ" sz="2000" dirty="0" smtClean="0">
                <a:latin typeface="Arial" panose="020B0604020202020204" pitchFamily="34" charset="0"/>
                <a:cs typeface="Arial" panose="020B0604020202020204" pitchFamily="34" charset="0"/>
              </a:rPr>
              <a:t>kvalitní, </a:t>
            </a:r>
            <a:r>
              <a:rPr lang="cs-CZ" sz="2000" dirty="0">
                <a:latin typeface="Arial" panose="020B0604020202020204" pitchFamily="34" charset="0"/>
                <a:cs typeface="Arial" panose="020B0604020202020204" pitchFamily="34" charset="0"/>
              </a:rPr>
              <a:t>primární zvětralinový </a:t>
            </a:r>
            <a:r>
              <a:rPr lang="cs-CZ" sz="2000" dirty="0" smtClean="0">
                <a:latin typeface="Arial" panose="020B0604020202020204" pitchFamily="34" charset="0"/>
                <a:cs typeface="Arial" panose="020B0604020202020204" pitchFamily="34" charset="0"/>
              </a:rPr>
              <a:t>materiál vázaný </a:t>
            </a:r>
            <a:r>
              <a:rPr lang="cs-CZ" sz="2000" dirty="0">
                <a:latin typeface="Arial" panose="020B0604020202020204" pitchFamily="34" charset="0"/>
                <a:cs typeface="Arial" panose="020B0604020202020204" pitchFamily="34" charset="0"/>
              </a:rPr>
              <a:t>na matečnou </a:t>
            </a:r>
            <a:r>
              <a:rPr lang="cs-CZ" sz="2000" dirty="0" smtClean="0">
                <a:latin typeface="Arial" panose="020B0604020202020204" pitchFamily="34" charset="0"/>
                <a:cs typeface="Arial" panose="020B0604020202020204" pitchFamily="34" charset="0"/>
              </a:rPr>
              <a:t>horninu.</a:t>
            </a:r>
            <a:r>
              <a:rPr lang="cs-CZ" sz="2000" dirty="0">
                <a:latin typeface="Arial" panose="020B0604020202020204" pitchFamily="34" charset="0"/>
                <a:cs typeface="Arial" panose="020B0604020202020204" pitchFamily="34" charset="0"/>
              </a:rPr>
              <a:t> </a:t>
            </a:r>
          </a:p>
          <a:p>
            <a:pPr marL="0" indent="0" algn="just">
              <a:buNone/>
            </a:pPr>
            <a:r>
              <a:rPr lang="cs-CZ" sz="2000" b="1" dirty="0" smtClean="0">
                <a:latin typeface="Arial" panose="020B0604020202020204" pitchFamily="34" charset="0"/>
                <a:cs typeface="Arial" panose="020B0604020202020204" pitchFamily="34" charset="0"/>
              </a:rPr>
              <a:t>  alochtonní </a:t>
            </a:r>
            <a:r>
              <a:rPr lang="cs-CZ" sz="2000" b="1" dirty="0">
                <a:latin typeface="Arial" panose="020B0604020202020204" pitchFamily="34" charset="0"/>
                <a:cs typeface="Arial" panose="020B0604020202020204" pitchFamily="34" charset="0"/>
              </a:rPr>
              <a:t>bauxit</a:t>
            </a:r>
            <a:r>
              <a:rPr lang="cs-CZ" sz="2000" dirty="0">
                <a:latin typeface="Arial" panose="020B0604020202020204" pitchFamily="34" charset="0"/>
                <a:cs typeface="Arial" panose="020B0604020202020204" pitchFamily="34" charset="0"/>
              </a:rPr>
              <a:t>, kvalitnější sekundární sedimentární </a:t>
            </a:r>
            <a:r>
              <a:rPr lang="cs-CZ" sz="2000" dirty="0" smtClean="0">
                <a:latin typeface="Arial" panose="020B0604020202020204" pitchFamily="34" charset="0"/>
                <a:cs typeface="Arial" panose="020B0604020202020204" pitchFamily="34" charset="0"/>
              </a:rPr>
              <a:t>materiál, tvořený sedimentárními vrstvami </a:t>
            </a:r>
            <a:r>
              <a:rPr lang="cs-CZ" sz="2000" dirty="0">
                <a:latin typeface="Arial" panose="020B0604020202020204" pitchFamily="34" charset="0"/>
                <a:cs typeface="Arial" panose="020B0604020202020204" pitchFamily="34" charset="0"/>
              </a:rPr>
              <a:t>z materiálu připlaveného ze značné dálky. Vyšší kvalita sekundárního bauxitu je způsobena vymytím nežádoucích příměsí 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během transportu a následné sedimentace.</a:t>
            </a:r>
          </a:p>
          <a:p>
            <a:pPr marL="0" indent="0"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en-GB" alt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65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08687"/>
            <a:ext cx="8763000" cy="6401753"/>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1)  Výroba hliníku se od roku 1886 provádí </a:t>
            </a:r>
            <a:r>
              <a:rPr lang="cs-CZ" sz="2000" b="1" dirty="0" smtClean="0">
                <a:latin typeface="Arial" panose="020B0604020202020204" pitchFamily="34" charset="0"/>
                <a:cs typeface="Arial" panose="020B0604020202020204" pitchFamily="34" charset="0"/>
              </a:rPr>
              <a:t>elektrolytickým rozkladem oxidu hlinitého rozpuštěného v roztaveném kryolitu </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Hallův-Héroultův</a:t>
            </a:r>
            <a:r>
              <a:rPr lang="cs-CZ" sz="2000" dirty="0" smtClean="0">
                <a:latin typeface="Arial" panose="020B0604020202020204" pitchFamily="34" charset="0"/>
                <a:cs typeface="Arial" panose="020B0604020202020204" pitchFamily="34" charset="0"/>
              </a:rPr>
              <a:t> postup</a:t>
            </a:r>
            <a:r>
              <a:rPr lang="cs-CZ" sz="2000" dirty="0" smtClean="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Čistý </a:t>
            </a:r>
            <a:r>
              <a:rPr lang="cs-CZ" sz="2000" b="1" dirty="0">
                <a:latin typeface="Arial" panose="020B0604020202020204" pitchFamily="34" charset="0"/>
                <a:cs typeface="Arial" panose="020B0604020202020204" pitchFamily="34" charset="0"/>
              </a:rPr>
              <a:t>oxid hlinitý pro elektrolýzu </a:t>
            </a:r>
            <a:r>
              <a:rPr lang="cs-CZ" sz="2000" dirty="0">
                <a:latin typeface="Arial" panose="020B0604020202020204" pitchFamily="34" charset="0"/>
                <a:cs typeface="Arial" panose="020B0604020202020204" pitchFamily="34" charset="0"/>
              </a:rPr>
              <a:t>se připravuje různými metodami, které se volí podle </a:t>
            </a:r>
            <a:r>
              <a:rPr lang="cs-CZ" sz="2000" dirty="0" smtClean="0">
                <a:latin typeface="Arial" panose="020B0604020202020204" pitchFamily="34" charset="0"/>
                <a:cs typeface="Arial" panose="020B0604020202020204" pitchFamily="34" charset="0"/>
              </a:rPr>
              <a:t>poměru </a:t>
            </a:r>
            <a:r>
              <a:rPr lang="cs-CZ" sz="2000" dirty="0">
                <a:latin typeface="Arial" panose="020B0604020202020204" pitchFamily="34" charset="0"/>
                <a:cs typeface="Arial" panose="020B0604020202020204" pitchFamily="34" charset="0"/>
              </a:rPr>
              <a:t>hmotnosti oxidu hlinitého k hmotnosti oxidu křemičitého. </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Poměrně univerzální je </a:t>
            </a:r>
            <a:r>
              <a:rPr lang="cs-CZ" sz="2000" dirty="0">
                <a:latin typeface="Arial" panose="020B0604020202020204" pitchFamily="34" charset="0"/>
                <a:cs typeface="Arial" panose="020B0604020202020204" pitchFamily="34" charset="0"/>
              </a:rPr>
              <a:t>alkalická </a:t>
            </a:r>
            <a:r>
              <a:rPr lang="cs-CZ" sz="2000" b="1" dirty="0" err="1">
                <a:latin typeface="Arial" panose="020B0604020202020204" pitchFamily="34" charset="0"/>
                <a:cs typeface="Arial" panose="020B0604020202020204" pitchFamily="34" charset="0"/>
              </a:rPr>
              <a:t>spékací</a:t>
            </a:r>
            <a:r>
              <a:rPr lang="cs-CZ" sz="2000" b="1" dirty="0">
                <a:latin typeface="Arial" panose="020B0604020202020204" pitchFamily="34" charset="0"/>
                <a:cs typeface="Arial" panose="020B0604020202020204" pitchFamily="34" charset="0"/>
              </a:rPr>
              <a:t> metoda</a:t>
            </a:r>
            <a:r>
              <a:rPr lang="cs-CZ" sz="2000" dirty="0">
                <a:latin typeface="Arial" panose="020B0604020202020204" pitchFamily="34" charset="0"/>
                <a:cs typeface="Arial" panose="020B0604020202020204" pitchFamily="34" charset="0"/>
              </a:rPr>
              <a:t>, která spočívá ve vypalování bauxitu, vápence a sody v rotační peci. Vypálené slínky se </a:t>
            </a:r>
            <a:r>
              <a:rPr lang="cs-CZ" sz="2000" dirty="0" err="1">
                <a:latin typeface="Arial" panose="020B0604020202020204" pitchFamily="34" charset="0"/>
                <a:cs typeface="Arial" panose="020B0604020202020204" pitchFamily="34" charset="0"/>
              </a:rPr>
              <a:t>vylouží</a:t>
            </a:r>
            <a:r>
              <a:rPr lang="cs-CZ" sz="2000" dirty="0">
                <a:latin typeface="Arial" panose="020B0604020202020204" pitchFamily="34" charset="0"/>
                <a:cs typeface="Arial" panose="020B0604020202020204" pitchFamily="34" charset="0"/>
              </a:rPr>
              <a:t> vodou, vzniklý hlinitan sodný Na[Al(OH)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rozkládá oxidem uhličitým na hydrát hlinitý, ten se po odfiltrování kalcinuje za vzniku oxidu hlinitého</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Pro </a:t>
            </a:r>
            <a:r>
              <a:rPr lang="cs-CZ" sz="2000" dirty="0">
                <a:latin typeface="Arial" panose="020B0604020202020204" pitchFamily="34" charset="0"/>
                <a:cs typeface="Arial" panose="020B0604020202020204" pitchFamily="34" charset="0"/>
              </a:rPr>
              <a:t>bauxity </a:t>
            </a:r>
            <a:r>
              <a:rPr lang="cs-CZ" sz="2000" dirty="0" smtClean="0">
                <a:latin typeface="Arial" panose="020B0604020202020204" pitchFamily="34" charset="0"/>
                <a:cs typeface="Arial" panose="020B0604020202020204" pitchFamily="34" charset="0"/>
              </a:rPr>
              <a:t>s nízkým obsahem křemene se </a:t>
            </a:r>
            <a:r>
              <a:rPr lang="cs-CZ" sz="2000" dirty="0">
                <a:latin typeface="Arial" panose="020B0604020202020204" pitchFamily="34" charset="0"/>
                <a:cs typeface="Arial" panose="020B0604020202020204" pitchFamily="34" charset="0"/>
              </a:rPr>
              <a:t>používá mokrý, </a:t>
            </a:r>
            <a:r>
              <a:rPr lang="cs-CZ" sz="2000" b="1" dirty="0">
                <a:latin typeface="Arial" panose="020B0604020202020204" pitchFamily="34" charset="0"/>
                <a:cs typeface="Arial" panose="020B0604020202020204" pitchFamily="34" charset="0"/>
              </a:rPr>
              <a:t>Bayerův způsob</a:t>
            </a:r>
            <a:r>
              <a:rPr lang="cs-CZ" sz="2000" dirty="0">
                <a:latin typeface="Arial" panose="020B0604020202020204" pitchFamily="34" charset="0"/>
                <a:cs typeface="Arial" panose="020B0604020202020204" pitchFamily="34" charset="0"/>
              </a:rPr>
              <a:t> přípravy oxidu hlinitého, který spočívá v rozkladu mletého, žíhaného bauxitu hydroxidem sodným za zvýšeného tlaku a teploty v autoklávech různé konstrukce. Vzniklý roztok hlinitanu sodného se filtrací zbaví nečistot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hydratovaný 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podrobí hydrolýze a rozkladu pomocí oxidu uhličitého, následně se kalcinuje na oxid hlinitý. Vedlejším produktem Bayerova způsobu je soda, která se </a:t>
            </a:r>
            <a:r>
              <a:rPr lang="cs-CZ" sz="2000" dirty="0" err="1">
                <a:latin typeface="Arial" panose="020B0604020202020204" pitchFamily="34" charset="0"/>
                <a:cs typeface="Arial" panose="020B0604020202020204" pitchFamily="34" charset="0"/>
              </a:rPr>
              <a:t>kaustifikuje</a:t>
            </a:r>
            <a:r>
              <a:rPr lang="cs-CZ" sz="2000" dirty="0">
                <a:latin typeface="Arial" panose="020B0604020202020204" pitchFamily="34" charset="0"/>
                <a:cs typeface="Arial" panose="020B0604020202020204" pitchFamily="34" charset="0"/>
              </a:rPr>
              <a:t> vápnem za vzniku hydroxidu sodného, ten se vrací zpět na začátek procesu</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64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594008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Méně </a:t>
            </a:r>
            <a:r>
              <a:rPr lang="cs-CZ" sz="2000" dirty="0">
                <a:latin typeface="Arial" panose="020B0604020202020204" pitchFamily="34" charset="0"/>
                <a:cs typeface="Arial" panose="020B0604020202020204" pitchFamily="34" charset="0"/>
              </a:rPr>
              <a:t>používaný je </a:t>
            </a:r>
            <a:r>
              <a:rPr lang="cs-CZ" sz="2000" b="1" dirty="0">
                <a:latin typeface="Arial" panose="020B0604020202020204" pitchFamily="34" charset="0"/>
                <a:cs typeface="Arial" panose="020B0604020202020204" pitchFamily="34" charset="0"/>
              </a:rPr>
              <a:t>kyselý způsob</a:t>
            </a:r>
            <a:r>
              <a:rPr lang="cs-CZ" sz="2000" dirty="0">
                <a:latin typeface="Arial" panose="020B0604020202020204" pitchFamily="34" charset="0"/>
                <a:cs typeface="Arial" panose="020B0604020202020204" pitchFamily="34" charset="0"/>
              </a:rPr>
              <a:t> přípravy oxidu hlinitého, při kterém se na rudu působí roztokem minerálních kyselin. Hliník přechází do roztoku jako hlinitá sůl příslušné kyseliny. Soli se podrobí hydrolýze, vzniklý hydroxid hlinitý se kalcinuje za vzniku oxidu hlinitého.</a:t>
            </a:r>
          </a:p>
          <a:p>
            <a:pPr algn="just"/>
            <a:r>
              <a:rPr lang="cs-CZ" sz="2000" b="1" dirty="0" smtClean="0">
                <a:latin typeface="Arial" panose="020B0604020202020204" pitchFamily="34" charset="0"/>
                <a:cs typeface="Arial" panose="020B0604020202020204" pitchFamily="34" charset="0"/>
              </a:rPr>
              <a:t>  </a:t>
            </a:r>
          </a:p>
          <a:p>
            <a:pPr algn="just"/>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Buchnerův</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způsob</a:t>
            </a:r>
            <a:r>
              <a:rPr lang="cs-CZ" sz="2000" dirty="0">
                <a:latin typeface="Arial" panose="020B0604020202020204" pitchFamily="34" charset="0"/>
                <a:cs typeface="Arial" panose="020B0604020202020204" pitchFamily="34" charset="0"/>
              </a:rPr>
              <a:t> přípravy oxidu hlinitého spočívá v loužení rudy kyselinou dusičnou v autoklávu. Vzniklý dusičnan hlinitý se čistí frakční krystalizací, následnou kalcinací vzniká oxid hlinitý a kyselina dusičná, která se </a:t>
            </a:r>
            <a:r>
              <a:rPr lang="cs-CZ" sz="2000" dirty="0" err="1">
                <a:latin typeface="Arial" panose="020B0604020202020204" pitchFamily="34" charset="0"/>
                <a:cs typeface="Arial" panose="020B0604020202020204" pitchFamily="34" charset="0"/>
              </a:rPr>
              <a:t>vraci</a:t>
            </a:r>
            <a:r>
              <a:rPr lang="cs-CZ" sz="2000" dirty="0">
                <a:latin typeface="Arial" panose="020B0604020202020204" pitchFamily="34" charset="0"/>
                <a:cs typeface="Arial" panose="020B0604020202020204" pitchFamily="34" charset="0"/>
              </a:rPr>
              <a:t> do procesu. </a:t>
            </a:r>
            <a:endParaRPr lang="cs-CZ" sz="2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p>
          <a:p>
            <a:pPr algn="just"/>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Goldschmidtův</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způsob</a:t>
            </a:r>
            <a:r>
              <a:rPr lang="cs-CZ" sz="2000" dirty="0">
                <a:latin typeface="Arial" panose="020B0604020202020204" pitchFamily="34" charset="0"/>
                <a:cs typeface="Arial" panose="020B0604020202020204" pitchFamily="34" charset="0"/>
              </a:rPr>
              <a:t> využívá loužení rudy kyselinou siřičitou. </a:t>
            </a:r>
            <a:r>
              <a:rPr lang="cs-CZ" sz="2000" dirty="0" smtClean="0">
                <a:latin typeface="Arial" panose="020B0604020202020204" pitchFamily="34" charset="0"/>
                <a:cs typeface="Arial" panose="020B0604020202020204" pitchFamily="34" charset="0"/>
              </a:rPr>
              <a:t>   </a:t>
            </a:r>
          </a:p>
          <a:p>
            <a:pPr algn="just"/>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p>
          <a:p>
            <a:pPr algn="just"/>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Haglundův</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způsob</a:t>
            </a:r>
            <a:r>
              <a:rPr lang="cs-CZ" sz="2000" dirty="0">
                <a:latin typeface="Arial" panose="020B0604020202020204" pitchFamily="34" charset="0"/>
                <a:cs typeface="Arial" panose="020B0604020202020204" pitchFamily="34" charset="0"/>
              </a:rPr>
              <a:t> spočívá v tavení rudy, pyritu a uhlí v elektrické peci, hliník přechází do strusky ve formě oxidu a sulfidu, struska plave na slitině železa a křemíku. Následuje rozklad strusky kyselinou chlorovodíkovou, sulfid hlinitý se rozkládá za vývoje sirovodíku, zbytkem je čistý oxid hlinitý</a:t>
            </a:r>
            <a:r>
              <a:rPr lang="cs-CZ" sz="2000" dirty="0" smtClean="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r>
              <a:rPr lang="cs-CZ" sz="2000" dirty="0">
                <a:solidFill>
                  <a:srgbClr val="0070C0"/>
                </a:solidFill>
                <a:latin typeface="Arial" panose="020B0604020202020204" pitchFamily="34" charset="0"/>
                <a:cs typeface="Arial" panose="020B0604020202020204" pitchFamily="34" charset="0"/>
              </a:rPr>
              <a:t>Důležitým vedlejším produktem všech způsobů přípravy oxidu hlinitého je </a:t>
            </a:r>
            <a:r>
              <a:rPr lang="cs-CZ" sz="2000" dirty="0" err="1">
                <a:solidFill>
                  <a:srgbClr val="0070C0"/>
                </a:solidFill>
                <a:latin typeface="Arial" panose="020B0604020202020204" pitchFamily="34" charset="0"/>
                <a:cs typeface="Arial" panose="020B0604020202020204" pitchFamily="34" charset="0"/>
              </a:rPr>
              <a:t>gallitan</a:t>
            </a:r>
            <a:r>
              <a:rPr lang="cs-CZ" sz="2000" dirty="0">
                <a:solidFill>
                  <a:srgbClr val="0070C0"/>
                </a:solidFill>
                <a:latin typeface="Arial" panose="020B0604020202020204" pitchFamily="34" charset="0"/>
                <a:cs typeface="Arial" panose="020B0604020202020204" pitchFamily="34" charset="0"/>
              </a:rPr>
              <a:t> sodný NaGaO</a:t>
            </a:r>
            <a:r>
              <a:rPr lang="cs-CZ" sz="2000" baseline="-25000" dirty="0">
                <a:solidFill>
                  <a:srgbClr val="0070C0"/>
                </a:solidFill>
                <a:latin typeface="Arial" panose="020B0604020202020204" pitchFamily="34" charset="0"/>
                <a:cs typeface="Arial" panose="020B0604020202020204" pitchFamily="34" charset="0"/>
              </a:rPr>
              <a:t>2</a:t>
            </a:r>
            <a:r>
              <a:rPr lang="cs-CZ" sz="2000" dirty="0">
                <a:solidFill>
                  <a:srgbClr val="0070C0"/>
                </a:solidFill>
                <a:latin typeface="Arial" panose="020B0604020202020204" pitchFamily="34" charset="0"/>
                <a:cs typeface="Arial" panose="020B0604020202020204" pitchFamily="34" charset="0"/>
              </a:rPr>
              <a:t>, ze kterého se </a:t>
            </a:r>
            <a:r>
              <a:rPr lang="cs-CZ" sz="2000" dirty="0" smtClean="0">
                <a:solidFill>
                  <a:srgbClr val="0070C0"/>
                </a:solidFill>
                <a:latin typeface="Arial" panose="020B0604020202020204" pitchFamily="34" charset="0"/>
                <a:cs typeface="Arial" panose="020B0604020202020204" pitchFamily="34" charset="0"/>
              </a:rPr>
              <a:t>získává </a:t>
            </a:r>
            <a:r>
              <a:rPr lang="cs-CZ" sz="2000" dirty="0" err="1" smtClean="0">
                <a:solidFill>
                  <a:srgbClr val="0070C0"/>
                </a:solidFill>
                <a:latin typeface="Arial" panose="020B0604020202020204" pitchFamily="34" charset="0"/>
                <a:cs typeface="Arial" panose="020B0604020202020204" pitchFamily="34" charset="0"/>
              </a:rPr>
              <a:t>gallium</a:t>
            </a:r>
            <a:r>
              <a:rPr lang="cs-CZ" sz="2000" dirty="0" smtClean="0">
                <a:solidFill>
                  <a:srgbClr val="0070C0"/>
                </a:solidFill>
                <a:latin typeface="Arial" panose="020B0604020202020204" pitchFamily="34" charset="0"/>
                <a:cs typeface="Arial" panose="020B0604020202020204" pitchFamily="34" charset="0"/>
              </a:rPr>
              <a:t>.</a:t>
            </a:r>
            <a:endParaRPr lang="cs-CZ"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89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9702" y="102463"/>
            <a:ext cx="86106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Kromě </a:t>
            </a:r>
            <a:r>
              <a:rPr lang="cs-CZ" sz="2000" dirty="0">
                <a:latin typeface="Arial" panose="020B0604020202020204" pitchFamily="34" charset="0"/>
                <a:cs typeface="Arial" panose="020B0604020202020204" pitchFamily="34" charset="0"/>
              </a:rPr>
              <a:t>elektrolytického způsobu je také možná </a:t>
            </a:r>
            <a:r>
              <a:rPr lang="cs-CZ" sz="2000" b="1" dirty="0" err="1">
                <a:latin typeface="Arial" panose="020B0604020202020204" pitchFamily="34" charset="0"/>
                <a:cs typeface="Arial" panose="020B0604020202020204" pitchFamily="34" charset="0"/>
              </a:rPr>
              <a:t>karbotermická</a:t>
            </a:r>
            <a:r>
              <a:rPr lang="cs-CZ" sz="2000" b="1" dirty="0">
                <a:latin typeface="Arial" panose="020B0604020202020204" pitchFamily="34" charset="0"/>
                <a:cs typeface="Arial" panose="020B0604020202020204" pitchFamily="34" charset="0"/>
              </a:rPr>
              <a:t> výroba hliníku</a:t>
            </a:r>
            <a:r>
              <a:rPr lang="cs-CZ" sz="2000" dirty="0">
                <a:latin typeface="Arial" panose="020B0604020202020204" pitchFamily="34" charset="0"/>
                <a:cs typeface="Arial" panose="020B0604020202020204" pitchFamily="34" charset="0"/>
              </a:rPr>
              <a:t> z oxidu hlinitého. </a:t>
            </a:r>
            <a:r>
              <a:rPr lang="cs-CZ" sz="2000" dirty="0" err="1">
                <a:latin typeface="Arial" panose="020B0604020202020204" pitchFamily="34" charset="0"/>
                <a:cs typeface="Arial" panose="020B0604020202020204" pitchFamily="34" charset="0"/>
              </a:rPr>
              <a:t>Karbotermická</a:t>
            </a:r>
            <a:r>
              <a:rPr lang="cs-CZ" sz="2000" dirty="0">
                <a:latin typeface="Arial" panose="020B0604020202020204" pitchFamily="34" charset="0"/>
                <a:cs typeface="Arial" panose="020B0604020202020204" pitchFamily="34" charset="0"/>
              </a:rPr>
              <a:t> redukce se provádí koksem v šachtové nebo elektrické obloukové peci za teplot přes 2000°C. Dvoustupňový průběh redukce popisují rovnice:</a:t>
            </a:r>
          </a:p>
          <a:p>
            <a:pPr algn="ctr"/>
            <a:r>
              <a:rPr lang="cs-CZ" sz="2000" dirty="0">
                <a:latin typeface="Arial" panose="020B0604020202020204" pitchFamily="34" charset="0"/>
                <a:cs typeface="Arial" panose="020B0604020202020204" pitchFamily="34" charset="0"/>
              </a:rPr>
              <a:t>2Al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+ 9C → 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+ 6CO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6Al + 3CO</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Další </a:t>
            </a:r>
            <a:r>
              <a:rPr lang="cs-CZ" sz="2000" dirty="0">
                <a:latin typeface="Arial" panose="020B0604020202020204" pitchFamily="34" charset="0"/>
                <a:cs typeface="Arial" panose="020B0604020202020204" pitchFamily="34" charset="0"/>
              </a:rPr>
              <a:t>možností je tzv. </a:t>
            </a:r>
            <a:r>
              <a:rPr lang="cs-CZ" sz="2000" b="1" dirty="0">
                <a:latin typeface="Arial" panose="020B0604020202020204" pitchFamily="34" charset="0"/>
                <a:cs typeface="Arial" panose="020B0604020202020204" pitchFamily="34" charset="0"/>
              </a:rPr>
              <a:t>Tóthův proces</a:t>
            </a:r>
            <a:r>
              <a:rPr lang="cs-CZ" sz="2000" dirty="0">
                <a:latin typeface="Arial" panose="020B0604020202020204" pitchFamily="34" charset="0"/>
                <a:cs typeface="Arial" panose="020B0604020202020204" pitchFamily="34" charset="0"/>
              </a:rPr>
              <a:t>, který je založen na redukci chloridu hlinitého manganem. Vstupní surovinou není bauxit, ale kaolín a jíly se zvýšeným obsahem hliníku. Suroviny se po kalcinaci podrobí chloraci, vzniklý chlorid se redukuje manganem při teplotě 260°C.</a:t>
            </a:r>
          </a:p>
          <a:p>
            <a:pPr algn="just"/>
            <a:endParaRPr lang="cs-CZ"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Rafinace</a:t>
            </a:r>
            <a:endParaRPr lang="cs-CZ" sz="2000" b="1"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Surový elektrolytický hliník dosahuje čistoty 99,5%, pro zvláštní účely se dále elektrolyticky nebo chemicky rafinuje až na čistotu 99,999%.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elektrolytické rafinaci </a:t>
            </a:r>
            <a:r>
              <a:rPr lang="cs-CZ" sz="2000" dirty="0">
                <a:latin typeface="Arial" panose="020B0604020202020204" pitchFamily="34" charset="0"/>
                <a:cs typeface="Arial" panose="020B0604020202020204" pitchFamily="34" charset="0"/>
              </a:rPr>
              <a:t>se jako elektrolyt používá tavenina chloridu barnatého a fluoridu hlinitého, surový hliník se slévá s mědí pro dosažení vyšší hustoty, rafinovaný hliník plave na povrchu elektrolytu</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45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15630" y="152400"/>
            <a:ext cx="8793804" cy="470898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chemické rafinaci </a:t>
            </a:r>
            <a:r>
              <a:rPr lang="cs-CZ" sz="2000" dirty="0">
                <a:latin typeface="Arial" panose="020B0604020202020204" pitchFamily="34" charset="0"/>
                <a:cs typeface="Arial" panose="020B0604020202020204" pitchFamily="34" charset="0"/>
              </a:rPr>
              <a:t>se na roztavený surový hliník při teplotě </a:t>
            </a:r>
            <a:r>
              <a:rPr lang="cs-CZ" sz="2000" dirty="0" smtClean="0">
                <a:latin typeface="Arial" panose="020B0604020202020204" pitchFamily="34" charset="0"/>
                <a:cs typeface="Arial" panose="020B0604020202020204" pitchFamily="34" charset="0"/>
              </a:rPr>
              <a:t>1200 °</a:t>
            </a:r>
            <a:r>
              <a:rPr lang="cs-CZ" sz="2000" dirty="0">
                <a:latin typeface="Arial" panose="020B0604020202020204" pitchFamily="34" charset="0"/>
                <a:cs typeface="Arial" panose="020B0604020202020204" pitchFamily="34" charset="0"/>
              </a:rPr>
              <a:t>C působí parami chloridu hlinitého za vzniku chloridu </a:t>
            </a:r>
            <a:r>
              <a:rPr lang="cs-CZ" sz="2000" dirty="0" err="1">
                <a:latin typeface="Arial" panose="020B0604020202020204" pitchFamily="34" charset="0"/>
                <a:cs typeface="Arial" panose="020B0604020202020204" pitchFamily="34" charset="0"/>
              </a:rPr>
              <a:t>hlinného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AlCl</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Vzniklý </a:t>
            </a:r>
            <a:r>
              <a:rPr lang="cs-CZ" sz="2000" dirty="0" err="1">
                <a:latin typeface="Arial" panose="020B0604020202020204" pitchFamily="34" charset="0"/>
                <a:cs typeface="Arial" panose="020B0604020202020204" pitchFamily="34" charset="0"/>
              </a:rPr>
              <a:t>subchlorid</a:t>
            </a:r>
            <a:r>
              <a:rPr lang="cs-CZ" sz="2000" dirty="0">
                <a:latin typeface="Arial" panose="020B0604020202020204" pitchFamily="34" charset="0"/>
                <a:cs typeface="Arial" panose="020B0604020202020204" pitchFamily="34" charset="0"/>
              </a:rPr>
              <a:t> se po ochlazení na 700°C rozkládá zpět na chlorid hlinitý a čistý tekutý hliník, chlorid hlinitý se recykluje. Tento postup se nazývá </a:t>
            </a:r>
            <a:r>
              <a:rPr lang="cs-CZ" sz="2000" dirty="0" err="1">
                <a:latin typeface="Arial" panose="020B0604020202020204" pitchFamily="34" charset="0"/>
                <a:cs typeface="Arial" panose="020B0604020202020204" pitchFamily="34" charset="0"/>
              </a:rPr>
              <a:t>subchloridová</a:t>
            </a:r>
            <a:r>
              <a:rPr lang="cs-CZ" sz="2000" dirty="0">
                <a:latin typeface="Arial" panose="020B0604020202020204" pitchFamily="34" charset="0"/>
                <a:cs typeface="Arial" panose="020B0604020202020204" pitchFamily="34" charset="0"/>
              </a:rPr>
              <a:t> metoda rafinace hliníku. Další chemickou metodou rafinace hliníku je zavádění chloru do taveniny, většina přítomných příměsí přechází na chloridy, které se usazují na povrchu taveniny</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Mezi </a:t>
            </a:r>
            <a:r>
              <a:rPr lang="cs-CZ" sz="2000" dirty="0">
                <a:latin typeface="Arial" panose="020B0604020202020204" pitchFamily="34" charset="0"/>
                <a:cs typeface="Arial" panose="020B0604020202020204" pitchFamily="34" charset="0"/>
              </a:rPr>
              <a:t>další metody </a:t>
            </a:r>
            <a:r>
              <a:rPr lang="cs-CZ" sz="2000" dirty="0" smtClean="0">
                <a:latin typeface="Arial" panose="020B0604020202020204" pitchFamily="34" charset="0"/>
                <a:cs typeface="Arial" panose="020B0604020202020204" pitchFamily="34" charset="0"/>
              </a:rPr>
              <a:t>rafinace </a:t>
            </a:r>
            <a:r>
              <a:rPr lang="cs-CZ" sz="2000" dirty="0">
                <a:latin typeface="Arial" panose="020B0604020202020204" pitchFamily="34" charset="0"/>
                <a:cs typeface="Arial" panose="020B0604020202020204" pitchFamily="34" charset="0"/>
              </a:rPr>
              <a:t>hliníku patří např. </a:t>
            </a:r>
            <a:r>
              <a:rPr lang="cs-CZ" sz="2000" b="1" dirty="0">
                <a:latin typeface="Arial" panose="020B0604020202020204" pitchFamily="34" charset="0"/>
                <a:cs typeface="Arial" panose="020B0604020202020204" pitchFamily="34" charset="0"/>
              </a:rPr>
              <a:t>vakuový způsob</a:t>
            </a:r>
            <a:r>
              <a:rPr lang="cs-CZ" sz="2000" dirty="0">
                <a:latin typeface="Arial" panose="020B0604020202020204" pitchFamily="34" charset="0"/>
                <a:cs typeface="Arial" panose="020B0604020202020204" pitchFamily="34" charset="0"/>
              </a:rPr>
              <a:t>, k odstranění vodíku se používá probublávání argonem a dalšími inertními plyny.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Na </a:t>
            </a:r>
            <a:r>
              <a:rPr lang="cs-CZ" sz="2000" dirty="0">
                <a:latin typeface="Arial" panose="020B0604020202020204" pitchFamily="34" charset="0"/>
                <a:cs typeface="Arial" panose="020B0604020202020204" pitchFamily="34" charset="0"/>
              </a:rPr>
              <a:t>velmi vysokou čistotu se hliník rafinuje speciálními postupy mezi které patří např. </a:t>
            </a:r>
            <a:r>
              <a:rPr lang="cs-CZ" sz="2000" b="1" dirty="0">
                <a:latin typeface="Arial" panose="020B0604020202020204" pitchFamily="34" charset="0"/>
                <a:cs typeface="Arial" panose="020B0604020202020204" pitchFamily="34" charset="0"/>
              </a:rPr>
              <a:t>zonální rafinace</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frakční krystalizace </a:t>
            </a:r>
            <a:r>
              <a:rPr lang="cs-CZ" sz="2000" dirty="0">
                <a:latin typeface="Arial" panose="020B0604020202020204" pitchFamily="34" charset="0"/>
                <a:cs typeface="Arial" panose="020B0604020202020204" pitchFamily="34" charset="0"/>
              </a:rPr>
              <a:t>nebo </a:t>
            </a:r>
            <a:r>
              <a:rPr lang="cs-CZ" sz="2000" b="1" dirty="0">
                <a:latin typeface="Arial" panose="020B0604020202020204" pitchFamily="34" charset="0"/>
                <a:cs typeface="Arial" panose="020B0604020202020204" pitchFamily="34" charset="0"/>
              </a:rPr>
              <a:t>elektrolýza z roztoku organických rozpouštědel </a:t>
            </a:r>
            <a:r>
              <a:rPr lang="cs-CZ" sz="2000" dirty="0">
                <a:latin typeface="Arial" panose="020B0604020202020204" pitchFamily="34" charset="0"/>
                <a:cs typeface="Arial" panose="020B0604020202020204" pitchFamily="34" charset="0"/>
              </a:rPr>
              <a:t>- Na[Al(C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F]·Al(C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98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3749" y="152400"/>
            <a:ext cx="8763000" cy="532453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Hliník </a:t>
            </a:r>
            <a:r>
              <a:rPr lang="cs-CZ" sz="2000" dirty="0">
                <a:latin typeface="Arial" panose="020B0604020202020204" pitchFamily="34" charset="0"/>
                <a:cs typeface="Arial" panose="020B0604020202020204" pitchFamily="34" charset="0"/>
              </a:rPr>
              <a:t>se používá čistý nebo ve formě slitin jako konstrukční </a:t>
            </a:r>
            <a:r>
              <a:rPr lang="cs-CZ" sz="2000" dirty="0" smtClean="0">
                <a:latin typeface="Arial" panose="020B0604020202020204" pitchFamily="34" charset="0"/>
                <a:cs typeface="Arial" panose="020B0604020202020204" pitchFamily="34" charset="0"/>
              </a:rPr>
              <a:t>materiál. </a:t>
            </a:r>
            <a:r>
              <a:rPr lang="en-GB" altLang="en-US" sz="2000" dirty="0" err="1">
                <a:latin typeface="Arial" panose="020B0604020202020204" pitchFamily="34" charset="0"/>
                <a:cs typeface="Arial" panose="020B0604020202020204" pitchFamily="34" charset="0"/>
              </a:rPr>
              <a:t>Slitiny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hliníku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všestranné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použití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lehké</a:t>
            </a:r>
            <a:r>
              <a:rPr lang="en-GB" altLang="en-US" sz="2000" dirty="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pevné</a:t>
            </a:r>
            <a:r>
              <a:rPr lang="cs-CZ" altLang="en-US" sz="2000" dirty="0" smtClean="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Hlavním legujícím prvkem hliníkových slitin je </a:t>
            </a:r>
            <a:r>
              <a:rPr lang="cs-CZ" sz="2000" u="sng" dirty="0">
                <a:latin typeface="Arial" panose="020B0604020202020204" pitchFamily="34" charset="0"/>
                <a:cs typeface="Arial" panose="020B0604020202020204" pitchFamily="34" charset="0"/>
              </a:rPr>
              <a:t>Si</a:t>
            </a:r>
            <a:r>
              <a:rPr lang="cs-CZ" sz="2000" dirty="0">
                <a:latin typeface="Arial" panose="020B0604020202020204" pitchFamily="34" charset="0"/>
                <a:cs typeface="Arial" panose="020B0604020202020204" pitchFamily="34" charset="0"/>
              </a:rPr>
              <a:t>, který zvyšuje pevnost a slévárenské vlastnosti a v kombinaci s hořčíkem umožňuje vytvrzování. </a:t>
            </a:r>
            <a:r>
              <a:rPr lang="cs-CZ" sz="2000" dirty="0" smtClean="0">
                <a:latin typeface="Arial" panose="020B0604020202020204" pitchFamily="34" charset="0"/>
                <a:cs typeface="Arial" panose="020B0604020202020204" pitchFamily="34" charset="0"/>
              </a:rPr>
              <a:t>Nejdůležitější </a:t>
            </a:r>
            <a:r>
              <a:rPr lang="cs-CZ" sz="2000" dirty="0">
                <a:latin typeface="Arial" panose="020B0604020202020204" pitchFamily="34" charset="0"/>
                <a:cs typeface="Arial" panose="020B0604020202020204" pitchFamily="34" charset="0"/>
              </a:rPr>
              <a:t>slitiny hliníku jsou </a:t>
            </a:r>
            <a:r>
              <a:rPr lang="cs-CZ" sz="2000" b="1" dirty="0">
                <a:latin typeface="Arial" panose="020B0604020202020204" pitchFamily="34" charset="0"/>
                <a:cs typeface="Arial" panose="020B0604020202020204" pitchFamily="34" charset="0"/>
              </a:rPr>
              <a:t>magnalium</a:t>
            </a:r>
            <a:r>
              <a:rPr lang="cs-CZ" sz="2000" dirty="0">
                <a:latin typeface="Arial" panose="020B0604020202020204" pitchFamily="34" charset="0"/>
                <a:cs typeface="Arial" panose="020B0604020202020204" pitchFamily="34" charset="0"/>
              </a:rPr>
              <a:t> (10-35 % Mg), </a:t>
            </a:r>
            <a:r>
              <a:rPr lang="cs-CZ" sz="2000" b="1" dirty="0">
                <a:latin typeface="Arial" panose="020B0604020202020204" pitchFamily="34" charset="0"/>
                <a:cs typeface="Arial" panose="020B0604020202020204" pitchFamily="34" charset="0"/>
              </a:rPr>
              <a:t>duraluminium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Mg,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Si), </a:t>
            </a:r>
            <a:r>
              <a:rPr lang="cs-CZ" sz="2000" b="1" dirty="0">
                <a:latin typeface="Arial" panose="020B0604020202020204" pitchFamily="34" charset="0"/>
                <a:cs typeface="Arial" panose="020B0604020202020204" pitchFamily="34" charset="0"/>
              </a:rPr>
              <a:t>silumin</a:t>
            </a:r>
            <a:r>
              <a:rPr lang="cs-CZ" sz="2000" dirty="0">
                <a:latin typeface="Arial" panose="020B0604020202020204" pitchFamily="34" charset="0"/>
                <a:cs typeface="Arial" panose="020B0604020202020204" pitchFamily="34" charset="0"/>
              </a:rPr>
              <a:t> (13 -25 % Si), </a:t>
            </a:r>
            <a:r>
              <a:rPr lang="cs-CZ" sz="2000" b="1" dirty="0" err="1">
                <a:latin typeface="Arial" panose="020B0604020202020204" pitchFamily="34" charset="0"/>
                <a:cs typeface="Arial" panose="020B0604020202020204" pitchFamily="34" charset="0"/>
              </a:rPr>
              <a:t>hydronalium</a:t>
            </a:r>
            <a:r>
              <a:rPr lang="cs-CZ" sz="2000" dirty="0">
                <a:latin typeface="Arial" panose="020B0604020202020204" pitchFamily="34" charset="0"/>
                <a:cs typeface="Arial" panose="020B0604020202020204" pitchFamily="34" charset="0"/>
              </a:rPr>
              <a:t> (Mg) nebo </a:t>
            </a:r>
            <a:r>
              <a:rPr lang="cs-CZ" sz="2000" b="1" dirty="0" err="1">
                <a:latin typeface="Arial" panose="020B0604020202020204" pitchFamily="34" charset="0"/>
                <a:cs typeface="Arial" panose="020B0604020202020204" pitchFamily="34" charset="0"/>
              </a:rPr>
              <a:t>pental</a:t>
            </a:r>
            <a:r>
              <a:rPr lang="cs-CZ" sz="2000" dirty="0">
                <a:latin typeface="Arial" panose="020B0604020202020204" pitchFamily="34" charset="0"/>
                <a:cs typeface="Arial" panose="020B0604020202020204" pitchFamily="34" charset="0"/>
              </a:rPr>
              <a:t> (Mg, Si). Mezi nejpevnější slitiny hliníku patří slitiny se </a:t>
            </a:r>
            <a:r>
              <a:rPr lang="cs-CZ" sz="2000" dirty="0" err="1" smtClean="0">
                <a:latin typeface="Arial" panose="020B0604020202020204" pitchFamily="34" charset="0"/>
                <a:cs typeface="Arial" panose="020B0604020202020204" pitchFamily="34" charset="0"/>
              </a:rPr>
              <a:t>Zn</a:t>
            </a:r>
            <a:r>
              <a:rPr lang="cs-CZ" sz="2000" dirty="0" smtClean="0">
                <a:latin typeface="Arial" panose="020B0604020202020204" pitchFamily="34" charset="0"/>
                <a:cs typeface="Arial" panose="020B0604020202020204" pitchFamily="34" charset="0"/>
              </a:rPr>
              <a:t>, Mg, Ti, </a:t>
            </a:r>
            <a:r>
              <a:rPr lang="cs-CZ" sz="2000" dirty="0" err="1" smtClean="0">
                <a:latin typeface="Arial" panose="020B0604020202020204" pitchFamily="34" charset="0"/>
                <a:cs typeface="Arial" panose="020B0604020202020204" pitchFamily="34" charset="0"/>
              </a:rPr>
              <a:t>Cr</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dirty="0" err="1" smtClean="0">
                <a:latin typeface="Arial" panose="020B0604020202020204" pitchFamily="34" charset="0"/>
                <a:cs typeface="Arial" panose="020B0604020202020204" pitchFamily="34" charset="0"/>
              </a:rPr>
              <a:t>Cu</a:t>
            </a:r>
            <a:r>
              <a:rPr lang="cs-CZ" sz="2000" dirty="0" smtClean="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Praktické </a:t>
            </a:r>
            <a:r>
              <a:rPr lang="cs-CZ" sz="2000" dirty="0">
                <a:latin typeface="Arial" panose="020B0604020202020204" pitchFamily="34" charset="0"/>
                <a:cs typeface="Arial" panose="020B0604020202020204" pitchFamily="34" charset="0"/>
              </a:rPr>
              <a:t>využití hliníku i jeho slitin je velmi rozmanité. Největší množství, více než </a:t>
            </a:r>
            <a:r>
              <a:rPr lang="cs-CZ" sz="2000" dirty="0" smtClean="0">
                <a:latin typeface="Arial" panose="020B0604020202020204" pitchFamily="34" charset="0"/>
                <a:cs typeface="Arial" panose="020B0604020202020204" pitchFamily="34" charset="0"/>
              </a:rPr>
              <a:t>40 % </a:t>
            </a:r>
            <a:r>
              <a:rPr lang="cs-CZ" sz="2000" dirty="0">
                <a:latin typeface="Arial" panose="020B0604020202020204" pitchFamily="34" charset="0"/>
                <a:cs typeface="Arial" panose="020B0604020202020204" pitchFamily="34" charset="0"/>
              </a:rPr>
              <a:t>celosvětové produkce hliníku se spotřebovává na výrobu </a:t>
            </a:r>
            <a:r>
              <a:rPr lang="cs-CZ" sz="2000" b="1" dirty="0">
                <a:latin typeface="Arial" panose="020B0604020202020204" pitchFamily="34" charset="0"/>
                <a:cs typeface="Arial" panose="020B0604020202020204" pitchFamily="34" charset="0"/>
              </a:rPr>
              <a:t>plechovek na nápoje</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24 % </a:t>
            </a:r>
            <a:r>
              <a:rPr lang="cs-CZ" sz="2000" dirty="0">
                <a:latin typeface="Arial" panose="020B0604020202020204" pitchFamily="34" charset="0"/>
                <a:cs typeface="Arial" panose="020B0604020202020204" pitchFamily="34" charset="0"/>
              </a:rPr>
              <a:t>hliníku spotřebuje automobilový průmysl, </a:t>
            </a:r>
            <a:r>
              <a:rPr lang="cs-CZ" sz="2000" dirty="0" smtClean="0">
                <a:latin typeface="Arial" panose="020B0604020202020204" pitchFamily="34" charset="0"/>
                <a:cs typeface="Arial" panose="020B0604020202020204" pitchFamily="34" charset="0"/>
              </a:rPr>
              <a:t>12 % </a:t>
            </a:r>
            <a:r>
              <a:rPr lang="cs-CZ" sz="2000" dirty="0">
                <a:latin typeface="Arial" panose="020B0604020202020204" pitchFamily="34" charset="0"/>
                <a:cs typeface="Arial" panose="020B0604020202020204" pitchFamily="34" charset="0"/>
              </a:rPr>
              <a:t>hliníku najde uplatnění v </a:t>
            </a:r>
            <a:r>
              <a:rPr lang="cs-CZ" sz="2000" b="1" dirty="0" smtClean="0">
                <a:latin typeface="Arial" panose="020B0604020202020204" pitchFamily="34" charset="0"/>
                <a:cs typeface="Arial" panose="020B0604020202020204" pitchFamily="34" charset="0"/>
              </a:rPr>
              <a:t>elektrotechnice</a:t>
            </a:r>
            <a:r>
              <a:rPr lang="cs-CZ" sz="2000" dirty="0" smtClean="0">
                <a:latin typeface="Arial" panose="020B0604020202020204" pitchFamily="34" charset="0"/>
                <a:cs typeface="Arial" panose="020B0604020202020204" pitchFamily="34" charset="0"/>
              </a:rPr>
              <a:t> (el. vodiče), 8 % </a:t>
            </a:r>
            <a:r>
              <a:rPr lang="cs-CZ" sz="2000" dirty="0">
                <a:latin typeface="Arial" panose="020B0604020202020204" pitchFamily="34" charset="0"/>
                <a:cs typeface="Arial" panose="020B0604020202020204" pitchFamily="34" charset="0"/>
              </a:rPr>
              <a:t>se využívá ve </a:t>
            </a:r>
            <a:r>
              <a:rPr lang="cs-CZ" sz="2000" dirty="0" smtClean="0">
                <a:latin typeface="Arial" panose="020B0604020202020204" pitchFamily="34" charset="0"/>
                <a:cs typeface="Arial" panose="020B0604020202020204" pitchFamily="34" charset="0"/>
              </a:rPr>
              <a:t>stavebnictví, 3</a:t>
            </a:r>
            <a:r>
              <a:rPr lang="cs-CZ" sz="2000" dirty="0">
                <a:latin typeface="Arial" panose="020B0604020202020204" pitchFamily="34" charset="0"/>
                <a:cs typeface="Arial" panose="020B0604020202020204" pitchFamily="34" charset="0"/>
              </a:rPr>
              <a:t>% vyrobeného hliníku se vyžívají v leteckém </a:t>
            </a:r>
            <a:r>
              <a:rPr lang="cs-CZ" sz="2000" dirty="0" smtClean="0">
                <a:latin typeface="Arial" panose="020B0604020202020204" pitchFamily="34" charset="0"/>
                <a:cs typeface="Arial" panose="020B0604020202020204" pitchFamily="34" charset="0"/>
              </a:rPr>
              <a:t>průmyslu nebo k </a:t>
            </a:r>
            <a:r>
              <a:rPr lang="cs-CZ" sz="2000" dirty="0">
                <a:latin typeface="Arial" panose="020B0604020202020204" pitchFamily="34" charset="0"/>
                <a:cs typeface="Arial" panose="020B0604020202020204" pitchFamily="34" charset="0"/>
              </a:rPr>
              <a:t>výrobě </a:t>
            </a:r>
            <a:r>
              <a:rPr lang="cs-CZ" sz="2000" b="1" dirty="0">
                <a:latin typeface="Arial" panose="020B0604020202020204" pitchFamily="34" charset="0"/>
                <a:cs typeface="Arial" panose="020B0604020202020204" pitchFamily="34" charset="0"/>
              </a:rPr>
              <a:t>hliníkového nádobí</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Jako </a:t>
            </a:r>
            <a:r>
              <a:rPr lang="cs-CZ" sz="2000" dirty="0">
                <a:latin typeface="Arial" panose="020B0604020202020204" pitchFamily="34" charset="0"/>
                <a:cs typeface="Arial" panose="020B0604020202020204" pitchFamily="34" charset="0"/>
              </a:rPr>
              <a:t>potravinářské barvivo E 173 se hliník využívá k barvení dortů a cukrovinek</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88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81000"/>
            <a:ext cx="8610600" cy="3477875"/>
          </a:xfrm>
          <a:prstGeom prst="rect">
            <a:avLst/>
          </a:prstGeom>
        </p:spPr>
        <p:txBody>
          <a:bodyPr wrap="square">
            <a:spAutoFit/>
          </a:bodyPr>
          <a:lstStyle/>
          <a:p>
            <a:r>
              <a:rPr lang="en-GB" altLang="en-US" sz="2000" dirty="0" err="1">
                <a:latin typeface="Arial" panose="020B0604020202020204" pitchFamily="34" charset="0"/>
                <a:cs typeface="Arial" panose="020B0604020202020204" pitchFamily="34" charset="0"/>
              </a:rPr>
              <a:t>Hliník</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využívá</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tzv</a:t>
            </a:r>
            <a:r>
              <a:rPr lang="en-GB" altLang="en-US" sz="2000"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aluminotermickém</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termitovém</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procesu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který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široké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použití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výrobě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kovů</a:t>
            </a:r>
            <a:r>
              <a:rPr lang="en-GB" altLang="en-US" sz="2000" dirty="0">
                <a:latin typeface="Arial" panose="020B0604020202020204" pitchFamily="34" charset="0"/>
                <a:cs typeface="Arial" panose="020B0604020202020204" pitchFamily="34" charset="0"/>
              </a:rPr>
              <a:t>: </a:t>
            </a:r>
          </a:p>
          <a:p>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směs</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příslušného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oxidu</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práškového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hliníku</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zapálí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vysoké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teploty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proběhne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hliníkem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  </a:t>
            </a:r>
          </a:p>
          <a:p>
            <a:pPr algn="ctr"/>
            <a:r>
              <a:rPr lang="cs-CZ" sz="2000" dirty="0" smtClean="0">
                <a:latin typeface="Arial" panose="020B0604020202020204" pitchFamily="34" charset="0"/>
                <a:cs typeface="Arial" panose="020B0604020202020204" pitchFamily="34" charset="0"/>
              </a:rPr>
              <a:t>3 </a:t>
            </a:r>
            <a:r>
              <a:rPr lang="cs-CZ" sz="2000" dirty="0">
                <a:latin typeface="Arial" panose="020B0604020202020204" pitchFamily="34" charset="0"/>
                <a:cs typeface="Arial" panose="020B0604020202020204" pitchFamily="34" charset="0"/>
              </a:rPr>
              <a:t>Mn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 Al → 4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+ 9 </a:t>
            </a:r>
            <a:r>
              <a:rPr lang="cs-CZ" sz="2000" dirty="0" err="1">
                <a:latin typeface="Arial" panose="020B0604020202020204" pitchFamily="34" charset="0"/>
                <a:cs typeface="Arial" panose="020B0604020202020204" pitchFamily="34" charset="0"/>
              </a:rPr>
              <a:t>Mn</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ctr"/>
            <a:r>
              <a:rPr lang="cs-CZ" sz="2000" dirty="0" smtClean="0">
                <a:latin typeface="Arial" panose="020B0604020202020204" pitchFamily="34" charset="0"/>
                <a:cs typeface="Arial" panose="020B0604020202020204" pitchFamily="34" charset="0"/>
              </a:rPr>
              <a:t>Cr</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+ 2 Al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t>
            </a:r>
            <a:r>
              <a:rPr lang="cs-CZ" sz="2000" dirty="0" err="1">
                <a:latin typeface="Arial" panose="020B0604020202020204" pitchFamily="34" charset="0"/>
                <a:cs typeface="Arial" panose="020B0604020202020204" pitchFamily="34" charset="0"/>
              </a:rPr>
              <a:t>Cr</a:t>
            </a:r>
            <a:endParaRPr lang="cs-CZ" altLang="en-US" sz="2000" baseline="-25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Nejznámějším </a:t>
            </a:r>
            <a:r>
              <a:rPr lang="cs-CZ" sz="2000" dirty="0">
                <a:latin typeface="Arial" panose="020B0604020202020204" pitchFamily="34" charset="0"/>
                <a:cs typeface="Arial" panose="020B0604020202020204" pitchFamily="34" charset="0"/>
              </a:rPr>
              <a:t>příkladem je termit, což je směs práškového hliníku a oxidu železitého v poměru 1:3. </a:t>
            </a:r>
          </a:p>
          <a:p>
            <a:pPr algn="ctr"/>
            <a:r>
              <a:rPr lang="cs-CZ" sz="2000" dirty="0">
                <a:latin typeface="Arial" panose="020B0604020202020204" pitchFamily="34" charset="0"/>
                <a:cs typeface="Arial" panose="020B0604020202020204" pitchFamily="34" charset="0"/>
              </a:rPr>
              <a:t>2 Al +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ctr"/>
            <a:r>
              <a:rPr lang="cs-CZ" sz="2000" dirty="0" smtClean="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Al + 3 Fe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9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+ 4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altLang="en-US" sz="2000" baseline="-25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Je využívána pro svařování </a:t>
            </a:r>
            <a:r>
              <a:rPr lang="cs-CZ" sz="2000" dirty="0" smtClean="0">
                <a:latin typeface="Arial" panose="020B0604020202020204" pitchFamily="34" charset="0"/>
                <a:cs typeface="Arial" panose="020B0604020202020204" pitchFamily="34" charset="0"/>
              </a:rPr>
              <a:t>kolejnic.</a:t>
            </a:r>
            <a:endParaRPr lang="cs-CZ" altLang="en-US" sz="2000" baseline="-25000" dirty="0">
              <a:latin typeface="Arial" panose="020B0604020202020204" pitchFamily="34" charset="0"/>
              <a:cs typeface="Arial" panose="020B0604020202020204" pitchFamily="34" charset="0"/>
            </a:endParaRPr>
          </a:p>
        </p:txBody>
      </p:sp>
      <p:pic>
        <p:nvPicPr>
          <p:cNvPr id="11266" name="Picture 2" descr="https://upload.wikimedia.org/wikipedia/commons/9/97/Thermite_skill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95072"/>
            <a:ext cx="3490338" cy="23314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0/0a/Thermite_m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330014"/>
            <a:ext cx="3439366" cy="229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8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839200" cy="4524315"/>
          </a:xfrm>
          <a:prstGeom prst="rect">
            <a:avLst/>
          </a:prstGeom>
        </p:spPr>
        <p:txBody>
          <a:bodyPr wrap="square">
            <a:spAutoFit/>
          </a:bodyPr>
          <a:lstStyle/>
          <a:p>
            <a:pPr algn="ctr"/>
            <a:r>
              <a:rPr lang="cs-CZ" sz="2800" b="1" dirty="0" smtClean="0">
                <a:latin typeface="Arial" panose="020B0604020202020204" pitchFamily="34" charset="0"/>
                <a:cs typeface="Arial" panose="020B0604020202020204" pitchFamily="34" charset="0"/>
              </a:rPr>
              <a:t>Organokovové sloučeniny hliníku</a:t>
            </a:r>
          </a:p>
          <a:p>
            <a:endParaRPr lang="cs-CZ" sz="2000" dirty="0">
              <a:latin typeface="Arial" panose="020B0604020202020204" pitchFamily="34" charset="0"/>
              <a:cs typeface="Arial" panose="020B0604020202020204" pitchFamily="34" charset="0"/>
            </a:endParaRPr>
          </a:p>
          <a:p>
            <a:r>
              <a:rPr lang="cs-CZ" sz="2000" b="1" dirty="0" err="1" smtClean="0">
                <a:latin typeface="Arial" panose="020B0604020202020204" pitchFamily="34" charset="0"/>
                <a:cs typeface="Arial" panose="020B0604020202020204" pitchFamily="34" charset="0"/>
              </a:rPr>
              <a:t>Organohlinitý</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hydrid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AlH je hydrogenační a redukční činidlo v řadě organických </a:t>
            </a:r>
            <a:r>
              <a:rPr lang="cs-CZ" sz="2000" dirty="0" smtClean="0">
                <a:latin typeface="Arial" panose="020B0604020202020204" pitchFamily="34" charset="0"/>
                <a:cs typeface="Arial" panose="020B0604020202020204" pitchFamily="34" charset="0"/>
              </a:rPr>
              <a:t>syntéz.</a:t>
            </a:r>
          </a:p>
          <a:p>
            <a:endParaRPr lang="cs-CZ" sz="1000" dirty="0" smtClean="0">
              <a:latin typeface="Arial" panose="020B0604020202020204" pitchFamily="34" charset="0"/>
              <a:cs typeface="Arial" panose="020B0604020202020204" pitchFamily="34" charset="0"/>
            </a:endParaRPr>
          </a:p>
          <a:p>
            <a:r>
              <a:rPr lang="cs-CZ" sz="2000" b="1" dirty="0" err="1" smtClean="0">
                <a:latin typeface="Arial" panose="020B0604020202020204" pitchFamily="34" charset="0"/>
                <a:cs typeface="Arial" panose="020B0604020202020204" pitchFamily="34" charset="0"/>
              </a:rPr>
              <a:t>Triethylaluminium</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používané jako katalyzátor polymerace alkenů </a:t>
            </a:r>
            <a:r>
              <a:rPr lang="cs-CZ" sz="2000" i="1" dirty="0">
                <a:latin typeface="Arial" panose="020B0604020202020204" pitchFamily="34" charset="0"/>
                <a:cs typeface="Arial" panose="020B0604020202020204" pitchFamily="34" charset="0"/>
              </a:rPr>
              <a:t>(Zieglerův-</a:t>
            </a:r>
            <a:r>
              <a:rPr lang="cs-CZ" sz="2000" i="1" dirty="0" err="1">
                <a:latin typeface="Arial" panose="020B0604020202020204" pitchFamily="34" charset="0"/>
                <a:cs typeface="Arial" panose="020B0604020202020204" pitchFamily="34" charset="0"/>
              </a:rPr>
              <a:t>Nattův</a:t>
            </a:r>
            <a:r>
              <a:rPr lang="cs-CZ" sz="2000" i="1" dirty="0">
                <a:latin typeface="Arial" panose="020B0604020202020204" pitchFamily="34" charset="0"/>
                <a:cs typeface="Arial" panose="020B0604020202020204" pitchFamily="34" charset="0"/>
              </a:rPr>
              <a:t> katalyzátor</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p>
          <a:p>
            <a:endParaRPr lang="cs-CZ" sz="1000" dirty="0" smtClean="0">
              <a:latin typeface="Arial" panose="020B0604020202020204" pitchFamily="34" charset="0"/>
              <a:cs typeface="Arial" panose="020B0604020202020204" pitchFamily="34" charset="0"/>
            </a:endParaRPr>
          </a:p>
          <a:p>
            <a:r>
              <a:rPr lang="cs-CZ" sz="2000" b="1" dirty="0" err="1" smtClean="0">
                <a:latin typeface="Arial" panose="020B0604020202020204" pitchFamily="34" charset="0"/>
                <a:cs typeface="Arial" panose="020B0604020202020204" pitchFamily="34" charset="0"/>
              </a:rPr>
              <a:t>Triethylalkoholát</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hlinitý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 je katalyzátorem při přípravě esterů karboxylových kyselin z aldehydů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Tiščenkova</a:t>
            </a:r>
            <a:r>
              <a:rPr lang="cs-CZ" sz="2000" i="1" dirty="0">
                <a:latin typeface="Arial" panose="020B0604020202020204" pitchFamily="34" charset="0"/>
                <a:cs typeface="Arial" panose="020B0604020202020204" pitchFamily="34" charset="0"/>
              </a:rPr>
              <a:t> reakce)</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Dioctan</a:t>
            </a:r>
            <a:r>
              <a:rPr lang="cs-CZ" sz="2000" b="1" dirty="0" smtClean="0">
                <a:latin typeface="Arial" panose="020B0604020202020204" pitchFamily="34" charset="0"/>
                <a:cs typeface="Arial" panose="020B0604020202020204" pitchFamily="34" charset="0"/>
              </a:rPr>
              <a:t> hlinitý</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HOAl</a:t>
            </a:r>
            <a:r>
              <a:rPr lang="cs-CZ" sz="2000" dirty="0" smtClean="0">
                <a:latin typeface="Arial" panose="020B0604020202020204" pitchFamily="34" charset="0"/>
                <a:cs typeface="Arial" panose="020B0604020202020204" pitchFamily="34" charset="0"/>
              </a:rPr>
              <a:t>(C</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připravuje reakcí hlinitanu sodného (NaAlO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kyselinou octovou. </a:t>
            </a:r>
            <a:r>
              <a:rPr lang="cs-CZ" sz="2000" dirty="0" smtClean="0">
                <a:latin typeface="Arial" panose="020B0604020202020204" pitchFamily="34" charset="0"/>
                <a:cs typeface="Arial" panose="020B0604020202020204" pitchFamily="34" charset="0"/>
              </a:rPr>
              <a:t>Používá </a:t>
            </a:r>
            <a:r>
              <a:rPr lang="cs-CZ" sz="2000" dirty="0">
                <a:latin typeface="Arial" panose="020B0604020202020204" pitchFamily="34" charset="0"/>
                <a:cs typeface="Arial" panose="020B0604020202020204" pitchFamily="34" charset="0"/>
              </a:rPr>
              <a:t>v </a:t>
            </a:r>
            <a:r>
              <a:rPr lang="cs-CZ" sz="2000" dirty="0" smtClean="0">
                <a:latin typeface="Arial" panose="020B0604020202020204" pitchFamily="34" charset="0"/>
                <a:cs typeface="Arial" panose="020B0604020202020204" pitchFamily="34" charset="0"/>
              </a:rPr>
              <a:t>lékařství (</a:t>
            </a:r>
            <a:r>
              <a:rPr lang="cs-CZ" sz="2000" dirty="0" err="1">
                <a:latin typeface="Arial" panose="020B0604020202020204" pitchFamily="34" charset="0"/>
                <a:cs typeface="Arial" panose="020B0604020202020204" pitchFamily="34" charset="0"/>
              </a:rPr>
              <a:t>Burowův</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roztok) na </a:t>
            </a:r>
            <a:r>
              <a:rPr lang="cs-CZ" sz="2000" dirty="0">
                <a:latin typeface="Arial" panose="020B0604020202020204" pitchFamily="34" charset="0"/>
                <a:cs typeface="Arial" panose="020B0604020202020204" pitchFamily="34" charset="0"/>
              </a:rPr>
              <a:t>obklady </a:t>
            </a:r>
            <a:r>
              <a:rPr lang="cs-CZ" sz="2000" dirty="0" smtClean="0">
                <a:latin typeface="Arial" panose="020B0604020202020204" pitchFamily="34" charset="0"/>
                <a:cs typeface="Arial" panose="020B0604020202020204" pitchFamily="34" charset="0"/>
              </a:rPr>
              <a:t>otoků - působí </a:t>
            </a:r>
            <a:r>
              <a:rPr lang="cs-CZ" sz="2000" dirty="0">
                <a:latin typeface="Arial" panose="020B0604020202020204" pitchFamily="34" charset="0"/>
                <a:cs typeface="Arial" panose="020B0604020202020204" pitchFamily="34" charset="0"/>
              </a:rPr>
              <a:t>chladivě a pomáhá otoky vstřebávat.</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1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152400" y="228600"/>
            <a:ext cx="8839200" cy="6400800"/>
          </a:xfrm>
        </p:spPr>
        <p:txBody>
          <a:bodyPr>
            <a:normAutofit/>
          </a:bodyPr>
          <a:lstStyle/>
          <a:p>
            <a:pPr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en-GB" altLang="en-US" b="1" dirty="0" smtClean="0">
                <a:latin typeface="Arial" panose="020B0604020202020204" pitchFamily="34" charset="0"/>
                <a:cs typeface="Arial" panose="020B0604020202020204" pitchFamily="34" charset="0"/>
              </a:rPr>
              <a:t>B, Al, Ga, In, Tl</a:t>
            </a:r>
          </a:p>
          <a:p>
            <a:pPr eaLnBrk="1" hangingPunct="1">
              <a:buFont typeface="Wingdings" pitchFamily="2" charset="2"/>
              <a:buNone/>
            </a:pPr>
            <a:endParaRPr lang="en-GB"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B - </a:t>
            </a:r>
            <a:r>
              <a:rPr lang="en-GB" altLang="en-US" sz="2000" dirty="0" err="1" smtClean="0">
                <a:latin typeface="Arial" panose="020B0604020202020204" pitchFamily="34" charset="0"/>
                <a:cs typeface="Arial" panose="020B0604020202020204" pitchFamily="34" charset="0"/>
              </a:rPr>
              <a:t>nekov</a:t>
            </a:r>
            <a:r>
              <a:rPr lang="en-GB" altLang="en-US" sz="2000" dirty="0" smtClean="0">
                <a:latin typeface="Arial" panose="020B0604020202020204" pitchFamily="34" charset="0"/>
                <a:cs typeface="Arial" panose="020B0604020202020204" pitchFamily="34" charset="0"/>
              </a:rPr>
              <a:t>; Al, </a:t>
            </a:r>
            <a:r>
              <a:rPr lang="en-GB" altLang="en-US" sz="2000" dirty="0" smtClean="0">
                <a:latin typeface="Arial" panose="020B0604020202020204" pitchFamily="34" charset="0"/>
                <a:cs typeface="Arial" panose="020B0604020202020204" pitchFamily="34" charset="0"/>
              </a:rPr>
              <a:t>Ga a </a:t>
            </a:r>
            <a:r>
              <a:rPr lang="en-GB" altLang="en-US" sz="2000" dirty="0" smtClean="0">
                <a:latin typeface="Arial" panose="020B0604020202020204" pitchFamily="34" charset="0"/>
                <a:cs typeface="Arial" panose="020B0604020202020204" pitchFamily="34" charset="0"/>
              </a:rPr>
              <a:t>In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amfoterní</a:t>
            </a:r>
            <a:r>
              <a:rPr lang="en-GB" altLang="en-US" sz="2000" dirty="0" smtClean="0">
                <a:latin typeface="Arial" panose="020B0604020202020204" pitchFamily="34" charset="0"/>
                <a:cs typeface="Arial" panose="020B0604020202020204" pitchFamily="34" charset="0"/>
              </a:rPr>
              <a:t>, Tl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en-GB" altLang="en-US" sz="2000" dirty="0" smtClean="0">
                <a:latin typeface="Arial" panose="020B0604020202020204" pitchFamily="34" charset="0"/>
                <a:cs typeface="Arial" panose="020B0604020202020204" pitchFamily="34" charset="0"/>
              </a:rPr>
              <a:t> </a:t>
            </a:r>
            <a:endParaRPr lang="en-GB" altLang="en-US" sz="2000" b="1" dirty="0" smtClean="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b="1" dirty="0" smtClean="0">
                <a:latin typeface="Arial" panose="020B0604020202020204" pitchFamily="34" charset="0"/>
                <a:cs typeface="Arial" panose="020B0604020202020204" pitchFamily="34" charset="0"/>
              </a:rPr>
              <a:t>-</a:t>
            </a:r>
            <a:r>
              <a:rPr lang="cs-CZ" altLang="en-US" sz="2000" b="1"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elektronová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konfigurace</a:t>
            </a:r>
            <a:r>
              <a:rPr lang="en-GB" altLang="en-US" sz="2000" dirty="0" smtClean="0">
                <a:latin typeface="Arial" panose="020B0604020202020204" pitchFamily="34" charset="0"/>
                <a:cs typeface="Arial" panose="020B0604020202020204" pitchFamily="34" charset="0"/>
              </a:rPr>
              <a:t>: ns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np</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oxidační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číslo</a:t>
            </a:r>
            <a:r>
              <a:rPr lang="en-GB" altLang="en-US" sz="2000" dirty="0" smtClean="0">
                <a:latin typeface="Arial" panose="020B0604020202020204" pitchFamily="34" charset="0"/>
                <a:cs typeface="Arial" panose="020B0604020202020204" pitchFamily="34" charset="0"/>
              </a:rPr>
              <a:t>: B</a:t>
            </a:r>
            <a:r>
              <a:rPr lang="en-GB" altLang="en-US" sz="2000" baseline="30000" dirty="0" smtClean="0">
                <a:latin typeface="Arial" panose="020B0604020202020204" pitchFamily="34" charset="0"/>
                <a:cs typeface="Arial" panose="020B0604020202020204" pitchFamily="34" charset="0"/>
              </a:rPr>
              <a:t>III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a:t>
            </a:r>
            <a:r>
              <a:rPr lang="en-GB" altLang="en-US" sz="2000" baseline="30000" dirty="0" err="1" smtClean="0">
                <a:latin typeface="Arial" panose="020B0604020202020204" pitchFamily="34" charset="0"/>
                <a:cs typeface="Arial" panose="020B0604020202020204" pitchFamily="34" charset="0"/>
              </a:rPr>
              <a:t>III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Ga</a:t>
            </a:r>
            <a:r>
              <a:rPr lang="en-GB" altLang="en-US" sz="2000" baseline="30000" dirty="0" err="1" smtClean="0">
                <a:latin typeface="Arial" panose="020B0604020202020204" pitchFamily="34" charset="0"/>
                <a:cs typeface="Arial" panose="020B0604020202020204" pitchFamily="34" charset="0"/>
              </a:rPr>
              <a:t>III,I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In</a:t>
            </a:r>
            <a:r>
              <a:rPr lang="en-GB" altLang="en-US" sz="2000" baseline="30000" dirty="0" err="1" smtClean="0">
                <a:latin typeface="Arial" panose="020B0604020202020204" pitchFamily="34" charset="0"/>
                <a:cs typeface="Arial" panose="020B0604020202020204" pitchFamily="34" charset="0"/>
              </a:rPr>
              <a:t>III,I</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Tl</a:t>
            </a:r>
            <a:r>
              <a:rPr lang="en-GB" altLang="en-US" sz="2000" baseline="30000" dirty="0" err="1" smtClean="0">
                <a:latin typeface="Arial" panose="020B0604020202020204" pitchFamily="34" charset="0"/>
                <a:cs typeface="Arial" panose="020B0604020202020204" pitchFamily="34" charset="0"/>
              </a:rPr>
              <a:t>III,I</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k </a:t>
            </a:r>
            <a:r>
              <a:rPr lang="en-GB" altLang="en-US" sz="2000" dirty="0" err="1" smtClean="0">
                <a:latin typeface="Arial" panose="020B0604020202020204" pitchFamily="34" charset="0"/>
                <a:cs typeface="Arial" panose="020B0604020202020204" pitchFamily="34" charset="0"/>
              </a:rPr>
              <a:t>chemickým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vazbám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využívají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elektrony</a:t>
            </a:r>
            <a:r>
              <a:rPr lang="en-GB" altLang="en-US" sz="2000" dirty="0" smtClean="0">
                <a:latin typeface="Arial" panose="020B0604020202020204" pitchFamily="34" charset="0"/>
                <a:cs typeface="Arial" panose="020B0604020202020204" pitchFamily="34" charset="0"/>
              </a:rPr>
              <a:t> 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p</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tři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hybridní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orbitaly</a:t>
            </a:r>
            <a:r>
              <a:rPr lang="en-GB" altLang="en-US" sz="2000" dirty="0" smtClean="0">
                <a:latin typeface="Arial" panose="020B0604020202020204" pitchFamily="34" charset="0"/>
                <a:cs typeface="Arial" panose="020B0604020202020204" pitchFamily="34" charset="0"/>
              </a:rPr>
              <a:t> sp</a:t>
            </a:r>
            <a:r>
              <a:rPr lang="en-GB" altLang="en-US" sz="2000" baseline="30000" dirty="0" smtClean="0">
                <a:latin typeface="Arial" panose="020B0604020202020204" pitchFamily="34" charset="0"/>
                <a:cs typeface="Arial" panose="020B0604020202020204" pitchFamily="34" charset="0"/>
              </a:rPr>
              <a:t>2</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atomovým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číslem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roste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iontový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podíl</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vazby</a:t>
            </a:r>
            <a:endParaRPr lang="en-GB"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en-US"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 a Al </a:t>
            </a: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kovalentní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sloučeniny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které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elektronově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deficitní</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chovají</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jako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Lewisova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kyselina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tendenci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doplnit</a:t>
            </a:r>
            <a:r>
              <a:rPr lang="en-GB" altLang="en-US" sz="2000" dirty="0" smtClean="0">
                <a:latin typeface="Arial" panose="020B0604020202020204" pitchFamily="34" charset="0"/>
                <a:cs typeface="Arial" panose="020B0604020202020204" pitchFamily="34" charset="0"/>
              </a:rPr>
              <a:t> sextet </a:t>
            </a:r>
            <a:r>
              <a:rPr lang="en-GB" altLang="en-US" sz="2000" dirty="0" err="1" smtClean="0">
                <a:latin typeface="Arial" panose="020B0604020202020204" pitchFamily="34" charset="0"/>
                <a:cs typeface="Arial" panose="020B0604020202020204" pitchFamily="34" charset="0"/>
              </a:rPr>
              <a:t>elektronů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oktet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tvorbou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komplex</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aniontu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např</a:t>
            </a:r>
            <a:r>
              <a:rPr lang="en-GB"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BF</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F</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[BF</a:t>
            </a:r>
            <a:r>
              <a:rPr lang="en-GB" altLang="en-US" sz="2000" baseline="-25000" dirty="0" smtClean="0">
                <a:latin typeface="Arial" panose="020B0604020202020204" pitchFamily="34" charset="0"/>
                <a:cs typeface="Arial" panose="020B0604020202020204" pitchFamily="34" charset="0"/>
              </a:rPr>
              <a:t>4</a:t>
            </a:r>
            <a:r>
              <a:rPr lang="en-GB" altLang="en-US" sz="2000" dirty="0" smtClean="0">
                <a:latin typeface="Arial" panose="020B0604020202020204" pitchFamily="34" charset="0"/>
                <a:cs typeface="Arial" panose="020B0604020202020204" pitchFamily="34" charset="0"/>
              </a:rPr>
              <a:t>]</a:t>
            </a:r>
            <a:r>
              <a:rPr lang="en-GB" altLang="en-US" sz="2000" baseline="30000" dirty="0" smtClean="0">
                <a:latin typeface="Arial" panose="020B0604020202020204" pitchFamily="34" charset="0"/>
                <a:cs typeface="Arial" panose="020B0604020202020204" pitchFamily="34" charset="0"/>
                <a:sym typeface="Symbol" pitchFamily="18" charset="2"/>
              </a:rPr>
              <a:t></a:t>
            </a:r>
          </a:p>
          <a:p>
            <a:pPr eaLnBrk="1" hangingPunct="1">
              <a:buFont typeface="Wingdings" pitchFamily="2" charset="2"/>
              <a:buNone/>
            </a:pPr>
            <a:endParaRPr lang="en-GB" altLang="en-US" sz="2000" baseline="30000" dirty="0">
              <a:latin typeface="Arial" panose="020B0604020202020204" pitchFamily="34" charset="0"/>
              <a:cs typeface="Arial" panose="020B0604020202020204" pitchFamily="34" charset="0"/>
              <a:sym typeface="Symbol" pitchFamily="18" charset="2"/>
            </a:endParaRPr>
          </a:p>
          <a:p>
            <a:pPr>
              <a:buNone/>
            </a:pP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naproti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tomu</a:t>
            </a:r>
            <a:r>
              <a:rPr lang="en-GB" altLang="en-US" sz="2000" dirty="0">
                <a:latin typeface="Arial" panose="020B0604020202020204" pitchFamily="34" charset="0"/>
                <a:cs typeface="Arial" panose="020B0604020202020204" pitchFamily="34" charset="0"/>
              </a:rPr>
              <a:t> Tl se </a:t>
            </a:r>
            <a:r>
              <a:rPr lang="en-GB" altLang="en-US" sz="2000" dirty="0" err="1">
                <a:latin typeface="Arial" panose="020B0604020202020204" pitchFamily="34" charset="0"/>
                <a:cs typeface="Arial" panose="020B0604020202020204" pitchFamily="34" charset="0"/>
              </a:rPr>
              <a:t>chová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alkalický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typicky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iontová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vazba</a:t>
            </a:r>
            <a:r>
              <a:rPr lang="en-GB" altLang="en-US" sz="2000" dirty="0">
                <a:latin typeface="Arial" panose="020B0604020202020204" pitchFamily="34" charset="0"/>
                <a:cs typeface="Arial" panose="020B0604020202020204" pitchFamily="34" charset="0"/>
              </a:rPr>
              <a:t>)</a:t>
            </a: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mocenství</a:t>
            </a:r>
            <a:r>
              <a:rPr lang="en-GB" altLang="en-US" sz="2000" dirty="0">
                <a:latin typeface="Arial" panose="020B0604020202020204" pitchFamily="34" charset="0"/>
                <a:cs typeface="Arial" panose="020B0604020202020204" pitchFamily="34" charset="0"/>
              </a:rPr>
              <a:t> +III </a:t>
            </a:r>
            <a:r>
              <a:rPr lang="en-GB" altLang="en-US" sz="2000" dirty="0" err="1">
                <a:latin typeface="Arial" panose="020B0604020202020204" pitchFamily="34" charset="0"/>
                <a:cs typeface="Arial" panose="020B0604020202020204" pitchFamily="34" charset="0"/>
              </a:rPr>
              <a:t>podél</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skupiny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klesá</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roste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stálost</a:t>
            </a:r>
            <a:r>
              <a:rPr lang="en-GB" altLang="en-US" sz="2000" dirty="0">
                <a:latin typeface="Arial" panose="020B0604020202020204" pitchFamily="34" charset="0"/>
                <a:cs typeface="Arial" panose="020B0604020202020204" pitchFamily="34" charset="0"/>
              </a:rPr>
              <a:t> +I</a:t>
            </a:r>
            <a:endParaRPr lang="cs-CZ" altLang="en-US" sz="2000" dirty="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(u Tl je +I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stálé</a:t>
            </a:r>
            <a:r>
              <a:rPr lang="en-GB" altLang="en-US" sz="2000" dirty="0">
                <a:latin typeface="Arial" panose="020B0604020202020204" pitchFamily="34" charset="0"/>
                <a:cs typeface="Arial" panose="020B0604020202020204" pitchFamily="34" charset="0"/>
              </a:rPr>
              <a:t>)</a:t>
            </a: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baseline="30000" dirty="0" smtClean="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300932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586418"/>
          </a:xfrm>
          <a:prstGeom prst="rect">
            <a:avLst/>
          </a:prstGeom>
        </p:spPr>
        <p:txBody>
          <a:bodyPr wrap="square">
            <a:spAutoFit/>
          </a:bodyPr>
          <a:lstStyle/>
          <a:p>
            <a:pPr algn="ctr"/>
            <a:r>
              <a:rPr lang="en-GB" altLang="en-US" sz="3200" b="1" dirty="0" smtClean="0">
                <a:latin typeface="Arial" panose="020B0604020202020204" pitchFamily="34" charset="0"/>
                <a:cs typeface="Arial" panose="020B0604020202020204" pitchFamily="34" charset="0"/>
              </a:rPr>
              <a:t>Gal</a:t>
            </a:r>
            <a:r>
              <a:rPr lang="cs-CZ" altLang="en-US" sz="3200" b="1" dirty="0" smtClean="0">
                <a:latin typeface="Arial" panose="020B0604020202020204" pitchFamily="34" charset="0"/>
                <a:cs typeface="Arial" panose="020B0604020202020204" pitchFamily="34" charset="0"/>
              </a:rPr>
              <a:t>l</a:t>
            </a:r>
            <a:r>
              <a:rPr lang="en-GB" altLang="en-US" sz="3200" b="1" dirty="0" err="1" smtClean="0">
                <a:latin typeface="Arial" panose="020B0604020202020204" pitchFamily="34" charset="0"/>
                <a:cs typeface="Arial" panose="020B0604020202020204" pitchFamily="34" charset="0"/>
              </a:rPr>
              <a:t>ium</a:t>
            </a:r>
            <a:endParaRPr lang="en-GB" altLang="en-US" sz="3200" dirty="0">
              <a:latin typeface="Arial" panose="020B0604020202020204" pitchFamily="34" charset="0"/>
              <a:cs typeface="Arial" panose="020B0604020202020204" pitchFamily="34" charset="0"/>
            </a:endParaRPr>
          </a:p>
          <a:p>
            <a:pPr algn="just"/>
            <a:endParaRPr lang="en-US" altLang="en-US" sz="1000" dirty="0" smtClean="0">
              <a:latin typeface="Arial" panose="020B0604020202020204" pitchFamily="34" charset="0"/>
              <a:cs typeface="Arial" panose="020B0604020202020204" pitchFamily="34" charset="0"/>
            </a:endParaRPr>
          </a:p>
          <a:p>
            <a:pPr algn="just"/>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bílý</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lesklý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velmi</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nízký</a:t>
            </a:r>
            <a:r>
              <a:rPr lang="en-GB" altLang="en-US" sz="2000" u="sng" dirty="0">
                <a:latin typeface="Arial" panose="020B0604020202020204" pitchFamily="34" charset="0"/>
                <a:cs typeface="Arial" panose="020B0604020202020204" pitchFamily="34" charset="0"/>
              </a:rPr>
              <a:t> bod </a:t>
            </a:r>
            <a:r>
              <a:rPr lang="en-GB" altLang="en-US" sz="2000" u="sng" dirty="0" err="1">
                <a:latin typeface="Arial" panose="020B0604020202020204" pitchFamily="34" charset="0"/>
                <a:cs typeface="Arial" panose="020B0604020202020204" pitchFamily="34" charset="0"/>
              </a:rPr>
              <a:t>tání</a:t>
            </a:r>
            <a:r>
              <a:rPr lang="en-GB" altLang="en-US" sz="2000" u="sng" dirty="0">
                <a:latin typeface="Arial" panose="020B0604020202020204" pitchFamily="34" charset="0"/>
                <a:cs typeface="Arial" panose="020B0604020202020204" pitchFamily="34" charset="0"/>
              </a:rPr>
              <a:t> </a:t>
            </a:r>
            <a:r>
              <a:rPr lang="en-GB" altLang="en-US" sz="2000" u="sng" dirty="0" smtClean="0">
                <a:latin typeface="Arial" panose="020B0604020202020204" pitchFamily="34" charset="0"/>
                <a:cs typeface="Arial" panose="020B0604020202020204" pitchFamily="34" charset="0"/>
              </a:rPr>
              <a:t>29,78 </a:t>
            </a:r>
            <a:r>
              <a:rPr lang="cs-CZ" altLang="en-US" sz="2000" u="sng" baseline="30000" dirty="0" smtClean="0">
                <a:latin typeface="Arial" panose="020B0604020202020204" pitchFamily="34" charset="0"/>
                <a:cs typeface="Arial" panose="020B0604020202020204" pitchFamily="34" charset="0"/>
              </a:rPr>
              <a:t>0</a:t>
            </a:r>
            <a:r>
              <a:rPr lang="en-GB" altLang="en-US" sz="2000" u="sng" dirty="0">
                <a:latin typeface="Arial" panose="020B0604020202020204" pitchFamily="34" charset="0"/>
                <a:cs typeface="Arial" panose="020B0604020202020204" pitchFamily="34" charset="0"/>
              </a:rPr>
              <a:t>C</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chemicky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podobný</a:t>
            </a:r>
            <a:r>
              <a:rPr lang="en-GB" altLang="en-US" sz="2000" dirty="0">
                <a:latin typeface="Arial" panose="020B0604020202020204" pitchFamily="34" charset="0"/>
                <a:cs typeface="Arial" panose="020B0604020202020204" pitchFamily="34" charset="0"/>
              </a:rPr>
              <a:t> Al;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sloučeninách</a:t>
            </a:r>
            <a:r>
              <a:rPr lang="en-GB" alt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vystupuje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nejčastěji jako trojmocné, vlastnosti </a:t>
            </a:r>
            <a:r>
              <a:rPr lang="cs-CZ" sz="2000" dirty="0" err="1">
                <a:latin typeface="Arial" panose="020B0604020202020204" pitchFamily="34" charset="0"/>
                <a:cs typeface="Arial" panose="020B0604020202020204" pitchFamily="34" charset="0"/>
              </a:rPr>
              <a:t>gallitých</a:t>
            </a:r>
            <a:r>
              <a:rPr lang="cs-CZ" sz="2000" dirty="0">
                <a:latin typeface="Arial" panose="020B0604020202020204" pitchFamily="34" charset="0"/>
                <a:cs typeface="Arial" panose="020B0604020202020204" pitchFamily="34" charset="0"/>
              </a:rPr>
              <a:t> sloučenin se podobají vlastnostem sloučenin hlinitých </a:t>
            </a:r>
            <a:r>
              <a:rPr lang="cs-CZ" sz="2000" i="1" dirty="0">
                <a:latin typeface="Arial" panose="020B0604020202020204" pitchFamily="34" charset="0"/>
                <a:cs typeface="Arial" panose="020B0604020202020204" pitchFamily="34" charset="0"/>
              </a:rPr>
              <a:t>(např. oxid </a:t>
            </a:r>
            <a:r>
              <a:rPr lang="cs-CZ" sz="2000" i="1" dirty="0" err="1">
                <a:latin typeface="Arial" panose="020B0604020202020204" pitchFamily="34" charset="0"/>
                <a:cs typeface="Arial" panose="020B0604020202020204" pitchFamily="34" charset="0"/>
              </a:rPr>
              <a:t>gallitý</a:t>
            </a:r>
            <a:r>
              <a:rPr lang="cs-CZ" sz="2000" i="1" dirty="0">
                <a:latin typeface="Arial" panose="020B0604020202020204" pitchFamily="34" charset="0"/>
                <a:cs typeface="Arial" panose="020B0604020202020204" pitchFamily="34" charset="0"/>
              </a:rPr>
              <a:t> je stejně jako oxid hlinitý amfoterní)</a:t>
            </a:r>
            <a:r>
              <a:rPr lang="cs-CZ" sz="2000" dirty="0">
                <a:latin typeface="Arial" panose="020B0604020202020204" pitchFamily="34" charset="0"/>
                <a:cs typeface="Arial" panose="020B0604020202020204" pitchFamily="34" charset="0"/>
              </a:rPr>
              <a:t>. Sloučeniny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v dalších oxidačních stavech nejsou příliš rozšířené, je znám např. nestabilní oxid </a:t>
            </a:r>
            <a:r>
              <a:rPr lang="cs-CZ" sz="2000" dirty="0" err="1">
                <a:latin typeface="Arial" panose="020B0604020202020204" pitchFamily="34" charset="0"/>
                <a:cs typeface="Arial" panose="020B0604020202020204" pitchFamily="34" charset="0"/>
              </a:rPr>
              <a:t>gallný</a:t>
            </a:r>
            <a:r>
              <a:rPr lang="cs-CZ" sz="2000" dirty="0">
                <a:latin typeface="Arial" panose="020B0604020202020204" pitchFamily="34" charset="0"/>
                <a:cs typeface="Arial" panose="020B0604020202020204" pitchFamily="34" charset="0"/>
              </a:rPr>
              <a:t> 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který se chová jako extrémně silné redukční činidlo. Oxid </a:t>
            </a:r>
            <a:r>
              <a:rPr lang="cs-CZ" sz="2000" dirty="0" err="1">
                <a:latin typeface="Arial" panose="020B0604020202020204" pitchFamily="34" charset="0"/>
                <a:cs typeface="Arial" panose="020B0604020202020204" pitchFamily="34" charset="0"/>
              </a:rPr>
              <a:t>gallný</a:t>
            </a:r>
            <a:r>
              <a:rPr lang="cs-CZ" sz="2000" dirty="0">
                <a:latin typeface="Arial" panose="020B0604020202020204" pitchFamily="34" charset="0"/>
                <a:cs typeface="Arial" panose="020B0604020202020204" pitchFamily="34" charset="0"/>
              </a:rPr>
              <a:t> nelze získat přímou reakcí z prvků, připravuje se reakcí oxidu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s </a:t>
            </a:r>
            <a:r>
              <a:rPr lang="cs-CZ" sz="2000" dirty="0" err="1">
                <a:latin typeface="Arial" panose="020B0604020202020204" pitchFamily="34" charset="0"/>
                <a:cs typeface="Arial" panose="020B0604020202020204" pitchFamily="34" charset="0"/>
              </a:rPr>
              <a:t>galliem</a:t>
            </a:r>
            <a:r>
              <a:rPr lang="cs-CZ" sz="2000" dirty="0">
                <a:latin typeface="Arial" panose="020B0604020202020204" pitchFamily="34" charset="0"/>
                <a:cs typeface="Arial" panose="020B0604020202020204" pitchFamily="34" charset="0"/>
              </a:rPr>
              <a:t> při teplotě 500°C:</a:t>
            </a:r>
          </a:p>
          <a:p>
            <a:pPr algn="ctr"/>
            <a:r>
              <a:rPr lang="cs-CZ" sz="2000" dirty="0">
                <a:latin typeface="Arial" panose="020B0604020202020204" pitchFamily="34" charset="0"/>
                <a:cs typeface="Arial" panose="020B0604020202020204" pitchFamily="34" charset="0"/>
              </a:rPr>
              <a:t>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+ 4Ga → 3Ga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Zajímavostí jsou sloučeniny </a:t>
            </a:r>
            <a:r>
              <a:rPr lang="cs-CZ" sz="2000" dirty="0" err="1">
                <a:latin typeface="Arial" panose="020B0604020202020204" pitchFamily="34" charset="0"/>
                <a:cs typeface="Arial" panose="020B0604020202020204" pitchFamily="34" charset="0"/>
              </a:rPr>
              <a:t>gallnaté</a:t>
            </a:r>
            <a:r>
              <a:rPr lang="cs-CZ" sz="2000" dirty="0">
                <a:latin typeface="Arial" panose="020B0604020202020204" pitchFamily="34" charset="0"/>
                <a:cs typeface="Arial" panose="020B0604020202020204" pitchFamily="34" charset="0"/>
              </a:rPr>
              <a:t>, které se sice elektrochemicky jeví jako dvoumocné, ale ve skutečnosti se pravděpodobně jedná o směs </a:t>
            </a:r>
            <a:r>
              <a:rPr lang="cs-CZ" sz="2000" dirty="0" err="1">
                <a:latin typeface="Arial" panose="020B0604020202020204" pitchFamily="34" charset="0"/>
                <a:cs typeface="Arial" panose="020B0604020202020204" pitchFamily="34" charset="0"/>
              </a:rPr>
              <a:t>Ga</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Ga</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altLang="en-US"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Velká </a:t>
            </a:r>
            <a:r>
              <a:rPr lang="cs-CZ" sz="2000" dirty="0">
                <a:latin typeface="Arial" panose="020B0604020202020204" pitchFamily="34" charset="0"/>
                <a:cs typeface="Arial" panose="020B0604020202020204" pitchFamily="34" charset="0"/>
              </a:rPr>
              <a:t>objemová roztažnost během fázového </a:t>
            </a:r>
            <a:r>
              <a:rPr lang="cs-CZ" sz="2000" dirty="0" smtClean="0">
                <a:latin typeface="Arial" panose="020B0604020202020204" pitchFamily="34" charset="0"/>
                <a:cs typeface="Arial" panose="020B0604020202020204" pitchFamily="34" charset="0"/>
              </a:rPr>
              <a:t>přechodu: při </a:t>
            </a:r>
            <a:r>
              <a:rPr lang="cs-CZ" sz="2000" dirty="0">
                <a:latin typeface="Arial" panose="020B0604020202020204" pitchFamily="34" charset="0"/>
                <a:cs typeface="Arial" panose="020B0604020202020204" pitchFamily="34" charset="0"/>
              </a:rPr>
              <a:t>tuhnutí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zvětšuje svůj objem o více než 3% a nesmí se proto, z bezpečnostních důvodů, uchovávat ve skleněných ani kovových nádobách.</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Na </a:t>
            </a:r>
            <a:r>
              <a:rPr lang="cs-CZ" sz="2000" dirty="0">
                <a:latin typeface="Arial" panose="020B0604020202020204" pitchFamily="34" charset="0"/>
                <a:cs typeface="Arial" panose="020B0604020202020204" pitchFamily="34" charset="0"/>
              </a:rPr>
              <a:t>vzduchu je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stálé, má amfoterní vlastnosti, za tepla se dobře rozpouští v běžných minerálních kyselinách za vzniku </a:t>
            </a:r>
            <a:r>
              <a:rPr lang="cs-CZ" sz="2000" dirty="0" err="1">
                <a:latin typeface="Arial" panose="020B0604020202020204" pitchFamily="34" charset="0"/>
                <a:cs typeface="Arial" panose="020B0604020202020204" pitchFamily="34" charset="0"/>
              </a:rPr>
              <a:t>gallité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2Ga + 6HCl → 2GaCl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3H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37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9157" y="152400"/>
            <a:ext cx="8839200" cy="650434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Reaguje </a:t>
            </a:r>
            <a:r>
              <a:rPr lang="cs-CZ" sz="2000" dirty="0">
                <a:latin typeface="Arial" panose="020B0604020202020204" pitchFamily="34" charset="0"/>
                <a:cs typeface="Arial" panose="020B0604020202020204" pitchFamily="34" charset="0"/>
              </a:rPr>
              <a:t>s hydroxidy alkalických kovů za vzniku </a:t>
            </a:r>
            <a:r>
              <a:rPr lang="cs-CZ" sz="2000" dirty="0" err="1">
                <a:latin typeface="Arial" panose="020B0604020202020204" pitchFamily="34" charset="0"/>
                <a:cs typeface="Arial" panose="020B0604020202020204" pitchFamily="34" charset="0"/>
              </a:rPr>
              <a:t>tetrahydroxogallitanů</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diaquatetrahydroxogallitanů</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2Ga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2Ga + 2KOH + 10H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2K[</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altLang="en-US" sz="1000" dirty="0">
              <a:latin typeface="Arial" panose="020B0604020202020204" pitchFamily="34" charset="0"/>
              <a:cs typeface="Arial" panose="020B0604020202020204" pitchFamily="34" charset="0"/>
            </a:endParaRPr>
          </a:p>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ochotně reaguje s vodným roztokem amoniaku nebo uhličitanů alkalických kovů:</a:t>
            </a:r>
          </a:p>
          <a:p>
            <a:pPr algn="ctr"/>
            <a:r>
              <a:rPr lang="cs-CZ" sz="2000" dirty="0">
                <a:latin typeface="Arial" panose="020B0604020202020204" pitchFamily="34" charset="0"/>
                <a:cs typeface="Arial" panose="020B0604020202020204" pitchFamily="34" charset="0"/>
              </a:rPr>
              <a:t>2Ga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2Ga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+ 8H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+ 2NaHCO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S </a:t>
            </a:r>
            <a:r>
              <a:rPr lang="cs-CZ" sz="2000" dirty="0">
                <a:latin typeface="Arial" panose="020B0604020202020204" pitchFamily="34" charset="0"/>
                <a:cs typeface="Arial" panose="020B0604020202020204" pitchFamily="34" charset="0"/>
              </a:rPr>
              <a:t>horkou vodou reaguje za vzniku hydroxidu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2Ga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2Ga(OH)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3H</a:t>
            </a:r>
            <a:r>
              <a:rPr lang="cs-CZ" sz="2000" baseline="-25000" dirty="0" smtClean="0">
                <a:latin typeface="Arial" panose="020B0604020202020204" pitchFamily="34" charset="0"/>
                <a:cs typeface="Arial" panose="020B0604020202020204" pitchFamily="34" charset="0"/>
              </a:rPr>
              <a:t>2</a:t>
            </a:r>
          </a:p>
          <a:p>
            <a:endParaRPr lang="cs-CZ" sz="1000" baseline="-25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Již </a:t>
            </a:r>
            <a:r>
              <a:rPr lang="cs-CZ" sz="2000" dirty="0">
                <a:latin typeface="Arial" panose="020B0604020202020204" pitchFamily="34" charset="0"/>
                <a:cs typeface="Arial" panose="020B0604020202020204" pitchFamily="34" charset="0"/>
              </a:rPr>
              <a:t>za běžných teplot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prudce reaguje s fluorem, chlorem a bromem za vzniku fluoridu </a:t>
            </a:r>
            <a:r>
              <a:rPr lang="cs-CZ" sz="2000" dirty="0" err="1">
                <a:latin typeface="Arial" panose="020B0604020202020204" pitchFamily="34" charset="0"/>
                <a:cs typeface="Arial" panose="020B0604020202020204" pitchFamily="34" charset="0"/>
              </a:rPr>
              <a:t>galllitého</a:t>
            </a:r>
            <a:r>
              <a:rPr lang="cs-CZ" sz="2000" dirty="0">
                <a:latin typeface="Arial" panose="020B0604020202020204" pitchFamily="34" charset="0"/>
                <a:cs typeface="Arial" panose="020B0604020202020204" pitchFamily="34" charset="0"/>
              </a:rPr>
              <a:t> GaF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chloridu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bromidu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pouze s jodem se na jodid </a:t>
            </a:r>
            <a:r>
              <a:rPr lang="cs-CZ" sz="2000" dirty="0" err="1">
                <a:latin typeface="Arial" panose="020B0604020202020204" pitchFamily="34" charset="0"/>
                <a:cs typeface="Arial" panose="020B0604020202020204" pitchFamily="34" charset="0"/>
              </a:rPr>
              <a:t>gallitý</a:t>
            </a:r>
            <a:r>
              <a:rPr lang="cs-CZ" sz="2000" dirty="0">
                <a:latin typeface="Arial" panose="020B0604020202020204" pitchFamily="34" charset="0"/>
                <a:cs typeface="Arial" panose="020B0604020202020204" pitchFamily="34" charset="0"/>
              </a:rPr>
              <a:t> GaI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slučuje až po zahřátí.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Se </a:t>
            </a:r>
            <a:r>
              <a:rPr lang="cs-CZ" sz="2000" dirty="0">
                <a:latin typeface="Arial" panose="020B0604020202020204" pitchFamily="34" charset="0"/>
                <a:cs typeface="Arial" panose="020B0604020202020204" pitchFamily="34" charset="0"/>
              </a:rPr>
              <a:t>sírou reaguje až za teploty 1200°C za vzniku sulfidu </a:t>
            </a:r>
            <a:r>
              <a:rPr lang="cs-CZ" sz="2000" dirty="0" err="1">
                <a:latin typeface="Arial" panose="020B0604020202020204" pitchFamily="34" charset="0"/>
                <a:cs typeface="Arial" panose="020B0604020202020204" pitchFamily="34" charset="0"/>
              </a:rPr>
              <a:t>gallitého</a:t>
            </a:r>
            <a:r>
              <a:rPr lang="cs-CZ" sz="2000" dirty="0">
                <a:latin typeface="Arial" panose="020B0604020202020204" pitchFamily="34" charset="0"/>
                <a:cs typeface="Arial" panose="020B0604020202020204" pitchFamily="34" charset="0"/>
              </a:rPr>
              <a:t> 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 </a:t>
            </a:r>
            <a:r>
              <a:rPr lang="cs-CZ" sz="2000" dirty="0">
                <a:latin typeface="Arial" panose="020B0604020202020204" pitchFamily="34" charset="0"/>
                <a:cs typeface="Arial" panose="020B0604020202020204" pitchFamily="34" charset="0"/>
              </a:rPr>
              <a:t>dusíkem přímo nereaguje, nitrid </a:t>
            </a:r>
            <a:r>
              <a:rPr lang="cs-CZ" sz="2000" dirty="0" err="1">
                <a:latin typeface="Arial" panose="020B0604020202020204" pitchFamily="34" charset="0"/>
                <a:cs typeface="Arial" panose="020B0604020202020204" pitchFamily="34" charset="0"/>
              </a:rPr>
              <a:t>gallitý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GaN</a:t>
            </a:r>
            <a:r>
              <a:rPr lang="cs-CZ" sz="2000" dirty="0">
                <a:latin typeface="Arial" panose="020B0604020202020204" pitchFamily="34" charset="0"/>
                <a:cs typeface="Arial" panose="020B0604020202020204" pitchFamily="34" charset="0"/>
              </a:rPr>
              <a:t> lze získat reakcí s amoniakem při teplotách přes 1200°C:</a:t>
            </a:r>
          </a:p>
          <a:p>
            <a:pPr algn="ctr"/>
            <a:r>
              <a:rPr lang="cs-CZ" sz="2000" dirty="0">
                <a:latin typeface="Arial" panose="020B0604020202020204" pitchFamily="34" charset="0"/>
                <a:cs typeface="Arial" panose="020B0604020202020204" pitchFamily="34" charset="0"/>
              </a:rPr>
              <a:t>2Ga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2GaN + 3H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 </a:t>
            </a:r>
            <a:r>
              <a:rPr lang="cs-CZ" sz="2000" dirty="0">
                <a:latin typeface="Arial" panose="020B0604020202020204" pitchFamily="34" charset="0"/>
                <a:cs typeface="Arial" panose="020B0604020202020204" pitchFamily="34" charset="0"/>
              </a:rPr>
              <a:t>vodíkem tvoří těkavý hydrid gallan GaH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je stabilní pouze při teplotách pod -30°C a velmi nestabilní </a:t>
            </a:r>
            <a:r>
              <a:rPr lang="cs-CZ" sz="2000" dirty="0" err="1">
                <a:latin typeface="Arial" panose="020B0604020202020204" pitchFamily="34" charset="0"/>
                <a:cs typeface="Arial" panose="020B0604020202020204" pitchFamily="34" charset="0"/>
              </a:rPr>
              <a:t>digallan</a:t>
            </a:r>
            <a:r>
              <a:rPr lang="cs-CZ" sz="2000" dirty="0">
                <a:latin typeface="Arial" panose="020B0604020202020204" pitchFamily="34" charset="0"/>
                <a:cs typeface="Arial" panose="020B0604020202020204" pitchFamily="34" charset="0"/>
              </a:rPr>
              <a:t> Ga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naopak </a:t>
            </a:r>
            <a:r>
              <a:rPr lang="cs-CZ" sz="2000" dirty="0" err="1">
                <a:latin typeface="Arial" panose="020B0604020202020204" pitchFamily="34" charset="0"/>
                <a:cs typeface="Arial" panose="020B0604020202020204" pitchFamily="34" charset="0"/>
              </a:rPr>
              <a:t>vysokopolymerní</a:t>
            </a:r>
            <a:r>
              <a:rPr lang="cs-CZ" sz="2000" dirty="0">
                <a:latin typeface="Arial" panose="020B0604020202020204" pitchFamily="34" charset="0"/>
                <a:cs typeface="Arial" panose="020B0604020202020204" pitchFamily="34" charset="0"/>
              </a:rPr>
              <a:t> hydrid [GaH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x</a:t>
            </a:r>
            <a:r>
              <a:rPr lang="cs-CZ" sz="2000" dirty="0">
                <a:latin typeface="Arial" panose="020B0604020202020204" pitchFamily="34" charset="0"/>
                <a:cs typeface="Arial" panose="020B0604020202020204" pitchFamily="34" charset="0"/>
              </a:rPr>
              <a:t> je stabilní. </a:t>
            </a:r>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160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797047"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Velmi nestabilní jsou i </a:t>
            </a:r>
            <a:r>
              <a:rPr lang="cs-CZ" sz="2000" b="1" dirty="0" err="1">
                <a:latin typeface="Arial" panose="020B0604020202020204" pitchFamily="34" charset="0"/>
                <a:cs typeface="Arial" panose="020B0604020202020204" pitchFamily="34" charset="0"/>
              </a:rPr>
              <a:t>hydridogallitany</a:t>
            </a:r>
            <a:r>
              <a:rPr lang="cs-CZ" sz="2000" b="1" dirty="0">
                <a:latin typeface="Arial" panose="020B0604020202020204" pitchFamily="34" charset="0"/>
                <a:cs typeface="Arial" panose="020B0604020202020204" pitchFamily="34" charset="0"/>
              </a:rPr>
              <a:t> těžkých kovů</a:t>
            </a:r>
            <a:r>
              <a:rPr lang="cs-CZ" sz="2000" dirty="0">
                <a:latin typeface="Arial" panose="020B0604020202020204" pitchFamily="34" charset="0"/>
                <a:cs typeface="Arial" panose="020B0604020202020204" pitchFamily="34" charset="0"/>
              </a:rPr>
              <a:t>, zejména </a:t>
            </a:r>
            <a:r>
              <a:rPr lang="cs-CZ" sz="2000" dirty="0" err="1">
                <a:latin typeface="Arial" panose="020B0604020202020204" pitchFamily="34" charset="0"/>
                <a:cs typeface="Arial" panose="020B0604020202020204" pitchFamily="34" charset="0"/>
              </a:rPr>
              <a:t>hydridogallitan</a:t>
            </a:r>
            <a:r>
              <a:rPr lang="cs-CZ" sz="2000" dirty="0">
                <a:latin typeface="Arial" panose="020B0604020202020204" pitchFamily="34" charset="0"/>
                <a:cs typeface="Arial" panose="020B0604020202020204" pitchFamily="34" charset="0"/>
              </a:rPr>
              <a:t> stříbrný AgGaH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thallitý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(GaH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naopak </a:t>
            </a:r>
            <a:r>
              <a:rPr lang="cs-CZ" sz="2000" dirty="0" err="1">
                <a:latin typeface="Arial" panose="020B0604020202020204" pitchFamily="34" charset="0"/>
                <a:cs typeface="Arial" panose="020B0604020202020204" pitchFamily="34" charset="0"/>
              </a:rPr>
              <a:t>hydridogallitany</a:t>
            </a:r>
            <a:r>
              <a:rPr lang="cs-CZ" sz="2000" dirty="0">
                <a:latin typeface="Arial" panose="020B0604020202020204" pitchFamily="34" charset="0"/>
                <a:cs typeface="Arial" panose="020B0604020202020204" pitchFamily="34" charset="0"/>
              </a:rPr>
              <a:t> alkalických kovů jsou stálé. </a:t>
            </a:r>
          </a:p>
          <a:p>
            <a:pPr algn="just"/>
            <a:endParaRPr lang="cs-CZ" sz="2000" dirty="0">
              <a:latin typeface="Arial" panose="020B0604020202020204" pitchFamily="34" charset="0"/>
              <a:cs typeface="Arial" panose="020B0604020202020204" pitchFamily="34" charset="0"/>
            </a:endParaRPr>
          </a:p>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společně s indiem patří mezi jediné dva kovy, které </a:t>
            </a:r>
            <a:r>
              <a:rPr lang="cs-CZ" sz="2000" u="sng" dirty="0">
                <a:latin typeface="Arial" panose="020B0604020202020204" pitchFamily="34" charset="0"/>
                <a:cs typeface="Arial" panose="020B0604020202020204" pitchFamily="34" charset="0"/>
              </a:rPr>
              <a:t>netvoří karbidy</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vyskytuje velmi vzácně, téměř vždy doprovází hliník, bývá izomorfní příměsí zinku ve sfaleritu a ve stopových množstvích je obsaženo v uhlí.</a:t>
            </a:r>
          </a:p>
          <a:p>
            <a:pPr algn="just"/>
            <a:endParaRPr lang="cs-CZ" sz="2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 </a:t>
            </a:r>
            <a:r>
              <a:rPr lang="cs-CZ" sz="2000" b="1" dirty="0" smtClean="0">
                <a:latin typeface="Arial" panose="020B0604020202020204" pitchFamily="34" charset="0"/>
                <a:cs typeface="Arial" panose="020B0604020202020204" pitchFamily="34" charset="0"/>
              </a:rPr>
              <a:t>galia</a:t>
            </a:r>
            <a:endParaRPr lang="cs-CZ" sz="2000" b="1"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se </a:t>
            </a:r>
            <a:r>
              <a:rPr lang="cs-CZ" sz="2000" dirty="0">
                <a:latin typeface="Arial" panose="020B0604020202020204" pitchFamily="34" charset="0"/>
                <a:cs typeface="Arial" panose="020B0604020202020204" pitchFamily="34" charset="0"/>
              </a:rPr>
              <a:t>v minulosti nejčastěji prováděla kyselým loužením odpadních produktů po sulfidickém pražení rud zinku, dnes se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ve formě </a:t>
            </a:r>
            <a:r>
              <a:rPr lang="cs-CZ" sz="2000" dirty="0" err="1">
                <a:latin typeface="Arial" panose="020B0604020202020204" pitchFamily="34" charset="0"/>
                <a:cs typeface="Arial" panose="020B0604020202020204" pitchFamily="34" charset="0"/>
              </a:rPr>
              <a:t>gallitanu</a:t>
            </a:r>
            <a:r>
              <a:rPr lang="cs-CZ" sz="2000" dirty="0">
                <a:latin typeface="Arial" panose="020B0604020202020204" pitchFamily="34" charset="0"/>
                <a:cs typeface="Arial" panose="020B0604020202020204" pitchFamily="34" charset="0"/>
              </a:rPr>
              <a:t> sodného NaGaO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získává extrakcí </a:t>
            </a:r>
            <a:r>
              <a:rPr lang="cs-CZ" sz="2000" dirty="0" err="1">
                <a:latin typeface="Arial" panose="020B0604020202020204" pitchFamily="34" charset="0"/>
                <a:cs typeface="Arial" panose="020B0604020202020204" pitchFamily="34" charset="0"/>
              </a:rPr>
              <a:t>eterem</a:t>
            </a:r>
            <a:r>
              <a:rPr lang="cs-CZ" sz="2000" dirty="0">
                <a:latin typeface="Arial" panose="020B0604020202020204" pitchFamily="34" charset="0"/>
                <a:cs typeface="Arial" panose="020B0604020202020204" pitchFamily="34" charset="0"/>
              </a:rPr>
              <a:t> z odpadních produktů při výrobě hliníku.</a:t>
            </a:r>
          </a:p>
          <a:p>
            <a:pPr algn="just"/>
            <a:r>
              <a:rPr lang="cs-CZ" sz="2000" dirty="0">
                <a:latin typeface="Arial" panose="020B0604020202020204" pitchFamily="34" charset="0"/>
                <a:cs typeface="Arial" panose="020B0604020202020204" pitchFamily="34" charset="0"/>
              </a:rPr>
              <a:t>Kovové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se z roztoku </a:t>
            </a:r>
            <a:r>
              <a:rPr lang="cs-CZ" sz="2000" dirty="0" err="1">
                <a:latin typeface="Arial" panose="020B0604020202020204" pitchFamily="34" charset="0"/>
                <a:cs typeface="Arial" panose="020B0604020202020204" pitchFamily="34" charset="0"/>
              </a:rPr>
              <a:t>galitanu</a:t>
            </a:r>
            <a:r>
              <a:rPr lang="cs-CZ" sz="2000" dirty="0">
                <a:latin typeface="Arial" panose="020B0604020202020204" pitchFamily="34" charset="0"/>
                <a:cs typeface="Arial" panose="020B0604020202020204" pitchFamily="34" charset="0"/>
              </a:rPr>
              <a:t> sodného získává elektrolýzou v alkalickém prostředí, katodou je kapalné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anoda je grafitová. Na velmi vysokou čistotu se </a:t>
            </a:r>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čistí zonální rafinací, podobným způsobem jako křemík</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65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3785652"/>
          </a:xfrm>
          <a:prstGeom prst="rect">
            <a:avLst/>
          </a:prstGeom>
        </p:spPr>
        <p:txBody>
          <a:bodyPr wrap="square">
            <a:spAutoFit/>
          </a:bodyPr>
          <a:lstStyle/>
          <a:p>
            <a:pPr algn="just"/>
            <a:r>
              <a:rPr lang="cs-CZ" sz="2000" dirty="0" err="1">
                <a:latin typeface="Arial" panose="020B0604020202020204" pitchFamily="34" charset="0"/>
                <a:cs typeface="Arial" panose="020B0604020202020204" pitchFamily="34" charset="0"/>
              </a:rPr>
              <a:t>Gallium</a:t>
            </a:r>
            <a:r>
              <a:rPr lang="cs-CZ" sz="2000" dirty="0">
                <a:latin typeface="Arial" panose="020B0604020202020204" pitchFamily="34" charset="0"/>
                <a:cs typeface="Arial" panose="020B0604020202020204" pitchFamily="34" charset="0"/>
              </a:rPr>
              <a:t> se používá k </a:t>
            </a:r>
            <a:r>
              <a:rPr lang="cs-CZ" sz="2000" b="1" dirty="0">
                <a:latin typeface="Arial" panose="020B0604020202020204" pitchFamily="34" charset="0"/>
                <a:cs typeface="Arial" panose="020B0604020202020204" pitchFamily="34" charset="0"/>
              </a:rPr>
              <a:t>pokovování vysoce kvalitních zrcadel</a:t>
            </a:r>
            <a:r>
              <a:rPr lang="cs-CZ" sz="2000" dirty="0">
                <a:latin typeface="Arial" panose="020B0604020202020204" pitchFamily="34" charset="0"/>
                <a:cs typeface="Arial" panose="020B0604020202020204" pitchFamily="34" charset="0"/>
              </a:rPr>
              <a:t>, k výrobě polovodičů, ferritů a </a:t>
            </a:r>
            <a:r>
              <a:rPr lang="cs-CZ" sz="2000" b="1" dirty="0">
                <a:latin typeface="Arial" panose="020B0604020202020204" pitchFamily="34" charset="0"/>
                <a:cs typeface="Arial" panose="020B0604020202020204" pitchFamily="34" charset="0"/>
              </a:rPr>
              <a:t>speciálních slitin s velmi nízkou teplotou tání</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Slitina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s indiem taje již při 16°C. Slitina </a:t>
            </a:r>
            <a:r>
              <a:rPr lang="cs-CZ" sz="2000" dirty="0" err="1">
                <a:latin typeface="Arial" panose="020B0604020202020204" pitchFamily="34" charset="0"/>
                <a:cs typeface="Arial" panose="020B0604020202020204" pitchFamily="34" charset="0"/>
              </a:rPr>
              <a:t>galistan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Sn</a:t>
            </a:r>
            <a:r>
              <a:rPr lang="cs-CZ" sz="2000" dirty="0">
                <a:latin typeface="Arial" panose="020B0604020202020204" pitchFamily="34" charset="0"/>
                <a:cs typeface="Arial" panose="020B0604020202020204" pitchFamily="34" charset="0"/>
              </a:rPr>
              <a:t>) má teplotu tání -20°C a používá se jako náhrada rtuti v teploměrech.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Slitina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s cínem a bismutem se používá na </a:t>
            </a:r>
            <a:r>
              <a:rPr lang="cs-CZ" sz="2000" b="1" dirty="0">
                <a:latin typeface="Arial" panose="020B0604020202020204" pitchFamily="34" charset="0"/>
                <a:cs typeface="Arial" panose="020B0604020202020204" pitchFamily="34" charset="0"/>
              </a:rPr>
              <a:t>zubní plomby</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Intermetalické </a:t>
            </a:r>
            <a:r>
              <a:rPr lang="cs-CZ" sz="2000" b="1" dirty="0">
                <a:latin typeface="Arial" panose="020B0604020202020204" pitchFamily="34" charset="0"/>
                <a:cs typeface="Arial" panose="020B0604020202020204" pitchFamily="34" charset="0"/>
              </a:rPr>
              <a:t>sloučeniny </a:t>
            </a:r>
            <a:r>
              <a:rPr lang="cs-CZ" sz="2000" b="1" dirty="0" err="1">
                <a:latin typeface="Arial" panose="020B0604020202020204" pitchFamily="34" charset="0"/>
                <a:cs typeface="Arial" panose="020B0604020202020204" pitchFamily="34" charset="0"/>
              </a:rPr>
              <a:t>gallia</a:t>
            </a:r>
            <a:r>
              <a:rPr lang="cs-CZ" sz="2000" b="1" dirty="0">
                <a:latin typeface="Arial" panose="020B0604020202020204" pitchFamily="34" charset="0"/>
                <a:cs typeface="Arial" panose="020B0604020202020204" pitchFamily="34" charset="0"/>
              </a:rPr>
              <a:t> s plutoniem </a:t>
            </a:r>
            <a:r>
              <a:rPr lang="cs-CZ" sz="2000" dirty="0" err="1">
                <a:latin typeface="Arial" panose="020B0604020202020204" pitchFamily="34" charset="0"/>
                <a:cs typeface="Arial" panose="020B0604020202020204" pitchFamily="34" charset="0"/>
              </a:rPr>
              <a:t>PuGa</a:t>
            </a:r>
            <a:r>
              <a:rPr lang="cs-CZ" sz="2000" dirty="0">
                <a:latin typeface="Arial" panose="020B0604020202020204" pitchFamily="34" charset="0"/>
                <a:cs typeface="Arial" panose="020B0604020202020204" pitchFamily="34" charset="0"/>
              </a:rPr>
              <a:t>, Pu</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Ga a Pu</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Ga se používají k legování plutonia. Přídavek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zlepšuje jeho mechanické vlastnosti, zejména tvářitelnost a obrobitelnost, nutnou k výrobě jaderných zbraní</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Radioaktivní </a:t>
            </a:r>
            <a:r>
              <a:rPr lang="cs-CZ" sz="2000" dirty="0">
                <a:latin typeface="Arial" panose="020B0604020202020204" pitchFamily="34" charset="0"/>
                <a:cs typeface="Arial" panose="020B0604020202020204" pitchFamily="34" charset="0"/>
              </a:rPr>
              <a:t>izotopy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a:t>
            </a:r>
            <a:r>
              <a:rPr lang="cs-CZ" sz="2000" baseline="30000" dirty="0">
                <a:latin typeface="Arial" panose="020B0604020202020204" pitchFamily="34" charset="0"/>
                <a:cs typeface="Arial" panose="020B0604020202020204" pitchFamily="34" charset="0"/>
              </a:rPr>
              <a:t>67</a:t>
            </a:r>
            <a:r>
              <a:rPr lang="cs-CZ" sz="2000" dirty="0">
                <a:latin typeface="Arial" panose="020B0604020202020204" pitchFamily="34" charset="0"/>
                <a:cs typeface="Arial" panose="020B0604020202020204" pitchFamily="34" charset="0"/>
              </a:rPr>
              <a:t>Ga a </a:t>
            </a:r>
            <a:r>
              <a:rPr lang="cs-CZ" sz="2000" baseline="30000" dirty="0">
                <a:latin typeface="Arial" panose="020B0604020202020204" pitchFamily="34" charset="0"/>
                <a:cs typeface="Arial" panose="020B0604020202020204" pitchFamily="34" charset="0"/>
              </a:rPr>
              <a:t>68</a:t>
            </a:r>
            <a:r>
              <a:rPr lang="cs-CZ" sz="2000" dirty="0">
                <a:latin typeface="Arial" panose="020B0604020202020204" pitchFamily="34" charset="0"/>
                <a:cs typeface="Arial" panose="020B0604020202020204" pitchFamily="34" charset="0"/>
              </a:rPr>
              <a:t>Ga se využívají v medicíně jako </a:t>
            </a:r>
            <a:r>
              <a:rPr lang="cs-CZ" sz="2000" b="1" dirty="0">
                <a:latin typeface="Arial" panose="020B0604020202020204" pitchFamily="34" charset="0"/>
                <a:cs typeface="Arial" panose="020B0604020202020204" pitchFamily="34" charset="0"/>
              </a:rPr>
              <a:t>radiofarmaka</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76200" y="4114800"/>
            <a:ext cx="8915400" cy="224676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Tenkovrstvý </a:t>
            </a:r>
            <a:r>
              <a:rPr lang="cs-CZ" sz="2000" b="1" dirty="0" err="1">
                <a:latin typeface="Arial" panose="020B0604020202020204" pitchFamily="34" charset="0"/>
                <a:cs typeface="Arial" panose="020B0604020202020204" pitchFamily="34" charset="0"/>
              </a:rPr>
              <a:t>fotovoltaický</a:t>
            </a:r>
            <a:r>
              <a:rPr lang="cs-CZ" sz="2000" b="1" dirty="0">
                <a:latin typeface="Arial" panose="020B0604020202020204" pitchFamily="34" charset="0"/>
                <a:cs typeface="Arial" panose="020B0604020202020204" pitchFamily="34" charset="0"/>
              </a:rPr>
              <a:t> článek CIGS</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a:t>
            </a:r>
            <a:r>
              <a:rPr lang="cs-CZ" sz="2000" dirty="0" err="1">
                <a:latin typeface="Arial" panose="020B0604020202020204" pitchFamily="34" charset="0"/>
                <a:cs typeface="Arial" panose="020B0604020202020204" pitchFamily="34" charset="0"/>
              </a:rPr>
              <a:t>opper</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I</a:t>
            </a:r>
            <a:r>
              <a:rPr lang="cs-CZ" sz="2000" dirty="0">
                <a:latin typeface="Arial" panose="020B0604020202020204" pitchFamily="34" charset="0"/>
                <a:cs typeface="Arial" panose="020B0604020202020204" pitchFamily="34" charset="0"/>
              </a:rPr>
              <a:t>ndium </a:t>
            </a:r>
            <a:r>
              <a:rPr lang="cs-CZ" sz="2000" b="1" dirty="0" err="1">
                <a:latin typeface="Arial" panose="020B0604020202020204" pitchFamily="34" charset="0"/>
                <a:cs typeface="Arial" panose="020B0604020202020204" pitchFamily="34" charset="0"/>
              </a:rPr>
              <a:t>G</a:t>
            </a:r>
            <a:r>
              <a:rPr lang="cs-CZ" sz="2000" dirty="0" err="1">
                <a:latin typeface="Arial" panose="020B0604020202020204" pitchFamily="34" charset="0"/>
                <a:cs typeface="Arial" panose="020B0604020202020204" pitchFamily="34" charset="0"/>
              </a:rPr>
              <a:t>allium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a:t>
            </a:r>
            <a:r>
              <a:rPr lang="cs-CZ" sz="2000" b="1" dirty="0" err="1">
                <a:latin typeface="Arial" panose="020B0604020202020204" pitchFamily="34" charset="0"/>
                <a:cs typeface="Arial" panose="020B0604020202020204" pitchFamily="34" charset="0"/>
              </a:rPr>
              <a:t>S</a:t>
            </a:r>
            <a:r>
              <a:rPr lang="cs-CZ" sz="2000" dirty="0" err="1">
                <a:latin typeface="Arial" panose="020B0604020202020204" pitchFamily="34" charset="0"/>
                <a:cs typeface="Arial" panose="020B0604020202020204" pitchFamily="34" charset="0"/>
              </a:rPr>
              <a:t>elenide</a:t>
            </a:r>
            <a:r>
              <a:rPr lang="cs-CZ" sz="2000" dirty="0" smtClean="0">
                <a:latin typeface="Arial" panose="020B0604020202020204" pitchFamily="34" charset="0"/>
                <a:cs typeface="Arial" panose="020B0604020202020204" pitchFamily="34" charset="0"/>
              </a:rPr>
              <a:t>): mezi </a:t>
            </a:r>
            <a:r>
              <a:rPr lang="cs-CZ" sz="2000" dirty="0">
                <a:latin typeface="Arial" panose="020B0604020202020204" pitchFamily="34" charset="0"/>
                <a:cs typeface="Arial" panose="020B0604020202020204" pitchFamily="34" charset="0"/>
              </a:rPr>
              <a:t>hlavní výhody článku CIGS patří zejména jeho citlivost na červenou složku světla. CIGS dokonaleji využívá energii difuzního světla, které převládá při zatažené obloze nebo mlze. Tenkovrstvý fotoelektrický článek CIGS je účinnější při malém osvitu a v těchto podmínkách překonává účinnost klasických FV modulů z křemíku. Výhod článku </a:t>
            </a:r>
            <a:r>
              <a:rPr lang="cs-CZ" sz="2000" b="1" dirty="0">
                <a:latin typeface="Arial" panose="020B0604020202020204" pitchFamily="34" charset="0"/>
                <a:cs typeface="Arial" panose="020B0604020202020204" pitchFamily="34" charset="0"/>
              </a:rPr>
              <a:t>CIGS</a:t>
            </a:r>
            <a:r>
              <a:rPr lang="cs-CZ" sz="2000" dirty="0">
                <a:latin typeface="Arial" panose="020B0604020202020204" pitchFamily="34" charset="0"/>
                <a:cs typeface="Arial" panose="020B0604020202020204" pitchFamily="34" charset="0"/>
              </a:rPr>
              <a:t> využívají pokročilé trubicové </a:t>
            </a:r>
            <a:r>
              <a:rPr lang="cs-CZ" sz="2000" dirty="0" err="1">
                <a:latin typeface="Arial" panose="020B0604020202020204" pitchFamily="34" charset="0"/>
                <a:cs typeface="Arial" panose="020B0604020202020204" pitchFamily="34" charset="0"/>
              </a:rPr>
              <a:t>fotovoltaické</a:t>
            </a:r>
            <a:r>
              <a:rPr lang="cs-CZ" sz="2000" dirty="0">
                <a:latin typeface="Arial" panose="020B0604020202020204" pitchFamily="34" charset="0"/>
                <a:cs typeface="Arial" panose="020B0604020202020204" pitchFamily="34" charset="0"/>
              </a:rPr>
              <a:t> panely druhé generace.</a:t>
            </a:r>
          </a:p>
        </p:txBody>
      </p:sp>
    </p:spTree>
    <p:extLst>
      <p:ext uri="{BB962C8B-B14F-4D97-AF65-F5344CB8AC3E}">
        <p14:creationId xmlns:p14="http://schemas.microsoft.com/office/powerpoint/2010/main" val="175565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799" y="1422737"/>
            <a:ext cx="8534400" cy="1015663"/>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Maltolát</a:t>
            </a:r>
            <a:r>
              <a:rPr lang="cs-CZ" sz="2000" b="1" dirty="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gallitý</a:t>
            </a:r>
            <a:r>
              <a:rPr lang="cs-CZ" sz="2000" b="1" dirty="0" smtClean="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účinné </a:t>
            </a:r>
            <a:r>
              <a:rPr lang="cs-CZ" sz="2000" dirty="0" smtClean="0">
                <a:latin typeface="Arial" panose="020B0604020202020204" pitchFamily="34" charset="0"/>
                <a:cs typeface="Arial" panose="020B0604020202020204" pitchFamily="34" charset="0"/>
              </a:rPr>
              <a:t>chemoterapeutikum (protizánětlivé účinky). K</a:t>
            </a:r>
            <a:r>
              <a:rPr lang="en-US" sz="2000" dirty="0" err="1" smtClean="0">
                <a:latin typeface="Arial" panose="020B0604020202020204" pitchFamily="34" charset="0"/>
                <a:cs typeface="Arial" panose="020B0604020202020204" pitchFamily="34" charset="0"/>
              </a:rPr>
              <a:t>osmetic</a:t>
            </a:r>
            <a:r>
              <a:rPr lang="cs-CZ" sz="2000" dirty="0" err="1" smtClean="0">
                <a:latin typeface="Arial" panose="020B0604020202020204" pitchFamily="34" charset="0"/>
                <a:cs typeface="Arial" panose="020B0604020202020204" pitchFamily="34" charset="0"/>
              </a:rPr>
              <a:t>ký</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pleťový</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a:t>
            </a:r>
            <a:r>
              <a:rPr lang="en-US" sz="2000" dirty="0" smtClean="0">
                <a:latin typeface="Arial" panose="020B0604020202020204" pitchFamily="34" charset="0"/>
                <a:cs typeface="Arial" panose="020B0604020202020204" pitchFamily="34" charset="0"/>
              </a:rPr>
              <a:t>r</a:t>
            </a:r>
            <a:r>
              <a:rPr lang="cs-CZ" sz="2000" dirty="0" smtClean="0">
                <a:latin typeface="Arial" panose="020B0604020202020204" pitchFamily="34" charset="0"/>
                <a:cs typeface="Arial" panose="020B0604020202020204" pitchFamily="34" charset="0"/>
              </a:rPr>
              <a:t>é</a:t>
            </a:r>
            <a:r>
              <a:rPr lang="en-US" sz="2000" dirty="0" smtClean="0">
                <a:latin typeface="Arial" panose="020B0604020202020204" pitchFamily="34" charset="0"/>
                <a:cs typeface="Arial" panose="020B0604020202020204" pitchFamily="34" charset="0"/>
              </a:rPr>
              <a:t>m </a:t>
            </a:r>
            <a:r>
              <a:rPr lang="cs-CZ" sz="2000" dirty="0" smtClean="0">
                <a:latin typeface="Arial" panose="020B0604020202020204" pitchFamily="34" charset="0"/>
                <a:cs typeface="Arial" panose="020B0604020202020204" pitchFamily="34" charset="0"/>
              </a:rPr>
              <a:t>obsahující</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gallium </a:t>
            </a:r>
            <a:r>
              <a:rPr lang="en-US" sz="2000" dirty="0" err="1" smtClean="0">
                <a:latin typeface="Arial" panose="020B0604020202020204" pitchFamily="34" charset="0"/>
                <a:cs typeface="Arial" panose="020B0604020202020204" pitchFamily="34" charset="0"/>
              </a:rPr>
              <a:t>maltol</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t </a:t>
            </a:r>
            <a:r>
              <a:rPr lang="cs-CZ" sz="2000" dirty="0" smtClean="0">
                <a:latin typeface="Arial" panose="020B0604020202020204" pitchFamily="34" charset="0"/>
                <a:cs typeface="Arial" panose="020B0604020202020204" pitchFamily="34" charset="0"/>
              </a:rPr>
              <a:t>se prodává pod názvem </a:t>
            </a:r>
            <a:r>
              <a:rPr lang="en-US" sz="2000" i="1" dirty="0" err="1" smtClean="0">
                <a:latin typeface="Arial" panose="020B0604020202020204" pitchFamily="34" charset="0"/>
                <a:cs typeface="Arial" panose="020B0604020202020204" pitchFamily="34" charset="0"/>
              </a:rPr>
              <a:t>Gallixa</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122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722501" y="381000"/>
            <a:ext cx="5698997" cy="523220"/>
          </a:xfrm>
          <a:prstGeom prst="rect">
            <a:avLst/>
          </a:prstGeom>
        </p:spPr>
        <p:txBody>
          <a:bodyPr wrap="none">
            <a:spAutoFit/>
          </a:bodyPr>
          <a:lstStyle/>
          <a:p>
            <a:pPr algn="ctr"/>
            <a:r>
              <a:rPr lang="cs-CZ" sz="2800" b="1" dirty="0">
                <a:latin typeface="Arial" panose="020B0604020202020204" pitchFamily="34" charset="0"/>
                <a:cs typeface="Arial" panose="020B0604020202020204" pitchFamily="34" charset="0"/>
              </a:rPr>
              <a:t>Organokovové sloučeniny </a:t>
            </a:r>
            <a:r>
              <a:rPr lang="cs-CZ" sz="2800" b="1" dirty="0" err="1" smtClean="0">
                <a:latin typeface="Arial" panose="020B0604020202020204" pitchFamily="34" charset="0"/>
                <a:cs typeface="Arial" panose="020B0604020202020204" pitchFamily="34" charset="0"/>
              </a:rPr>
              <a:t>gallia</a:t>
            </a:r>
            <a:endParaRPr lang="cs-CZ"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52219"/>
            <a:ext cx="8839200" cy="6224781"/>
          </a:xfrm>
          <a:prstGeom prst="rect">
            <a:avLst/>
          </a:prstGeom>
        </p:spPr>
        <p:txBody>
          <a:bodyPr wrap="square">
            <a:spAutoFit/>
          </a:bodyPr>
          <a:lstStyle/>
          <a:p>
            <a:pPr algn="ctr"/>
            <a:r>
              <a:rPr lang="en-GB" altLang="en-US" sz="2800" b="1" dirty="0" smtClean="0">
                <a:latin typeface="Arial" panose="020B0604020202020204" pitchFamily="34" charset="0"/>
                <a:cs typeface="Arial" panose="020B0604020202020204" pitchFamily="34" charset="0"/>
              </a:rPr>
              <a:t>Indium</a:t>
            </a:r>
            <a:endParaRPr lang="en-GB" altLang="en-US" sz="2800" dirty="0" smtClean="0">
              <a:latin typeface="Arial" panose="020B0604020202020204" pitchFamily="34" charset="0"/>
              <a:cs typeface="Arial" panose="020B0604020202020204" pitchFamily="34" charset="0"/>
            </a:endParaRPr>
          </a:p>
          <a:p>
            <a:pPr algn="just"/>
            <a:endParaRPr lang="en-US" altLang="en-US" sz="1000" dirty="0" smtClean="0">
              <a:latin typeface="Arial" panose="020B0604020202020204" pitchFamily="34" charset="0"/>
              <a:cs typeface="Arial" panose="020B0604020202020204" pitchFamily="34" charset="0"/>
            </a:endParaRPr>
          </a:p>
          <a:p>
            <a:pPr algn="just"/>
            <a:r>
              <a:rPr lang="en-GB" altLang="en-US" sz="2000" dirty="0" err="1" smtClean="0">
                <a:latin typeface="Arial" panose="020B0604020202020204" pitchFamily="34" charset="0"/>
                <a:cs typeface="Arial" panose="020B0604020202020204" pitchFamily="34" charset="0"/>
              </a:rPr>
              <a:t>stříbrobílý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lesklý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měkký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lze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krájet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nožem</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na vzduchu je poměrně stálé, jen velmi pomalu se pokrývá vrstvou žlutozeleného oxidu inditého In</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t>
            </a:r>
          </a:p>
          <a:p>
            <a:pPr algn="just"/>
            <a:r>
              <a:rPr lang="cs-CZ" sz="2000" dirty="0" smtClean="0">
                <a:latin typeface="Arial" panose="020B0604020202020204" pitchFamily="34" charset="0"/>
                <a:cs typeface="Arial" panose="020B0604020202020204" pitchFamily="34" charset="0"/>
              </a:rPr>
              <a:t>   Ve sloučeninách se vyskytuje nejčastěji v oxidačním stupni III, </a:t>
            </a:r>
            <a:r>
              <a:rPr lang="cs-CZ" altLang="en-US" sz="2000" dirty="0" smtClean="0">
                <a:latin typeface="Arial" panose="020B0604020202020204" pitchFamily="34" charset="0"/>
                <a:cs typeface="Arial" panose="020B0604020202020204" pitchFamily="34" charset="0"/>
              </a:rPr>
              <a:t>s</a:t>
            </a:r>
            <a:r>
              <a:rPr lang="cs-CZ" sz="2000" dirty="0" smtClean="0">
                <a:latin typeface="Arial" panose="020B0604020202020204" pitchFamily="34" charset="0"/>
                <a:cs typeface="Arial" panose="020B0604020202020204" pitchFamily="34" charset="0"/>
              </a:rPr>
              <a:t>loučeniny </a:t>
            </a:r>
            <a:r>
              <a:rPr lang="cs-CZ" sz="2000" dirty="0">
                <a:latin typeface="Arial" panose="020B0604020202020204" pitchFamily="34" charset="0"/>
                <a:cs typeface="Arial" panose="020B0604020202020204" pitchFamily="34" charset="0"/>
              </a:rPr>
              <a:t>india v </a:t>
            </a:r>
            <a:r>
              <a:rPr lang="cs-CZ" sz="2000" dirty="0" err="1">
                <a:latin typeface="Arial" panose="020B0604020202020204" pitchFamily="34" charset="0"/>
                <a:cs typeface="Arial" panose="020B0604020202020204" pitchFamily="34" charset="0"/>
              </a:rPr>
              <a:t>ox</a:t>
            </a:r>
            <a:r>
              <a:rPr lang="cs-CZ" sz="2000" dirty="0">
                <a:latin typeface="Arial" panose="020B0604020202020204" pitchFamily="34" charset="0"/>
                <a:cs typeface="Arial" panose="020B0604020202020204" pitchFamily="34" charset="0"/>
              </a:rPr>
              <a:t>. stupních I a II jsou značně nestálé a rozkládají se za vzniku indité soli a elementárního india </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ochotně se slučuje s </a:t>
            </a:r>
            <a:r>
              <a:rPr lang="cs-CZ" sz="2000" u="sng" dirty="0" smtClean="0">
                <a:latin typeface="Arial" panose="020B0604020202020204" pitchFamily="34" charset="0"/>
                <a:cs typeface="Arial" panose="020B0604020202020204" pitchFamily="34" charset="0"/>
              </a:rPr>
              <a:t>halogeny</a:t>
            </a:r>
            <a:r>
              <a:rPr lang="cs-CZ" sz="2000" dirty="0" smtClean="0">
                <a:latin typeface="Arial" panose="020B0604020202020204" pitchFamily="34" charset="0"/>
                <a:cs typeface="Arial" panose="020B0604020202020204" pitchFamily="34" charset="0"/>
              </a:rPr>
              <a:t>, s chlorem dokonce za vývoje plamene</a:t>
            </a:r>
          </a:p>
          <a:p>
            <a:pPr algn="just"/>
            <a:r>
              <a:rPr lang="cs-CZ" sz="2000" dirty="0" smtClean="0">
                <a:latin typeface="Arial" panose="020B0604020202020204" pitchFamily="34" charset="0"/>
                <a:cs typeface="Arial" panose="020B0604020202020204" pitchFamily="34" charset="0"/>
              </a:rPr>
              <a:t>- po zahřátí se přímo slučuje se </a:t>
            </a:r>
            <a:r>
              <a:rPr lang="cs-CZ" sz="2000" u="sng" dirty="0" smtClean="0">
                <a:latin typeface="Arial" panose="020B0604020202020204" pitchFamily="34" charset="0"/>
                <a:cs typeface="Arial" panose="020B0604020202020204" pitchFamily="34" charset="0"/>
              </a:rPr>
              <a:t>sírou</a:t>
            </a:r>
            <a:r>
              <a:rPr lang="cs-CZ" sz="2000" dirty="0" smtClean="0">
                <a:latin typeface="Arial" panose="020B0604020202020204" pitchFamily="34" charset="0"/>
                <a:cs typeface="Arial" panose="020B0604020202020204" pitchFamily="34" charset="0"/>
              </a:rPr>
              <a:t>, </a:t>
            </a:r>
            <a:r>
              <a:rPr lang="cs-CZ" sz="2000" u="sng" dirty="0" smtClean="0">
                <a:latin typeface="Arial" panose="020B0604020202020204" pitchFamily="34" charset="0"/>
                <a:cs typeface="Arial" panose="020B0604020202020204" pitchFamily="34" charset="0"/>
              </a:rPr>
              <a:t>selenem</a:t>
            </a:r>
            <a:r>
              <a:rPr lang="cs-CZ" sz="2000" dirty="0" smtClean="0">
                <a:latin typeface="Arial" panose="020B0604020202020204" pitchFamily="34" charset="0"/>
                <a:cs typeface="Arial" panose="020B0604020202020204" pitchFamily="34" charset="0"/>
              </a:rPr>
              <a:t> a </a:t>
            </a:r>
            <a:r>
              <a:rPr lang="cs-CZ" sz="2000" u="sng" dirty="0" smtClean="0">
                <a:latin typeface="Arial" panose="020B0604020202020204" pitchFamily="34" charset="0"/>
                <a:cs typeface="Arial" panose="020B0604020202020204" pitchFamily="34" charset="0"/>
              </a:rPr>
              <a:t>tellurem</a:t>
            </a:r>
            <a:r>
              <a:rPr lang="cs-CZ" sz="2000" dirty="0" smtClean="0">
                <a:latin typeface="Arial" panose="020B0604020202020204" pitchFamily="34" charset="0"/>
                <a:cs typeface="Arial" panose="020B0604020202020204" pitchFamily="34" charset="0"/>
              </a:rPr>
              <a:t>. </a:t>
            </a:r>
          </a:p>
          <a:p>
            <a:pPr algn="just"/>
            <a:r>
              <a:rPr lang="cs-CZ" sz="2000" dirty="0" smtClean="0">
                <a:latin typeface="Arial" panose="020B0604020202020204" pitchFamily="34" charset="0"/>
                <a:cs typeface="Arial" panose="020B0604020202020204" pitchFamily="34" charset="0"/>
              </a:rPr>
              <a:t>- s </a:t>
            </a:r>
            <a:r>
              <a:rPr lang="cs-CZ" sz="2000" u="sng" dirty="0" smtClean="0">
                <a:latin typeface="Arial" panose="020B0604020202020204" pitchFamily="34" charset="0"/>
                <a:cs typeface="Arial" panose="020B0604020202020204" pitchFamily="34" charset="0"/>
              </a:rPr>
              <a:t>uhlíkem</a:t>
            </a:r>
            <a:r>
              <a:rPr lang="cs-CZ" sz="2000" dirty="0" smtClean="0">
                <a:latin typeface="Arial" panose="020B0604020202020204" pitchFamily="34" charset="0"/>
                <a:cs typeface="Arial" panose="020B0604020202020204" pitchFamily="34" charset="0"/>
              </a:rPr>
              <a:t> se přímo neslučuje a netvoří karbidy, podobné chování má z kovů pouze </a:t>
            </a:r>
            <a:r>
              <a:rPr lang="cs-CZ" sz="2000" dirty="0" err="1" smtClean="0">
                <a:latin typeface="Arial" panose="020B0604020202020204" pitchFamily="34" charset="0"/>
                <a:cs typeface="Arial" panose="020B0604020202020204" pitchFamily="34" charset="0"/>
              </a:rPr>
              <a:t>gallium</a:t>
            </a:r>
            <a:endParaRPr lang="cs-CZ" sz="2000" dirty="0" smtClean="0">
              <a:latin typeface="Arial" panose="020B0604020202020204" pitchFamily="34" charset="0"/>
              <a:cs typeface="Arial" panose="020B0604020202020204" pitchFamily="34" charset="0"/>
            </a:endParaRPr>
          </a:p>
          <a:p>
            <a:pPr marL="342900" indent="-342900" algn="just">
              <a:buFontTx/>
              <a:buChar char="-"/>
            </a:pPr>
            <a:endParaRPr lang="cs-CZ" sz="105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Indium se snadno rozpouští ve zředěné kyselině sírové za vzniku síranu inditého a vývoje vodíku:</a:t>
            </a:r>
          </a:p>
          <a:p>
            <a:pPr algn="ctr"/>
            <a:r>
              <a:rPr lang="cs-CZ" sz="2000" dirty="0" smtClean="0">
                <a:latin typeface="Arial" panose="020B0604020202020204" pitchFamily="34" charset="0"/>
                <a:cs typeface="Arial" panose="020B0604020202020204" pitchFamily="34" charset="0"/>
              </a:rPr>
              <a:t>2In + 3H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In</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+ 3H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Reakce india s kyselinou dusičnou probíhá </a:t>
            </a:r>
            <a:r>
              <a:rPr lang="cs-CZ" sz="2000" b="1" dirty="0" smtClean="0">
                <a:latin typeface="Arial" panose="020B0604020202020204" pitchFamily="34" charset="0"/>
                <a:cs typeface="Arial" panose="020B0604020202020204" pitchFamily="34" charset="0"/>
              </a:rPr>
              <a:t>bez vývoje vodíku</a:t>
            </a:r>
            <a:r>
              <a:rPr lang="cs-CZ" sz="2000" dirty="0" smtClean="0">
                <a:latin typeface="Arial" panose="020B0604020202020204" pitchFamily="34" charset="0"/>
                <a:cs typeface="Arial" panose="020B0604020202020204" pitchFamily="34" charset="0"/>
              </a:rPr>
              <a:t>:</a:t>
            </a:r>
          </a:p>
          <a:p>
            <a:pPr algn="ctr"/>
            <a:r>
              <a:rPr lang="cs-CZ" sz="2000" dirty="0" smtClean="0">
                <a:latin typeface="Arial" panose="020B0604020202020204" pitchFamily="34" charset="0"/>
                <a:cs typeface="Arial" panose="020B0604020202020204" pitchFamily="34" charset="0"/>
              </a:rPr>
              <a:t>In + 4HNO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In(NO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NO + 2H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pPr algn="just"/>
            <a:r>
              <a:rPr lang="cs-CZ" sz="2000" dirty="0" smtClean="0">
                <a:latin typeface="Arial" panose="020B0604020202020204" pitchFamily="34" charset="0"/>
                <a:cs typeface="Arial" panose="020B0604020202020204" pitchFamily="34" charset="0"/>
              </a:rPr>
              <a:t>V alkalickém prostředí vytváří trojmocné indium </a:t>
            </a:r>
            <a:r>
              <a:rPr lang="cs-CZ" sz="2000" dirty="0" err="1" smtClean="0">
                <a:latin typeface="Arial" panose="020B0604020202020204" pitchFamily="34" charset="0"/>
                <a:cs typeface="Arial" panose="020B0604020202020204" pitchFamily="34" charset="0"/>
              </a:rPr>
              <a:t>inditany</a:t>
            </a:r>
            <a:r>
              <a:rPr lang="cs-CZ" sz="2000" dirty="0" smtClean="0">
                <a:latin typeface="Arial" panose="020B0604020202020204" pitchFamily="34" charset="0"/>
                <a:cs typeface="Arial" panose="020B0604020202020204" pitchFamily="34" charset="0"/>
              </a:rPr>
              <a:t> [InO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r>
              <a:rPr lang="cs-CZ" sz="2000" baseline="30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 </a:t>
            </a:r>
            <a:r>
              <a:rPr lang="cs-CZ" sz="2000" dirty="0" err="1" smtClean="0">
                <a:latin typeface="Arial" panose="020B0604020202020204" pitchFamily="34" charset="0"/>
                <a:cs typeface="Arial" panose="020B0604020202020204" pitchFamily="34" charset="0"/>
              </a:rPr>
              <a:t>hydroxoinditany</a:t>
            </a:r>
            <a:r>
              <a:rPr lang="cs-CZ" sz="2000" dirty="0" smtClean="0">
                <a:latin typeface="Arial" panose="020B0604020202020204" pitchFamily="34" charset="0"/>
                <a:cs typeface="Arial" panose="020B0604020202020204" pitchFamily="34" charset="0"/>
              </a:rPr>
              <a:t> [In(OH)</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r>
              <a:rPr lang="cs-CZ" sz="2000" baseline="30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v kyselém prostředí vytváří inditý kation In</a:t>
            </a:r>
            <a:r>
              <a:rPr lang="cs-CZ" sz="2000" baseline="30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05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9145" y="152400"/>
            <a:ext cx="8763000" cy="6247864"/>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Indium </a:t>
            </a:r>
            <a:r>
              <a:rPr lang="cs-CZ" sz="2000" dirty="0" smtClean="0">
                <a:latin typeface="Arial" panose="020B0604020202020204" pitchFamily="34" charset="0"/>
                <a:cs typeface="Arial" panose="020B0604020202020204" pitchFamily="34" charset="0"/>
              </a:rPr>
              <a:t>se koncentruje </a:t>
            </a:r>
            <a:r>
              <a:rPr lang="cs-CZ" sz="2000" dirty="0">
                <a:latin typeface="Arial" panose="020B0604020202020204" pitchFamily="34" charset="0"/>
                <a:cs typeface="Arial" panose="020B0604020202020204" pitchFamily="34" charset="0"/>
              </a:rPr>
              <a:t>se jako příměs v sulfidech těžkých kovů. </a:t>
            </a:r>
            <a:r>
              <a:rPr lang="cs-CZ" sz="2000" dirty="0" smtClean="0">
                <a:latin typeface="Arial" panose="020B0604020202020204" pitchFamily="34" charset="0"/>
                <a:cs typeface="Arial" panose="020B0604020202020204" pitchFamily="34" charset="0"/>
              </a:rPr>
              <a:t>Pro </a:t>
            </a:r>
            <a:r>
              <a:rPr lang="cs-CZ" sz="2000" dirty="0">
                <a:latin typeface="Arial" panose="020B0604020202020204" pitchFamily="34" charset="0"/>
                <a:cs typeface="Arial" panose="020B0604020202020204" pitchFamily="34" charset="0"/>
              </a:rPr>
              <a:t>průmyslovou výrobu má </a:t>
            </a:r>
            <a:r>
              <a:rPr lang="cs-CZ" sz="2000" dirty="0" smtClean="0">
                <a:latin typeface="Arial" panose="020B0604020202020204" pitchFamily="34" charset="0"/>
                <a:cs typeface="Arial" panose="020B0604020202020204" pitchFamily="34" charset="0"/>
              </a:rPr>
              <a:t>praktický </a:t>
            </a:r>
            <a:r>
              <a:rPr lang="cs-CZ" sz="2000" dirty="0">
                <a:latin typeface="Arial" panose="020B0604020202020204" pitchFamily="34" charset="0"/>
                <a:cs typeface="Arial" panose="020B0604020202020204" pitchFamily="34" charset="0"/>
              </a:rPr>
              <a:t>význam </a:t>
            </a:r>
            <a:r>
              <a:rPr lang="cs-CZ" sz="2000" dirty="0" smtClean="0">
                <a:latin typeface="Arial" panose="020B0604020202020204" pitchFamily="34" charset="0"/>
                <a:cs typeface="Arial" panose="020B0604020202020204" pitchFamily="34" charset="0"/>
              </a:rPr>
              <a:t>jeho </a:t>
            </a:r>
            <a:r>
              <a:rPr lang="cs-CZ" sz="2000" dirty="0">
                <a:latin typeface="Arial" panose="020B0604020202020204" pitchFamily="34" charset="0"/>
                <a:cs typeface="Arial" panose="020B0604020202020204" pitchFamily="34" charset="0"/>
              </a:rPr>
              <a:t>výskyt ve formě pevných roztoků ve sfaleritu</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Výroba </a:t>
            </a:r>
            <a:r>
              <a:rPr lang="cs-CZ" sz="2000" dirty="0">
                <a:latin typeface="Arial" panose="020B0604020202020204" pitchFamily="34" charset="0"/>
                <a:cs typeface="Arial" panose="020B0604020202020204" pitchFamily="34" charset="0"/>
              </a:rPr>
              <a:t>india se provádí z odpadních produktů po destilační rafinaci zinku </a:t>
            </a:r>
            <a:r>
              <a:rPr lang="cs-CZ" sz="2000" dirty="0" smtClean="0">
                <a:latin typeface="Arial" panose="020B0604020202020204" pitchFamily="34" charset="0"/>
                <a:cs typeface="Arial" panose="020B0604020202020204" pitchFamily="34" charset="0"/>
              </a:rPr>
              <a:t>(elektrolýzou </a:t>
            </a:r>
            <a:r>
              <a:rPr lang="cs-CZ" sz="2000" dirty="0">
                <a:latin typeface="Arial" panose="020B0604020202020204" pitchFamily="34" charset="0"/>
                <a:cs typeface="Arial" panose="020B0604020202020204" pitchFamily="34" charset="0"/>
              </a:rPr>
              <a:t>chloridu inditého </a:t>
            </a:r>
            <a:r>
              <a:rPr lang="cs-CZ" sz="2000" dirty="0" smtClean="0">
                <a:latin typeface="Arial" panose="020B0604020202020204" pitchFamily="34" charset="0"/>
                <a:cs typeface="Arial" panose="020B0604020202020204" pitchFamily="34" charset="0"/>
              </a:rPr>
              <a:t>InCl</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méně z </a:t>
            </a:r>
            <a:r>
              <a:rPr lang="cs-CZ" sz="2000" dirty="0">
                <a:latin typeface="Arial" panose="020B0604020202020204" pitchFamily="34" charset="0"/>
                <a:cs typeface="Arial" panose="020B0604020202020204" pitchFamily="34" charset="0"/>
              </a:rPr>
              <a:t>odpadních produktů po rafinaci cínu a olova. Obvyklým způsobem získávání india </a:t>
            </a:r>
            <a:r>
              <a:rPr lang="cs-CZ" sz="2000" dirty="0" smtClean="0">
                <a:latin typeface="Arial" panose="020B0604020202020204" pitchFamily="34" charset="0"/>
                <a:cs typeface="Arial" panose="020B0604020202020204" pitchFamily="34" charset="0"/>
              </a:rPr>
              <a:t>je </a:t>
            </a:r>
            <a:r>
              <a:rPr lang="cs-CZ" sz="2000" b="1" dirty="0">
                <a:latin typeface="Arial" panose="020B0604020202020204" pitchFamily="34" charset="0"/>
                <a:cs typeface="Arial" panose="020B0604020202020204" pitchFamily="34" charset="0"/>
              </a:rPr>
              <a:t>elektrolýza</a:t>
            </a:r>
            <a:r>
              <a:rPr lang="cs-CZ" sz="2000" dirty="0">
                <a:latin typeface="Arial" panose="020B0604020202020204" pitchFamily="34" charset="0"/>
                <a:cs typeface="Arial" panose="020B0604020202020204" pitchFamily="34" charset="0"/>
              </a:rPr>
              <a:t> nebo </a:t>
            </a:r>
            <a:r>
              <a:rPr lang="cs-CZ" sz="2000" b="1" dirty="0">
                <a:latin typeface="Arial" panose="020B0604020202020204" pitchFamily="34" charset="0"/>
                <a:cs typeface="Arial" panose="020B0604020202020204" pitchFamily="34" charset="0"/>
              </a:rPr>
              <a:t>loužení kyselinou </a:t>
            </a:r>
            <a:r>
              <a:rPr lang="cs-CZ" sz="2000" b="1" dirty="0" smtClean="0">
                <a:latin typeface="Arial" panose="020B0604020202020204" pitchFamily="34" charset="0"/>
                <a:cs typeface="Arial" panose="020B0604020202020204" pitchFamily="34" charset="0"/>
              </a:rPr>
              <a:t>sírovou</a:t>
            </a:r>
            <a:r>
              <a:rPr lang="cs-CZ" sz="2000" dirty="0" smtClean="0">
                <a:latin typeface="Arial" panose="020B0604020202020204" pitchFamily="34" charset="0"/>
                <a:cs typeface="Arial" panose="020B0604020202020204" pitchFamily="34" charset="0"/>
              </a:rPr>
              <a:t>. Z </a:t>
            </a:r>
            <a:r>
              <a:rPr lang="cs-CZ" sz="2000" dirty="0">
                <a:latin typeface="Arial" panose="020B0604020202020204" pitchFamily="34" charset="0"/>
                <a:cs typeface="Arial" panose="020B0604020202020204" pitchFamily="34" charset="0"/>
              </a:rPr>
              <a:t>výluhu se indium získává srážením pomocí oxidu </a:t>
            </a:r>
            <a:r>
              <a:rPr lang="cs-CZ" sz="2000" dirty="0" smtClean="0">
                <a:latin typeface="Arial" panose="020B0604020202020204" pitchFamily="34" charset="0"/>
                <a:cs typeface="Arial" panose="020B0604020202020204" pitchFamily="34" charset="0"/>
              </a:rPr>
              <a:t>zinečnatého, sraženina </a:t>
            </a:r>
            <a:r>
              <a:rPr lang="cs-CZ" sz="2000" dirty="0">
                <a:latin typeface="Arial" panose="020B0604020202020204" pitchFamily="34" charset="0"/>
                <a:cs typeface="Arial" panose="020B0604020202020204" pitchFamily="34" charset="0"/>
              </a:rPr>
              <a:t>je po promytí roztokem hydroxidu sodného opět rozpuštěna v kyselině sírové. Z roztoku je indium odděleno cementací hliníkem nebo zinkem jako indiová houba nebo vysráženo pomocí sulfanu:</a:t>
            </a:r>
          </a:p>
          <a:p>
            <a:pPr algn="ct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+ 2Al → 2In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+ 3Zn → 2In + 3ZnSO</a:t>
            </a:r>
            <a:r>
              <a:rPr lang="cs-CZ" sz="2000" baseline="-25000" dirty="0">
                <a:latin typeface="Arial" panose="020B0604020202020204" pitchFamily="34" charset="0"/>
                <a:cs typeface="Arial" panose="020B0604020202020204" pitchFamily="34" charset="0"/>
              </a:rPr>
              <a:t>4</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Surové </a:t>
            </a:r>
            <a:r>
              <a:rPr lang="cs-CZ" sz="2000" dirty="0">
                <a:latin typeface="Arial" panose="020B0604020202020204" pitchFamily="34" charset="0"/>
                <a:cs typeface="Arial" panose="020B0604020202020204" pitchFamily="34" charset="0"/>
              </a:rPr>
              <a:t>indium se po přetavení </a:t>
            </a:r>
            <a:r>
              <a:rPr lang="cs-CZ" sz="2000" b="1" dirty="0">
                <a:latin typeface="Arial" panose="020B0604020202020204" pitchFamily="34" charset="0"/>
                <a:cs typeface="Arial" panose="020B0604020202020204" pitchFamily="34" charset="0"/>
              </a:rPr>
              <a:t>rafinuje</a:t>
            </a:r>
            <a:r>
              <a:rPr lang="cs-CZ" sz="2000" dirty="0">
                <a:latin typeface="Arial" panose="020B0604020202020204" pitchFamily="34" charset="0"/>
                <a:cs typeface="Arial" panose="020B0604020202020204" pitchFamily="34" charset="0"/>
              </a:rPr>
              <a:t> elektrolyticky, elektrolytem je roztok chloridu inditého. Produktem je indium o čistotě až 99,97</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Starší metoda výroby kovového india spočívala v </a:t>
            </a:r>
            <a:r>
              <a:rPr lang="cs-CZ" sz="2000" b="1" dirty="0">
                <a:latin typeface="Arial" panose="020B0604020202020204" pitchFamily="34" charset="0"/>
                <a:cs typeface="Arial" panose="020B0604020202020204" pitchFamily="34" charset="0"/>
              </a:rPr>
              <a:t>redukci oxidu inditého</a:t>
            </a:r>
            <a:r>
              <a:rPr lang="cs-CZ" sz="2000" dirty="0">
                <a:latin typeface="Arial" panose="020B0604020202020204" pitchFamily="34" charset="0"/>
                <a:cs typeface="Arial" panose="020B0604020202020204" pitchFamily="34" charset="0"/>
              </a:rPr>
              <a:t> plynným amoniakem při teplotě 250°C:</a:t>
            </a:r>
          </a:p>
          <a:p>
            <a:pPr algn="ct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2In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56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532453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Indium se ve </a:t>
            </a:r>
            <a:r>
              <a:rPr lang="cs-CZ" sz="2000" dirty="0">
                <a:latin typeface="Arial" panose="020B0604020202020204" pitchFamily="34" charset="0"/>
                <a:cs typeface="Arial" panose="020B0604020202020204" pitchFamily="34" charset="0"/>
              </a:rPr>
              <a:t>slitině s bismutem používá na zubní </a:t>
            </a:r>
            <a:r>
              <a:rPr lang="cs-CZ" sz="2000" dirty="0" smtClean="0">
                <a:latin typeface="Arial" panose="020B0604020202020204" pitchFamily="34" charset="0"/>
                <a:cs typeface="Arial" panose="020B0604020202020204" pitchFamily="34" charset="0"/>
              </a:rPr>
              <a:t>plomby. </a:t>
            </a:r>
          </a:p>
          <a:p>
            <a:pPr algn="just"/>
            <a:r>
              <a:rPr lang="cs-CZ" sz="2000" dirty="0" smtClean="0">
                <a:latin typeface="Arial" panose="020B0604020202020204" pitchFamily="34" charset="0"/>
                <a:cs typeface="Arial" panose="020B0604020202020204" pitchFamily="34" charset="0"/>
              </a:rPr>
              <a:t>  Během </a:t>
            </a:r>
            <a:r>
              <a:rPr lang="cs-CZ" sz="2000" dirty="0">
                <a:latin typeface="Arial" panose="020B0604020202020204" pitchFamily="34" charset="0"/>
                <a:cs typeface="Arial" panose="020B0604020202020204" pitchFamily="34" charset="0"/>
              </a:rPr>
              <a:t>2. světové </a:t>
            </a:r>
            <a:r>
              <a:rPr lang="cs-CZ" sz="2000" dirty="0" smtClean="0">
                <a:latin typeface="Arial" panose="020B0604020202020204" pitchFamily="34" charset="0"/>
                <a:cs typeface="Arial" panose="020B0604020202020204" pitchFamily="34" charset="0"/>
              </a:rPr>
              <a:t>války se </a:t>
            </a:r>
            <a:r>
              <a:rPr lang="cs-CZ" sz="2000" dirty="0">
                <a:latin typeface="Arial" panose="020B0604020202020204" pitchFamily="34" charset="0"/>
                <a:cs typeface="Arial" panose="020B0604020202020204" pitchFamily="34" charset="0"/>
              </a:rPr>
              <a:t>používalo k pokovování ložisek pro letecké motory.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Indiem </a:t>
            </a:r>
            <a:r>
              <a:rPr lang="cs-CZ" sz="2000" dirty="0">
                <a:latin typeface="Arial" panose="020B0604020202020204" pitchFamily="34" charset="0"/>
                <a:cs typeface="Arial" panose="020B0604020202020204" pitchFamily="34" charset="0"/>
              </a:rPr>
              <a:t>se pokovují nejkvalitnější zrcadla pro náročné použití.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Slitiny </a:t>
            </a:r>
            <a:r>
              <a:rPr lang="cs-CZ" sz="2000" dirty="0">
                <a:latin typeface="Arial" panose="020B0604020202020204" pitchFamily="34" charset="0"/>
                <a:cs typeface="Arial" panose="020B0604020202020204" pitchFamily="34" charset="0"/>
              </a:rPr>
              <a:t>india s olovem nebo </a:t>
            </a:r>
            <a:r>
              <a:rPr lang="cs-CZ" sz="2000" u="sng" dirty="0">
                <a:latin typeface="Arial" panose="020B0604020202020204" pitchFamily="34" charset="0"/>
                <a:cs typeface="Arial" panose="020B0604020202020204" pitchFamily="34" charset="0"/>
              </a:rPr>
              <a:t>zlatem</a:t>
            </a:r>
            <a:r>
              <a:rPr lang="cs-CZ" sz="2000" dirty="0">
                <a:latin typeface="Arial" panose="020B0604020202020204" pitchFamily="34" charset="0"/>
                <a:cs typeface="Arial" panose="020B0604020202020204" pitchFamily="34" charset="0"/>
              </a:rPr>
              <a:t> dobře smáčejí sklo a zachovávají si mechanické vlastnosti i za velmi nízkých teplot, slouží k výrobě těsnění skleněných průzorů pro vysoké vakuum a nízké teploty </a:t>
            </a:r>
            <a:r>
              <a:rPr lang="cs-CZ" sz="2000" i="1" dirty="0">
                <a:latin typeface="Arial" panose="020B0604020202020204" pitchFamily="34" charset="0"/>
                <a:cs typeface="Arial" panose="020B0604020202020204" pitchFamily="34" charset="0"/>
              </a:rPr>
              <a:t>(urychlovače částic, kosmické lodě</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současnosti se indium ve formě fosfidu </a:t>
            </a:r>
            <a:r>
              <a:rPr lang="cs-CZ" sz="2000" dirty="0" err="1">
                <a:latin typeface="Arial" panose="020B0604020202020204" pitchFamily="34" charset="0"/>
                <a:cs typeface="Arial" panose="020B0604020202020204" pitchFamily="34" charset="0"/>
              </a:rPr>
              <a:t>InP</a:t>
            </a:r>
            <a:r>
              <a:rPr lang="cs-CZ" sz="2000" dirty="0">
                <a:latin typeface="Arial" panose="020B0604020202020204" pitchFamily="34" charset="0"/>
                <a:cs typeface="Arial" panose="020B0604020202020204" pitchFamily="34" charset="0"/>
              </a:rPr>
              <a:t> a pevného roztoku směsného oxidu 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(ITO - Indium Tin Oxide) </a:t>
            </a:r>
            <a:r>
              <a:rPr lang="cs-CZ" sz="2000" dirty="0">
                <a:latin typeface="Arial" panose="020B0604020202020204" pitchFamily="34" charset="0"/>
                <a:cs typeface="Arial" panose="020B0604020202020204" pitchFamily="34" charset="0"/>
              </a:rPr>
              <a:t>stále více využívá k výrobě tenkovrstvých fotoelektrických článků CIGS pro trubicové </a:t>
            </a:r>
            <a:r>
              <a:rPr lang="cs-CZ" sz="2000" dirty="0" err="1">
                <a:latin typeface="Arial" panose="020B0604020202020204" pitchFamily="34" charset="0"/>
                <a:cs typeface="Arial" panose="020B0604020202020204" pitchFamily="34" charset="0"/>
              </a:rPr>
              <a:t>fotovoltaické</a:t>
            </a:r>
            <a:r>
              <a:rPr lang="cs-CZ" sz="2000" dirty="0">
                <a:latin typeface="Arial" panose="020B0604020202020204" pitchFamily="34" charset="0"/>
                <a:cs typeface="Arial" panose="020B0604020202020204" pitchFamily="34" charset="0"/>
              </a:rPr>
              <a:t> panely, LED diody, LCD displeje, dotykové obrazovky a dalších polovodičové součástky</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Radioaktivní izotop </a:t>
            </a:r>
            <a:r>
              <a:rPr lang="cs-CZ" sz="2000" baseline="30000" dirty="0">
                <a:latin typeface="Arial" panose="020B0604020202020204" pitchFamily="34" charset="0"/>
                <a:cs typeface="Arial" panose="020B0604020202020204" pitchFamily="34" charset="0"/>
              </a:rPr>
              <a:t>115</a:t>
            </a:r>
            <a:r>
              <a:rPr lang="cs-CZ" sz="2000" dirty="0">
                <a:latin typeface="Arial" panose="020B0604020202020204" pitchFamily="34" charset="0"/>
                <a:cs typeface="Arial" panose="020B0604020202020204" pitchFamily="34" charset="0"/>
              </a:rPr>
              <a:t>In se používá jako součást detektoru neutrin.</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61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6745" y="166092"/>
            <a:ext cx="8991600" cy="6432530"/>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Thallium</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stříbřitě bílý, lesklý a velmi měkký kov. Patří mezi supravodiče I. typu. Na vzduchu se povrch kovu samovolně pokrývá tmavě šedou vrstvou oxidu </a:t>
            </a:r>
            <a:r>
              <a:rPr lang="cs-CZ" sz="2000" dirty="0" err="1">
                <a:latin typeface="Arial" panose="020B0604020202020204" pitchFamily="34" charset="0"/>
                <a:cs typeface="Arial" panose="020B0604020202020204" pitchFamily="34" charset="0"/>
              </a:rPr>
              <a:t>thallného</a:t>
            </a:r>
            <a:r>
              <a:rPr lang="cs-CZ" sz="2000" dirty="0">
                <a:latin typeface="Arial" panose="020B0604020202020204" pitchFamily="34" charset="0"/>
                <a:cs typeface="Arial" panose="020B0604020202020204" pitchFamily="34" charset="0"/>
              </a:rPr>
              <a:t>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oxidu </a:t>
            </a:r>
            <a:r>
              <a:rPr lang="cs-CZ" sz="2000" dirty="0" smtClean="0">
                <a:latin typeface="Arial" panose="020B0604020202020204" pitchFamily="34" charset="0"/>
                <a:cs typeface="Arial" panose="020B0604020202020204" pitchFamily="34" charset="0"/>
              </a:rPr>
              <a:t>thallitéhoTl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ze kterých působením vzdušné vlhkosti postupně vzniká žlutý hydroxid </a:t>
            </a:r>
            <a:r>
              <a:rPr lang="cs-CZ" sz="2000" dirty="0" err="1">
                <a:latin typeface="Arial" panose="020B0604020202020204" pitchFamily="34" charset="0"/>
                <a:cs typeface="Arial" panose="020B0604020202020204" pitchFamily="34" charset="0"/>
              </a:rPr>
              <a:t>thallný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TlOH</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Ve </a:t>
            </a:r>
            <a:r>
              <a:rPr lang="cs-CZ" sz="2000" dirty="0">
                <a:latin typeface="Arial" panose="020B0604020202020204" pitchFamily="34" charset="0"/>
                <a:cs typeface="Arial" panose="020B0604020202020204" pitchFamily="34" charset="0"/>
              </a:rPr>
              <a:t>sloučeninách vystupuje thallium převážně v oxidačním stupni I, chemické vlastnosti </a:t>
            </a:r>
            <a:r>
              <a:rPr lang="cs-CZ" sz="2000" dirty="0" err="1">
                <a:latin typeface="Arial" panose="020B0604020202020204" pitchFamily="34" charset="0"/>
                <a:cs typeface="Arial" panose="020B0604020202020204" pitchFamily="34" charset="0"/>
              </a:rPr>
              <a:t>thalných</a:t>
            </a:r>
            <a:r>
              <a:rPr lang="cs-CZ" sz="2000" dirty="0">
                <a:latin typeface="Arial" panose="020B0604020202020204" pitchFamily="34" charset="0"/>
                <a:cs typeface="Arial" panose="020B0604020202020204" pitchFamily="34" charset="0"/>
              </a:rPr>
              <a:t> sloučenin se nejvíce podobají vlastnostem a chování sloučenin alkalických kovů. Sloučeniny trojmocného thallia se snadno </a:t>
            </a:r>
            <a:r>
              <a:rPr lang="cs-CZ" sz="2000" dirty="0" smtClean="0">
                <a:latin typeface="Arial" panose="020B0604020202020204" pitchFamily="34" charset="0"/>
                <a:cs typeface="Arial" panose="020B0604020202020204" pitchFamily="34" charset="0"/>
              </a:rPr>
              <a:t>redukují, </a:t>
            </a:r>
            <a:r>
              <a:rPr lang="cs-CZ" sz="2000" dirty="0">
                <a:latin typeface="Arial" panose="020B0604020202020204" pitchFamily="34" charset="0"/>
                <a:cs typeface="Arial" panose="020B0604020202020204" pitchFamily="34" charset="0"/>
              </a:rPr>
              <a:t>jsou </a:t>
            </a:r>
            <a:r>
              <a:rPr lang="cs-CZ" sz="2000" dirty="0" smtClean="0">
                <a:latin typeface="Arial" panose="020B0604020202020204" pitchFamily="34" charset="0"/>
                <a:cs typeface="Arial" panose="020B0604020202020204" pitchFamily="34" charset="0"/>
              </a:rPr>
              <a:t>nestálé, </a:t>
            </a:r>
            <a:r>
              <a:rPr lang="cs-CZ" sz="2000" dirty="0">
                <a:latin typeface="Arial" panose="020B0604020202020204" pitchFamily="34" charset="0"/>
                <a:cs typeface="Arial" panose="020B0604020202020204" pitchFamily="34" charset="0"/>
              </a:rPr>
              <a:t>používají se jako silná oxidační činidla</a:t>
            </a:r>
            <a:r>
              <a:rPr lang="cs-CZ" sz="2000" dirty="0" smtClean="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ochotně reaguje již za normální teploty,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 </a:t>
            </a:r>
            <a:r>
              <a:rPr lang="cs-CZ" sz="2000" u="sng" dirty="0">
                <a:latin typeface="Arial" panose="020B0604020202020204" pitchFamily="34" charset="0"/>
                <a:cs typeface="Arial" panose="020B0604020202020204" pitchFamily="34" charset="0"/>
              </a:rPr>
              <a:t>křemíkem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fosforem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se slučuje až po zahřátí.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uhlíkem</a:t>
            </a:r>
            <a:r>
              <a:rPr lang="cs-CZ" sz="2000" dirty="0">
                <a:latin typeface="Arial" panose="020B0604020202020204" pitchFamily="34" charset="0"/>
                <a:cs typeface="Arial" panose="020B0604020202020204" pitchFamily="34" charset="0"/>
              </a:rPr>
              <a:t> se slučuje na karbid </a:t>
            </a:r>
            <a:r>
              <a:rPr lang="cs-CZ" sz="2000" dirty="0" err="1">
                <a:latin typeface="Arial" panose="020B0604020202020204" pitchFamily="34" charset="0"/>
                <a:cs typeface="Arial" panose="020B0604020202020204" pitchFamily="34" charset="0"/>
              </a:rPr>
              <a:t>TlC</a:t>
            </a:r>
            <a:r>
              <a:rPr lang="cs-CZ" sz="2000" dirty="0">
                <a:latin typeface="Arial" panose="020B0604020202020204" pitchFamily="34" charset="0"/>
                <a:cs typeface="Arial" panose="020B0604020202020204" pitchFamily="34" charset="0"/>
              </a:rPr>
              <a:t> až při teplotě okolo 2400°C</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Kompaktní kovové thallium se dobře rozpouští ve zředěné i koncentrované kyselině dusičné, méně ochotně ve zředěné i koncentrované kyselině sírové:</a:t>
            </a:r>
          </a:p>
          <a:p>
            <a:pPr algn="ctr"/>
            <a:r>
              <a:rPr lang="cs-CZ" sz="2000" dirty="0">
                <a:latin typeface="Arial" panose="020B0604020202020204" pitchFamily="34" charset="0"/>
                <a:cs typeface="Arial" panose="020B0604020202020204" pitchFamily="34" charset="0"/>
              </a:rPr>
              <a:t>3Tl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3TlNO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+ 6HNO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2Tl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307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6745" y="76200"/>
            <a:ext cx="89916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Kovové thallium reaguje s koncentrovanou kyselinou chlorovodíkovou sycenou chlorem za vzniku kyseliny </a:t>
            </a:r>
            <a:r>
              <a:rPr lang="cs-CZ" sz="2000" dirty="0" err="1">
                <a:latin typeface="Arial" panose="020B0604020202020204" pitchFamily="34" charset="0"/>
                <a:cs typeface="Arial" panose="020B0604020202020204" pitchFamily="34" charset="0"/>
              </a:rPr>
              <a:t>tetrachlorothallité</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2Tl + 2HCl + 3Cl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2H[TlCl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Práškové </a:t>
            </a:r>
            <a:r>
              <a:rPr lang="cs-CZ" sz="2000" dirty="0">
                <a:latin typeface="Arial" panose="020B0604020202020204" pitchFamily="34" charset="0"/>
                <a:cs typeface="Arial" panose="020B0604020202020204" pitchFamily="34" charset="0"/>
              </a:rPr>
              <a:t>thallium reaguje i s hydroxidy, jeho reakce s koncentrovanou kyselinou dusičnou probíhá odlišně od kovového thallia:</a:t>
            </a:r>
          </a:p>
          <a:p>
            <a:pPr algn="ct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+ 2NaOH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TlO</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 laboratorní teploty reaguje s koncentrovaným roztokem peroxidu vodíku, při teplotě přes 800°C reaguje s vodní párou:</a:t>
            </a:r>
          </a:p>
          <a:p>
            <a:pPr algn="ctr"/>
            <a:r>
              <a:rPr lang="cs-CZ" sz="2000" dirty="0">
                <a:latin typeface="Arial" panose="020B0604020202020204" pitchFamily="34" charset="0"/>
                <a:cs typeface="Arial" panose="020B0604020202020204" pitchFamily="34" charset="0"/>
              </a:rPr>
              <a:t>2Tl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Tl</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TlO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2H</a:t>
            </a:r>
            <a:r>
              <a:rPr lang="cs-CZ" sz="2000" baseline="-25000" dirty="0" smtClean="0">
                <a:latin typeface="Arial" panose="020B0604020202020204" pitchFamily="34" charset="0"/>
                <a:cs typeface="Arial" panose="020B0604020202020204" pitchFamily="34" charset="0"/>
              </a:rPr>
              <a:t>2</a:t>
            </a:r>
          </a:p>
          <a:p>
            <a:pPr algn="just"/>
            <a:r>
              <a:rPr lang="cs-CZ" altLang="en-US" sz="2000" dirty="0" smtClean="0">
                <a:latin typeface="Arial" panose="020B0604020202020204" pitchFamily="34" charset="0"/>
                <a:cs typeface="Arial" panose="020B0604020202020204" pitchFamily="34" charset="0"/>
              </a:rPr>
              <a:t>O</a:t>
            </a:r>
            <a:r>
              <a:rPr lang="en-GB" altLang="en-US" sz="2000" dirty="0" err="1" smtClean="0">
                <a:latin typeface="Arial" panose="020B0604020202020204" pitchFamily="34" charset="0"/>
                <a:cs typeface="Arial" panose="020B0604020202020204" pitchFamily="34" charset="0"/>
              </a:rPr>
              <a:t>xid</a:t>
            </a:r>
            <a:r>
              <a:rPr lang="en-GB"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thallný</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reaguje</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s </a:t>
            </a:r>
            <a:r>
              <a:rPr lang="en-GB" altLang="en-US" sz="2000" dirty="0" err="1">
                <a:latin typeface="Arial" panose="020B0604020202020204" pitchFamily="34" charset="0"/>
                <a:cs typeface="Arial" panose="020B0604020202020204" pitchFamily="34" charset="0"/>
              </a:rPr>
              <a:t>vodou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zásaditý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podobnost</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alk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kovy</a:t>
            </a:r>
            <a:r>
              <a:rPr lang="en-GB" altLang="en-US" sz="2000" dirty="0">
                <a:latin typeface="Arial" panose="020B0604020202020204" pitchFamily="34" charset="0"/>
                <a:cs typeface="Arial" panose="020B0604020202020204" pitchFamily="34" charset="0"/>
              </a:rPr>
              <a:t>) </a:t>
            </a:r>
          </a:p>
          <a:p>
            <a:pPr algn="ct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TlOH</a:t>
            </a:r>
            <a:r>
              <a:rPr lang="en-GB" altLang="en-US" sz="2000" dirty="0">
                <a:latin typeface="Arial" panose="020B0604020202020204" pitchFamily="34" charset="0"/>
                <a:cs typeface="Arial" panose="020B0604020202020204" pitchFamily="34" charset="0"/>
              </a:rPr>
              <a:t> </a:t>
            </a:r>
          </a:p>
          <a:p>
            <a:pPr algn="just"/>
            <a:r>
              <a:rPr lang="en-GB" altLang="en-US" sz="2000" dirty="0" err="1" smtClean="0">
                <a:latin typeface="Arial" panose="020B0604020202020204" pitchFamily="34" charset="0"/>
                <a:cs typeface="Arial" panose="020B0604020202020204" pitchFamily="34" charset="0"/>
              </a:rPr>
              <a:t>zahříváním</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vzniká</a:t>
            </a:r>
            <a:r>
              <a:rPr lang="en-GB" altLang="en-US" sz="2000" dirty="0">
                <a:latin typeface="Arial" panose="020B0604020202020204" pitchFamily="34" charset="0"/>
                <a:cs typeface="Arial" panose="020B0604020202020204" pitchFamily="34" charset="0"/>
              </a:rPr>
              <a:t> 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Velice </a:t>
            </a:r>
            <a:r>
              <a:rPr lang="cs-CZ" sz="2000" dirty="0">
                <a:latin typeface="Arial" panose="020B0604020202020204" pitchFamily="34" charset="0"/>
                <a:cs typeface="Arial" panose="020B0604020202020204" pitchFamily="34" charset="0"/>
              </a:rPr>
              <a:t>zvolna se </a:t>
            </a:r>
            <a:r>
              <a:rPr lang="cs-CZ" sz="2000" dirty="0" err="1" smtClean="0">
                <a:latin typeface="Arial" panose="020B0604020202020204" pitchFamily="34" charset="0"/>
                <a:cs typeface="Arial" panose="020B0604020202020204" pitchFamily="34" charset="0"/>
              </a:rPr>
              <a:t>Tl</a:t>
            </a:r>
            <a:r>
              <a:rPr lang="cs-CZ" sz="2000" dirty="0" smtClean="0">
                <a:latin typeface="Arial" panose="020B0604020202020204" pitchFamily="34" charset="0"/>
                <a:cs typeface="Arial" panose="020B0604020202020204" pitchFamily="34" charset="0"/>
              </a:rPr>
              <a:t> rozpouští </a:t>
            </a:r>
            <a:r>
              <a:rPr lang="cs-CZ" sz="2000" dirty="0">
                <a:latin typeface="Arial" panose="020B0604020202020204" pitchFamily="34" charset="0"/>
                <a:cs typeface="Arial" panose="020B0604020202020204" pitchFamily="34" charset="0"/>
              </a:rPr>
              <a:t>v </a:t>
            </a:r>
            <a:r>
              <a:rPr lang="cs-CZ" sz="2000" dirty="0" err="1">
                <a:latin typeface="Arial" panose="020B0604020202020204" pitchFamily="34" charset="0"/>
                <a:cs typeface="Arial" panose="020B0604020202020204" pitchFamily="34" charset="0"/>
              </a:rPr>
              <a:t>ethanolu</a:t>
            </a:r>
            <a:r>
              <a:rPr lang="cs-CZ"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Sloučeniny </a:t>
            </a:r>
            <a:r>
              <a:rPr lang="cs-CZ" sz="2000" dirty="0">
                <a:latin typeface="Arial" panose="020B0604020202020204" pitchFamily="34" charset="0"/>
                <a:cs typeface="Arial" panose="020B0604020202020204" pitchFamily="34" charset="0"/>
              </a:rPr>
              <a:t>jednomocného thallia zbarvují plamen intenzivní zelenou barvou.</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Přídavek 8,5% thallia ke rtuti snižuje její teplotu tání až na -60°C </a:t>
            </a:r>
            <a:r>
              <a:rPr lang="cs-CZ" sz="2000" i="1" dirty="0">
                <a:latin typeface="Arial" panose="020B0604020202020204" pitchFamily="34" charset="0"/>
                <a:cs typeface="Arial" panose="020B0604020202020204" pitchFamily="34" charset="0"/>
              </a:rPr>
              <a:t>(teploměry pro měření nízkých teplot)</a:t>
            </a:r>
            <a:r>
              <a:rPr lang="cs-CZ"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24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Obdélník 3"/>
          <p:cNvSpPr/>
          <p:nvPr/>
        </p:nvSpPr>
        <p:spPr>
          <a:xfrm>
            <a:off x="152400" y="769042"/>
            <a:ext cx="8839200" cy="3477875"/>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Bor se </a:t>
            </a:r>
            <a:r>
              <a:rPr lang="cs-CZ" sz="2000" dirty="0">
                <a:latin typeface="Arial" panose="020B0604020202020204" pitchFamily="34" charset="0"/>
                <a:cs typeface="Arial" panose="020B0604020202020204" pitchFamily="34" charset="0"/>
              </a:rPr>
              <a:t>vyskytuje v </a:t>
            </a:r>
            <a:r>
              <a:rPr lang="cs-CZ" sz="2000" dirty="0" smtClean="0">
                <a:latin typeface="Arial" panose="020B0604020202020204" pitchFamily="34" charset="0"/>
                <a:cs typeface="Arial" panose="020B0604020202020204" pitchFamily="34" charset="0"/>
              </a:rPr>
              <a:t>třech modifikacích</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základem jejich struktury je ikosaedr </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12</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Atomy boru jsou </a:t>
            </a:r>
            <a:r>
              <a:rPr lang="cs-CZ" sz="2000" dirty="0">
                <a:latin typeface="Arial" panose="020B0604020202020204" pitchFamily="34" charset="0"/>
                <a:cs typeface="Arial" panose="020B0604020202020204" pitchFamily="34" charset="0"/>
              </a:rPr>
              <a:t>v </a:t>
            </a:r>
            <a:r>
              <a:rPr lang="cs-CZ" sz="2000" dirty="0" smtClean="0">
                <a:latin typeface="Arial" panose="020B0604020202020204" pitchFamily="34" charset="0"/>
                <a:cs typeface="Arial" panose="020B0604020202020204" pitchFamily="34" charset="0"/>
              </a:rPr>
              <a:t>ikosaedru pospojované se sousedy 5 </a:t>
            </a:r>
            <a:r>
              <a:rPr lang="cs-CZ" sz="2000" dirty="0" err="1" smtClean="0">
                <a:latin typeface="Arial" panose="020B0604020202020204" pitchFamily="34" charset="0"/>
                <a:cs typeface="Arial" panose="020B0604020202020204" pitchFamily="34" charset="0"/>
              </a:rPr>
              <a:t>delokalizovanými</a:t>
            </a:r>
            <a:r>
              <a:rPr lang="cs-CZ" sz="2000" dirty="0" smtClean="0">
                <a:latin typeface="Arial" panose="020B0604020202020204" pitchFamily="34" charset="0"/>
                <a:cs typeface="Arial" panose="020B0604020202020204" pitchFamily="34" charset="0"/>
              </a:rPr>
              <a:t> vazbami</a:t>
            </a:r>
            <a:r>
              <a:rPr lang="cs-CZ" sz="2000" dirty="0">
                <a:latin typeface="Arial" panose="020B0604020202020204" pitchFamily="34" charset="0"/>
                <a:cs typeface="Arial" panose="020B0604020202020204" pitchFamily="34" charset="0"/>
              </a:rPr>
              <a:t>. Jednotlivé </a:t>
            </a:r>
            <a:r>
              <a:rPr lang="cs-CZ" sz="2000" dirty="0" smtClean="0">
                <a:latin typeface="Arial" panose="020B0604020202020204" pitchFamily="34" charset="0"/>
                <a:cs typeface="Arial" panose="020B0604020202020204" pitchFamily="34" charset="0"/>
              </a:rPr>
              <a:t>modifikace se liší uspořádáním ikosaedrů </a:t>
            </a:r>
            <a:r>
              <a:rPr lang="cs-CZ" sz="2000" dirty="0">
                <a:latin typeface="Arial" panose="020B0604020202020204" pitchFamily="34" charset="0"/>
                <a:cs typeface="Arial" panose="020B0604020202020204" pitchFamily="34" charset="0"/>
              </a:rPr>
              <a:t>v </a:t>
            </a:r>
            <a:r>
              <a:rPr lang="cs-CZ" sz="2000" dirty="0" smtClean="0">
                <a:latin typeface="Arial" panose="020B0604020202020204" pitchFamily="34" charset="0"/>
                <a:cs typeface="Arial" panose="020B0604020202020204" pitchFamily="34" charset="0"/>
              </a:rPr>
              <a:t>krystalické struktuře</a:t>
            </a:r>
            <a:r>
              <a:rPr lang="cs-CZ" sz="2000" dirty="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případne</a:t>
            </a:r>
            <a:r>
              <a:rPr lang="cs-CZ" sz="2000" dirty="0" smtClean="0">
                <a:latin typeface="Arial" panose="020B0604020202020204" pitchFamily="34" charset="0"/>
                <a:cs typeface="Arial" panose="020B0604020202020204" pitchFamily="34" charset="0"/>
              </a:rPr>
              <a:t> i přítomností i jiných seskupení </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nebo i přítomností jednotlivých atomů boru</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Krystalický</a:t>
            </a:r>
            <a:r>
              <a:rPr lang="cs-CZ" sz="2000" b="1" dirty="0" smtClean="0">
                <a:latin typeface="Arial" panose="020B0604020202020204" pitchFamily="34" charset="0"/>
                <a:cs typeface="Arial" panose="020B0604020202020204" pitchFamily="34" charset="0"/>
              </a:rPr>
              <a:t> bor </a:t>
            </a:r>
            <a:r>
              <a:rPr lang="cs-CZ" sz="2000" dirty="0" smtClean="0">
                <a:latin typeface="Arial" panose="020B0604020202020204" pitchFamily="34" charset="0"/>
                <a:cs typeface="Arial" panose="020B0604020202020204" pitchFamily="34" charset="0"/>
              </a:rPr>
              <a:t>je mimořádně </a:t>
            </a:r>
            <a:r>
              <a:rPr lang="cs-CZ" sz="2000" dirty="0">
                <a:latin typeface="Arial" panose="020B0604020202020204" pitchFamily="34" charset="0"/>
                <a:cs typeface="Arial" panose="020B0604020202020204" pitchFamily="34" charset="0"/>
              </a:rPr>
              <a:t>tvrdý a má vysoké teploty </a:t>
            </a:r>
            <a:r>
              <a:rPr lang="cs-CZ" sz="2000" dirty="0" smtClean="0">
                <a:latin typeface="Arial" panose="020B0604020202020204" pitchFamily="34" charset="0"/>
                <a:cs typeface="Arial" panose="020B0604020202020204" pitchFamily="34" charset="0"/>
              </a:rPr>
              <a:t>tání a </a:t>
            </a:r>
            <a:r>
              <a:rPr lang="cs-CZ" sz="2000" dirty="0">
                <a:latin typeface="Arial" panose="020B0604020202020204" pitchFamily="34" charset="0"/>
                <a:cs typeface="Arial" panose="020B0604020202020204" pitchFamily="34" charset="0"/>
              </a:rPr>
              <a:t>varu. Má </a:t>
            </a:r>
            <a:r>
              <a:rPr lang="cs-CZ" sz="2000" dirty="0" err="1" smtClean="0">
                <a:latin typeface="Arial" panose="020B0604020202020204" pitchFamily="34" charset="0"/>
                <a:cs typeface="Arial" panose="020B0604020202020204" pitchFamily="34" charset="0"/>
              </a:rPr>
              <a:t>šedčernou</a:t>
            </a:r>
            <a:r>
              <a:rPr lang="cs-CZ" sz="2000" dirty="0" smtClean="0">
                <a:latin typeface="Arial" panose="020B0604020202020204" pitchFamily="34" charset="0"/>
                <a:cs typeface="Arial" panose="020B0604020202020204" pitchFamily="34" charset="0"/>
              </a:rPr>
              <a:t> baru </a:t>
            </a:r>
            <a:r>
              <a:rPr lang="cs-CZ" sz="2000" dirty="0">
                <a:latin typeface="Arial" panose="020B0604020202020204" pitchFamily="34" charset="0"/>
                <a:cs typeface="Arial" panose="020B0604020202020204" pitchFamily="34" charset="0"/>
              </a:rPr>
              <a:t>a kovový lesk. </a:t>
            </a:r>
            <a:endParaRPr lang="cs-CZ" sz="2000" dirty="0" smtClean="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Amorfní bor</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a:t>
            </a:r>
            <a:r>
              <a:rPr lang="cs-CZ" sz="2000" dirty="0" smtClean="0">
                <a:latin typeface="Arial" panose="020B0604020202020204" pitchFamily="34" charset="0"/>
                <a:cs typeface="Arial" panose="020B0604020202020204" pitchFamily="34" charset="0"/>
              </a:rPr>
              <a:t>hnědá </a:t>
            </a:r>
            <a:r>
              <a:rPr lang="cs-CZ" sz="2000" dirty="0">
                <a:latin typeface="Arial" panose="020B0604020202020204" pitchFamily="34" charset="0"/>
                <a:cs typeface="Arial" panose="020B0604020202020204" pitchFamily="34" charset="0"/>
              </a:rPr>
              <a:t>práškovitá tuhá látka, </a:t>
            </a:r>
            <a:r>
              <a:rPr lang="cs-CZ" sz="2000" dirty="0" smtClean="0">
                <a:latin typeface="Arial" panose="020B0604020202020204" pitchFamily="34" charset="0"/>
                <a:cs typeface="Arial" panose="020B0604020202020204" pitchFamily="34" charset="0"/>
              </a:rPr>
              <a:t>jejíž </a:t>
            </a:r>
            <a:r>
              <a:rPr lang="cs-CZ" sz="2000" dirty="0">
                <a:latin typeface="Arial" panose="020B0604020202020204" pitchFamily="34" charset="0"/>
                <a:cs typeface="Arial" panose="020B0604020202020204" pitchFamily="34" charset="0"/>
              </a:rPr>
              <a:t>hustota je </a:t>
            </a:r>
            <a:r>
              <a:rPr lang="cs-CZ" sz="2000" dirty="0" smtClean="0">
                <a:latin typeface="Arial" panose="020B0604020202020204" pitchFamily="34" charset="0"/>
                <a:cs typeface="Arial" panose="020B0604020202020204" pitchFamily="34" charset="0"/>
              </a:rPr>
              <a:t>nižší než hustota krystalické formy</a:t>
            </a:r>
            <a:r>
              <a:rPr lang="cs-CZ" sz="2000" dirty="0">
                <a:latin typeface="Arial" panose="020B0604020202020204" pitchFamily="34" charset="0"/>
                <a:cs typeface="Arial" panose="020B0604020202020204" pitchFamily="34" charset="0"/>
              </a:rPr>
              <a:t>. </a:t>
            </a:r>
          </a:p>
        </p:txBody>
      </p:sp>
      <p:pic>
        <p:nvPicPr>
          <p:cNvPr id="102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4340930"/>
            <a:ext cx="159587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9/9f/Brown-boron.jpg/330px-Brown-bor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32" y="4431418"/>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r (β-rhombohedr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956" y="4431418"/>
            <a:ext cx="2986088" cy="2234164"/>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4069348" y="184267"/>
            <a:ext cx="891591" cy="584775"/>
          </a:xfrm>
          <a:prstGeom prst="rect">
            <a:avLst/>
          </a:prstGeom>
        </p:spPr>
        <p:txBody>
          <a:bodyPr wrap="none">
            <a:spAutoFit/>
          </a:bodyPr>
          <a:lstStyle/>
          <a:p>
            <a:r>
              <a:rPr lang="en-GB" altLang="en-US" sz="3200" b="1" dirty="0" err="1">
                <a:latin typeface="Arial" panose="020B0604020202020204" pitchFamily="34" charset="0"/>
                <a:cs typeface="Arial" panose="020B0604020202020204" pitchFamily="34" charset="0"/>
              </a:rPr>
              <a:t>Bor</a:t>
            </a:r>
            <a:endParaRPr lang="en-GB"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96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6401753"/>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Surovinou </a:t>
            </a:r>
            <a:r>
              <a:rPr lang="cs-CZ" sz="2000" dirty="0">
                <a:latin typeface="Arial" panose="020B0604020202020204" pitchFamily="34" charset="0"/>
                <a:cs typeface="Arial" panose="020B0604020202020204" pitchFamily="34" charset="0"/>
              </a:rPr>
              <a:t>pro výrobu thalia jsou odpadní prachy z výroby olova a zinku. </a:t>
            </a:r>
            <a:r>
              <a:rPr lang="cs-CZ" sz="2000" dirty="0" smtClean="0">
                <a:latin typeface="Arial" panose="020B0604020202020204" pitchFamily="34" charset="0"/>
                <a:cs typeface="Arial" panose="020B0604020202020204" pitchFamily="34" charset="0"/>
              </a:rPr>
              <a:t>Odpadní </a:t>
            </a:r>
            <a:r>
              <a:rPr lang="cs-CZ" sz="2000" dirty="0">
                <a:latin typeface="Arial" panose="020B0604020202020204" pitchFamily="34" charset="0"/>
                <a:cs typeface="Arial" panose="020B0604020202020204" pitchFamily="34" charset="0"/>
              </a:rPr>
              <a:t>prach se nejprve </a:t>
            </a:r>
            <a:r>
              <a:rPr lang="cs-CZ" sz="2000" b="1" dirty="0">
                <a:latin typeface="Arial" panose="020B0604020202020204" pitchFamily="34" charset="0"/>
                <a:cs typeface="Arial" panose="020B0604020202020204" pitchFamily="34" charset="0"/>
              </a:rPr>
              <a:t>louží kyselinou sírovou</a:t>
            </a:r>
            <a:r>
              <a:rPr lang="cs-CZ" sz="2000" dirty="0">
                <a:latin typeface="Arial" panose="020B0604020202020204" pitchFamily="34" charset="0"/>
                <a:cs typeface="Arial" panose="020B0604020202020204" pitchFamily="34" charset="0"/>
              </a:rPr>
              <a:t>, získaný výluh se neutralizuje oxidem zinečnatým a ochladí se, tím dojde k vyloučení chloridu TlCl·CdCl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Podvojný chlorid se promývá horkou vodou. Chlorid kademnatý se přitom rozpustí a zbývající sraženina chloridu </a:t>
            </a:r>
            <a:r>
              <a:rPr lang="cs-CZ" sz="2000" dirty="0" err="1">
                <a:latin typeface="Arial" panose="020B0604020202020204" pitchFamily="34" charset="0"/>
                <a:cs typeface="Arial" panose="020B0604020202020204" pitchFamily="34" charset="0"/>
              </a:rPr>
              <a:t>thallného</a:t>
            </a:r>
            <a:r>
              <a:rPr lang="cs-CZ" sz="2000" dirty="0">
                <a:latin typeface="Arial" panose="020B0604020202020204" pitchFamily="34" charset="0"/>
                <a:cs typeface="Arial" panose="020B0604020202020204" pitchFamily="34" charset="0"/>
              </a:rPr>
              <a:t> se s přídavkem sody a kyanidu sodného taví na surový kov.</a:t>
            </a:r>
          </a:p>
          <a:p>
            <a:pPr algn="just"/>
            <a:r>
              <a:rPr lang="cs-CZ" sz="2000" dirty="0">
                <a:latin typeface="Arial" panose="020B0604020202020204" pitchFamily="34" charset="0"/>
                <a:cs typeface="Arial" panose="020B0604020202020204" pitchFamily="34" charset="0"/>
              </a:rPr>
              <a:t>Surové thallium se </a:t>
            </a:r>
            <a:r>
              <a:rPr lang="cs-CZ" sz="2000" b="1" dirty="0">
                <a:latin typeface="Arial" panose="020B0604020202020204" pitchFamily="34" charset="0"/>
                <a:cs typeface="Arial" panose="020B0604020202020204" pitchFamily="34" charset="0"/>
              </a:rPr>
              <a:t>rafinuje</a:t>
            </a:r>
            <a:r>
              <a:rPr lang="cs-CZ" sz="2000" dirty="0">
                <a:latin typeface="Arial" panose="020B0604020202020204" pitchFamily="34" charset="0"/>
                <a:cs typeface="Arial" panose="020B0604020202020204" pitchFamily="34" charset="0"/>
              </a:rPr>
              <a:t> rozpouštěním v kyselině sírové a cementuje zinkem. Výsledným produktem je čisté houbovité thallium, které se podle potřeby briketuje a přetavuje na kovové thallium. V současnosti se se při izolaci thallia stále častěji používají organická extrakční činidla a měniče iontů</a:t>
            </a:r>
            <a:r>
              <a:rPr lang="cs-CZ" sz="2000" dirty="0" smtClean="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 </a:t>
            </a:r>
            <a:r>
              <a:rPr lang="cs-CZ" sz="2000" dirty="0">
                <a:latin typeface="Arial" panose="020B0604020202020204" pitchFamily="34" charset="0"/>
                <a:cs typeface="Arial" panose="020B0604020202020204" pitchFamily="34" charset="0"/>
              </a:rPr>
              <a:t>technické praxi se používají </a:t>
            </a:r>
            <a:r>
              <a:rPr lang="cs-CZ" sz="2000" b="1" dirty="0">
                <a:latin typeface="Arial" panose="020B0604020202020204" pitchFamily="34" charset="0"/>
                <a:cs typeface="Arial" panose="020B0604020202020204" pitchFamily="34" charset="0"/>
              </a:rPr>
              <a:t>speciální slitiny </a:t>
            </a:r>
            <a:r>
              <a:rPr lang="cs-CZ" sz="2000" dirty="0">
                <a:latin typeface="Arial" panose="020B0604020202020204" pitchFamily="34" charset="0"/>
                <a:cs typeface="Arial" panose="020B0604020202020204" pitchFamily="34" charset="0"/>
              </a:rPr>
              <a:t>thallia, např. slitiny odolávající silným minerálním kyselinám. Thallium se používá k výrobě </a:t>
            </a:r>
            <a:r>
              <a:rPr lang="cs-CZ" sz="2000" b="1" dirty="0">
                <a:latin typeface="Arial" panose="020B0604020202020204" pitchFamily="34" charset="0"/>
                <a:cs typeface="Arial" panose="020B0604020202020204" pitchFamily="34" charset="0"/>
              </a:rPr>
              <a:t>polovodičů</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supravodičů</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Radionuklid </a:t>
            </a:r>
            <a:r>
              <a:rPr lang="cs-CZ" sz="2000" baseline="30000" dirty="0">
                <a:latin typeface="Arial" panose="020B0604020202020204" pitchFamily="34" charset="0"/>
                <a:cs typeface="Arial" panose="020B0604020202020204" pitchFamily="34" charset="0"/>
              </a:rPr>
              <a:t>201</a:t>
            </a:r>
            <a:r>
              <a:rPr lang="cs-CZ" sz="2000" dirty="0">
                <a:latin typeface="Arial" panose="020B0604020202020204" pitchFamily="34" charset="0"/>
                <a:cs typeface="Arial" panose="020B0604020202020204" pitchFamily="34" charset="0"/>
              </a:rPr>
              <a:t>Tl se připravuje v cyklotronu a využívá se v medicíně např. k </a:t>
            </a:r>
            <a:r>
              <a:rPr lang="cs-CZ" sz="2000" b="1" dirty="0">
                <a:latin typeface="Arial" panose="020B0604020202020204" pitchFamily="34" charset="0"/>
                <a:cs typeface="Arial" panose="020B0604020202020204" pitchFamily="34" charset="0"/>
              </a:rPr>
              <a:t>zátěžové </a:t>
            </a:r>
            <a:r>
              <a:rPr lang="cs-CZ" sz="2000" b="1" dirty="0" err="1">
                <a:latin typeface="Arial" panose="020B0604020202020204" pitchFamily="34" charset="0"/>
                <a:cs typeface="Arial" panose="020B0604020202020204" pitchFamily="34" charset="0"/>
              </a:rPr>
              <a:t>scintigrafi</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při vyšetření ischemie myokardu.</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Thallium </a:t>
            </a:r>
            <a:r>
              <a:rPr lang="cs-CZ" sz="2000" dirty="0">
                <a:latin typeface="Arial" panose="020B0604020202020204" pitchFamily="34" charset="0"/>
                <a:cs typeface="Arial" panose="020B0604020202020204" pitchFamily="34" charset="0"/>
              </a:rPr>
              <a:t>i všechny jeho sloučeniny jsou </a:t>
            </a:r>
            <a:r>
              <a:rPr lang="cs-CZ" sz="2000" b="1" dirty="0">
                <a:latin typeface="Arial" panose="020B0604020202020204" pitchFamily="34" charset="0"/>
                <a:cs typeface="Arial" panose="020B0604020202020204" pitchFamily="34" charset="0"/>
              </a:rPr>
              <a:t>prudce </a:t>
            </a:r>
            <a:r>
              <a:rPr lang="cs-CZ" sz="2000" b="1" dirty="0" smtClean="0">
                <a:latin typeface="Arial" panose="020B0604020202020204" pitchFamily="34" charset="0"/>
                <a:cs typeface="Arial" panose="020B0604020202020204" pitchFamily="34" charset="0"/>
              </a:rPr>
              <a:t>toxické </a:t>
            </a:r>
            <a:r>
              <a:rPr lang="cs-CZ" sz="2000" dirty="0" smtClean="0">
                <a:latin typeface="Arial" panose="020B0604020202020204" pitchFamily="34" charset="0"/>
                <a:cs typeface="Arial" panose="020B0604020202020204" pitchFamily="34" charset="0"/>
              </a:rPr>
              <a:t>(např. </a:t>
            </a:r>
            <a:r>
              <a:rPr lang="cs-CZ" sz="2000" dirty="0">
                <a:latin typeface="Arial" panose="020B0604020202020204" pitchFamily="34" charset="0"/>
                <a:cs typeface="Arial" panose="020B0604020202020204" pitchFamily="34" charset="0"/>
              </a:rPr>
              <a:t>síran </a:t>
            </a:r>
            <a:r>
              <a:rPr lang="cs-CZ" sz="2000" dirty="0" err="1">
                <a:latin typeface="Arial" panose="020B0604020202020204" pitchFamily="34" charset="0"/>
                <a:cs typeface="Arial" panose="020B0604020202020204" pitchFamily="34" charset="0"/>
              </a:rPr>
              <a:t>thalný</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Tl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účinky</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projevují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zpožděním</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využíváno</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k </a:t>
            </a:r>
            <a:r>
              <a:rPr lang="en-GB" altLang="en-US" sz="2000" dirty="0" err="1">
                <a:latin typeface="Arial" panose="020B0604020202020204" pitchFamily="34" charset="0"/>
                <a:cs typeface="Arial" panose="020B0604020202020204" pitchFamily="34" charset="0"/>
              </a:rPr>
              <a:t>trávení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hlodavců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potkanů</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Otrava </a:t>
            </a:r>
            <a:r>
              <a:rPr lang="cs-CZ" altLang="en-US" sz="2000" dirty="0" err="1" smtClean="0">
                <a:latin typeface="Arial" panose="020B0604020202020204" pitchFamily="34" charset="0"/>
                <a:cs typeface="Arial" panose="020B0604020202020204" pitchFamily="34" charset="0"/>
              </a:rPr>
              <a:t>Tl</a:t>
            </a:r>
            <a:r>
              <a:rPr lang="cs-CZ" altLang="en-US" sz="2000" dirty="0" smtClean="0">
                <a:latin typeface="Arial" panose="020B0604020202020204" pitchFamily="34" charset="0"/>
                <a:cs typeface="Arial" panose="020B0604020202020204" pitchFamily="34" charset="0"/>
              </a:rPr>
              <a:t> se projevuje </a:t>
            </a:r>
            <a:r>
              <a:rPr lang="cs-CZ" altLang="en-US" sz="2000" dirty="0" err="1" smtClean="0">
                <a:latin typeface="Arial" panose="020B0604020202020204" pitchFamily="34" charset="0"/>
                <a:cs typeface="Arial" panose="020B0604020202020204" pitchFamily="34" charset="0"/>
              </a:rPr>
              <a:t>m.j</a:t>
            </a:r>
            <a:r>
              <a:rPr lang="cs-CZ" altLang="en-US" sz="2000" dirty="0" smtClean="0">
                <a:latin typeface="Arial" panose="020B0604020202020204" pitchFamily="34" charset="0"/>
                <a:cs typeface="Arial" panose="020B0604020202020204" pitchFamily="34" charset="0"/>
              </a:rPr>
              <a:t>. též </a:t>
            </a:r>
            <a:r>
              <a:rPr lang="cs-CZ" sz="2000" dirty="0" smtClean="0">
                <a:latin typeface="Arial" panose="020B0604020202020204" pitchFamily="34" charset="0"/>
                <a:cs typeface="Arial" panose="020B0604020202020204" pitchFamily="34" charset="0"/>
              </a:rPr>
              <a:t>padáním vlasů.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8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563562"/>
          </a:xfrm>
        </p:spPr>
        <p:txBody>
          <a:bodyPr>
            <a:normAutofit/>
          </a:bodyPr>
          <a:lstStyle/>
          <a:p>
            <a:pPr eaLnBrk="1" hangingPunct="1"/>
            <a:r>
              <a:rPr lang="en-GB" altLang="en-US" sz="2800" b="1" dirty="0" err="1" smtClean="0">
                <a:latin typeface="Arial" panose="020B0604020202020204" pitchFamily="34" charset="0"/>
                <a:cs typeface="Arial" panose="020B0604020202020204" pitchFamily="34" charset="0"/>
              </a:rPr>
              <a:t>Hydridy</a:t>
            </a:r>
            <a:endParaRPr lang="cs-CZ" altLang="en-US" sz="2800" b="1" dirty="0" smtClean="0">
              <a:latin typeface="Arial" panose="020B0604020202020204" pitchFamily="34" charset="0"/>
              <a:cs typeface="Arial" panose="020B0604020202020204" pitchFamily="34" charset="0"/>
            </a:endParaRPr>
          </a:p>
        </p:txBody>
      </p:sp>
      <p:sp>
        <p:nvSpPr>
          <p:cNvPr id="17412" name="Rectangle 3"/>
          <p:cNvSpPr>
            <a:spLocks noGrp="1" noChangeArrowheads="1"/>
          </p:cNvSpPr>
          <p:nvPr>
            <p:ph type="body" idx="1"/>
          </p:nvPr>
        </p:nvSpPr>
        <p:spPr>
          <a:xfrm>
            <a:off x="76200" y="914400"/>
            <a:ext cx="8991600" cy="5486400"/>
          </a:xfrm>
        </p:spPr>
        <p:txBody>
          <a:bodyPr>
            <a:normAutofit/>
          </a:bodyPr>
          <a:lstStyle/>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Hydridy</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boru</a:t>
            </a:r>
            <a:r>
              <a:rPr lang="en-GB" altLang="en-US" sz="2000" b="1" dirty="0" smtClean="0">
                <a:latin typeface="Arial" panose="020B0604020202020204" pitchFamily="34" charset="0"/>
                <a:cs typeface="Arial" panose="020B0604020202020204" pitchFamily="34" charset="0"/>
              </a:rPr>
              <a:t> </a:t>
            </a:r>
          </a:p>
          <a:p>
            <a:pPr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borany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typu</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n</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n+4</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nebo</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n</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n+6</a:t>
            </a:r>
            <a:r>
              <a:rPr lang="cs-CZ" altLang="en-US" sz="2000" baseline="-25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6</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4</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10</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5</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9</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6</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10</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10</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14</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těkavé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samozápalné</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snadno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hydrolyzují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podobně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jako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hydridy</a:t>
            </a:r>
            <a:r>
              <a:rPr lang="en-GB" altLang="en-US" sz="2000" dirty="0" smtClean="0">
                <a:latin typeface="Arial" panose="020B0604020202020204" pitchFamily="34" charset="0"/>
                <a:cs typeface="Arial" panose="020B0604020202020204" pitchFamily="34" charset="0"/>
              </a:rPr>
              <a:t> Si) </a:t>
            </a:r>
          </a:p>
          <a:p>
            <a:pPr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diboran</a:t>
            </a:r>
            <a:r>
              <a:rPr lang="en-GB" altLang="en-US" sz="2000" dirty="0" smtClean="0">
                <a:latin typeface="Arial" panose="020B0604020202020204" pitchFamily="34" charset="0"/>
                <a:cs typeface="Arial" panose="020B0604020202020204" pitchFamily="34" charset="0"/>
              </a:rPr>
              <a:t> B</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6</a:t>
            </a:r>
            <a:r>
              <a:rPr lang="en-GB" altLang="en-US" sz="2000" dirty="0" smtClean="0">
                <a:latin typeface="Arial" panose="020B0604020202020204" pitchFamily="34" charset="0"/>
                <a:cs typeface="Arial" panose="020B0604020202020204" pitchFamily="34" charset="0"/>
              </a:rPr>
              <a:t> je </a:t>
            </a:r>
            <a:r>
              <a:rPr lang="en-GB" altLang="en-US" sz="2000" dirty="0" err="1" smtClean="0">
                <a:latin typeface="Arial" panose="020B0604020202020204" pitchFamily="34" charset="0"/>
                <a:cs typeface="Arial" panose="020B0604020202020204" pitchFamily="34" charset="0"/>
              </a:rPr>
              <a:t>plyn</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borany</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středně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velkými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molekulami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kapaliny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těžší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tuhé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látky</a:t>
            </a:r>
            <a:endParaRPr lang="en-GB"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borany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sloučeniny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elektronově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deficitní</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tzn</a:t>
            </a:r>
            <a:r>
              <a:rPr lang="en-GB" altLang="en-US" sz="2000" dirty="0" smtClean="0">
                <a:latin typeface="Arial" panose="020B0604020202020204" pitchFamily="34" charset="0"/>
                <a:cs typeface="Arial" panose="020B0604020202020204" pitchFamily="34" charset="0"/>
              </a:rPr>
              <a:t>. atomy </a:t>
            </a:r>
            <a:r>
              <a:rPr lang="en-GB" altLang="en-US" sz="2000" dirty="0" err="1" smtClean="0">
                <a:latin typeface="Arial" panose="020B0604020202020204" pitchFamily="34" charset="0"/>
                <a:cs typeface="Arial" panose="020B0604020202020204" pitchFamily="34" charset="0"/>
              </a:rPr>
              <a:t>boru</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vodíku</a:t>
            </a:r>
            <a:r>
              <a:rPr lang="en-GB" altLang="en-US" sz="2000" dirty="0" smtClean="0">
                <a:latin typeface="Arial" panose="020B0604020202020204" pitchFamily="34" charset="0"/>
                <a:cs typeface="Arial" panose="020B0604020202020204" pitchFamily="34" charset="0"/>
              </a:rPr>
              <a:t> v </a:t>
            </a:r>
            <a:r>
              <a:rPr lang="en-GB" altLang="en-US" sz="2000" dirty="0" err="1" smtClean="0">
                <a:latin typeface="Arial" panose="020B0604020202020204" pitchFamily="34" charset="0"/>
                <a:cs typeface="Arial" panose="020B0604020202020204" pitchFamily="34" charset="0"/>
              </a:rPr>
              <a:t>jejich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molekulách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méně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valenčních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a:t>
            </a:r>
            <a:r>
              <a:rPr lang="en-GB" altLang="en-US" sz="2000" dirty="0" smtClean="0">
                <a:latin typeface="Arial" panose="020B0604020202020204" pitchFamily="34" charset="0"/>
                <a:cs typeface="Arial" panose="020B0604020202020204" pitchFamily="34" charset="0"/>
              </a:rPr>
              <a:t> 3 a </a:t>
            </a:r>
            <a:r>
              <a:rPr lang="en-GB" altLang="en-US" sz="2000" dirty="0" err="1" smtClean="0">
                <a:latin typeface="Arial" panose="020B0604020202020204" pitchFamily="34" charset="0"/>
                <a:cs typeface="Arial" panose="020B0604020202020204" pitchFamily="34" charset="0"/>
              </a:rPr>
              <a:t>vodík</a:t>
            </a:r>
            <a:r>
              <a:rPr lang="en-GB" altLang="en-US" sz="2000" dirty="0" smtClean="0">
                <a:latin typeface="Arial" panose="020B0604020202020204" pitchFamily="34" charset="0"/>
                <a:cs typeface="Arial" panose="020B0604020202020204" pitchFamily="34" charset="0"/>
              </a:rPr>
              <a:t> 1) </a:t>
            </a:r>
            <a:r>
              <a:rPr lang="en-GB" altLang="en-US" sz="2000" dirty="0" err="1" smtClean="0">
                <a:latin typeface="Arial" panose="020B0604020202020204" pitchFamily="34" charset="0"/>
                <a:cs typeface="Arial" panose="020B0604020202020204" pitchFamily="34" charset="0"/>
              </a:rPr>
              <a:t>než</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valenčních</a:t>
            </a:r>
            <a:r>
              <a:rPr lang="en-GB" altLang="en-US" sz="2000" dirty="0" smtClean="0">
                <a:latin typeface="Arial" panose="020B0604020202020204" pitchFamily="34" charset="0"/>
                <a:cs typeface="Arial" panose="020B0604020202020204" pitchFamily="34" charset="0"/>
              </a:rPr>
              <a:t> at.</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orbitalů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a:t>
            </a:r>
            <a:r>
              <a:rPr lang="en-GB" altLang="en-US" sz="2000" dirty="0" smtClean="0">
                <a:latin typeface="Arial" panose="020B0604020202020204" pitchFamily="34" charset="0"/>
                <a:cs typeface="Arial" panose="020B0604020202020204" pitchFamily="34" charset="0"/>
              </a:rPr>
              <a:t> 4 a </a:t>
            </a:r>
            <a:r>
              <a:rPr lang="en-GB" altLang="en-US" sz="2000" dirty="0" err="1" smtClean="0">
                <a:latin typeface="Arial" panose="020B0604020202020204" pitchFamily="34" charset="0"/>
                <a:cs typeface="Arial" panose="020B0604020202020204" pitchFamily="34" charset="0"/>
              </a:rPr>
              <a:t>vodík</a:t>
            </a:r>
            <a:r>
              <a:rPr lang="en-GB" altLang="en-US" sz="2000" dirty="0" smtClean="0">
                <a:latin typeface="Arial" panose="020B0604020202020204" pitchFamily="34" charset="0"/>
                <a:cs typeface="Arial" panose="020B0604020202020204" pitchFamily="34" charset="0"/>
              </a:rPr>
              <a:t> 1)</a:t>
            </a:r>
          </a:p>
          <a:p>
            <a:pPr algn="just">
              <a:buNone/>
            </a:pPr>
            <a:r>
              <a:rPr lang="en-GB" altLang="en-US" sz="2000" dirty="0" smtClean="0">
                <a:latin typeface="Arial" panose="020B0604020202020204" pitchFamily="34" charset="0"/>
                <a:cs typeface="Arial" panose="020B0604020202020204" pitchFamily="34" charset="0"/>
              </a:rPr>
              <a:t>- v </a:t>
            </a:r>
            <a:r>
              <a:rPr lang="en-GB" altLang="en-US" sz="2000" dirty="0" err="1" smtClean="0">
                <a:latin typeface="Arial" panose="020B0604020202020204" pitchFamily="34" charset="0"/>
                <a:cs typeface="Arial" panose="020B0604020202020204" pitchFamily="34" charset="0"/>
              </a:rPr>
              <a:t>boranech</a:t>
            </a:r>
            <a:r>
              <a:rPr lang="en-GB" altLang="en-US" sz="2000" b="1" dirty="0">
                <a:latin typeface="Arial" panose="020B0604020202020204" pitchFamily="34" charset="0"/>
                <a:cs typeface="Arial" panose="020B0604020202020204" pitchFamily="34" charset="0"/>
              </a:rPr>
              <a:t>-</a:t>
            </a:r>
            <a:r>
              <a:rPr lang="cs-CZ"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B</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též</a:t>
            </a:r>
            <a:r>
              <a:rPr lang="en-GB" altLang="en-US" sz="2000"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komplexní</a:t>
            </a:r>
            <a:r>
              <a:rPr lang="en-GB" altLang="en-US" sz="2000" u="sng" dirty="0">
                <a:latin typeface="Arial" panose="020B0604020202020204" pitchFamily="34" charset="0"/>
                <a:cs typeface="Arial" panose="020B0604020202020204" pitchFamily="34" charset="0"/>
              </a:rPr>
              <a:t> </a:t>
            </a:r>
            <a:r>
              <a:rPr lang="en-GB" altLang="en-US" sz="2000" u="sng" dirty="0" err="1">
                <a:latin typeface="Arial" panose="020B0604020202020204" pitchFamily="34" charset="0"/>
                <a:cs typeface="Arial" panose="020B0604020202020204" pitchFamily="34" charset="0"/>
              </a:rPr>
              <a:t>hydridy</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typu</a:t>
            </a:r>
            <a:r>
              <a:rPr lang="en-GB"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BH</a:t>
            </a:r>
            <a:r>
              <a:rPr lang="en-GB" altLang="en-US" sz="2000" baseline="-25000"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široce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používaná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činidla</a:t>
            </a:r>
            <a:endParaRPr lang="cs-CZ"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endParaRPr lang="en-GB"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endParaRPr lang="en-GB"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p:txBody>
      </p:sp>
      <p:pic>
        <p:nvPicPr>
          <p:cNvPr id="6" name="Picture 2" descr="VÃ½sledek obrÃ¡zku pro tetrabo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8" y="4495800"/>
            <a:ext cx="8834312" cy="226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668" y="152400"/>
            <a:ext cx="5105400" cy="715962"/>
          </a:xfrm>
        </p:spPr>
        <p:txBody>
          <a:bodyPr>
            <a:noAutofit/>
          </a:bodyPr>
          <a:lstStyle/>
          <a:p>
            <a:r>
              <a:rPr lang="cs-CZ" sz="2000" b="1" dirty="0" err="1" smtClean="0">
                <a:latin typeface="Arial" panose="020B0604020202020204" pitchFamily="34" charset="0"/>
                <a:cs typeface="Arial" panose="020B0604020202020204" pitchFamily="34" charset="0"/>
              </a:rPr>
              <a:t>Třístředová</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dvouelektronová</a:t>
            </a:r>
            <a:r>
              <a:rPr lang="cs-CZ" sz="2000" b="1" dirty="0" smtClean="0">
                <a:latin typeface="Arial" panose="020B0604020202020204" pitchFamily="34" charset="0"/>
                <a:cs typeface="Arial" panose="020B0604020202020204" pitchFamily="34" charset="0"/>
              </a:rPr>
              <a:t> vazba</a:t>
            </a:r>
            <a:endParaRPr lang="cs-CZ" sz="2000" b="1" dirty="0">
              <a:latin typeface="Arial" panose="020B0604020202020204" pitchFamily="34" charset="0"/>
              <a:cs typeface="Arial" panose="020B0604020202020204" pitchFamily="34" charset="0"/>
            </a:endParaRP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89" y="2864420"/>
            <a:ext cx="3345016" cy="163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9" name="Picture 7" descr="VÃ½sledek obrÃ¡zku pro bo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325" y="1719447"/>
            <a:ext cx="1112438" cy="104013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VÃ½sledek obrÃ¡zku pro bo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691" y="1587439"/>
            <a:ext cx="2421838" cy="1262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867457" y="1069487"/>
            <a:ext cx="636713" cy="523220"/>
          </a:xfrm>
          <a:prstGeom prst="rect">
            <a:avLst/>
          </a:prstGeom>
          <a:noFill/>
        </p:spPr>
        <p:txBody>
          <a:bodyPr wrap="none" rtlCol="0">
            <a:spAutoFit/>
          </a:bodyPr>
          <a:lstStyle/>
          <a:p>
            <a:r>
              <a:rPr lang="cs-CZ" sz="2800" dirty="0" smtClean="0"/>
              <a:t>sp</a:t>
            </a:r>
            <a:r>
              <a:rPr lang="cs-CZ" sz="2800" baseline="30000" dirty="0" smtClean="0"/>
              <a:t>2</a:t>
            </a:r>
            <a:endParaRPr lang="cs-CZ" sz="2800" baseline="30000" dirty="0"/>
          </a:p>
        </p:txBody>
      </p:sp>
      <p:sp>
        <p:nvSpPr>
          <p:cNvPr id="10" name="TextovéPole 9"/>
          <p:cNvSpPr txBox="1"/>
          <p:nvPr/>
        </p:nvSpPr>
        <p:spPr>
          <a:xfrm>
            <a:off x="6245376" y="1055299"/>
            <a:ext cx="636713" cy="523220"/>
          </a:xfrm>
          <a:prstGeom prst="rect">
            <a:avLst/>
          </a:prstGeom>
          <a:noFill/>
        </p:spPr>
        <p:txBody>
          <a:bodyPr wrap="none" rtlCol="0">
            <a:spAutoFit/>
          </a:bodyPr>
          <a:lstStyle/>
          <a:p>
            <a:r>
              <a:rPr lang="cs-CZ" sz="2800" dirty="0" smtClean="0"/>
              <a:t>sp</a:t>
            </a:r>
            <a:r>
              <a:rPr lang="cs-CZ" sz="2800" baseline="30000" dirty="0" smtClean="0"/>
              <a:t>3</a:t>
            </a:r>
            <a:endParaRPr lang="cs-CZ" sz="2800" baseline="30000" dirty="0"/>
          </a:p>
        </p:txBody>
      </p:sp>
      <p:sp>
        <p:nvSpPr>
          <p:cNvPr id="5" name="TextovéPole 4"/>
          <p:cNvSpPr txBox="1"/>
          <p:nvPr/>
        </p:nvSpPr>
        <p:spPr>
          <a:xfrm>
            <a:off x="1859725" y="1719447"/>
            <a:ext cx="497252" cy="830997"/>
          </a:xfrm>
          <a:prstGeom prst="rect">
            <a:avLst/>
          </a:prstGeom>
          <a:noFill/>
        </p:spPr>
        <p:txBody>
          <a:bodyPr wrap="none" rtlCol="0">
            <a:spAutoFit/>
          </a:bodyPr>
          <a:lstStyle/>
          <a:p>
            <a:r>
              <a:rPr lang="cs-CZ" sz="4800" dirty="0" smtClean="0"/>
              <a:t>2</a:t>
            </a:r>
            <a:endParaRPr lang="cs-CZ" sz="4800" dirty="0"/>
          </a:p>
        </p:txBody>
      </p:sp>
      <p:sp>
        <p:nvSpPr>
          <p:cNvPr id="6" name="Šipka doprava 5"/>
          <p:cNvSpPr/>
          <p:nvPr/>
        </p:nvSpPr>
        <p:spPr>
          <a:xfrm>
            <a:off x="3484872" y="2121336"/>
            <a:ext cx="1143000" cy="15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304800" y="4648200"/>
            <a:ext cx="8610600" cy="1323439"/>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Diboran</a:t>
            </a:r>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při výrobě polovodičů jako </a:t>
            </a:r>
            <a:r>
              <a:rPr lang="cs-CZ" sz="2000" dirty="0" err="1">
                <a:latin typeface="Arial" panose="020B0604020202020204" pitchFamily="34" charset="0"/>
                <a:cs typeface="Arial" panose="020B0604020202020204" pitchFamily="34" charset="0"/>
              </a:rPr>
              <a:t>dopant</a:t>
            </a:r>
            <a:r>
              <a:rPr lang="cs-CZ" sz="2000" dirty="0">
                <a:latin typeface="Arial" panose="020B0604020202020204" pitchFamily="34" charset="0"/>
                <a:cs typeface="Arial" panose="020B0604020202020204" pitchFamily="34" charset="0"/>
              </a:rPr>
              <a:t> typu p.</a:t>
            </a:r>
          </a:p>
          <a:p>
            <a:endParaRPr lang="cs-CZ" sz="2000"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Hydridoboritan</a:t>
            </a:r>
            <a:r>
              <a:rPr lang="cs-CZ" sz="2000" b="1" dirty="0">
                <a:latin typeface="Arial" panose="020B0604020202020204" pitchFamily="34" charset="0"/>
                <a:cs typeface="Arial" panose="020B0604020202020204" pitchFamily="34" charset="0"/>
              </a:rPr>
              <a:t> lithný </a:t>
            </a:r>
            <a:r>
              <a:rPr lang="cs-CZ" sz="2000" dirty="0">
                <a:latin typeface="Arial" panose="020B0604020202020204" pitchFamily="34" charset="0"/>
                <a:cs typeface="Arial" panose="020B0604020202020204" pitchFamily="34" charset="0"/>
              </a:rPr>
              <a:t>LiBH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důležitým redukčním činidlem v organické chemii</a:t>
            </a:r>
          </a:p>
        </p:txBody>
      </p:sp>
    </p:spTree>
    <p:extLst>
      <p:ext uri="{BB962C8B-B14F-4D97-AF65-F5344CB8AC3E}">
        <p14:creationId xmlns:p14="http://schemas.microsoft.com/office/powerpoint/2010/main" val="1557548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97346"/>
            <a:ext cx="8610600" cy="5940088"/>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Boridy</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jsou </a:t>
            </a:r>
            <a:r>
              <a:rPr lang="cs-CZ" sz="2000" dirty="0">
                <a:latin typeface="Arial" panose="020B0604020202020204" pitchFamily="34" charset="0"/>
                <a:cs typeface="Arial" panose="020B0604020202020204" pitchFamily="34" charset="0"/>
              </a:rPr>
              <a:t>sloučeniny boru s kovy. Existuje široká škála boridů s různou stechiometrií a krystalickou strukturou. </a:t>
            </a:r>
            <a:r>
              <a:rPr lang="cs-CZ" sz="2000" dirty="0" smtClean="0">
                <a:latin typeface="Arial" panose="020B0604020202020204" pitchFamily="34" charset="0"/>
                <a:cs typeface="Arial" panose="020B0604020202020204" pitchFamily="34" charset="0"/>
              </a:rPr>
              <a:t>Jsou </a:t>
            </a:r>
            <a:r>
              <a:rPr lang="cs-CZ" sz="2000" dirty="0">
                <a:latin typeface="Arial" panose="020B0604020202020204" pitchFamily="34" charset="0"/>
                <a:cs typeface="Arial" panose="020B0604020202020204" pitchFamily="34" charset="0"/>
              </a:rPr>
              <a:t>to mimořádně elektricky i tepelně vodivé, tvrdé, žáruvzdorné, chemicky netečné a netěkavé materiály s vysokými teplotami tání.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Příkladem </a:t>
            </a:r>
            <a:r>
              <a:rPr lang="cs-CZ" sz="2000" dirty="0">
                <a:latin typeface="Arial" panose="020B0604020202020204" pitchFamily="34" charset="0"/>
                <a:cs typeface="Arial" panose="020B0604020202020204" pitchFamily="34" charset="0"/>
              </a:rPr>
              <a:t>mohou být mimořádně vodivé </a:t>
            </a:r>
            <a:r>
              <a:rPr lang="cs-CZ" sz="2000" b="1" dirty="0" err="1" smtClean="0">
                <a:latin typeface="Arial" panose="020B0604020202020204" pitchFamily="34" charset="0"/>
                <a:cs typeface="Arial" panose="020B0604020202020204" pitchFamily="34" charset="0"/>
              </a:rPr>
              <a:t>diboridy</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Zr</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Hf</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Nb</a:t>
            </a:r>
            <a:r>
              <a:rPr lang="cs-CZ" sz="2000" b="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 </a:t>
            </a:r>
            <a:r>
              <a:rPr lang="cs-CZ" sz="2000" b="1" dirty="0" smtClean="0">
                <a:latin typeface="Arial" panose="020B0604020202020204" pitchFamily="34" charset="0"/>
                <a:cs typeface="Arial" panose="020B0604020202020204" pitchFamily="34" charset="0"/>
              </a:rPr>
              <a:t>Ta</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které tají vesměs až nad 3 000 °C</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TiB</a:t>
            </a:r>
            <a:r>
              <a:rPr lang="cs-CZ" sz="2000" b="1" baseline="-25000" dirty="0" smtClean="0">
                <a:latin typeface="Arial" panose="020B0604020202020204" pitchFamily="34" charset="0"/>
                <a:cs typeface="Arial" panose="020B0604020202020204" pitchFamily="34" charset="0"/>
              </a:rPr>
              <a:t>2</a:t>
            </a:r>
            <a:r>
              <a:rPr lang="cs-CZ" sz="2000" b="1"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má tepelnou a elektrickou vodivost </a:t>
            </a:r>
            <a:r>
              <a:rPr lang="cs-CZ" sz="2000" dirty="0" smtClean="0">
                <a:latin typeface="Arial" panose="020B0604020202020204" pitchFamily="34" charset="0"/>
                <a:cs typeface="Arial" panose="020B0604020202020204" pitchFamily="34" charset="0"/>
              </a:rPr>
              <a:t>5x </a:t>
            </a:r>
            <a:r>
              <a:rPr lang="cs-CZ" sz="2000" dirty="0">
                <a:latin typeface="Arial" panose="020B0604020202020204" pitchFamily="34" charset="0"/>
                <a:cs typeface="Arial" panose="020B0604020202020204" pitchFamily="34" charset="0"/>
              </a:rPr>
              <a:t>vyšší než kovový Ti, borid zirkonia </a:t>
            </a:r>
            <a:r>
              <a:rPr lang="cs-CZ" sz="2000" b="1" dirty="0">
                <a:latin typeface="Arial" panose="020B0604020202020204" pitchFamily="34" charset="0"/>
                <a:cs typeface="Arial" panose="020B0604020202020204" pitchFamily="34" charset="0"/>
              </a:rPr>
              <a:t>ZrB</a:t>
            </a:r>
            <a:r>
              <a:rPr lang="cs-CZ" sz="2000" b="1"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dokonce </a:t>
            </a:r>
            <a:r>
              <a:rPr lang="cs-CZ" sz="2000" dirty="0" smtClean="0">
                <a:latin typeface="Arial" panose="020B0604020202020204" pitchFamily="34" charset="0"/>
                <a:cs typeface="Arial" panose="020B0604020202020204" pitchFamily="34" charset="0"/>
              </a:rPr>
              <a:t>10x </a:t>
            </a:r>
            <a:r>
              <a:rPr lang="cs-CZ" sz="2000" dirty="0">
                <a:latin typeface="Arial" panose="020B0604020202020204" pitchFamily="34" charset="0"/>
                <a:cs typeface="Arial" panose="020B0604020202020204" pitchFamily="34" charset="0"/>
              </a:rPr>
              <a:t>vyšší. </a:t>
            </a:r>
            <a:r>
              <a:rPr lang="cs-CZ" sz="2000" b="1" dirty="0">
                <a:latin typeface="Arial" panose="020B0604020202020204" pitchFamily="34" charset="0"/>
                <a:cs typeface="Arial" panose="020B0604020202020204" pitchFamily="34" charset="0"/>
              </a:rPr>
              <a:t>Borid hořečnatý </a:t>
            </a:r>
            <a:r>
              <a:rPr lang="cs-CZ" sz="2000" dirty="0">
                <a:latin typeface="Arial" panose="020B0604020202020204" pitchFamily="34" charset="0"/>
                <a:cs typeface="Arial" panose="020B0604020202020204" pitchFamily="34" charset="0"/>
              </a:rPr>
              <a:t>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patří mezi velmi perspektivní materiály z hlediska vývoje supravodičů. Má vysokou hodnotu kritické teploty. </a:t>
            </a:r>
            <a:r>
              <a:rPr lang="cs-CZ" sz="2000" b="1" dirty="0">
                <a:latin typeface="Arial" panose="020B0604020202020204" pitchFamily="34" charset="0"/>
                <a:cs typeface="Arial" panose="020B0604020202020204" pitchFamily="34" charset="0"/>
              </a:rPr>
              <a:t>Boridy fosforu </a:t>
            </a:r>
            <a:r>
              <a:rPr lang="cs-CZ" sz="2000"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 arsenu </a:t>
            </a:r>
            <a:r>
              <a:rPr lang="cs-CZ" sz="2000" dirty="0">
                <a:latin typeface="Arial" panose="020B0604020202020204" pitchFamily="34" charset="0"/>
                <a:cs typeface="Arial" panose="020B0604020202020204" pitchFamily="34" charset="0"/>
              </a:rPr>
              <a:t>jsou slibné vysokoteplotní polovodiče</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Boridy </a:t>
            </a:r>
            <a:r>
              <a:rPr lang="cs-CZ" sz="2000" dirty="0">
                <a:latin typeface="Arial" panose="020B0604020202020204" pitchFamily="34" charset="0"/>
                <a:cs typeface="Arial" panose="020B0604020202020204" pitchFamily="34" charset="0"/>
              </a:rPr>
              <a:t>TiB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CrB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našly uplatnění jako materiál na lopatky turbín, vnitřní povrchy spalovacích komor a raketových trysek. Schopnosti odolávat roztaveným kovům se využívá při výrobě vysokoteplotních reakčních nádob. Nacházejí se i v jaderných elektrárnách jako neutronové štíty a kontrolní tyče v reaktorech.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5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Obdélník 3"/>
          <p:cNvSpPr/>
          <p:nvPr/>
        </p:nvSpPr>
        <p:spPr>
          <a:xfrm>
            <a:off x="303179" y="1981200"/>
            <a:ext cx="8839200" cy="2031325"/>
          </a:xfrm>
          <a:prstGeom prst="rect">
            <a:avLst/>
          </a:prstGeom>
        </p:spPr>
        <p:txBody>
          <a:bodyPr wrap="square">
            <a:spAutoFit/>
          </a:bodyPr>
          <a:lstStyle/>
          <a:p>
            <a:endParaRPr lang="cs-CZ" dirty="0" smtClean="0"/>
          </a:p>
          <a:p>
            <a:r>
              <a:rPr lang="cs-CZ" dirty="0" smtClean="0"/>
              <a:t> </a:t>
            </a:r>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smtClean="0"/>
          </a:p>
          <a:p>
            <a:endParaRPr lang="cs-CZ" dirty="0" smtClean="0"/>
          </a:p>
          <a:p>
            <a:endParaRPr lang="cs-CZ" dirty="0" smtClean="0"/>
          </a:p>
          <a:p>
            <a:endParaRPr lang="cs-CZ" dirty="0"/>
          </a:p>
        </p:txBody>
      </p:sp>
      <p:sp>
        <p:nvSpPr>
          <p:cNvPr id="3" name="Obdélník 2"/>
          <p:cNvSpPr/>
          <p:nvPr/>
        </p:nvSpPr>
        <p:spPr>
          <a:xfrm>
            <a:off x="175098" y="249520"/>
            <a:ext cx="8740302" cy="3170099"/>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H</a:t>
            </a:r>
            <a:r>
              <a:rPr lang="en-US" sz="2000" b="1" dirty="0" err="1" smtClean="0">
                <a:latin typeface="Arial" panose="020B0604020202020204" pitchFamily="34" charset="0"/>
                <a:cs typeface="Arial" panose="020B0604020202020204" pitchFamily="34" charset="0"/>
              </a:rPr>
              <a:t>ydrid</a:t>
            </a:r>
            <a:r>
              <a:rPr lang="cs-CZ" sz="2000" b="1" dirty="0" smtClean="0">
                <a:latin typeface="Arial" panose="020B0604020202020204" pitchFamily="34" charset="0"/>
                <a:cs typeface="Arial" panose="020B0604020202020204" pitchFamily="34" charset="0"/>
              </a:rPr>
              <a:t> hlinitý</a:t>
            </a:r>
            <a:r>
              <a:rPr lang="en-US" sz="2000"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alan</a:t>
            </a:r>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AlH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n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bezbarvá </a:t>
            </a:r>
            <a:r>
              <a:rPr lang="en-US" sz="2000" dirty="0" smtClean="0">
                <a:latin typeface="Arial" panose="020B0604020202020204" pitchFamily="34" charset="0"/>
                <a:cs typeface="Arial" panose="020B0604020202020204" pitchFamily="34" charset="0"/>
              </a:rPr>
              <a:t>pyrophoric</a:t>
            </a:r>
            <a:r>
              <a:rPr lang="cs-CZ" sz="2000" dirty="0" err="1" smtClean="0">
                <a:latin typeface="Arial" panose="020B0604020202020204" pitchFamily="34" charset="0"/>
                <a:cs typeface="Arial" panose="020B0604020202020204" pitchFamily="34" charset="0"/>
              </a:rPr>
              <a:t>ká</a:t>
            </a:r>
            <a:r>
              <a:rPr lang="cs-CZ" sz="2000" dirty="0" smtClean="0">
                <a:latin typeface="Arial" panose="020B0604020202020204" pitchFamily="34" charset="0"/>
                <a:cs typeface="Arial" panose="020B0604020202020204" pitchFamily="34" charset="0"/>
              </a:rPr>
              <a:t> pevná látka, </a:t>
            </a:r>
            <a:r>
              <a:rPr lang="en-US" sz="2000" dirty="0" err="1" smtClean="0">
                <a:latin typeface="Arial" panose="020B0604020202020204" pitchFamily="34" charset="0"/>
                <a:cs typeface="Arial" panose="020B0604020202020204" pitchFamily="34" charset="0"/>
              </a:rPr>
              <a:t>redu</a:t>
            </a:r>
            <a:r>
              <a:rPr lang="cs-CZ" sz="2000" dirty="0" err="1" smtClean="0">
                <a:latin typeface="Arial" panose="020B0604020202020204" pitchFamily="34" charset="0"/>
                <a:cs typeface="Arial" panose="020B0604020202020204" pitchFamily="34" charset="0"/>
              </a:rPr>
              <a:t>kční</a:t>
            </a:r>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činidlo v </a:t>
            </a:r>
            <a:r>
              <a:rPr lang="en-US" sz="2000" dirty="0" smtClean="0">
                <a:latin typeface="Arial" panose="020B0604020202020204" pitchFamily="34" charset="0"/>
                <a:cs typeface="Arial" panose="020B0604020202020204" pitchFamily="34" charset="0"/>
              </a:rPr>
              <a:t>organic</a:t>
            </a:r>
            <a:r>
              <a:rPr lang="cs-CZ" sz="2000" dirty="0" err="1" smtClean="0">
                <a:latin typeface="Arial" panose="020B0604020202020204" pitchFamily="34" charset="0"/>
                <a:cs typeface="Arial" panose="020B0604020202020204" pitchFamily="34" charset="0"/>
              </a:rPr>
              <a:t>ké</a:t>
            </a:r>
            <a:r>
              <a:rPr lang="cs-CZ"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synt</a:t>
            </a:r>
            <a:r>
              <a:rPr lang="cs-CZ" sz="2000" dirty="0" err="1" smtClean="0">
                <a:latin typeface="Arial" panose="020B0604020202020204" pitchFamily="34" charset="0"/>
                <a:cs typeface="Arial" panose="020B0604020202020204" pitchFamily="34" charset="0"/>
              </a:rPr>
              <a:t>éze</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H</a:t>
            </a:r>
            <a:r>
              <a:rPr lang="en-US" sz="2000" b="1" dirty="0" err="1">
                <a:latin typeface="Arial" panose="020B0604020202020204" pitchFamily="34" charset="0"/>
                <a:cs typeface="Arial" panose="020B0604020202020204" pitchFamily="34" charset="0"/>
              </a:rPr>
              <a:t>ydrid</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gallinitý</a:t>
            </a:r>
            <a:r>
              <a:rPr lang="en-US"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g</a:t>
            </a:r>
            <a:r>
              <a:rPr lang="en-US" sz="2000" b="1" dirty="0">
                <a:latin typeface="Arial" panose="020B0604020202020204" pitchFamily="34" charset="0"/>
                <a:cs typeface="Arial" panose="020B0604020202020204" pitchFamily="34" charset="0"/>
              </a:rPr>
              <a:t>a</a:t>
            </a:r>
            <a:r>
              <a:rPr lang="cs-CZ" sz="2000" b="1" dirty="0">
                <a:latin typeface="Arial" panose="020B0604020202020204" pitchFamily="34" charset="0"/>
                <a:cs typeface="Arial" panose="020B0604020202020204" pitchFamily="34" charset="0"/>
              </a:rPr>
              <a:t>l</a:t>
            </a:r>
            <a:r>
              <a:rPr lang="en-US" sz="2000" b="1" dirty="0" err="1">
                <a:latin typeface="Arial" panose="020B0604020202020204" pitchFamily="34" charset="0"/>
                <a:cs typeface="Arial" panose="020B0604020202020204" pitchFamily="34" charset="0"/>
              </a:rPr>
              <a:t>lan</a:t>
            </a:r>
            <a:r>
              <a:rPr 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(GaH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n</a:t>
            </a:r>
            <a:endParaRPr lang="cs-CZ" sz="2000" dirty="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H</a:t>
            </a:r>
            <a:r>
              <a:rPr lang="en-US" sz="2000" b="1" dirty="0" err="1">
                <a:latin typeface="Arial" panose="020B0604020202020204" pitchFamily="34" charset="0"/>
                <a:cs typeface="Arial" panose="020B0604020202020204" pitchFamily="34" charset="0"/>
              </a:rPr>
              <a:t>ydrid</a:t>
            </a: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inditý</a:t>
            </a:r>
            <a:r>
              <a:rPr lang="en-US"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ind</a:t>
            </a:r>
            <a:r>
              <a:rPr lang="en-US" sz="2000" b="1" dirty="0" smtClean="0">
                <a:latin typeface="Arial" panose="020B0604020202020204" pitchFamily="34" charset="0"/>
                <a:cs typeface="Arial" panose="020B0604020202020204" pitchFamily="34" charset="0"/>
              </a:rPr>
              <a:t>an</a:t>
            </a:r>
            <a:r>
              <a:rPr lang="en-US" sz="2000" b="1"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(InH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n</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97276" y="3962400"/>
            <a:ext cx="8819745" cy="2246769"/>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Reakce s hydridem lithným v etheru dává </a:t>
            </a:r>
            <a:r>
              <a:rPr lang="cs-CZ" sz="2000" dirty="0" err="1" smtClean="0">
                <a:latin typeface="Arial" panose="020B0604020202020204" pitchFamily="34" charset="0"/>
                <a:cs typeface="Arial" panose="020B0604020202020204" pitchFamily="34" charset="0"/>
              </a:rPr>
              <a:t>tetahydridohlinitan</a:t>
            </a:r>
            <a:r>
              <a:rPr lang="cs-CZ" sz="2000" dirty="0" smtClean="0">
                <a:latin typeface="Arial" panose="020B0604020202020204" pitchFamily="34" charset="0"/>
                <a:cs typeface="Arial" panose="020B0604020202020204" pitchFamily="34" charset="0"/>
              </a:rPr>
              <a:t> lithný: </a:t>
            </a:r>
            <a:endParaRPr lang="cs-CZ" sz="20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AlH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LiH</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LiAlH</a:t>
            </a:r>
            <a:r>
              <a:rPr lang="cs-CZ" sz="2000" baseline="-25000" dirty="0" smtClean="0">
                <a:latin typeface="Arial" panose="020B0604020202020204" pitchFamily="34" charset="0"/>
                <a:cs typeface="Arial" panose="020B0604020202020204" pitchFamily="34" charset="0"/>
              </a:rPr>
              <a:t>4</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Obdobně existují komplexní hydridy LiGaH</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a LilnH</a:t>
            </a:r>
            <a:r>
              <a:rPr lang="cs-CZ" sz="2000" baseline="-25000" dirty="0" smtClean="0">
                <a:latin typeface="Arial" panose="020B0604020202020204" pitchFamily="34" charset="0"/>
                <a:cs typeface="Arial" panose="020B0604020202020204" pitchFamily="34" charset="0"/>
              </a:rPr>
              <a:t>4</a:t>
            </a:r>
            <a:endParaRPr lang="cs-CZ" sz="2000" baseline="-25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Hydid</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thallitý</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thallan</a:t>
            </a:r>
            <a:r>
              <a:rPr lang="cs-CZ" sz="2000" b="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TlH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dosud nebyl izolován a charakterizován.</a:t>
            </a:r>
            <a:endParaRPr lang="cs-CZ" sz="2000" dirty="0">
              <a:latin typeface="Arial" panose="020B0604020202020204" pitchFamily="34" charset="0"/>
              <a:cs typeface="Arial" panose="020B0604020202020204" pitchFamily="34" charset="0"/>
            </a:endParaRPr>
          </a:p>
        </p:txBody>
      </p:sp>
      <p:pic>
        <p:nvPicPr>
          <p:cNvPr id="34823" name="Picture 7" descr="Unit cell spacefill model of aluminium hydride">
            <a:hlinkClick r:id="rId2" tooltip="Unit cell spacefill model of aluminium hydr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830" y="1059774"/>
            <a:ext cx="20955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Wireframe model of lithium aluminium hydr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445" y="4495800"/>
            <a:ext cx="1674975"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Aluminium-hydride-unit-cell-3D-ball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779" y="1180159"/>
            <a:ext cx="1830421" cy="2782241"/>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dolů 6"/>
          <p:cNvSpPr/>
          <p:nvPr/>
        </p:nvSpPr>
        <p:spPr>
          <a:xfrm>
            <a:off x="6202292" y="688566"/>
            <a:ext cx="381000" cy="41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63379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152400"/>
            <a:ext cx="8229600" cy="639762"/>
          </a:xfrm>
        </p:spPr>
        <p:txBody>
          <a:bodyPr>
            <a:normAutofit/>
          </a:bodyPr>
          <a:lstStyle/>
          <a:p>
            <a:pPr eaLnBrk="1" hangingPunct="1"/>
            <a:r>
              <a:rPr lang="en-GB" altLang="en-US" sz="2800" b="1" dirty="0" err="1" smtClean="0">
                <a:latin typeface="Arial" panose="020B0604020202020204" pitchFamily="34" charset="0"/>
                <a:cs typeface="Arial" panose="020B0604020202020204" pitchFamily="34" charset="0"/>
              </a:rPr>
              <a:t>Halogenidy</a:t>
            </a:r>
            <a:endParaRPr lang="cs-CZ" altLang="en-US" sz="2800" b="1" dirty="0" smtClean="0">
              <a:latin typeface="Arial" panose="020B0604020202020204" pitchFamily="34" charset="0"/>
              <a:cs typeface="Arial" panose="020B0604020202020204" pitchFamily="34" charset="0"/>
            </a:endParaRPr>
          </a:p>
        </p:txBody>
      </p:sp>
      <p:sp>
        <p:nvSpPr>
          <p:cNvPr id="19460" name="Rectangle 3"/>
          <p:cNvSpPr>
            <a:spLocks noGrp="1" noChangeArrowheads="1"/>
          </p:cNvSpPr>
          <p:nvPr>
            <p:ph type="body" idx="1"/>
          </p:nvPr>
        </p:nvSpPr>
        <p:spPr>
          <a:xfrm>
            <a:off x="152400" y="838200"/>
            <a:ext cx="8839200" cy="5867400"/>
          </a:xfrm>
        </p:spPr>
        <p:txBody>
          <a:bodyPr>
            <a:normAutofit/>
          </a:bodyPr>
          <a:lstStyle/>
          <a:p>
            <a:pPr marL="0" indent="0" eaLnBrk="1" hangingPunct="1">
              <a:buNone/>
            </a:pPr>
            <a:r>
              <a:rPr lang="en-GB" altLang="en-US" sz="2400" b="1" dirty="0" err="1" smtClean="0">
                <a:latin typeface="Arial" panose="020B0604020202020204" pitchFamily="34" charset="0"/>
                <a:cs typeface="Arial" panose="020B0604020202020204" pitchFamily="34" charset="0"/>
              </a:rPr>
              <a:t>Bor</a:t>
            </a:r>
            <a:endParaRPr lang="en-GB" altLang="en-US" sz="2400"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1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f</a:t>
            </a:r>
            <a:r>
              <a:rPr lang="en-GB" altLang="en-US" sz="2000" dirty="0" err="1" smtClean="0">
                <a:latin typeface="Arial" panose="020B0604020202020204" pitchFamily="34" charset="0"/>
                <a:cs typeface="Arial" panose="020B0604020202020204" pitchFamily="34" charset="0"/>
              </a:rPr>
              <a:t>luorid</a:t>
            </a:r>
            <a:r>
              <a:rPr lang="en-GB" altLang="en-US" sz="2000" dirty="0" smtClean="0">
                <a:latin typeface="Arial" panose="020B0604020202020204" pitchFamily="34" charset="0"/>
                <a:cs typeface="Arial" panose="020B0604020202020204" pitchFamily="34" charset="0"/>
              </a:rPr>
              <a:t> je </a:t>
            </a:r>
            <a:r>
              <a:rPr lang="en-GB" altLang="en-US" sz="2000" dirty="0" err="1" smtClean="0">
                <a:latin typeface="Arial" panose="020B0604020202020204" pitchFamily="34" charset="0"/>
                <a:cs typeface="Arial" panose="020B0604020202020204" pitchFamily="34" charset="0"/>
              </a:rPr>
              <a:t>plyn</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chlorid</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bromid</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kapaliny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jodid</a:t>
            </a:r>
            <a:r>
              <a:rPr lang="en-GB" altLang="en-US" sz="2000" dirty="0" smtClean="0">
                <a:latin typeface="Arial" panose="020B0604020202020204" pitchFamily="34" charset="0"/>
                <a:cs typeface="Arial" panose="020B0604020202020204" pitchFamily="34" charset="0"/>
              </a:rPr>
              <a:t> je </a:t>
            </a:r>
            <a:r>
              <a:rPr lang="en-GB" altLang="en-US" sz="2000" dirty="0" err="1" smtClean="0">
                <a:latin typeface="Arial" panose="020B0604020202020204" pitchFamily="34" charset="0"/>
                <a:cs typeface="Arial" panose="020B0604020202020204" pitchFamily="34" charset="0"/>
              </a:rPr>
              <a:t>tuhá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látka</a:t>
            </a:r>
            <a:endParaRPr lang="en-GB"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od </a:t>
            </a:r>
            <a:r>
              <a:rPr lang="en-GB" altLang="en-US" sz="2000" dirty="0" err="1" smtClean="0">
                <a:latin typeface="Arial" panose="020B0604020202020204" pitchFamily="34" charset="0"/>
                <a:cs typeface="Arial" panose="020B0604020202020204" pitchFamily="34" charset="0"/>
              </a:rPr>
              <a:t>fluoridu</a:t>
            </a:r>
            <a:r>
              <a:rPr lang="en-GB" altLang="en-US" sz="2000" dirty="0" smtClean="0">
                <a:latin typeface="Arial" panose="020B0604020202020204" pitchFamily="34" charset="0"/>
                <a:cs typeface="Arial" panose="020B0604020202020204" pitchFamily="34" charset="0"/>
              </a:rPr>
              <a:t> k </a:t>
            </a:r>
            <a:r>
              <a:rPr lang="en-GB" altLang="en-US" sz="2000" dirty="0" err="1" smtClean="0">
                <a:latin typeface="Arial" panose="020B0604020202020204" pitchFamily="34" charset="0"/>
                <a:cs typeface="Arial" panose="020B0604020202020204" pitchFamily="34" charset="0"/>
              </a:rPr>
              <a:t>jodidu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vzrůstá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rychlost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hydrolýzy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jodid</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hydrolyzuje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explozivně</a:t>
            </a:r>
            <a:r>
              <a:rPr lang="en-GB" altLang="en-US" sz="2000" dirty="0" smtClean="0">
                <a:latin typeface="Arial" panose="020B0604020202020204" pitchFamily="34" charset="0"/>
                <a:cs typeface="Arial" panose="020B0604020202020204" pitchFamily="34" charset="0"/>
              </a:rPr>
              <a:t>) </a:t>
            </a:r>
          </a:p>
          <a:p>
            <a:pPr algn="ct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BX</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+ 3H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BO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+ 3HX </a:t>
            </a:r>
          </a:p>
          <a:p>
            <a:pPr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BX</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Lewis</a:t>
            </a:r>
            <a:r>
              <a:rPr lang="cs-CZ" altLang="en-US" sz="2000" dirty="0" smtClean="0">
                <a:latin typeface="Arial" panose="020B0604020202020204" pitchFamily="34" charset="0"/>
                <a:cs typeface="Arial" panose="020B0604020202020204" pitchFamily="34" charset="0"/>
              </a:rPr>
              <a:t>ovy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kyseliny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ochotně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komplex</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anionty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slučují</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snadno</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donory</a:t>
            </a:r>
            <a:r>
              <a:rPr lang="en-GB" altLang="en-US" sz="2000" dirty="0" smtClean="0">
                <a:latin typeface="Arial" panose="020B0604020202020204" pitchFamily="34" charset="0"/>
                <a:cs typeface="Arial" panose="020B0604020202020204" pitchFamily="34" charset="0"/>
              </a:rPr>
              <a:t> el. </a:t>
            </a:r>
            <a:r>
              <a:rPr lang="en-GB" altLang="en-US" sz="2000" dirty="0" err="1" smtClean="0">
                <a:latin typeface="Arial" panose="020B0604020202020204" pitchFamily="34" charset="0"/>
                <a:cs typeface="Arial" panose="020B0604020202020204" pitchFamily="34" charset="0"/>
              </a:rPr>
              <a:t>párů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alkoholy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ethery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amoniakem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apod</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vzniku</a:t>
            </a:r>
            <a:r>
              <a:rPr lang="en-GB"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adičních</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sloučenin</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např</a:t>
            </a:r>
            <a:r>
              <a:rPr lang="en-GB" altLang="en-US" sz="2000" dirty="0" smtClean="0">
                <a:latin typeface="Arial" panose="020B0604020202020204" pitchFamily="34" charset="0"/>
                <a:cs typeface="Arial" panose="020B0604020202020204" pitchFamily="34" charset="0"/>
              </a:rPr>
              <a:t>: </a:t>
            </a:r>
          </a:p>
          <a:p>
            <a:pPr algn="ct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BX</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NH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BX</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NH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buNone/>
            </a:pPr>
            <a:r>
              <a:rPr lang="en-GB" altLang="en-US" sz="2000" b="1" dirty="0">
                <a:latin typeface="Arial" panose="020B0604020202020204" pitchFamily="34" charset="0"/>
                <a:cs typeface="Arial" panose="020B0604020202020204" pitchFamily="34" charset="0"/>
              </a:rPr>
              <a:t>BF</a:t>
            </a:r>
            <a:r>
              <a:rPr lang="en-GB" altLang="en-US" sz="2000" b="1"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bezbarvý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plyn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nejsilnější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Lewisova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s F</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tvoří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pevné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tetraedrické</a:t>
            </a:r>
            <a:r>
              <a:rPr lang="en-GB" altLang="en-US" sz="2000" dirty="0">
                <a:latin typeface="Arial" panose="020B0604020202020204" pitchFamily="34" charset="0"/>
                <a:cs typeface="Arial" panose="020B0604020202020204" pitchFamily="34" charset="0"/>
              </a:rPr>
              <a:t> BF</a:t>
            </a:r>
            <a:r>
              <a:rPr lang="en-GB" altLang="en-US" sz="2000" baseline="-25000" dirty="0">
                <a:latin typeface="Arial" panose="020B0604020202020204" pitchFamily="34" charset="0"/>
                <a:cs typeface="Arial" panose="020B0604020202020204" pitchFamily="34" charset="0"/>
              </a:rPr>
              <a:t>4</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anionty</a:t>
            </a:r>
            <a:r>
              <a:rPr lang="en-GB" altLang="en-US" sz="2000" dirty="0">
                <a:latin typeface="Arial" panose="020B0604020202020204" pitchFamily="34" charset="0"/>
                <a:cs typeface="Arial" panose="020B0604020202020204" pitchFamily="34" charset="0"/>
              </a:rPr>
              <a:t>, soli </a:t>
            </a:r>
            <a:r>
              <a:rPr lang="cs-CZ" altLang="en-US" sz="2000" dirty="0" smtClean="0">
                <a:latin typeface="Arial" panose="020B0604020202020204" pitchFamily="34" charset="0"/>
                <a:cs typeface="Arial" panose="020B0604020202020204" pitchFamily="34" charset="0"/>
              </a:rPr>
              <a:t>velmi </a:t>
            </a:r>
            <a:r>
              <a:rPr lang="en-GB" altLang="en-US" sz="2000" dirty="0" err="1" smtClean="0">
                <a:latin typeface="Arial" panose="020B0604020202020204" pitchFamily="34" charset="0"/>
                <a:cs typeface="Arial" panose="020B0604020202020204" pitchFamily="34" charset="0"/>
              </a:rPr>
              <a:t>silné</a:t>
            </a:r>
            <a:r>
              <a:rPr lang="cs-CZ" altLang="en-US" sz="2000" dirty="0" smtClean="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kys</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tetrafluoroborité</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HBF</a:t>
            </a:r>
            <a:r>
              <a:rPr lang="en-GB" altLang="en-US" sz="2000" baseline="-25000" dirty="0">
                <a:latin typeface="Arial" panose="020B0604020202020204" pitchFamily="34" charset="0"/>
                <a:cs typeface="Arial" panose="020B0604020202020204" pitchFamily="34" charset="0"/>
              </a:rPr>
              <a:t>4</a:t>
            </a:r>
          </a:p>
          <a:p>
            <a:pP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hydrolýzou</a:t>
            </a:r>
            <a:r>
              <a:rPr lang="en-GB" altLang="en-US" sz="2000" dirty="0">
                <a:latin typeface="Arial" panose="020B0604020202020204" pitchFamily="34" charset="0"/>
                <a:cs typeface="Arial" panose="020B0604020202020204" pitchFamily="34" charset="0"/>
              </a:rPr>
              <a:t> BF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p>
          <a:p>
            <a:pPr algn="ctr">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4 BF</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+ 6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3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+ 3 BF</a:t>
            </a:r>
            <a:r>
              <a:rPr lang="en-GB" altLang="en-US" sz="2000" baseline="-25000" dirty="0">
                <a:latin typeface="Arial" panose="020B0604020202020204" pitchFamily="34" charset="0"/>
                <a:cs typeface="Arial" panose="020B0604020202020204" pitchFamily="34" charset="0"/>
              </a:rPr>
              <a:t>4</a:t>
            </a:r>
            <a:r>
              <a:rPr lang="en-GB" altLang="en-US" sz="2000" baseline="30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B(OH)</a:t>
            </a:r>
            <a:r>
              <a:rPr lang="en-GB" altLang="en-US" sz="2000" baseline="-25000" dirty="0">
                <a:latin typeface="Arial" panose="020B0604020202020204" pitchFamily="34" charset="0"/>
                <a:cs typeface="Arial" panose="020B0604020202020204" pitchFamily="34" charset="0"/>
              </a:rPr>
              <a:t>3</a:t>
            </a:r>
          </a:p>
          <a:p>
            <a:pPr>
              <a:buNone/>
            </a:pPr>
            <a:r>
              <a:rPr lang="en-GB" altLang="en-US" sz="2000" b="1" dirty="0" smtClean="0">
                <a:latin typeface="Arial" panose="020B0604020202020204" pitchFamily="34" charset="0"/>
                <a:cs typeface="Arial" panose="020B0604020202020204" pitchFamily="34" charset="0"/>
              </a:rPr>
              <a:t>K</a:t>
            </a:r>
            <a:r>
              <a:rPr lang="en-US" altLang="en-US" sz="2000" b="1" dirty="0">
                <a:latin typeface="Arial" panose="020B0604020202020204" pitchFamily="34" charset="0"/>
                <a:cs typeface="Arial" panose="020B0604020202020204" pitchFamily="34" charset="0"/>
              </a:rPr>
              <a:t>[</a:t>
            </a:r>
            <a:r>
              <a:rPr lang="en-GB" altLang="en-US" sz="2000" b="1" dirty="0">
                <a:latin typeface="Arial" panose="020B0604020202020204" pitchFamily="34" charset="0"/>
                <a:cs typeface="Arial" panose="020B0604020202020204" pitchFamily="34" charset="0"/>
              </a:rPr>
              <a:t>BF</a:t>
            </a:r>
            <a:r>
              <a:rPr lang="en-GB" altLang="en-US" sz="2000" b="1" baseline="-25000" dirty="0">
                <a:latin typeface="Arial" panose="020B0604020202020204" pitchFamily="34" charset="0"/>
                <a:cs typeface="Arial" panose="020B0604020202020204" pitchFamily="34" charset="0"/>
              </a:rPr>
              <a:t>4</a:t>
            </a:r>
            <a:r>
              <a:rPr lang="en-US" altLang="en-US" sz="2000" b="1" dirty="0">
                <a:latin typeface="Arial" panose="020B0604020202020204" pitchFamily="34" charset="0"/>
                <a:cs typeface="Arial" panose="020B0604020202020204" pitchFamily="34" charset="0"/>
              </a:rPr>
              <a:t>]</a:t>
            </a:r>
            <a:r>
              <a:rPr lang="en-GB" altLang="en-US" sz="2000" b="1"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málo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rozpustný</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slouží</a:t>
            </a:r>
            <a:r>
              <a:rPr lang="en-GB" altLang="en-US" sz="2000" dirty="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buNone/>
            </a:pPr>
            <a:r>
              <a:rPr lang="cs-CZ"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ke</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stanovení</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draslíku.</a:t>
            </a:r>
            <a:endParaRPr lang="cs-CZ" altLang="en-US" sz="2000" dirty="0">
              <a:latin typeface="Arial" panose="020B0604020202020204" pitchFamily="34" charset="0"/>
              <a:cs typeface="Arial" panose="020B0604020202020204" pitchFamily="34" charset="0"/>
            </a:endParaRPr>
          </a:p>
          <a:p>
            <a:pPr algn="ct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p:txBody>
      </p:sp>
      <p:pic>
        <p:nvPicPr>
          <p:cNvPr id="13315" name="Picture 3" descr="BF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279785"/>
            <a:ext cx="1409700" cy="129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79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18353" y="1676400"/>
            <a:ext cx="8873247" cy="4419600"/>
          </a:xfrm>
        </p:spPr>
        <p:txBody>
          <a:bodyPr>
            <a:normAutofit/>
          </a:bodyPr>
          <a:lstStyle/>
          <a:p>
            <a:pPr marL="0" indent="0">
              <a:buNone/>
            </a:pPr>
            <a:r>
              <a:rPr lang="cs-CZ" altLang="en-US" sz="2000" b="1" dirty="0" smtClean="0">
                <a:latin typeface="Arial" panose="020B0604020202020204" pitchFamily="34" charset="0"/>
                <a:cs typeface="Arial" panose="020B0604020202020204" pitchFamily="34" charset="0"/>
              </a:rPr>
              <a:t>Halogenidy </a:t>
            </a:r>
            <a:r>
              <a:rPr lang="en-GB" altLang="en-US" sz="2000" b="1" dirty="0" smtClean="0">
                <a:latin typeface="Arial" panose="020B0604020202020204" pitchFamily="34" charset="0"/>
                <a:cs typeface="Arial" panose="020B0604020202020204" pitchFamily="34" charset="0"/>
              </a:rPr>
              <a:t>Al</a:t>
            </a:r>
            <a:r>
              <a:rPr lang="en-GB" altLang="en-US" sz="2000" b="1" dirty="0">
                <a:latin typeface="Arial" panose="020B0604020202020204" pitchFamily="34" charset="0"/>
                <a:cs typeface="Arial" panose="020B0604020202020204" pitchFamily="34" charset="0"/>
              </a:rPr>
              <a:t>, Ga, In a </a:t>
            </a:r>
            <a:r>
              <a:rPr lang="en-GB" altLang="en-US" sz="2000" b="1" dirty="0" smtClean="0">
                <a:latin typeface="Arial" panose="020B0604020202020204" pitchFamily="34" charset="0"/>
                <a:cs typeface="Arial" panose="020B0604020202020204" pitchFamily="34" charset="0"/>
              </a:rPr>
              <a:t>Tl</a:t>
            </a:r>
            <a:endParaRPr lang="cs-CZ" altLang="en-US" sz="2000" b="1" dirty="0" smtClean="0">
              <a:latin typeface="Arial" panose="020B0604020202020204" pitchFamily="34" charset="0"/>
              <a:cs typeface="Arial" panose="020B0604020202020204" pitchFamily="34" charset="0"/>
            </a:endParaRPr>
          </a:p>
          <a:p>
            <a:pPr marL="0" indent="0">
              <a:buNone/>
            </a:pPr>
            <a:endParaRPr lang="en-GB" altLang="en-US" sz="2000" dirty="0">
              <a:latin typeface="Arial" panose="020B0604020202020204" pitchFamily="34" charset="0"/>
              <a:cs typeface="Arial" panose="020B0604020202020204" pitchFamily="34" charset="0"/>
            </a:endParaRPr>
          </a:p>
          <a:p>
            <a:pPr algn="just">
              <a:buFontTx/>
              <a:buChar char="-"/>
            </a:pP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i </a:t>
            </a:r>
            <a:r>
              <a:rPr lang="en-GB" altLang="en-US" sz="2000" dirty="0" err="1" smtClean="0">
                <a:latin typeface="Arial" panose="020B0604020202020204" pitchFamily="34" charset="0"/>
                <a:cs typeface="Arial" panose="020B0604020202020204" pitchFamily="34" charset="0"/>
              </a:rPr>
              <a:t>při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teplotách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blízkých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bodu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varu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dimerní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molekuly</a:t>
            </a:r>
            <a:r>
              <a:rPr lang="en-GB" altLang="en-US" sz="2000" dirty="0" smtClean="0">
                <a:latin typeface="Arial" panose="020B0604020202020204" pitchFamily="34" charset="0"/>
                <a:cs typeface="Arial" panose="020B0604020202020204" pitchFamily="34" charset="0"/>
              </a:rPr>
              <a:t> M</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X</a:t>
            </a:r>
            <a:r>
              <a:rPr lang="en-GB" altLang="en-US" sz="2000" baseline="-25000" dirty="0" smtClean="0">
                <a:latin typeface="Arial" panose="020B0604020202020204" pitchFamily="34" charset="0"/>
                <a:cs typeface="Arial" panose="020B0604020202020204" pitchFamily="34" charset="0"/>
              </a:rPr>
              <a:t>6</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tvarem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tetraedrů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spojených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hranou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snaha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doplnění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elektronových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oktetů</a:t>
            </a:r>
            <a:r>
              <a:rPr lang="en-GB" altLang="en-US"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a:p>
            <a:pPr algn="just">
              <a:buFontTx/>
              <a:buChar char="-"/>
            </a:pPr>
            <a:endParaRPr lang="en-GB" altLang="en-US" sz="1000" dirty="0" smtClean="0">
              <a:latin typeface="Arial" panose="020B0604020202020204" pitchFamily="34" charset="0"/>
              <a:cs typeface="Arial" panose="020B0604020202020204" pitchFamily="34" charset="0"/>
            </a:endParaRPr>
          </a:p>
          <a:p>
            <a:pPr algn="just" eaLnBrk="1" hangingPunct="1">
              <a:buFontTx/>
              <a:buChar char="-"/>
            </a:pP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hydrolyzují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analogie</a:t>
            </a:r>
            <a:r>
              <a:rPr lang="en-GB" altLang="en-US" sz="2000" dirty="0" smtClean="0">
                <a:latin typeface="Arial" panose="020B0604020202020204" pitchFamily="34" charset="0"/>
                <a:cs typeface="Arial" panose="020B0604020202020204" pitchFamily="34" charset="0"/>
              </a:rPr>
              <a:t> k B), </a:t>
            </a:r>
            <a:r>
              <a:rPr lang="en-GB" altLang="en-US" sz="2000" dirty="0" err="1" smtClean="0">
                <a:latin typeface="Arial" panose="020B0604020202020204" pitchFamily="34" charset="0"/>
                <a:cs typeface="Arial" panose="020B0604020202020204" pitchFamily="34" charset="0"/>
              </a:rPr>
              <a:t>hydrolýzu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lze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potlačit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okyselením</a:t>
            </a:r>
            <a:endParaRPr lang="cs-CZ" altLang="en-US" sz="2000" dirty="0" smtClean="0">
              <a:latin typeface="Arial" panose="020B0604020202020204" pitchFamily="34" charset="0"/>
              <a:cs typeface="Arial" panose="020B0604020202020204" pitchFamily="34" charset="0"/>
            </a:endParaRPr>
          </a:p>
          <a:p>
            <a:pPr algn="just" eaLnBrk="1" hangingPunct="1">
              <a:buFontTx/>
              <a:buChar char="-"/>
            </a:pPr>
            <a:endParaRPr lang="en-GB" altLang="en-US" sz="1000" dirty="0" smtClean="0">
              <a:latin typeface="Arial" panose="020B0604020202020204" pitchFamily="34" charset="0"/>
              <a:cs typeface="Arial" panose="020B0604020202020204" pitchFamily="34" charset="0"/>
            </a:endParaRPr>
          </a:p>
          <a:p>
            <a:pPr algn="just" eaLnBrk="1" hangingPunct="1">
              <a:buFontTx/>
              <a:buChar char="-"/>
            </a:pPr>
            <a:r>
              <a:rPr lang="en-GB" altLang="en-US" sz="2000" dirty="0" smtClean="0">
                <a:latin typeface="Arial" panose="020B0604020202020204" pitchFamily="34" charset="0"/>
                <a:cs typeface="Arial" panose="020B0604020202020204" pitchFamily="34" charset="0"/>
              </a:rPr>
              <a:t>v </a:t>
            </a:r>
            <a:r>
              <a:rPr lang="en-GB" altLang="en-US" sz="2000" dirty="0" err="1" smtClean="0">
                <a:latin typeface="Arial" panose="020B0604020202020204" pitchFamily="34" charset="0"/>
                <a:cs typeface="Arial" panose="020B0604020202020204" pitchFamily="34" charset="0"/>
              </a:rPr>
              <a:t>roztocích</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nadbytkem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halogenidů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vytvářejí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komplexní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anionty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např</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AlF</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fluoridy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en-GB"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kovů</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fluorohlinitany</a:t>
            </a:r>
            <a:r>
              <a:rPr lang="en-GB"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AlF</a:t>
            </a:r>
            <a:r>
              <a:rPr lang="en-GB" altLang="en-US" sz="2000" baseline="-25000" dirty="0" smtClean="0">
                <a:latin typeface="Arial" panose="020B0604020202020204" pitchFamily="34" charset="0"/>
                <a:cs typeface="Arial" panose="020B0604020202020204" pitchFamily="34" charset="0"/>
              </a:rPr>
              <a:t>4</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AlF</a:t>
            </a:r>
            <a:r>
              <a:rPr lang="en-GB" altLang="en-US" sz="2000" baseline="-25000" dirty="0" smtClean="0">
                <a:latin typeface="Arial" panose="020B0604020202020204" pitchFamily="34" charset="0"/>
                <a:cs typeface="Arial" panose="020B0604020202020204" pitchFamily="34" charset="0"/>
              </a:rPr>
              <a:t>5</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 AlF</a:t>
            </a:r>
            <a:r>
              <a:rPr lang="en-GB" altLang="en-US" sz="2000" baseline="-25000" dirty="0" smtClean="0">
                <a:latin typeface="Arial" panose="020B0604020202020204" pitchFamily="34" charset="0"/>
                <a:cs typeface="Arial" panose="020B0604020202020204" pitchFamily="34" charset="0"/>
              </a:rPr>
              <a:t>6</a:t>
            </a:r>
            <a:r>
              <a:rPr lang="en-GB" altLang="en-US" sz="2000" baseline="30000" dirty="0" smtClean="0">
                <a:latin typeface="Arial" panose="020B0604020202020204" pitchFamily="34" charset="0"/>
                <a:cs typeface="Arial" panose="020B0604020202020204" pitchFamily="34" charset="0"/>
              </a:rPr>
              <a:t>3-</a:t>
            </a:r>
            <a:endParaRPr lang="cs-CZ" altLang="en-US" sz="2000" baseline="30000" dirty="0" smtClean="0">
              <a:latin typeface="Arial" panose="020B0604020202020204" pitchFamily="34" charset="0"/>
              <a:cs typeface="Arial" panose="020B0604020202020204" pitchFamily="34" charset="0"/>
            </a:endParaRPr>
          </a:p>
          <a:p>
            <a:pPr algn="just" eaLnBrk="1" hangingPunct="1">
              <a:buFontTx/>
              <a:buChar char="-"/>
            </a:pPr>
            <a:endParaRPr lang="cs-CZ" altLang="en-US" sz="1000" baseline="30000" dirty="0" smtClean="0">
              <a:latin typeface="Arial" panose="020B0604020202020204" pitchFamily="34" charset="0"/>
              <a:cs typeface="Arial" panose="020B0604020202020204" pitchFamily="34" charset="0"/>
            </a:endParaRPr>
          </a:p>
          <a:p>
            <a:pPr algn="just" eaLnBrk="1" hangingPunct="1">
              <a:buFontTx/>
              <a:buChar char="-"/>
            </a:pPr>
            <a:r>
              <a:rPr lang="en-GB" altLang="en-US" sz="2000" dirty="0" err="1" smtClean="0">
                <a:latin typeface="Arial" panose="020B0604020202020204" pitchFamily="34" charset="0"/>
                <a:cs typeface="Arial" panose="020B0604020202020204" pitchFamily="34" charset="0"/>
              </a:rPr>
              <a:t>pouze</a:t>
            </a:r>
            <a:r>
              <a:rPr lang="en-GB" altLang="en-US" sz="2000" dirty="0" smtClean="0">
                <a:latin typeface="Arial" panose="020B0604020202020204" pitchFamily="34" charset="0"/>
                <a:cs typeface="Arial" panose="020B0604020202020204" pitchFamily="34" charset="0"/>
              </a:rPr>
              <a:t> Tl </a:t>
            </a: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stálé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halogenidy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typu</a:t>
            </a:r>
            <a:r>
              <a:rPr lang="en-GB" altLang="en-US" sz="2000" dirty="0" smtClean="0">
                <a:latin typeface="Arial" panose="020B0604020202020204" pitchFamily="34" charset="0"/>
                <a:cs typeface="Arial" panose="020B0604020202020204" pitchFamily="34" charset="0"/>
              </a:rPr>
              <a:t> Tl</a:t>
            </a:r>
            <a:r>
              <a:rPr lang="cs-CZ" altLang="en-US" sz="2000" baseline="30000" dirty="0" smtClean="0">
                <a:latin typeface="Arial" panose="020B0604020202020204" pitchFamily="34" charset="0"/>
                <a:cs typeface="Arial" panose="020B0604020202020204" pitchFamily="34" charset="0"/>
              </a:rPr>
              <a:t>I</a:t>
            </a:r>
            <a:r>
              <a:rPr lang="en-GB" altLang="en-US" sz="2000" dirty="0" smtClean="0">
                <a:latin typeface="Arial" panose="020B0604020202020204" pitchFamily="34" charset="0"/>
                <a:cs typeface="Arial" panose="020B0604020202020204" pitchFamily="34" charset="0"/>
              </a:rPr>
              <a:t>X</a:t>
            </a:r>
            <a:endParaRPr lang="cs-CZ" altLang="en-US" sz="2000" dirty="0" smtClean="0">
              <a:latin typeface="Arial" panose="020B0604020202020204" pitchFamily="34" charset="0"/>
              <a:cs typeface="Arial" panose="020B0604020202020204" pitchFamily="34" charset="0"/>
            </a:endParaRPr>
          </a:p>
          <a:p>
            <a:pPr algn="just" eaLnBrk="1" hangingPunct="1">
              <a:buFontTx/>
              <a:buChar char="-"/>
            </a:pPr>
            <a:endParaRPr lang="en-GB" altLang="en-US" sz="2000" dirty="0" smtClean="0">
              <a:latin typeface="Arial" panose="020B0604020202020204" pitchFamily="34" charset="0"/>
              <a:cs typeface="Arial" panose="020B0604020202020204" pitchFamily="34" charset="0"/>
            </a:endParaRPr>
          </a:p>
          <a:p>
            <a:pPr algn="just">
              <a:buNone/>
            </a:pP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fluoridy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nejméně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těkavé</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nejméně</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rozpustné</a:t>
            </a:r>
            <a:r>
              <a:rPr lang="cs-CZ" altLang="en-US" sz="2000" dirty="0" smtClean="0">
                <a:latin typeface="Arial" panose="020B0604020202020204" pitchFamily="34" charset="0"/>
                <a:cs typeface="Arial" panose="020B0604020202020204" pitchFamily="34" charset="0"/>
              </a:rPr>
              <a:t>, kromě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TlF</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dobře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rozpustný</a:t>
            </a:r>
            <a:r>
              <a:rPr lang="cs-CZ" altLang="en-US" sz="2000" dirty="0" smtClean="0">
                <a:latin typeface="Arial" panose="020B0604020202020204" pitchFamily="34" charset="0"/>
                <a:cs typeface="Arial" panose="020B0604020202020204" pitchFamily="34" charset="0"/>
              </a:rPr>
              <a:t>.</a:t>
            </a:r>
          </a:p>
        </p:txBody>
      </p:sp>
      <p:sp>
        <p:nvSpPr>
          <p:cNvPr id="2" name="Obdélník 1"/>
          <p:cNvSpPr/>
          <p:nvPr/>
        </p:nvSpPr>
        <p:spPr>
          <a:xfrm>
            <a:off x="152400" y="228600"/>
            <a:ext cx="8839200" cy="707886"/>
          </a:xfrm>
          <a:prstGeom prst="rect">
            <a:avLst/>
          </a:prstGeom>
        </p:spPr>
        <p:txBody>
          <a:bodyPr wrap="square">
            <a:spAutoFit/>
          </a:bodyPr>
          <a:lstStyle/>
          <a:p>
            <a:pPr>
              <a:buNone/>
            </a:pPr>
            <a:r>
              <a:rPr lang="cs-CZ" sz="2000" b="1" dirty="0" smtClean="0">
                <a:latin typeface="Arial" panose="020B0604020202020204" pitchFamily="34" charset="0"/>
                <a:cs typeface="Arial" panose="020B0604020202020204" pitchFamily="34" charset="0"/>
              </a:rPr>
              <a:t>Chlorid boritý </a:t>
            </a:r>
            <a:r>
              <a:rPr lang="cs-CZ" sz="2000" dirty="0" smtClean="0">
                <a:latin typeface="Arial" panose="020B0604020202020204" pitchFamily="34" charset="0"/>
                <a:cs typeface="Arial" panose="020B0604020202020204" pitchFamily="34" charset="0"/>
              </a:rPr>
              <a:t>BCl</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 </a:t>
            </a:r>
            <a:r>
              <a:rPr lang="cs-CZ" sz="2000" b="1" dirty="0" smtClean="0">
                <a:latin typeface="Arial" panose="020B0604020202020204" pitchFamily="34" charset="0"/>
                <a:cs typeface="Arial" panose="020B0604020202020204" pitchFamily="34" charset="0"/>
              </a:rPr>
              <a:t>dichlorid boritý </a:t>
            </a:r>
            <a:r>
              <a:rPr lang="cs-CZ" sz="2000" dirty="0" smtClean="0">
                <a:latin typeface="Arial" panose="020B0604020202020204" pitchFamily="34" charset="0"/>
                <a:cs typeface="Arial" panose="020B0604020202020204" pitchFamily="34" charset="0"/>
              </a:rPr>
              <a:t>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Cl</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nacházejí využití v organických syntézách. </a:t>
            </a:r>
            <a:endParaRPr lang="cs-CZ" sz="2000" dirty="0">
              <a:latin typeface="Arial" panose="020B0604020202020204" pitchFamily="34" charset="0"/>
              <a:cs typeface="Arial" panose="020B0604020202020204" pitchFamily="34" charset="0"/>
            </a:endParaRPr>
          </a:p>
        </p:txBody>
      </p:sp>
      <p:pic>
        <p:nvPicPr>
          <p:cNvPr id="3686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838200"/>
            <a:ext cx="2147062" cy="120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3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5098" y="152400"/>
            <a:ext cx="8763000" cy="5632311"/>
          </a:xfrm>
          <a:prstGeom prst="rect">
            <a:avLst/>
          </a:prstGeom>
        </p:spPr>
        <p:txBody>
          <a:bodyPr wrap="square">
            <a:spAutoFit/>
          </a:bodyPr>
          <a:lstStyle/>
          <a:p>
            <a:pPr algn="just"/>
            <a:r>
              <a:rPr lang="cs-CZ" altLang="en-US" sz="2000" b="1" dirty="0" smtClean="0">
                <a:latin typeface="Arial" panose="020B0604020202020204" pitchFamily="34" charset="0"/>
                <a:cs typeface="Arial" panose="020B0604020202020204" pitchFamily="34" charset="0"/>
              </a:rPr>
              <a:t>K</a:t>
            </a:r>
            <a:r>
              <a:rPr lang="en-GB" altLang="en-US" sz="2000" b="1" dirty="0" err="1" smtClean="0">
                <a:latin typeface="Arial" panose="020B0604020202020204" pitchFamily="34" charset="0"/>
                <a:cs typeface="Arial" panose="020B0604020202020204" pitchFamily="34" charset="0"/>
              </a:rPr>
              <a:t>ryolit</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[AlF</a:t>
            </a:r>
            <a:r>
              <a:rPr lang="en-GB" altLang="en-US" sz="2000" baseline="-25000" dirty="0">
                <a:latin typeface="Arial" panose="020B0604020202020204" pitchFamily="34" charset="0"/>
                <a:cs typeface="Arial" panose="020B0604020202020204" pitchFamily="34" charset="0"/>
              </a:rPr>
              <a:t>6</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 minerál, používaný při </a:t>
            </a:r>
            <a:r>
              <a:rPr lang="cs-CZ" sz="2000" dirty="0" smtClean="0">
                <a:latin typeface="Arial" panose="020B0604020202020204" pitchFamily="34" charset="0"/>
                <a:cs typeface="Arial" panose="020B0604020202020204" pitchFamily="34" charset="0"/>
              </a:rPr>
              <a:t>výrobě </a:t>
            </a:r>
            <a:r>
              <a:rPr lang="cs-CZ" sz="2000" dirty="0">
                <a:latin typeface="Arial" panose="020B0604020202020204" pitchFamily="34" charset="0"/>
                <a:cs typeface="Arial" panose="020B0604020202020204" pitchFamily="34" charset="0"/>
              </a:rPr>
              <a:t>hliníku z </a:t>
            </a:r>
            <a:r>
              <a:rPr lang="cs-CZ" sz="2000" dirty="0" smtClean="0">
                <a:latin typeface="Arial" panose="020B0604020202020204" pitchFamily="34" charset="0"/>
                <a:cs typeface="Arial" panose="020B0604020202020204" pitchFamily="34" charset="0"/>
              </a:rPr>
              <a:t>bauxitu, glazur a optických </a:t>
            </a:r>
            <a:r>
              <a:rPr lang="cs-CZ" sz="2000" dirty="0">
                <a:latin typeface="Arial" panose="020B0604020202020204" pitchFamily="34" charset="0"/>
                <a:cs typeface="Arial" panose="020B0604020202020204" pitchFamily="34" charset="0"/>
              </a:rPr>
              <a:t>skel. </a:t>
            </a:r>
            <a:endParaRPr lang="cs-CZ" altLang="en-US" sz="2000" dirty="0" smtClean="0">
              <a:latin typeface="Arial" panose="020B0604020202020204" pitchFamily="34" charset="0"/>
              <a:cs typeface="Arial" panose="020B0604020202020204" pitchFamily="34" charset="0"/>
            </a:endParaRPr>
          </a:p>
          <a:p>
            <a:pPr algn="just"/>
            <a:endParaRPr lang="cs-CZ" sz="2000" b="1" dirty="0">
              <a:solidFill>
                <a:srgbClr val="FF0000"/>
              </a:solidFill>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Chlorid </a:t>
            </a:r>
            <a:r>
              <a:rPr lang="cs-CZ" sz="2000" b="1" dirty="0" err="1" smtClean="0">
                <a:latin typeface="Arial" panose="020B0604020202020204" pitchFamily="34" charset="0"/>
                <a:cs typeface="Arial" panose="020B0604020202020204" pitchFamily="34" charset="0"/>
              </a:rPr>
              <a:t>gallitý</a:t>
            </a:r>
            <a:r>
              <a:rPr lang="cs-CZ" sz="2000" b="1"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GaCl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katalyzátor řady organických reakcí. </a:t>
            </a:r>
            <a:endParaRPr lang="cs-CZ" sz="2000" dirty="0" smtClean="0">
              <a:latin typeface="Arial" panose="020B0604020202020204" pitchFamily="34" charset="0"/>
              <a:cs typeface="Arial" panose="020B0604020202020204" pitchFamily="34" charset="0"/>
            </a:endParaRPr>
          </a:p>
          <a:p>
            <a:pPr algn="just"/>
            <a:endParaRPr lang="cs-CZ" sz="2000" b="1"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Fluorid </a:t>
            </a:r>
            <a:r>
              <a:rPr lang="cs-CZ" sz="2000" b="1" dirty="0">
                <a:latin typeface="Arial" panose="020B0604020202020204" pitchFamily="34" charset="0"/>
                <a:cs typeface="Arial" panose="020B0604020202020204" pitchFamily="34" charset="0"/>
              </a:rPr>
              <a:t>inditý</a:t>
            </a:r>
            <a:r>
              <a:rPr lang="cs-CZ" sz="2000" dirty="0">
                <a:latin typeface="Arial" panose="020B0604020202020204" pitchFamily="34" charset="0"/>
                <a:cs typeface="Arial" panose="020B0604020202020204" pitchFamily="34" charset="0"/>
              </a:rPr>
              <a:t> InF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k výrobě neoxidových skel a </a:t>
            </a:r>
            <a:r>
              <a:rPr lang="cs-CZ" sz="2000" dirty="0" smtClean="0">
                <a:latin typeface="Arial" panose="020B0604020202020204" pitchFamily="34" charset="0"/>
                <a:cs typeface="Arial" panose="020B0604020202020204" pitchFamily="34" charset="0"/>
              </a:rPr>
              <a:t>katalyzuje </a:t>
            </a:r>
            <a:r>
              <a:rPr lang="cs-CZ" sz="2000" dirty="0">
                <a:latin typeface="Arial" panose="020B0604020202020204" pitchFamily="34" charset="0"/>
                <a:cs typeface="Arial" panose="020B0604020202020204" pitchFamily="34" charset="0"/>
              </a:rPr>
              <a:t>některé organické reakce. </a:t>
            </a:r>
            <a:r>
              <a:rPr lang="cs-CZ" sz="2000" b="1" dirty="0">
                <a:latin typeface="Arial" panose="020B0604020202020204" pitchFamily="34" charset="0"/>
                <a:cs typeface="Arial" panose="020B0604020202020204" pitchFamily="34" charset="0"/>
              </a:rPr>
              <a:t>Chlorid inditý </a:t>
            </a:r>
            <a:r>
              <a:rPr lang="cs-CZ" sz="2000" dirty="0">
                <a:latin typeface="Arial" panose="020B0604020202020204" pitchFamily="34" charset="0"/>
                <a:cs typeface="Arial" panose="020B0604020202020204" pitchFamily="34" charset="0"/>
              </a:rPr>
              <a:t>InCl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jako silná </a:t>
            </a:r>
            <a:r>
              <a:rPr lang="cs-CZ" sz="2000" dirty="0" err="1">
                <a:latin typeface="Arial" panose="020B0604020202020204" pitchFamily="34" charset="0"/>
                <a:cs typeface="Arial" panose="020B0604020202020204" pitchFamily="34" charset="0"/>
              </a:rPr>
              <a:t>Lewisova</a:t>
            </a:r>
            <a:r>
              <a:rPr lang="cs-CZ" sz="2000" dirty="0">
                <a:latin typeface="Arial" panose="020B0604020202020204" pitchFamily="34" charset="0"/>
                <a:cs typeface="Arial" panose="020B0604020202020204" pitchFamily="34" charset="0"/>
              </a:rPr>
              <a:t> kyselina nalézá využití v organické </a:t>
            </a:r>
            <a:r>
              <a:rPr lang="cs-CZ" sz="2000" dirty="0" smtClean="0">
                <a:latin typeface="Arial" panose="020B0604020202020204" pitchFamily="34" charset="0"/>
                <a:cs typeface="Arial" panose="020B0604020202020204" pitchFamily="34" charset="0"/>
              </a:rPr>
              <a:t>chemii. </a:t>
            </a:r>
            <a:r>
              <a:rPr lang="cs-CZ" sz="2000" b="1" dirty="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indný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InI</a:t>
            </a:r>
            <a:r>
              <a:rPr lang="cs-CZ" sz="2000" dirty="0">
                <a:latin typeface="Arial" panose="020B0604020202020204" pitchFamily="34" charset="0"/>
                <a:cs typeface="Arial" panose="020B0604020202020204" pitchFamily="34" charset="0"/>
              </a:rPr>
              <a:t> slouží jako luminofor v halogenidových výbojkách.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Bromid </a:t>
            </a:r>
            <a:r>
              <a:rPr lang="cs-CZ" sz="2000" b="1" dirty="0" err="1" smtClean="0">
                <a:latin typeface="Arial" panose="020B0604020202020204" pitchFamily="34" charset="0"/>
                <a:cs typeface="Arial" panose="020B0604020202020204" pitchFamily="34" charset="0"/>
              </a:rPr>
              <a:t>thallný</a:t>
            </a:r>
            <a:r>
              <a:rPr lang="cs-CZ" sz="2000" b="1" dirty="0" smtClean="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TlBr</a:t>
            </a:r>
            <a:r>
              <a:rPr lang="cs-CZ" sz="2000" dirty="0">
                <a:latin typeface="Arial" panose="020B0604020202020204" pitchFamily="34" charset="0"/>
                <a:cs typeface="Arial" panose="020B0604020202020204" pitchFamily="34" charset="0"/>
              </a:rPr>
              <a:t> se používá k výrobě fotografických materiálů citlivých k infračervenému světlu. </a:t>
            </a:r>
            <a:r>
              <a:rPr lang="cs-CZ" sz="2000" b="1" dirty="0" smtClean="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thallný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TlI</a:t>
            </a:r>
            <a:r>
              <a:rPr lang="cs-CZ" sz="2000" dirty="0">
                <a:latin typeface="Arial" panose="020B0604020202020204" pitchFamily="34" charset="0"/>
                <a:cs typeface="Arial" panose="020B0604020202020204" pitchFamily="34" charset="0"/>
              </a:rPr>
              <a:t> slouží jako luminofor v halogenidových výbojkách</a:t>
            </a:r>
            <a:r>
              <a:rPr lang="cs-CZ" sz="2000" dirty="0" smtClean="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C</a:t>
            </a:r>
            <a:r>
              <a:rPr lang="en-US" sz="2000" b="1" dirty="0" err="1" smtClean="0">
                <a:latin typeface="Arial" panose="020B0604020202020204" pitchFamily="34" charset="0"/>
                <a:cs typeface="Arial" panose="020B0604020202020204" pitchFamily="34" charset="0"/>
              </a:rPr>
              <a:t>hlorohydr</a:t>
            </a:r>
            <a:r>
              <a:rPr lang="cs-CZ" sz="2000" b="1" dirty="0" smtClean="0">
                <a:latin typeface="Arial" panose="020B0604020202020204" pitchFamily="34" charset="0"/>
                <a:cs typeface="Arial" panose="020B0604020202020204" pitchFamily="34" charset="0"/>
              </a:rPr>
              <a:t>á</a:t>
            </a:r>
            <a:r>
              <a:rPr lang="en-US" sz="2000" b="1" dirty="0" smtClean="0">
                <a:latin typeface="Arial" panose="020B0604020202020204" pitchFamily="34" charset="0"/>
                <a:cs typeface="Arial" panose="020B0604020202020204" pitchFamily="34" charset="0"/>
              </a:rPr>
              <a:t>t</a:t>
            </a:r>
            <a:r>
              <a:rPr lang="cs-CZ" sz="2000" b="1" dirty="0" smtClean="0">
                <a:latin typeface="Arial" panose="020B0604020202020204" pitchFamily="34" charset="0"/>
                <a:cs typeface="Arial" panose="020B0604020202020204" pitchFamily="34" charset="0"/>
              </a:rPr>
              <a:t> hliníku</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skupina solí obecného vzorce Al</a:t>
            </a:r>
            <a:r>
              <a:rPr lang="en-US" sz="2000" baseline="-25000" dirty="0" err="1" smtClean="0">
                <a:latin typeface="Arial" panose="020B0604020202020204" pitchFamily="34" charset="0"/>
                <a:cs typeface="Arial" panose="020B0604020202020204" pitchFamily="34" charset="0"/>
              </a:rPr>
              <a:t>n</a:t>
            </a:r>
            <a:r>
              <a:rPr lang="en-US" sz="2000" dirty="0" err="1" smtClean="0">
                <a:latin typeface="Arial" panose="020B0604020202020204" pitchFamily="34" charset="0"/>
                <a:cs typeface="Arial" panose="020B0604020202020204" pitchFamily="34" charset="0"/>
              </a:rPr>
              <a:t>C</a:t>
            </a:r>
            <a:r>
              <a:rPr lang="cs-CZ" sz="2000" dirty="0" smtClean="0">
                <a:latin typeface="Arial" panose="020B0604020202020204" pitchFamily="34" charset="0"/>
                <a:cs typeface="Arial" panose="020B0604020202020204" pitchFamily="34" charset="0"/>
              </a:rPr>
              <a:t>l</a:t>
            </a:r>
            <a:r>
              <a:rPr lang="en-US" sz="2000" baseline="-25000" dirty="0" smtClean="0">
                <a:latin typeface="Arial" panose="020B0604020202020204" pitchFamily="34" charset="0"/>
                <a:cs typeface="Arial" panose="020B0604020202020204" pitchFamily="34" charset="0"/>
              </a:rPr>
              <a:t>(3n-m</a:t>
            </a:r>
            <a:r>
              <a:rPr lang="en-US" sz="2000" baseline="-25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(OH)</a:t>
            </a:r>
            <a:r>
              <a:rPr lang="en-US" sz="2000" baseline="-25000"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 </a:t>
            </a:r>
            <a:r>
              <a:rPr lang="en-US" sz="2000" dirty="0" smtClean="0">
                <a:latin typeface="Arial" panose="020B0604020202020204" pitchFamily="34" charset="0"/>
                <a:cs typeface="Arial" panose="020B0604020202020204" pitchFamily="34" charset="0"/>
              </a:rPr>
              <a:t>a</a:t>
            </a:r>
            <a:r>
              <a:rPr lang="cs-CZ" sz="2000" dirty="0" smtClean="0">
                <a:latin typeface="Arial" panose="020B0604020202020204" pitchFamily="34" charset="0"/>
                <a:cs typeface="Arial" panose="020B0604020202020204" pitchFamily="34" charset="0"/>
              </a:rPr>
              <a:t>k</a:t>
            </a:r>
            <a:r>
              <a:rPr lang="en-US" sz="2000" dirty="0" err="1" smtClean="0">
                <a:latin typeface="Arial" panose="020B0604020202020204" pitchFamily="34" charset="0"/>
                <a:cs typeface="Arial" panose="020B0604020202020204" pitchFamily="34" charset="0"/>
              </a:rPr>
              <a:t>tiv</a:t>
            </a:r>
            <a:r>
              <a:rPr lang="cs-CZ" sz="2000" dirty="0" smtClean="0">
                <a:latin typeface="Arial" panose="020B0604020202020204" pitchFamily="34" charset="0"/>
                <a:cs typeface="Arial" panose="020B0604020202020204" pitchFamily="34" charset="0"/>
              </a:rPr>
              <a:t>ní složkou </a:t>
            </a:r>
            <a:r>
              <a:rPr lang="cs-CZ" sz="2000" dirty="0" err="1" smtClean="0">
                <a:latin typeface="Arial" panose="020B0604020202020204" pitchFamily="34" charset="0"/>
                <a:cs typeface="Arial" panose="020B0604020202020204" pitchFamily="34" charset="0"/>
              </a:rPr>
              <a:t>ko</a:t>
            </a:r>
            <a:r>
              <a:rPr lang="en-US" sz="2000" dirty="0" err="1" smtClean="0">
                <a:latin typeface="Arial" panose="020B0604020202020204" pitchFamily="34" charset="0"/>
                <a:cs typeface="Arial" panose="020B0604020202020204" pitchFamily="34" charset="0"/>
              </a:rPr>
              <a:t>mer</a:t>
            </a:r>
            <a:r>
              <a:rPr lang="cs-CZ" sz="2000" dirty="0" err="1" smtClean="0">
                <a:latin typeface="Arial" panose="020B0604020202020204" pitchFamily="34" charset="0"/>
                <a:cs typeface="Arial" panose="020B0604020202020204" pitchFamily="34" charset="0"/>
              </a:rPr>
              <a:t>čních</a:t>
            </a:r>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antiperspirant</a:t>
            </a:r>
            <a:r>
              <a:rPr lang="cs-CZ" sz="2000" dirty="0" smtClean="0">
                <a:latin typeface="Arial" panose="020B0604020202020204" pitchFamily="34" charset="0"/>
                <a:cs typeface="Arial" panose="020B0604020202020204" pitchFamily="34" charset="0"/>
              </a:rPr>
              <a:t>ů.</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Nejčastěji se v </a:t>
            </a:r>
            <a:r>
              <a:rPr lang="en-US" sz="2000" dirty="0" smtClean="0">
                <a:latin typeface="Arial" panose="020B0604020202020204" pitchFamily="34" charset="0"/>
                <a:cs typeface="Arial" panose="020B0604020202020204" pitchFamily="34" charset="0"/>
              </a:rPr>
              <a:t>deodorant</a:t>
            </a:r>
            <a:r>
              <a:rPr lang="cs-CZ" sz="2000" dirty="0" smtClean="0">
                <a:latin typeface="Arial" panose="020B0604020202020204" pitchFamily="34" charset="0"/>
                <a:cs typeface="Arial" panose="020B0604020202020204" pitchFamily="34" charset="0"/>
              </a:rPr>
              <a:t>ech a </a:t>
            </a:r>
            <a:r>
              <a:rPr lang="en-US" sz="2000" dirty="0" smtClean="0">
                <a:latin typeface="Arial" panose="020B0604020202020204" pitchFamily="34" charset="0"/>
                <a:cs typeface="Arial" panose="020B0604020202020204" pitchFamily="34" charset="0"/>
              </a:rPr>
              <a:t>antiperspirant</a:t>
            </a:r>
            <a:r>
              <a:rPr lang="cs-CZ" sz="2000" dirty="0" smtClean="0">
                <a:latin typeface="Arial" panose="020B0604020202020204" pitchFamily="34" charset="0"/>
                <a:cs typeface="Arial" panose="020B0604020202020204" pitchFamily="34" charset="0"/>
              </a:rPr>
              <a:t>ech používá</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Cl(OH)</a:t>
            </a:r>
            <a:r>
              <a:rPr lang="en-US" sz="2000" baseline="-25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Jako </a:t>
            </a:r>
            <a:r>
              <a:rPr lang="cs-CZ" sz="2000" dirty="0">
                <a:latin typeface="Arial" panose="020B0604020202020204" pitchFamily="34" charset="0"/>
                <a:cs typeface="Arial" panose="020B0604020202020204" pitchFamily="34" charset="0"/>
              </a:rPr>
              <a:t>k</a:t>
            </a:r>
            <a:r>
              <a:rPr lang="en-US" sz="2000" dirty="0" err="1" smtClean="0">
                <a:latin typeface="Arial" panose="020B0604020202020204" pitchFamily="34" charset="0"/>
                <a:cs typeface="Arial" panose="020B0604020202020204" pitchFamily="34" charset="0"/>
              </a:rPr>
              <a:t>oagulant</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při úpravě vod</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odstraňuje organickou složku a koloidní částice</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a:t>
            </a:r>
            <a:r>
              <a:rPr lang="en-US" sz="2000" dirty="0" err="1" smtClean="0">
                <a:latin typeface="Arial" panose="020B0604020202020204" pitchFamily="34" charset="0"/>
                <a:cs typeface="Arial" panose="020B0604020202020204" pitchFamily="34" charset="0"/>
              </a:rPr>
              <a:t>suspen</a:t>
            </a:r>
            <a:r>
              <a:rPr lang="cs-CZ" sz="2000" dirty="0" err="1" smtClean="0">
                <a:latin typeface="Arial" panose="020B0604020202020204" pitchFamily="34" charset="0"/>
                <a:cs typeface="Arial" panose="020B0604020202020204" pitchFamily="34" charset="0"/>
              </a:rPr>
              <a:t>zi</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97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76200"/>
            <a:ext cx="8229600" cy="715962"/>
          </a:xfrm>
        </p:spPr>
        <p:txBody>
          <a:bodyPr>
            <a:normAutofit/>
          </a:bodyPr>
          <a:lstStyle/>
          <a:p>
            <a:pPr eaLnBrk="1" hangingPunct="1"/>
            <a:r>
              <a:rPr lang="en-GB" altLang="en-US" sz="3200" b="1" dirty="0" err="1" smtClean="0">
                <a:latin typeface="Arial" panose="020B0604020202020204" pitchFamily="34" charset="0"/>
                <a:cs typeface="Arial" panose="020B0604020202020204" pitchFamily="34" charset="0"/>
              </a:rPr>
              <a:t>Oxosloučeniny</a:t>
            </a:r>
            <a:endParaRPr lang="cs-CZ" altLang="en-US" sz="3200" b="1" dirty="0" smtClean="0">
              <a:latin typeface="Arial" panose="020B0604020202020204" pitchFamily="34" charset="0"/>
              <a:cs typeface="Arial" panose="020B0604020202020204" pitchFamily="34" charset="0"/>
            </a:endParaRPr>
          </a:p>
        </p:txBody>
      </p:sp>
      <p:sp>
        <p:nvSpPr>
          <p:cNvPr id="22532" name="Rectangle 3"/>
          <p:cNvSpPr>
            <a:spLocks noGrp="1" noChangeArrowheads="1"/>
          </p:cNvSpPr>
          <p:nvPr>
            <p:ph type="body" idx="1"/>
          </p:nvPr>
        </p:nvSpPr>
        <p:spPr>
          <a:xfrm>
            <a:off x="152400" y="914400"/>
            <a:ext cx="8813260" cy="5797550"/>
          </a:xfrm>
        </p:spPr>
        <p:txBody>
          <a:bodyPr>
            <a:normAutofit/>
          </a:bodyPr>
          <a:lstStyle/>
          <a:p>
            <a:pPr marL="0" indent="0" algn="ctr" eaLnBrk="1" hangingPunct="1">
              <a:buNone/>
            </a:pPr>
            <a:r>
              <a:rPr lang="en-GB" altLang="en-US" sz="2800" b="1" dirty="0" err="1" smtClean="0">
                <a:latin typeface="Arial" panose="020B0604020202020204" pitchFamily="34" charset="0"/>
                <a:cs typeface="Arial" panose="020B0604020202020204" pitchFamily="34" charset="0"/>
              </a:rPr>
              <a:t>Bor</a:t>
            </a:r>
            <a:endParaRPr lang="cs-CZ" altLang="en-US" sz="2800" b="1" dirty="0" smtClean="0">
              <a:latin typeface="Arial" panose="020B0604020202020204" pitchFamily="34" charset="0"/>
              <a:cs typeface="Arial" panose="020B0604020202020204" pitchFamily="34" charset="0"/>
            </a:endParaRPr>
          </a:p>
          <a:p>
            <a:pPr marL="0" indent="0" eaLnBrk="1" hangingPunct="1">
              <a:buNone/>
            </a:pPr>
            <a:r>
              <a:rPr lang="en-GB" altLang="en-US" sz="2000" b="1" dirty="0" err="1" smtClean="0">
                <a:latin typeface="Arial" panose="020B0604020202020204" pitchFamily="34" charset="0"/>
                <a:cs typeface="Arial" panose="020B0604020202020204" pitchFamily="34" charset="0"/>
              </a:rPr>
              <a:t>Oxid</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boritý</a:t>
            </a:r>
            <a:r>
              <a:rPr lang="en-GB" altLang="en-US" sz="2000" b="1" dirty="0" smtClean="0">
                <a:latin typeface="Arial" panose="020B0604020202020204" pitchFamily="34" charset="0"/>
                <a:cs typeface="Arial" panose="020B0604020202020204" pitchFamily="34" charset="0"/>
              </a:rPr>
              <a:t> B</a:t>
            </a:r>
            <a:r>
              <a:rPr lang="en-GB" altLang="en-US" sz="2000" b="1" baseline="-25000" dirty="0" smtClean="0">
                <a:latin typeface="Arial" panose="020B0604020202020204" pitchFamily="34" charset="0"/>
                <a:cs typeface="Arial" panose="020B0604020202020204" pitchFamily="34" charset="0"/>
              </a:rPr>
              <a:t>2</a:t>
            </a:r>
            <a:r>
              <a:rPr lang="en-GB" altLang="en-US" sz="2000" b="1" dirty="0" smtClean="0">
                <a:latin typeface="Arial" panose="020B0604020202020204" pitchFamily="34" charset="0"/>
                <a:cs typeface="Arial" panose="020B0604020202020204" pitchFamily="34" charset="0"/>
              </a:rPr>
              <a:t>O</a:t>
            </a:r>
            <a:r>
              <a:rPr lang="en-GB" altLang="en-US" sz="2000" b="1" baseline="-25000" dirty="0" smtClean="0">
                <a:latin typeface="Arial" panose="020B0604020202020204" pitchFamily="34" charset="0"/>
                <a:cs typeface="Arial" panose="020B0604020202020204" pitchFamily="34" charset="0"/>
              </a:rPr>
              <a:t>3</a:t>
            </a:r>
            <a:r>
              <a:rPr lang="en-GB" altLang="en-US" sz="2000" b="1" dirty="0" smtClean="0">
                <a:latin typeface="Arial" panose="020B0604020202020204" pitchFamily="34" charset="0"/>
                <a:cs typeface="Arial" panose="020B0604020202020204" pitchFamily="34" charset="0"/>
              </a:rPr>
              <a:t> </a:t>
            </a:r>
          </a:p>
          <a:p>
            <a:pPr marL="0" indent="0" algn="just"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bezbarvá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oxidoreduk</a:t>
            </a:r>
            <a:r>
              <a:rPr lang="cs-CZ" altLang="en-US" sz="2000" dirty="0" smtClean="0">
                <a:latin typeface="Arial" panose="020B0604020202020204" pitchFamily="34" charset="0"/>
                <a:cs typeface="Arial" panose="020B0604020202020204" pitchFamily="34" charset="0"/>
              </a:rPr>
              <a:t>čně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stálá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hygroskopická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látka</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vzniká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hořením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boru</a:t>
            </a:r>
            <a:r>
              <a:rPr lang="en-GB" altLang="en-US" sz="2000" dirty="0" smtClean="0">
                <a:latin typeface="Arial" panose="020B0604020202020204" pitchFamily="34" charset="0"/>
                <a:cs typeface="Arial" panose="020B0604020202020204" pitchFamily="34" charset="0"/>
              </a:rPr>
              <a:t> v </a:t>
            </a:r>
            <a:r>
              <a:rPr lang="en-GB" altLang="en-US" sz="2000" dirty="0" err="1" smtClean="0">
                <a:latin typeface="Arial" panose="020B0604020202020204" pitchFamily="34" charset="0"/>
                <a:cs typeface="Arial" panose="020B0604020202020204" pitchFamily="34" charset="0"/>
              </a:rPr>
              <a:t>kyslíku</a:t>
            </a:r>
            <a:r>
              <a:rPr lang="en-GB" altLang="en-US" sz="2000" dirty="0" smtClean="0">
                <a:latin typeface="Arial" panose="020B0604020202020204" pitchFamily="34" charset="0"/>
                <a:cs typeface="Arial" panose="020B0604020202020204" pitchFamily="34" charset="0"/>
              </a:rPr>
              <a:t>: </a:t>
            </a:r>
          </a:p>
          <a:p>
            <a:pPr algn="ct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4B + 3O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2B</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3</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ten je </a:t>
            </a:r>
            <a:r>
              <a:rPr lang="en-GB" altLang="en-US" sz="2000" dirty="0" err="1" smtClean="0">
                <a:latin typeface="Arial" panose="020B0604020202020204" pitchFamily="34" charset="0"/>
                <a:cs typeface="Arial" panose="020B0604020202020204" pitchFamily="34" charset="0"/>
              </a:rPr>
              <a:t>kyselinotvor</a:t>
            </a:r>
            <a:r>
              <a:rPr lang="cs-CZ" altLang="en-US" sz="2000" dirty="0" err="1" smtClean="0">
                <a:latin typeface="Arial" panose="020B0604020202020204" pitchFamily="34" charset="0"/>
                <a:cs typeface="Arial" panose="020B0604020202020204" pitchFamily="34" charset="0"/>
              </a:rPr>
              <a:t>ným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anhydridem</a:t>
            </a:r>
            <a:r>
              <a:rPr lang="en-GB" altLang="en-US" sz="2000" dirty="0" smtClean="0">
                <a:latin typeface="Arial" panose="020B0604020202020204" pitchFamily="34" charset="0"/>
                <a:cs typeface="Arial" panose="020B0604020202020204" pitchFamily="34" charset="0"/>
              </a:rPr>
              <a:t> 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BO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p>
          <a:p>
            <a:pPr algn="ct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B</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+ 3H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 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BO</a:t>
            </a:r>
            <a:r>
              <a:rPr lang="en-GB" altLang="en-US" sz="2000" baseline="-25000" dirty="0" smtClean="0">
                <a:latin typeface="Arial" panose="020B0604020202020204" pitchFamily="34" charset="0"/>
                <a:cs typeface="Arial" panose="020B0604020202020204" pitchFamily="34" charset="0"/>
              </a:rPr>
              <a:t>3</a:t>
            </a:r>
            <a:endParaRPr lang="cs-CZ" altLang="en-US" sz="2000" baseline="-25000" dirty="0" smtClean="0">
              <a:latin typeface="Arial" panose="020B0604020202020204" pitchFamily="34" charset="0"/>
              <a:cs typeface="Arial" panose="020B0604020202020204" pitchFamily="34" charset="0"/>
            </a:endParaRPr>
          </a:p>
          <a:p>
            <a:pPr algn="ctr" eaLnBrk="1" hangingPunct="1">
              <a:buFont typeface="Wingdings" pitchFamily="2" charset="2"/>
              <a:buNone/>
            </a:pPr>
            <a:endParaRPr lang="cs-CZ" altLang="en-US" sz="2000" baseline="-25000" dirty="0">
              <a:latin typeface="Arial" panose="020B0604020202020204" pitchFamily="34" charset="0"/>
              <a:cs typeface="Arial" panose="020B0604020202020204" pitchFamily="34" charset="0"/>
            </a:endParaRPr>
          </a:p>
          <a:p>
            <a:pPr marL="0" indent="0">
              <a:buNone/>
            </a:pPr>
            <a:r>
              <a:rPr lang="en-GB" altLang="en-US" sz="2000" b="1" dirty="0" err="1">
                <a:latin typeface="Arial" panose="020B0604020202020204" pitchFamily="34" charset="0"/>
                <a:cs typeface="Arial" panose="020B0604020202020204" pitchFamily="34" charset="0"/>
              </a:rPr>
              <a:t>Kyselina</a:t>
            </a:r>
            <a:r>
              <a:rPr lang="en-GB" altLang="en-US" sz="2000" b="1" dirty="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boritá</a:t>
            </a:r>
            <a:r>
              <a:rPr lang="en-GB" altLang="en-US" sz="2000" dirty="0" smtClean="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H</a:t>
            </a:r>
            <a:r>
              <a:rPr lang="en-GB" altLang="en-US" sz="2000" b="1" baseline="-25000" dirty="0">
                <a:latin typeface="Arial" panose="020B0604020202020204" pitchFamily="34" charset="0"/>
                <a:cs typeface="Arial" panose="020B0604020202020204" pitchFamily="34" charset="0"/>
              </a:rPr>
              <a:t>3</a:t>
            </a:r>
            <a:r>
              <a:rPr lang="en-GB" altLang="en-US" sz="2000" b="1" dirty="0">
                <a:latin typeface="Arial" panose="020B0604020202020204" pitchFamily="34" charset="0"/>
                <a:cs typeface="Arial" panose="020B0604020202020204" pitchFamily="34" charset="0"/>
              </a:rPr>
              <a:t>BO</a:t>
            </a:r>
            <a:r>
              <a:rPr lang="en-GB" altLang="en-US" sz="2000" b="1"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orthoboritá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trihydrogenboritá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trioxoboritá</a:t>
            </a:r>
            <a:r>
              <a:rPr lang="en-GB" altLang="en-US" sz="2000" dirty="0">
                <a:latin typeface="Arial" panose="020B0604020202020204" pitchFamily="34" charset="0"/>
                <a:cs typeface="Arial" panose="020B0604020202020204" pitchFamily="34" charset="0"/>
              </a:rPr>
              <a:t>)</a:t>
            </a:r>
          </a:p>
          <a:p>
            <a:pPr marL="0" indent="0">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krystalická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bílá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ve vodě málo </a:t>
            </a:r>
            <a:r>
              <a:rPr lang="cs-CZ" sz="2000" dirty="0" smtClean="0">
                <a:latin typeface="Arial" panose="020B0604020202020204" pitchFamily="34" charset="0"/>
                <a:cs typeface="Arial" panose="020B0604020202020204" pitchFamily="34" charset="0"/>
              </a:rPr>
              <a:t>rozpustná. </a:t>
            </a:r>
            <a:endParaRPr lang="en-GB" altLang="en-US" sz="2000" baseline="-25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endParaRPr lang="cs-CZ" altLang="en-US" sz="2000" baseline="30000" dirty="0" smtClean="0">
              <a:latin typeface="Arial" panose="020B0604020202020204" pitchFamily="34" charset="0"/>
              <a:cs typeface="Arial" panose="020B0604020202020204" pitchFamily="34" charset="0"/>
            </a:endParaRPr>
          </a:p>
        </p:txBody>
      </p:sp>
      <p:pic>
        <p:nvPicPr>
          <p:cNvPr id="7" name="Picture 2" descr="Nalezený obrázek pro boric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860" y="4684450"/>
            <a:ext cx="1672549" cy="183551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72922"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Boric-acid-unit-cell-3D-ball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673102"/>
            <a:ext cx="2438400" cy="1987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Boric-acid-layer-3D-balls.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6043" y="4642103"/>
            <a:ext cx="3247215" cy="198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22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6" y="152400"/>
            <a:ext cx="8881353" cy="64017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Zahřátím nad 100 °C se kyselina </a:t>
            </a:r>
            <a:r>
              <a:rPr lang="cs-CZ" sz="2000" dirty="0" err="1">
                <a:latin typeface="Arial" panose="020B0604020202020204" pitchFamily="34" charset="0"/>
                <a:cs typeface="Arial" panose="020B0604020202020204" pitchFamily="34" charset="0"/>
              </a:rPr>
              <a:t>trihydrogenboritá</a:t>
            </a:r>
            <a:r>
              <a:rPr lang="cs-CZ" sz="2000" dirty="0">
                <a:latin typeface="Arial" panose="020B0604020202020204" pitchFamily="34" charset="0"/>
                <a:cs typeface="Arial" panose="020B0604020202020204" pitchFamily="34" charset="0"/>
              </a:rPr>
              <a:t> dehydratuje na </a:t>
            </a:r>
            <a:r>
              <a:rPr lang="cs-CZ" sz="2000" b="1" dirty="0">
                <a:latin typeface="Arial" panose="020B0604020202020204" pitchFamily="34" charset="0"/>
                <a:cs typeface="Arial" panose="020B0604020202020204" pitchFamily="34" charset="0"/>
              </a:rPr>
              <a:t>kyselinu </a:t>
            </a:r>
            <a:r>
              <a:rPr lang="cs-CZ" sz="2000" b="1" dirty="0" err="1">
                <a:latin typeface="Arial" panose="020B0604020202020204" pitchFamily="34" charset="0"/>
                <a:cs typeface="Arial" panose="020B0604020202020204" pitchFamily="34" charset="0"/>
              </a:rPr>
              <a:t>hydrogenboritou</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metaboritou</a:t>
            </a:r>
            <a:r>
              <a:rPr lang="cs-CZ" sz="2000" dirty="0">
                <a:latin typeface="Arial" panose="020B0604020202020204" pitchFamily="34" charset="0"/>
                <a:cs typeface="Arial" panose="020B0604020202020204" pitchFamily="34" charset="0"/>
              </a:rPr>
              <a:t>) (HBO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n</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3 B(OH)</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 → (BOH)</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O</a:t>
            </a:r>
            <a:r>
              <a:rPr lang="pt-BR" sz="2000" baseline="-25000" dirty="0">
                <a:latin typeface="Arial" panose="020B0604020202020204" pitchFamily="34" charset="0"/>
                <a:cs typeface="Arial" panose="020B0604020202020204" pitchFamily="34" charset="0"/>
              </a:rPr>
              <a:t>3</a:t>
            </a:r>
            <a:r>
              <a:rPr lang="pt-BR" sz="2000" dirty="0">
                <a:latin typeface="Arial" panose="020B0604020202020204" pitchFamily="34" charset="0"/>
                <a:cs typeface="Arial" panose="020B0604020202020204" pitchFamily="34" charset="0"/>
              </a:rPr>
              <a:t> + 3 H</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O </a:t>
            </a:r>
            <a:endParaRPr lang="cs-CZ" sz="2000" dirty="0" smtClean="0">
              <a:latin typeface="Arial" panose="020B0604020202020204" pitchFamily="34" charset="0"/>
              <a:cs typeface="Arial" panose="020B0604020202020204" pitchFamily="34" charset="0"/>
            </a:endParaRPr>
          </a:p>
          <a:p>
            <a:pPr algn="ctr"/>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známou </a:t>
            </a:r>
            <a:r>
              <a:rPr lang="cs-CZ" sz="2000" dirty="0">
                <a:latin typeface="Arial" panose="020B0604020202020204" pitchFamily="34" charset="0"/>
                <a:cs typeface="Arial" panose="020B0604020202020204" pitchFamily="34" charset="0"/>
              </a:rPr>
              <a:t>ve třech krystalových modifikacích (</a:t>
            </a:r>
            <a:r>
              <a:rPr lang="cs-CZ" sz="2000" dirty="0" err="1">
                <a:latin typeface="Arial" panose="020B0604020202020204" pitchFamily="34" charset="0"/>
                <a:cs typeface="Arial" panose="020B0604020202020204" pitchFamily="34" charset="0"/>
              </a:rPr>
              <a:t>orthorhombické</a:t>
            </a:r>
            <a:r>
              <a:rPr lang="cs-CZ" sz="2000" dirty="0">
                <a:latin typeface="Arial" panose="020B0604020202020204" pitchFamily="34" charset="0"/>
                <a:cs typeface="Arial" panose="020B0604020202020204" pitchFamily="34" charset="0"/>
              </a:rPr>
              <a:t>, monoklinické a kubické) lišících se svými stavebními jednotkami, hustotou i koordinačními čísly atomů boru (3, 3 i 4, 4).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endParaRPr lang="cs-CZ" altLang="en-US" sz="2000" dirty="0" smtClean="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smtClean="0">
              <a:latin typeface="Arial" panose="020B0604020202020204" pitchFamily="34" charset="0"/>
              <a:cs typeface="Arial" panose="020B0604020202020204" pitchFamily="34" charset="0"/>
            </a:endParaRPr>
          </a:p>
          <a:p>
            <a:endParaRPr lang="cs-CZ" altLang="en-US" sz="2000" dirty="0">
              <a:latin typeface="Arial" panose="020B0604020202020204" pitchFamily="34" charset="0"/>
              <a:cs typeface="Arial" panose="020B0604020202020204" pitchFamily="34" charset="0"/>
            </a:endParaRPr>
          </a:p>
          <a:p>
            <a:endParaRPr lang="cs-CZ" altLang="en-US" sz="2000" dirty="0" smtClean="0">
              <a:latin typeface="Arial" panose="020B0604020202020204" pitchFamily="34" charset="0"/>
              <a:cs typeface="Arial" panose="020B0604020202020204" pitchFamily="34" charset="0"/>
            </a:endParaRPr>
          </a:p>
          <a:p>
            <a:r>
              <a:rPr lang="cs-CZ" sz="2000" dirty="0" smtClean="0"/>
              <a:t>       	</a:t>
            </a:r>
            <a:r>
              <a:rPr lang="en-US" sz="2000" dirty="0" smtClean="0"/>
              <a:t>orthorhombic</a:t>
            </a:r>
            <a:r>
              <a:rPr lang="cs-CZ" sz="2000" dirty="0" err="1" smtClean="0"/>
              <a:t>ká</a:t>
            </a:r>
            <a:r>
              <a:rPr lang="en-US" sz="2000" dirty="0" smtClean="0"/>
              <a:t> </a:t>
            </a:r>
            <a:r>
              <a:rPr lang="cs-CZ" sz="2000" dirty="0" smtClean="0"/>
              <a:t>                                          </a:t>
            </a:r>
            <a:r>
              <a:rPr lang="en-US" sz="2000" dirty="0" smtClean="0"/>
              <a:t>mono</a:t>
            </a:r>
            <a:r>
              <a:rPr lang="cs-CZ" sz="2000" dirty="0" smtClean="0"/>
              <a:t>k</a:t>
            </a:r>
            <a:r>
              <a:rPr lang="en-US" sz="2000" dirty="0" err="1" smtClean="0"/>
              <a:t>linic</a:t>
            </a:r>
            <a:r>
              <a:rPr lang="cs-CZ" sz="2000" dirty="0" err="1" smtClean="0"/>
              <a:t>ká</a:t>
            </a:r>
            <a:r>
              <a:rPr lang="en-US" sz="2000" dirty="0" smtClean="0"/>
              <a:t> </a:t>
            </a:r>
            <a:endParaRPr lang="cs-CZ" altLang="en-US" sz="2000" dirty="0" smtClean="0">
              <a:latin typeface="Arial" panose="020B0604020202020204" pitchFamily="34" charset="0"/>
              <a:cs typeface="Arial" panose="020B0604020202020204" pitchFamily="34" charset="0"/>
            </a:endParaRPr>
          </a:p>
          <a:p>
            <a:endParaRPr lang="cs-CZ" altLang="en-US" sz="1000" dirty="0">
              <a:latin typeface="Arial" panose="020B0604020202020204" pitchFamily="34" charset="0"/>
              <a:cs typeface="Arial" panose="020B0604020202020204" pitchFamily="34" charset="0"/>
            </a:endParaRPr>
          </a:p>
          <a:p>
            <a:r>
              <a:rPr lang="cs-CZ" sz="2000" dirty="0" smtClean="0"/>
              <a:t>			(</a:t>
            </a:r>
            <a:r>
              <a:rPr lang="cs-CZ" sz="2000" dirty="0"/>
              <a:t>BOH)</a:t>
            </a:r>
            <a:r>
              <a:rPr lang="cs-CZ" sz="2000" baseline="-25000" dirty="0"/>
              <a:t>3</a:t>
            </a:r>
            <a:r>
              <a:rPr lang="cs-CZ" sz="2000" dirty="0"/>
              <a:t>O</a:t>
            </a:r>
            <a:r>
              <a:rPr lang="cs-CZ" sz="2000" baseline="-25000" dirty="0"/>
              <a:t>3</a:t>
            </a:r>
            <a:r>
              <a:rPr lang="cs-CZ" sz="2000" dirty="0"/>
              <a:t> → B</a:t>
            </a:r>
            <a:r>
              <a:rPr lang="cs-CZ" sz="2000" baseline="-25000" dirty="0"/>
              <a:t>3</a:t>
            </a:r>
            <a:r>
              <a:rPr lang="cs-CZ" sz="2000" dirty="0"/>
              <a:t>O</a:t>
            </a:r>
            <a:r>
              <a:rPr lang="cs-CZ" sz="2000" baseline="-25000" dirty="0"/>
              <a:t>4</a:t>
            </a:r>
            <a:r>
              <a:rPr lang="cs-CZ" sz="2000" dirty="0"/>
              <a:t>(OH)(H</a:t>
            </a:r>
            <a:r>
              <a:rPr lang="cs-CZ" sz="2000" baseline="-25000" dirty="0"/>
              <a:t>2</a:t>
            </a:r>
            <a:r>
              <a:rPr lang="cs-CZ" sz="2000" dirty="0"/>
              <a:t>O)</a:t>
            </a:r>
            <a:endParaRPr lang="cs-CZ" altLang="en-US" sz="2000" dirty="0" smtClean="0">
              <a:latin typeface="Arial" panose="020B0604020202020204" pitchFamily="34" charset="0"/>
              <a:cs typeface="Arial" panose="020B0604020202020204" pitchFamily="34" charset="0"/>
            </a:endParaRPr>
          </a:p>
          <a:p>
            <a:endParaRPr lang="cs-CZ" altLang="en-US" sz="2000" dirty="0" smtClean="0">
              <a:latin typeface="Arial" panose="020B0604020202020204" pitchFamily="34" charset="0"/>
              <a:cs typeface="Arial" panose="020B0604020202020204" pitchFamily="34" charset="0"/>
            </a:endParaRPr>
          </a:p>
          <a:p>
            <a:r>
              <a:rPr lang="cs-CZ" altLang="en-US" sz="2000" dirty="0" smtClean="0">
                <a:latin typeface="Arial" panose="020B0604020202020204" pitchFamily="34" charset="0"/>
                <a:cs typeface="Arial" panose="020B0604020202020204" pitchFamily="34" charset="0"/>
              </a:rPr>
              <a:t>O</a:t>
            </a:r>
            <a:r>
              <a:rPr lang="en-GB" altLang="en-US" sz="2000" dirty="0" err="1" smtClean="0">
                <a:latin typeface="Arial" panose="020B0604020202020204" pitchFamily="34" charset="0"/>
                <a:cs typeface="Arial" panose="020B0604020202020204" pitchFamily="34" charset="0"/>
              </a:rPr>
              <a:t>bě</a:t>
            </a:r>
            <a:r>
              <a:rPr lang="en-GB" altLang="en-US" sz="2000" dirty="0" smtClean="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kyseliny borité </a:t>
            </a:r>
            <a:r>
              <a:rPr lang="en-GB" altLang="en-US" sz="2000" dirty="0" err="1">
                <a:latin typeface="Arial" panose="020B0604020202020204" pitchFamily="34" charset="0"/>
                <a:cs typeface="Arial" panose="020B0604020202020204" pitchFamily="34" charset="0"/>
              </a:rPr>
              <a:t>jsou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slabé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jednosytné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Lewisov</a:t>
            </a:r>
            <a:r>
              <a:rPr lang="cs-CZ" altLang="en-US" sz="2000" dirty="0">
                <a:latin typeface="Arial" panose="020B0604020202020204" pitchFamily="34" charset="0"/>
                <a:cs typeface="Arial" panose="020B0604020202020204" pitchFamily="34" charset="0"/>
              </a:rPr>
              <a:t>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kyseliny</a:t>
            </a:r>
            <a:r>
              <a:rPr lang="en-GB" altLang="en-US" sz="2000" dirty="0">
                <a:latin typeface="Arial" panose="020B0604020202020204" pitchFamily="34" charset="0"/>
                <a:cs typeface="Arial" panose="020B0604020202020204" pitchFamily="34" charset="0"/>
              </a:rPr>
              <a:t>: </a:t>
            </a:r>
          </a:p>
          <a:p>
            <a:pPr algn="ctr"/>
            <a:r>
              <a:rPr lang="en-GB" altLang="en-US" sz="2000" dirty="0">
                <a:latin typeface="Arial" panose="020B0604020202020204" pitchFamily="34" charset="0"/>
                <a:cs typeface="Arial" panose="020B0604020202020204" pitchFamily="34" charset="0"/>
              </a:rPr>
              <a:t>B(OH)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[B(OH)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30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a:t>
            </a:r>
            <a:r>
              <a:rPr lang="en-GB" altLang="en-US" sz="2000" baseline="30000" dirty="0">
                <a:latin typeface="Arial" panose="020B0604020202020204" pitchFamily="34" charset="0"/>
                <a:cs typeface="Arial" panose="020B0604020202020204" pitchFamily="34" charset="0"/>
              </a:rPr>
              <a:t>+</a:t>
            </a:r>
            <a:endParaRPr lang="cs-CZ" altLang="en-US" sz="2000" baseline="30000" dirty="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Dalším </a:t>
            </a:r>
            <a:r>
              <a:rPr lang="cs-CZ" sz="2000" dirty="0">
                <a:latin typeface="Arial" panose="020B0604020202020204" pitchFamily="34" charset="0"/>
                <a:cs typeface="Arial" panose="020B0604020202020204" pitchFamily="34" charset="0"/>
              </a:rPr>
              <a:t>zahříváním přechází kyselina </a:t>
            </a:r>
            <a:r>
              <a:rPr lang="cs-CZ" sz="2000" dirty="0" err="1">
                <a:latin typeface="Arial" panose="020B0604020202020204" pitchFamily="34" charset="0"/>
                <a:cs typeface="Arial" panose="020B0604020202020204" pitchFamily="34" charset="0"/>
              </a:rPr>
              <a:t>metaboritá</a:t>
            </a:r>
            <a:r>
              <a:rPr lang="cs-CZ" sz="2000" dirty="0">
                <a:latin typeface="Arial" panose="020B0604020202020204" pitchFamily="34" charset="0"/>
                <a:cs typeface="Arial" panose="020B0604020202020204" pitchFamily="34" charset="0"/>
              </a:rPr>
              <a:t> na oxid boritý</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pic>
        <p:nvPicPr>
          <p:cNvPr id="19459" name="Picture 3" descr="https://upload.wikimedia.org/wikipedia/commons/thumb/3/33/Orthorhombic_metaboric_acid.png/1920px-Orthorhombic_metaboric_ac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58" y="2514600"/>
            <a:ext cx="6219733" cy="170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95543" y="228600"/>
            <a:ext cx="8839200" cy="6477000"/>
          </a:xfrm>
        </p:spPr>
        <p:txBody>
          <a:bodyPr>
            <a:normAutofit lnSpcReduction="10000"/>
          </a:bodyPr>
          <a:lstStyle/>
          <a:p>
            <a:pPr marL="0" indent="0">
              <a:buNone/>
            </a:pPr>
            <a:r>
              <a:rPr lang="cs-CZ" altLang="en-US" sz="2000" dirty="0">
                <a:latin typeface="Arial" panose="020B0604020202020204" pitchFamily="34" charset="0"/>
                <a:cs typeface="Arial" panose="020B0604020202020204" pitchFamily="34" charset="0"/>
              </a:rPr>
              <a:t>Bor má v</a:t>
            </a:r>
            <a:r>
              <a:rPr lang="en-GB" altLang="en-US" sz="2000" dirty="0" err="1">
                <a:latin typeface="Arial" panose="020B0604020202020204" pitchFamily="34" charset="0"/>
                <a:cs typeface="Arial" panose="020B0604020202020204" pitchFamily="34" charset="0"/>
              </a:rPr>
              <a:t>ys</a:t>
            </a:r>
            <a:r>
              <a:rPr lang="cs-CZ" altLang="en-US" sz="2000" dirty="0" err="1">
                <a:latin typeface="Arial" panose="020B0604020202020204" pitchFamily="34" charset="0"/>
                <a:cs typeface="Arial" panose="020B0604020202020204" pitchFamily="34" charset="0"/>
              </a:rPr>
              <a:t>oký</a:t>
            </a:r>
            <a:r>
              <a:rPr lang="en-GB" altLang="en-US" sz="2000" dirty="0">
                <a:latin typeface="Arial" panose="020B0604020202020204" pitchFamily="34" charset="0"/>
                <a:cs typeface="Arial" panose="020B0604020202020204" pitchFamily="34" charset="0"/>
              </a:rPr>
              <a:t> bod </a:t>
            </a:r>
            <a:r>
              <a:rPr lang="en-GB" altLang="en-US" sz="2000" dirty="0" err="1">
                <a:latin typeface="Arial" panose="020B0604020202020204" pitchFamily="34" charset="0"/>
                <a:cs typeface="Arial" panose="020B0604020202020204" pitchFamily="34" charset="0"/>
              </a:rPr>
              <a:t>tání</a:t>
            </a:r>
            <a:r>
              <a:rPr lang="en-GB" altLang="en-US" sz="2000" dirty="0">
                <a:latin typeface="Arial" panose="020B0604020202020204" pitchFamily="34" charset="0"/>
                <a:cs typeface="Arial" panose="020B0604020202020204" pitchFamily="34" charset="0"/>
              </a:rPr>
              <a:t> (2300</a:t>
            </a:r>
            <a:r>
              <a:rPr lang="cs-CZ" altLang="en-US" sz="2000" dirty="0">
                <a:latin typeface="Arial" panose="020B0604020202020204" pitchFamily="34" charset="0"/>
                <a:cs typeface="Arial" panose="020B0604020202020204" pitchFamily="34" charset="0"/>
              </a:rPr>
              <a:t> </a:t>
            </a:r>
            <a:r>
              <a:rPr lang="cs-CZ" altLang="en-US" sz="2000" baseline="30000" dirty="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vzduchu</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je </a:t>
            </a:r>
            <a:r>
              <a:rPr lang="en-GB" altLang="en-US" sz="2000" dirty="0" err="1" smtClean="0">
                <a:latin typeface="Arial" panose="020B0604020202020204" pitchFamily="34" charset="0"/>
                <a:cs typeface="Arial" panose="020B0604020202020204" pitchFamily="34" charset="0"/>
              </a:rPr>
              <a:t>stálý</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V</a:t>
            </a:r>
            <a:r>
              <a:rPr lang="en-GB" altLang="en-US" sz="2000" dirty="0">
                <a:latin typeface="Arial" panose="020B0604020202020204" pitchFamily="34" charset="0"/>
                <a:cs typeface="Arial" panose="020B0604020202020204" pitchFamily="34" charset="0"/>
              </a:rPr>
              <a:t>e </a:t>
            </a:r>
            <a:r>
              <a:rPr lang="en-GB" altLang="en-US" sz="2000" dirty="0" err="1">
                <a:latin typeface="Arial" panose="020B0604020202020204" pitchFamily="34" charset="0"/>
                <a:cs typeface="Arial" panose="020B0604020202020204" pitchFamily="34" charset="0"/>
              </a:rPr>
              <a:t>sloučeninách</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je </a:t>
            </a:r>
            <a:r>
              <a:rPr lang="en-GB" altLang="en-US" sz="2000" dirty="0" err="1">
                <a:latin typeface="Arial" panose="020B0604020202020204" pitchFamily="34" charset="0"/>
                <a:cs typeface="Arial" panose="020B0604020202020204" pitchFamily="34" charset="0"/>
              </a:rPr>
              <a:t>vázán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výlučně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koval</a:t>
            </a:r>
            <a:r>
              <a:rPr lang="cs-CZ" altLang="en-US" sz="2000" dirty="0" err="1">
                <a:latin typeface="Arial" panose="020B0604020202020204" pitchFamily="34" charset="0"/>
                <a:cs typeface="Arial" panose="020B0604020202020204" pitchFamily="34" charset="0"/>
              </a:rPr>
              <a:t>entními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vazbami</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buNone/>
            </a:pPr>
            <a:endParaRPr lang="cs-CZ" altLang="en-US" sz="1000" dirty="0" smtClean="0">
              <a:latin typeface="Arial" panose="020B0604020202020204" pitchFamily="34" charset="0"/>
              <a:cs typeface="Arial" panose="020B0604020202020204" pitchFamily="34" charset="0"/>
            </a:endParaRPr>
          </a:p>
          <a:p>
            <a:pPr marL="0" indent="0" algn="just">
              <a:buNone/>
            </a:pPr>
            <a:r>
              <a:rPr lang="cs-CZ" altLang="en-US" sz="2000" dirty="0" smtClean="0">
                <a:latin typeface="Arial" panose="020B0604020202020204" pitchFamily="34" charset="0"/>
                <a:cs typeface="Arial" panose="020B0604020202020204" pitchFamily="34" charset="0"/>
              </a:rPr>
              <a:t>P</a:t>
            </a:r>
            <a:r>
              <a:rPr lang="en-GB" altLang="en-US" sz="2000" dirty="0" err="1">
                <a:latin typeface="Arial" panose="020B0604020202020204" pitchFamily="34" charset="0"/>
                <a:cs typeface="Arial" panose="020B0604020202020204" pitchFamily="34" charset="0"/>
              </a:rPr>
              <a:t>odobnost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spíše</a:t>
            </a:r>
            <a:r>
              <a:rPr lang="en-GB" altLang="en-US" sz="2000" dirty="0">
                <a:latin typeface="Arial" panose="020B0604020202020204" pitchFamily="34" charset="0"/>
                <a:cs typeface="Arial" panose="020B0604020202020204" pitchFamily="34" charset="0"/>
              </a:rPr>
              <a:t> s Si, </a:t>
            </a:r>
            <a:r>
              <a:rPr lang="en-GB" altLang="en-US" sz="2000" dirty="0" err="1">
                <a:latin typeface="Arial" panose="020B0604020202020204" pitchFamily="34" charset="0"/>
                <a:cs typeface="Arial" panose="020B0604020202020204" pitchFamily="34" charset="0"/>
              </a:rPr>
              <a:t>než</a:t>
            </a:r>
            <a:r>
              <a:rPr lang="en-GB" altLang="en-US" sz="2000" dirty="0">
                <a:latin typeface="Arial" panose="020B0604020202020204" pitchFamily="34" charset="0"/>
                <a:cs typeface="Arial" panose="020B0604020202020204" pitchFamily="34" charset="0"/>
              </a:rPr>
              <a:t> s Al,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boritá</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podobná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křemičité</a:t>
            </a:r>
            <a:r>
              <a:rPr lang="en-GB" altLang="en-US" sz="2000" dirty="0">
                <a:latin typeface="Arial" panose="020B0604020202020204" pitchFamily="34" charset="0"/>
                <a:cs typeface="Arial" panose="020B0604020202020204" pitchFamily="34" charset="0"/>
              </a:rPr>
              <a:t>; B(OH)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kyselina</a:t>
            </a:r>
            <a:r>
              <a:rPr lang="en-GB" altLang="en-US" sz="2000" dirty="0">
                <a:latin typeface="Arial" panose="020B0604020202020204" pitchFamily="34" charset="0"/>
                <a:cs typeface="Arial" panose="020B0604020202020204" pitchFamily="34" charset="0"/>
              </a:rPr>
              <a:t>, ale 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převážně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zásaditý</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část</a:t>
            </a:r>
            <a:r>
              <a:rPr lang="cs-CZ" altLang="en-US" sz="2000" dirty="0" err="1">
                <a:latin typeface="Arial" panose="020B0604020202020204" pitchFamily="34" charset="0"/>
                <a:cs typeface="Arial" panose="020B0604020202020204" pitchFamily="34" charset="0"/>
              </a:rPr>
              <a:t>ečně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amfoterním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chováním</a:t>
            </a:r>
            <a:r>
              <a:rPr lang="en-GB" altLang="en-US" sz="2000" dirty="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Ve </a:t>
            </a:r>
            <a:r>
              <a:rPr lang="cs-CZ" sz="2000" dirty="0">
                <a:latin typeface="Arial" panose="020B0604020202020204" pitchFamily="34" charset="0"/>
                <a:cs typeface="Arial" panose="020B0604020202020204" pitchFamily="34" charset="0"/>
              </a:rPr>
              <a:t>sloučeninách vystupuje bor většinou v oxidačním stavu III, vzácně též I a II. Ze sloučenin </a:t>
            </a:r>
            <a:r>
              <a:rPr lang="cs-CZ" sz="2000" i="1" dirty="0">
                <a:latin typeface="Arial" panose="020B0604020202020204" pitchFamily="34" charset="0"/>
                <a:cs typeface="Arial" panose="020B0604020202020204" pitchFamily="34" charset="0"/>
              </a:rPr>
              <a:t>jednomocného boru </a:t>
            </a:r>
            <a:r>
              <a:rPr lang="cs-CZ" sz="2000" dirty="0">
                <a:latin typeface="Arial" panose="020B0604020202020204" pitchFamily="34" charset="0"/>
                <a:cs typeface="Arial" panose="020B0604020202020204" pitchFamily="34" charset="0"/>
              </a:rPr>
              <a:t>jsou známy např. nestabilní fluorid borný BF a chlorid borný </a:t>
            </a:r>
            <a:r>
              <a:rPr lang="cs-CZ" sz="2000" dirty="0" err="1">
                <a:latin typeface="Arial" panose="020B0604020202020204" pitchFamily="34" charset="0"/>
                <a:cs typeface="Arial" panose="020B0604020202020204" pitchFamily="34" charset="0"/>
              </a:rPr>
              <a:t>BCl</a:t>
            </a:r>
            <a:r>
              <a:rPr lang="cs-CZ" sz="2000" dirty="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dvojmocný </a:t>
            </a:r>
            <a:r>
              <a:rPr lang="cs-CZ" sz="2000" i="1" dirty="0">
                <a:latin typeface="Arial" panose="020B0604020202020204" pitchFamily="34" charset="0"/>
                <a:cs typeface="Arial" panose="020B0604020202020204" pitchFamily="34" charset="0"/>
              </a:rPr>
              <a:t>bor</a:t>
            </a:r>
            <a:r>
              <a:rPr lang="cs-CZ" sz="2000" dirty="0">
                <a:latin typeface="Arial" panose="020B0604020202020204" pitchFamily="34" charset="0"/>
                <a:cs typeface="Arial" panose="020B0604020202020204" pitchFamily="34" charset="0"/>
              </a:rPr>
              <a:t> je znám ve formě nestabilního oxidu </a:t>
            </a:r>
            <a:r>
              <a:rPr lang="cs-CZ" sz="2000" dirty="0" err="1">
                <a:latin typeface="Arial" panose="020B0604020202020204" pitchFamily="34" charset="0"/>
                <a:cs typeface="Arial" panose="020B0604020202020204" pitchFamily="34" charset="0"/>
              </a:rPr>
              <a:t>bornatého</a:t>
            </a:r>
            <a:r>
              <a:rPr lang="cs-CZ" sz="2000" dirty="0">
                <a:latin typeface="Arial" panose="020B0604020202020204" pitchFamily="34" charset="0"/>
                <a:cs typeface="Arial" panose="020B0604020202020204" pitchFamily="34" charset="0"/>
              </a:rPr>
              <a:t> BO a jodidu </a:t>
            </a:r>
            <a:r>
              <a:rPr lang="cs-CZ" sz="2000" dirty="0" err="1">
                <a:latin typeface="Arial" panose="020B0604020202020204" pitchFamily="34" charset="0"/>
                <a:cs typeface="Arial" panose="020B0604020202020204" pitchFamily="34" charset="0"/>
              </a:rPr>
              <a:t>bornatého</a:t>
            </a:r>
            <a:r>
              <a:rPr lang="cs-CZ" sz="2000" dirty="0">
                <a:latin typeface="Arial" panose="020B0604020202020204" pitchFamily="34" charset="0"/>
                <a:cs typeface="Arial" panose="020B0604020202020204" pitchFamily="34" charset="0"/>
              </a:rPr>
              <a:t>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buNone/>
            </a:pPr>
            <a:endParaRPr lang="cs-CZ" sz="1000" dirty="0" smtClean="0">
              <a:latin typeface="Arial" panose="020B0604020202020204" pitchFamily="34" charset="0"/>
              <a:cs typeface="Arial" panose="020B0604020202020204" pitchFamily="34" charset="0"/>
            </a:endParaRPr>
          </a:p>
          <a:p>
            <a:pPr algn="just">
              <a:buNone/>
            </a:pPr>
            <a:r>
              <a:rPr lang="cs-CZ" sz="2000" dirty="0" smtClean="0">
                <a:latin typeface="Arial" panose="020B0604020202020204" pitchFamily="34" charset="0"/>
                <a:cs typeface="Arial" panose="020B0604020202020204" pitchFamily="34" charset="0"/>
              </a:rPr>
              <a:t>Bor </a:t>
            </a:r>
            <a:r>
              <a:rPr lang="cs-CZ" sz="2000" dirty="0">
                <a:latin typeface="Arial" panose="020B0604020202020204" pitchFamily="34" charset="0"/>
                <a:cs typeface="Arial" panose="020B0604020202020204" pitchFamily="34" charset="0"/>
              </a:rPr>
              <a:t>se vyznačuje vysokou chemickou odolností a to i proti silným okysličovadlům, nereaguje ani s kyselinou fluorovodíkovou, ale oxiduje se horkou kyselinou dusičnou a sírovou a při teplotě přes 600°C reaguje s vodní </a:t>
            </a:r>
            <a:r>
              <a:rPr lang="cs-CZ" sz="2000" dirty="0" smtClean="0">
                <a:latin typeface="Arial" panose="020B0604020202020204" pitchFamily="34" charset="0"/>
                <a:cs typeface="Arial" panose="020B0604020202020204" pitchFamily="34" charset="0"/>
              </a:rPr>
              <a:t>párou:</a:t>
            </a:r>
          </a:p>
          <a:p>
            <a:pPr algn="ctr">
              <a:buNone/>
            </a:pPr>
            <a:r>
              <a:rPr lang="cs-CZ" sz="2000" dirty="0" smtClean="0">
                <a:latin typeface="Arial" panose="020B0604020202020204" pitchFamily="34" charset="0"/>
                <a:cs typeface="Arial" panose="020B0604020202020204" pitchFamily="34" charset="0"/>
              </a:rPr>
              <a:t>B </a:t>
            </a:r>
            <a:r>
              <a:rPr lang="cs-CZ" sz="2000" dirty="0">
                <a:latin typeface="Arial" panose="020B0604020202020204" pitchFamily="34" charset="0"/>
                <a:cs typeface="Arial" panose="020B0604020202020204" pitchFamily="34" charset="0"/>
              </a:rPr>
              <a:t>+ 3HNO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3H</a:t>
            </a:r>
            <a:r>
              <a:rPr lang="cs-CZ" sz="2000" baseline="-25000" dirty="0" smtClean="0">
                <a:latin typeface="Arial" panose="020B0604020202020204" pitchFamily="34" charset="0"/>
                <a:cs typeface="Arial" panose="020B0604020202020204" pitchFamily="34" charset="0"/>
              </a:rPr>
              <a:t>2</a:t>
            </a:r>
            <a:endParaRPr lang="cs-CZ" altLang="en-US" sz="2000" dirty="0" smtClean="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Amorfní bor reaguje s roztoky i taveninami hydroxidů alkalických kovů:</a:t>
            </a:r>
          </a:p>
          <a:p>
            <a:pPr marL="0" indent="0" algn="ctr">
              <a:buNone/>
            </a:pPr>
            <a:r>
              <a:rPr lang="cs-CZ" sz="2000" dirty="0">
                <a:latin typeface="Arial" panose="020B0604020202020204" pitchFamily="34" charset="0"/>
                <a:cs typeface="Arial" panose="020B0604020202020204" pitchFamily="34" charset="0"/>
              </a:rPr>
              <a:t>2B + 2NaOH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2Na[B(OH)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 + 6NaOH → 2Na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3H</a:t>
            </a:r>
            <a:r>
              <a:rPr lang="cs-CZ"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4471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228600"/>
            <a:ext cx="8763000" cy="655564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zředěné vodné roztoky kyseliny borité (obvykle 2 až 3% roztok) se používají v očním lékařství pod označením </a:t>
            </a:r>
            <a:r>
              <a:rPr lang="cs-CZ" sz="2000" i="1" dirty="0">
                <a:latin typeface="Arial" panose="020B0604020202020204" pitchFamily="34" charset="0"/>
                <a:cs typeface="Arial" panose="020B0604020202020204" pitchFamily="34" charset="0"/>
              </a:rPr>
              <a:t>borová voda</a:t>
            </a:r>
            <a:r>
              <a:rPr lang="cs-CZ" sz="2000" dirty="0">
                <a:latin typeface="Arial" panose="020B0604020202020204" pitchFamily="34" charset="0"/>
                <a:cs typeface="Arial" panose="020B0604020202020204" pitchFamily="34" charset="0"/>
              </a:rPr>
              <a:t> nebo </a:t>
            </a:r>
            <a:r>
              <a:rPr lang="cs-CZ" sz="2000" i="1" dirty="0">
                <a:latin typeface="Arial" panose="020B0604020202020204" pitchFamily="34" charset="0"/>
                <a:cs typeface="Arial" panose="020B0604020202020204" pitchFamily="34" charset="0"/>
              </a:rPr>
              <a:t>umělé slzy</a:t>
            </a:r>
            <a:r>
              <a:rPr lang="cs-CZ" sz="2000" dirty="0">
                <a:latin typeface="Arial" panose="020B0604020202020204" pitchFamily="34" charset="0"/>
                <a:cs typeface="Arial" panose="020B0604020202020204" pitchFamily="34" charset="0"/>
              </a:rPr>
              <a:t>. </a:t>
            </a:r>
          </a:p>
          <a:p>
            <a:pPr algn="just"/>
            <a:endParaRPr lang="cs-CZ" sz="2000" dirty="0">
              <a:latin typeface="Arial" panose="020B0604020202020204" pitchFamily="34" charset="0"/>
              <a:cs typeface="Arial" panose="020B0604020202020204" pitchFamily="34" charset="0"/>
            </a:endParaRPr>
          </a:p>
          <a:p>
            <a:pPr marL="342900" indent="-342900" algn="just">
              <a:buFontTx/>
              <a:buChar char="-"/>
            </a:pPr>
            <a:r>
              <a:rPr lang="cs-CZ" sz="2000" dirty="0">
                <a:latin typeface="Arial" panose="020B0604020202020204" pitchFamily="34" charset="0"/>
                <a:cs typeface="Arial" panose="020B0604020202020204" pitchFamily="34" charset="0"/>
              </a:rPr>
              <a:t>kyselina boritá slouží jako </a:t>
            </a:r>
            <a:r>
              <a:rPr lang="cs-CZ" sz="2000" b="1" dirty="0" err="1">
                <a:latin typeface="Arial" panose="020B0604020202020204" pitchFamily="34" charset="0"/>
                <a:cs typeface="Arial" panose="020B0604020202020204" pitchFamily="34" charset="0"/>
              </a:rPr>
              <a:t>konzervant</a:t>
            </a:r>
            <a:r>
              <a:rPr lang="cs-CZ" sz="2000" dirty="0">
                <a:latin typeface="Arial" panose="020B0604020202020204" pitchFamily="34" charset="0"/>
                <a:cs typeface="Arial" panose="020B0604020202020204" pitchFamily="34" charset="0"/>
              </a:rPr>
              <a:t> E 284 ke konzervaci kaviáru</a:t>
            </a:r>
          </a:p>
          <a:p>
            <a:pPr marL="342900" indent="-342900" algn="just">
              <a:buFontTx/>
              <a:buChar char="-"/>
            </a:pPr>
            <a:endParaRPr lang="cs-CZ" sz="2000" dirty="0">
              <a:latin typeface="Arial" panose="020B0604020202020204" pitchFamily="34" charset="0"/>
              <a:cs typeface="Arial" panose="020B0604020202020204" pitchFamily="34" charset="0"/>
            </a:endParaRPr>
          </a:p>
          <a:p>
            <a:pPr marL="342900" indent="-342900" algn="just">
              <a:buFontTx/>
              <a:buChar char="-"/>
            </a:pPr>
            <a:r>
              <a:rPr lang="cs-CZ" sz="2000" dirty="0">
                <a:latin typeface="Arial" panose="020B0604020202020204" pitchFamily="34" charset="0"/>
                <a:cs typeface="Arial" panose="020B0604020202020204" pitchFamily="34" charset="0"/>
              </a:rPr>
              <a:t>kyselina boritá i její soli odpuzují nepříjemný hmyz jako mravence, šváby apod. a slouží proto jako součást insekticidů. </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kyselina </a:t>
            </a:r>
            <a:r>
              <a:rPr lang="cs-CZ" sz="2000" dirty="0">
                <a:latin typeface="Arial" panose="020B0604020202020204" pitchFamily="34" charset="0"/>
                <a:cs typeface="Arial" panose="020B0604020202020204" pitchFamily="34" charset="0"/>
              </a:rPr>
              <a:t>boritá se dávkuje do </a:t>
            </a:r>
            <a:r>
              <a:rPr lang="cs-CZ" sz="2000" b="1" dirty="0">
                <a:latin typeface="Arial" panose="020B0604020202020204" pitchFamily="34" charset="0"/>
                <a:cs typeface="Arial" panose="020B0604020202020204" pitchFamily="34" charset="0"/>
              </a:rPr>
              <a:t>chladiva primárního okruhu tlakovodních jaderných reaktorů </a:t>
            </a:r>
            <a:r>
              <a:rPr lang="cs-CZ" sz="2000" dirty="0">
                <a:latin typeface="Arial" panose="020B0604020202020204" pitchFamily="34" charset="0"/>
                <a:cs typeface="Arial" panose="020B0604020202020204" pitchFamily="34" charset="0"/>
              </a:rPr>
              <a:t>(bor velmi dobře absorbuje neutrony), kde slouží k řízení výkonu jaderného reaktoru. Promícháváním chladiva v reaktoru se koncentrace kyseliny borité vyrovnává v celém objemu a tedy i v celém objemu stejnou měrou reguluje štěpnou řetězovou reakci. Proto se regulace 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používá během normálního provozu k regulaci výkonu reaktoru.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přírodě vyskytuje jako minerál </a:t>
            </a:r>
            <a:r>
              <a:rPr lang="cs-CZ" sz="2000" dirty="0" err="1">
                <a:latin typeface="Arial" panose="020B0604020202020204" pitchFamily="34" charset="0"/>
                <a:cs typeface="Arial" panose="020B0604020202020204" pitchFamily="34" charset="0"/>
              </a:rPr>
              <a:t>sassolit</a:t>
            </a:r>
            <a:r>
              <a:rPr lang="cs-CZ" sz="2000" dirty="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Vytváří soli – boritany, ve kterých vystupuje vždy pouze jako jednosytná kyselina. </a:t>
            </a:r>
            <a:r>
              <a:rPr lang="en-GB" altLang="en-US" sz="2000" dirty="0" err="1">
                <a:latin typeface="Arial" panose="020B0604020202020204" pitchFamily="34" charset="0"/>
                <a:cs typeface="Arial" panose="020B0604020202020204" pitchFamily="34" charset="0"/>
              </a:rPr>
              <a:t>Trioxoboritany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orthoboritany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připravit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pouze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tavením</a:t>
            </a:r>
            <a:r>
              <a:rPr lang="cs-CZ" altLang="en-US" sz="2000" dirty="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35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52400" y="228600"/>
            <a:ext cx="8779213"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 </a:t>
            </a:r>
            <a:r>
              <a:rPr lang="cs-CZ" sz="2000" b="1" dirty="0">
                <a:latin typeface="Arial" panose="020B0604020202020204" pitchFamily="34" charset="0"/>
                <a:cs typeface="Arial" panose="020B0604020202020204" pitchFamily="34" charset="0"/>
              </a:rPr>
              <a:t>rostlinách</a:t>
            </a:r>
            <a:r>
              <a:rPr lang="cs-CZ" sz="2000" dirty="0">
                <a:latin typeface="Arial" panose="020B0604020202020204" pitchFamily="34" charset="0"/>
                <a:cs typeface="Arial" panose="020B0604020202020204" pitchFamily="34" charset="0"/>
              </a:rPr>
              <a:t> je </a:t>
            </a:r>
            <a:r>
              <a:rPr lang="cs-CZ" sz="2000" dirty="0" smtClean="0">
                <a:latin typeface="Arial" panose="020B0604020202020204" pitchFamily="34" charset="0"/>
                <a:cs typeface="Arial" panose="020B0604020202020204" pitchFamily="34" charset="0"/>
              </a:rPr>
              <a:t>bor biogenním prvkem. Je </a:t>
            </a:r>
            <a:r>
              <a:rPr lang="cs-CZ" sz="2000" dirty="0">
                <a:latin typeface="Arial" panose="020B0604020202020204" pitchFamily="34" charset="0"/>
                <a:cs typeface="Arial" panose="020B0604020202020204" pitchFamily="34" charset="0"/>
              </a:rPr>
              <a:t>přijímán z vody v </a:t>
            </a:r>
            <a:r>
              <a:rPr lang="cs-CZ" sz="2000" dirty="0" smtClean="0">
                <a:latin typeface="Arial" panose="020B0604020202020204" pitchFamily="34" charset="0"/>
                <a:cs typeface="Arial" panose="020B0604020202020204" pitchFamily="34" charset="0"/>
              </a:rPr>
              <a:t>půdě ve </a:t>
            </a:r>
            <a:r>
              <a:rPr lang="cs-CZ" sz="2000" dirty="0">
                <a:latin typeface="Arial" panose="020B0604020202020204" pitchFamily="34" charset="0"/>
                <a:cs typeface="Arial" panose="020B0604020202020204" pitchFamily="34" charset="0"/>
              </a:rPr>
              <a:t>formě </a:t>
            </a:r>
            <a:r>
              <a:rPr lang="cs-CZ" sz="2000" dirty="0" smtClean="0">
                <a:latin typeface="Arial" panose="020B0604020202020204" pitchFamily="34" charset="0"/>
                <a:cs typeface="Arial" panose="020B0604020202020204" pitchFamily="34" charset="0"/>
              </a:rPr>
              <a:t>elektroneutrální kyseliny borité </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Bor </a:t>
            </a:r>
            <a:r>
              <a:rPr lang="cs-CZ" sz="2000" dirty="0">
                <a:latin typeface="Arial" panose="020B0604020202020204" pitchFamily="34" charset="0"/>
                <a:cs typeface="Arial" panose="020B0604020202020204" pitchFamily="34" charset="0"/>
              </a:rPr>
              <a:t>se váže na </a:t>
            </a:r>
            <a:r>
              <a:rPr lang="cs-CZ" sz="2000" i="1" dirty="0">
                <a:latin typeface="Arial" panose="020B0604020202020204" pitchFamily="34" charset="0"/>
                <a:cs typeface="Arial" panose="020B0604020202020204" pitchFamily="34" charset="0"/>
              </a:rPr>
              <a:t>cis</a:t>
            </a:r>
            <a:r>
              <a:rPr lang="cs-CZ" sz="2000" dirty="0">
                <a:latin typeface="Arial" panose="020B0604020202020204" pitchFamily="34" charset="0"/>
                <a:cs typeface="Arial" panose="020B0604020202020204" pitchFamily="34" charset="0"/>
              </a:rPr>
              <a:t>-hydroxylové (diolové) skupiny pektinu </a:t>
            </a:r>
            <a:r>
              <a:rPr lang="cs-CZ" sz="2000" i="1" dirty="0" err="1">
                <a:latin typeface="Arial" panose="020B0604020202020204" pitchFamily="34" charset="0"/>
                <a:cs typeface="Arial" panose="020B0604020202020204" pitchFamily="34" charset="0"/>
              </a:rPr>
              <a:t>rhamnogalakturonanu</a:t>
            </a:r>
            <a:r>
              <a:rPr lang="cs-CZ" sz="2000" i="1" dirty="0">
                <a:latin typeface="Arial" panose="020B0604020202020204" pitchFamily="34" charset="0"/>
                <a:cs typeface="Arial" panose="020B0604020202020204" pitchFamily="34" charset="0"/>
              </a:rPr>
              <a:t> II</a:t>
            </a:r>
            <a:r>
              <a:rPr lang="cs-CZ" sz="2000" dirty="0">
                <a:latin typeface="Arial" panose="020B0604020202020204" pitchFamily="34" charset="0"/>
                <a:cs typeface="Arial" panose="020B0604020202020204" pitchFamily="34" charset="0"/>
              </a:rPr>
              <a:t>, což je polysacharid důležitý pro stavbu buněčné stěny </a:t>
            </a:r>
            <a:r>
              <a:rPr lang="cs-CZ" sz="2000" dirty="0" smtClean="0">
                <a:latin typeface="Arial" panose="020B0604020202020204" pitchFamily="34" charset="0"/>
                <a:cs typeface="Arial" panose="020B0604020202020204" pitchFamily="34" charset="0"/>
              </a:rPr>
              <a:t>rostlin. </a:t>
            </a:r>
            <a:r>
              <a:rPr lang="cs-CZ" sz="2000" dirty="0">
                <a:latin typeface="Arial" panose="020B0604020202020204" pitchFamily="34" charset="0"/>
                <a:cs typeface="Arial" panose="020B0604020202020204" pitchFamily="34" charset="0"/>
              </a:rPr>
              <a:t>Pravděpodobně ovlivňuje vlastnosti buněčné stěny a především její pružnost a s tím související schopnost růst.</a:t>
            </a:r>
          </a:p>
        </p:txBody>
      </p:sp>
      <p:pic>
        <p:nvPicPr>
          <p:cNvPr id="9" name="Picture 4" descr="boraty 015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29200" y="4038600"/>
            <a:ext cx="4038600" cy="131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descr="boraty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200" y="5181600"/>
            <a:ext cx="4038600" cy="1476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8" descr="boraty tab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5916" y="4654550"/>
            <a:ext cx="4763283" cy="200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0" descr="na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181600" y="2310328"/>
            <a:ext cx="1590675" cy="169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2" descr="mummif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89678"/>
            <a:ext cx="153050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230249" y="2787134"/>
            <a:ext cx="4798952" cy="163121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K</a:t>
            </a:r>
            <a:r>
              <a:rPr lang="cs-CZ" sz="2000" dirty="0">
                <a:latin typeface="Arial" panose="020B0604020202020204" pitchFamily="34" charset="0"/>
                <a:cs typeface="Arial" panose="020B0604020202020204" pitchFamily="34" charset="0"/>
              </a:rPr>
              <a:t>y</a:t>
            </a:r>
            <a:r>
              <a:rPr lang="en-US" sz="2000" dirty="0" err="1" smtClean="0">
                <a:latin typeface="Arial" panose="020B0604020202020204" pitchFamily="34" charset="0"/>
                <a:cs typeface="Arial" panose="020B0604020202020204" pitchFamily="34" charset="0"/>
              </a:rPr>
              <a:t>selina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bo</a:t>
            </a:r>
            <a:r>
              <a:rPr lang="cs-CZ" sz="2000" dirty="0" smtClean="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it</a:t>
            </a:r>
            <a:r>
              <a:rPr lang="cs-CZ" sz="2000" dirty="0" smtClean="0">
                <a:latin typeface="Arial" panose="020B0604020202020204" pitchFamily="34" charset="0"/>
                <a:cs typeface="Arial" panose="020B0604020202020204" pitchFamily="34" charset="0"/>
              </a:rPr>
              <a:t>á obsažená v natronu podobně reagovala s proteiny  tělech balzamovaných nebožtíků. Tento typ balzamování se používal pouze v období Staré říše.</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139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52400" y="242526"/>
            <a:ext cx="8795426" cy="2451953"/>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Základními </a:t>
            </a:r>
            <a:r>
              <a:rPr lang="cs-CZ" sz="2000" dirty="0">
                <a:latin typeface="Arial" panose="020B0604020202020204" pitchFamily="34" charset="0"/>
                <a:cs typeface="Arial" panose="020B0604020202020204" pitchFamily="34" charset="0"/>
              </a:rPr>
              <a:t>stavebními jednotkami </a:t>
            </a:r>
            <a:r>
              <a:rPr lang="cs-CZ" sz="2000" b="1" dirty="0">
                <a:latin typeface="Arial" panose="020B0604020202020204" pitchFamily="34" charset="0"/>
                <a:cs typeface="Arial" panose="020B0604020202020204" pitchFamily="34" charset="0"/>
              </a:rPr>
              <a:t>boritanů</a:t>
            </a:r>
            <a:r>
              <a:rPr lang="cs-CZ" sz="2000" dirty="0">
                <a:latin typeface="Arial" panose="020B0604020202020204" pitchFamily="34" charset="0"/>
                <a:cs typeface="Arial" panose="020B0604020202020204" pitchFamily="34" charset="0"/>
              </a:rPr>
              <a:t> jsou trigonálně planární skupiny 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tetraedrické jednotky 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které se prostřednictvím kyslíkových atomů spojují v polymerní řetězce nebo cykly (struktura a zákonitosti jejich výstavby jsou podobné jako u </a:t>
            </a:r>
            <a:r>
              <a:rPr lang="cs-CZ" sz="2000" dirty="0" smtClean="0">
                <a:latin typeface="Arial" panose="020B0604020202020204" pitchFamily="34" charset="0"/>
                <a:cs typeface="Arial" panose="020B0604020202020204" pitchFamily="34" charset="0"/>
              </a:rPr>
              <a:t>křemičitanů</a:t>
            </a:r>
            <a:r>
              <a:rPr lang="cs-CZ" sz="2000" dirty="0">
                <a:latin typeface="Arial" panose="020B0604020202020204" pitchFamily="34" charset="0"/>
                <a:cs typeface="Arial" panose="020B0604020202020204" pitchFamily="34" charset="0"/>
              </a:rPr>
              <a:t>). Základními stavebními jednotkami boritanů jsou trigonálně planární skupiny 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tetraedrické jednotky BO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které se prostřednictvím kyslíkových atomů spojují v polymerní řetězce nebo </a:t>
            </a:r>
            <a:r>
              <a:rPr lang="cs-CZ" sz="2000" dirty="0" smtClean="0">
                <a:latin typeface="Arial" panose="020B0604020202020204" pitchFamily="34" charset="0"/>
                <a:cs typeface="Arial" panose="020B0604020202020204" pitchFamily="34" charset="0"/>
              </a:rPr>
              <a:t>cykly. </a:t>
            </a:r>
            <a:endParaRPr lang="en-GB" altLang="en-US" sz="2000" dirty="0">
              <a:latin typeface="Arial" panose="020B0604020202020204" pitchFamily="34" charset="0"/>
              <a:cs typeface="Arial" panose="020B0604020202020204" pitchFamily="34" charset="0"/>
            </a:endParaRPr>
          </a:p>
          <a:p>
            <a:pPr algn="just"/>
            <a:endParaRPr lang="cs-CZ" altLang="en-US" sz="2000" baseline="30000" dirty="0">
              <a:latin typeface="Arial" panose="020B0604020202020204" pitchFamily="34" charset="0"/>
              <a:cs typeface="Arial" panose="020B0604020202020204" pitchFamily="34" charset="0"/>
            </a:endParaRPr>
          </a:p>
        </p:txBody>
      </p:sp>
      <p:pic>
        <p:nvPicPr>
          <p:cNvPr id="9"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91" y="2616200"/>
            <a:ext cx="6019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3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Soli kyseliny borité s alkalickými kovy nacházejí uplatnění při impregnaci dřeva proti plísním, houbám a hnilobám. Ošetření dřeva kyselinou boritou zároveň snižuje jeho hořlavost a tím možnost vzniku požáru v budovách</a:t>
            </a:r>
            <a:r>
              <a:rPr lang="cs-CZ" sz="2000" dirty="0" smtClean="0">
                <a:latin typeface="Arial" panose="020B0604020202020204" pitchFamily="34" charset="0"/>
                <a:cs typeface="Arial" panose="020B0604020202020204" pitchFamily="34" charset="0"/>
              </a:rPr>
              <a:t>. </a:t>
            </a:r>
            <a:endParaRPr lang="cs-CZ" sz="2000" dirty="0"/>
          </a:p>
        </p:txBody>
      </p:sp>
      <p:sp>
        <p:nvSpPr>
          <p:cNvPr id="5" name="Obdélník 4"/>
          <p:cNvSpPr/>
          <p:nvPr/>
        </p:nvSpPr>
        <p:spPr>
          <a:xfrm>
            <a:off x="228600" y="1609049"/>
            <a:ext cx="8686800" cy="1938992"/>
          </a:xfrm>
          <a:prstGeom prst="rect">
            <a:avLst/>
          </a:prstGeom>
        </p:spPr>
        <p:txBody>
          <a:bodyPr wrap="square">
            <a:spAutoFit/>
          </a:bodyPr>
          <a:lstStyle/>
          <a:p>
            <a:pPr algn="just"/>
            <a:r>
              <a:rPr lang="en-GB" altLang="en-US" sz="2000" b="1" dirty="0">
                <a:latin typeface="Arial" panose="020B0604020202020204" pitchFamily="34" charset="0"/>
                <a:cs typeface="Arial" panose="020B0604020202020204" pitchFamily="34" charset="0"/>
              </a:rPr>
              <a:t>Borax</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lgn="just"/>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tetraboritan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disodný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dříve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uváděný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vzorec</a:t>
            </a:r>
            <a:r>
              <a:rPr lang="en-GB" altLang="en-US" sz="2000" dirty="0">
                <a:latin typeface="Arial" panose="020B0604020202020204" pitchFamily="34" charset="0"/>
                <a:cs typeface="Arial" panose="020B0604020202020204" pitchFamily="34" charset="0"/>
              </a:rPr>
              <a:t> Na</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7</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10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err="1">
                <a:latin typeface="Arial" panose="020B0604020202020204" pitchFamily="34" charset="0"/>
                <a:cs typeface="Arial" panose="020B0604020202020204" pitchFamily="34" charset="0"/>
              </a:rPr>
              <a:t>podle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struktury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oktahydrát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tetrahydroxo-pentaoxotetraboritanu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disodného</a:t>
            </a:r>
            <a:r>
              <a:rPr lang="en-GB" altLang="en-US" sz="2000" dirty="0">
                <a:latin typeface="Arial" panose="020B0604020202020204" pitchFamily="34" charset="0"/>
                <a:cs typeface="Arial" panose="020B0604020202020204" pitchFamily="34" charset="0"/>
              </a:rPr>
              <a:t> </a:t>
            </a:r>
          </a:p>
          <a:p>
            <a:pPr algn="just"/>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Na</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B</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5</a:t>
            </a:r>
            <a:r>
              <a:rPr lang="en-GB" altLang="en-US" sz="2000" dirty="0">
                <a:latin typeface="Arial" panose="020B0604020202020204" pitchFamily="34" charset="0"/>
                <a:cs typeface="Arial" panose="020B0604020202020204" pitchFamily="34" charset="0"/>
              </a:rPr>
              <a:t>(OH)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.8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endParaRPr lang="cs-CZ" altLang="en-US" sz="2000" dirty="0">
              <a:latin typeface="Arial" panose="020B0604020202020204" pitchFamily="34" charset="0"/>
              <a:cs typeface="Arial" panose="020B0604020202020204" pitchFamily="34" charset="0"/>
            </a:endParaRPr>
          </a:p>
          <a:p>
            <a:pPr algn="just">
              <a:buNone/>
            </a:pPr>
            <a:endParaRPr lang="cs-CZ" altLang="en-US" sz="2000" dirty="0" smtClean="0">
              <a:latin typeface="Arial" panose="020B0604020202020204" pitchFamily="34" charset="0"/>
              <a:cs typeface="Arial" panose="020B0604020202020204" pitchFamily="34" charset="0"/>
            </a:endParaRPr>
          </a:p>
          <a:p>
            <a:pPr algn="just">
              <a:buNone/>
            </a:pP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v </a:t>
            </a:r>
            <a:r>
              <a:rPr lang="en-GB" altLang="en-US" sz="2000" dirty="0" err="1">
                <a:latin typeface="Arial" panose="020B0604020202020204" pitchFamily="34" charset="0"/>
                <a:cs typeface="Arial" panose="020B0604020202020204" pitchFamily="34" charset="0"/>
              </a:rPr>
              <a:t>přírodě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vzácný</a:t>
            </a:r>
            <a:r>
              <a:rPr lang="cs-CZ"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(minerál </a:t>
            </a:r>
            <a:r>
              <a:rPr lang="en-GB" altLang="en-US" sz="2000" dirty="0" smtClean="0">
                <a:latin typeface="Arial" panose="020B0604020202020204" pitchFamily="34" charset="0"/>
                <a:cs typeface="Arial" panose="020B0604020202020204" pitchFamily="34" charset="0"/>
              </a:rPr>
              <a:t>borax</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pic>
        <p:nvPicPr>
          <p:cNvPr id="6" name="Picture 2" descr="Ball-and-stick model of the unit cell of borax decahyd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894" y="2743200"/>
            <a:ext cx="3657600" cy="199546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58885" y="4876800"/>
            <a:ext cx="88392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Bezvodý borax se velmi často uplatňuje v </a:t>
            </a:r>
            <a:r>
              <a:rPr lang="cs-CZ" sz="2000" b="1" dirty="0">
                <a:latin typeface="Arial" panose="020B0604020202020204" pitchFamily="34" charset="0"/>
                <a:cs typeface="Arial" panose="020B0604020202020204" pitchFamily="34" charset="0"/>
              </a:rPr>
              <a:t>metalurgii</a:t>
            </a:r>
            <a:r>
              <a:rPr lang="cs-CZ" sz="2000" dirty="0">
                <a:latin typeface="Arial" panose="020B0604020202020204" pitchFamily="34" charset="0"/>
                <a:cs typeface="Arial" panose="020B0604020202020204" pitchFamily="34" charset="0"/>
              </a:rPr>
              <a:t>, kde jeho tavenina překrývá roztavený kov a funguje jako ochranný prvek </a:t>
            </a:r>
            <a:r>
              <a:rPr lang="cs-CZ" sz="2000" b="1" dirty="0">
                <a:latin typeface="Arial" panose="020B0604020202020204" pitchFamily="34" charset="0"/>
                <a:cs typeface="Arial" panose="020B0604020202020204" pitchFamily="34" charset="0"/>
              </a:rPr>
              <a:t>proti oxidaci</a:t>
            </a:r>
            <a:r>
              <a:rPr lang="cs-CZ" sz="2000" dirty="0">
                <a:latin typeface="Arial" panose="020B0604020202020204" pitchFamily="34" charset="0"/>
                <a:cs typeface="Arial" panose="020B0604020202020204" pitchFamily="34" charset="0"/>
              </a:rPr>
              <a:t> zpracovávané slitiny, dále se využívá při pájení kovů a slitin (mosazi,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bronzu) plamenem, při výrobě smaltovaného nádobí (jako ochranný prvek proti oxidaci zpracovávané slitiny) a speciálních optických skel</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165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9409" y="235089"/>
            <a:ext cx="8739492" cy="2400657"/>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a:t>
            </a:r>
            <a:r>
              <a:rPr lang="cs-CZ" sz="2000" dirty="0">
                <a:latin typeface="Arial" panose="020B0604020202020204" pitchFamily="34" charset="0"/>
                <a:cs typeface="Arial" panose="020B0604020202020204" pitchFamily="34" charset="0"/>
              </a:rPr>
              <a:t> analytické chemii je směs boraxu s uhličitanem sodným </a:t>
            </a:r>
            <a:r>
              <a:rPr lang="cs-CZ" sz="2000" b="1" dirty="0">
                <a:latin typeface="Arial" panose="020B0604020202020204" pitchFamily="34" charset="0"/>
                <a:cs typeface="Arial" panose="020B0604020202020204" pitchFamily="34" charset="0"/>
              </a:rPr>
              <a:t>univerzálním tavidlem</a:t>
            </a:r>
            <a:r>
              <a:rPr lang="cs-CZ" sz="2000" dirty="0">
                <a:latin typeface="Arial" panose="020B0604020202020204" pitchFamily="34" charset="0"/>
                <a:cs typeface="Arial" panose="020B0604020202020204" pitchFamily="34" charset="0"/>
              </a:rPr>
              <a:t>, používaným pro </a:t>
            </a:r>
            <a:r>
              <a:rPr lang="cs-CZ" sz="2000" b="1" dirty="0">
                <a:latin typeface="Arial" panose="020B0604020202020204" pitchFamily="34" charset="0"/>
                <a:cs typeface="Arial" panose="020B0604020202020204" pitchFamily="34" charset="0"/>
              </a:rPr>
              <a:t>rozklady</a:t>
            </a:r>
            <a:r>
              <a:rPr lang="cs-CZ" sz="2000" dirty="0">
                <a:latin typeface="Arial" panose="020B0604020202020204" pitchFamily="34" charset="0"/>
                <a:cs typeface="Arial" panose="020B0604020202020204" pitchFamily="34" charset="0"/>
              </a:rPr>
              <a:t> geologických a dalších obtížně rozpustných vzorků. </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en-GB" altLang="en-US" sz="2000" dirty="0" err="1">
                <a:latin typeface="Arial" panose="020B0604020202020204" pitchFamily="34" charset="0"/>
                <a:cs typeface="Arial" panose="020B0604020202020204" pitchFamily="34" charset="0"/>
              </a:rPr>
              <a:t>Boraxová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perlička</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tavenina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boraxu</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zkoumanou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látkou</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očku</a:t>
            </a:r>
            <a:r>
              <a:rPr lang="en-GB" altLang="en-US" sz="2000" dirty="0">
                <a:latin typeface="Arial" panose="020B0604020202020204" pitchFamily="34" charset="0"/>
                <a:cs typeface="Arial" panose="020B0604020202020204" pitchFamily="34" charset="0"/>
              </a:rPr>
              <a:t> Pt</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drátku</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c</a:t>
            </a:r>
            <a:r>
              <a:rPr lang="en-GB" altLang="en-US" sz="2000" dirty="0" err="1" smtClean="0">
                <a:latin typeface="Arial" panose="020B0604020202020204" pitchFamily="34" charset="0"/>
                <a:cs typeface="Arial" panose="020B0604020202020204" pitchFamily="34" charset="0"/>
              </a:rPr>
              <a:t>harakteristické</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zabarvení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perličky</a:t>
            </a:r>
            <a:r>
              <a:rPr lang="cs-CZ" altLang="en-US" sz="2000" dirty="0">
                <a:latin typeface="Arial" panose="020B0604020202020204" pitchFamily="34" charset="0"/>
                <a:cs typeface="Arial" panose="020B0604020202020204" pitchFamily="34" charset="0"/>
              </a:rPr>
              <a:t> podle kovu</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např</a:t>
            </a:r>
            <a:r>
              <a:rPr lang="en-GB" altLang="en-US" sz="2000" dirty="0">
                <a:latin typeface="Arial" panose="020B0604020202020204" pitchFamily="34" charset="0"/>
                <a:cs typeface="Arial" panose="020B0604020202020204" pitchFamily="34" charset="0"/>
              </a:rPr>
              <a:t>.:  Cu - </a:t>
            </a:r>
            <a:r>
              <a:rPr lang="en-GB" altLang="en-US" sz="2000" dirty="0" err="1">
                <a:latin typeface="Arial" panose="020B0604020202020204" pitchFamily="34" charset="0"/>
                <a:cs typeface="Arial" panose="020B0604020202020204" pitchFamily="34" charset="0"/>
              </a:rPr>
              <a:t>zelenomodré</a:t>
            </a:r>
            <a:r>
              <a:rPr lang="en-GB" altLang="en-US" sz="2000" dirty="0">
                <a:latin typeface="Arial" panose="020B0604020202020204" pitchFamily="34" charset="0"/>
                <a:cs typeface="Arial" panose="020B0604020202020204" pitchFamily="34" charset="0"/>
              </a:rPr>
              <a:t>;  Co - </a:t>
            </a:r>
            <a:r>
              <a:rPr lang="en-GB" altLang="en-US" sz="2000" dirty="0" err="1">
                <a:latin typeface="Arial" panose="020B0604020202020204" pitchFamily="34" charset="0"/>
                <a:cs typeface="Arial" panose="020B0604020202020204" pitchFamily="34" charset="0"/>
              </a:rPr>
              <a:t>modré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Mn</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fialové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apod</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p>
          <a:p>
            <a:pPr algn="just"/>
            <a:endParaRPr lang="cs-CZ" sz="2000" dirty="0" smtClean="0">
              <a:latin typeface="Arial" panose="020B0604020202020204" pitchFamily="34" charset="0"/>
              <a:cs typeface="Arial" panose="020B0604020202020204" pitchFamily="34" charset="0"/>
            </a:endParaRPr>
          </a:p>
        </p:txBody>
      </p:sp>
      <p:sp>
        <p:nvSpPr>
          <p:cNvPr id="9" name="Obdélník 8"/>
          <p:cNvSpPr/>
          <p:nvPr/>
        </p:nvSpPr>
        <p:spPr>
          <a:xfrm>
            <a:off x="175098" y="2489537"/>
            <a:ext cx="8610600" cy="1015663"/>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NaBO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peroxotrihydrát</a:t>
            </a:r>
            <a:r>
              <a:rPr lang="cs-CZ" sz="2000" b="1" dirty="0">
                <a:latin typeface="Arial" panose="020B0604020202020204" pitchFamily="34" charset="0"/>
                <a:cs typeface="Arial" panose="020B0604020202020204" pitchFamily="34" charset="0"/>
              </a:rPr>
              <a:t> tetraboritanu sodného</a:t>
            </a:r>
            <a:r>
              <a:rPr lang="cs-CZ" sz="2000" dirty="0">
                <a:latin typeface="Arial" panose="020B0604020202020204" pitchFamily="34" charset="0"/>
                <a:cs typeface="Arial" panose="020B0604020202020204" pitchFamily="34" charset="0"/>
              </a:rPr>
              <a:t>, se využívá jako oxidační činidlo s bělícími účinky v textilním průmyslu, ve vodném roztoku uvolňuje peroxid vodíku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pic>
        <p:nvPicPr>
          <p:cNvPr id="10" name="Picture 2" descr="Perborate unit in the &quot;monohydrat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200400"/>
            <a:ext cx="3000622" cy="9509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175098" y="4419600"/>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48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just"/>
            <a:r>
              <a:rPr lang="cs-CZ" altLang="cs-CZ" sz="2000" dirty="0" smtClean="0">
                <a:solidFill>
                  <a:srgbClr val="000000"/>
                </a:solidFill>
              </a:rPr>
              <a:t>Těkavý </a:t>
            </a:r>
            <a:r>
              <a:rPr lang="cs-CZ" altLang="cs-CZ" sz="2000" b="1" dirty="0" err="1" smtClean="0"/>
              <a:t>trimethylester</a:t>
            </a:r>
            <a:r>
              <a:rPr lang="cs-CZ" altLang="cs-CZ" sz="2000" b="1" dirty="0" smtClean="0"/>
              <a:t> kyseliny </a:t>
            </a:r>
            <a:r>
              <a:rPr lang="cs-CZ" altLang="cs-CZ" sz="2000" b="1" dirty="0" err="1" smtClean="0"/>
              <a:t>orthoborité</a:t>
            </a:r>
            <a:r>
              <a:rPr lang="cs-CZ" altLang="cs-CZ" sz="2000" dirty="0" smtClean="0">
                <a:solidFill>
                  <a:srgbClr val="000000"/>
                </a:solidFill>
              </a:rPr>
              <a:t> </a:t>
            </a:r>
            <a:r>
              <a:rPr lang="cs-CZ" altLang="cs-CZ" sz="2000" dirty="0">
                <a:solidFill>
                  <a:srgbClr val="000000"/>
                </a:solidFill>
              </a:rPr>
              <a:t>B(OCH</a:t>
            </a:r>
            <a:r>
              <a:rPr lang="cs-CZ" altLang="cs-CZ" sz="2000" baseline="-30000" dirty="0">
                <a:solidFill>
                  <a:srgbClr val="000000"/>
                </a:solidFill>
              </a:rPr>
              <a:t>3</a:t>
            </a:r>
            <a:r>
              <a:rPr lang="cs-CZ" altLang="cs-CZ" sz="2000" dirty="0">
                <a:solidFill>
                  <a:srgbClr val="000000"/>
                </a:solidFill>
              </a:rPr>
              <a:t>)</a:t>
            </a:r>
            <a:r>
              <a:rPr lang="cs-CZ" altLang="cs-CZ" sz="2000" baseline="-30000" dirty="0">
                <a:solidFill>
                  <a:srgbClr val="000000"/>
                </a:solidFill>
              </a:rPr>
              <a:t>3</a:t>
            </a:r>
            <a:r>
              <a:rPr lang="cs-CZ" altLang="cs-CZ" sz="2000" dirty="0">
                <a:solidFill>
                  <a:srgbClr val="000000"/>
                </a:solidFill>
              </a:rPr>
              <a:t> </a:t>
            </a:r>
            <a:r>
              <a:rPr lang="cs-CZ" altLang="cs-CZ" sz="2000" dirty="0" smtClean="0">
                <a:solidFill>
                  <a:srgbClr val="000000"/>
                </a:solidFill>
              </a:rPr>
              <a:t>se </a:t>
            </a:r>
            <a:r>
              <a:rPr lang="cs-CZ" altLang="cs-CZ" sz="2000" dirty="0">
                <a:solidFill>
                  <a:srgbClr val="000000"/>
                </a:solidFill>
              </a:rPr>
              <a:t>tvoří se tvoří </a:t>
            </a:r>
            <a:r>
              <a:rPr kumimoji="0" lang="cs-CZ" altLang="cs-CZ" sz="2000" b="0" i="0" u="none" strike="noStrike" cap="none" normalizeH="0" baseline="0" dirty="0" smtClean="0">
                <a:ln>
                  <a:noFill/>
                </a:ln>
                <a:solidFill>
                  <a:srgbClr val="000000"/>
                </a:solidFill>
                <a:effectLst/>
              </a:rPr>
              <a:t>působením </a:t>
            </a:r>
            <a:r>
              <a:rPr kumimoji="0" lang="cs-CZ" altLang="cs-CZ" sz="2000" b="0" i="0" u="none" strike="noStrike" cap="none" normalizeH="0" baseline="0" dirty="0" err="1" smtClean="0">
                <a:ln>
                  <a:noFill/>
                </a:ln>
                <a:solidFill>
                  <a:srgbClr val="000000"/>
                </a:solidFill>
                <a:effectLst/>
              </a:rPr>
              <a:t>methanolu</a:t>
            </a:r>
            <a:r>
              <a:rPr kumimoji="0" lang="cs-CZ" altLang="cs-CZ" sz="2000" b="0" i="0" u="none" strike="noStrike" cap="none" normalizeH="0" baseline="0" dirty="0" smtClean="0">
                <a:ln>
                  <a:noFill/>
                </a:ln>
                <a:solidFill>
                  <a:srgbClr val="000000"/>
                </a:solidFill>
                <a:effectLst/>
              </a:rPr>
              <a:t> v přítomnosti koncentrované kyseliny sírové na kyselinu </a:t>
            </a:r>
            <a:r>
              <a:rPr kumimoji="0" lang="cs-CZ" altLang="cs-CZ" sz="2000" b="0" i="0" u="none" strike="noStrike" cap="none" normalizeH="0" baseline="0" dirty="0" err="1" smtClean="0">
                <a:ln>
                  <a:noFill/>
                </a:ln>
                <a:solidFill>
                  <a:srgbClr val="000000"/>
                </a:solidFill>
                <a:effectLst/>
              </a:rPr>
              <a:t>orthoboritou</a:t>
            </a:r>
            <a:r>
              <a:rPr kumimoji="0" lang="cs-CZ" altLang="cs-CZ" sz="2000" b="0" i="0" u="none" strike="noStrike" cap="none" normalizeH="0" baseline="0" dirty="0" smtClean="0">
                <a:ln>
                  <a:noFill/>
                </a:ln>
                <a:solidFill>
                  <a:srgbClr val="000000"/>
                </a:solidFill>
                <a:effectLst/>
              </a:rPr>
              <a:t> jeho hoření provázené zeleným zbarvením plamene se využívá k důkazu boru.</a:t>
            </a:r>
            <a:endParaRPr kumimoji="0" lang="cs-CZ" altLang="cs-CZ" sz="2000" b="1" i="0" u="none" strike="noStrike" cap="none" normalizeH="0" baseline="0" dirty="0" smtClean="0">
              <a:ln>
                <a:noFill/>
              </a:ln>
              <a:solidFill>
                <a:srgbClr val="000000"/>
              </a:solidFill>
              <a:effectLst/>
            </a:endParaRPr>
          </a:p>
        </p:txBody>
      </p:sp>
      <p:pic>
        <p:nvPicPr>
          <p:cNvPr id="12" name="Picture 4" descr="videok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4102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ovn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906311"/>
            <a:ext cx="5991497"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38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839200" cy="5447645"/>
          </a:xfrm>
          <a:prstGeom prst="rect">
            <a:avLst/>
          </a:prstGeom>
        </p:spPr>
        <p:txBody>
          <a:bodyPr wrap="square">
            <a:spAutoFit/>
          </a:bodyPr>
          <a:lstStyle/>
          <a:p>
            <a:pPr algn="ctr"/>
            <a:r>
              <a:rPr lang="en-GB" altLang="en-US" sz="2800" b="1" dirty="0" err="1" smtClean="0">
                <a:latin typeface="Arial" panose="020B0604020202020204" pitchFamily="34" charset="0"/>
                <a:cs typeface="Arial" panose="020B0604020202020204" pitchFamily="34" charset="0"/>
              </a:rPr>
              <a:t>Hliník</a:t>
            </a:r>
            <a:endParaRPr lang="en-GB" altLang="en-US" sz="2800" u="sng" dirty="0">
              <a:latin typeface="Arial" panose="020B0604020202020204" pitchFamily="34" charset="0"/>
              <a:cs typeface="Arial" panose="020B0604020202020204" pitchFamily="34" charset="0"/>
            </a:endParaRPr>
          </a:p>
          <a:p>
            <a:pPr algn="just"/>
            <a:endParaRPr lang="cs-CZ"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Hydroxid </a:t>
            </a:r>
            <a:r>
              <a:rPr lang="cs-CZ" sz="2000" b="1" dirty="0">
                <a:latin typeface="Arial" panose="020B0604020202020204" pitchFamily="34" charset="0"/>
                <a:cs typeface="Arial" panose="020B0604020202020204" pitchFamily="34" charset="0"/>
              </a:rPr>
              <a:t>hlinitý</a:t>
            </a:r>
            <a:r>
              <a:rPr lang="cs-CZ" sz="2000" dirty="0">
                <a:latin typeface="Arial" panose="020B0604020202020204" pitchFamily="34" charset="0"/>
                <a:cs typeface="Arial" panose="020B0604020202020204" pitchFamily="34" charset="0"/>
              </a:rPr>
              <a:t> (Al(OH)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nejstabilnější sloučeninou hliníku za standardních podmínek. Hydroxid hlinitý je amfoterní. V silně kyselém prostředí tvoří kationty Al(OH)</a:t>
            </a:r>
            <a:r>
              <a:rPr lang="cs-CZ" sz="2000" baseline="-25000" dirty="0">
                <a:latin typeface="Arial" panose="020B0604020202020204" pitchFamily="34" charset="0"/>
                <a:cs typeface="Arial" panose="020B0604020202020204" pitchFamily="34" charset="0"/>
              </a:rPr>
              <a:t>2</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v zásaditém prostředí vzniká </a:t>
            </a:r>
            <a:r>
              <a:rPr lang="cs-CZ" sz="2000" dirty="0" err="1">
                <a:latin typeface="Arial" panose="020B0604020202020204" pitchFamily="34" charset="0"/>
                <a:cs typeface="Arial" panose="020B0604020202020204" pitchFamily="34" charset="0"/>
              </a:rPr>
              <a:t>tetrahydroxohlinitanový</a:t>
            </a:r>
            <a:r>
              <a:rPr lang="cs-CZ" sz="2000" dirty="0">
                <a:latin typeface="Arial" panose="020B0604020202020204" pitchFamily="34" charset="0"/>
                <a:cs typeface="Arial" panose="020B0604020202020204" pitchFamily="34" charset="0"/>
              </a:rPr>
              <a:t> aniont [Al(OH)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Toto jsou dva nejčastější ionty ve zředěném roztoku. V koncentrovanějších roztocích vznikají polymerní ionty</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Z</a:t>
            </a:r>
            <a:r>
              <a:rPr lang="en-GB" altLang="en-US" sz="2000" dirty="0" err="1" smtClean="0">
                <a:latin typeface="Arial" panose="020B0604020202020204" pitchFamily="34" charset="0"/>
                <a:cs typeface="Arial" panose="020B0604020202020204" pitchFamily="34" charset="0"/>
              </a:rPr>
              <a:t>íská</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se </a:t>
            </a:r>
            <a:r>
              <a:rPr lang="en-GB" altLang="en-US" sz="2000" dirty="0" err="1">
                <a:latin typeface="Arial" panose="020B0604020202020204" pitchFamily="34" charset="0"/>
                <a:cs typeface="Arial" panose="020B0604020202020204" pitchFamily="34" charset="0"/>
              </a:rPr>
              <a:t>srážením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hlinitých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solí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amoniakem</a:t>
            </a:r>
            <a:r>
              <a:rPr lang="en-GB" altLang="en-US" sz="2000" dirty="0">
                <a:latin typeface="Arial" panose="020B0604020202020204" pitchFamily="34" charset="0"/>
                <a:cs typeface="Arial" panose="020B0604020202020204" pitchFamily="34" charset="0"/>
              </a:rPr>
              <a:t>:</a:t>
            </a:r>
          </a:p>
          <a:p>
            <a:pPr algn="ct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Cl</a:t>
            </a:r>
            <a:r>
              <a:rPr lang="en-GB" altLang="en-US" sz="2000" baseline="-25000" dirty="0">
                <a:latin typeface="Arial" panose="020B0604020202020204" pitchFamily="34" charset="0"/>
                <a:cs typeface="Arial" panose="020B0604020202020204" pitchFamily="34" charset="0"/>
              </a:rPr>
              <a:t>6</a:t>
            </a:r>
            <a:r>
              <a:rPr lang="en-GB" altLang="en-US" sz="2000" dirty="0">
                <a:latin typeface="Arial" panose="020B0604020202020204" pitchFamily="34" charset="0"/>
                <a:cs typeface="Arial" panose="020B0604020202020204" pitchFamily="34" charset="0"/>
              </a:rPr>
              <a:t> + 6NH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OH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2Al(OH)</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+ 6NH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Cl</a:t>
            </a:r>
          </a:p>
          <a:p>
            <a:r>
              <a:rPr lang="en-GB" altLang="en-US" sz="2000" dirty="0" smtClean="0">
                <a:latin typeface="Arial" panose="020B0604020202020204" pitchFamily="34" charset="0"/>
                <a:cs typeface="Arial" panose="020B0604020202020204" pitchFamily="34" charset="0"/>
              </a:rPr>
              <a:t>Al(OH)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či</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tep</a:t>
            </a:r>
            <a:r>
              <a:rPr lang="cs-CZ" altLang="en-US" sz="2000" dirty="0" err="1" smtClean="0">
                <a:latin typeface="Arial" panose="020B0604020202020204" pitchFamily="34" charset="0"/>
                <a:cs typeface="Arial" panose="020B0604020202020204" pitchFamily="34" charset="0"/>
              </a:rPr>
              <a:t>lotou</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přechází</a:t>
            </a:r>
            <a:r>
              <a:rPr lang="en-GB" altLang="en-US" sz="2000" dirty="0">
                <a:latin typeface="Arial" panose="020B0604020202020204" pitchFamily="34" charset="0"/>
                <a:cs typeface="Arial" panose="020B0604020202020204" pitchFamily="34" charset="0"/>
              </a:rPr>
              <a:t> v </a:t>
            </a:r>
            <a:r>
              <a:rPr lang="en-GB" altLang="en-US" sz="2000" dirty="0" err="1" smtClean="0">
                <a:latin typeface="Arial" panose="020B0604020202020204" pitchFamily="34" charset="0"/>
                <a:cs typeface="Arial" panose="020B0604020202020204" pitchFamily="34" charset="0"/>
              </a:rPr>
              <a:t>AlO</a:t>
            </a:r>
            <a:r>
              <a:rPr lang="en-GB" altLang="en-US" sz="2000" dirty="0" smtClean="0">
                <a:latin typeface="Arial" panose="020B0604020202020204" pitchFamily="34" charset="0"/>
                <a:cs typeface="Arial" panose="020B0604020202020204" pitchFamily="34" charset="0"/>
              </a:rPr>
              <a:t>(OH</a:t>
            </a:r>
            <a:r>
              <a:rPr lang="en-GB" altLang="en-US" sz="2000" dirty="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ctr"/>
            <a:r>
              <a:rPr lang="en-GB" altLang="en-US" sz="2000" dirty="0" smtClean="0">
                <a:latin typeface="Arial" panose="020B0604020202020204" pitchFamily="34" charset="0"/>
                <a:cs typeface="Arial" panose="020B0604020202020204" pitchFamily="34" charset="0"/>
              </a:rPr>
              <a:t>Al(OH)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AlO</a:t>
            </a:r>
            <a:r>
              <a:rPr lang="en-GB" altLang="en-US" sz="2000" dirty="0">
                <a:latin typeface="Arial" panose="020B0604020202020204" pitchFamily="34" charset="0"/>
                <a:cs typeface="Arial" panose="020B0604020202020204" pitchFamily="34" charset="0"/>
              </a:rPr>
              <a:t>(OH)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p>
          <a:p>
            <a:r>
              <a:rPr lang="cs-CZ" altLang="en-US" sz="2000" dirty="0" smtClean="0">
                <a:latin typeface="Arial" panose="020B0604020202020204" pitchFamily="34" charset="0"/>
                <a:cs typeface="Arial" panose="020B0604020202020204" pitchFamily="34" charset="0"/>
              </a:rPr>
              <a:t>a</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tepelnou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dehydratací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dále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až</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3</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Používá </a:t>
            </a:r>
            <a:r>
              <a:rPr lang="cs-CZ" sz="2000" dirty="0">
                <a:latin typeface="Arial" panose="020B0604020202020204" pitchFamily="34" charset="0"/>
                <a:cs typeface="Arial" panose="020B0604020202020204" pitchFamily="34" charset="0"/>
              </a:rPr>
              <a:t>se jako </a:t>
            </a:r>
            <a:r>
              <a:rPr lang="cs-CZ" sz="2000" dirty="0" smtClean="0">
                <a:latin typeface="Arial" panose="020B0604020202020204" pitchFamily="34" charset="0"/>
                <a:cs typeface="Arial" panose="020B0604020202020204" pitchFamily="34" charset="0"/>
              </a:rPr>
              <a:t>adjuvans ve vakcínách a jako </a:t>
            </a:r>
            <a:r>
              <a:rPr lang="cs-CZ" sz="2000" dirty="0" err="1" smtClean="0">
                <a:latin typeface="Arial" panose="020B0604020202020204" pitchFamily="34" charset="0"/>
                <a:cs typeface="Arial" panose="020B0604020202020204" pitchFamily="34" charset="0"/>
              </a:rPr>
              <a:t>antacidum</a:t>
            </a:r>
            <a:r>
              <a:rPr lang="cs-CZ" sz="2000" dirty="0" smtClean="0">
                <a:latin typeface="Arial" panose="020B0604020202020204" pitchFamily="34" charset="0"/>
                <a:cs typeface="Arial" panose="020B0604020202020204" pitchFamily="34" charset="0"/>
              </a:rPr>
              <a:t> a také jako </a:t>
            </a:r>
            <a:r>
              <a:rPr lang="cs-CZ" sz="2000" dirty="0">
                <a:latin typeface="Arial" panose="020B0604020202020204" pitchFamily="34" charset="0"/>
                <a:cs typeface="Arial" panose="020B0604020202020204" pitchFamily="34" charset="0"/>
              </a:rPr>
              <a:t>stabilizátor glazur, zejména pro výpal v pecích na dřevo</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Ve vodárenství se využívá k čiření </a:t>
            </a:r>
            <a:r>
              <a:rPr lang="cs-CZ" sz="2000" dirty="0" smtClean="0">
                <a:latin typeface="Arial" panose="020B0604020202020204" pitchFamily="34" charset="0"/>
                <a:cs typeface="Arial" panose="020B0604020202020204" pitchFamily="34" charset="0"/>
              </a:rPr>
              <a:t>vody (jedna </a:t>
            </a:r>
            <a:r>
              <a:rPr lang="cs-CZ" sz="2000" dirty="0">
                <a:latin typeface="Arial" panose="020B0604020202020204" pitchFamily="34" charset="0"/>
                <a:cs typeface="Arial" panose="020B0604020202020204" pitchFamily="34" charset="0"/>
              </a:rPr>
              <a:t>z operací při výrobě pitné </a:t>
            </a:r>
            <a:r>
              <a:rPr lang="cs-CZ" sz="2000" dirty="0" smtClean="0">
                <a:latin typeface="Arial" panose="020B0604020202020204" pitchFamily="34" charset="0"/>
                <a:cs typeface="Arial" panose="020B0604020202020204" pitchFamily="34" charset="0"/>
              </a:rPr>
              <a:t>vody). </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33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76200" y="76200"/>
            <a:ext cx="8915400" cy="6705600"/>
          </a:xfrm>
        </p:spPr>
        <p:txBody>
          <a:bodyPr>
            <a:normAutofit/>
          </a:bodyPr>
          <a:lstStyle/>
          <a:p>
            <a:pPr algn="just"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Oxid hlinitý </a:t>
            </a:r>
            <a:r>
              <a:rPr lang="en-GB" altLang="en-US" sz="2000" b="1" dirty="0" smtClean="0">
                <a:latin typeface="Arial" panose="020B0604020202020204" pitchFamily="34" charset="0"/>
                <a:cs typeface="Arial" panose="020B0604020202020204" pitchFamily="34" charset="0"/>
              </a:rPr>
              <a:t>Al</a:t>
            </a:r>
            <a:r>
              <a:rPr lang="en-GB" altLang="en-US" sz="2000" b="1" baseline="-25000" dirty="0" smtClean="0">
                <a:latin typeface="Arial" panose="020B0604020202020204" pitchFamily="34" charset="0"/>
                <a:cs typeface="Arial" panose="020B0604020202020204" pitchFamily="34" charset="0"/>
              </a:rPr>
              <a:t>2</a:t>
            </a:r>
            <a:r>
              <a:rPr lang="en-GB" altLang="en-US" sz="2000" b="1" dirty="0" smtClean="0">
                <a:latin typeface="Arial" panose="020B0604020202020204" pitchFamily="34" charset="0"/>
                <a:cs typeface="Arial" panose="020B0604020202020204" pitchFamily="34" charset="0"/>
              </a:rPr>
              <a:t>O</a:t>
            </a:r>
            <a:r>
              <a:rPr lang="en-GB" altLang="en-US" sz="2000" b="1" baseline="-25000" dirty="0" smtClean="0">
                <a:latin typeface="Arial" panose="020B0604020202020204" pitchFamily="34" charset="0"/>
                <a:cs typeface="Arial" panose="020B0604020202020204" pitchFamily="34" charset="0"/>
              </a:rPr>
              <a:t>3</a:t>
            </a:r>
            <a:endParaRPr lang="cs-CZ" altLang="en-US" sz="2000" b="1" dirty="0" smtClean="0">
              <a:latin typeface="Arial" panose="020B0604020202020204" pitchFamily="34" charset="0"/>
              <a:cs typeface="Arial" panose="020B0604020202020204" pitchFamily="34" charset="0"/>
            </a:endParaRPr>
          </a:p>
          <a:p>
            <a:pPr marL="0" indent="0" algn="just">
              <a:buNone/>
            </a:pPr>
            <a:endParaRPr lang="cs-CZ" sz="1000" dirty="0" smtClean="0">
              <a:latin typeface="Arial" panose="020B0604020202020204" pitchFamily="34" charset="0"/>
              <a:cs typeface="Arial" panose="020B0604020202020204" pitchFamily="34" charset="0"/>
            </a:endParaRPr>
          </a:p>
          <a:p>
            <a:pPr marL="0" indent="0" algn="just">
              <a:buNone/>
            </a:pPr>
            <a:r>
              <a:rPr lang="cs-CZ" sz="2200" dirty="0" smtClean="0">
                <a:latin typeface="Arial" panose="020B0604020202020204" pitchFamily="34" charset="0"/>
                <a:cs typeface="Arial" panose="020B0604020202020204" pitchFamily="34" charset="0"/>
              </a:rPr>
              <a:t>  bílá </a:t>
            </a:r>
            <a:r>
              <a:rPr lang="cs-CZ" sz="2200" dirty="0">
                <a:latin typeface="Arial" panose="020B0604020202020204" pitchFamily="34" charset="0"/>
                <a:cs typeface="Arial" panose="020B0604020202020204" pitchFamily="34" charset="0"/>
              </a:rPr>
              <a:t>prášková látka, ve vodě je nerozpustná, ale bobtná za vzniku hydroxidu hlinitého. Oxid hlinitý má amfoterní povahu, působením kyselin se rozpouští za vzniku solí hlinitých a působením zásad tvoří hlinitany. Má vysokou teplotu tání a varu a velmi vysokou </a:t>
            </a:r>
            <a:r>
              <a:rPr lang="cs-CZ" sz="2200" dirty="0" smtClean="0">
                <a:latin typeface="Arial" panose="020B0604020202020204" pitchFamily="34" charset="0"/>
                <a:cs typeface="Arial" panose="020B0604020202020204" pitchFamily="34" charset="0"/>
              </a:rPr>
              <a:t>tvrdost.</a:t>
            </a:r>
          </a:p>
          <a:p>
            <a:pPr marL="0" indent="0" algn="just">
              <a:buNone/>
            </a:pPr>
            <a:r>
              <a:rPr lang="cs-CZ" sz="2000" dirty="0" smtClean="0">
                <a:latin typeface="Arial" panose="020B0604020202020204" pitchFamily="34" charset="0"/>
                <a:cs typeface="Arial" panose="020B0604020202020204" pitchFamily="34" charset="0"/>
              </a:rPr>
              <a:t>  Krystaluje </a:t>
            </a:r>
            <a:r>
              <a:rPr lang="cs-CZ" sz="2000" dirty="0">
                <a:latin typeface="Arial" panose="020B0604020202020204" pitchFamily="34" charset="0"/>
                <a:cs typeface="Arial" panose="020B0604020202020204" pitchFamily="34" charset="0"/>
              </a:rPr>
              <a:t>v několika modifikacích bezvodých a několika modifikacích </a:t>
            </a:r>
            <a:r>
              <a:rPr lang="cs-CZ" sz="2000" dirty="0" smtClean="0">
                <a:latin typeface="Arial" panose="020B0604020202020204" pitchFamily="34" charset="0"/>
                <a:cs typeface="Arial" panose="020B0604020202020204" pitchFamily="34" charset="0"/>
              </a:rPr>
              <a:t>hydratovaných, např. </a:t>
            </a:r>
            <a:r>
              <a:rPr lang="en-GB" altLang="en-US" sz="2000" i="1" dirty="0" err="1" smtClean="0">
                <a:latin typeface="Arial" panose="020B0604020202020204" pitchFamily="34" charset="0"/>
                <a:cs typeface="Arial" panose="020B0604020202020204" pitchFamily="34" charset="0"/>
              </a:rPr>
              <a:t>šesterečná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korundová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tvrdá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velmi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odolná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vůči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hydrataci</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působení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kyselin</a:t>
            </a:r>
            <a:r>
              <a:rPr lang="en-GB" altLang="en-US" sz="2000" dirty="0" smtClean="0">
                <a:latin typeface="Arial" panose="020B0604020202020204" pitchFamily="34" charset="0"/>
                <a:cs typeface="Arial" panose="020B0604020202020204" pitchFamily="34" charset="0"/>
              </a:rPr>
              <a:t> a </a:t>
            </a:r>
            <a:r>
              <a:rPr lang="en-GB" altLang="en-US" sz="2000" i="1" dirty="0" err="1" smtClean="0">
                <a:latin typeface="Arial" panose="020B0604020202020204" pitchFamily="34" charset="0"/>
                <a:cs typeface="Arial" panose="020B0604020202020204" pitchFamily="34" charset="0"/>
              </a:rPr>
              <a:t>krychlová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snadno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přijímá</a:t>
            </a:r>
            <a:r>
              <a:rPr lang="en-GB" altLang="en-US" sz="2000" dirty="0" smtClean="0">
                <a:latin typeface="Arial" panose="020B0604020202020204" pitchFamily="34" charset="0"/>
                <a:cs typeface="Arial" panose="020B0604020202020204" pitchFamily="34" charset="0"/>
              </a:rPr>
              <a:t>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 </a:t>
            </a:r>
            <a:r>
              <a:rPr lang="en-GB" altLang="en-US" sz="2000" dirty="0" err="1" smtClean="0">
                <a:latin typeface="Arial" panose="020B0604020202020204" pitchFamily="34" charset="0"/>
                <a:cs typeface="Arial" panose="020B0604020202020204" pitchFamily="34" charset="0"/>
              </a:rPr>
              <a:t>rozpouští</a:t>
            </a:r>
            <a:r>
              <a:rPr lang="en-GB" altLang="en-US" sz="2000" dirty="0" smtClean="0">
                <a:latin typeface="Arial" panose="020B0604020202020204" pitchFamily="34" charset="0"/>
                <a:cs typeface="Arial" panose="020B0604020202020204" pitchFamily="34" charset="0"/>
              </a:rPr>
              <a:t> se v </a:t>
            </a:r>
            <a:r>
              <a:rPr lang="en-GB" altLang="en-US" sz="2000" dirty="0" err="1" smtClean="0">
                <a:latin typeface="Arial" panose="020B0604020202020204" pitchFamily="34" charset="0"/>
                <a:cs typeface="Arial" panose="020B0604020202020204" pitchFamily="34" charset="0"/>
              </a:rPr>
              <a:t>kyselinách</a:t>
            </a:r>
            <a:r>
              <a:rPr lang="cs-CZ" altLang="en-US" sz="2000" dirty="0" smtClean="0">
                <a:latin typeface="Arial" panose="020B0604020202020204" pitchFamily="34" charset="0"/>
                <a:cs typeface="Arial" panose="020B0604020202020204" pitchFamily="34" charset="0"/>
              </a:rPr>
              <a:t>.</a:t>
            </a:r>
          </a:p>
          <a:p>
            <a:pPr marL="0" indent="0" algn="just">
              <a:buNone/>
            </a:pPr>
            <a:r>
              <a:rPr lang="cs-CZ" sz="2000" dirty="0" smtClean="0">
                <a:latin typeface="Arial" panose="020B0604020202020204" pitchFamily="34" charset="0"/>
                <a:cs typeface="Arial" panose="020B0604020202020204" pitchFamily="34" charset="0"/>
              </a:rPr>
              <a:t>   M</a:t>
            </a:r>
            <a:r>
              <a:rPr lang="en-GB" altLang="en-US" sz="2000" dirty="0" smtClean="0">
                <a:latin typeface="Arial" panose="020B0604020202020204" pitchFamily="34" charset="0"/>
                <a:cs typeface="Arial" panose="020B0604020202020204" pitchFamily="34" charset="0"/>
              </a:rPr>
              <a:t>á </a:t>
            </a:r>
            <a:r>
              <a:rPr lang="en-GB" altLang="en-US" sz="2000" dirty="0" err="1">
                <a:latin typeface="Arial" panose="020B0604020202020204" pitchFamily="34" charset="0"/>
                <a:cs typeface="Arial" panose="020B0604020202020204" pitchFamily="34" charset="0"/>
              </a:rPr>
              <a:t>vysokou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adsorpční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schopnost</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t</a:t>
            </a:r>
            <a:r>
              <a:rPr lang="en-GB" altLang="en-US" sz="2000" dirty="0" smtClean="0">
                <a:latin typeface="Arial" panose="020B0604020202020204" pitchFamily="34" charset="0"/>
                <a:cs typeface="Arial" panose="020B0604020202020204" pitchFamily="34" charset="0"/>
              </a:rPr>
              <a:t>é </a:t>
            </a:r>
            <a:r>
              <a:rPr lang="en-GB" altLang="en-US" sz="2000" dirty="0">
                <a:latin typeface="Arial" panose="020B0604020202020204" pitchFamily="34" charset="0"/>
                <a:cs typeface="Arial" panose="020B0604020202020204" pitchFamily="34" charset="0"/>
              </a:rPr>
              <a:t>se </a:t>
            </a:r>
            <a:r>
              <a:rPr lang="en-GB" altLang="en-US" sz="2000" dirty="0" err="1" smtClean="0">
                <a:latin typeface="Arial" panose="020B0604020202020204" pitchFamily="34" charset="0"/>
                <a:cs typeface="Arial" panose="020B0604020202020204" pitchFamily="34" charset="0"/>
              </a:rPr>
              <a:t>využívá</a:t>
            </a:r>
            <a:r>
              <a:rPr lang="cs-CZ" altLang="en-US" sz="2000" dirty="0" smtClean="0">
                <a:latin typeface="Arial" panose="020B0604020202020204" pitchFamily="34" charset="0"/>
                <a:cs typeface="Arial" panose="020B0604020202020204" pitchFamily="34" charset="0"/>
              </a:rPr>
              <a:t> např.</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v </a:t>
            </a:r>
            <a:r>
              <a:rPr lang="en-GB" altLang="en-US" sz="2000" dirty="0" err="1" smtClean="0">
                <a:latin typeface="Arial" panose="020B0604020202020204" pitchFamily="34" charset="0"/>
                <a:cs typeface="Arial" panose="020B0604020202020204" pitchFamily="34" charset="0"/>
              </a:rPr>
              <a:t>chromatografii</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A</a:t>
            </a:r>
            <a:r>
              <a:rPr lang="cs-CZ" sz="2000" dirty="0" err="1" smtClean="0">
                <a:latin typeface="Arial" panose="020B0604020202020204" pitchFamily="34" charset="0"/>
                <a:cs typeface="Arial" panose="020B0604020202020204" pitchFamily="34" charset="0"/>
              </a:rPr>
              <a:t>lumina</a:t>
            </a:r>
            <a:r>
              <a:rPr lang="cs-CZ"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0" indent="0" algn="just">
              <a:buNone/>
            </a:pPr>
            <a:endParaRPr lang="cs-CZ" altLang="en-US" sz="1000" dirty="0" smtClean="0">
              <a:latin typeface="Arial" panose="020B0604020202020204" pitchFamily="34" charset="0"/>
              <a:cs typeface="Arial" panose="020B0604020202020204" pitchFamily="34" charset="0"/>
            </a:endParaRPr>
          </a:p>
          <a:p>
            <a:pPr marL="0" indent="0" algn="just">
              <a:buNone/>
            </a:pPr>
            <a:r>
              <a:rPr lang="cs-CZ" sz="2000" b="1" dirty="0" smtClean="0">
                <a:latin typeface="Arial" panose="020B0604020202020204" pitchFamily="34" charset="0"/>
                <a:cs typeface="Arial" panose="020B0604020202020204" pitchFamily="34" charset="0"/>
              </a:rPr>
              <a:t>  Korund</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nejčastěji přirozeně se vyskytující krystalická forma oxidu hlinitého. Mnohem méně běžné </a:t>
            </a:r>
            <a:r>
              <a:rPr lang="cs-CZ" sz="2000" b="1" dirty="0">
                <a:latin typeface="Arial" panose="020B0604020202020204" pitchFamily="34" charset="0"/>
                <a:cs typeface="Arial" panose="020B0604020202020204" pitchFamily="34" charset="0"/>
              </a:rPr>
              <a:t>rubíny</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safíry</a:t>
            </a:r>
            <a:r>
              <a:rPr lang="cs-CZ" sz="2000" dirty="0">
                <a:latin typeface="Arial" panose="020B0604020202020204" pitchFamily="34" charset="0"/>
                <a:cs typeface="Arial" panose="020B0604020202020204" pitchFamily="34" charset="0"/>
              </a:rPr>
              <a:t> jsou drahokamy </a:t>
            </a:r>
            <a:r>
              <a:rPr lang="cs-CZ" sz="2000" dirty="0" smtClean="0">
                <a:latin typeface="Arial" panose="020B0604020202020204" pitchFamily="34" charset="0"/>
                <a:cs typeface="Arial" panose="020B0604020202020204" pitchFamily="34" charset="0"/>
              </a:rPr>
              <a:t>(vděčí </a:t>
            </a:r>
            <a:r>
              <a:rPr lang="cs-CZ" sz="2000" dirty="0">
                <a:latin typeface="Arial" panose="020B0604020202020204" pitchFamily="34" charset="0"/>
                <a:cs typeface="Arial" panose="020B0604020202020204" pitchFamily="34" charset="0"/>
              </a:rPr>
              <a:t>za své charakteristické barvy stopám iontů barevných kovů ve své </a:t>
            </a:r>
            <a:r>
              <a:rPr lang="cs-CZ" sz="2000" dirty="0" smtClean="0">
                <a:latin typeface="Arial" panose="020B0604020202020204" pitchFamily="34" charset="0"/>
                <a:cs typeface="Arial" panose="020B0604020202020204" pitchFamily="34" charset="0"/>
              </a:rPr>
              <a:t>struktuře).</a:t>
            </a:r>
          </a:p>
          <a:p>
            <a:pPr marL="0" indent="0" algn="just">
              <a:buNone/>
            </a:pPr>
            <a:r>
              <a:rPr lang="cs-CZ" sz="2000" dirty="0">
                <a:latin typeface="Arial" panose="020B0604020202020204" pitchFamily="34" charset="0"/>
                <a:cs typeface="Arial" panose="020B0604020202020204" pitchFamily="34" charset="0"/>
              </a:rPr>
              <a:t>V přírodě se dále vyskytují také </a:t>
            </a:r>
            <a:r>
              <a:rPr lang="cs-CZ" sz="2000" b="1" dirty="0">
                <a:latin typeface="Arial" panose="020B0604020202020204" pitchFamily="34" charset="0"/>
                <a:cs typeface="Arial" panose="020B0604020202020204" pitchFamily="34" charset="0"/>
              </a:rPr>
              <a:t>hydratované</a:t>
            </a:r>
            <a:r>
              <a:rPr lang="cs-CZ" sz="2000" dirty="0">
                <a:latin typeface="Arial" panose="020B0604020202020204" pitchFamily="34" charset="0"/>
                <a:cs typeface="Arial" panose="020B0604020202020204" pitchFamily="34" charset="0"/>
              </a:rPr>
              <a:t> podoby oxidu </a:t>
            </a:r>
            <a:r>
              <a:rPr lang="cs-CZ" sz="2000" dirty="0" smtClean="0">
                <a:latin typeface="Arial" panose="020B0604020202020204" pitchFamily="34" charset="0"/>
                <a:cs typeface="Arial" panose="020B0604020202020204" pitchFamily="34" charset="0"/>
              </a:rPr>
              <a:t>hlinitého: v </a:t>
            </a:r>
            <a:r>
              <a:rPr lang="cs-CZ" sz="2000" dirty="0">
                <a:latin typeface="Arial" panose="020B0604020202020204" pitchFamily="34" charset="0"/>
                <a:cs typeface="Arial" panose="020B0604020202020204" pitchFamily="34" charset="0"/>
              </a:rPr>
              <a:t>podobě </a:t>
            </a:r>
            <a:r>
              <a:rPr lang="cs-CZ" sz="2000" dirty="0" err="1">
                <a:latin typeface="Arial" panose="020B0604020202020204" pitchFamily="34" charset="0"/>
                <a:cs typeface="Arial" panose="020B0604020202020204" pitchFamily="34" charset="0"/>
              </a:rPr>
              <a:t>monohydrátu</a:t>
            </a:r>
            <a:r>
              <a:rPr lang="cs-CZ" sz="2000" dirty="0">
                <a:latin typeface="Arial" panose="020B0604020202020204" pitchFamily="34" charset="0"/>
                <a:cs typeface="Arial" panose="020B0604020202020204" pitchFamily="34" charset="0"/>
              </a:rPr>
              <a:t>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dirty="0" smtClean="0">
                <a:latin typeface="Arial" panose="020B0604020202020204" pitchFamily="34" charset="0"/>
                <a:cs typeface="Arial" panose="020B0604020202020204" pitchFamily="34" charset="0"/>
              </a:rPr>
              <a:t>(nerosty </a:t>
            </a:r>
            <a:r>
              <a:rPr lang="cs-CZ" sz="2000" dirty="0" err="1" smtClean="0">
                <a:latin typeface="Arial" panose="020B0604020202020204" pitchFamily="34" charset="0"/>
                <a:cs typeface="Arial" panose="020B0604020202020204" pitchFamily="34" charset="0"/>
              </a:rPr>
              <a:t>boehmit</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dirty="0" smtClean="0">
                <a:latin typeface="Arial" panose="020B0604020202020204" pitchFamily="34" charset="0"/>
                <a:cs typeface="Arial" panose="020B0604020202020204" pitchFamily="34" charset="0"/>
              </a:rPr>
              <a:t>diaspor, </a:t>
            </a:r>
            <a:r>
              <a:rPr lang="cs-CZ" sz="2000" dirty="0">
                <a:latin typeface="Arial" panose="020B0604020202020204" pitchFamily="34" charset="0"/>
                <a:cs typeface="Arial" panose="020B0604020202020204" pitchFamily="34" charset="0"/>
              </a:rPr>
              <a:t>které se od sebe liší krystalovou </a:t>
            </a:r>
            <a:r>
              <a:rPr lang="cs-CZ" sz="2000" dirty="0" smtClean="0">
                <a:latin typeface="Arial" panose="020B0604020202020204" pitchFamily="34" charset="0"/>
                <a:cs typeface="Arial" panose="020B0604020202020204" pitchFamily="34" charset="0"/>
              </a:rPr>
              <a:t>modifikací) a </a:t>
            </a:r>
            <a:r>
              <a:rPr lang="cs-CZ" sz="2000" dirty="0" err="1" smtClean="0">
                <a:latin typeface="Arial" panose="020B0604020202020204" pitchFamily="34" charset="0"/>
                <a:cs typeface="Arial" panose="020B0604020202020204" pitchFamily="34" charset="0"/>
              </a:rPr>
              <a:t>trihydrátu</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dirty="0" smtClean="0">
                <a:latin typeface="Arial" panose="020B0604020202020204" pitchFamily="34" charset="0"/>
                <a:cs typeface="Arial" panose="020B0604020202020204" pitchFamily="34" charset="0"/>
              </a:rPr>
              <a:t>(</a:t>
            </a:r>
            <a:r>
              <a:rPr lang="cs-CZ" sz="2000" dirty="0" err="1" smtClean="0">
                <a:latin typeface="Arial" panose="020B0604020202020204" pitchFamily="34" charset="0"/>
                <a:cs typeface="Arial" panose="020B0604020202020204" pitchFamily="34" charset="0"/>
              </a:rPr>
              <a:t>gibbsit</a:t>
            </a:r>
            <a:r>
              <a:rPr lang="cs-CZ"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464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1311" y="228600"/>
            <a:ext cx="8763000" cy="6863417"/>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Jelikož </a:t>
            </a:r>
            <a:r>
              <a:rPr lang="cs-CZ" sz="2000" dirty="0">
                <a:latin typeface="Arial" panose="020B0604020202020204" pitchFamily="34" charset="0"/>
                <a:cs typeface="Arial" panose="020B0604020202020204" pitchFamily="34" charset="0"/>
              </a:rPr>
              <a:t>je oxid hlinitý chemicky inertní, relativně netoxický a bílý, tak se využívá </a:t>
            </a:r>
            <a:r>
              <a:rPr lang="cs-CZ" sz="2000" dirty="0" err="1" smtClean="0">
                <a:latin typeface="Arial" panose="020B0604020202020204" pitchFamily="34" charset="0"/>
                <a:cs typeface="Arial" panose="020B0604020202020204" pitchFamily="34" charset="0"/>
              </a:rPr>
              <a:t>využívá</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a:t>
            </a:r>
            <a:r>
              <a:rPr lang="cs-CZ" sz="2000" b="1" dirty="0">
                <a:latin typeface="Arial" panose="020B0604020202020204" pitchFamily="34" charset="0"/>
                <a:cs typeface="Arial" panose="020B0604020202020204" pitchFamily="34" charset="0"/>
              </a:rPr>
              <a:t>plnivo</a:t>
            </a:r>
            <a:r>
              <a:rPr lang="cs-CZ" sz="2000" dirty="0">
                <a:latin typeface="Arial" panose="020B0604020202020204" pitchFamily="34" charset="0"/>
                <a:cs typeface="Arial" panose="020B0604020202020204" pitchFamily="34" charset="0"/>
              </a:rPr>
              <a:t> do plastických hmot, porcelánu, zubních cementů, barev a do opalovacích krémů. </a:t>
            </a:r>
          </a:p>
          <a:p>
            <a:pPr algn="just"/>
            <a:r>
              <a:rPr lang="cs-CZ" sz="2000" dirty="0" smtClean="0">
                <a:latin typeface="Arial" panose="020B0604020202020204" pitchFamily="34" charset="0"/>
                <a:cs typeface="Arial" panose="020B0604020202020204" pitchFamily="34" charset="0"/>
              </a:rPr>
              <a:t>  Jako </a:t>
            </a:r>
            <a:r>
              <a:rPr lang="cs-CZ" sz="2000" b="1" dirty="0">
                <a:latin typeface="Arial" panose="020B0604020202020204" pitchFamily="34" charset="0"/>
                <a:cs typeface="Arial" panose="020B0604020202020204" pitchFamily="34" charset="0"/>
              </a:rPr>
              <a:t>katalyzátor</a:t>
            </a:r>
            <a:r>
              <a:rPr lang="cs-CZ" sz="2000" dirty="0">
                <a:latin typeface="Arial" panose="020B0604020202020204" pitchFamily="34" charset="0"/>
                <a:cs typeface="Arial" panose="020B0604020202020204" pitchFamily="34" charset="0"/>
              </a:rPr>
              <a:t> se využívá v široké škále reakcí ve všemožných odvětví průmyslu. Například se využívá v </a:t>
            </a:r>
            <a:r>
              <a:rPr lang="cs-CZ" sz="2000" dirty="0" err="1">
                <a:latin typeface="Arial" panose="020B0604020202020204" pitchFamily="34" charset="0"/>
                <a:cs typeface="Arial" panose="020B0604020202020204" pitchFamily="34" charset="0"/>
              </a:rPr>
              <a:t>Clausově</a:t>
            </a:r>
            <a:r>
              <a:rPr lang="cs-CZ" sz="2000" dirty="0">
                <a:latin typeface="Arial" panose="020B0604020202020204" pitchFamily="34" charset="0"/>
                <a:cs typeface="Arial" panose="020B0604020202020204" pitchFamily="34" charset="0"/>
              </a:rPr>
              <a:t> procesu výroby síry ze sirovodíku. Dále se používá v organické syntéze k dehydrataci alkoholů na alkeny a na některé Ziegler-</a:t>
            </a:r>
            <a:r>
              <a:rPr lang="cs-CZ" sz="2000" dirty="0" err="1">
                <a:latin typeface="Arial" panose="020B0604020202020204" pitchFamily="34" charset="0"/>
                <a:cs typeface="Arial" panose="020B0604020202020204" pitchFamily="34" charset="0"/>
              </a:rPr>
              <a:t>Nattovy</a:t>
            </a:r>
            <a:r>
              <a:rPr lang="cs-CZ" sz="2000" dirty="0">
                <a:latin typeface="Arial" panose="020B0604020202020204" pitchFamily="34" charset="0"/>
                <a:cs typeface="Arial" panose="020B0604020202020204" pitchFamily="34" charset="0"/>
              </a:rPr>
              <a:t> polymerizace. </a:t>
            </a:r>
          </a:p>
          <a:p>
            <a:pPr algn="just"/>
            <a:r>
              <a:rPr lang="cs-CZ" sz="2000" dirty="0" smtClean="0">
                <a:latin typeface="Arial" panose="020B0604020202020204" pitchFamily="34" charset="0"/>
                <a:cs typeface="Arial" panose="020B0604020202020204" pitchFamily="34" charset="0"/>
              </a:rPr>
              <a:t>  Velmi </a:t>
            </a:r>
            <a:r>
              <a:rPr lang="cs-CZ" sz="2000" dirty="0">
                <a:latin typeface="Arial" panose="020B0604020202020204" pitchFamily="34" charset="0"/>
                <a:cs typeface="Arial" panose="020B0604020202020204" pitchFamily="34" charset="0"/>
              </a:rPr>
              <a:t>často se využívá </a:t>
            </a:r>
            <a:r>
              <a:rPr lang="cs-CZ" sz="2000" dirty="0" smtClean="0">
                <a:latin typeface="Arial" panose="020B0604020202020204" pitchFamily="34" charset="0"/>
                <a:cs typeface="Arial" panose="020B0604020202020204" pitchFamily="34" charset="0"/>
              </a:rPr>
              <a:t>jako </a:t>
            </a:r>
            <a:r>
              <a:rPr lang="cs-CZ" sz="2000" b="1" dirty="0" smtClean="0">
                <a:latin typeface="Arial" panose="020B0604020202020204" pitchFamily="34" charset="0"/>
                <a:cs typeface="Arial" panose="020B0604020202020204" pitchFamily="34" charset="0"/>
              </a:rPr>
              <a:t>abrazivum</a:t>
            </a:r>
            <a:r>
              <a:rPr lang="cs-CZ" sz="2000" dirty="0" smtClean="0">
                <a:latin typeface="Arial" panose="020B0604020202020204" pitchFamily="34" charset="0"/>
                <a:cs typeface="Arial" panose="020B0604020202020204" pitchFamily="34" charset="0"/>
              </a:rPr>
              <a:t> - v </a:t>
            </a:r>
            <a:r>
              <a:rPr lang="cs-CZ" sz="2000" dirty="0" err="1">
                <a:latin typeface="Arial" panose="020B0604020202020204" pitchFamily="34" charset="0"/>
                <a:cs typeface="Arial" panose="020B0604020202020204" pitchFamily="34" charset="0"/>
              </a:rPr>
              <a:t>Mohsově</a:t>
            </a:r>
            <a:r>
              <a:rPr lang="cs-CZ" sz="2000" dirty="0">
                <a:latin typeface="Arial" panose="020B0604020202020204" pitchFamily="34" charset="0"/>
                <a:cs typeface="Arial" panose="020B0604020202020204" pitchFamily="34" charset="0"/>
              </a:rPr>
              <a:t> stupnici má oxid hlinitý tvrdost 9 z </a:t>
            </a:r>
            <a:r>
              <a:rPr lang="cs-CZ" sz="2000" dirty="0" smtClean="0">
                <a:latin typeface="Arial" panose="020B0604020202020204" pitchFamily="34" charset="0"/>
                <a:cs typeface="Arial" panose="020B0604020202020204" pitchFamily="34" charset="0"/>
              </a:rPr>
              <a:t>10,  </a:t>
            </a:r>
            <a:r>
              <a:rPr lang="cs-CZ" sz="2000" dirty="0">
                <a:latin typeface="Arial" panose="020B0604020202020204" pitchFamily="34" charset="0"/>
                <a:cs typeface="Arial" panose="020B0604020202020204" pitchFamily="34" charset="0"/>
              </a:rPr>
              <a:t>patří tedy k nejtvrdším </a:t>
            </a:r>
            <a:r>
              <a:rPr lang="cs-CZ" sz="2000" dirty="0" smtClean="0">
                <a:latin typeface="Arial" panose="020B0604020202020204" pitchFamily="34" charset="0"/>
                <a:cs typeface="Arial" panose="020B0604020202020204" pitchFamily="34" charset="0"/>
              </a:rPr>
              <a:t>materiálům</a:t>
            </a:r>
            <a:r>
              <a:rPr lang="cs-CZ" sz="2000" dirty="0">
                <a:latin typeface="Arial" panose="020B0604020202020204" pitchFamily="34" charset="0"/>
                <a:cs typeface="Arial" panose="020B0604020202020204" pitchFamily="34" charset="0"/>
              </a:rPr>
              <a:t>:  smirkový papír, v přípravcích na opravu poškrábaných CD/DVD disků,  v zubních pastách. </a:t>
            </a:r>
            <a:r>
              <a:rPr lang="cs-CZ" sz="2000" dirty="0" smtClean="0">
                <a:latin typeface="Arial" panose="020B0604020202020204" pitchFamily="34" charset="0"/>
                <a:cs typeface="Arial" panose="020B0604020202020204" pitchFamily="34" charset="0"/>
              </a:rPr>
              <a:t> V </a:t>
            </a:r>
            <a:r>
              <a:rPr lang="cs-CZ" sz="2000" dirty="0">
                <a:latin typeface="Arial" panose="020B0604020202020204" pitchFamily="34" charset="0"/>
                <a:cs typeface="Arial" panose="020B0604020202020204" pitchFamily="34" charset="0"/>
              </a:rPr>
              <a:t>různých aplikacích </a:t>
            </a:r>
            <a:r>
              <a:rPr lang="cs-CZ" sz="2000" dirty="0" smtClean="0">
                <a:latin typeface="Arial" panose="020B0604020202020204" pitchFamily="34" charset="0"/>
                <a:cs typeface="Arial" panose="020B0604020202020204" pitchFamily="34" charset="0"/>
              </a:rPr>
              <a:t>nahrazuje </a:t>
            </a:r>
            <a:r>
              <a:rPr lang="cs-CZ" sz="2000" dirty="0">
                <a:latin typeface="Arial" panose="020B0604020202020204" pitchFamily="34" charset="0"/>
                <a:cs typeface="Arial" panose="020B0604020202020204" pitchFamily="34" charset="0"/>
              </a:rPr>
              <a:t>o hodně dražší </a:t>
            </a:r>
            <a:r>
              <a:rPr lang="cs-CZ" sz="2000" dirty="0" err="1" smtClean="0">
                <a:latin typeface="Arial" panose="020B0604020202020204" pitchFamily="34" charset="0"/>
                <a:cs typeface="Arial" panose="020B0604020202020204" pitchFamily="34" charset="0"/>
              </a:rPr>
              <a:t>diamantyA</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a:t>
            </a:r>
            <a:r>
              <a:rPr lang="cs-CZ" sz="2000" b="1" dirty="0">
                <a:latin typeface="Arial" panose="020B0604020202020204" pitchFamily="34" charset="0"/>
                <a:cs typeface="Arial" panose="020B0604020202020204" pitchFamily="34" charset="0"/>
              </a:rPr>
              <a:t>ochranný prvek</a:t>
            </a:r>
            <a:r>
              <a:rPr lang="cs-CZ" sz="2000" dirty="0">
                <a:latin typeface="Arial" panose="020B0604020202020204" pitchFamily="34" charset="0"/>
                <a:cs typeface="Arial" panose="020B0604020202020204" pitchFamily="34" charset="0"/>
              </a:rPr>
              <a:t> se používá v leštidlech na parkety, kterým má tak zaručit větší odolnost.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Lze </a:t>
            </a:r>
            <a:r>
              <a:rPr lang="cs-CZ" sz="2000" dirty="0" smtClean="0">
                <a:latin typeface="Arial" panose="020B0604020202020204" pitchFamily="34" charset="0"/>
                <a:cs typeface="Arial" panose="020B0604020202020204" pitchFamily="34" charset="0"/>
              </a:rPr>
              <a:t>ho využít </a:t>
            </a:r>
            <a:r>
              <a:rPr lang="cs-CZ" sz="2000" dirty="0">
                <a:latin typeface="Arial" panose="020B0604020202020204" pitchFamily="34" charset="0"/>
                <a:cs typeface="Arial" panose="020B0604020202020204" pitchFamily="34" charset="0"/>
              </a:rPr>
              <a:t>ve </a:t>
            </a:r>
            <a:r>
              <a:rPr lang="cs-CZ" sz="2000" b="1" dirty="0">
                <a:latin typeface="Arial" panose="020B0604020202020204" pitchFamily="34" charset="0"/>
                <a:cs typeface="Arial" panose="020B0604020202020204" pitchFamily="34" charset="0"/>
              </a:rPr>
              <a:t>filtrech</a:t>
            </a:r>
            <a:r>
              <a:rPr lang="cs-CZ" sz="2000" dirty="0">
                <a:latin typeface="Arial" panose="020B0604020202020204" pitchFamily="34" charset="0"/>
                <a:cs typeface="Arial" panose="020B0604020202020204" pitchFamily="34" charset="0"/>
              </a:rPr>
              <a:t> na odstraňování vzdušné vlhkosti ze vzduchu. Oxid hlinitý má vynikající </a:t>
            </a:r>
            <a:r>
              <a:rPr lang="cs-CZ" sz="2000" dirty="0" smtClean="0">
                <a:latin typeface="Arial" panose="020B0604020202020204" pitchFamily="34" charset="0"/>
                <a:cs typeface="Arial" panose="020B0604020202020204" pitchFamily="34" charset="0"/>
              </a:rPr>
              <a:t>sorpční </a:t>
            </a:r>
            <a:r>
              <a:rPr lang="cs-CZ" sz="2000" dirty="0">
                <a:latin typeface="Arial" panose="020B0604020202020204" pitchFamily="34" charset="0"/>
                <a:cs typeface="Arial" panose="020B0604020202020204" pitchFamily="34" charset="0"/>
              </a:rPr>
              <a:t>vlastnosti a v chemických laboratořích se využívá pro chromatografii. Ve </a:t>
            </a:r>
            <a:r>
              <a:rPr lang="cs-CZ" sz="2000" b="1" dirty="0">
                <a:latin typeface="Arial" panose="020B0604020202020204" pitchFamily="34" charset="0"/>
                <a:cs typeface="Arial" panose="020B0604020202020204" pitchFamily="34" charset="0"/>
              </a:rPr>
              <a:t>zdravotnictví</a:t>
            </a:r>
            <a:r>
              <a:rPr lang="cs-CZ" sz="2000" dirty="0">
                <a:latin typeface="Arial" panose="020B0604020202020204" pitchFamily="34" charset="0"/>
                <a:cs typeface="Arial" panose="020B0604020202020204" pitchFamily="34" charset="0"/>
              </a:rPr>
              <a:t> se využívá jako materiál pro výrobu umělých kyčelních kloubů. </a:t>
            </a:r>
            <a:endParaRPr lang="cs-CZ" sz="2000" dirty="0" smtClean="0">
              <a:latin typeface="Arial" panose="020B0604020202020204" pitchFamily="34" charset="0"/>
              <a:cs typeface="Arial" panose="020B0604020202020204" pitchFamily="34" charset="0"/>
            </a:endParaRPr>
          </a:p>
          <a:p>
            <a:pPr algn="just"/>
            <a:r>
              <a:rPr lang="cs-CZ" sz="2000" dirty="0" smtClean="0"/>
              <a:t>   </a:t>
            </a:r>
            <a:r>
              <a:rPr lang="cs-CZ" sz="2000" dirty="0" smtClean="0">
                <a:latin typeface="Arial" panose="020B0604020202020204" pitchFamily="34" charset="0"/>
                <a:cs typeface="Arial" panose="020B0604020202020204" pitchFamily="34" charset="0"/>
              </a:rPr>
              <a:t>Při </a:t>
            </a:r>
            <a:r>
              <a:rPr lang="cs-CZ" sz="2000" dirty="0">
                <a:latin typeface="Arial" panose="020B0604020202020204" pitchFamily="34" charset="0"/>
                <a:cs typeface="Arial" panose="020B0604020202020204" pitchFamily="34" charset="0"/>
              </a:rPr>
              <a:t>výrobě cementu je sledovanou veličinou poměr obsahu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 obsahu 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se nazývá </a:t>
            </a:r>
            <a:r>
              <a:rPr lang="cs-CZ" sz="2000" b="1" dirty="0" err="1">
                <a:latin typeface="Arial" panose="020B0604020202020204" pitchFamily="34" charset="0"/>
                <a:cs typeface="Arial" panose="020B0604020202020204" pitchFamily="34" charset="0"/>
              </a:rPr>
              <a:t>aluminátový</a:t>
            </a:r>
            <a:r>
              <a:rPr lang="cs-CZ" sz="2000" b="1" dirty="0">
                <a:latin typeface="Arial" panose="020B0604020202020204" pitchFamily="34" charset="0"/>
                <a:cs typeface="Arial" panose="020B0604020202020204" pitchFamily="34" charset="0"/>
              </a:rPr>
              <a:t> modul </a:t>
            </a:r>
            <a:r>
              <a:rPr lang="cs-CZ" sz="2000" b="1" dirty="0" smtClean="0">
                <a:latin typeface="Arial" panose="020B0604020202020204" pitchFamily="34" charset="0"/>
                <a:cs typeface="Arial" panose="020B0604020202020204" pitchFamily="34" charset="0"/>
              </a:rPr>
              <a:t>cementu</a:t>
            </a:r>
            <a:r>
              <a:rPr lang="cs-CZ" sz="2000" dirty="0" smtClean="0">
                <a:latin typeface="Arial" panose="020B0604020202020204" pitchFamily="34" charset="0"/>
                <a:cs typeface="Arial" panose="020B0604020202020204" pitchFamily="34" charset="0"/>
              </a:rPr>
              <a:t>. Ten podstatným </a:t>
            </a:r>
            <a:r>
              <a:rPr lang="cs-CZ" sz="2000" dirty="0">
                <a:latin typeface="Arial" panose="020B0604020202020204" pitchFamily="34" charset="0"/>
                <a:cs typeface="Arial" panose="020B0604020202020204" pitchFamily="34" charset="0"/>
              </a:rPr>
              <a:t>způsobem ovlivňuje vlastnosti cementu, zejména množství hydratačního tepla, vznikajícího během procesu tvrdnutí betonu.</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749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Obdélník 4"/>
          <p:cNvSpPr/>
          <p:nvPr/>
        </p:nvSpPr>
        <p:spPr>
          <a:xfrm>
            <a:off x="201038" y="228600"/>
            <a:ext cx="8686800" cy="5324535"/>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Hlinitan sodný </a:t>
            </a: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bílý až nažloutlý prášek. Vzniká reakcí koncentrovaného roztoku hydroxidu sodného s kovovým hliníkem: </a:t>
            </a:r>
          </a:p>
          <a:p>
            <a:pPr algn="ctr"/>
            <a:r>
              <a:rPr lang="cs-CZ" sz="2000" dirty="0">
                <a:latin typeface="Arial" panose="020B0604020202020204" pitchFamily="34" charset="0"/>
                <a:cs typeface="Arial" panose="020B0604020202020204" pitchFamily="34" charset="0"/>
              </a:rPr>
              <a:t>2 Al + 6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 3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AlO</a:t>
            </a:r>
            <a:r>
              <a:rPr lang="cs-CZ" sz="2000" baseline="-25000" dirty="0">
                <a:latin typeface="Arial" panose="020B0604020202020204" pitchFamily="34" charset="0"/>
                <a:cs typeface="Arial" panose="020B0604020202020204" pitchFamily="34" charset="0"/>
              </a:rPr>
              <a:t>3</a:t>
            </a:r>
          </a:p>
          <a:p>
            <a:pPr algn="just"/>
            <a:r>
              <a:rPr lang="cs-CZ" sz="2000" dirty="0">
                <a:latin typeface="Arial" panose="020B0604020202020204" pitchFamily="34" charset="0"/>
                <a:cs typeface="Arial" panose="020B0604020202020204" pitchFamily="34" charset="0"/>
              </a:rPr>
              <a:t>Reakce je velice exotermní.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Slouží </a:t>
            </a:r>
            <a:r>
              <a:rPr lang="cs-CZ" sz="2000" dirty="0">
                <a:latin typeface="Arial" panose="020B0604020202020204" pitchFamily="34" charset="0"/>
                <a:cs typeface="Arial" panose="020B0604020202020204" pitchFamily="34" charset="0"/>
              </a:rPr>
              <a:t>jako efektivní zdroj hydroxidu hlinitého pro technické a průmyslové využití.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Roztok </a:t>
            </a:r>
            <a:r>
              <a:rPr lang="cs-CZ" sz="2000" dirty="0">
                <a:latin typeface="Arial" panose="020B0604020202020204" pitchFamily="34" charset="0"/>
                <a:cs typeface="Arial" panose="020B0604020202020204" pitchFamily="34" charset="0"/>
              </a:rPr>
              <a:t>hlinitanu sodného reaguje se vzdušným oxidem uhličitým za vzniku uhličitanu sodného a oxidu hlinitého, což se projevuje vznikem bílého povlaku po stranách nádoby. Reakce probíhá dle rovnice: </a:t>
            </a:r>
          </a:p>
          <a:p>
            <a:pPr algn="ctr"/>
            <a:r>
              <a:rPr lang="cs-CZ" sz="2000" dirty="0">
                <a:latin typeface="Arial" panose="020B0604020202020204" pitchFamily="34" charset="0"/>
                <a:cs typeface="Arial" panose="020B0604020202020204" pitchFamily="34" charset="0"/>
              </a:rPr>
              <a:t>2NaAlO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CO2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ctr"/>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Hlinitan </a:t>
            </a:r>
            <a:r>
              <a:rPr lang="cs-CZ" sz="2000" b="1" dirty="0">
                <a:latin typeface="Arial" panose="020B0604020202020204" pitchFamily="34" charset="0"/>
                <a:cs typeface="Arial" panose="020B0604020202020204" pitchFamily="34" charset="0"/>
              </a:rPr>
              <a:t>strontnatý</a:t>
            </a:r>
            <a:r>
              <a:rPr lang="cs-CZ" sz="2000" dirty="0">
                <a:latin typeface="Arial" panose="020B0604020202020204" pitchFamily="34" charset="0"/>
                <a:cs typeface="Arial" panose="020B0604020202020204" pitchFamily="34" charset="0"/>
              </a:rPr>
              <a:t> (SrAl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pevná, krystalická </a:t>
            </a:r>
            <a:r>
              <a:rPr lang="cs-CZ" sz="2000" dirty="0" smtClean="0">
                <a:latin typeface="Arial" panose="020B0604020202020204" pitchFamily="34" charset="0"/>
                <a:cs typeface="Arial" panose="020B0604020202020204" pitchFamily="34" charset="0"/>
              </a:rPr>
              <a:t>látka, nehořlavý</a:t>
            </a:r>
            <a:r>
              <a:rPr lang="cs-CZ" sz="2000" dirty="0">
                <a:latin typeface="Arial" panose="020B0604020202020204" pitchFamily="34" charset="0"/>
                <a:cs typeface="Arial" panose="020B0604020202020204" pitchFamily="34" charset="0"/>
              </a:rPr>
              <a:t>, bledě nažloutlý </a:t>
            </a:r>
            <a:r>
              <a:rPr lang="cs-CZ" sz="2000" dirty="0" smtClean="0">
                <a:latin typeface="Arial" panose="020B0604020202020204" pitchFamily="34" charset="0"/>
                <a:cs typeface="Arial" panose="020B0604020202020204" pitchFamily="34" charset="0"/>
              </a:rPr>
              <a:t>prášek. Funguje </a:t>
            </a:r>
            <a:r>
              <a:rPr lang="cs-CZ" sz="2000" dirty="0">
                <a:latin typeface="Arial" panose="020B0604020202020204" pitchFamily="34" charset="0"/>
                <a:cs typeface="Arial" panose="020B0604020202020204" pitchFamily="34" charset="0"/>
              </a:rPr>
              <a:t>jako luminofor, ovšem pokud obsahuje malé množství </a:t>
            </a:r>
            <a:r>
              <a:rPr lang="cs-CZ" sz="2000" dirty="0" smtClean="0">
                <a:latin typeface="Arial" panose="020B0604020202020204" pitchFamily="34" charset="0"/>
                <a:cs typeface="Arial" panose="020B0604020202020204" pitchFamily="34" charset="0"/>
              </a:rPr>
              <a:t>iontů </a:t>
            </a:r>
            <a:r>
              <a:rPr lang="cs-CZ" sz="2000" dirty="0" err="1" smtClean="0">
                <a:latin typeface="Arial" panose="020B0604020202020204" pitchFamily="34" charset="0"/>
                <a:cs typeface="Arial" panose="020B0604020202020204" pitchFamily="34" charset="0"/>
              </a:rPr>
              <a:t>Eu</a:t>
            </a:r>
            <a:r>
              <a:rPr lang="cs-CZ" sz="2000" dirty="0" smtClean="0">
                <a:latin typeface="Arial" panose="020B0604020202020204" pitchFamily="34" charset="0"/>
                <a:cs typeface="Arial" panose="020B0604020202020204" pitchFamily="34" charset="0"/>
              </a:rPr>
              <a:t> nebo </a:t>
            </a:r>
            <a:r>
              <a:rPr lang="cs-CZ" sz="2000" dirty="0" err="1" smtClean="0">
                <a:latin typeface="Arial" panose="020B0604020202020204" pitchFamily="34" charset="0"/>
                <a:cs typeface="Arial" panose="020B0604020202020204" pitchFamily="34" charset="0"/>
              </a:rPr>
              <a:t>Dy</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začne fosforeskovat. Používá se do hraček, které ve tmě světélkují. Dá se jednoduše rozpustit v některých druzích plastu. </a:t>
            </a:r>
          </a:p>
          <a:p>
            <a:pPr algn="just"/>
            <a:endParaRPr lang="cs-CZ" sz="2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029200"/>
            <a:ext cx="4572000" cy="170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055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152400" y="304801"/>
            <a:ext cx="8839200" cy="1524000"/>
          </a:xfrm>
        </p:spPr>
        <p:txBody>
          <a:bodyPr>
            <a:normAutofit/>
          </a:bodyPr>
          <a:lstStyle/>
          <a:p>
            <a:pPr marL="0" indent="0" eaLnBrk="1" hangingPunct="1">
              <a:buNone/>
            </a:pPr>
            <a:r>
              <a:rPr lang="cs-CZ" altLang="en-US" sz="2800" b="1" dirty="0" smtClean="0">
                <a:latin typeface="Arial" panose="020B0604020202020204" pitchFamily="34" charset="0"/>
                <a:cs typeface="Arial" panose="020B0604020202020204" pitchFamily="34" charset="0"/>
              </a:rPr>
              <a:t>Aluminosilikáty</a:t>
            </a:r>
            <a:endParaRPr lang="en-GB" altLang="en-US" sz="2800" b="1"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1000" dirty="0" smtClean="0">
              <a:latin typeface="Arial" panose="020B0604020202020204" pitchFamily="34" charset="0"/>
              <a:cs typeface="Arial" panose="020B0604020202020204" pitchFamily="34" charset="0"/>
            </a:endParaRPr>
          </a:p>
          <a:p>
            <a:pPr marL="0" indent="0" eaLnBrk="1" hangingPunct="1">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podvojné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hlinitokřemičitany</a:t>
            </a:r>
            <a:r>
              <a:rPr lang="cs-CZ" altLang="en-US" sz="2000" dirty="0" smtClean="0">
                <a:latin typeface="Arial" panose="020B0604020202020204" pitchFamily="34" charset="0"/>
                <a:cs typeface="Arial" panose="020B0604020202020204" pitchFamily="34" charset="0"/>
              </a:rPr>
              <a:t>, hlavní složka kaolínu a jílovitých</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minerálů a </a:t>
            </a:r>
            <a:r>
              <a:rPr lang="en-GB" altLang="en-US" sz="2000" dirty="0" err="1" smtClean="0">
                <a:latin typeface="Arial" panose="020B0604020202020204" pitchFamily="34" charset="0"/>
                <a:cs typeface="Arial" panose="020B0604020202020204" pitchFamily="34" charset="0"/>
              </a:rPr>
              <a:t>živce</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hlínu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tvoří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znečistěné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produkty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větrání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živců</a:t>
            </a:r>
            <a:r>
              <a:rPr lang="cs-CZ" altLang="en-US" sz="2000" dirty="0" smtClean="0">
                <a:latin typeface="Arial" panose="020B0604020202020204" pitchFamily="34" charset="0"/>
                <a:cs typeface="Arial" panose="020B0604020202020204" pitchFamily="34" charset="0"/>
              </a:rPr>
              <a:t>).</a:t>
            </a:r>
          </a:p>
          <a:p>
            <a:pPr marL="0" indent="0" eaLnBrk="1" hangingPunct="1">
              <a:buNone/>
            </a:pPr>
            <a:endParaRPr lang="cs-CZ" altLang="en-US" sz="2000" dirty="0">
              <a:solidFill>
                <a:srgbClr val="FF0000"/>
              </a:solidFill>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solidFill>
                <a:srgbClr val="FF0000"/>
              </a:solidFill>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smtClean="0">
              <a:solidFill>
                <a:srgbClr val="FF0000"/>
              </a:solidFill>
              <a:latin typeface="Arial" panose="020B0604020202020204" pitchFamily="34" charset="0"/>
              <a:cs typeface="Arial" panose="020B0604020202020204" pitchFamily="34" charset="0"/>
            </a:endParaRPr>
          </a:p>
        </p:txBody>
      </p:sp>
      <p:sp>
        <p:nvSpPr>
          <p:cNvPr id="4" name="Obdélník 3"/>
          <p:cNvSpPr/>
          <p:nvPr/>
        </p:nvSpPr>
        <p:spPr>
          <a:xfrm>
            <a:off x="228600" y="1905000"/>
            <a:ext cx="5791200" cy="1323439"/>
          </a:xfrm>
          <a:prstGeom prst="rect">
            <a:avLst/>
          </a:prstGeom>
        </p:spPr>
        <p:txBody>
          <a:bodyPr wrap="square">
            <a:spAutoFit/>
          </a:bodyPr>
          <a:lstStyle/>
          <a:p>
            <a:r>
              <a:rPr lang="en-US" sz="2000" b="1" dirty="0" err="1">
                <a:latin typeface="Arial" panose="020B0604020202020204" pitchFamily="34" charset="0"/>
                <a:cs typeface="Arial" panose="020B0604020202020204" pitchFamily="34" charset="0"/>
              </a:rPr>
              <a:t>Andalusit</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kyanit</a:t>
            </a:r>
            <a:r>
              <a:rPr lang="en-US" sz="2000" dirty="0">
                <a:latin typeface="Arial" panose="020B0604020202020204" pitchFamily="34" charset="0"/>
                <a:cs typeface="Arial" panose="020B0604020202020204" pitchFamily="34" charset="0"/>
              </a:rPr>
              <a:t>, a </a:t>
            </a:r>
            <a:r>
              <a:rPr lang="en-US" sz="2000" b="1" dirty="0" err="1">
                <a:latin typeface="Arial" panose="020B0604020202020204" pitchFamily="34" charset="0"/>
                <a:cs typeface="Arial" panose="020B0604020202020204" pitchFamily="34" charset="0"/>
              </a:rPr>
              <a:t>sillimanit</a:t>
            </a:r>
            <a:r>
              <a:rPr 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jsou</a:t>
            </a:r>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a:t>
            </a:r>
            <a:r>
              <a:rPr lang="en-US" sz="2000" dirty="0" err="1">
                <a:latin typeface="Arial" panose="020B0604020202020204" pitchFamily="34" charset="0"/>
                <a:cs typeface="Arial" panose="020B0604020202020204" pitchFamily="34" charset="0"/>
              </a:rPr>
              <a:t>luminosili</a:t>
            </a:r>
            <a:r>
              <a:rPr lang="cs-CZ" sz="2000" dirty="0" err="1" smtClean="0">
                <a:latin typeface="Arial" panose="020B0604020202020204" pitchFamily="34" charset="0"/>
                <a:cs typeface="Arial" panose="020B0604020202020204" pitchFamily="34" charset="0"/>
              </a:rPr>
              <a:t>kátové</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miner</a:t>
            </a:r>
            <a:r>
              <a:rPr lang="cs-CZ" sz="2000" dirty="0">
                <a:latin typeface="Arial" panose="020B0604020202020204" pitchFamily="34" charset="0"/>
                <a:cs typeface="Arial" panose="020B0604020202020204" pitchFamily="34" charset="0"/>
              </a:rPr>
              <a:t>á</a:t>
            </a:r>
            <a:r>
              <a:rPr lang="en-US" sz="2000" dirty="0">
                <a:latin typeface="Arial" panose="020B0604020202020204" pitchFamily="34" charset="0"/>
                <a:cs typeface="Arial" panose="020B0604020202020204" pitchFamily="34" charset="0"/>
              </a:rPr>
              <a:t>l</a:t>
            </a:r>
            <a:r>
              <a:rPr lang="cs-CZ" sz="2000" dirty="0">
                <a:latin typeface="Arial" panose="020B0604020202020204" pitchFamily="34" charset="0"/>
                <a:cs typeface="Arial" panose="020B0604020202020204" pitchFamily="34" charset="0"/>
              </a:rPr>
              <a:t>y o složení</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Al</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SiO</a:t>
            </a:r>
            <a:r>
              <a:rPr lang="en-US" sz="2000" baseline="-25000" dirty="0" smtClean="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resp. </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Jsou </a:t>
            </a:r>
            <a:r>
              <a:rPr lang="cs-CZ" sz="2000" dirty="0" err="1" smtClean="0">
                <a:latin typeface="Arial" panose="020B0604020202020204" pitchFamily="34" charset="0"/>
                <a:cs typeface="Arial" panose="020B0604020202020204" pitchFamily="34" charset="0"/>
              </a:rPr>
              <a:t>použíány</a:t>
            </a:r>
            <a:r>
              <a:rPr lang="cs-CZ" sz="2000" dirty="0" smtClean="0">
                <a:latin typeface="Arial" panose="020B0604020202020204" pitchFamily="34" charset="0"/>
                <a:cs typeface="Arial" panose="020B0604020202020204" pitchFamily="34" charset="0"/>
              </a:rPr>
              <a:t> jako </a:t>
            </a:r>
            <a:r>
              <a:rPr lang="en-US" sz="2000" dirty="0" smtClean="0">
                <a:latin typeface="Arial" panose="020B0604020202020204" pitchFamily="34" charset="0"/>
                <a:cs typeface="Arial" panose="020B0604020202020204" pitchFamily="34" charset="0"/>
              </a:rPr>
              <a:t>index</a:t>
            </a:r>
            <a:r>
              <a:rPr lang="cs-CZ" sz="2000" dirty="0" err="1" smtClean="0">
                <a:latin typeface="Arial" panose="020B0604020202020204" pitchFamily="34" charset="0"/>
                <a:cs typeface="Arial" panose="020B0604020202020204" pitchFamily="34" charset="0"/>
              </a:rPr>
              <a:t>ové</a:t>
            </a:r>
            <a:r>
              <a:rPr lang="en-US" sz="2000" dirty="0" smtClean="0">
                <a:latin typeface="Arial" panose="020B0604020202020204" pitchFamily="34" charset="0"/>
                <a:cs typeface="Arial" panose="020B0604020202020204" pitchFamily="34" charset="0"/>
              </a:rPr>
              <a:t> miner</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l</a:t>
            </a:r>
            <a:r>
              <a:rPr lang="cs-CZ" sz="2000" dirty="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a:t>
            </a:r>
            <a:r>
              <a:rPr lang="en-US" sz="2000" dirty="0" err="1" smtClean="0">
                <a:latin typeface="Arial" panose="020B0604020202020204" pitchFamily="34" charset="0"/>
                <a:cs typeface="Arial" panose="020B0604020202020204" pitchFamily="34" charset="0"/>
              </a:rPr>
              <a:t>metamor</a:t>
            </a:r>
            <a:r>
              <a:rPr lang="cs-CZ" sz="2000" dirty="0" err="1" smtClean="0">
                <a:latin typeface="Arial" panose="020B0604020202020204" pitchFamily="34" charset="0"/>
                <a:cs typeface="Arial" panose="020B0604020202020204" pitchFamily="34" charset="0"/>
              </a:rPr>
              <a:t>fovaných</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horninách</a:t>
            </a:r>
            <a:r>
              <a:rPr lang="en-US" sz="2000" dirty="0" smtClean="0">
                <a:latin typeface="Arial" panose="020B0604020202020204" pitchFamily="34" charset="0"/>
                <a:cs typeface="Arial" panose="020B0604020202020204" pitchFamily="34" charset="0"/>
              </a:rPr>
              <a:t>. </a:t>
            </a:r>
            <a:endParaRPr lang="en-GB" altLang="en-US" sz="2000" dirty="0">
              <a:solidFill>
                <a:srgbClr val="FF0000"/>
              </a:solidFill>
              <a:latin typeface="Arial" panose="020B0604020202020204" pitchFamily="34" charset="0"/>
              <a:cs typeface="Arial" panose="020B0604020202020204" pitchFamily="34" charset="0"/>
            </a:endParaRPr>
          </a:p>
        </p:txBody>
      </p:sp>
      <p:pic>
        <p:nvPicPr>
          <p:cNvPr id="24579" name="Picture 3" descr="https://upload.wikimedia.org/wikipedia/commons/thumb/3/37/Al2SiO5_phase_diagram.svg/315px-Al2SiO5_phase_diagram.svg.png">
            <a:hlinkClick r:id="rId2" tooltip="Phase diagram of Al2SiO5 (nesosilicates).[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590801" cy="283754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28600" y="3429000"/>
            <a:ext cx="6019800"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Si</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(OH)</a:t>
            </a:r>
            <a:r>
              <a:rPr lang="en-US" sz="2000" baseline="-25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(Al</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·2SiO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·2H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miner</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l </a:t>
            </a:r>
            <a:r>
              <a:rPr lang="en-US" sz="2000" b="1" dirty="0" err="1" smtClean="0">
                <a:latin typeface="Arial" panose="020B0604020202020204" pitchFamily="34" charset="0"/>
                <a:cs typeface="Arial" panose="020B0604020202020204" pitchFamily="34" charset="0"/>
              </a:rPr>
              <a:t>kaolini</a:t>
            </a:r>
            <a:r>
              <a:rPr lang="cs-CZ" sz="2000" b="1" dirty="0" smtClean="0">
                <a:latin typeface="Arial" panose="020B0604020202020204" pitchFamily="34" charset="0"/>
                <a:cs typeface="Arial" panose="020B0604020202020204" pitchFamily="34" charset="0"/>
              </a:rPr>
              <a:t>t</a:t>
            </a:r>
            <a:r>
              <a:rPr lang="cs-CZ" sz="2000" dirty="0" smtClean="0">
                <a:latin typeface="Arial" panose="020B0604020202020204" pitchFamily="34" charset="0"/>
                <a:cs typeface="Arial" panose="020B0604020202020204" pitchFamily="34" charset="0"/>
              </a:rPr>
              <a:t>. Jemný bílý prášek,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používá se jako plnivo do plastů a papíru a jako pigment</a:t>
            </a:r>
            <a:r>
              <a:rPr lang="en-US"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
        <p:nvSpPr>
          <p:cNvPr id="7" name="Obdélník 6"/>
          <p:cNvSpPr/>
          <p:nvPr/>
        </p:nvSpPr>
        <p:spPr>
          <a:xfrm>
            <a:off x="228600" y="4648200"/>
            <a:ext cx="6553200" cy="1938992"/>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Zeolity</a:t>
            </a:r>
            <a:r>
              <a:rPr lang="cs-CZ" sz="2000" dirty="0">
                <a:latin typeface="Arial" panose="020B0604020202020204" pitchFamily="34" charset="0"/>
                <a:cs typeface="Arial" panose="020B0604020202020204" pitchFamily="34" charset="0"/>
              </a:rPr>
              <a:t> jsou krystalické hydratované alumosilikáty alkalických kovů a kovů alkalických zemin. </a:t>
            </a:r>
            <a:r>
              <a:rPr lang="cs-CZ" sz="2000" dirty="0" smtClean="0">
                <a:latin typeface="Arial" panose="020B0604020202020204" pitchFamily="34" charset="0"/>
                <a:cs typeface="Arial" panose="020B0604020202020204" pitchFamily="34" charset="0"/>
              </a:rPr>
              <a:t>Jejich prostorové </a:t>
            </a:r>
            <a:r>
              <a:rPr lang="cs-CZ" sz="2000" dirty="0">
                <a:latin typeface="Arial" panose="020B0604020202020204" pitchFamily="34" charset="0"/>
                <a:cs typeface="Arial" panose="020B0604020202020204" pitchFamily="34" charset="0"/>
              </a:rPr>
              <a:t>uspořádání atomů vytváří kanálky a dutiny konstantních rozměrů. V těchto kanálcích se mohou zachytávat látky tuhého, kapalného a plynného skupenství.</a:t>
            </a:r>
          </a:p>
        </p:txBody>
      </p:sp>
      <p:pic>
        <p:nvPicPr>
          <p:cNvPr id="24581" name="Picture 5" descr="https://upload.wikimedia.org/wikipedia/commons/thumb/5/58/Zeolite-ZSM-5-3D-vdW.png/330px-Zeolite-ZSM-5-3D-vdW.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87" y="4662791"/>
            <a:ext cx="1714499" cy="190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50061"/>
            <a:ext cx="8839200" cy="563231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Za </a:t>
            </a:r>
            <a:r>
              <a:rPr lang="cs-CZ" sz="2000" dirty="0">
                <a:latin typeface="Arial" panose="020B0604020202020204" pitchFamily="34" charset="0"/>
                <a:cs typeface="Arial" panose="020B0604020202020204" pitchFamily="34" charset="0"/>
              </a:rPr>
              <a:t>laboratorní teploty </a:t>
            </a:r>
            <a:r>
              <a:rPr lang="cs-CZ" sz="2000" dirty="0" smtClean="0">
                <a:latin typeface="Arial" panose="020B0604020202020204" pitchFamily="34" charset="0"/>
                <a:cs typeface="Arial" panose="020B0604020202020204" pitchFamily="34" charset="0"/>
              </a:rPr>
              <a:t>bor reaguje </a:t>
            </a:r>
            <a:r>
              <a:rPr lang="cs-CZ" sz="2000" dirty="0">
                <a:latin typeface="Arial" panose="020B0604020202020204" pitchFamily="34" charset="0"/>
                <a:cs typeface="Arial" panose="020B0604020202020204" pitchFamily="34" charset="0"/>
              </a:rPr>
              <a:t>přímo pouze s fluorem, s ostatními halogeny se slučuje až při teplotách nad </a:t>
            </a:r>
            <a:r>
              <a:rPr lang="cs-CZ" sz="2000" dirty="0" smtClean="0">
                <a:latin typeface="Arial" panose="020B0604020202020204" pitchFamily="34" charset="0"/>
                <a:cs typeface="Arial" panose="020B0604020202020204" pitchFamily="34" charset="0"/>
              </a:rPr>
              <a:t>400 °</a:t>
            </a:r>
            <a:r>
              <a:rPr lang="cs-CZ" sz="2000" dirty="0">
                <a:latin typeface="Arial" panose="020B0604020202020204" pitchFamily="34" charset="0"/>
                <a:cs typeface="Arial" panose="020B0604020202020204" pitchFamily="34" charset="0"/>
              </a:rPr>
              <a:t>C. Se sírou se slučuje na sulfid boritý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teplotách nad </a:t>
            </a:r>
            <a:r>
              <a:rPr lang="cs-CZ" sz="2000" dirty="0" smtClean="0">
                <a:latin typeface="Arial" panose="020B0604020202020204" pitchFamily="34" charset="0"/>
                <a:cs typeface="Arial" panose="020B0604020202020204" pitchFamily="34" charset="0"/>
              </a:rPr>
              <a:t>600 °</a:t>
            </a:r>
            <a:r>
              <a:rPr lang="cs-CZ" sz="2000" dirty="0">
                <a:latin typeface="Arial" panose="020B0604020202020204" pitchFamily="34" charset="0"/>
                <a:cs typeface="Arial" panose="020B0604020202020204" pitchFamily="34" charset="0"/>
              </a:rPr>
              <a:t>C, za zvláštních podmínek vytváří také sulfid zajímavého složení B</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16</a:t>
            </a:r>
            <a:r>
              <a:rPr lang="cs-CZ" sz="2000" dirty="0">
                <a:latin typeface="Arial" panose="020B0604020202020204" pitchFamily="34" charset="0"/>
                <a:cs typeface="Arial" panose="020B0604020202020204" pitchFamily="34" charset="0"/>
              </a:rPr>
              <a:t>. S fosforem reaguje při teplotě </a:t>
            </a:r>
            <a:r>
              <a:rPr lang="cs-CZ" sz="2000" dirty="0" smtClean="0">
                <a:latin typeface="Arial" panose="020B0604020202020204" pitchFamily="34" charset="0"/>
                <a:cs typeface="Arial" panose="020B0604020202020204" pitchFamily="34" charset="0"/>
              </a:rPr>
              <a:t>1000 °</a:t>
            </a:r>
            <a:r>
              <a:rPr lang="cs-CZ" sz="2000" dirty="0">
                <a:latin typeface="Arial" panose="020B0604020202020204" pitchFamily="34" charset="0"/>
                <a:cs typeface="Arial" panose="020B0604020202020204" pitchFamily="34" charset="0"/>
              </a:rPr>
              <a:t>C za vzniku fosfidu BP, teprve při teplotě 2000°C reaguje s uhlíkem.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Díky </a:t>
            </a:r>
            <a:r>
              <a:rPr lang="cs-CZ" sz="2000" dirty="0">
                <a:latin typeface="Arial" panose="020B0604020202020204" pitchFamily="34" charset="0"/>
                <a:cs typeface="Arial" panose="020B0604020202020204" pitchFamily="34" charset="0"/>
              </a:rPr>
              <a:t>své vysoké afinitě ke kyslíku a k dalším elektronegativním prvkům, je bor, za vhodných podmínek, schopen vytěsňovat kovy z oxidů, chloridů a sulfidů. </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 </a:t>
            </a:r>
            <a:r>
              <a:rPr lang="cs-CZ" sz="2000" dirty="0">
                <a:latin typeface="Arial" panose="020B0604020202020204" pitchFamily="34" charset="0"/>
                <a:cs typeface="Arial" panose="020B0604020202020204" pitchFamily="34" charset="0"/>
              </a:rPr>
              <a:t>řadou přechodných kovů reaguje za tvorby boridů se zajímavými vzorci, např. Cr</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Re</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Pd</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Ru</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Krystalický </a:t>
            </a:r>
            <a:r>
              <a:rPr lang="cs-CZ" sz="2000" dirty="0">
                <a:latin typeface="Arial" panose="020B0604020202020204" pitchFamily="34" charset="0"/>
                <a:cs typeface="Arial" panose="020B0604020202020204" pitchFamily="34" charset="0"/>
              </a:rPr>
              <a:t>bor, se pro svou vysokou tvrdost používá jako </a:t>
            </a:r>
            <a:r>
              <a:rPr lang="cs-CZ" sz="2000" b="1" dirty="0">
                <a:latin typeface="Arial" panose="020B0604020202020204" pitchFamily="34" charset="0"/>
                <a:cs typeface="Arial" panose="020B0604020202020204" pitchFamily="34" charset="0"/>
              </a:rPr>
              <a:t>složka brusných směsí</a:t>
            </a:r>
            <a:r>
              <a:rPr lang="cs-CZ" sz="2000" dirty="0">
                <a:latin typeface="Arial" panose="020B0604020202020204" pitchFamily="34" charset="0"/>
                <a:cs typeface="Arial" panose="020B0604020202020204" pitchFamily="34" charset="0"/>
              </a:rPr>
              <a:t> a jako </a:t>
            </a:r>
            <a:r>
              <a:rPr lang="cs-CZ" sz="2000" b="1" dirty="0">
                <a:latin typeface="Arial" panose="020B0604020202020204" pitchFamily="34" charset="0"/>
                <a:cs typeface="Arial" panose="020B0604020202020204" pitchFamily="34" charset="0"/>
              </a:rPr>
              <a:t>přísada ocelí </a:t>
            </a:r>
            <a:r>
              <a:rPr lang="cs-CZ" sz="2000" dirty="0">
                <a:latin typeface="Arial" panose="020B0604020202020204" pitchFamily="34" charset="0"/>
                <a:cs typeface="Arial" panose="020B0604020202020204" pitchFamily="34" charset="0"/>
              </a:rPr>
              <a:t>zlepšuje jejich kalitelnost.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Bor </a:t>
            </a:r>
            <a:r>
              <a:rPr lang="cs-CZ" sz="2000" dirty="0">
                <a:latin typeface="Arial" panose="020B0604020202020204" pitchFamily="34" charset="0"/>
                <a:cs typeface="Arial" panose="020B0604020202020204" pitchFamily="34" charset="0"/>
              </a:rPr>
              <a:t>je také důležitým legujícím prvkem při </a:t>
            </a:r>
            <a:r>
              <a:rPr lang="cs-CZ" sz="2000" b="1" dirty="0">
                <a:latin typeface="Arial" panose="020B0604020202020204" pitchFamily="34" charset="0"/>
                <a:cs typeface="Arial" panose="020B0604020202020204" pitchFamily="34" charset="0"/>
              </a:rPr>
              <a:t>přípravě řady slitin </a:t>
            </a:r>
            <a:r>
              <a:rPr lang="cs-CZ" sz="2000" dirty="0">
                <a:latin typeface="Arial" panose="020B0604020202020204" pitchFamily="34" charset="0"/>
                <a:cs typeface="Arial" panose="020B0604020202020204" pitchFamily="34" charset="0"/>
              </a:rPr>
              <a:t>hliníku. Jeho přídavkem se podstatně zjemňuje struktura slitin a </a:t>
            </a:r>
            <a:r>
              <a:rPr lang="cs-CZ" sz="2000" b="1" dirty="0">
                <a:latin typeface="Arial" panose="020B0604020202020204" pitchFamily="34" charset="0"/>
                <a:cs typeface="Arial" panose="020B0604020202020204" pitchFamily="34" charset="0"/>
              </a:rPr>
              <a:t>zvyšuje schopnost hliníku zachytávat neutrony</a:t>
            </a:r>
            <a:r>
              <a:rPr lang="cs-CZ" sz="2000" dirty="0">
                <a:latin typeface="Arial" panose="020B0604020202020204" pitchFamily="34" charset="0"/>
                <a:cs typeface="Arial" panose="020B0604020202020204" pitchFamily="34" charset="0"/>
              </a:rPr>
              <a:t>, přídavek boru současně zvyšuje elektrickou vodivost čistého hliníku</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778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304800"/>
            <a:ext cx="8839200" cy="6247864"/>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Zeolity můžeme rozdělit do dvou </a:t>
            </a:r>
            <a:r>
              <a:rPr lang="cs-CZ" sz="2000" dirty="0" smtClean="0">
                <a:latin typeface="Arial" panose="020B0604020202020204" pitchFamily="34" charset="0"/>
                <a:cs typeface="Arial" panose="020B0604020202020204" pitchFamily="34" charset="0"/>
              </a:rPr>
              <a:t>skupin: zeolity </a:t>
            </a:r>
            <a:r>
              <a:rPr lang="cs-CZ" sz="2000" dirty="0">
                <a:latin typeface="Arial" panose="020B0604020202020204" pitchFamily="34" charset="0"/>
                <a:cs typeface="Arial" panose="020B0604020202020204" pitchFamily="34" charset="0"/>
              </a:rPr>
              <a:t>vytvořené uměle a přírodní zeolity. Díky efektivní výrobě průmyslových zeolitů, mají oproti těm přírodním téměř nulový výskyt nečistot v mřížkách.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Použití</a:t>
            </a:r>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 Zeolity </a:t>
            </a:r>
            <a:r>
              <a:rPr lang="cs-CZ" sz="2000" dirty="0">
                <a:latin typeface="Arial" panose="020B0604020202020204" pitchFamily="34" charset="0"/>
                <a:cs typeface="Arial" panose="020B0604020202020204" pitchFamily="34" charset="0"/>
              </a:rPr>
              <a:t>bývají jednou ze základních složek </a:t>
            </a:r>
            <a:r>
              <a:rPr lang="cs-CZ" sz="2000" b="1" dirty="0">
                <a:latin typeface="Arial" panose="020B0604020202020204" pitchFamily="34" charset="0"/>
                <a:cs typeface="Arial" panose="020B0604020202020204" pitchFamily="34" charset="0"/>
              </a:rPr>
              <a:t>bezfosfátových pracích prášků</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 Použití zeolitu </a:t>
            </a:r>
            <a:r>
              <a:rPr lang="cs-CZ" sz="2000" dirty="0">
                <a:latin typeface="Arial" panose="020B0604020202020204" pitchFamily="34" charset="0"/>
                <a:cs typeface="Arial" panose="020B0604020202020204" pitchFamily="34" charset="0"/>
              </a:rPr>
              <a:t>jako </a:t>
            </a:r>
            <a:r>
              <a:rPr lang="cs-CZ" sz="2000" b="1" dirty="0" smtClean="0">
                <a:latin typeface="Arial" panose="020B0604020202020204" pitchFamily="34" charset="0"/>
                <a:cs typeface="Arial" panose="020B0604020202020204" pitchFamily="34" charset="0"/>
              </a:rPr>
              <a:t>sorbentu, molekulárního síta </a:t>
            </a:r>
            <a:r>
              <a:rPr lang="cs-CZ" sz="2000" b="1" dirty="0">
                <a:latin typeface="Arial" panose="020B0604020202020204" pitchFamily="34" charset="0"/>
                <a:cs typeface="Arial" panose="020B0604020202020204" pitchFamily="34" charset="0"/>
              </a:rPr>
              <a:t>a </a:t>
            </a:r>
            <a:r>
              <a:rPr lang="cs-CZ" sz="2000" b="1" dirty="0" smtClean="0">
                <a:latin typeface="Arial" panose="020B0604020202020204" pitchFamily="34" charset="0"/>
                <a:cs typeface="Arial" panose="020B0604020202020204" pitchFamily="34" charset="0"/>
              </a:rPr>
              <a:t>katalyzátoru </a:t>
            </a:r>
            <a:r>
              <a:rPr lang="cs-CZ" sz="2000" dirty="0" smtClean="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umožňuje dehydrataci, výměnu iontů a absorpci molekul různé velikosti, aniž by došlo k jejich </a:t>
            </a:r>
            <a:r>
              <a:rPr lang="cs-CZ" sz="2000" dirty="0" smtClean="0">
                <a:latin typeface="Arial" panose="020B0604020202020204" pitchFamily="34" charset="0"/>
                <a:cs typeface="Arial" panose="020B0604020202020204" pitchFamily="34" charset="0"/>
              </a:rPr>
              <a:t>narušení).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 </a:t>
            </a:r>
            <a:r>
              <a:rPr lang="cs-CZ" sz="2000" dirty="0">
                <a:latin typeface="Arial" panose="020B0604020202020204" pitchFamily="34" charset="0"/>
                <a:cs typeface="Arial" panose="020B0604020202020204" pitchFamily="34" charset="0"/>
              </a:rPr>
              <a:t>Zeolity se používají jako </a:t>
            </a:r>
            <a:r>
              <a:rPr lang="cs-CZ" sz="2000" b="1" dirty="0">
                <a:latin typeface="Arial" panose="020B0604020202020204" pitchFamily="34" charset="0"/>
                <a:cs typeface="Arial" panose="020B0604020202020204" pitchFamily="34" charset="0"/>
              </a:rPr>
              <a:t>solární </a:t>
            </a:r>
            <a:r>
              <a:rPr lang="cs-CZ" sz="2000" b="1" dirty="0" err="1">
                <a:latin typeface="Arial" panose="020B0604020202020204" pitchFamily="34" charset="0"/>
                <a:cs typeface="Arial" panose="020B0604020202020204" pitchFamily="34" charset="0"/>
              </a:rPr>
              <a:t>termokolektory</a:t>
            </a:r>
            <a:r>
              <a:rPr lang="cs-CZ" sz="2000" dirty="0">
                <a:latin typeface="Arial" panose="020B0604020202020204" pitchFamily="34" charset="0"/>
                <a:cs typeface="Arial" panose="020B0604020202020204" pitchFamily="34" charset="0"/>
              </a:rPr>
              <a:t> a v adsorpčních </a:t>
            </a:r>
            <a:r>
              <a:rPr lang="cs-CZ" sz="2000" b="1" dirty="0">
                <a:latin typeface="Arial" panose="020B0604020202020204" pitchFamily="34" charset="0"/>
                <a:cs typeface="Arial" panose="020B0604020202020204" pitchFamily="34" charset="0"/>
              </a:rPr>
              <a:t>chladicích zařízeních</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Zde </a:t>
            </a:r>
            <a:r>
              <a:rPr lang="cs-CZ" sz="2000" dirty="0">
                <a:latin typeface="Arial" panose="020B0604020202020204" pitchFamily="34" charset="0"/>
                <a:cs typeface="Arial" panose="020B0604020202020204" pitchFamily="34" charset="0"/>
              </a:rPr>
              <a:t>se využívá jejich </a:t>
            </a:r>
            <a:r>
              <a:rPr lang="cs-CZ" sz="2000" dirty="0" smtClean="0">
                <a:latin typeface="Arial" panose="020B0604020202020204" pitchFamily="34" charset="0"/>
                <a:cs typeface="Arial" panose="020B0604020202020204" pitchFamily="34" charset="0"/>
              </a:rPr>
              <a:t>vysokého </a:t>
            </a:r>
            <a:r>
              <a:rPr lang="cs-CZ" sz="2000" dirty="0">
                <a:latin typeface="Arial" panose="020B0604020202020204" pitchFamily="34" charset="0"/>
                <a:cs typeface="Arial" panose="020B0604020202020204" pitchFamily="34" charset="0"/>
              </a:rPr>
              <a:t>zahřívání při adsorpci a schopnost hydratace a dehydratace při zachování strukturální stability. Tato hygroskopická vlastnost spojená s inherentní exotermní reakcí (způsobující zahřátí) při přechodu z dehydratované do hydratované formy předurčuje přírodní zeolity k využití odpadového tepla a tepelné sluneční energie.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 </a:t>
            </a:r>
            <a:r>
              <a:rPr lang="cs-CZ" sz="2000" dirty="0">
                <a:latin typeface="Arial" panose="020B0604020202020204" pitchFamily="34" charset="0"/>
                <a:cs typeface="Arial" panose="020B0604020202020204" pitchFamily="34" charset="0"/>
              </a:rPr>
              <a:t>Zeolit se používá jako </a:t>
            </a:r>
            <a:r>
              <a:rPr lang="cs-CZ" sz="2000" b="1" dirty="0">
                <a:latin typeface="Arial" panose="020B0604020202020204" pitchFamily="34" charset="0"/>
                <a:cs typeface="Arial" panose="020B0604020202020204" pitchFamily="34" charset="0"/>
              </a:rPr>
              <a:t>filtrační medium </a:t>
            </a:r>
            <a:r>
              <a:rPr lang="cs-CZ" sz="2000" dirty="0">
                <a:latin typeface="Arial" panose="020B0604020202020204" pitchFamily="34" charset="0"/>
                <a:cs typeface="Arial" panose="020B0604020202020204" pitchFamily="34" charset="0"/>
              </a:rPr>
              <a:t>pro čištění zahradních jezírek, rybníků a akvárií. Pórovitá struktura zeolitu poskytuje optimální povrch pro kolonizaci biologicky užitečných nitrifikačních bakterií. </a:t>
            </a:r>
          </a:p>
        </p:txBody>
      </p:sp>
    </p:spTree>
    <p:extLst>
      <p:ext uri="{BB962C8B-B14F-4D97-AF65-F5344CB8AC3E}">
        <p14:creationId xmlns:p14="http://schemas.microsoft.com/office/powerpoint/2010/main" val="3046419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800" y="381000"/>
            <a:ext cx="8458200" cy="2246769"/>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 Přípravky pro </a:t>
            </a:r>
            <a:r>
              <a:rPr lang="cs-CZ" sz="2000" b="1" dirty="0" smtClean="0">
                <a:latin typeface="Arial" panose="020B0604020202020204" pitchFamily="34" charset="0"/>
                <a:cs typeface="Arial" panose="020B0604020202020204" pitchFamily="34" charset="0"/>
              </a:rPr>
              <a:t>zastavení krvácení</a:t>
            </a:r>
            <a:r>
              <a:rPr lang="cs-CZ" sz="2000" dirty="0" smtClean="0">
                <a:latin typeface="Arial" panose="020B0604020202020204" pitchFamily="34" charset="0"/>
                <a:cs typeface="Arial" panose="020B0604020202020204" pitchFamily="34" charset="0"/>
              </a:rPr>
              <a:t>: při </a:t>
            </a:r>
            <a:r>
              <a:rPr lang="cs-CZ" sz="2000" dirty="0">
                <a:latin typeface="Arial" panose="020B0604020202020204" pitchFamily="34" charset="0"/>
                <a:cs typeface="Arial" panose="020B0604020202020204" pitchFamily="34" charset="0"/>
              </a:rPr>
              <a:t>kontaktu s krví v ráně a jejím okolí vychytávají z krve molekuly vody, zatímco větší struktury zůstanou v ráně a tím podpoří přirozené stavění krvácení. </a:t>
            </a:r>
          </a:p>
          <a:p>
            <a:pPr algn="just"/>
            <a:r>
              <a:rPr lang="cs-CZ" sz="2000" dirty="0" smtClean="0">
                <a:latin typeface="Arial" panose="020B0604020202020204" pitchFamily="34" charset="0"/>
                <a:cs typeface="Arial" panose="020B0604020202020204" pitchFamily="34" charset="0"/>
              </a:rPr>
              <a:t>   - V </a:t>
            </a:r>
            <a:r>
              <a:rPr lang="cs-CZ" sz="2000" b="1" dirty="0">
                <a:latin typeface="Arial" panose="020B0604020202020204" pitchFamily="34" charset="0"/>
                <a:cs typeface="Arial" panose="020B0604020202020204" pitchFamily="34" charset="0"/>
              </a:rPr>
              <a:t>kyslíkových koncentrátorech</a:t>
            </a:r>
            <a:r>
              <a:rPr lang="cs-CZ" sz="2000" dirty="0">
                <a:latin typeface="Arial" panose="020B0604020202020204" pitchFamily="34" charset="0"/>
                <a:cs typeface="Arial" panose="020B0604020202020204" pitchFamily="34" charset="0"/>
              </a:rPr>
              <a:t>, kde jsou umělé zeolity schopné za určitého tlaku odfiltrovat dusík ze vzduchu, takže prošlá směs má výrazně vyšší podíl kyslíku. Filtr je ovšem následně nutné regenerovat </a:t>
            </a:r>
          </a:p>
          <a:p>
            <a:pPr algn="just"/>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381000" y="2627769"/>
            <a:ext cx="8534400" cy="707886"/>
          </a:xfrm>
          <a:prstGeom prst="rect">
            <a:avLst/>
          </a:prstGeom>
        </p:spPr>
        <p:txBody>
          <a:bodyPr wrap="square">
            <a:spAutoFit/>
          </a:bodyPr>
          <a:lstStyle/>
          <a:p>
            <a:r>
              <a:rPr lang="cs-CZ" altLang="en-US" sz="2000" b="1" dirty="0" smtClean="0">
                <a:latin typeface="Arial" panose="020B0604020202020204" pitchFamily="34" charset="0"/>
                <a:cs typeface="Arial" panose="020B0604020202020204" pitchFamily="34" charset="0"/>
              </a:rPr>
              <a:t>T</a:t>
            </a:r>
            <a:r>
              <a:rPr lang="en-GB" altLang="en-US" sz="2000" b="1" dirty="0" err="1" smtClean="0">
                <a:latin typeface="Arial" panose="020B0604020202020204" pitchFamily="34" charset="0"/>
                <a:cs typeface="Arial" panose="020B0604020202020204" pitchFamily="34" charset="0"/>
              </a:rPr>
              <a:t>opa</a:t>
            </a:r>
            <a:r>
              <a:rPr lang="cs-CZ" altLang="en-US" sz="2000" b="1" dirty="0" smtClean="0">
                <a:latin typeface="Arial" panose="020B0604020202020204" pitchFamily="34" charset="0"/>
                <a:cs typeface="Arial" panose="020B0604020202020204" pitchFamily="34" charset="0"/>
              </a:rPr>
              <a:t>z </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křemičitan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hlinitý</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obsahem</a:t>
            </a:r>
            <a:r>
              <a:rPr lang="en-GB" altLang="en-US" sz="2000" dirty="0">
                <a:latin typeface="Arial" panose="020B0604020202020204" pitchFamily="34" charset="0"/>
                <a:cs typeface="Arial" panose="020B0604020202020204" pitchFamily="34" charset="0"/>
              </a:rPr>
              <a:t> flu</a:t>
            </a:r>
            <a:r>
              <a:rPr lang="cs-CZ" altLang="en-US" sz="2000" dirty="0">
                <a:latin typeface="Arial" panose="020B0604020202020204" pitchFamily="34" charset="0"/>
                <a:cs typeface="Arial" panose="020B0604020202020204" pitchFamily="34" charset="0"/>
              </a:rPr>
              <a:t>o</a:t>
            </a:r>
            <a:r>
              <a:rPr lang="en-GB" altLang="en-US" sz="2000" dirty="0" err="1" smtClean="0">
                <a:latin typeface="Arial" panose="020B0604020202020204" pitchFamily="34" charset="0"/>
                <a:cs typeface="Arial" panose="020B0604020202020204" pitchFamily="34" charset="0"/>
              </a:rPr>
              <a:t>ru</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{SiO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(F,OH)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abrazivum (brusné prášky a pasty); ozdobný a drahý kámen</a:t>
            </a:r>
            <a:endParaRPr lang="cs-CZ" altLang="en-US" sz="2000" dirty="0">
              <a:latin typeface="Arial" panose="020B0604020202020204" pitchFamily="34" charset="0"/>
              <a:cs typeface="Arial" panose="020B0604020202020204" pitchFamily="34" charset="0"/>
            </a:endParaRPr>
          </a:p>
        </p:txBody>
      </p:sp>
      <p:sp>
        <p:nvSpPr>
          <p:cNvPr id="6" name="Obdélník 5"/>
          <p:cNvSpPr/>
          <p:nvPr/>
        </p:nvSpPr>
        <p:spPr>
          <a:xfrm>
            <a:off x="273996" y="3810000"/>
            <a:ext cx="5964677" cy="2554545"/>
          </a:xfrm>
          <a:prstGeom prst="rect">
            <a:avLst/>
          </a:prstGeom>
        </p:spPr>
        <p:txBody>
          <a:bodyPr wrap="square">
            <a:spAutoFit/>
          </a:bodyPr>
          <a:lstStyle/>
          <a:p>
            <a:r>
              <a:rPr lang="cs-CZ" altLang="en-US" sz="2000" b="1" dirty="0" smtClean="0">
                <a:latin typeface="Arial" panose="020B0604020202020204" pitchFamily="34" charset="0"/>
                <a:cs typeface="Arial" panose="020B0604020202020204" pitchFamily="34" charset="0"/>
              </a:rPr>
              <a:t>S</a:t>
            </a:r>
            <a:r>
              <a:rPr lang="en-GB" altLang="en-US" sz="2000" b="1" dirty="0" err="1" smtClean="0">
                <a:latin typeface="Arial" panose="020B0604020202020204" pitchFamily="34" charset="0"/>
                <a:cs typeface="Arial" panose="020B0604020202020204" pitchFamily="34" charset="0"/>
              </a:rPr>
              <a:t>míšené</a:t>
            </a:r>
            <a:r>
              <a:rPr lang="en-GB" altLang="en-US" sz="2000" b="1" dirty="0" smtClean="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oxidy</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spinelového</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typu</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M</a:t>
            </a:r>
            <a:r>
              <a:rPr lang="en-GB" altLang="en-US" sz="2000" baseline="30000" dirty="0">
                <a:latin typeface="Arial" panose="020B0604020202020204" pitchFamily="34" charset="0"/>
                <a:cs typeface="Arial" panose="020B0604020202020204" pitchFamily="34" charset="0"/>
              </a:rPr>
              <a:t>II</a:t>
            </a:r>
            <a:r>
              <a:rPr lang="en-GB" altLang="en-US" sz="2000" dirty="0">
                <a:latin typeface="Arial" panose="020B0604020202020204" pitchFamily="34" charset="0"/>
                <a:cs typeface="Arial" panose="020B0604020202020204" pitchFamily="34" charset="0"/>
              </a:rPr>
              <a:t>Al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vznikají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společným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tavením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oxidů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obou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prvků</a:t>
            </a:r>
            <a:endParaRPr lang="en-GB" altLang="en-US" sz="2000" dirty="0">
              <a:latin typeface="Arial" panose="020B0604020202020204" pitchFamily="34" charset="0"/>
              <a:cs typeface="Arial" panose="020B0604020202020204" pitchFamily="34" charset="0"/>
            </a:endParaRPr>
          </a:p>
          <a:p>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vzdorují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vodě</a:t>
            </a:r>
            <a:r>
              <a:rPr lang="en-GB" altLang="en-US" sz="2000" dirty="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kyselinám</a:t>
            </a:r>
            <a:endParaRPr lang="cs-CZ" altLang="en-US" sz="2000" dirty="0" smtClean="0">
              <a:latin typeface="Arial" panose="020B0604020202020204" pitchFamily="34" charset="0"/>
              <a:cs typeface="Arial" panose="020B0604020202020204" pitchFamily="34" charset="0"/>
            </a:endParaRPr>
          </a:p>
          <a:p>
            <a:endParaRPr lang="cs-CZ" altLang="en-US" sz="2000" b="1" dirty="0">
              <a:latin typeface="Arial" panose="020B0604020202020204" pitchFamily="34" charset="0"/>
              <a:cs typeface="Arial" panose="020B0604020202020204" pitchFamily="34" charset="0"/>
            </a:endParaRPr>
          </a:p>
          <a:p>
            <a:r>
              <a:rPr lang="cs-CZ" altLang="en-US" sz="2000" b="1" dirty="0" smtClean="0">
                <a:latin typeface="Arial" panose="020B0604020202020204" pitchFamily="34" charset="0"/>
                <a:cs typeface="Arial" panose="020B0604020202020204" pitchFamily="34" charset="0"/>
              </a:rPr>
              <a:t>S</a:t>
            </a:r>
            <a:r>
              <a:rPr lang="en-GB" altLang="en-US" sz="2000" b="1" dirty="0" err="1" smtClean="0">
                <a:latin typeface="Arial" panose="020B0604020202020204" pitchFamily="34" charset="0"/>
                <a:cs typeface="Arial" panose="020B0604020202020204" pitchFamily="34" charset="0"/>
              </a:rPr>
              <a:t>pinel</a:t>
            </a:r>
            <a:r>
              <a:rPr lang="en-GB"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MgAl</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červený drahý </a:t>
            </a:r>
            <a:r>
              <a:rPr lang="cs-CZ" sz="2000" dirty="0">
                <a:latin typeface="Arial" panose="020B0604020202020204" pitchFamily="34" charset="0"/>
                <a:cs typeface="Arial" panose="020B0604020202020204" pitchFamily="34" charset="0"/>
              </a:rPr>
              <a:t>kámen</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Velké spinely </a:t>
            </a:r>
            <a:r>
              <a:rPr lang="cs-CZ" sz="2000" dirty="0" smtClean="0">
                <a:latin typeface="Arial" panose="020B0604020202020204" pitchFamily="34" charset="0"/>
                <a:cs typeface="Arial" panose="020B0604020202020204" pitchFamily="34" charset="0"/>
              </a:rPr>
              <a:t>zdobí </a:t>
            </a:r>
            <a:r>
              <a:rPr lang="cs-CZ" sz="2000" dirty="0">
                <a:latin typeface="Arial" panose="020B0604020202020204" pitchFamily="34" charset="0"/>
                <a:cs typeface="Arial" panose="020B0604020202020204" pitchFamily="34" charset="0"/>
              </a:rPr>
              <a:t>čelenku a lilie svatováclavské koruny Karla IV. </a:t>
            </a:r>
            <a:endParaRPr lang="en-GB" altLang="en-US" sz="2000" dirty="0">
              <a:latin typeface="Arial" panose="020B0604020202020204" pitchFamily="34" charset="0"/>
              <a:cs typeface="Arial" panose="020B0604020202020204" pitchFamily="34" charset="0"/>
            </a:endParaRPr>
          </a:p>
          <a:p>
            <a:endParaRPr lang="en-GB" altLang="en-US" sz="2000" b="1" dirty="0">
              <a:latin typeface="Arial" panose="020B0604020202020204" pitchFamily="34" charset="0"/>
              <a:cs typeface="Arial" panose="020B0604020202020204" pitchFamily="34" charset="0"/>
            </a:endParaRPr>
          </a:p>
        </p:txBody>
      </p:sp>
      <p:pic>
        <p:nvPicPr>
          <p:cNvPr id="26626" name="Picture 2" descr="https://upload.wikimedia.org/wikipedia/commons/f/fc/CopyCrownBohem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5155" y="4343400"/>
            <a:ext cx="2660245"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55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04800"/>
            <a:ext cx="8763000" cy="2862322"/>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S</a:t>
            </a:r>
            <a:r>
              <a:rPr lang="cs-CZ" sz="2000" b="1" dirty="0" smtClean="0">
                <a:latin typeface="Arial" panose="020B0604020202020204" pitchFamily="34" charset="0"/>
                <a:cs typeface="Arial" panose="020B0604020202020204" pitchFamily="34" charset="0"/>
              </a:rPr>
              <a:t>íran </a:t>
            </a:r>
            <a:r>
              <a:rPr lang="cs-CZ" sz="2000" b="1" dirty="0">
                <a:latin typeface="Arial" panose="020B0604020202020204" pitchFamily="34" charset="0"/>
                <a:cs typeface="Arial" panose="020B0604020202020204" pitchFamily="34" charset="0"/>
              </a:rPr>
              <a:t>hlinitý </a:t>
            </a:r>
            <a:r>
              <a:rPr lang="cs-CZ" sz="2000" dirty="0">
                <a:latin typeface="Arial" panose="020B0604020202020204" pitchFamily="34" charset="0"/>
                <a:cs typeface="Arial" panose="020B0604020202020204" pitchFamily="34" charset="0"/>
              </a:rPr>
              <a:t>se jako potravinářské plnivo E 520 používá ke zpevňování konzervované zeleniny a masa a jako koagulační a flotační činidlo při čištění odpadních vod</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Kamenec </a:t>
            </a:r>
            <a:r>
              <a:rPr lang="cs-CZ" sz="2000" b="1" dirty="0" err="1">
                <a:latin typeface="Arial" panose="020B0604020202020204" pitchFamily="34" charset="0"/>
                <a:cs typeface="Arial" panose="020B0604020202020204" pitchFamily="34" charset="0"/>
              </a:rPr>
              <a:t>draselno</a:t>
            </a:r>
            <a:r>
              <a:rPr lang="cs-CZ" sz="2000" b="1" dirty="0">
                <a:latin typeface="Arial" panose="020B0604020202020204" pitchFamily="34" charset="0"/>
                <a:cs typeface="Arial" panose="020B0604020202020204" pitchFamily="34" charset="0"/>
              </a:rPr>
              <a:t>-hlinitý </a:t>
            </a:r>
            <a:r>
              <a:rPr lang="cs-CZ" sz="2000" dirty="0" err="1" smtClean="0">
                <a:latin typeface="Arial" panose="020B0604020202020204" pitchFamily="34" charset="0"/>
                <a:cs typeface="Arial" panose="020B0604020202020204" pitchFamily="34" charset="0"/>
              </a:rPr>
              <a:t>KAl</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12H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dirty="0" smtClean="0">
                <a:latin typeface="Arial" panose="020B0604020202020204" pitchFamily="34" charset="0"/>
                <a:cs typeface="Arial" panose="020B0604020202020204" pitchFamily="34" charset="0"/>
              </a:rPr>
              <a:t> vzniká </a:t>
            </a:r>
            <a:r>
              <a:rPr lang="cs-CZ" sz="2000" dirty="0">
                <a:latin typeface="Arial" panose="020B0604020202020204" pitchFamily="34" charset="0"/>
                <a:cs typeface="Arial" panose="020B0604020202020204" pitchFamily="34" charset="0"/>
              </a:rPr>
              <a:t>zvětráváním žulových skal v teplém a vlhkém prostředí. V </a:t>
            </a:r>
            <a:r>
              <a:rPr lang="cs-CZ" sz="2000" dirty="0" err="1">
                <a:latin typeface="Arial" panose="020B0604020202020204" pitchFamily="34" charset="0"/>
                <a:cs typeface="Arial" panose="020B0604020202020204" pitchFamily="34" charset="0"/>
              </a:rPr>
              <a:t>ájurvédě</a:t>
            </a:r>
            <a:r>
              <a:rPr lang="cs-CZ" sz="2000" dirty="0">
                <a:latin typeface="Arial" panose="020B0604020202020204" pitchFamily="34" charset="0"/>
                <a:cs typeface="Arial" panose="020B0604020202020204" pitchFamily="34" charset="0"/>
              </a:rPr>
              <a:t> a čínské medicíně se využívá nejen z vnějšku, ale také vnitřně</a:t>
            </a:r>
            <a:r>
              <a:rPr lang="cs-CZ" sz="2000" dirty="0" smtClean="0">
                <a:latin typeface="Arial" panose="020B0604020202020204" pitchFamily="34" charset="0"/>
                <a:cs typeface="Arial" panose="020B0604020202020204" pitchFamily="34" charset="0"/>
              </a:rPr>
              <a:t>. Kamenec </a:t>
            </a:r>
            <a:r>
              <a:rPr lang="cs-CZ" sz="2000" dirty="0" err="1">
                <a:latin typeface="Arial" panose="020B0604020202020204" pitchFamily="34" charset="0"/>
                <a:cs typeface="Arial" panose="020B0604020202020204" pitchFamily="34" charset="0"/>
              </a:rPr>
              <a:t>draselno</a:t>
            </a:r>
            <a:r>
              <a:rPr lang="cs-CZ" sz="2000" dirty="0">
                <a:latin typeface="Arial" panose="020B0604020202020204" pitchFamily="34" charset="0"/>
                <a:cs typeface="Arial" panose="020B0604020202020204" pitchFamily="34" charset="0"/>
              </a:rPr>
              <a:t>-hlinitý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využívá především jako </a:t>
            </a:r>
            <a:r>
              <a:rPr lang="cs-CZ" sz="2000" dirty="0" smtClean="0">
                <a:latin typeface="Arial" panose="020B0604020202020204" pitchFamily="34" charset="0"/>
                <a:cs typeface="Arial" panose="020B0604020202020204" pitchFamily="34" charset="0"/>
              </a:rPr>
              <a:t>antiperspirant, pro </a:t>
            </a:r>
            <a:r>
              <a:rPr lang="cs-CZ" sz="2000" dirty="0">
                <a:latin typeface="Arial" panose="020B0604020202020204" pitchFamily="34" charset="0"/>
                <a:cs typeface="Arial" panose="020B0604020202020204" pitchFamily="34" charset="0"/>
              </a:rPr>
              <a:t>zastavení drobného </a:t>
            </a:r>
            <a:r>
              <a:rPr lang="cs-CZ" sz="2000" dirty="0" smtClean="0">
                <a:latin typeface="Arial" panose="020B0604020202020204" pitchFamily="34" charset="0"/>
                <a:cs typeface="Arial" panose="020B0604020202020204" pitchFamily="34" charset="0"/>
              </a:rPr>
              <a:t>krvácení a také  </a:t>
            </a:r>
            <a:r>
              <a:rPr lang="cs-CZ" sz="2000" dirty="0">
                <a:latin typeface="Arial" panose="020B0604020202020204" pitchFamily="34" charset="0"/>
                <a:cs typeface="Arial" panose="020B0604020202020204" pitchFamily="34" charset="0"/>
              </a:rPr>
              <a:t>k vyčiňování kůží a kožešin</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823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219200"/>
            <a:ext cx="8839200" cy="6247864"/>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Oxid </a:t>
            </a:r>
            <a:r>
              <a:rPr lang="cs-CZ" sz="2000" b="1" dirty="0">
                <a:latin typeface="Arial" panose="020B0604020202020204" pitchFamily="34" charset="0"/>
                <a:cs typeface="Arial" panose="020B0604020202020204" pitchFamily="34" charset="0"/>
              </a:rPr>
              <a:t>inditý </a:t>
            </a:r>
            <a:r>
              <a:rPr lang="cs-CZ" sz="2000" dirty="0">
                <a:latin typeface="Arial" panose="020B0604020202020204" pitchFamily="34" charset="0"/>
                <a:cs typeface="Arial" panose="020B0604020202020204" pitchFamily="34" charset="0"/>
              </a:rPr>
              <a:t>In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a:t>
            </a:r>
            <a:r>
              <a:rPr lang="cs-CZ" sz="2000" dirty="0" smtClean="0">
                <a:latin typeface="Arial" panose="020B0604020202020204" pitchFamily="34" charset="0"/>
                <a:cs typeface="Arial" panose="020B0604020202020204" pitchFamily="34" charset="0"/>
              </a:rPr>
              <a:t>používá k </a:t>
            </a:r>
            <a:r>
              <a:rPr lang="cs-CZ" sz="2000" dirty="0">
                <a:latin typeface="Arial" panose="020B0604020202020204" pitchFamily="34" charset="0"/>
                <a:cs typeface="Arial" panose="020B0604020202020204" pitchFamily="34" charset="0"/>
              </a:rPr>
              <a:t>přípravě antistatických vrstev a k výrobě polovodičů</a:t>
            </a:r>
            <a:r>
              <a:rPr lang="cs-CZ"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J</a:t>
            </a:r>
            <a:r>
              <a:rPr lang="en-GB" altLang="en-US" sz="2000" dirty="0" smtClean="0">
                <a:latin typeface="Arial" panose="020B0604020202020204" pitchFamily="34" charset="0"/>
                <a:cs typeface="Arial" panose="020B0604020202020204" pitchFamily="34" charset="0"/>
              </a:rPr>
              <a:t>e </a:t>
            </a:r>
            <a:r>
              <a:rPr lang="en-GB" altLang="en-US" sz="2000" dirty="0" err="1">
                <a:latin typeface="Arial" panose="020B0604020202020204" pitchFamily="34" charset="0"/>
                <a:cs typeface="Arial" panose="020B0604020202020204" pitchFamily="34" charset="0"/>
              </a:rPr>
              <a:t>žlutý</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nerozpouští</a:t>
            </a:r>
            <a:r>
              <a:rPr lang="en-GB" altLang="en-US" sz="2000" dirty="0">
                <a:latin typeface="Arial" panose="020B0604020202020204" pitchFamily="34" charset="0"/>
                <a:cs typeface="Arial" panose="020B0604020202020204" pitchFamily="34" charset="0"/>
              </a:rPr>
              <a:t> se v </a:t>
            </a:r>
            <a:r>
              <a:rPr lang="en-GB" altLang="en-US" sz="2000" dirty="0" err="1">
                <a:latin typeface="Arial" panose="020B0604020202020204" pitchFamily="34" charset="0"/>
                <a:cs typeface="Arial" panose="020B0604020202020204" pitchFamily="34" charset="0"/>
              </a:rPr>
              <a:t>roztocích</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hydroxidů</a:t>
            </a:r>
            <a:r>
              <a:rPr lang="cs-CZ" altLang="en-US" sz="2000" dirty="0" smtClean="0">
                <a:latin typeface="Arial" panose="020B0604020202020204" pitchFamily="34" charset="0"/>
                <a:cs typeface="Arial" panose="020B0604020202020204" pitchFamily="34" charset="0"/>
              </a:rPr>
              <a:t>.</a:t>
            </a:r>
          </a:p>
          <a:p>
            <a:pPr algn="just"/>
            <a:endParaRPr lang="cs-CZ" altLang="en-US" sz="2000" dirty="0">
              <a:latin typeface="Arial" panose="020B0604020202020204" pitchFamily="34" charset="0"/>
              <a:cs typeface="Arial" panose="020B0604020202020204" pitchFamily="34" charset="0"/>
            </a:endParaRPr>
          </a:p>
          <a:p>
            <a:pPr algn="just"/>
            <a:r>
              <a:rPr lang="cs-CZ" altLang="en-US" sz="2000" b="1" dirty="0" smtClean="0">
                <a:latin typeface="Arial" panose="020B0604020202020204" pitchFamily="34" charset="0"/>
                <a:cs typeface="Arial" panose="020B0604020202020204" pitchFamily="34" charset="0"/>
              </a:rPr>
              <a:t>Oxid </a:t>
            </a:r>
            <a:r>
              <a:rPr lang="cs-CZ" altLang="en-US" sz="2000" b="1" dirty="0" err="1" smtClean="0">
                <a:latin typeface="Arial" panose="020B0604020202020204" pitchFamily="34" charset="0"/>
                <a:cs typeface="Arial" panose="020B0604020202020204" pitchFamily="34" charset="0"/>
              </a:rPr>
              <a:t>thallitý</a:t>
            </a:r>
            <a:r>
              <a:rPr lang="cs-CZ"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Tl</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je </a:t>
            </a:r>
            <a:r>
              <a:rPr lang="en-GB" altLang="en-US" sz="2000" dirty="0" err="1">
                <a:latin typeface="Arial" panose="020B0604020202020204" pitchFamily="34" charset="0"/>
                <a:cs typeface="Arial" panose="020B0604020202020204" pitchFamily="34" charset="0"/>
              </a:rPr>
              <a:t>hnědá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rozpustná</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kyselinách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soli </a:t>
            </a:r>
            <a:r>
              <a:rPr lang="en-GB" altLang="en-US" sz="2000" dirty="0" err="1">
                <a:latin typeface="Arial" panose="020B0604020202020204" pitchFamily="34" charset="0"/>
                <a:cs typeface="Arial" panose="020B0604020202020204" pitchFamily="34" charset="0"/>
              </a:rPr>
              <a:t>thallité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snadno</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se </a:t>
            </a:r>
            <a:r>
              <a:rPr lang="en-GB" altLang="en-US" sz="2000" dirty="0" err="1">
                <a:latin typeface="Arial" panose="020B0604020202020204" pitchFamily="34" charset="0"/>
                <a:cs typeface="Arial" panose="020B0604020202020204" pitchFamily="34" charset="0"/>
              </a:rPr>
              <a:t>redukují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stálejší</a:t>
            </a:r>
            <a:r>
              <a:rPr lang="en-GB" altLang="en-US" sz="2000" dirty="0">
                <a:latin typeface="Arial" panose="020B0604020202020204" pitchFamily="34" charset="0"/>
                <a:cs typeface="Arial" panose="020B0604020202020204" pitchFamily="34" charset="0"/>
              </a:rPr>
              <a:t> soli </a:t>
            </a:r>
            <a:r>
              <a:rPr lang="en-GB" altLang="en-US" sz="2000" dirty="0" err="1">
                <a:latin typeface="Arial" panose="020B0604020202020204" pitchFamily="34" charset="0"/>
                <a:cs typeface="Arial" panose="020B0604020202020204" pitchFamily="34" charset="0"/>
              </a:rPr>
              <a:t>thallné</a:t>
            </a:r>
            <a:endParaRPr lang="cs-CZ" altLang="en-US" sz="2000" dirty="0">
              <a:latin typeface="Arial" panose="020B0604020202020204" pitchFamily="34" charset="0"/>
              <a:cs typeface="Arial" panose="020B0604020202020204" pitchFamily="34" charset="0"/>
            </a:endParaRPr>
          </a:p>
          <a:p>
            <a:pPr algn="just"/>
            <a:endParaRPr lang="en-GB" altLang="en-US"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Tl</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err="1">
                <a:latin typeface="Arial" panose="020B0604020202020204" pitchFamily="34" charset="0"/>
                <a:cs typeface="Arial" panose="020B0604020202020204" pitchFamily="34" charset="0"/>
              </a:rPr>
              <a:t>černá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hygroskopická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vznikající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tepel</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rozkladem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žlutého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TlOH</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kyselinách</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rozpouští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thallné</a:t>
            </a:r>
            <a:r>
              <a:rPr lang="en-GB" altLang="en-US" sz="2000" dirty="0">
                <a:latin typeface="Arial" panose="020B0604020202020204" pitchFamily="34" charset="0"/>
                <a:cs typeface="Arial" panose="020B0604020202020204" pitchFamily="34" charset="0"/>
              </a:rPr>
              <a:t> soli</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používá k výrobě speciálních skel s vysokým indexem </a:t>
            </a:r>
            <a:r>
              <a:rPr lang="cs-CZ" sz="2000" dirty="0" smtClean="0">
                <a:latin typeface="Arial" panose="020B0604020202020204" pitchFamily="34" charset="0"/>
                <a:cs typeface="Arial" panose="020B0604020202020204" pitchFamily="34" charset="0"/>
              </a:rPr>
              <a:t>lomu.</a:t>
            </a: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Octan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COOTl se využívá v mikrobiologii jako selektivní živná půda. </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Mravenčan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TlCOOH</a:t>
            </a:r>
            <a:r>
              <a:rPr lang="cs-CZ" sz="2000" dirty="0">
                <a:latin typeface="Arial" panose="020B0604020202020204" pitchFamily="34" charset="0"/>
                <a:cs typeface="Arial" panose="020B0604020202020204" pitchFamily="34" charset="0"/>
              </a:rPr>
              <a:t> se používá k přípravě roztoků o velmi vysoké hustotě </a:t>
            </a:r>
            <a:r>
              <a:rPr lang="cs-CZ" sz="2000" i="1" dirty="0">
                <a:latin typeface="Arial" panose="020B0604020202020204" pitchFamily="34" charset="0"/>
                <a:cs typeface="Arial" panose="020B0604020202020204" pitchFamily="34" charset="0"/>
              </a:rPr>
              <a:t>(až 4,3 g·cm</a:t>
            </a:r>
            <a:r>
              <a:rPr lang="cs-CZ" sz="2000" i="1" baseline="30000" dirty="0">
                <a:latin typeface="Arial" panose="020B0604020202020204" pitchFamily="34" charset="0"/>
                <a:cs typeface="Arial" panose="020B0604020202020204" pitchFamily="34" charset="0"/>
              </a:rPr>
              <a:t>-3</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pod názvem </a:t>
            </a:r>
            <a:r>
              <a:rPr lang="cs-CZ" sz="2000" dirty="0" err="1">
                <a:latin typeface="Arial" panose="020B0604020202020204" pitchFamily="34" charset="0"/>
                <a:cs typeface="Arial" panose="020B0604020202020204" pitchFamily="34" charset="0"/>
              </a:rPr>
              <a:t>Clericiho</a:t>
            </a:r>
            <a:r>
              <a:rPr lang="cs-CZ" sz="2000" dirty="0">
                <a:latin typeface="Arial" panose="020B0604020202020204" pitchFamily="34" charset="0"/>
                <a:cs typeface="Arial" panose="020B0604020202020204" pitchFamily="34" charset="0"/>
              </a:rPr>
              <a:t> roztok se využívá v mineralogii ke stanovení hustoty nerostů. </a:t>
            </a:r>
          </a:p>
          <a:p>
            <a:pPr algn="just"/>
            <a:endParaRPr lang="cs-CZ" sz="2000" dirty="0">
              <a:latin typeface="Arial" panose="020B0604020202020204" pitchFamily="34" charset="0"/>
              <a:cs typeface="Arial" panose="020B0604020202020204" pitchFamily="34" charset="0"/>
            </a:endParaRPr>
          </a:p>
          <a:p>
            <a:endParaRPr lang="cs-CZ" altLang="en-US" sz="2000" dirty="0">
              <a:solidFill>
                <a:srgbClr val="FF0000"/>
              </a:solidFill>
              <a:latin typeface="Arial" panose="020B0604020202020204" pitchFamily="34" charset="0"/>
              <a:cs typeface="Arial" panose="020B0604020202020204" pitchFamily="34" charset="0"/>
            </a:endParaRPr>
          </a:p>
          <a:p>
            <a:endParaRPr lang="en-GB" altLang="en-US" sz="2000" b="1" dirty="0">
              <a:solidFill>
                <a:srgbClr val="FF0000"/>
              </a:solidFill>
              <a:latin typeface="Arial" panose="020B0604020202020204" pitchFamily="34" charset="0"/>
              <a:cs typeface="Arial" panose="020B0604020202020204" pitchFamily="34" charset="0"/>
            </a:endParaRPr>
          </a:p>
        </p:txBody>
      </p:sp>
      <p:sp>
        <p:nvSpPr>
          <p:cNvPr id="6" name="TextovéPole 5"/>
          <p:cNvSpPr txBox="1"/>
          <p:nvPr/>
        </p:nvSpPr>
        <p:spPr>
          <a:xfrm>
            <a:off x="380999" y="271790"/>
            <a:ext cx="7282186" cy="523220"/>
          </a:xfrm>
          <a:prstGeom prst="rect">
            <a:avLst/>
          </a:prstGeom>
          <a:noFill/>
        </p:spPr>
        <p:txBody>
          <a:bodyPr wrap="none" rtlCol="0">
            <a:spAutoFit/>
          </a:bodyPr>
          <a:lstStyle/>
          <a:p>
            <a:r>
              <a:rPr lang="cs-CZ" sz="2800" b="1" dirty="0" smtClean="0"/>
              <a:t>Kyslíkaté </a:t>
            </a:r>
            <a:r>
              <a:rPr lang="cs-CZ" sz="2800" b="1" dirty="0" smtClean="0"/>
              <a:t>a organické sloučeniny </a:t>
            </a:r>
            <a:r>
              <a:rPr lang="cs-CZ" sz="2800" b="1" dirty="0" smtClean="0"/>
              <a:t>ostatních </a:t>
            </a:r>
            <a:r>
              <a:rPr lang="cs-CZ" sz="2800" b="1" dirty="0" err="1" smtClean="0"/>
              <a:t>trielů</a:t>
            </a:r>
            <a:endParaRPr lang="cs-CZ" sz="2800" b="1" dirty="0"/>
          </a:p>
        </p:txBody>
      </p:sp>
    </p:spTree>
    <p:extLst>
      <p:ext uri="{BB962C8B-B14F-4D97-AF65-F5344CB8AC3E}">
        <p14:creationId xmlns:p14="http://schemas.microsoft.com/office/powerpoint/2010/main" val="2856800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32" y="1359321"/>
            <a:ext cx="8274384" cy="1965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04800" y="1159266"/>
            <a:ext cx="3233578" cy="400110"/>
          </a:xfrm>
          <a:prstGeom prst="rect">
            <a:avLst/>
          </a:prstGeom>
          <a:noFill/>
        </p:spPr>
        <p:txBody>
          <a:bodyPr wrap="none" rtlCol="0">
            <a:spAutoFit/>
          </a:bodyPr>
          <a:lstStyle/>
          <a:p>
            <a:r>
              <a:rPr lang="cs-CZ" sz="2000" dirty="0" smtClean="0">
                <a:latin typeface="Arial" panose="020B0604020202020204" pitchFamily="34" charset="0"/>
                <a:cs typeface="Arial" panose="020B0604020202020204" pitchFamily="34" charset="0"/>
              </a:rPr>
              <a:t>Anorganický porfyrin </a:t>
            </a:r>
            <a:r>
              <a:rPr lang="cs-CZ" sz="2000" b="1" dirty="0" smtClean="0">
                <a:latin typeface="Arial" panose="020B0604020202020204" pitchFamily="34" charset="0"/>
                <a:cs typeface="Arial" panose="020B0604020202020204" pitchFamily="34" charset="0"/>
              </a:rPr>
              <a:t>B</a:t>
            </a:r>
            <a:r>
              <a:rPr lang="cs-CZ" sz="2000" b="1" baseline="-25000" dirty="0" smtClean="0">
                <a:latin typeface="Arial" panose="020B0604020202020204" pitchFamily="34" charset="0"/>
                <a:cs typeface="Arial" panose="020B0604020202020204" pitchFamily="34" charset="0"/>
              </a:rPr>
              <a:t>8</a:t>
            </a:r>
            <a:r>
              <a:rPr lang="cs-CZ" sz="2000" b="1" dirty="0" smtClean="0">
                <a:latin typeface="Arial" panose="020B0604020202020204" pitchFamily="34" charset="0"/>
                <a:cs typeface="Arial" panose="020B0604020202020204" pitchFamily="34" charset="0"/>
              </a:rPr>
              <a:t>S</a:t>
            </a:r>
            <a:r>
              <a:rPr lang="cs-CZ" sz="2000" b="1" baseline="-25000" dirty="0" smtClean="0">
                <a:latin typeface="Arial" panose="020B0604020202020204" pitchFamily="34" charset="0"/>
                <a:cs typeface="Arial" panose="020B0604020202020204" pitchFamily="34" charset="0"/>
              </a:rPr>
              <a:t>16</a:t>
            </a:r>
            <a:endParaRPr lang="cs-CZ" sz="2000" b="1" baseline="-25000" dirty="0">
              <a:latin typeface="Arial" panose="020B0604020202020204" pitchFamily="34" charset="0"/>
              <a:cs typeface="Arial" panose="020B0604020202020204" pitchFamily="34" charset="0"/>
            </a:endParaRPr>
          </a:p>
        </p:txBody>
      </p:sp>
      <p:sp>
        <p:nvSpPr>
          <p:cNvPr id="6" name="TextovéPole 5"/>
          <p:cNvSpPr txBox="1"/>
          <p:nvPr/>
        </p:nvSpPr>
        <p:spPr>
          <a:xfrm>
            <a:off x="2819400" y="271790"/>
            <a:ext cx="2609945" cy="523220"/>
          </a:xfrm>
          <a:prstGeom prst="rect">
            <a:avLst/>
          </a:prstGeom>
          <a:noFill/>
        </p:spPr>
        <p:txBody>
          <a:bodyPr wrap="none" rtlCol="0">
            <a:spAutoFit/>
          </a:bodyPr>
          <a:lstStyle/>
          <a:p>
            <a:r>
              <a:rPr lang="cs-CZ" sz="2800" b="1" dirty="0" smtClean="0"/>
              <a:t>Sirné sloučeniny</a:t>
            </a:r>
            <a:endParaRPr lang="cs-CZ" sz="2800" b="1" dirty="0"/>
          </a:p>
        </p:txBody>
      </p:sp>
      <p:pic>
        <p:nvPicPr>
          <p:cNvPr id="37892" name="Picture 4" descr="B2S3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697" y="4000890"/>
            <a:ext cx="3504645" cy="25283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52400" y="4114800"/>
            <a:ext cx="4572000" cy="1323439"/>
          </a:xfrm>
          <a:prstGeom prst="rect">
            <a:avLst/>
          </a:prstGeom>
        </p:spPr>
        <p:txBody>
          <a:bodyPr>
            <a:spAutoFit/>
          </a:bodyPr>
          <a:lstStyle/>
          <a:p>
            <a:r>
              <a:rPr lang="cs-CZ" sz="2000" b="1" dirty="0" smtClean="0">
                <a:latin typeface="Arial" panose="020B0604020202020204" pitchFamily="34" charset="0"/>
                <a:cs typeface="Arial" panose="020B0604020202020204" pitchFamily="34" charset="0"/>
              </a:rPr>
              <a:t>S</a:t>
            </a:r>
            <a:r>
              <a:rPr lang="en-US" sz="2000" b="1" dirty="0" err="1" smtClean="0">
                <a:latin typeface="Arial" panose="020B0604020202020204" pitchFamily="34" charset="0"/>
                <a:cs typeface="Arial" panose="020B0604020202020204" pitchFamily="34" charset="0"/>
              </a:rPr>
              <a:t>ulfid</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boritý</a:t>
            </a:r>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S</a:t>
            </a:r>
            <a:r>
              <a:rPr lang="en-US"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a:t>
            </a:r>
            <a:r>
              <a:rPr lang="en-US" sz="2000" dirty="0" smtClean="0">
                <a:latin typeface="Arial" panose="020B0604020202020204" pitchFamily="34" charset="0"/>
                <a:cs typeface="Arial" panose="020B0604020202020204" pitchFamily="34" charset="0"/>
              </a:rPr>
              <a:t> polymer</a:t>
            </a:r>
            <a:r>
              <a:rPr lang="cs-CZ" sz="2000" dirty="0" smtClean="0">
                <a:latin typeface="Arial" panose="020B0604020202020204" pitchFamily="34" charset="0"/>
                <a:cs typeface="Arial" panose="020B0604020202020204" pitchFamily="34" charset="0"/>
              </a:rPr>
              <a:t>ní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materi</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l </a:t>
            </a:r>
            <a:r>
              <a:rPr lang="cs-CZ" sz="2000" dirty="0" smtClean="0">
                <a:latin typeface="Arial" panose="020B0604020202020204" pitchFamily="34" charset="0"/>
                <a:cs typeface="Arial" panose="020B0604020202020204" pitchFamily="34" charset="0"/>
              </a:rPr>
              <a:t>, složka </a:t>
            </a:r>
            <a:r>
              <a:rPr lang="en-US" sz="2000" dirty="0" smtClean="0">
                <a:latin typeface="Arial" panose="020B0604020202020204" pitchFamily="34" charset="0"/>
                <a:cs typeface="Arial" panose="020B0604020202020204" pitchFamily="34" charset="0"/>
              </a:rPr>
              <a:t>“high-tech</a:t>
            </a:r>
            <a:r>
              <a:rPr lang="en-US"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skel a činidlo pro přípravu </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organos</a:t>
            </a:r>
            <a:r>
              <a:rPr lang="cs-CZ" sz="2000" dirty="0" err="1" smtClean="0">
                <a:latin typeface="Arial" panose="020B0604020202020204" pitchFamily="34" charset="0"/>
                <a:cs typeface="Arial" panose="020B0604020202020204" pitchFamily="34" charset="0"/>
              </a:rPr>
              <a:t>irných</a:t>
            </a:r>
            <a:r>
              <a:rPr lang="cs-CZ" sz="2000" dirty="0" smtClean="0">
                <a:latin typeface="Arial" panose="020B0604020202020204" pitchFamily="34" charset="0"/>
                <a:cs typeface="Arial" panose="020B0604020202020204" pitchFamily="34" charset="0"/>
              </a:rPr>
              <a:t> sloučenin.</a:t>
            </a:r>
            <a:r>
              <a:rPr lang="en-US"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15962"/>
          </a:xfrm>
        </p:spPr>
        <p:txBody>
          <a:bodyPr>
            <a:normAutofit/>
          </a:bodyPr>
          <a:lstStyle/>
          <a:p>
            <a:r>
              <a:rPr lang="cs-CZ" sz="2800" b="1" dirty="0" smtClean="0"/>
              <a:t>Sloučeniny s dusíkem</a:t>
            </a:r>
            <a:endParaRPr lang="cs-CZ" sz="2800" b="1" dirty="0"/>
          </a:p>
        </p:txBody>
      </p:sp>
      <p:pic>
        <p:nvPicPr>
          <p:cNvPr id="2051" name="Picture 3" descr="Struktur von Borazin">
            <a:hlinkClick r:id="rId2" tooltip="Struktur von Borazi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1462072" cy="168625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97796" y="990600"/>
            <a:ext cx="8763000" cy="1938992"/>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Nitrid boritý</a:t>
            </a:r>
            <a:r>
              <a:rPr lang="cs-CZ" sz="2000"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BN</a:t>
            </a:r>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málo reaktivní, velmi stálá látka, která má podobnou strukturu jako grafit. V současné době patří spolu s diamantem </a:t>
            </a:r>
            <a:r>
              <a:rPr lang="cs-CZ" sz="2000" b="1" dirty="0">
                <a:latin typeface="Arial" panose="020B0604020202020204" pitchFamily="34" charset="0"/>
                <a:cs typeface="Arial" panose="020B0604020202020204" pitchFamily="34" charset="0"/>
              </a:rPr>
              <a:t>k nejtvrdším známým látkám</a:t>
            </a:r>
            <a:r>
              <a:rPr lang="cs-CZ" sz="2000" dirty="0">
                <a:latin typeface="Arial" panose="020B0604020202020204" pitchFamily="34" charset="0"/>
                <a:cs typeface="Arial" panose="020B0604020202020204" pitchFamily="34" charset="0"/>
              </a:rPr>
              <a:t>. V současné době jsou k dispozici technologické procesy pro pokrytí kovových povrchů tímto nitridem a kovoobráběcí nástroje s tímto povlakem jsou výrazně tvrdší a dlouhodobě odolnější.</a:t>
            </a:r>
          </a:p>
        </p:txBody>
      </p:sp>
      <p:sp>
        <p:nvSpPr>
          <p:cNvPr id="5" name="Obdélník 4"/>
          <p:cNvSpPr/>
          <p:nvPr/>
        </p:nvSpPr>
        <p:spPr>
          <a:xfrm>
            <a:off x="218873" y="3397984"/>
            <a:ext cx="4953000" cy="1631216"/>
          </a:xfrm>
          <a:prstGeom prst="rect">
            <a:avLst/>
          </a:prstGeom>
        </p:spPr>
        <p:txBody>
          <a:bodyPr wrap="square">
            <a:spAutoFit/>
          </a:bodyPr>
          <a:lstStyle/>
          <a:p>
            <a:pPr algn="just"/>
            <a:r>
              <a:rPr lang="cs-CZ" sz="2000" b="1" dirty="0" err="1" smtClean="0">
                <a:latin typeface="Arial" panose="020B0604020202020204" pitchFamily="34" charset="0"/>
                <a:cs typeface="Arial" panose="020B0604020202020204" pitchFamily="34" charset="0"/>
              </a:rPr>
              <a:t>Borazol</a:t>
            </a:r>
            <a:r>
              <a:rPr lang="cs-CZ" sz="2000" b="1" dirty="0" smtClean="0">
                <a:latin typeface="Arial" panose="020B0604020202020204" pitchFamily="34" charset="0"/>
                <a:cs typeface="Arial" panose="020B0604020202020204" pitchFamily="34" charset="0"/>
              </a:rPr>
              <a:t> (b</a:t>
            </a:r>
            <a:r>
              <a:rPr lang="de-DE" sz="2000" b="1" dirty="0" err="1" smtClean="0">
                <a:latin typeface="Arial" panose="020B0604020202020204" pitchFamily="34" charset="0"/>
                <a:cs typeface="Arial" panose="020B0604020202020204" pitchFamily="34" charset="0"/>
              </a:rPr>
              <a:t>orazin</a:t>
            </a:r>
            <a:r>
              <a:rPr lang="cs-CZ" sz="2000" b="1" dirty="0" smtClean="0">
                <a:latin typeface="Arial" panose="020B0604020202020204" pitchFamily="34" charset="0"/>
                <a:cs typeface="Arial" panose="020B0604020202020204" pitchFamily="34" charset="0"/>
              </a:rPr>
              <a:t>,</a:t>
            </a:r>
            <a:r>
              <a:rPr lang="de-DE" sz="2000"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c</a:t>
            </a:r>
            <a:r>
              <a:rPr lang="de-DE" sz="2000" b="1" dirty="0" smtClean="0">
                <a:latin typeface="Arial" panose="020B0604020202020204" pitchFamily="34" charset="0"/>
                <a:cs typeface="Arial" panose="020B0604020202020204" pitchFamily="34" charset="0"/>
              </a:rPr>
              <a:t>y</a:t>
            </a:r>
            <a:r>
              <a:rPr lang="cs-CZ" sz="2000" b="1" dirty="0" smtClean="0">
                <a:latin typeface="Arial" panose="020B0604020202020204" pitchFamily="34" charset="0"/>
                <a:cs typeface="Arial" panose="020B0604020202020204" pitchFamily="34" charset="0"/>
              </a:rPr>
              <a:t>k</a:t>
            </a:r>
            <a:r>
              <a:rPr lang="de-DE" sz="2000" b="1" dirty="0" err="1" smtClean="0">
                <a:latin typeface="Arial" panose="020B0604020202020204" pitchFamily="34" charset="0"/>
                <a:cs typeface="Arial" panose="020B0604020202020204" pitchFamily="34" charset="0"/>
              </a:rPr>
              <a:t>lotriborazan</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B</a:t>
            </a:r>
            <a:r>
              <a:rPr lang="de-DE" sz="2000" baseline="-25000" dirty="0" smtClean="0">
                <a:latin typeface="Arial" panose="020B0604020202020204" pitchFamily="34" charset="0"/>
                <a:cs typeface="Arial" panose="020B0604020202020204" pitchFamily="34" charset="0"/>
              </a:rPr>
              <a:t>3</a:t>
            </a:r>
            <a:r>
              <a:rPr lang="de-DE" sz="2000" dirty="0" smtClean="0">
                <a:latin typeface="Arial" panose="020B0604020202020204" pitchFamily="34" charset="0"/>
                <a:cs typeface="Arial" panose="020B0604020202020204" pitchFamily="34" charset="0"/>
              </a:rPr>
              <a:t>H</a:t>
            </a:r>
            <a:r>
              <a:rPr lang="de-DE" sz="2000" baseline="-25000" dirty="0" smtClean="0">
                <a:latin typeface="Arial" panose="020B0604020202020204" pitchFamily="34" charset="0"/>
                <a:cs typeface="Arial" panose="020B0604020202020204" pitchFamily="34" charset="0"/>
              </a:rPr>
              <a:t>6</a:t>
            </a:r>
            <a:r>
              <a:rPr lang="de-DE" sz="2000" dirty="0" smtClean="0">
                <a:latin typeface="Arial" panose="020B0604020202020204" pitchFamily="34" charset="0"/>
                <a:cs typeface="Arial" panose="020B0604020202020204" pitchFamily="34" charset="0"/>
              </a:rPr>
              <a:t>N</a:t>
            </a:r>
            <a:r>
              <a:rPr lang="de-DE"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bezbarvá </a:t>
            </a:r>
            <a:r>
              <a:rPr lang="cs-CZ" sz="2000" dirty="0">
                <a:latin typeface="Arial" panose="020B0604020202020204" pitchFamily="34" charset="0"/>
                <a:cs typeface="Arial" panose="020B0604020202020204" pitchFamily="34" charset="0"/>
              </a:rPr>
              <a:t>kapalina aromatického zápachu</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Fyzikálními vlastnostmi i strukturou je příbuzný </a:t>
            </a:r>
            <a:r>
              <a:rPr lang="cs-CZ" sz="2000" dirty="0" err="1">
                <a:latin typeface="Arial" panose="020B0604020202020204" pitchFamily="34" charset="0"/>
                <a:cs typeface="Arial" panose="020B0604020202020204" pitchFamily="34" charset="0"/>
              </a:rPr>
              <a:t>izoelektronovému</a:t>
            </a:r>
            <a:r>
              <a:rPr lang="cs-CZ" sz="2000" dirty="0">
                <a:latin typeface="Arial" panose="020B0604020202020204" pitchFamily="34" charset="0"/>
                <a:cs typeface="Arial" panose="020B0604020202020204" pitchFamily="34" charset="0"/>
              </a:rPr>
              <a:t> benzenu (anorganický benzen).</a:t>
            </a:r>
            <a:r>
              <a:rPr lang="de-DE"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2053" name="Picture 5" descr="Zobrazit zdrojový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3048000"/>
            <a:ext cx="3685566" cy="352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6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29600" cy="715962"/>
          </a:xfrm>
        </p:spPr>
        <p:txBody>
          <a:bodyPr>
            <a:normAutofit/>
          </a:bodyPr>
          <a:lstStyle/>
          <a:p>
            <a:r>
              <a:rPr lang="cs-CZ" sz="2800" b="1" dirty="0" smtClean="0"/>
              <a:t>Sloučeniny s uhlíkem</a:t>
            </a:r>
            <a:endParaRPr lang="cs-CZ" sz="2800" b="1" dirty="0"/>
          </a:p>
        </p:txBody>
      </p:sp>
      <p:sp>
        <p:nvSpPr>
          <p:cNvPr id="5" name="Obdélník 4"/>
          <p:cNvSpPr/>
          <p:nvPr/>
        </p:nvSpPr>
        <p:spPr>
          <a:xfrm>
            <a:off x="231843" y="990600"/>
            <a:ext cx="8763000" cy="5324535"/>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Velmi tvrdým materiálem je také </a:t>
            </a:r>
            <a:r>
              <a:rPr lang="cs-CZ" sz="2000" b="1" dirty="0">
                <a:latin typeface="Arial" panose="020B0604020202020204" pitchFamily="34" charset="0"/>
                <a:cs typeface="Arial" panose="020B0604020202020204" pitchFamily="34" charset="0"/>
              </a:rPr>
              <a:t>karbid boru </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 používaný jako brusivo a leštič kovů. Dále ho lze najít v obložení brzd a spojek, je materiálem v neprůstřelných vestách a ochranných štítech bojových letadel</a:t>
            </a:r>
            <a:r>
              <a:rPr lang="cs-CZ"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K</a:t>
            </a:r>
            <a:r>
              <a:rPr lang="cs-CZ" sz="2000" b="1" dirty="0" err="1" smtClean="0">
                <a:latin typeface="Arial" panose="020B0604020202020204" pitchFamily="34" charset="0"/>
                <a:cs typeface="Arial" panose="020B0604020202020204" pitchFamily="34" charset="0"/>
              </a:rPr>
              <a:t>arborany</a:t>
            </a:r>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slouč</a:t>
            </a:r>
            <a:r>
              <a:rPr lang="en-US" sz="2000" dirty="0" err="1" smtClean="0">
                <a:latin typeface="Arial" panose="020B0604020202020204" pitchFamily="34" charset="0"/>
                <a:cs typeface="Arial" panose="020B0604020202020204" pitchFamily="34" charset="0"/>
              </a:rPr>
              <a:t>eniny</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boru, uhlíku a vodíku odvozené náhradou skupiny BH polyedrického boranu skupinou CH. </a:t>
            </a:r>
            <a:r>
              <a:rPr lang="cs-CZ" sz="2000" dirty="0" smtClean="0">
                <a:latin typeface="Arial" panose="020B0604020202020204" pitchFamily="34" charset="0"/>
                <a:cs typeface="Arial" panose="020B0604020202020204" pitchFamily="34" charset="0"/>
              </a:rPr>
              <a:t>K</a:t>
            </a:r>
            <a:r>
              <a:rPr lang="en-US" sz="2000" dirty="0" err="1" smtClean="0">
                <a:latin typeface="Arial" panose="020B0604020202020204" pitchFamily="34" charset="0"/>
                <a:cs typeface="Arial" panose="020B0604020202020204" pitchFamily="34" charset="0"/>
              </a:rPr>
              <a:t>arborany</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mohou mít velmi složité prostorové </a:t>
            </a:r>
            <a:r>
              <a:rPr lang="cs-CZ" sz="2000" dirty="0" smtClean="0">
                <a:latin typeface="Arial" panose="020B0604020202020204" pitchFamily="34" charset="0"/>
                <a:cs typeface="Arial" panose="020B0604020202020204" pitchFamily="34" charset="0"/>
              </a:rPr>
              <a:t>struktury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oproti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boran</a:t>
            </a:r>
            <a:r>
              <a:rPr lang="cs-CZ" sz="2000" dirty="0" smtClean="0">
                <a:latin typeface="Arial" panose="020B0604020202020204" pitchFamily="34" charset="0"/>
                <a:cs typeface="Arial" panose="020B0604020202020204" pitchFamily="34" charset="0"/>
              </a:rPr>
              <a:t>ů</a:t>
            </a:r>
            <a:r>
              <a:rPr lang="en-US" sz="2000" dirty="0" smtClean="0">
                <a:latin typeface="Arial" panose="020B0604020202020204" pitchFamily="34" charset="0"/>
                <a:cs typeface="Arial" panose="020B0604020202020204" pitchFamily="34" charset="0"/>
              </a:rPr>
              <a:t>m </a:t>
            </a:r>
            <a:r>
              <a:rPr lang="en-US" sz="2000" dirty="0" err="1" smtClean="0">
                <a:latin typeface="Arial" panose="020B0604020202020204" pitchFamily="34" charset="0"/>
                <a:cs typeface="Arial" panose="020B0604020202020204" pitchFamily="34" charset="0"/>
              </a:rPr>
              <a:t>jsou</a:t>
            </a:r>
            <a:r>
              <a:rPr lang="en-US" sz="2000" dirty="0" smtClean="0">
                <a:latin typeface="Arial" panose="020B0604020202020204" pitchFamily="34" charset="0"/>
                <a:cs typeface="Arial" panose="020B0604020202020204" pitchFamily="34" charset="0"/>
              </a:rPr>
              <a:t> s</a:t>
            </a:r>
            <a:r>
              <a:rPr lang="cs-CZ" sz="2000" dirty="0" err="1" smtClean="0">
                <a:latin typeface="Arial" panose="020B0604020202020204" pitchFamily="34" charset="0"/>
                <a:cs typeface="Arial" panose="020B0604020202020204" pitchFamily="34" charset="0"/>
              </a:rPr>
              <a:t>tálejší</a:t>
            </a:r>
            <a:r>
              <a:rPr lang="cs-CZ" sz="2000" dirty="0" smtClean="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b="1" dirty="0" smtClean="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smtClean="0">
              <a:latin typeface="Arial" panose="020B0604020202020204" pitchFamily="34" charset="0"/>
              <a:cs typeface="Arial" panose="020B0604020202020204" pitchFamily="34" charset="0"/>
            </a:endParaRPr>
          </a:p>
          <a:p>
            <a:endParaRPr lang="cs-CZ" sz="2000" b="1" dirty="0" smtClean="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endParaRPr lang="cs-CZ" sz="2000" b="1" dirty="0" smtClean="0">
              <a:latin typeface="Arial" panose="020B0604020202020204" pitchFamily="34" charset="0"/>
              <a:cs typeface="Arial" panose="020B0604020202020204" pitchFamily="34" charset="0"/>
            </a:endParaRPr>
          </a:p>
          <a:p>
            <a:r>
              <a:rPr lang="cs-CZ" sz="2000" b="1" dirty="0" err="1" smtClean="0">
                <a:latin typeface="Arial" panose="020B0604020202020204" pitchFamily="34" charset="0"/>
                <a:cs typeface="Arial" panose="020B0604020202020204" pitchFamily="34" charset="0"/>
              </a:rPr>
              <a:t>Gallium</a:t>
            </a:r>
            <a:r>
              <a:rPr lang="cs-CZ" sz="2000" b="1" dirty="0" smtClean="0">
                <a:latin typeface="Arial" panose="020B0604020202020204" pitchFamily="34" charset="0"/>
                <a:cs typeface="Arial" panose="020B0604020202020204" pitchFamily="34" charset="0"/>
              </a:rPr>
              <a:t> a indium </a:t>
            </a:r>
            <a:r>
              <a:rPr lang="cs-CZ" sz="2000" dirty="0" smtClean="0">
                <a:latin typeface="Arial" panose="020B0604020202020204" pitchFamily="34" charset="0"/>
                <a:cs typeface="Arial" panose="020B0604020202020204" pitchFamily="34" charset="0"/>
              </a:rPr>
              <a:t>jsou </a:t>
            </a:r>
            <a:r>
              <a:rPr lang="cs-CZ" sz="2000" b="1" dirty="0" smtClean="0">
                <a:latin typeface="Arial" panose="020B0604020202020204" pitchFamily="34" charset="0"/>
                <a:cs typeface="Arial" panose="020B0604020202020204" pitchFamily="34" charset="0"/>
              </a:rPr>
              <a:t>jediné </a:t>
            </a:r>
            <a:r>
              <a:rPr lang="cs-CZ" sz="2000" b="1" dirty="0">
                <a:latin typeface="Arial" panose="020B0604020202020204" pitchFamily="34" charset="0"/>
                <a:cs typeface="Arial" panose="020B0604020202020204" pitchFamily="34" charset="0"/>
              </a:rPr>
              <a:t>2 kovy, které netvoří </a:t>
            </a:r>
            <a:r>
              <a:rPr lang="cs-CZ" sz="2000" b="1" dirty="0" smtClean="0">
                <a:latin typeface="Arial" panose="020B0604020202020204" pitchFamily="34" charset="0"/>
                <a:cs typeface="Arial" panose="020B0604020202020204" pitchFamily="34" charset="0"/>
              </a:rPr>
              <a:t>karbidy</a:t>
            </a:r>
            <a:r>
              <a:rPr lang="cs-CZ" sz="2000" b="1" dirty="0">
                <a:latin typeface="Arial" panose="020B0604020202020204" pitchFamily="34" charset="0"/>
                <a:cs typeface="Arial" panose="020B0604020202020204" pitchFamily="34" charset="0"/>
              </a:rPr>
              <a:t>.</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6670743"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64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2115"/>
            <a:ext cx="8763000" cy="5940088"/>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Nejdůležitější </a:t>
            </a:r>
            <a:r>
              <a:rPr lang="cs-CZ" sz="2000" dirty="0">
                <a:latin typeface="Arial" panose="020B0604020202020204" pitchFamily="34" charset="0"/>
                <a:cs typeface="Arial" panose="020B0604020202020204" pitchFamily="34" charset="0"/>
              </a:rPr>
              <a:t>sloučeniny </a:t>
            </a:r>
            <a:r>
              <a:rPr lang="cs-CZ" sz="2000" dirty="0" err="1">
                <a:latin typeface="Arial" panose="020B0604020202020204" pitchFamily="34" charset="0"/>
                <a:cs typeface="Arial" panose="020B0604020202020204" pitchFamily="34" charset="0"/>
              </a:rPr>
              <a:t>gallia</a:t>
            </a:r>
            <a:r>
              <a:rPr lang="cs-CZ" sz="2000" dirty="0">
                <a:latin typeface="Arial" panose="020B0604020202020204" pitchFamily="34" charset="0"/>
                <a:cs typeface="Arial" panose="020B0604020202020204" pitchFamily="34" charset="0"/>
              </a:rPr>
              <a:t> jsou </a:t>
            </a:r>
            <a:r>
              <a:rPr lang="cs-CZ" sz="2000" b="1" dirty="0">
                <a:latin typeface="Arial" panose="020B0604020202020204" pitchFamily="34" charset="0"/>
                <a:cs typeface="Arial" panose="020B0604020202020204" pitchFamily="34" charset="0"/>
              </a:rPr>
              <a:t>arsenid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GaAs</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nitrid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GaN</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fosfid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GaP</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antimonid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GaSb</a:t>
            </a:r>
            <a:r>
              <a:rPr lang="cs-CZ" sz="2000" dirty="0">
                <a:latin typeface="Arial" panose="020B0604020202020204" pitchFamily="34" charset="0"/>
                <a:cs typeface="Arial" panose="020B0604020202020204" pitchFamily="34" charset="0"/>
              </a:rPr>
              <a:t>, které se používají k výrobě LED diod a mnoha dalších elektronických součástek. </a:t>
            </a:r>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Arsenid </a:t>
            </a:r>
            <a:r>
              <a:rPr lang="cs-CZ" sz="2000" b="1" dirty="0">
                <a:latin typeface="Arial" panose="020B0604020202020204" pitchFamily="34" charset="0"/>
                <a:cs typeface="Arial" panose="020B0604020202020204" pitchFamily="34" charset="0"/>
              </a:rPr>
              <a:t>inditý </a:t>
            </a:r>
            <a:r>
              <a:rPr lang="cs-CZ" sz="2000" dirty="0" err="1">
                <a:latin typeface="Arial" panose="020B0604020202020204" pitchFamily="34" charset="0"/>
                <a:cs typeface="Arial" panose="020B0604020202020204" pitchFamily="34" charset="0"/>
              </a:rPr>
              <a:t>InAs</a:t>
            </a:r>
            <a:r>
              <a:rPr lang="cs-CZ" sz="2000" dirty="0">
                <a:latin typeface="Arial" panose="020B0604020202020204" pitchFamily="34" charset="0"/>
                <a:cs typeface="Arial" panose="020B0604020202020204" pitchFamily="34" charset="0"/>
              </a:rPr>
              <a:t> a antimonid inditý </a:t>
            </a:r>
            <a:r>
              <a:rPr lang="cs-CZ" sz="2000" dirty="0" err="1">
                <a:latin typeface="Arial" panose="020B0604020202020204" pitchFamily="34" charset="0"/>
                <a:cs typeface="Arial" panose="020B0604020202020204" pitchFamily="34" charset="0"/>
              </a:rPr>
              <a:t>InSb</a:t>
            </a:r>
            <a:r>
              <a:rPr lang="cs-CZ" sz="2000" dirty="0">
                <a:latin typeface="Arial" panose="020B0604020202020204" pitchFamily="34" charset="0"/>
                <a:cs typeface="Arial" panose="020B0604020202020204" pitchFamily="34" charset="0"/>
              </a:rPr>
              <a:t> se používají k výrobě fotodiod. </a:t>
            </a:r>
          </a:p>
          <a:p>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galitý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je hlavní součástí léků k léčbě cystické fibrózy. </a:t>
            </a:r>
            <a:endParaRPr lang="cs-CZ" sz="2000" dirty="0" smtClean="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Dusičnan inditý</a:t>
            </a:r>
            <a:r>
              <a:rPr lang="cs-CZ" sz="2000" dirty="0">
                <a:latin typeface="Arial" panose="020B0604020202020204" pitchFamily="34" charset="0"/>
                <a:cs typeface="Arial" panose="020B0604020202020204" pitchFamily="34" charset="0"/>
              </a:rPr>
              <a:t> In(NO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 pyrotechnice - barví plamen intenzivně modře</a:t>
            </a:r>
            <a:r>
              <a:rPr lang="cs-CZ" sz="2000" dirty="0" smtClean="0">
                <a:latin typeface="Arial" panose="020B0604020202020204" pitchFamily="34" charset="0"/>
                <a:cs typeface="Arial" panose="020B0604020202020204" pitchFamily="34" charset="0"/>
              </a:rPr>
              <a:t>.</a:t>
            </a:r>
          </a:p>
          <a:p>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Fosforečnan </a:t>
            </a:r>
            <a:r>
              <a:rPr lang="cs-CZ" sz="2000" b="1" dirty="0" err="1">
                <a:latin typeface="Arial" panose="020B0604020202020204" pitchFamily="34" charset="0"/>
                <a:cs typeface="Arial" panose="020B0604020202020204" pitchFamily="34" charset="0"/>
              </a:rPr>
              <a:t>galli</a:t>
            </a:r>
            <a:r>
              <a:rPr lang="cs-CZ" sz="2000" dirty="0" err="1">
                <a:latin typeface="Arial" panose="020B0604020202020204" pitchFamily="34" charset="0"/>
                <a:cs typeface="Arial" panose="020B0604020202020204" pitchFamily="34" charset="0"/>
              </a:rPr>
              <a:t>tý</a:t>
            </a:r>
            <a:r>
              <a:rPr lang="cs-CZ" sz="2000" dirty="0">
                <a:latin typeface="Arial" panose="020B0604020202020204" pitchFamily="34" charset="0"/>
                <a:cs typeface="Arial" panose="020B0604020202020204" pitchFamily="34" charset="0"/>
              </a:rPr>
              <a:t> GaPO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má piezoelektrické vlastnosti a slouží k výrobě snímačů tlaku. </a:t>
            </a:r>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Uhličitan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používal jako fungicid,</a:t>
            </a:r>
          </a:p>
          <a:p>
            <a:endParaRPr lang="cs-CZ" sz="2000"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Sulfid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se používal ke konstrukci fotonásobičů v přístrojích pro noční vidění, </a:t>
            </a:r>
            <a:r>
              <a:rPr lang="cs-CZ" sz="2000" b="1" dirty="0" smtClean="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Tl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a:t>
            </a:r>
            <a:r>
              <a:rPr lang="cs-CZ" sz="2000" dirty="0" smtClean="0">
                <a:latin typeface="Arial" panose="020B0604020202020204" pitchFamily="34" charset="0"/>
                <a:cs typeface="Arial" panose="020B0604020202020204" pitchFamily="34" charset="0"/>
              </a:rPr>
              <a:t>používal jako rodenticid.</a:t>
            </a:r>
            <a:endParaRPr lang="cs-CZ" sz="2000"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Azid </a:t>
            </a:r>
            <a:r>
              <a:rPr lang="cs-CZ" sz="2000" b="1" dirty="0" err="1">
                <a:latin typeface="Arial" panose="020B0604020202020204" pitchFamily="34" charset="0"/>
                <a:cs typeface="Arial" panose="020B0604020202020204" pitchFamily="34" charset="0"/>
              </a:rPr>
              <a:t>thallný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TlN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experimentálně používal v pyrotechnice, </a:t>
            </a:r>
          </a:p>
          <a:p>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557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1828800"/>
            <a:ext cx="8229600" cy="1143000"/>
          </a:xfrm>
        </p:spPr>
        <p:txBody>
          <a:bodyPr/>
          <a:lstStyle/>
          <a:p>
            <a:pPr eaLnBrk="1" hangingPunct="1"/>
            <a:r>
              <a:rPr lang="en-GB" altLang="en-US" b="1" dirty="0" err="1" smtClean="0">
                <a:latin typeface="Arial" panose="020B0604020202020204" pitchFamily="34" charset="0"/>
                <a:cs typeface="Arial" panose="020B0604020202020204" pitchFamily="34" charset="0"/>
              </a:rPr>
              <a:t>Prvky</a:t>
            </a:r>
            <a:r>
              <a:rPr lang="en-GB" altLang="en-US" b="1" dirty="0" smtClean="0">
                <a:latin typeface="Arial" panose="020B0604020202020204" pitchFamily="34" charset="0"/>
                <a:cs typeface="Arial" panose="020B0604020202020204" pitchFamily="34" charset="0"/>
              </a:rPr>
              <a:t> II. </a:t>
            </a:r>
            <a:r>
              <a:rPr lang="en-GB" altLang="en-US" b="1" dirty="0" err="1" smtClean="0">
                <a:latin typeface="Arial" panose="020B0604020202020204" pitchFamily="34" charset="0"/>
                <a:cs typeface="Arial" panose="020B0604020202020204" pitchFamily="34" charset="0"/>
              </a:rPr>
              <a:t>hlavní</a:t>
            </a:r>
            <a:r>
              <a:rPr lang="en-GB" altLang="en-US" b="1" dirty="0" smtClean="0">
                <a:latin typeface="Arial" panose="020B0604020202020204" pitchFamily="34" charset="0"/>
                <a:cs typeface="Arial" panose="020B0604020202020204" pitchFamily="34" charset="0"/>
              </a:rPr>
              <a:t> </a:t>
            </a:r>
            <a:r>
              <a:rPr lang="en-GB" altLang="en-US" b="1" dirty="0" err="1" smtClean="0">
                <a:latin typeface="Arial" panose="020B0604020202020204" pitchFamily="34" charset="0"/>
                <a:cs typeface="Arial" panose="020B0604020202020204" pitchFamily="34" charset="0"/>
              </a:rPr>
              <a:t>podskupiny</a:t>
            </a:r>
            <a:r>
              <a:rPr lang="en-GB" altLang="en-US" dirty="0" smtClean="0">
                <a:latin typeface="Arial" panose="020B0604020202020204" pitchFamily="34" charset="0"/>
                <a:cs typeface="Arial" panose="020B0604020202020204" pitchFamily="34" charset="0"/>
              </a:rPr>
              <a:t> </a:t>
            </a:r>
            <a:endParaRPr lang="cs-CZ"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033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idx="1"/>
          </p:nvPr>
        </p:nvSpPr>
        <p:spPr>
          <a:xfrm>
            <a:off x="228600" y="381000"/>
            <a:ext cx="8763000" cy="6248400"/>
          </a:xfrm>
        </p:spPr>
        <p:txBody>
          <a:bodyPr>
            <a:normAutofit/>
          </a:bodyPr>
          <a:lstStyle/>
          <a:p>
            <a:pPr marL="0" indent="0" algn="just" eaLnBrk="1" hangingPunct="1">
              <a:buNone/>
            </a:pPr>
            <a:r>
              <a:rPr lang="en-GB" altLang="en-US" sz="2800" b="1" dirty="0" smtClean="0">
                <a:latin typeface="Arial" panose="020B0604020202020204" pitchFamily="34" charset="0"/>
                <a:cs typeface="Arial" panose="020B0604020202020204" pitchFamily="34" charset="0"/>
              </a:rPr>
              <a:t>Be, Mg, Ca, </a:t>
            </a:r>
            <a:r>
              <a:rPr lang="en-GB" altLang="en-US" sz="2800" b="1" dirty="0" err="1" smtClean="0">
                <a:latin typeface="Arial" panose="020B0604020202020204" pitchFamily="34" charset="0"/>
                <a:cs typeface="Arial" panose="020B0604020202020204" pitchFamily="34" charset="0"/>
              </a:rPr>
              <a:t>Sr</a:t>
            </a:r>
            <a:r>
              <a:rPr lang="en-GB" altLang="en-US" sz="2800" b="1" dirty="0" smtClean="0">
                <a:latin typeface="Arial" panose="020B0604020202020204" pitchFamily="34" charset="0"/>
                <a:cs typeface="Arial" panose="020B0604020202020204" pitchFamily="34" charset="0"/>
              </a:rPr>
              <a:t>, Ba, Ra</a:t>
            </a:r>
            <a:r>
              <a:rPr lang="en-GB" altLang="en-US" sz="2800" dirty="0" smtClean="0">
                <a:latin typeface="Arial" panose="020B0604020202020204" pitchFamily="34" charset="0"/>
                <a:cs typeface="Arial" panose="020B0604020202020204" pitchFamily="34" charset="0"/>
              </a:rPr>
              <a:t> </a:t>
            </a:r>
            <a:endParaRPr lang="cs-CZ" altLang="en-US" sz="2800" dirty="0" smtClean="0">
              <a:latin typeface="Arial" panose="020B0604020202020204" pitchFamily="34" charset="0"/>
              <a:cs typeface="Arial" panose="020B0604020202020204" pitchFamily="34" charset="0"/>
            </a:endParaRPr>
          </a:p>
          <a:p>
            <a:pPr algn="just" eaLnBrk="1" hangingPunct="1">
              <a:buFont typeface="Wingdings" pitchFamily="2" charset="2"/>
              <a:buNone/>
            </a:pPr>
            <a:endParaRPr lang="cs-CZ" altLang="en-US" sz="2000" b="1"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b="1" dirty="0" smtClean="0">
                <a:latin typeface="Arial" panose="020B0604020202020204" pitchFamily="34" charset="0"/>
                <a:cs typeface="Arial" panose="020B0604020202020204" pitchFamily="34" charset="0"/>
              </a:rPr>
              <a:t>Ca, </a:t>
            </a:r>
            <a:r>
              <a:rPr lang="en-GB" altLang="en-US" sz="2000" b="1" dirty="0" err="1" smtClean="0">
                <a:latin typeface="Arial" panose="020B0604020202020204" pitchFamily="34" charset="0"/>
                <a:cs typeface="Arial" panose="020B0604020202020204" pitchFamily="34" charset="0"/>
              </a:rPr>
              <a:t>Sr</a:t>
            </a:r>
            <a:r>
              <a:rPr lang="en-GB" altLang="en-US" sz="2000" b="1" dirty="0" smtClean="0">
                <a:latin typeface="Arial" panose="020B0604020202020204" pitchFamily="34" charset="0"/>
                <a:cs typeface="Arial" panose="020B0604020202020204" pitchFamily="34" charset="0"/>
              </a:rPr>
              <a:t>, Ba</a:t>
            </a:r>
            <a:r>
              <a:rPr lang="en-GB" altLang="en-US" sz="2000" dirty="0" smtClean="0">
                <a:latin typeface="Arial" panose="020B0604020202020204" pitchFamily="34" charset="0"/>
                <a:cs typeface="Arial" panose="020B0604020202020204" pitchFamily="34" charset="0"/>
              </a:rPr>
              <a:t> - </a:t>
            </a:r>
            <a:r>
              <a:rPr lang="en-GB" altLang="en-US" sz="2000" b="1" dirty="0" err="1" smtClean="0">
                <a:latin typeface="Arial" panose="020B0604020202020204" pitchFamily="34" charset="0"/>
                <a:cs typeface="Arial" panose="020B0604020202020204" pitchFamily="34" charset="0"/>
              </a:rPr>
              <a:t>kovy</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alkalických</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zemin</a:t>
            </a:r>
            <a:r>
              <a:rPr lang="cs-CZ" altLang="en-US" sz="2000" b="1" dirty="0" smtClean="0">
                <a:latin typeface="Arial" panose="020B0604020202020204" pitchFamily="34" charset="0"/>
                <a:cs typeface="Arial" panose="020B0604020202020204" pitchFamily="34" charset="0"/>
              </a:rPr>
              <a:t>, </a:t>
            </a:r>
          </a:p>
          <a:p>
            <a:pPr algn="just" eaLnBrk="1" hangingPunct="1">
              <a:buFont typeface="Wingdings" pitchFamily="2" charset="2"/>
              <a:buNone/>
            </a:pPr>
            <a:endParaRPr lang="cs-CZ" altLang="en-US" sz="2000" b="1"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b="1" dirty="0" err="1" smtClean="0">
                <a:latin typeface="Arial" panose="020B0604020202020204" pitchFamily="34" charset="0"/>
                <a:cs typeface="Arial" panose="020B0604020202020204" pitchFamily="34" charset="0"/>
              </a:rPr>
              <a:t>elektronová</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konfigurace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vzácný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plyn</a:t>
            </a:r>
            <a:r>
              <a:rPr lang="en-GB" altLang="en-US" sz="2000" dirty="0" smtClean="0">
                <a:latin typeface="Arial" panose="020B0604020202020204" pitchFamily="34" charset="0"/>
                <a:cs typeface="Arial" panose="020B0604020202020204" pitchFamily="34" charset="0"/>
              </a:rPr>
              <a:t> + 2s </a:t>
            </a:r>
            <a:r>
              <a:rPr lang="en-GB" altLang="en-US" sz="2000" dirty="0" err="1" smtClean="0">
                <a:latin typeface="Arial" panose="020B0604020202020204" pitchFamily="34" charset="0"/>
                <a:cs typeface="Arial" panose="020B0604020202020204" pitchFamily="34" charset="0"/>
              </a:rPr>
              <a:t>elektrony</a:t>
            </a:r>
            <a:r>
              <a:rPr lang="en-GB" altLang="en-US"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en-GB" altLang="en-US" sz="2000" b="1" dirty="0" smtClean="0">
                <a:latin typeface="Arial" panose="020B0604020202020204" pitchFamily="34" charset="0"/>
                <a:cs typeface="Arial" panose="020B0604020202020204" pitchFamily="34" charset="0"/>
              </a:rPr>
              <a:t>Be</a:t>
            </a:r>
            <a:r>
              <a:rPr lang="en-GB" altLang="en-US" sz="2000" dirty="0" smtClean="0">
                <a:latin typeface="Arial" panose="020B0604020202020204" pitchFamily="34" charset="0"/>
                <a:cs typeface="Arial" panose="020B0604020202020204" pitchFamily="34" charset="0"/>
              </a:rPr>
              <a:t> - (He)2s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a:t>
            </a:r>
            <a:r>
              <a:rPr lang="en-GB" altLang="en-US" sz="2000" b="1" dirty="0" smtClean="0">
                <a:latin typeface="Arial" panose="020B0604020202020204" pitchFamily="34" charset="0"/>
                <a:cs typeface="Arial" panose="020B0604020202020204" pitchFamily="34" charset="0"/>
              </a:rPr>
              <a:t>Mg</a:t>
            </a:r>
            <a:r>
              <a:rPr lang="en-GB" altLang="en-US" sz="2000" dirty="0" smtClean="0">
                <a:latin typeface="Arial" panose="020B0604020202020204" pitchFamily="34" charset="0"/>
                <a:cs typeface="Arial" panose="020B0604020202020204" pitchFamily="34" charset="0"/>
              </a:rPr>
              <a:t> - (Ne)3s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Ca</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Ar</a:t>
            </a:r>
            <a:r>
              <a:rPr lang="en-GB" altLang="en-US" sz="2000" dirty="0" smtClean="0">
                <a:latin typeface="Arial" panose="020B0604020202020204" pitchFamily="34" charset="0"/>
                <a:cs typeface="Arial" panose="020B0604020202020204" pitchFamily="34" charset="0"/>
              </a:rPr>
              <a:t>)4s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a:t>
            </a:r>
            <a:r>
              <a:rPr lang="en-GB" altLang="en-US" sz="2000" b="1" dirty="0" err="1" smtClean="0">
                <a:latin typeface="Arial" panose="020B0604020202020204" pitchFamily="34" charset="0"/>
                <a:cs typeface="Arial" panose="020B0604020202020204" pitchFamily="34" charset="0"/>
              </a:rPr>
              <a:t>Sr</a:t>
            </a:r>
            <a:r>
              <a:rPr lang="en-GB" altLang="en-US" sz="2000" dirty="0" smtClean="0">
                <a:latin typeface="Arial" panose="020B0604020202020204" pitchFamily="34" charset="0"/>
                <a:cs typeface="Arial" panose="020B0604020202020204" pitchFamily="34" charset="0"/>
              </a:rPr>
              <a:t> - (Kr)5s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algn="just" eaLnBrk="1" hangingPunct="1">
              <a:buFont typeface="Wingdings" pitchFamily="2" charset="2"/>
              <a:buNone/>
            </a:pPr>
            <a:r>
              <a:rPr lang="en-GB" altLang="en-US" sz="2000" b="1" dirty="0" smtClean="0">
                <a:latin typeface="Arial" panose="020B0604020202020204" pitchFamily="34" charset="0"/>
                <a:cs typeface="Arial" panose="020B0604020202020204" pitchFamily="34" charset="0"/>
              </a:rPr>
              <a:t>Ba</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Xe</a:t>
            </a:r>
            <a:r>
              <a:rPr lang="en-GB" altLang="en-US" sz="2000" dirty="0" smtClean="0">
                <a:latin typeface="Arial" panose="020B0604020202020204" pitchFamily="34" charset="0"/>
                <a:cs typeface="Arial" panose="020B0604020202020204" pitchFamily="34" charset="0"/>
              </a:rPr>
              <a:t>)6s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Ra</a:t>
            </a:r>
            <a:r>
              <a:rPr lang="en-GB" altLang="en-US" sz="2000" dirty="0" smtClean="0">
                <a:latin typeface="Arial" panose="020B0604020202020204" pitchFamily="34" charset="0"/>
                <a:cs typeface="Arial" panose="020B0604020202020204" pitchFamily="34" charset="0"/>
              </a:rPr>
              <a:t> - (Rn)7s</a:t>
            </a:r>
            <a:r>
              <a:rPr lang="en-GB" altLang="en-US" sz="2000" baseline="30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a:t>
            </a:r>
            <a:endParaRPr lang="cs-CZ" altLang="en-US" sz="2000" dirty="0" smtClean="0">
              <a:latin typeface="Arial" panose="020B0604020202020204" pitchFamily="34" charset="0"/>
              <a:cs typeface="Arial" panose="020B0604020202020204" pitchFamily="34" charset="0"/>
            </a:endParaRPr>
          </a:p>
          <a:p>
            <a:pPr marL="0" indent="0" algn="just" eaLnBrk="1" hangingPunct="1">
              <a:buNone/>
            </a:pPr>
            <a:endParaRPr lang="cs-CZ" altLang="en-US" sz="2000" b="1" dirty="0" smtClean="0">
              <a:latin typeface="Arial" panose="020B0604020202020204" pitchFamily="34" charset="0"/>
              <a:cs typeface="Arial" panose="020B0604020202020204" pitchFamily="34" charset="0"/>
            </a:endParaRPr>
          </a:p>
          <a:p>
            <a:pPr marL="0" indent="0" algn="just" eaLnBrk="1" hangingPunct="1">
              <a:buNone/>
            </a:pPr>
            <a:r>
              <a:rPr lang="en-GB" altLang="en-US" sz="2000" b="1" dirty="0" err="1" smtClean="0">
                <a:latin typeface="Arial" panose="020B0604020202020204" pitchFamily="34" charset="0"/>
                <a:cs typeface="Arial" panose="020B0604020202020204" pitchFamily="34" charset="0"/>
              </a:rPr>
              <a:t>oxida</a:t>
            </a:r>
            <a:r>
              <a:rPr lang="cs-CZ" altLang="en-US" sz="2000" b="1" dirty="0" smtClean="0">
                <a:latin typeface="Arial" panose="020B0604020202020204" pitchFamily="34" charset="0"/>
                <a:cs typeface="Arial" panose="020B0604020202020204" pitchFamily="34" charset="0"/>
              </a:rPr>
              <a:t>č</a:t>
            </a:r>
            <a:r>
              <a:rPr lang="en-GB" altLang="en-US" sz="2000" b="1" dirty="0" err="1" smtClean="0">
                <a:latin typeface="Arial" panose="020B0604020202020204" pitchFamily="34" charset="0"/>
                <a:cs typeface="Arial" panose="020B0604020202020204" pitchFamily="34" charset="0"/>
              </a:rPr>
              <a:t>ní</a:t>
            </a:r>
            <a:r>
              <a:rPr lang="en-GB" altLang="en-US" sz="2000" b="1"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č</a:t>
            </a:r>
            <a:r>
              <a:rPr lang="en-GB" altLang="en-US" sz="2000" b="1" dirty="0" err="1" smtClean="0">
                <a:latin typeface="Arial" panose="020B0604020202020204" pitchFamily="34" charset="0"/>
                <a:cs typeface="Arial" panose="020B0604020202020204" pitchFamily="34" charset="0"/>
              </a:rPr>
              <a:t>ísla</a:t>
            </a:r>
            <a:r>
              <a:rPr lang="en-GB" altLang="en-US" sz="2000" b="1"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prvky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nabývají</a:t>
            </a:r>
            <a:r>
              <a:rPr lang="en-GB" altLang="en-US" sz="2000" dirty="0" smtClean="0">
                <a:latin typeface="Arial" panose="020B0604020202020204" pitchFamily="34" charset="0"/>
                <a:cs typeface="Arial" panose="020B0604020202020204" pitchFamily="34" charset="0"/>
              </a:rPr>
              <a:t> </a:t>
            </a:r>
            <a:r>
              <a:rPr lang="en-GB" altLang="en-US" sz="2000" u="sng" dirty="0" err="1" smtClean="0">
                <a:latin typeface="Arial" panose="020B0604020202020204" pitchFamily="34" charset="0"/>
                <a:cs typeface="Arial" panose="020B0604020202020204" pitchFamily="34" charset="0"/>
              </a:rPr>
              <a:t>pouze</a:t>
            </a:r>
            <a:r>
              <a:rPr lang="en-GB" altLang="en-US" sz="2000" u="sng" dirty="0" smtClean="0">
                <a:latin typeface="Arial" panose="020B0604020202020204" pitchFamily="34" charset="0"/>
                <a:cs typeface="Arial" panose="020B0604020202020204" pitchFamily="34" charset="0"/>
              </a:rPr>
              <a:t> ox</a:t>
            </a:r>
            <a:r>
              <a:rPr lang="cs-CZ" altLang="en-US" sz="2000" u="sng" dirty="0" smtClean="0">
                <a:latin typeface="Arial" panose="020B0604020202020204" pitchFamily="34" charset="0"/>
                <a:cs typeface="Arial" panose="020B0604020202020204" pitchFamily="34" charset="0"/>
              </a:rPr>
              <a:t>.</a:t>
            </a:r>
            <a:r>
              <a:rPr lang="en-GB" altLang="en-US" sz="2000" u="sng"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č</a:t>
            </a:r>
            <a:r>
              <a:rPr lang="en-GB" altLang="en-US" sz="2000" u="sng" dirty="0" err="1" smtClean="0">
                <a:latin typeface="Arial" panose="020B0604020202020204" pitchFamily="34" charset="0"/>
                <a:cs typeface="Arial" panose="020B0604020202020204" pitchFamily="34" charset="0"/>
              </a:rPr>
              <a:t>ísla</a:t>
            </a:r>
            <a:r>
              <a:rPr lang="en-GB" altLang="en-US" sz="2000" u="sng" dirty="0" smtClean="0">
                <a:latin typeface="Arial" panose="020B0604020202020204" pitchFamily="34" charset="0"/>
                <a:cs typeface="Arial" panose="020B0604020202020204" pitchFamily="34" charset="0"/>
              </a:rPr>
              <a:t> II</a:t>
            </a:r>
            <a:r>
              <a:rPr lang="cs-CZ" altLang="en-US" sz="2000" u="sng" dirty="0" smtClean="0">
                <a:latin typeface="Arial" panose="020B0604020202020204" pitchFamily="34" charset="0"/>
                <a:cs typeface="Arial" panose="020B0604020202020204" pitchFamily="34" charset="0"/>
              </a:rPr>
              <a:t> </a:t>
            </a:r>
          </a:p>
          <a:p>
            <a:pPr algn="just" eaLnBrk="1" hangingPunct="1"/>
            <a:endParaRPr lang="cs-CZ"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Všechny prvky jsou kovy,</a:t>
            </a:r>
            <a:r>
              <a:rPr lang="en-GB" altLang="en-US" sz="2000" dirty="0" smtClean="0">
                <a:latin typeface="Arial" panose="020B0604020202020204" pitchFamily="34" charset="0"/>
                <a:cs typeface="Arial" panose="020B0604020202020204" pitchFamily="34" charset="0"/>
              </a:rPr>
              <a:t>v </a:t>
            </a:r>
            <a:r>
              <a:rPr lang="en-GB" altLang="en-US" sz="2000" dirty="0" err="1" smtClean="0">
                <a:latin typeface="Arial" panose="020B0604020202020204" pitchFamily="34" charset="0"/>
                <a:cs typeface="Arial" panose="020B0604020202020204" pitchFamily="34" charset="0"/>
              </a:rPr>
              <a:t>porovnání</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vyšší</a:t>
            </a:r>
            <a:r>
              <a:rPr lang="en-GB" altLang="en-US" sz="2000" dirty="0" smtClean="0">
                <a:latin typeface="Arial" panose="020B0604020202020204" pitchFamily="34" charset="0"/>
                <a:cs typeface="Arial" panose="020B0604020202020204" pitchFamily="34" charset="0"/>
              </a:rPr>
              <a:t> bod </a:t>
            </a:r>
            <a:r>
              <a:rPr lang="en-GB" altLang="en-US" sz="2000" dirty="0" err="1" smtClean="0">
                <a:latin typeface="Arial" panose="020B0604020202020204" pitchFamily="34" charset="0"/>
                <a:cs typeface="Arial" panose="020B0604020202020204" pitchFamily="34" charset="0"/>
              </a:rPr>
              <a:t>tání</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varu</a:t>
            </a:r>
            <a:r>
              <a:rPr lang="cs-CZ" altLang="en-US" sz="2000" dirty="0" smtClean="0">
                <a:latin typeface="Arial" panose="020B0604020202020204" pitchFamily="34" charset="0"/>
                <a:cs typeface="Arial" panose="020B0604020202020204" pitchFamily="34" charset="0"/>
              </a:rPr>
              <a:t> 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vyšší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hustotu</a:t>
            </a:r>
            <a:endParaRPr lang="cs-CZ"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V</a:t>
            </a:r>
            <a:r>
              <a:rPr lang="en-GB" altLang="en-US" sz="2000" dirty="0" err="1" smtClean="0">
                <a:latin typeface="Arial" panose="020B0604020202020204" pitchFamily="34" charset="0"/>
                <a:cs typeface="Arial" panose="020B0604020202020204" pitchFamily="34" charset="0"/>
              </a:rPr>
              <a:t>ýrazn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elektropoz</a:t>
            </a:r>
            <a:r>
              <a:rPr lang="cs-CZ" altLang="en-US" sz="2000" dirty="0" err="1" smtClean="0">
                <a:latin typeface="Arial" panose="020B0604020202020204" pitchFamily="34" charset="0"/>
                <a:cs typeface="Arial" panose="020B0604020202020204" pitchFamily="34" charset="0"/>
              </a:rPr>
              <a:t>itivní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charakter</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a:t>
            </a:r>
            <a:r>
              <a:rPr lang="cs-CZ" altLang="en-US" sz="2000" dirty="0" smtClean="0">
                <a:latin typeface="Arial" panose="020B0604020202020204" pitchFamily="34" charset="0"/>
                <a:cs typeface="Arial" panose="020B0604020202020204" pitchFamily="34" charset="0"/>
              </a:rPr>
              <a:t>ř</a:t>
            </a:r>
            <a:r>
              <a:rPr lang="en-GB" altLang="en-US" sz="2000" dirty="0" smtClean="0">
                <a:latin typeface="Arial" panose="020B0604020202020204" pitchFamily="34" charset="0"/>
                <a:cs typeface="Arial" panose="020B0604020202020204" pitchFamily="34" charset="0"/>
              </a:rPr>
              <a:t>í </a:t>
            </a:r>
            <a:r>
              <a:rPr lang="en-GB" altLang="en-US" sz="2000" dirty="0" err="1" smtClean="0">
                <a:latin typeface="Arial" panose="020B0604020202020204" pitchFamily="34" charset="0"/>
                <a:cs typeface="Arial" panose="020B0604020202020204" pitchFamily="34" charset="0"/>
              </a:rPr>
              <a:t>ochotn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ionty</a:t>
            </a:r>
            <a:r>
              <a:rPr lang="en-GB" altLang="en-US" sz="2000" dirty="0" smtClean="0">
                <a:latin typeface="Arial" panose="020B0604020202020204" pitchFamily="34" charset="0"/>
                <a:cs typeface="Arial" panose="020B0604020202020204" pitchFamily="34" charset="0"/>
              </a:rPr>
              <a:t> Me</a:t>
            </a:r>
            <a:r>
              <a:rPr lang="en-GB"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a:t>
            </a:r>
            <a:r>
              <a:rPr lang="cs-CZ" altLang="en-US" sz="2000" baseline="30000" dirty="0" smtClean="0">
                <a:latin typeface="Arial" panose="020B0604020202020204" pitchFamily="34" charset="0"/>
                <a:cs typeface="Arial" panose="020B0604020202020204" pitchFamily="34" charset="0"/>
              </a:rPr>
              <a:t>  </a:t>
            </a:r>
          </a:p>
          <a:p>
            <a:pPr algn="just"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dirty="0" err="1" smtClean="0">
                <a:latin typeface="Arial" panose="020B0604020202020204" pitchFamily="34" charset="0"/>
                <a:cs typeface="Arial" panose="020B0604020202020204" pitchFamily="34" charset="0"/>
              </a:rPr>
              <a:t>Be</a:t>
            </a:r>
            <a:r>
              <a:rPr lang="cs-CZ" altLang="en-US" sz="2000" dirty="0" smtClean="0">
                <a:latin typeface="Arial" panose="020B0604020202020204" pitchFamily="34" charset="0"/>
                <a:cs typeface="Arial" panose="020B0604020202020204" pitchFamily="34" charset="0"/>
              </a:rPr>
              <a:t>: amfoterní chování, diagonální analogie s Al</a:t>
            </a:r>
            <a:endParaRPr lang="en-GB" altLang="en-US" sz="2000" dirty="0" smtClean="0">
              <a:latin typeface="Arial" panose="020B0604020202020204" pitchFamily="34" charset="0"/>
              <a:cs typeface="Arial" panose="020B0604020202020204" pitchFamily="34" charset="0"/>
            </a:endParaRPr>
          </a:p>
          <a:p>
            <a:pPr algn="just"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7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5085" y="228600"/>
            <a:ext cx="8686800" cy="646330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Využití boru v</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jaderné energetice</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založeno na velkém účinném průřezu izotopu </a:t>
            </a:r>
            <a:r>
              <a:rPr lang="cs-CZ" sz="2000" baseline="30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B vůči tepelným neutronům a je výhodné i proto, že produkty reakce jsou stálé neradioaktivní </a:t>
            </a:r>
            <a:r>
              <a:rPr lang="cs-CZ" sz="2000" dirty="0" err="1" smtClean="0">
                <a:latin typeface="Arial" panose="020B0604020202020204" pitchFamily="34" charset="0"/>
                <a:cs typeface="Arial" panose="020B0604020202020204" pitchFamily="34" charset="0"/>
              </a:rPr>
              <a:t>Li</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He. </a:t>
            </a:r>
            <a:r>
              <a:rPr lang="cs-CZ" sz="2000" dirty="0" smtClean="0">
                <a:latin typeface="Arial" panose="020B0604020202020204" pitchFamily="34" charset="0"/>
                <a:cs typeface="Arial" panose="020B0604020202020204" pitchFamily="34" charset="0"/>
              </a:rPr>
              <a:t>Proto </a:t>
            </a:r>
            <a:r>
              <a:rPr lang="cs-CZ" sz="2000" dirty="0">
                <a:latin typeface="Arial" panose="020B0604020202020204" pitchFamily="34" charset="0"/>
                <a:cs typeface="Arial" panose="020B0604020202020204" pitchFamily="34" charset="0"/>
              </a:rPr>
              <a:t>se využívá bor, podobně jako beryllium, k výrobě řídicích tyčí v reaktorech a neutronových zrcadel v jaderných reaktorech. Bor je jeden z mála prvků, které přicházejí v úvahu jako palivo pro jadernou fúzi</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Bor </a:t>
            </a:r>
            <a:r>
              <a:rPr lang="cs-CZ" sz="2000" dirty="0">
                <a:latin typeface="Arial" panose="020B0604020202020204" pitchFamily="34" charset="0"/>
                <a:cs typeface="Arial" panose="020B0604020202020204" pitchFamily="34" charset="0"/>
              </a:rPr>
              <a:t>a jeho sloučeniny </a:t>
            </a:r>
            <a:r>
              <a:rPr lang="cs-CZ" sz="2000" b="1" dirty="0">
                <a:latin typeface="Arial" panose="020B0604020202020204" pitchFamily="34" charset="0"/>
                <a:cs typeface="Arial" panose="020B0604020202020204" pitchFamily="34" charset="0"/>
              </a:rPr>
              <a:t>barví plamen intenzivně zelen</a:t>
            </a:r>
            <a:r>
              <a:rPr lang="cs-CZ" sz="2000" dirty="0">
                <a:latin typeface="Arial" panose="020B0604020202020204" pitchFamily="34" charset="0"/>
                <a:cs typeface="Arial" panose="020B0604020202020204" pitchFamily="34" charset="0"/>
              </a:rPr>
              <a:t>ě. Tento jev se uplatňuje při přípravě směsí pro pyrotechnické účely a v analytické chemii slouží jako důkaz přítomnosti </a:t>
            </a:r>
            <a:r>
              <a:rPr lang="cs-CZ" sz="2000" dirty="0" smtClean="0">
                <a:latin typeface="Arial" panose="020B0604020202020204" pitchFamily="34" charset="0"/>
                <a:cs typeface="Arial" panose="020B0604020202020204" pitchFamily="34" charset="0"/>
              </a:rPr>
              <a:t>boru. </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Významné </a:t>
            </a:r>
            <a:r>
              <a:rPr lang="cs-CZ" sz="2000" dirty="0">
                <a:latin typeface="Arial" panose="020B0604020202020204" pitchFamily="34" charset="0"/>
                <a:cs typeface="Arial" panose="020B0604020202020204" pitchFamily="34" charset="0"/>
              </a:rPr>
              <a:t>místo patří sloučeninám boru ve sklářském a keramickém průmyslu. Tzv. </a:t>
            </a:r>
            <a:r>
              <a:rPr lang="cs-CZ" sz="2000" b="1" dirty="0">
                <a:latin typeface="Arial" panose="020B0604020202020204" pitchFamily="34" charset="0"/>
                <a:cs typeface="Arial" panose="020B0604020202020204" pitchFamily="34" charset="0"/>
              </a:rPr>
              <a:t>borosilikátová skla </a:t>
            </a:r>
            <a:r>
              <a:rPr lang="cs-CZ" sz="2000" dirty="0">
                <a:latin typeface="Arial" panose="020B0604020202020204" pitchFamily="34" charset="0"/>
                <a:cs typeface="Arial" panose="020B0604020202020204" pitchFamily="34" charset="0"/>
              </a:rPr>
              <a:t>se vyznačují vysokou tepelnou odolností a pod označením Pyrex (v Česku </a:t>
            </a:r>
            <a:r>
              <a:rPr lang="cs-CZ" sz="2000" dirty="0" err="1">
                <a:latin typeface="Arial" panose="020B0604020202020204" pitchFamily="34" charset="0"/>
                <a:cs typeface="Arial" panose="020B0604020202020204" pitchFamily="34" charset="0"/>
              </a:rPr>
              <a:t>Simax</a:t>
            </a:r>
            <a:r>
              <a:rPr lang="cs-CZ" sz="2000" dirty="0">
                <a:latin typeface="Arial" panose="020B0604020202020204" pitchFamily="34" charset="0"/>
                <a:cs typeface="Arial" panose="020B0604020202020204" pitchFamily="34" charset="0"/>
              </a:rPr>
              <a:t>) slouží k výrobě chemického i kuchyňského nádobí. V keramice nalézá bor uplatnění především jako </a:t>
            </a:r>
            <a:r>
              <a:rPr lang="cs-CZ" sz="2000" b="1" dirty="0">
                <a:latin typeface="Arial" panose="020B0604020202020204" pitchFamily="34" charset="0"/>
                <a:cs typeface="Arial" panose="020B0604020202020204" pitchFamily="34" charset="0"/>
              </a:rPr>
              <a:t>složka  </a:t>
            </a:r>
            <a:r>
              <a:rPr lang="cs-CZ" sz="2000" b="1" dirty="0" smtClean="0">
                <a:latin typeface="Arial" panose="020B0604020202020204" pitchFamily="34" charset="0"/>
                <a:cs typeface="Arial" panose="020B0604020202020204" pitchFamily="34" charset="0"/>
              </a:rPr>
              <a:t>emailů </a:t>
            </a:r>
            <a:r>
              <a:rPr lang="cs-CZ" sz="2000" b="1" dirty="0">
                <a:latin typeface="Arial" panose="020B0604020202020204" pitchFamily="34" charset="0"/>
                <a:cs typeface="Arial" panose="020B0604020202020204" pitchFamily="34" charset="0"/>
              </a:rPr>
              <a:t>a glazur</a:t>
            </a:r>
            <a:r>
              <a:rPr lang="cs-CZ" sz="2000" dirty="0" smtClean="0">
                <a:latin typeface="Arial" panose="020B0604020202020204" pitchFamily="34" charset="0"/>
                <a:cs typeface="Arial" panose="020B0604020202020204" pitchFamily="34" charset="0"/>
              </a:rPr>
              <a:t>. </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Uplatňuje </a:t>
            </a:r>
            <a:r>
              <a:rPr lang="cs-CZ" sz="2000" dirty="0">
                <a:latin typeface="Arial" panose="020B0604020202020204" pitchFamily="34" charset="0"/>
                <a:cs typeface="Arial" panose="020B0604020202020204" pitchFamily="34" charset="0"/>
              </a:rPr>
              <a:t>se při výrobě </a:t>
            </a:r>
            <a:r>
              <a:rPr lang="cs-CZ" sz="2000" b="1" dirty="0">
                <a:latin typeface="Arial" panose="020B0604020202020204" pitchFamily="34" charset="0"/>
                <a:cs typeface="Arial" panose="020B0604020202020204" pitchFamily="34" charset="0"/>
              </a:rPr>
              <a:t>mýdel a detergentů</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 </a:t>
            </a:r>
            <a:r>
              <a:rPr lang="cs-CZ" sz="2000" dirty="0">
                <a:latin typeface="Arial" panose="020B0604020202020204" pitchFamily="34" charset="0"/>
                <a:cs typeface="Arial" panose="020B0604020202020204" pitchFamily="34" charset="0"/>
              </a:rPr>
              <a:t>žáruvzdorných materiálů. </a:t>
            </a:r>
          </a:p>
          <a:p>
            <a:pPr algn="just"/>
            <a:endParaRPr lang="cs-CZ" dirty="0"/>
          </a:p>
          <a:p>
            <a:pPr algn="just"/>
            <a:r>
              <a:rPr lang="cs-CZ" sz="2000" dirty="0" smtClean="0">
                <a:latin typeface="Arial" panose="020B0604020202020204" pitchFamily="34" charset="0"/>
                <a:cs typeface="Arial" panose="020B0604020202020204" pitchFamily="34" charset="0"/>
              </a:rPr>
              <a:t>Směs </a:t>
            </a:r>
            <a:r>
              <a:rPr lang="cs-CZ" sz="2000" dirty="0">
                <a:latin typeface="Arial" panose="020B0604020202020204" pitchFamily="34" charset="0"/>
                <a:cs typeface="Arial" panose="020B0604020202020204" pitchFamily="34" charset="0"/>
              </a:rPr>
              <a:t>neodymu, železa a boru je využívána pro výrobu </a:t>
            </a:r>
            <a:r>
              <a:rPr lang="cs-CZ" sz="2000" dirty="0" smtClean="0">
                <a:latin typeface="Arial" panose="020B0604020202020204" pitchFamily="34" charset="0"/>
                <a:cs typeface="Arial" panose="020B0604020202020204" pitchFamily="34" charset="0"/>
              </a:rPr>
              <a:t>permanentních </a:t>
            </a:r>
            <a:r>
              <a:rPr lang="cs-CZ" sz="2000" dirty="0" err="1" smtClean="0">
                <a:latin typeface="Arial" panose="020B0604020202020204" pitchFamily="34" charset="0"/>
                <a:cs typeface="Arial" panose="020B0604020202020204" pitchFamily="34" charset="0"/>
              </a:rPr>
              <a:t>NdFeB</a:t>
            </a:r>
            <a:r>
              <a:rPr lang="cs-CZ" sz="2000" dirty="0" smtClean="0">
                <a:latin typeface="Arial" panose="020B0604020202020204" pitchFamily="34" charset="0"/>
                <a:cs typeface="Arial" panose="020B0604020202020204" pitchFamily="34" charset="0"/>
              </a:rPr>
              <a:t> magnetů.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901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 y="304800"/>
            <a:ext cx="8839200" cy="5410200"/>
          </a:xfrm>
        </p:spPr>
        <p:txBody>
          <a:bodyPr>
            <a:normAutofit/>
          </a:bodyPr>
          <a:lstStyle/>
          <a:p>
            <a:pPr eaLnBrk="1" hangingPunct="1">
              <a:lnSpc>
                <a:spcPct val="90000"/>
              </a:lnSpc>
              <a:buFont typeface="Wingdings" pitchFamily="2" charset="2"/>
              <a:buNone/>
            </a:pPr>
            <a:r>
              <a:rPr lang="en-GB" altLang="en-US" sz="2000" dirty="0" err="1" smtClean="0">
                <a:latin typeface="Arial" panose="020B0604020202020204" pitchFamily="34" charset="0"/>
                <a:cs typeface="Arial" panose="020B0604020202020204" pitchFamily="34" charset="0"/>
              </a:rPr>
              <a:t>Typ</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vazby</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smtClean="0">
                <a:latin typeface="Arial" panose="020B0604020202020204" pitchFamily="34" charset="0"/>
                <a:cs typeface="Arial" panose="020B0604020202020204" pitchFamily="34" charset="0"/>
              </a:rPr>
              <a:t>Be je </a:t>
            </a:r>
            <a:r>
              <a:rPr lang="en-GB" altLang="en-US" sz="2000" dirty="0" err="1" smtClean="0">
                <a:latin typeface="Arial" panose="020B0604020202020204" pitchFamily="34" charset="0"/>
                <a:cs typeface="Arial" panose="020B0604020202020204" pitchFamily="34" charset="0"/>
              </a:rPr>
              <a:t>typická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kovalentní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vazba</a:t>
            </a:r>
            <a:r>
              <a:rPr lang="en-GB" altLang="en-US" sz="2000" dirty="0" smtClean="0">
                <a:latin typeface="Arial" panose="020B0604020202020204" pitchFamily="34" charset="0"/>
                <a:cs typeface="Arial" panose="020B0604020202020204" pitchFamily="34" charset="0"/>
              </a:rPr>
              <a:t>, Mg - </a:t>
            </a:r>
            <a:r>
              <a:rPr lang="en-GB" altLang="en-US" sz="2000" dirty="0" err="1" smtClean="0">
                <a:latin typeface="Arial" panose="020B0604020202020204" pitchFamily="34" charset="0"/>
                <a:cs typeface="Arial" panose="020B0604020202020204" pitchFamily="34" charset="0"/>
              </a:rPr>
              <a:t>jistý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podíl</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kovalence</a:t>
            </a:r>
            <a:r>
              <a:rPr lang="en-GB" altLang="en-US" sz="2000" dirty="0" smtClean="0">
                <a:latin typeface="Arial" panose="020B0604020202020204" pitchFamily="34" charset="0"/>
                <a:cs typeface="Arial" panose="020B0604020202020204" pitchFamily="34" charset="0"/>
              </a:rPr>
              <a:t>, pro </a:t>
            </a:r>
            <a:r>
              <a:rPr lang="en-GB" altLang="en-US" sz="2000" dirty="0" err="1" smtClean="0">
                <a:latin typeface="Arial" panose="020B0604020202020204" pitchFamily="34" charset="0"/>
                <a:cs typeface="Arial" panose="020B0604020202020204" pitchFamily="34" charset="0"/>
              </a:rPr>
              <a:t>ostatní</a:t>
            </a:r>
            <a:r>
              <a:rPr lang="en-GB" altLang="en-US" sz="2000" dirty="0" smtClean="0">
                <a:latin typeface="Arial" panose="020B0604020202020204" pitchFamily="34" charset="0"/>
                <a:cs typeface="Arial" panose="020B0604020202020204" pitchFamily="34" charset="0"/>
              </a:rPr>
              <a:t> je </a:t>
            </a:r>
            <a:r>
              <a:rPr lang="en-GB" altLang="en-US" sz="2000" dirty="0" err="1" smtClean="0">
                <a:latin typeface="Arial" panose="020B0604020202020204" pitchFamily="34" charset="0"/>
                <a:cs typeface="Arial" panose="020B0604020202020204" pitchFamily="34" charset="0"/>
              </a:rPr>
              <a:t>typická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iontová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vazba</a:t>
            </a:r>
            <a:r>
              <a:rPr lang="en-GB" altLang="en-US" sz="2000" dirty="0" smtClean="0">
                <a:latin typeface="Arial" panose="020B0604020202020204" pitchFamily="34" charset="0"/>
                <a:cs typeface="Arial" panose="020B0604020202020204" pitchFamily="34" charset="0"/>
              </a:rPr>
              <a:t>; </a:t>
            </a:r>
          </a:p>
          <a:p>
            <a:pPr eaLnBrk="1" hangingPunct="1">
              <a:lnSpc>
                <a:spcPct val="90000"/>
              </a:lnSpc>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err="1" smtClean="0">
                <a:latin typeface="Arial" panose="020B0604020202020204" pitchFamily="34" charset="0"/>
                <a:cs typeface="Arial" panose="020B0604020202020204" pitchFamily="34" charset="0"/>
              </a:rPr>
              <a:t>Rozpustnost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hydroxid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vzr</a:t>
            </a:r>
            <a:r>
              <a:rPr lang="cs-CZ" altLang="en-US" sz="2000" dirty="0" smtClean="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stá</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rostoucím</a:t>
            </a:r>
            <a:r>
              <a:rPr lang="en-GB" altLang="en-US" sz="2000" dirty="0" smtClean="0">
                <a:latin typeface="Arial" panose="020B0604020202020204" pitchFamily="34" charset="0"/>
                <a:cs typeface="Arial" panose="020B0604020202020204" pitchFamily="34" charset="0"/>
              </a:rPr>
              <a:t> at</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íslem</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např. </a:t>
            </a:r>
            <a:r>
              <a:rPr lang="en-GB" altLang="en-US" sz="2000" dirty="0" smtClean="0">
                <a:latin typeface="Arial" panose="020B0604020202020204" pitchFamily="34" charset="0"/>
                <a:cs typeface="Arial" panose="020B0604020202020204" pitchFamily="34" charset="0"/>
              </a:rPr>
              <a:t>Be(OH)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- 3.10</a:t>
            </a:r>
            <a:r>
              <a:rPr lang="en-GB" altLang="en-US" sz="2000" baseline="30000" dirty="0" smtClean="0">
                <a:latin typeface="Arial" panose="020B0604020202020204" pitchFamily="34" charset="0"/>
                <a:cs typeface="Arial" panose="020B0604020202020204" pitchFamily="34" charset="0"/>
              </a:rPr>
              <a:t>-7</a:t>
            </a:r>
            <a:r>
              <a:rPr lang="en-GB" altLang="en-US" sz="2000" dirty="0" smtClean="0">
                <a:latin typeface="Arial" panose="020B0604020202020204" pitchFamily="34" charset="0"/>
                <a:cs typeface="Arial" panose="020B0604020202020204" pitchFamily="34" charset="0"/>
              </a:rPr>
              <a:t>M;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Ba(OH)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a:t>
            </a:r>
            <a:r>
              <a:rPr lang="cs-CZ" altLang="en-US" sz="2000" dirty="0" smtClean="0">
                <a:latin typeface="Arial" panose="020B0604020202020204" pitchFamily="34" charset="0"/>
                <a:cs typeface="Arial" panose="020B0604020202020204" pitchFamily="34" charset="0"/>
              </a:rPr>
              <a:t>0.</a:t>
            </a:r>
            <a:r>
              <a:rPr lang="en-GB" altLang="en-US" sz="2000" dirty="0" smtClean="0">
                <a:latin typeface="Arial" panose="020B0604020202020204" pitchFamily="34" charset="0"/>
                <a:cs typeface="Arial" panose="020B0604020202020204" pitchFamily="34" charset="0"/>
              </a:rPr>
              <a:t>11 M;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Rozpustnost síranů odstupňována opačně, nejméně rozpustný je BaSO</a:t>
            </a:r>
            <a:r>
              <a:rPr lang="cs-CZ" altLang="en-US" sz="2000" baseline="-25000" dirty="0" smtClean="0">
                <a:latin typeface="Arial" panose="020B0604020202020204" pitchFamily="34" charset="0"/>
                <a:cs typeface="Arial" panose="020B0604020202020204" pitchFamily="34" charset="0"/>
              </a:rPr>
              <a:t>4</a:t>
            </a:r>
            <a:endParaRPr lang="en-GB" altLang="en-US" sz="2000" baseline="-25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uhlíkem</a:t>
            </a:r>
            <a:r>
              <a:rPr lang="en-GB" altLang="en-US" sz="2000" dirty="0" smtClean="0">
                <a:latin typeface="Arial" panose="020B0604020202020204" pitchFamily="34" charset="0"/>
                <a:cs typeface="Arial" panose="020B0604020202020204" pitchFamily="34" charset="0"/>
              </a:rPr>
              <a:t>: Ca, </a:t>
            </a:r>
            <a:r>
              <a:rPr lang="en-GB" altLang="en-US" sz="2000" dirty="0" err="1" smtClean="0">
                <a:latin typeface="Arial" panose="020B0604020202020204" pitchFamily="34" charset="0"/>
                <a:cs typeface="Arial" panose="020B0604020202020204" pitchFamily="34" charset="0"/>
              </a:rPr>
              <a:t>Sr</a:t>
            </a:r>
            <a:r>
              <a:rPr lang="en-GB" altLang="en-US" sz="2000" dirty="0" smtClean="0">
                <a:latin typeface="Arial" panose="020B0604020202020204" pitchFamily="34" charset="0"/>
                <a:cs typeface="Arial" panose="020B0604020202020204" pitchFamily="34" charset="0"/>
              </a:rPr>
              <a:t>, Ba </a:t>
            </a:r>
            <a:r>
              <a:rPr lang="en-GB" altLang="en-US" sz="2000" dirty="0" err="1" smtClean="0">
                <a:latin typeface="Arial" panose="020B0604020202020204" pitchFamily="34" charset="0"/>
                <a:cs typeface="Arial" panose="020B0604020202020204" pitchFamily="34" charset="0"/>
              </a:rPr>
              <a:t>reagují</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ímo</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uhlíkem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vzniku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karbid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MeC</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a:t>
            </a:r>
            <a:r>
              <a:rPr lang="en-GB" altLang="en-US" sz="2000" dirty="0" err="1" smtClean="0">
                <a:latin typeface="Arial" panose="020B0604020202020204" pitchFamily="34" charset="0"/>
                <a:cs typeface="Arial" panose="020B0604020202020204" pitchFamily="34" charset="0"/>
              </a:rPr>
              <a:t>iontové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acetylidy</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p>
          <a:p>
            <a:pPr eaLnBrk="1" hangingPunct="1">
              <a:lnSpc>
                <a:spcPct val="90000"/>
              </a:lnSpc>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smtClean="0">
                <a:latin typeface="Arial" panose="020B0604020202020204" pitchFamily="34" charset="0"/>
                <a:cs typeface="Arial" panose="020B0604020202020204" pitchFamily="34" charset="0"/>
              </a:rPr>
              <a:t>T</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kavé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slou</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eniny</a:t>
            </a:r>
            <a:r>
              <a:rPr lang="en-GB"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barví</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plamen</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smtClean="0">
                <a:latin typeface="Arial" panose="020B0604020202020204" pitchFamily="34" charset="0"/>
                <a:cs typeface="Arial" panose="020B0604020202020204" pitchFamily="34" charset="0"/>
              </a:rPr>
              <a:t>Ca - </a:t>
            </a:r>
            <a:r>
              <a:rPr lang="en-GB" altLang="en-US" sz="2000" dirty="0" err="1" smtClean="0">
                <a:latin typeface="Arial" panose="020B0604020202020204" pitchFamily="34" charset="0"/>
                <a:cs typeface="Arial" panose="020B0604020202020204" pitchFamily="34" charset="0"/>
              </a:rPr>
              <a:t>cihlov</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smtClean="0">
                <a:latin typeface="Arial" panose="020B0604020202020204" pitchFamily="34" charset="0"/>
                <a:cs typeface="Arial" panose="020B0604020202020204" pitchFamily="34" charset="0"/>
              </a:rPr>
              <a:t>erven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Sr</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karmínov</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č</a:t>
            </a:r>
            <a:r>
              <a:rPr lang="en-GB" altLang="en-US" sz="2000" dirty="0" smtClean="0">
                <a:latin typeface="Arial" panose="020B0604020202020204" pitchFamily="34" charset="0"/>
                <a:cs typeface="Arial" panose="020B0604020202020204" pitchFamily="34" charset="0"/>
              </a:rPr>
              <a:t>erven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Ba - </a:t>
            </a:r>
            <a:r>
              <a:rPr lang="en-GB" altLang="en-US" sz="2000" dirty="0" err="1" smtClean="0">
                <a:latin typeface="Arial" panose="020B0604020202020204" pitchFamily="34" charset="0"/>
                <a:cs typeface="Arial" panose="020B0604020202020204" pitchFamily="34" charset="0"/>
              </a:rPr>
              <a:t>sv</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tle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zelen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n-GB" altLang="en-US" sz="2000" dirty="0" smtClean="0">
                <a:latin typeface="Arial" panose="020B0604020202020204" pitchFamily="34" charset="0"/>
                <a:cs typeface="Arial" panose="020B0604020202020204" pitchFamily="34" charset="0"/>
              </a:rPr>
              <a:t>Ra - </a:t>
            </a:r>
            <a:r>
              <a:rPr lang="en-GB" altLang="en-US" sz="2000" dirty="0" err="1" smtClean="0">
                <a:latin typeface="Arial" panose="020B0604020202020204" pitchFamily="34" charset="0"/>
                <a:cs typeface="Arial" panose="020B0604020202020204" pitchFamily="34" charset="0"/>
              </a:rPr>
              <a:t>karmínov</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smtClean="0">
                <a:latin typeface="Arial" panose="020B0604020202020204" pitchFamily="34" charset="0"/>
                <a:cs typeface="Arial" panose="020B0604020202020204" pitchFamily="34" charset="0"/>
              </a:rPr>
              <a:t>erven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749" y="4114800"/>
            <a:ext cx="4205214" cy="235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169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52400"/>
            <a:ext cx="8229600" cy="715962"/>
          </a:xfrm>
        </p:spPr>
        <p:txBody>
          <a:bodyPr>
            <a:normAutofit/>
          </a:bodyPr>
          <a:lstStyle/>
          <a:p>
            <a:pPr eaLnBrk="1" hangingPunct="1"/>
            <a:r>
              <a:rPr lang="en-GB" altLang="en-US" sz="3200" b="1" dirty="0" smtClean="0">
                <a:latin typeface="Arial" panose="020B0604020202020204" pitchFamily="34" charset="0"/>
                <a:cs typeface="Arial" panose="020B0604020202020204" pitchFamily="34" charset="0"/>
              </a:rPr>
              <a:t>Beryllium</a:t>
            </a:r>
            <a:endParaRPr lang="cs-CZ" altLang="en-US" sz="3200" b="1" dirty="0" smtClean="0">
              <a:latin typeface="Arial" panose="020B0604020202020204" pitchFamily="34" charset="0"/>
              <a:cs typeface="Arial" panose="020B0604020202020204" pitchFamily="34" charset="0"/>
            </a:endParaRPr>
          </a:p>
        </p:txBody>
      </p:sp>
      <p:sp>
        <p:nvSpPr>
          <p:cNvPr id="5" name="Obdélník 4"/>
          <p:cNvSpPr/>
          <p:nvPr/>
        </p:nvSpPr>
        <p:spPr>
          <a:xfrm>
            <a:off x="76200" y="838200"/>
            <a:ext cx="89916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je lesklý, ocelově šedý, velice tvrdý kov. Existují dvě </a:t>
            </a:r>
            <a:r>
              <a:rPr lang="cs-CZ" sz="2000" dirty="0" err="1" smtClean="0">
                <a:latin typeface="Arial" panose="020B0604020202020204" pitchFamily="34" charset="0"/>
                <a:cs typeface="Arial" panose="020B0604020202020204" pitchFamily="34" charset="0"/>
              </a:rPr>
              <a:t>allotropické</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modifikace beryllia, hexagonální </a:t>
            </a:r>
            <a:r>
              <a:rPr lang="el-GR" sz="2000" dirty="0">
                <a:latin typeface="Arial" panose="020B0604020202020204" pitchFamily="34" charset="0"/>
                <a:cs typeface="Arial" panose="020B0604020202020204" pitchFamily="34" charset="0"/>
              </a:rPr>
              <a:t>α-</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přechází při teplotě 1254°C na kubické </a:t>
            </a:r>
            <a:r>
              <a:rPr lang="el-GR" sz="2000" dirty="0">
                <a:latin typeface="Arial" panose="020B0604020202020204" pitchFamily="34" charset="0"/>
                <a:cs typeface="Arial" panose="020B0604020202020204" pitchFamily="34" charset="0"/>
              </a:rPr>
              <a:t>β-</a:t>
            </a:r>
            <a:r>
              <a:rPr lang="cs-CZ" sz="2000" dirty="0" err="1">
                <a:latin typeface="Arial" panose="020B0604020202020204" pitchFamily="34" charset="0"/>
                <a:cs typeface="Arial" panose="020B0604020202020204" pitchFamily="34" charset="0"/>
              </a:rPr>
              <a:t>Be</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M</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amfoterní</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charakter</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rozpouští</a:t>
            </a:r>
            <a:r>
              <a:rPr lang="en-GB" altLang="en-US" sz="2000" dirty="0">
                <a:latin typeface="Arial" panose="020B0604020202020204" pitchFamily="34" charset="0"/>
                <a:cs typeface="Arial" panose="020B0604020202020204" pitchFamily="34" charset="0"/>
              </a:rPr>
              <a:t> se v </a:t>
            </a:r>
            <a:r>
              <a:rPr lang="en-GB" altLang="en-US" sz="2000" dirty="0" err="1">
                <a:latin typeface="Arial" panose="020B0604020202020204" pitchFamily="34" charset="0"/>
                <a:cs typeface="Arial" panose="020B0604020202020204" pitchFamily="34" charset="0"/>
              </a:rPr>
              <a:t>kyselinách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alkalických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hydroxidech</a:t>
            </a:r>
            <a:endParaRPr lang="en-GB" altLang="en-US"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Beryllium </a:t>
            </a:r>
            <a:r>
              <a:rPr lang="cs-CZ" sz="2000" dirty="0">
                <a:latin typeface="Arial" panose="020B0604020202020204" pitchFamily="34" charset="0"/>
                <a:cs typeface="Arial" panose="020B0604020202020204" pitchFamily="34" charset="0"/>
              </a:rPr>
              <a:t>je na suchém vzduchu stálé, se vzdušným kyslíkem reaguje za vzniku oxidu </a:t>
            </a:r>
            <a:r>
              <a:rPr lang="cs-CZ" sz="2000" dirty="0" err="1">
                <a:latin typeface="Arial" panose="020B0604020202020204" pitchFamily="34" charset="0"/>
                <a:cs typeface="Arial" panose="020B0604020202020204" pitchFamily="34" charset="0"/>
              </a:rPr>
              <a:t>beryllnatého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BeO</a:t>
            </a:r>
            <a:r>
              <a:rPr lang="cs-CZ" sz="2000" dirty="0">
                <a:latin typeface="Arial" panose="020B0604020202020204" pitchFamily="34" charset="0"/>
                <a:cs typeface="Arial" panose="020B0604020202020204" pitchFamily="34" charset="0"/>
              </a:rPr>
              <a:t> až za teploty 900°C, v koncentrované kyselině dusičné se pasivuje vrstvou oxidu a dále se v ní nerozpouští, ale se zředěnými neoxidujícími kyselinami ochotně reaguje za </a:t>
            </a:r>
            <a:r>
              <a:rPr lang="cs-CZ" sz="2000" dirty="0" smtClean="0">
                <a:latin typeface="Arial" panose="020B0604020202020204" pitchFamily="34" charset="0"/>
                <a:cs typeface="Arial" panose="020B0604020202020204" pitchFamily="34" charset="0"/>
              </a:rPr>
              <a:t>vývoje vodíku:</a:t>
            </a:r>
            <a:endParaRPr lang="cs-CZ" sz="2000" dirty="0">
              <a:latin typeface="Arial" panose="020B0604020202020204" pitchFamily="34" charset="0"/>
              <a:cs typeface="Arial" panose="020B0604020202020204" pitchFamily="34" charset="0"/>
            </a:endParaRPr>
          </a:p>
          <a:p>
            <a:pPr algn="ct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+ 2HCl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beryllia se zředěnými oxidujícími kyselinami probíhají bez vývoje vodíku:</a:t>
            </a:r>
          </a:p>
          <a:p>
            <a:pPr algn="ctr"/>
            <a:r>
              <a:rPr lang="cs-CZ" sz="2000" dirty="0">
                <a:latin typeface="Arial" panose="020B0604020202020204" pitchFamily="34" charset="0"/>
                <a:cs typeface="Arial" panose="020B0604020202020204" pitchFamily="34" charset="0"/>
              </a:rPr>
              <a:t>3Be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3Be(NO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Reakci s koncentrovanou kyselinou fluorovodíkovou vzniká komplexní </a:t>
            </a:r>
            <a:r>
              <a:rPr lang="cs-CZ" sz="2000" b="1" dirty="0">
                <a:latin typeface="Arial" panose="020B0604020202020204" pitchFamily="34" charset="0"/>
                <a:cs typeface="Arial" panose="020B0604020202020204" pitchFamily="34" charset="0"/>
              </a:rPr>
              <a:t>kyselina </a:t>
            </a:r>
            <a:r>
              <a:rPr lang="cs-CZ" sz="2000" b="1" dirty="0" err="1">
                <a:latin typeface="Arial" panose="020B0604020202020204" pitchFamily="34" charset="0"/>
                <a:cs typeface="Arial" panose="020B0604020202020204" pitchFamily="34" charset="0"/>
              </a:rPr>
              <a:t>tetrafluoroberyllnatá</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+ 4HF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p>
          <a:p>
            <a:r>
              <a:rPr lang="cs-CZ" sz="2000" dirty="0">
                <a:latin typeface="Arial" panose="020B0604020202020204" pitchFamily="34" charset="0"/>
                <a:cs typeface="Arial" panose="020B0604020202020204" pitchFamily="34" charset="0"/>
              </a:rPr>
              <a:t>Na rozdíl od ostatních kovů druhé skupiny beryllium ochotně reaguje s roztoky alkalických hydroxidů a jeho sloučeniny snadno hydrolyzují. Těmito vlastnostmi se beryllium odlišuje od ostatních prvků druhé hlavní </a:t>
            </a:r>
            <a:r>
              <a:rPr lang="cs-CZ" sz="2000" dirty="0" err="1">
                <a:latin typeface="Arial" panose="020B0604020202020204" pitchFamily="34" charset="0"/>
                <a:cs typeface="Arial" panose="020B0604020202020204" pitchFamily="34" charset="0"/>
              </a:rPr>
              <a:t>poskupiny</a:t>
            </a:r>
            <a:r>
              <a:rPr lang="cs-CZ" sz="2000" dirty="0">
                <a:latin typeface="Arial" panose="020B0604020202020204" pitchFamily="34" charset="0"/>
                <a:cs typeface="Arial" panose="020B0604020202020204" pitchFamily="34" charset="0"/>
              </a:rPr>
              <a:t> a více se </a:t>
            </a:r>
            <a:r>
              <a:rPr lang="cs-CZ" sz="2000" b="1" dirty="0" smtClean="0">
                <a:latin typeface="Arial" panose="020B0604020202020204" pitchFamily="34" charset="0"/>
                <a:cs typeface="Arial" panose="020B0604020202020204" pitchFamily="34" charset="0"/>
              </a:rPr>
              <a:t>podobá hliníku</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ct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+ 2NaOH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endParaRPr lang="cs-CZ" sz="20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678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2128" y="309801"/>
            <a:ext cx="8763000" cy="6401753"/>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Při </a:t>
            </a:r>
            <a:r>
              <a:rPr lang="cs-CZ" sz="2000" dirty="0">
                <a:latin typeface="Arial" panose="020B0604020202020204" pitchFamily="34" charset="0"/>
                <a:cs typeface="Arial" panose="020B0604020202020204" pitchFamily="34" charset="0"/>
              </a:rPr>
              <a:t>teplotě 400-500°C reaguje s taveninami alkalických hydroxidů za vzniku alkalických </a:t>
            </a:r>
            <a:r>
              <a:rPr lang="cs-CZ" sz="2000" b="1" dirty="0" err="1">
                <a:latin typeface="Arial" panose="020B0604020202020204" pitchFamily="34" charset="0"/>
                <a:cs typeface="Arial" panose="020B0604020202020204" pitchFamily="34" charset="0"/>
              </a:rPr>
              <a:t>beryllnatanů</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+ 2NaOH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 vroucí vodou reaguje za vzniku oxidu a hydroxidu </a:t>
            </a:r>
            <a:r>
              <a:rPr lang="cs-CZ" sz="2000" dirty="0" err="1">
                <a:latin typeface="Arial" panose="020B0604020202020204" pitchFamily="34" charset="0"/>
                <a:cs typeface="Arial" panose="020B0604020202020204" pitchFamily="34" charset="0"/>
              </a:rPr>
              <a:t>beryllnatého</a:t>
            </a:r>
            <a:r>
              <a:rPr lang="cs-CZ" sz="2000" dirty="0">
                <a:latin typeface="Arial" panose="020B0604020202020204" pitchFamily="34" charset="0"/>
                <a:cs typeface="Arial" panose="020B0604020202020204" pitchFamily="34" charset="0"/>
              </a:rPr>
              <a:t> a vývoje vodíku:</a:t>
            </a:r>
          </a:p>
          <a:p>
            <a:pPr algn="ctr"/>
            <a:r>
              <a:rPr lang="cs-CZ" sz="2000" dirty="0">
                <a:latin typeface="Arial" panose="020B0604020202020204" pitchFamily="34" charset="0"/>
                <a:cs typeface="Arial" panose="020B0604020202020204" pitchFamily="34" charset="0"/>
              </a:rPr>
              <a:t>2Be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BeO</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uhlíkem</a:t>
            </a:r>
            <a:r>
              <a:rPr lang="cs-CZ" sz="2000" dirty="0">
                <a:latin typeface="Arial" panose="020B0604020202020204" pitchFamily="34" charset="0"/>
                <a:cs typeface="Arial" panose="020B0604020202020204" pitchFamily="34" charset="0"/>
              </a:rPr>
              <a:t> se přímo slučuje až za vysokých teplot, s acetylenem 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tvoří </a:t>
            </a:r>
            <a:r>
              <a:rPr lang="cs-CZ" sz="2000" dirty="0" err="1">
                <a:latin typeface="Arial" panose="020B0604020202020204" pitchFamily="34" charset="0"/>
                <a:cs typeface="Arial" panose="020B0604020202020204" pitchFamily="34" charset="0"/>
              </a:rPr>
              <a:t>acetylid</a:t>
            </a:r>
            <a:r>
              <a:rPr lang="cs-CZ" sz="2000" dirty="0">
                <a:latin typeface="Arial" panose="020B0604020202020204" pitchFamily="34" charset="0"/>
                <a:cs typeface="Arial" panose="020B0604020202020204" pitchFamily="34" charset="0"/>
              </a:rPr>
              <a:t> BeC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již při teplotě 400°C. </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a:t>
            </a:r>
            <a:r>
              <a:rPr lang="cs-CZ" sz="2000" u="sng" dirty="0">
                <a:latin typeface="Arial" panose="020B0604020202020204" pitchFamily="34" charset="0"/>
                <a:cs typeface="Arial" panose="020B0604020202020204" pitchFamily="34" charset="0"/>
              </a:rPr>
              <a:t>fluorem</a:t>
            </a:r>
            <a:r>
              <a:rPr lang="cs-CZ" sz="2000" dirty="0">
                <a:latin typeface="Arial" panose="020B0604020202020204" pitchFamily="34" charset="0"/>
                <a:cs typeface="Arial" panose="020B0604020202020204" pitchFamily="34" charset="0"/>
              </a:rPr>
              <a:t> reaguje již za laboratorní teploty, s </a:t>
            </a:r>
            <a:r>
              <a:rPr lang="cs-CZ" sz="2000" u="sng" dirty="0">
                <a:latin typeface="Arial" panose="020B0604020202020204" pitchFamily="34" charset="0"/>
                <a:cs typeface="Arial" panose="020B0604020202020204" pitchFamily="34" charset="0"/>
              </a:rPr>
              <a:t>chlorem</a:t>
            </a:r>
            <a:r>
              <a:rPr lang="cs-CZ" sz="2000" dirty="0">
                <a:latin typeface="Arial" panose="020B0604020202020204" pitchFamily="34" charset="0"/>
                <a:cs typeface="Arial" panose="020B0604020202020204" pitchFamily="34" charset="0"/>
              </a:rPr>
              <a:t> se slučuje při 250°C, s </a:t>
            </a:r>
            <a:r>
              <a:rPr lang="cs-CZ" sz="2000" u="sng" dirty="0">
                <a:latin typeface="Arial" panose="020B0604020202020204" pitchFamily="34" charset="0"/>
                <a:cs typeface="Arial" panose="020B0604020202020204" pitchFamily="34" charset="0"/>
              </a:rPr>
              <a:t>bromem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jodem</a:t>
            </a:r>
            <a:r>
              <a:rPr lang="cs-CZ" sz="2000" dirty="0">
                <a:latin typeface="Arial" panose="020B0604020202020204" pitchFamily="34" charset="0"/>
                <a:cs typeface="Arial" panose="020B0604020202020204" pitchFamily="34" charset="0"/>
              </a:rPr>
              <a:t> probíhá reakce až při teplotě nad 480°C. </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se přímo slučuje na sulfid </a:t>
            </a:r>
            <a:r>
              <a:rPr lang="cs-CZ" sz="2000" dirty="0" err="1">
                <a:latin typeface="Arial" panose="020B0604020202020204" pitchFamily="34" charset="0"/>
                <a:cs typeface="Arial" panose="020B0604020202020204" pitchFamily="34" charset="0"/>
              </a:rPr>
              <a:t>beryllnatý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BeS</a:t>
            </a:r>
            <a:r>
              <a:rPr lang="cs-CZ" sz="2000" dirty="0">
                <a:latin typeface="Arial" panose="020B0604020202020204" pitchFamily="34" charset="0"/>
                <a:cs typeface="Arial" panose="020B0604020202020204" pitchFamily="34" charset="0"/>
              </a:rPr>
              <a:t> až při teplotě nad 1100°C. </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a:t>
            </a:r>
            <a:r>
              <a:rPr lang="cs-CZ" sz="2000" dirty="0">
                <a:latin typeface="Arial" panose="020B0604020202020204" pitchFamily="34" charset="0"/>
                <a:cs typeface="Arial" panose="020B0604020202020204" pitchFamily="34" charset="0"/>
              </a:rPr>
              <a:t>vodíkem se přímo neslučuje, ale tvoří hydrid BeH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je nutné připravovat nepřímým způsobem</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Ve </a:t>
            </a:r>
            <a:r>
              <a:rPr lang="cs-CZ" sz="2000" dirty="0">
                <a:latin typeface="Arial" panose="020B0604020202020204" pitchFamily="34" charset="0"/>
                <a:cs typeface="Arial" panose="020B0604020202020204" pitchFamily="34" charset="0"/>
              </a:rPr>
              <a:t>sloučeninách v tuhém stavu vystupuje beryllium nejčastěji jako bezbarvý kation </a:t>
            </a:r>
            <a:r>
              <a:rPr lang="cs-CZ" sz="2000" dirty="0" err="1">
                <a:latin typeface="Arial" panose="020B0604020202020204" pitchFamily="34" charset="0"/>
                <a:cs typeface="Arial" panose="020B0604020202020204" pitchFamily="34" charset="0"/>
              </a:rPr>
              <a:t>beryllnatý</a:t>
            </a:r>
            <a:r>
              <a:rPr lang="cs-CZ" sz="2000" dirty="0">
                <a:latin typeface="Arial" panose="020B0604020202020204" pitchFamily="34" charset="0"/>
                <a:cs typeface="Arial" panose="020B0604020202020204" pitchFamily="34" charset="0"/>
              </a:rPr>
              <a:t> Be</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ale v roztocích vystupuje téměř výhradně jako kation </a:t>
            </a:r>
            <a:r>
              <a:rPr lang="cs-CZ" sz="2000" dirty="0" err="1">
                <a:latin typeface="Arial" panose="020B0604020202020204" pitchFamily="34" charset="0"/>
                <a:cs typeface="Arial" panose="020B0604020202020204" pitchFamily="34" charset="0"/>
              </a:rPr>
              <a:t>tetraaquaberyllnatý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tvoří také anion </a:t>
            </a:r>
            <a:r>
              <a:rPr lang="cs-CZ" sz="2000" dirty="0" err="1">
                <a:latin typeface="Arial" panose="020B0604020202020204" pitchFamily="34" charset="0"/>
                <a:cs typeface="Arial" panose="020B0604020202020204" pitchFamily="34" charset="0"/>
              </a:rPr>
              <a:t>beryllnatanový</a:t>
            </a:r>
            <a:r>
              <a:rPr lang="cs-CZ" sz="2000" dirty="0">
                <a:latin typeface="Arial" panose="020B0604020202020204" pitchFamily="34" charset="0"/>
                <a:cs typeface="Arial" panose="020B0604020202020204" pitchFamily="34" charset="0"/>
              </a:rPr>
              <a:t> BeO</a:t>
            </a:r>
            <a:r>
              <a:rPr lang="cs-CZ" sz="2000" baseline="-25000" dirty="0">
                <a:latin typeface="Arial" panose="020B0604020202020204" pitchFamily="34" charset="0"/>
                <a:cs typeface="Arial" panose="020B0604020202020204" pitchFamily="34" charset="0"/>
              </a:rPr>
              <a:t>2</a:t>
            </a:r>
            <a:r>
              <a:rPr lang="cs-CZ" sz="2000" baseline="30000" dirty="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874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52400" y="228600"/>
            <a:ext cx="8839200" cy="6400800"/>
          </a:xfrm>
        </p:spPr>
        <p:txBody>
          <a:bodyPr>
            <a:normAutofit/>
          </a:bodyPr>
          <a:lstStyle/>
          <a:p>
            <a:pPr marL="0" indent="0" algn="just">
              <a:buNone/>
            </a:pPr>
            <a:r>
              <a:rPr lang="cs-CZ" sz="2000" dirty="0">
                <a:latin typeface="Arial" panose="020B0604020202020204" pitchFamily="34" charset="0"/>
                <a:cs typeface="Arial" panose="020B0604020202020204" pitchFamily="34" charset="0"/>
              </a:rPr>
              <a:t>Nalézá se pouze ve sloučeninách. </a:t>
            </a:r>
            <a:r>
              <a:rPr lang="cs-CZ" sz="2000" dirty="0" smtClean="0">
                <a:latin typeface="Arial" panose="020B0604020202020204" pitchFamily="34" charset="0"/>
                <a:cs typeface="Arial" panose="020B0604020202020204" pitchFamily="34" charset="0"/>
              </a:rPr>
              <a:t>Nejznámějšími </a:t>
            </a:r>
            <a:r>
              <a:rPr lang="cs-CZ" sz="2000" dirty="0">
                <a:latin typeface="Arial" panose="020B0604020202020204" pitchFamily="34" charset="0"/>
                <a:cs typeface="Arial" panose="020B0604020202020204" pitchFamily="34" charset="0"/>
              </a:rPr>
              <a:t>minerály beryllia jsou </a:t>
            </a:r>
            <a:r>
              <a:rPr lang="cs-CZ" sz="2000" b="1" dirty="0">
                <a:latin typeface="Arial" panose="020B0604020202020204" pitchFamily="34" charset="0"/>
                <a:cs typeface="Arial" panose="020B0604020202020204" pitchFamily="34" charset="0"/>
              </a:rPr>
              <a:t>beryl</a:t>
            </a:r>
            <a:r>
              <a:rPr lang="cs-CZ" sz="2000" dirty="0">
                <a:latin typeface="Arial" panose="020B0604020202020204" pitchFamily="34" charset="0"/>
                <a:cs typeface="Arial" panose="020B0604020202020204" pitchFamily="34" charset="0"/>
              </a:rPr>
              <a:t> Be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18</a:t>
            </a:r>
            <a:r>
              <a:rPr lang="cs-CZ"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odr</a:t>
            </a:r>
            <a:r>
              <a:rPr lang="cs-CZ" altLang="en-US" sz="2000" dirty="0">
                <a:latin typeface="Arial" panose="020B0604020202020204" pitchFamily="34" charset="0"/>
                <a:cs typeface="Arial" panose="020B0604020202020204" pitchFamily="34" charset="0"/>
              </a:rPr>
              <a:t>ů</a:t>
            </a:r>
            <a:r>
              <a:rPr lang="en-GB" altLang="en-US" sz="2000" dirty="0" err="1">
                <a:latin typeface="Arial" panose="020B0604020202020204" pitchFamily="34" charset="0"/>
                <a:cs typeface="Arial" panose="020B0604020202020204" pitchFamily="34" charset="0"/>
              </a:rPr>
              <a:t>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smaragd</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akvamarín</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chrysoberyl</a:t>
            </a:r>
            <a:r>
              <a:rPr lang="cs-CZ" sz="2000" dirty="0">
                <a:latin typeface="Arial" panose="020B0604020202020204" pitchFamily="34" charset="0"/>
                <a:cs typeface="Arial" panose="020B0604020202020204" pitchFamily="34" charset="0"/>
              </a:rPr>
              <a:t> BeAl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nejdůležitějším užitkovým minerálem beryllia je v současnosti </a:t>
            </a:r>
            <a:r>
              <a:rPr lang="cs-CZ" sz="2000" b="1" dirty="0" err="1">
                <a:latin typeface="Arial" panose="020B0604020202020204" pitchFamily="34" charset="0"/>
                <a:cs typeface="Arial" panose="020B0604020202020204" pitchFamily="34" charset="0"/>
              </a:rPr>
              <a:t>bertrandit</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Be</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Si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7</a:t>
            </a:r>
            <a:r>
              <a:rPr lang="cs-CZ" sz="2000" dirty="0" smtClean="0">
                <a:latin typeface="Arial" panose="020B0604020202020204" pitchFamily="34" charset="0"/>
                <a:cs typeface="Arial" panose="020B0604020202020204" pitchFamily="34" charset="0"/>
              </a:rPr>
              <a:t>(OH)</a:t>
            </a:r>
            <a:r>
              <a:rPr lang="cs-CZ" sz="2000" baseline="-25000" dirty="0" smtClean="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marL="0" indent="0" algn="just">
              <a:buNone/>
            </a:pPr>
            <a:endParaRPr lang="cs-CZ" sz="2000" dirty="0">
              <a:latin typeface="Arial" panose="020B0604020202020204" pitchFamily="34" charset="0"/>
              <a:cs typeface="Arial" panose="020B0604020202020204" pitchFamily="34" charset="0"/>
            </a:endParaRPr>
          </a:p>
          <a:p>
            <a:pPr marL="0" indent="0" algn="just">
              <a:buNone/>
            </a:pPr>
            <a:r>
              <a:rPr lang="cs-CZ" sz="2000" b="1" dirty="0">
                <a:latin typeface="Arial" panose="020B0604020202020204" pitchFamily="34" charset="0"/>
                <a:cs typeface="Arial" panose="020B0604020202020204" pitchFamily="34" charset="0"/>
              </a:rPr>
              <a:t>Výroba </a:t>
            </a:r>
            <a:r>
              <a:rPr lang="cs-CZ" sz="2000" b="1" dirty="0" smtClean="0">
                <a:latin typeface="Arial" panose="020B0604020202020204" pitchFamily="34" charset="0"/>
                <a:cs typeface="Arial" panose="020B0604020202020204" pitchFamily="34" charset="0"/>
              </a:rPr>
              <a:t>beryllia </a:t>
            </a:r>
          </a:p>
          <a:p>
            <a:pPr marL="0" indent="0" algn="just">
              <a:buNone/>
            </a:pPr>
            <a:r>
              <a:rPr lang="cs-CZ" sz="2000" b="1" dirty="0" smtClean="0">
                <a:latin typeface="Arial" panose="020B0604020202020204" pitchFamily="34" charset="0"/>
                <a:cs typeface="Arial" panose="020B0604020202020204" pitchFamily="34" charset="0"/>
              </a:rPr>
              <a:t>Fluoridový </a:t>
            </a:r>
            <a:r>
              <a:rPr lang="cs-CZ" sz="2000" b="1" dirty="0">
                <a:latin typeface="Arial" panose="020B0604020202020204" pitchFamily="34" charset="0"/>
                <a:cs typeface="Arial" panose="020B0604020202020204" pitchFamily="34" charset="0"/>
              </a:rPr>
              <a:t>způsob </a:t>
            </a:r>
            <a:r>
              <a:rPr lang="cs-CZ" sz="2000" dirty="0">
                <a:latin typeface="Arial" panose="020B0604020202020204" pitchFamily="34" charset="0"/>
                <a:cs typeface="Arial" panose="020B0604020202020204" pitchFamily="34" charset="0"/>
              </a:rPr>
              <a:t>se používá zejména při výrobě z berylu. Rudný koncentrát se při teplotě 750°C taví s </a:t>
            </a:r>
            <a:r>
              <a:rPr lang="cs-CZ" sz="2000" dirty="0" err="1">
                <a:latin typeface="Arial" panose="020B0604020202020204" pitchFamily="34" charset="0"/>
                <a:cs typeface="Arial" panose="020B0604020202020204" pitchFamily="34" charset="0"/>
              </a:rPr>
              <a:t>hexafluorokřemičitanem</a:t>
            </a:r>
            <a:r>
              <a:rPr lang="cs-CZ" sz="2000" dirty="0">
                <a:latin typeface="Arial" panose="020B0604020202020204" pitchFamily="34" charset="0"/>
                <a:cs typeface="Arial" panose="020B0604020202020204" pitchFamily="34" charset="0"/>
              </a:rPr>
              <a:t> sodným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 uhličitanem sodným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hydroxidem sodným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V současnosti se </a:t>
            </a:r>
            <a:r>
              <a:rPr lang="cs-CZ" sz="2000" dirty="0" err="1">
                <a:latin typeface="Arial" panose="020B0604020202020204" pitchFamily="34" charset="0"/>
                <a:cs typeface="Arial" panose="020B0604020202020204" pitchFamily="34" charset="0"/>
              </a:rPr>
              <a:t>hexafluorokřemičitan</a:t>
            </a:r>
            <a:r>
              <a:rPr lang="cs-CZ" sz="2000" dirty="0">
                <a:latin typeface="Arial" panose="020B0604020202020204" pitchFamily="34" charset="0"/>
                <a:cs typeface="Arial" panose="020B0604020202020204" pitchFamily="34" charset="0"/>
              </a:rPr>
              <a:t> sodný nahrazuje dostupnějším </a:t>
            </a:r>
            <a:r>
              <a:rPr lang="cs-CZ" sz="2000" dirty="0" smtClean="0">
                <a:latin typeface="Arial" panose="020B0604020202020204" pitchFamily="34" charset="0"/>
                <a:cs typeface="Arial" panose="020B0604020202020204" pitchFamily="34" charset="0"/>
              </a:rPr>
              <a:t>kryolitem - </a:t>
            </a:r>
            <a:r>
              <a:rPr lang="cs-CZ" sz="2000" dirty="0" err="1" smtClean="0">
                <a:latin typeface="Arial" panose="020B0604020202020204" pitchFamily="34" charset="0"/>
                <a:cs typeface="Arial" panose="020B0604020202020204" pitchFamily="34" charset="0"/>
              </a:rPr>
              <a:t>hexaflurohlinitanem</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sodným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Beryllium přejde na rozpustný </a:t>
            </a:r>
            <a:r>
              <a:rPr lang="cs-CZ" sz="2000" dirty="0" err="1">
                <a:latin typeface="Arial" panose="020B0604020202020204" pitchFamily="34" charset="0"/>
                <a:cs typeface="Arial" panose="020B0604020202020204" pitchFamily="34" charset="0"/>
              </a:rPr>
              <a:t>tetrafluroberyllnatan</a:t>
            </a:r>
            <a:r>
              <a:rPr lang="cs-CZ" sz="2000" dirty="0">
                <a:latin typeface="Arial" panose="020B0604020202020204" pitchFamily="34" charset="0"/>
                <a:cs typeface="Arial" panose="020B0604020202020204" pitchFamily="34" charset="0"/>
              </a:rPr>
              <a:t> sodný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marL="0" indent="0" algn="ctr">
              <a:buNone/>
            </a:pPr>
            <a:r>
              <a:rPr lang="cs-CZ" sz="2000" dirty="0">
                <a:latin typeface="Arial" panose="020B0604020202020204" pitchFamily="34" charset="0"/>
                <a:cs typeface="Arial" panose="020B0604020202020204" pitchFamily="34" charset="0"/>
              </a:rPr>
              <a:t>3BeO·Al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·6SiO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[SiF</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+ 8SiO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Tavenina se po vychladnutí rozemele a vyluhuje horkou vodou, z výluhu se přídavkem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vysráží beryllium ve formě hydroxidu, který se následně působením HF převede na fluorid BeF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marL="0" indent="0" algn="ctr">
              <a:buNone/>
            </a:pP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+ 2NaOH →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+ 4NaF</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+ 2HF → BeF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marL="0" indent="0" algn="just">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320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1323" y="76200"/>
            <a:ext cx="8839200" cy="7140416"/>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současnosti je běžnější </a:t>
            </a:r>
            <a:r>
              <a:rPr lang="cs-CZ" sz="2000" b="1" dirty="0">
                <a:latin typeface="Arial" panose="020B0604020202020204" pitchFamily="34" charset="0"/>
                <a:cs typeface="Arial" panose="020B0604020202020204" pitchFamily="34" charset="0"/>
              </a:rPr>
              <a:t>sulfátový způsob </a:t>
            </a:r>
            <a:r>
              <a:rPr lang="cs-CZ" sz="2000" dirty="0">
                <a:latin typeface="Arial" panose="020B0604020202020204" pitchFamily="34" charset="0"/>
                <a:cs typeface="Arial" panose="020B0604020202020204" pitchFamily="34" charset="0"/>
              </a:rPr>
              <a:t>výroby beryllia z </a:t>
            </a:r>
            <a:r>
              <a:rPr lang="cs-CZ" sz="2000" dirty="0" err="1">
                <a:latin typeface="Arial" panose="020B0604020202020204" pitchFamily="34" charset="0"/>
                <a:cs typeface="Arial" panose="020B0604020202020204" pitchFamily="34" charset="0"/>
              </a:rPr>
              <a:t>bertranditu</a:t>
            </a:r>
            <a:r>
              <a:rPr lang="cs-CZ" sz="2000" dirty="0">
                <a:latin typeface="Arial" panose="020B0604020202020204" pitchFamily="34" charset="0"/>
                <a:cs typeface="Arial" panose="020B0604020202020204" pitchFamily="34" charset="0"/>
              </a:rPr>
              <a:t>. Na rudný koncentrát se působí horkou kyselinou sírovou, beryllium přejde do roztoku ve formě síranu </a:t>
            </a:r>
            <a:r>
              <a:rPr lang="cs-CZ" sz="2000" dirty="0" err="1">
                <a:latin typeface="Arial" panose="020B0604020202020204" pitchFamily="34" charset="0"/>
                <a:cs typeface="Arial" panose="020B0604020202020204" pitchFamily="34" charset="0"/>
              </a:rPr>
              <a:t>beryllnatého</a:t>
            </a:r>
            <a:r>
              <a:rPr lang="cs-CZ" sz="2000" dirty="0">
                <a:latin typeface="Arial" panose="020B0604020202020204" pitchFamily="34" charset="0"/>
                <a:cs typeface="Arial" panose="020B0604020202020204" pitchFamily="34" charset="0"/>
              </a:rPr>
              <a:t> BeSO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Přídavkem roztoku uhličitanu amonného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vysráží ostatní příměsi. Po jejich odfiltrování zůstává v roztoku beryllium ve formě dobře rozpustného </a:t>
            </a:r>
            <a:r>
              <a:rPr lang="cs-CZ" sz="2000" dirty="0" err="1">
                <a:latin typeface="Arial" panose="020B0604020202020204" pitchFamily="34" charset="0"/>
                <a:cs typeface="Arial" panose="020B0604020202020204" pitchFamily="34" charset="0"/>
              </a:rPr>
              <a:t>dikarbonatoberyllnatanu</a:t>
            </a:r>
            <a:r>
              <a:rPr lang="cs-CZ" sz="2000" dirty="0">
                <a:latin typeface="Arial" panose="020B0604020202020204" pitchFamily="34" charset="0"/>
                <a:cs typeface="Arial" panose="020B0604020202020204" pitchFamily="34" charset="0"/>
              </a:rPr>
              <a:t> amonného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zahřátím na teplotu 165°C převede na nerozpustný hydroxid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Hydroxid se dále zpracovává stejným postupem jako v případě fluoridové metody.</a:t>
            </a:r>
          </a:p>
          <a:p>
            <a:endParaRPr lang="cs-CZ" sz="1000" dirty="0" smtClean="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Redukce a rafinace</a:t>
            </a:r>
          </a:p>
          <a:p>
            <a:r>
              <a:rPr lang="cs-CZ" sz="2000" dirty="0">
                <a:latin typeface="Arial" panose="020B0604020202020204" pitchFamily="34" charset="0"/>
                <a:cs typeface="Arial" panose="020B0604020202020204" pitchFamily="34" charset="0"/>
              </a:rPr>
              <a:t>Vlastní výroba kovového beryllia se následně provádí elektrolýzou taveniny směsi fluoridu berylnatého a sodného v atmosféře argonu, elektrolýza probíhá při teplotě 350°C, na niklové katodě se vylučuje práškové beryllium, anoda bývá grafitová. Dalším způsobem je redukce BeF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roztaveným hořčíkem v elektrické peci při teplotě 950°C. Výroba beryllia je také možná redukci oxidu </a:t>
            </a:r>
            <a:r>
              <a:rPr lang="cs-CZ" sz="2000" dirty="0" err="1">
                <a:latin typeface="Arial" panose="020B0604020202020204" pitchFamily="34" charset="0"/>
                <a:cs typeface="Arial" panose="020B0604020202020204" pitchFamily="34" charset="0"/>
              </a:rPr>
              <a:t>BeO</a:t>
            </a:r>
            <a:r>
              <a:rPr lang="cs-CZ" sz="2000" dirty="0">
                <a:latin typeface="Arial" panose="020B0604020202020204" pitchFamily="34" charset="0"/>
                <a:cs typeface="Arial" panose="020B0604020202020204" pitchFamily="34" charset="0"/>
              </a:rPr>
              <a:t> uhlíkem v elektrické peci při teplotách přes 1400°C:</a:t>
            </a:r>
          </a:p>
          <a:p>
            <a:pPr algn="ct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Mg →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MgF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2BeO + C → 2Be + CO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BeO</a:t>
            </a:r>
            <a:r>
              <a:rPr lang="cs-CZ" sz="2000" dirty="0">
                <a:latin typeface="Arial" panose="020B0604020202020204" pitchFamily="34" charset="0"/>
                <a:cs typeface="Arial" panose="020B0604020202020204" pitchFamily="34" charset="0"/>
              </a:rPr>
              <a:t> + CO →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 CO</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Na čistotu 99,98% se surový kov rafinuje destilací za sníženého tlaku, na čistotu až 99,999% se rafinuje zonálním tavením pomocí </a:t>
            </a:r>
            <a:r>
              <a:rPr lang="cs-CZ" sz="2000" dirty="0" smtClean="0">
                <a:latin typeface="Arial" panose="020B0604020202020204" pitchFamily="34" charset="0"/>
                <a:cs typeface="Arial" panose="020B0604020202020204" pitchFamily="34" charset="0"/>
              </a:rPr>
              <a:t>vysokofrekvenčního </a:t>
            </a:r>
            <a:r>
              <a:rPr lang="cs-CZ" sz="2000" dirty="0">
                <a:latin typeface="Arial" panose="020B0604020202020204" pitchFamily="34" charset="0"/>
                <a:cs typeface="Arial" panose="020B0604020202020204" pitchFamily="34" charset="0"/>
              </a:rPr>
              <a:t>ohřevu obdobně jako křemík nebo germanium.</a:t>
            </a:r>
          </a:p>
          <a:p>
            <a:endParaRPr lang="cs-CZ" dirty="0"/>
          </a:p>
        </p:txBody>
      </p:sp>
    </p:spTree>
    <p:extLst>
      <p:ext uri="{BB962C8B-B14F-4D97-AF65-F5344CB8AC3E}">
        <p14:creationId xmlns:p14="http://schemas.microsoft.com/office/powerpoint/2010/main" val="1956343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532453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Praktické </a:t>
            </a:r>
            <a:r>
              <a:rPr lang="cs-CZ" sz="2000" dirty="0">
                <a:latin typeface="Arial" panose="020B0604020202020204" pitchFamily="34" charset="0"/>
                <a:cs typeface="Arial" panose="020B0604020202020204" pitchFamily="34" charset="0"/>
              </a:rPr>
              <a:t>využití nalézá beryllium jako součást některých slitin, zejména pro </a:t>
            </a:r>
            <a:r>
              <a:rPr lang="cs-CZ" sz="2000" b="1" dirty="0">
                <a:latin typeface="Arial" panose="020B0604020202020204" pitchFamily="34" charset="0"/>
                <a:cs typeface="Arial" panose="020B0604020202020204" pitchFamily="34" charset="0"/>
              </a:rPr>
              <a:t>jadernou techniku </a:t>
            </a:r>
            <a:r>
              <a:rPr lang="cs-CZ" sz="2000" dirty="0">
                <a:latin typeface="Arial" panose="020B0604020202020204" pitchFamily="34" charset="0"/>
                <a:cs typeface="Arial" panose="020B0604020202020204" pitchFamily="34" charset="0"/>
              </a:rPr>
              <a:t>a pro </a:t>
            </a:r>
            <a:r>
              <a:rPr lang="cs-CZ" sz="2000" b="1" dirty="0">
                <a:latin typeface="Arial" panose="020B0604020202020204" pitchFamily="34" charset="0"/>
                <a:cs typeface="Arial" panose="020B0604020202020204" pitchFamily="34" charset="0"/>
              </a:rPr>
              <a:t>výrobu RTG trubic</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Slitina </a:t>
            </a:r>
            <a:r>
              <a:rPr lang="cs-CZ" sz="2000" dirty="0">
                <a:latin typeface="Arial" panose="020B0604020202020204" pitchFamily="34" charset="0"/>
                <a:cs typeface="Arial" panose="020B0604020202020204" pitchFamily="34" charset="0"/>
              </a:rPr>
              <a:t>beryllia s cínem a mědí - </a:t>
            </a:r>
            <a:r>
              <a:rPr lang="cs-CZ" sz="2000" dirty="0" err="1">
                <a:latin typeface="Arial" panose="020B0604020202020204" pitchFamily="34" charset="0"/>
                <a:cs typeface="Arial" panose="020B0604020202020204" pitchFamily="34" charset="0"/>
              </a:rPr>
              <a:t>berylliový</a:t>
            </a:r>
            <a:r>
              <a:rPr lang="cs-CZ" sz="2000" dirty="0">
                <a:latin typeface="Arial" panose="020B0604020202020204" pitchFamily="34" charset="0"/>
                <a:cs typeface="Arial" panose="020B0604020202020204" pitchFamily="34" charset="0"/>
              </a:rPr>
              <a:t> bronz, se používá k výrobě </a:t>
            </a:r>
            <a:r>
              <a:rPr lang="cs-CZ" sz="2000" b="1" dirty="0">
                <a:latin typeface="Arial" panose="020B0604020202020204" pitchFamily="34" charset="0"/>
                <a:cs typeface="Arial" panose="020B0604020202020204" pitchFamily="34" charset="0"/>
              </a:rPr>
              <a:t>nejiskřivého nářadí </a:t>
            </a:r>
            <a:r>
              <a:rPr lang="cs-CZ" sz="2000" dirty="0">
                <a:latin typeface="Arial" panose="020B0604020202020204" pitchFamily="34" charset="0"/>
                <a:cs typeface="Arial" panose="020B0604020202020204" pitchFamily="34" charset="0"/>
              </a:rPr>
              <a:t>pro práce v explozivním prostředí.</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Beryllium </a:t>
            </a:r>
            <a:r>
              <a:rPr lang="cs-CZ" sz="2000" dirty="0">
                <a:latin typeface="Arial" panose="020B0604020202020204" pitchFamily="34" charset="0"/>
                <a:cs typeface="Arial" panose="020B0604020202020204" pitchFamily="34" charset="0"/>
              </a:rPr>
              <a:t>se používá ke konstrukci </a:t>
            </a:r>
            <a:r>
              <a:rPr lang="cs-CZ" sz="2000" b="1" dirty="0">
                <a:latin typeface="Arial" panose="020B0604020202020204" pitchFamily="34" charset="0"/>
                <a:cs typeface="Arial" panose="020B0604020202020204" pitchFamily="34" charset="0"/>
              </a:rPr>
              <a:t>jaderných zbraní</a:t>
            </a:r>
            <a:r>
              <a:rPr lang="cs-CZ" sz="2000" dirty="0">
                <a:latin typeface="Arial" panose="020B0604020202020204" pitchFamily="34" charset="0"/>
                <a:cs typeface="Arial" panose="020B0604020202020204" pitchFamily="34" charset="0"/>
              </a:rPr>
              <a:t>, kde plní dvojí funkci. Plášť z beryllia okolo štěpného materiálu slouží jako účinný </a:t>
            </a:r>
            <a:r>
              <a:rPr lang="cs-CZ" sz="2000" dirty="0" err="1">
                <a:latin typeface="Arial" panose="020B0604020202020204" pitchFamily="34" charset="0"/>
                <a:cs typeface="Arial" panose="020B0604020202020204" pitchFamily="34" charset="0"/>
              </a:rPr>
              <a:t>odrážeč</a:t>
            </a:r>
            <a:r>
              <a:rPr lang="cs-CZ" sz="2000" dirty="0">
                <a:latin typeface="Arial" panose="020B0604020202020204" pitchFamily="34" charset="0"/>
                <a:cs typeface="Arial" panose="020B0604020202020204" pitchFamily="34" charset="0"/>
              </a:rPr>
              <a:t> neutronů, </a:t>
            </a:r>
            <a:r>
              <a:rPr lang="cs-CZ" sz="2000" dirty="0" err="1">
                <a:latin typeface="Arial" panose="020B0604020202020204" pitchFamily="34" charset="0"/>
                <a:cs typeface="Arial" panose="020B0604020202020204" pitchFamily="34" charset="0"/>
              </a:rPr>
              <a:t>berylliový</a:t>
            </a:r>
            <a:r>
              <a:rPr lang="cs-CZ" sz="2000" dirty="0">
                <a:latin typeface="Arial" panose="020B0604020202020204" pitchFamily="34" charset="0"/>
                <a:cs typeface="Arial" panose="020B0604020202020204" pitchFamily="34" charset="0"/>
              </a:rPr>
              <a:t> neutronový reflektor umožňuje ve zbrani použít menší, než teoretické kritické množství štěpného materiálu. </a:t>
            </a:r>
            <a:r>
              <a:rPr lang="cs-CZ" sz="2000" dirty="0" err="1">
                <a:latin typeface="Arial" panose="020B0604020202020204" pitchFamily="34" charset="0"/>
                <a:cs typeface="Arial" panose="020B0604020202020204" pitchFamily="34" charset="0"/>
              </a:rPr>
              <a:t>Berylliový</a:t>
            </a:r>
            <a:r>
              <a:rPr lang="cs-CZ" sz="2000" dirty="0">
                <a:latin typeface="Arial" panose="020B0604020202020204" pitchFamily="34" charset="0"/>
                <a:cs typeface="Arial" panose="020B0604020202020204" pitchFamily="34" charset="0"/>
              </a:rPr>
              <a:t> terčík může být v kombinaci se silným </a:t>
            </a:r>
            <a:r>
              <a:rPr lang="el-GR" sz="2000" dirty="0">
                <a:latin typeface="Arial" panose="020B0604020202020204" pitchFamily="34" charset="0"/>
                <a:cs typeface="Arial" panose="020B0604020202020204" pitchFamily="34" charset="0"/>
              </a:rPr>
              <a:t>α-</a:t>
            </a:r>
            <a:r>
              <a:rPr lang="cs-CZ" sz="2000" dirty="0">
                <a:latin typeface="Arial" panose="020B0604020202020204" pitchFamily="34" charset="0"/>
                <a:cs typeface="Arial" panose="020B0604020202020204" pitchFamily="34" charset="0"/>
              </a:rPr>
              <a:t>zářičem, obvykle se používá polonium 210, využit jako zdroj neutronů potřebných k nastartování štěpné reakce. Neutronový iniciátor podstatně ovlivňuje dynamiku řetězové reakce v celém objemu štěpného materiálu</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Beryllium i jeho sloučeniny jsou vysoce toxické látky a řadí se mezi karcinogeny 2. kategorie</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365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3749" y="3657600"/>
            <a:ext cx="8839200" cy="3067506"/>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Za </a:t>
            </a:r>
            <a:r>
              <a:rPr lang="cs-CZ" sz="2000" dirty="0">
                <a:latin typeface="Arial" panose="020B0604020202020204" pitchFamily="34" charset="0"/>
                <a:cs typeface="Arial" panose="020B0604020202020204" pitchFamily="34" charset="0"/>
              </a:rPr>
              <a:t>zvýšené teploty reaguje s vodou za vzniku hydroxidu hořečnatého a vývoje vodíku:</a:t>
            </a:r>
          </a:p>
          <a:p>
            <a:pPr algn="ctr"/>
            <a:r>
              <a:rPr lang="cs-CZ" sz="2000" dirty="0">
                <a:latin typeface="Arial" panose="020B0604020202020204" pitchFamily="34" charset="0"/>
                <a:cs typeface="Arial" panose="020B0604020202020204" pitchFamily="34" charset="0"/>
              </a:rPr>
              <a:t>Mg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hořčíku s minerálními kyselinami probíhá za vývoje vodíku, reakce hořčíku s kyselinou dusičnou probíhají bez vzniku vodíku:</a:t>
            </a:r>
          </a:p>
          <a:p>
            <a:pPr algn="ctr"/>
            <a:r>
              <a:rPr lang="cs-CZ" sz="2000" dirty="0">
                <a:latin typeface="Arial" panose="020B0604020202020204" pitchFamily="34" charset="0"/>
                <a:cs typeface="Arial" panose="020B0604020202020204" pitchFamily="34" charset="0"/>
              </a:rPr>
              <a:t>Mg + 2HCl →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3Mg + 2H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3Mg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3Mg(NO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4Mg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4Mg(NO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ctr"/>
            <a:endParaRPr lang="cs-CZ" sz="2000" baseline="-25000" dirty="0">
              <a:latin typeface="Arial" panose="020B0604020202020204" pitchFamily="34" charset="0"/>
              <a:cs typeface="Arial" panose="020B0604020202020204" pitchFamily="34" charset="0"/>
            </a:endParaRPr>
          </a:p>
        </p:txBody>
      </p:sp>
      <p:sp>
        <p:nvSpPr>
          <p:cNvPr id="5" name="Obdélník 4"/>
          <p:cNvSpPr/>
          <p:nvPr/>
        </p:nvSpPr>
        <p:spPr>
          <a:xfrm>
            <a:off x="304800" y="228600"/>
            <a:ext cx="6019800" cy="2985433"/>
          </a:xfrm>
          <a:prstGeom prst="rect">
            <a:avLst/>
          </a:prstGeom>
        </p:spPr>
        <p:txBody>
          <a:bodyPr wrap="square">
            <a:spAutoFit/>
          </a:bodyPr>
          <a:lstStyle/>
          <a:p>
            <a:pPr algn="ctr"/>
            <a:r>
              <a:rPr lang="cs-CZ" sz="2800" b="1" dirty="0">
                <a:latin typeface="Arial" panose="020B0604020202020204" pitchFamily="34" charset="0"/>
                <a:cs typeface="Arial" panose="020B0604020202020204" pitchFamily="34" charset="0"/>
              </a:rPr>
              <a:t>Hořčík </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je stříbřitě bílý, lesklý a poměrně měkký kov. Zapálen na vzduchu hořčík shoří intenzivním, </a:t>
            </a:r>
            <a:r>
              <a:rPr lang="cs-CZ" sz="2000" b="1" dirty="0">
                <a:latin typeface="Arial" panose="020B0604020202020204" pitchFamily="34" charset="0"/>
                <a:cs typeface="Arial" panose="020B0604020202020204" pitchFamily="34" charset="0"/>
              </a:rPr>
              <a:t>oslnivě bílým plamenem </a:t>
            </a:r>
            <a:r>
              <a:rPr lang="cs-CZ" sz="2000" dirty="0">
                <a:latin typeface="Arial" panose="020B0604020202020204" pitchFamily="34" charset="0"/>
                <a:cs typeface="Arial" panose="020B0604020202020204" pitchFamily="34" charset="0"/>
              </a:rPr>
              <a:t>za vzniku oxidu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 a nitridu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Průběh hoření hořčíku popisují rovnice:</a:t>
            </a:r>
          </a:p>
          <a:p>
            <a:pPr algn="ctr"/>
            <a:r>
              <a:rPr lang="cs-CZ" sz="2000" dirty="0">
                <a:latin typeface="Arial" panose="020B0604020202020204" pitchFamily="34" charset="0"/>
                <a:cs typeface="Arial" panose="020B0604020202020204" pitchFamily="34" charset="0"/>
              </a:rPr>
              <a:t>2Mg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2MgO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3Mg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pic>
        <p:nvPicPr>
          <p:cNvPr id="6" name="Picture 4"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1" y="238328"/>
            <a:ext cx="2133600" cy="327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69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5892"/>
            <a:ext cx="88392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Hořčík reaguje také s koncentrovanými horkými roztoky amonných halogenidů:</a:t>
            </a:r>
          </a:p>
          <a:p>
            <a:pPr algn="ctr"/>
            <a:r>
              <a:rPr lang="cs-CZ" sz="2000" dirty="0">
                <a:latin typeface="Arial" panose="020B0604020202020204" pitchFamily="34" charset="0"/>
                <a:cs typeface="Arial" panose="020B0604020202020204" pitchFamily="34" charset="0"/>
              </a:rPr>
              <a:t>Mg + 2NH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Cl →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Za </a:t>
            </a:r>
            <a:r>
              <a:rPr lang="cs-CZ" sz="2000" dirty="0">
                <a:latin typeface="Arial" panose="020B0604020202020204" pitchFamily="34" charset="0"/>
                <a:cs typeface="Arial" panose="020B0604020202020204" pitchFamily="34" charset="0"/>
              </a:rPr>
              <a:t>laboratorní teploty reaguje s vlhkým </a:t>
            </a:r>
            <a:r>
              <a:rPr lang="cs-CZ" sz="2000" u="sng" dirty="0">
                <a:latin typeface="Arial" panose="020B0604020202020204" pitchFamily="34" charset="0"/>
                <a:cs typeface="Arial" panose="020B0604020202020204" pitchFamily="34" charset="0"/>
              </a:rPr>
              <a:t>chlorem</a:t>
            </a:r>
            <a:r>
              <a:rPr lang="cs-CZ" sz="2000" dirty="0">
                <a:latin typeface="Arial" panose="020B0604020202020204" pitchFamily="34" charset="0"/>
                <a:cs typeface="Arial" panose="020B0604020202020204" pitchFamily="34" charset="0"/>
              </a:rPr>
              <a:t>, s vodíkem se slučuje na hydrid MgH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při teplotě 175°C, 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a amoniakem reaguje za vzniku nitridu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až při teplotě nad 780°C, s </a:t>
            </a:r>
            <a:r>
              <a:rPr lang="cs-CZ" sz="2000" u="sng" dirty="0">
                <a:latin typeface="Arial" panose="020B0604020202020204" pitchFamily="34" charset="0"/>
                <a:cs typeface="Arial" panose="020B0604020202020204" pitchFamily="34" charset="0"/>
              </a:rPr>
              <a:t>křemíkem</a:t>
            </a:r>
            <a:r>
              <a:rPr lang="cs-CZ" sz="2000" dirty="0">
                <a:latin typeface="Arial" panose="020B0604020202020204" pitchFamily="34" charset="0"/>
                <a:cs typeface="Arial" panose="020B0604020202020204" pitchFamily="34" charset="0"/>
              </a:rPr>
              <a:t> tvoří silicid Mg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 při teplotách nad 650°C</a:t>
            </a:r>
          </a:p>
          <a:p>
            <a:pPr algn="just"/>
            <a:r>
              <a:rPr lang="cs-CZ" sz="2000" dirty="0" smtClean="0">
                <a:latin typeface="Arial" panose="020B0604020202020204" pitchFamily="34" charset="0"/>
                <a:cs typeface="Arial" panose="020B0604020202020204" pitchFamily="34" charset="0"/>
              </a:rPr>
              <a:t>    Vodné roztoky </a:t>
            </a:r>
            <a:r>
              <a:rPr lang="cs-CZ" sz="2000" dirty="0">
                <a:latin typeface="Arial" panose="020B0604020202020204" pitchFamily="34" charset="0"/>
                <a:cs typeface="Arial" panose="020B0604020202020204" pitchFamily="34" charset="0"/>
              </a:rPr>
              <a:t>solí hořčíku jsou bezbarvé, mezi barevné výjimky patří rozpustný žlutý chroman hořečnatý MgCrO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Nerozpustné sloučeniny hořčíku jsou bílé látky.</a:t>
            </a: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elementární hořčík vyskytuje pouze jako dvojmocný kation ve sloučeninách. Mezi nejdůležitější minerály hořčíku patří </a:t>
            </a:r>
            <a:r>
              <a:rPr lang="cs-CZ" sz="2000" b="1" dirty="0">
                <a:latin typeface="Arial" panose="020B0604020202020204" pitchFamily="34" charset="0"/>
                <a:cs typeface="Arial" panose="020B0604020202020204" pitchFamily="34" charset="0"/>
              </a:rPr>
              <a:t>magnezit</a:t>
            </a:r>
            <a:r>
              <a:rPr lang="cs-CZ" sz="2000" dirty="0">
                <a:latin typeface="Arial" panose="020B0604020202020204" pitchFamily="34" charset="0"/>
                <a:cs typeface="Arial" panose="020B0604020202020204" pitchFamily="34" charset="0"/>
              </a:rPr>
              <a:t> MgCO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dolomit</a:t>
            </a:r>
            <a:r>
              <a:rPr lang="cs-CZ" sz="2000" dirty="0">
                <a:latin typeface="Arial" panose="020B0604020202020204" pitchFamily="34" charset="0"/>
                <a:cs typeface="Arial" panose="020B0604020202020204" pitchFamily="34" charset="0"/>
              </a:rPr>
              <a:t> 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·MgCO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serpentinit</a:t>
            </a:r>
            <a:r>
              <a:rPr lang="cs-CZ" sz="2000" dirty="0">
                <a:latin typeface="Arial" panose="020B0604020202020204" pitchFamily="34" charset="0"/>
                <a:cs typeface="Arial" panose="020B0604020202020204" pitchFamily="34" charset="0"/>
              </a:rPr>
              <a:t> 3MgO·2SiO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spinel</a:t>
            </a:r>
            <a:r>
              <a:rPr lang="cs-CZ" sz="2000" dirty="0">
                <a:latin typeface="Arial" panose="020B0604020202020204" pitchFamily="34" charset="0"/>
                <a:cs typeface="Arial" panose="020B0604020202020204" pitchFamily="34" charset="0"/>
              </a:rPr>
              <a:t> MgO·Al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karnalit</a:t>
            </a:r>
            <a:r>
              <a:rPr lang="cs-CZ" sz="2000" dirty="0">
                <a:latin typeface="Arial" panose="020B0604020202020204" pitchFamily="34" charset="0"/>
                <a:cs typeface="Arial" panose="020B0604020202020204" pitchFamily="34" charset="0"/>
              </a:rPr>
              <a:t>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·KCl·6H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kieserit</a:t>
            </a:r>
            <a:r>
              <a:rPr lang="cs-CZ" sz="2000" dirty="0">
                <a:latin typeface="Arial" panose="020B0604020202020204" pitchFamily="34" charset="0"/>
                <a:cs typeface="Arial" panose="020B0604020202020204" pitchFamily="34" charset="0"/>
              </a:rPr>
              <a:t> MgSO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olivín</a:t>
            </a:r>
            <a:r>
              <a:rPr lang="cs-CZ" sz="2000" dirty="0">
                <a:latin typeface="Arial" panose="020B0604020202020204" pitchFamily="34" charset="0"/>
                <a:cs typeface="Arial" panose="020B0604020202020204" pitchFamily="34" charset="0"/>
              </a:rPr>
              <a:t> MgSiO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azbest</a:t>
            </a:r>
            <a:r>
              <a:rPr lang="cs-CZ" sz="2000" dirty="0">
                <a:latin typeface="Arial" panose="020B0604020202020204" pitchFamily="34" charset="0"/>
                <a:cs typeface="Arial" panose="020B0604020202020204" pitchFamily="34" charset="0"/>
              </a:rPr>
              <a:t> 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9</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mastek</a:t>
            </a:r>
            <a:r>
              <a:rPr lang="cs-CZ" sz="2000" dirty="0">
                <a:latin typeface="Arial" panose="020B0604020202020204" pitchFamily="34" charset="0"/>
                <a:cs typeface="Arial" panose="020B0604020202020204" pitchFamily="34" charset="0"/>
              </a:rPr>
              <a:t>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pyrop</a:t>
            </a:r>
            <a:r>
              <a:rPr lang="cs-CZ" sz="2000" dirty="0">
                <a:latin typeface="Arial" panose="020B0604020202020204" pitchFamily="34" charset="0"/>
                <a:cs typeface="Arial" panose="020B0604020202020204" pitchFamily="34" charset="0"/>
              </a:rPr>
              <a:t>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brucit</a:t>
            </a:r>
            <a:r>
              <a:rPr lang="cs-CZ" sz="2000" dirty="0">
                <a:latin typeface="Arial" panose="020B0604020202020204" pitchFamily="34" charset="0"/>
                <a:cs typeface="Arial" panose="020B0604020202020204" pitchFamily="34" charset="0"/>
              </a:rPr>
              <a:t> 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sepiolit</a:t>
            </a:r>
            <a:r>
              <a:rPr lang="cs-CZ" sz="2000" dirty="0">
                <a:latin typeface="Arial" panose="020B0604020202020204" pitchFamily="34" charset="0"/>
                <a:cs typeface="Arial" panose="020B0604020202020204" pitchFamily="34" charset="0"/>
              </a:rPr>
              <a:t> Mg</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53862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839200" cy="255454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Hořčík </a:t>
            </a:r>
            <a:r>
              <a:rPr lang="cs-CZ" sz="2000" dirty="0">
                <a:latin typeface="Arial" panose="020B0604020202020204" pitchFamily="34" charset="0"/>
                <a:cs typeface="Arial" panose="020B0604020202020204" pitchFamily="34" charset="0"/>
              </a:rPr>
              <a:t>se významnou mírou podílí na </a:t>
            </a:r>
            <a:r>
              <a:rPr lang="cs-CZ" sz="2000" b="1" dirty="0">
                <a:latin typeface="Arial" panose="020B0604020202020204" pitchFamily="34" charset="0"/>
                <a:cs typeface="Arial" panose="020B0604020202020204" pitchFamily="34" charset="0"/>
              </a:rPr>
              <a:t>složení mořské vody</a:t>
            </a:r>
            <a:r>
              <a:rPr lang="cs-CZ" sz="2000" dirty="0">
                <a:latin typeface="Arial" panose="020B0604020202020204" pitchFamily="34" charset="0"/>
                <a:cs typeface="Arial" panose="020B0604020202020204" pitchFamily="34" charset="0"/>
              </a:rPr>
              <a:t>. Spolu s vápníkem je hořčík nejčastější příčinou </a:t>
            </a:r>
            <a:r>
              <a:rPr lang="cs-CZ" sz="2000" b="1" dirty="0">
                <a:latin typeface="Arial" panose="020B0604020202020204" pitchFamily="34" charset="0"/>
                <a:cs typeface="Arial" panose="020B0604020202020204" pitchFamily="34" charset="0"/>
              </a:rPr>
              <a:t>tvrdosti přírodních vod</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Hořčík </a:t>
            </a:r>
            <a:r>
              <a:rPr lang="cs-CZ" sz="2000" dirty="0">
                <a:latin typeface="Arial" panose="020B0604020202020204" pitchFamily="34" charset="0"/>
                <a:cs typeface="Arial" panose="020B0604020202020204" pitchFamily="34" charset="0"/>
              </a:rPr>
              <a:t>je důležitý </a:t>
            </a:r>
            <a:r>
              <a:rPr lang="cs-CZ" sz="2000" b="1" dirty="0">
                <a:latin typeface="Arial" panose="020B0604020202020204" pitchFamily="34" charset="0"/>
                <a:cs typeface="Arial" panose="020B0604020202020204" pitchFamily="34" charset="0"/>
              </a:rPr>
              <a:t>biogenní prvek</a:t>
            </a:r>
            <a:r>
              <a:rPr lang="cs-CZ" sz="2000" dirty="0">
                <a:latin typeface="Arial" panose="020B0604020202020204" pitchFamily="34" charset="0"/>
                <a:cs typeface="Arial" panose="020B0604020202020204" pitchFamily="34" charset="0"/>
              </a:rPr>
              <a:t>, jako významná složka </a:t>
            </a:r>
            <a:r>
              <a:rPr lang="cs-CZ" sz="2000" b="1" dirty="0">
                <a:latin typeface="Arial" panose="020B0604020202020204" pitchFamily="34" charset="0"/>
                <a:cs typeface="Arial" panose="020B0604020202020204" pitchFamily="34" charset="0"/>
              </a:rPr>
              <a:t>chlorofylu</a:t>
            </a:r>
            <a:r>
              <a:rPr lang="cs-CZ" sz="2000" dirty="0">
                <a:latin typeface="Arial" panose="020B0604020202020204" pitchFamily="34" charset="0"/>
                <a:cs typeface="Arial" panose="020B0604020202020204" pitchFamily="34" charset="0"/>
              </a:rPr>
              <a:t> se vyskytuje ve všech zelených rostlinách. Dostatečný obsah hořčíku v potravinách je podmínkou správné funkce lidského organismu</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pic>
        <p:nvPicPr>
          <p:cNvPr id="29698" name="Picture 2" descr="https://upload.wikimedia.org/wikipedia/commons/thumb/c/cf/Chlorophyll_a_b_d.svg/1920px-Chlorophyll_a_b_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55" y="2390775"/>
            <a:ext cx="5460754" cy="271462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Zobrazit zdrojový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73332"/>
            <a:ext cx="2971801" cy="15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50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839200" cy="6647974"/>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Výroba hořčíku</a:t>
            </a:r>
          </a:p>
          <a:p>
            <a:pPr algn="just"/>
            <a:r>
              <a:rPr lang="cs-CZ" sz="2000" dirty="0">
                <a:latin typeface="Arial" panose="020B0604020202020204" pitchFamily="34" charset="0"/>
                <a:cs typeface="Arial" panose="020B0604020202020204" pitchFamily="34" charset="0"/>
              </a:rPr>
              <a:t>Hořčík se vyrábí zejména tavnou elektrolýzou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méně často termickými způsoby z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Chlorid </a:t>
            </a:r>
            <a:r>
              <a:rPr lang="cs-CZ" sz="2000" dirty="0">
                <a:latin typeface="Arial" panose="020B0604020202020204" pitchFamily="34" charset="0"/>
                <a:cs typeface="Arial" panose="020B0604020202020204" pitchFamily="34" charset="0"/>
              </a:rPr>
              <a:t>hořečnatý potřebný pro </a:t>
            </a:r>
            <a:r>
              <a:rPr lang="cs-CZ" sz="2000" b="1" dirty="0">
                <a:latin typeface="Arial" panose="020B0604020202020204" pitchFamily="34" charset="0"/>
                <a:cs typeface="Arial" panose="020B0604020202020204" pitchFamily="34" charset="0"/>
              </a:rPr>
              <a:t>elektrolytickou výrobu hořčíku</a:t>
            </a:r>
            <a:r>
              <a:rPr lang="cs-CZ" sz="2000" dirty="0">
                <a:latin typeface="Arial" panose="020B0604020202020204" pitchFamily="34" charset="0"/>
                <a:cs typeface="Arial" panose="020B0604020202020204" pitchFamily="34" charset="0"/>
              </a:rPr>
              <a:t> se připravuje rozdílnými způsoby podle druhu vstupní suroviny.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Pokud </a:t>
            </a:r>
            <a:r>
              <a:rPr lang="cs-CZ" sz="2000" dirty="0">
                <a:latin typeface="Arial" panose="020B0604020202020204" pitchFamily="34" charset="0"/>
                <a:cs typeface="Arial" panose="020B0604020202020204" pitchFamily="34" charset="0"/>
              </a:rPr>
              <a:t>se jako surovina používá </a:t>
            </a:r>
            <a:r>
              <a:rPr lang="cs-CZ" sz="2000" b="1" dirty="0">
                <a:latin typeface="Arial" panose="020B0604020202020204" pitchFamily="34" charset="0"/>
                <a:cs typeface="Arial" panose="020B0604020202020204" pitchFamily="34" charset="0"/>
              </a:rPr>
              <a:t>dolomit</a:t>
            </a:r>
            <a:r>
              <a:rPr lang="cs-CZ" sz="2000" dirty="0">
                <a:latin typeface="Arial" panose="020B0604020202020204" pitchFamily="34" charset="0"/>
                <a:cs typeface="Arial" panose="020B0604020202020204" pitchFamily="34" charset="0"/>
              </a:rPr>
              <a:t> 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·MgCO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provádí se nejčastěji norský postup, který spočívá v pálení dolomitu za vzniku oxidů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CaO</a:t>
            </a:r>
            <a:r>
              <a:rPr lang="cs-CZ" sz="2000" dirty="0">
                <a:latin typeface="Arial" panose="020B0604020202020204" pitchFamily="34" charset="0"/>
                <a:cs typeface="Arial" panose="020B0604020202020204" pitchFamily="34" charset="0"/>
              </a:rPr>
              <a:t>, následuje hydratace oxidů za vzniku hydroxidů 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Ca(OH)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nerozpustný hydroxid hořečnatý se po odfiltrování kalcinuje za vzniku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 který se chloruje za přítomnosti uhlíku za vzniku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Jestliže </a:t>
            </a:r>
            <a:r>
              <a:rPr lang="cs-CZ" sz="2000" dirty="0">
                <a:latin typeface="Arial" panose="020B0604020202020204" pitchFamily="34" charset="0"/>
                <a:cs typeface="Arial" panose="020B0604020202020204" pitchFamily="34" charset="0"/>
              </a:rPr>
              <a:t>se jako vstupní surovina používá </a:t>
            </a:r>
            <a:r>
              <a:rPr lang="cs-CZ" sz="2000" b="1" dirty="0" err="1">
                <a:latin typeface="Arial" panose="020B0604020202020204" pitchFamily="34" charset="0"/>
                <a:cs typeface="Arial" panose="020B0604020202020204" pitchFamily="34" charset="0"/>
              </a:rPr>
              <a:t>serpentinit</a:t>
            </a:r>
            <a:r>
              <a:rPr lang="cs-CZ" sz="2000" dirty="0">
                <a:latin typeface="Arial" panose="020B0604020202020204" pitchFamily="34" charset="0"/>
                <a:cs typeface="Arial" panose="020B0604020202020204" pitchFamily="34" charset="0"/>
              </a:rPr>
              <a:t> 3MgO·2SiO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provádí se kanadský postup, který spočívá v louhování suroviny kyselinou chlorovodíkovou, vzniklý chlorid hořečnatý z roztoku vykrystalizuje, po opětovném rozpuštění se provádí čištění pomocí iontoměničů, následuje další krystalizace a sušení</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Pokud </a:t>
            </a:r>
            <a:r>
              <a:rPr lang="cs-CZ" sz="2000" dirty="0">
                <a:latin typeface="Arial" panose="020B0604020202020204" pitchFamily="34" charset="0"/>
                <a:cs typeface="Arial" panose="020B0604020202020204" pitchFamily="34" charset="0"/>
              </a:rPr>
              <a:t>se k přípravě chloridu hořečnatého používá </a:t>
            </a:r>
            <a:r>
              <a:rPr lang="cs-CZ" sz="2000" b="1" dirty="0">
                <a:latin typeface="Arial" panose="020B0604020202020204" pitchFamily="34" charset="0"/>
                <a:cs typeface="Arial" panose="020B0604020202020204" pitchFamily="34" charset="0"/>
              </a:rPr>
              <a:t>mořská voda</a:t>
            </a:r>
            <a:r>
              <a:rPr lang="cs-CZ" sz="2000" dirty="0">
                <a:latin typeface="Arial" panose="020B0604020202020204" pitchFamily="34" charset="0"/>
                <a:cs typeface="Arial" panose="020B0604020202020204" pitchFamily="34" charset="0"/>
              </a:rPr>
              <a:t>, nejprve se z ní působením vápenného mléka vysráží hydroxid hořečnatý 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ten se působením kyseliny chlorovodíkové převede na chlorid hořečnatý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Nejjednodušší </a:t>
            </a:r>
            <a:r>
              <a:rPr lang="cs-CZ" sz="2000" dirty="0">
                <a:latin typeface="Arial" panose="020B0604020202020204" pitchFamily="34" charset="0"/>
                <a:cs typeface="Arial" panose="020B0604020202020204" pitchFamily="34" charset="0"/>
              </a:rPr>
              <a:t>je využití </a:t>
            </a:r>
            <a:r>
              <a:rPr lang="cs-CZ" sz="2000" b="1" dirty="0">
                <a:latin typeface="Arial" panose="020B0604020202020204" pitchFamily="34" charset="0"/>
                <a:cs typeface="Arial" panose="020B0604020202020204" pitchFamily="34" charset="0"/>
              </a:rPr>
              <a:t>karnalitu</a:t>
            </a:r>
            <a:r>
              <a:rPr lang="cs-CZ" sz="2000" dirty="0">
                <a:latin typeface="Arial" panose="020B0604020202020204" pitchFamily="34" charset="0"/>
                <a:cs typeface="Arial" panose="020B0604020202020204" pitchFamily="34" charset="0"/>
              </a:rPr>
              <a:t>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·KCl·6H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který se kalcinací zbaví krystalické vody a je připraven k elektrolýze</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99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381000"/>
            <a:ext cx="8839200" cy="563231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 </a:t>
            </a:r>
            <a:r>
              <a:rPr lang="cs-CZ" sz="2000" dirty="0" smtClean="0">
                <a:latin typeface="Arial" panose="020B0604020202020204" pitchFamily="34" charset="0"/>
                <a:cs typeface="Arial" panose="020B0604020202020204" pitchFamily="34" charset="0"/>
              </a:rPr>
              <a:t>minerálům </a:t>
            </a:r>
            <a:r>
              <a:rPr lang="cs-CZ" sz="2000" dirty="0">
                <a:latin typeface="Arial" panose="020B0604020202020204" pitchFamily="34" charset="0"/>
                <a:cs typeface="Arial" panose="020B0604020202020204" pitchFamily="34" charset="0"/>
              </a:rPr>
              <a:t>boru </a:t>
            </a:r>
            <a:r>
              <a:rPr lang="cs-CZ" sz="2000" dirty="0" smtClean="0">
                <a:latin typeface="Arial" panose="020B0604020202020204" pitchFamily="34" charset="0"/>
                <a:cs typeface="Arial" panose="020B0604020202020204" pitchFamily="34" charset="0"/>
              </a:rPr>
              <a:t>patří např.  </a:t>
            </a:r>
            <a:r>
              <a:rPr lang="cs-CZ" sz="2000" b="1" i="1" dirty="0">
                <a:latin typeface="Arial" panose="020B0604020202020204" pitchFamily="34" charset="0"/>
                <a:cs typeface="Arial" panose="020B0604020202020204" pitchFamily="34" charset="0"/>
              </a:rPr>
              <a:t>borax</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B</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7</a:t>
            </a:r>
            <a:r>
              <a:rPr lang="cs-CZ" sz="2000" dirty="0" smtClean="0">
                <a:latin typeface="Arial" panose="020B0604020202020204" pitchFamily="34" charset="0"/>
                <a:cs typeface="Arial" panose="020B0604020202020204" pitchFamily="34" charset="0"/>
              </a:rPr>
              <a:t>·10H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a:t>
            </a:r>
            <a:r>
              <a:rPr lang="cs-CZ" sz="2000" dirty="0">
                <a:latin typeface="Arial" panose="020B0604020202020204" pitchFamily="34" charset="0"/>
                <a:cs typeface="Arial" panose="020B0604020202020204" pitchFamily="34" charset="0"/>
              </a:rPr>
              <a:t>pro průmyslovou těžbu má dnes v celosvětovém měřítku rozhodující význam </a:t>
            </a:r>
            <a:r>
              <a:rPr lang="cs-CZ" sz="2000" b="1" i="1" dirty="0" err="1" smtClean="0">
                <a:latin typeface="Arial" panose="020B0604020202020204" pitchFamily="34" charset="0"/>
                <a:cs typeface="Arial" panose="020B0604020202020204" pitchFamily="34" charset="0"/>
              </a:rPr>
              <a:t>colemanit</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11</a:t>
            </a:r>
            <a:r>
              <a:rPr lang="cs-CZ" sz="2000" dirty="0">
                <a:latin typeface="Arial" panose="020B0604020202020204" pitchFamily="34" charset="0"/>
                <a:cs typeface="Arial" panose="020B0604020202020204" pitchFamily="34" charset="0"/>
              </a:rPr>
              <a:t>·5H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p>
          <a:p>
            <a:pPr algn="just"/>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Výroba amorfního </a:t>
            </a:r>
            <a:r>
              <a:rPr lang="cs-CZ" sz="2000" b="1" dirty="0">
                <a:latin typeface="Arial" panose="020B0604020202020204" pitchFamily="34" charset="0"/>
                <a:cs typeface="Arial" panose="020B0604020202020204" pitchFamily="34" charset="0"/>
              </a:rPr>
              <a:t>boru</a:t>
            </a:r>
            <a:r>
              <a:rPr lang="cs-CZ" sz="2000" dirty="0">
                <a:latin typeface="Arial" panose="020B0604020202020204" pitchFamily="34" charset="0"/>
                <a:cs typeface="Arial" panose="020B0604020202020204" pitchFamily="34" charset="0"/>
              </a:rPr>
              <a:t> se provádí </a:t>
            </a:r>
            <a:r>
              <a:rPr lang="cs-CZ" sz="2000" dirty="0" err="1">
                <a:latin typeface="Arial" panose="020B0604020202020204" pitchFamily="34" charset="0"/>
                <a:cs typeface="Arial" panose="020B0604020202020204" pitchFamily="34" charset="0"/>
              </a:rPr>
              <a:t>metalotermickou</a:t>
            </a:r>
            <a:r>
              <a:rPr lang="cs-CZ" sz="2000" dirty="0">
                <a:latin typeface="Arial" panose="020B0604020202020204" pitchFamily="34" charset="0"/>
                <a:cs typeface="Arial" panose="020B0604020202020204" pitchFamily="34" charset="0"/>
              </a:rPr>
              <a:t> redukcí oxidu boritého 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kovovým sodíkem, hořčíkem nebo hliníkem:</a:t>
            </a:r>
          </a:p>
          <a:p>
            <a:pPr algn="ct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+ 6Na → 2B + 3Na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+ 3Mg → 2B + 3MgO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+ 2Al → 2B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Surový amorfní bor se zbavuje nečistot varem se zředěnou kyselinou chlorovodíkovou nebo promýváním kyselinou fluorovodíkovou.</a:t>
            </a:r>
          </a:p>
          <a:p>
            <a:pPr algn="just"/>
            <a:endParaRPr lang="cs-CZ" sz="2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Výroba</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krystalického boru</a:t>
            </a:r>
            <a:r>
              <a:rPr lang="cs-CZ" sz="2000" dirty="0">
                <a:latin typeface="Arial" panose="020B0604020202020204" pitchFamily="34" charset="0"/>
                <a:cs typeface="Arial" panose="020B0604020202020204" pitchFamily="34" charset="0"/>
              </a:rPr>
              <a:t> se provádí redukcí bromidu boritého BBr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vodíkem při teplotě přes 1200°C nebo redukcí chloridu boritého 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zinkem za teploty 900°C. </a:t>
            </a:r>
            <a:endParaRPr lang="cs-CZ" sz="2000" dirty="0" smtClean="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2BBr</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2B + 6HBr</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2BCl</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+ 3Zn → 2B + 3ZnCl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513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839200" cy="532453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Vlastní </a:t>
            </a:r>
            <a:r>
              <a:rPr lang="cs-CZ" sz="2000" dirty="0">
                <a:latin typeface="Arial" panose="020B0604020202020204" pitchFamily="34" charset="0"/>
                <a:cs typeface="Arial" panose="020B0604020202020204" pitchFamily="34" charset="0"/>
              </a:rPr>
              <a:t>výroba hořčíku se provádí </a:t>
            </a:r>
            <a:r>
              <a:rPr lang="cs-CZ" sz="2000" b="1" dirty="0">
                <a:latin typeface="Arial" panose="020B0604020202020204" pitchFamily="34" charset="0"/>
                <a:cs typeface="Arial" panose="020B0604020202020204" pitchFamily="34" charset="0"/>
              </a:rPr>
              <a:t>elektrolýzou taveniny bezvodého chloridu hořečnatého</a:t>
            </a:r>
            <a:r>
              <a:rPr lang="cs-CZ" sz="2000" dirty="0">
                <a:latin typeface="Arial" panose="020B0604020202020204" pitchFamily="34" charset="0"/>
                <a:cs typeface="Arial" panose="020B0604020202020204" pitchFamily="34" charset="0"/>
              </a:rPr>
              <a:t> s přídavkem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snížení teploty tání, zvýšení elektrické vodivosti</a:t>
            </a:r>
            <a:r>
              <a:rPr lang="cs-CZ" sz="2000" dirty="0">
                <a:latin typeface="Arial" panose="020B0604020202020204" pitchFamily="34" charset="0"/>
                <a:cs typeface="Arial" panose="020B0604020202020204" pitchFamily="34" charset="0"/>
              </a:rPr>
              <a:t>),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zvýšení hustoty elektrolytu</a:t>
            </a:r>
            <a:r>
              <a:rPr lang="cs-CZ" sz="2000" dirty="0">
                <a:latin typeface="Arial" panose="020B0604020202020204" pitchFamily="34" charset="0"/>
                <a:cs typeface="Arial" panose="020B0604020202020204" pitchFamily="34" charset="0"/>
              </a:rPr>
              <a:t>) a CaF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rychlejší spojování kapek hořčíku</a:t>
            </a:r>
            <a:r>
              <a:rPr lang="cs-CZ" sz="2000" dirty="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Surový hořčík se </a:t>
            </a:r>
            <a:r>
              <a:rPr lang="cs-CZ" sz="2000" b="1" dirty="0">
                <a:latin typeface="Arial" panose="020B0604020202020204" pitchFamily="34" charset="0"/>
                <a:cs typeface="Arial" panose="020B0604020202020204" pitchFamily="34" charset="0"/>
              </a:rPr>
              <a:t>rafinuje</a:t>
            </a:r>
            <a:r>
              <a:rPr lang="cs-CZ" sz="2000" dirty="0">
                <a:latin typeface="Arial" panose="020B0604020202020204" pitchFamily="34" charset="0"/>
                <a:cs typeface="Arial" panose="020B0604020202020204" pitchFamily="34" charset="0"/>
              </a:rPr>
              <a:t> přetavováním pod vrstvou solné taveniny nebo v atmosféře inertních plynů. </a:t>
            </a:r>
            <a:r>
              <a:rPr lang="cs-CZ" sz="2000" b="1" dirty="0">
                <a:latin typeface="Arial" panose="020B0604020202020204" pitchFamily="34" charset="0"/>
                <a:cs typeface="Arial" panose="020B0604020202020204" pitchFamily="34" charset="0"/>
              </a:rPr>
              <a:t>Rafinace</a:t>
            </a:r>
            <a:r>
              <a:rPr lang="cs-CZ" sz="2000" dirty="0">
                <a:latin typeface="Arial" panose="020B0604020202020204" pitchFamily="34" charset="0"/>
                <a:cs typeface="Arial" panose="020B0604020202020204" pitchFamily="34" charset="0"/>
              </a:rPr>
              <a:t> hořčíku </a:t>
            </a:r>
            <a:r>
              <a:rPr lang="cs-CZ" sz="2000" b="1" dirty="0">
                <a:latin typeface="Arial" panose="020B0604020202020204" pitchFamily="34" charset="0"/>
                <a:cs typeface="Arial" panose="020B0604020202020204" pitchFamily="34" charset="0"/>
              </a:rPr>
              <a:t>na vysokou čistotu </a:t>
            </a:r>
            <a:r>
              <a:rPr lang="cs-CZ" sz="2000" dirty="0">
                <a:latin typeface="Arial" panose="020B0604020202020204" pitchFamily="34" charset="0"/>
                <a:cs typeface="Arial" panose="020B0604020202020204" pitchFamily="34" charset="0"/>
              </a:rPr>
              <a:t>se provádí sublimací ve velmi zředěné atmosféře argonu</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Méně rozšířené, a dnes téměř nepoužívané způsoby výroby hořčíku jsou </a:t>
            </a:r>
            <a:r>
              <a:rPr lang="cs-CZ" sz="2000" b="1" dirty="0" err="1">
                <a:latin typeface="Arial" panose="020B0604020202020204" pitchFamily="34" charset="0"/>
                <a:cs typeface="Arial" panose="020B0604020202020204" pitchFamily="34" charset="0"/>
              </a:rPr>
              <a:t>karbotermický</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karbidotermický</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silikotermický</a:t>
            </a:r>
            <a:r>
              <a:rPr lang="cs-CZ" sz="2000" dirty="0">
                <a:latin typeface="Arial" panose="020B0604020202020204" pitchFamily="34" charset="0"/>
                <a:cs typeface="Arial" panose="020B0604020202020204" pitchFamily="34" charset="0"/>
              </a:rPr>
              <a:t> způsob výroby hořčíku redukcí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 je možná také </a:t>
            </a:r>
            <a:r>
              <a:rPr lang="cs-CZ" sz="2000" dirty="0" err="1">
                <a:latin typeface="Arial" panose="020B0604020202020204" pitchFamily="34" charset="0"/>
                <a:cs typeface="Arial" panose="020B0604020202020204" pitchFamily="34" charset="0"/>
              </a:rPr>
              <a:t>aluminotermická</a:t>
            </a:r>
            <a:r>
              <a:rPr lang="cs-CZ" sz="2000" dirty="0">
                <a:latin typeface="Arial" panose="020B0604020202020204" pitchFamily="34" charset="0"/>
                <a:cs typeface="Arial" panose="020B0604020202020204" pitchFamily="34" charset="0"/>
              </a:rPr>
              <a:t> výroba z MgCl</a:t>
            </a:r>
            <a:r>
              <a:rPr lang="cs-CZ" sz="2000" baseline="-25000" dirty="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Karbotermická</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 </a:t>
            </a:r>
            <a:r>
              <a:rPr lang="cs-CZ" sz="2000" dirty="0" err="1">
                <a:latin typeface="Arial" panose="020B0604020202020204" pitchFamily="34" charset="0"/>
                <a:cs typeface="Arial" panose="020B0604020202020204" pitchFamily="34" charset="0"/>
              </a:rPr>
              <a:t>karbidotermická</a:t>
            </a:r>
            <a:r>
              <a:rPr lang="cs-CZ" sz="2000" dirty="0">
                <a:latin typeface="Arial" panose="020B0604020202020204" pitchFamily="34" charset="0"/>
                <a:cs typeface="Arial" panose="020B0604020202020204" pitchFamily="34" charset="0"/>
              </a:rPr>
              <a:t> výroba hořčíku se prováděla v elektrické obloukové peci redukcí oxidu hořečnatého karbidem vápenatým nebo uhlím při teplotě 1200 °C. </a:t>
            </a:r>
            <a:r>
              <a:rPr lang="cs-CZ" sz="2000" dirty="0" err="1">
                <a:latin typeface="Arial" panose="020B0604020202020204" pitchFamily="34" charset="0"/>
                <a:cs typeface="Arial" panose="020B0604020202020204" pitchFamily="34" charset="0"/>
              </a:rPr>
              <a:t>Silikotermický</a:t>
            </a:r>
            <a:r>
              <a:rPr lang="cs-CZ" sz="2000" dirty="0">
                <a:latin typeface="Arial" panose="020B0604020202020204" pitchFamily="34" charset="0"/>
                <a:cs typeface="Arial" panose="020B0604020202020204" pitchFamily="34" charset="0"/>
              </a:rPr>
              <a:t> způsob výroby hořčíku se provádí redukcí páleného dolomitu křemíkem nebo ferrosiliciem v ocelolitinových retortách zahřívaných až na teplotu 2000 °C.</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789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76200"/>
            <a:ext cx="8915400" cy="2554545"/>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Praktické </a:t>
            </a:r>
            <a:r>
              <a:rPr lang="cs-CZ" sz="2000" b="1" dirty="0">
                <a:latin typeface="Arial" panose="020B0604020202020204" pitchFamily="34" charset="0"/>
                <a:cs typeface="Arial" panose="020B0604020202020204" pitchFamily="34" charset="0"/>
              </a:rPr>
              <a:t>využití</a:t>
            </a:r>
          </a:p>
          <a:p>
            <a:pPr algn="just"/>
            <a:r>
              <a:rPr lang="cs-CZ" sz="2000" dirty="0" smtClean="0">
                <a:latin typeface="Arial" panose="020B0604020202020204" pitchFamily="34" charset="0"/>
                <a:cs typeface="Arial" panose="020B0604020202020204" pitchFamily="34" charset="0"/>
              </a:rPr>
              <a:t>  V </a:t>
            </a:r>
            <a:r>
              <a:rPr lang="cs-CZ" sz="2000" dirty="0">
                <a:latin typeface="Arial" panose="020B0604020202020204" pitchFamily="34" charset="0"/>
                <a:cs typeface="Arial" panose="020B0604020202020204" pitchFamily="34" charset="0"/>
              </a:rPr>
              <a:t>minulosti se práškový hořčík ve směsi s vhodnými okysličovadly používal jako zdroj intenzivního světla pro </a:t>
            </a:r>
            <a:r>
              <a:rPr lang="cs-CZ" sz="2000" b="1" dirty="0">
                <a:latin typeface="Arial" panose="020B0604020202020204" pitchFamily="34" charset="0"/>
                <a:cs typeface="Arial" panose="020B0604020202020204" pitchFamily="34" charset="0"/>
              </a:rPr>
              <a:t>fotografické blesky</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Největší </a:t>
            </a:r>
            <a:r>
              <a:rPr lang="cs-CZ" sz="2000" dirty="0">
                <a:latin typeface="Arial" panose="020B0604020202020204" pitchFamily="34" charset="0"/>
                <a:cs typeface="Arial" panose="020B0604020202020204" pitchFamily="34" charset="0"/>
              </a:rPr>
              <a:t>uplatnění dnes nalézá hořčík jako součást </a:t>
            </a:r>
            <a:r>
              <a:rPr lang="cs-CZ" sz="2000" b="1" dirty="0">
                <a:latin typeface="Arial" panose="020B0604020202020204" pitchFamily="34" charset="0"/>
                <a:cs typeface="Arial" panose="020B0604020202020204" pitchFamily="34" charset="0"/>
              </a:rPr>
              <a:t>lehkých slitin </a:t>
            </a:r>
            <a:r>
              <a:rPr lang="cs-CZ" sz="2000" dirty="0">
                <a:latin typeface="Arial" panose="020B0604020202020204" pitchFamily="34" charset="0"/>
                <a:cs typeface="Arial" panose="020B0604020202020204" pitchFamily="34" charset="0"/>
              </a:rPr>
              <a:t>a jako </a:t>
            </a:r>
            <a:r>
              <a:rPr lang="cs-CZ" sz="2000" b="1" dirty="0">
                <a:latin typeface="Arial" panose="020B0604020202020204" pitchFamily="34" charset="0"/>
                <a:cs typeface="Arial" panose="020B0604020202020204" pitchFamily="34" charset="0"/>
              </a:rPr>
              <a:t>redukční činidlo </a:t>
            </a:r>
            <a:r>
              <a:rPr lang="cs-CZ" sz="2000" dirty="0">
                <a:latin typeface="Arial" panose="020B0604020202020204" pitchFamily="34" charset="0"/>
                <a:cs typeface="Arial" panose="020B0604020202020204" pitchFamily="34" charset="0"/>
              </a:rPr>
              <a:t>pro výrobu dalších kovů (titan, zirkonium, niob, hafnium) Krollovým postupem.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Jako </a:t>
            </a:r>
            <a:r>
              <a:rPr lang="cs-CZ" sz="2000" dirty="0">
                <a:latin typeface="Arial" panose="020B0604020202020204" pitchFamily="34" charset="0"/>
                <a:cs typeface="Arial" panose="020B0604020202020204" pitchFamily="34" charset="0"/>
              </a:rPr>
              <a:t>součást </a:t>
            </a:r>
            <a:r>
              <a:rPr lang="cs-CZ" sz="2000" b="1" dirty="0" err="1">
                <a:latin typeface="Arial" panose="020B0604020202020204" pitchFamily="34" charset="0"/>
                <a:cs typeface="Arial" panose="020B0604020202020204" pitchFamily="34" charset="0"/>
              </a:rPr>
              <a:t>Grignardova</a:t>
            </a:r>
            <a:r>
              <a:rPr lang="cs-CZ" sz="2000" b="1" dirty="0">
                <a:latin typeface="Arial" panose="020B0604020202020204" pitchFamily="34" charset="0"/>
                <a:cs typeface="Arial" panose="020B0604020202020204" pitchFamily="34" charset="0"/>
              </a:rPr>
              <a:t> činidla</a:t>
            </a:r>
            <a:r>
              <a:rPr lang="cs-CZ" sz="2000" dirty="0">
                <a:latin typeface="Arial" panose="020B0604020202020204" pitchFamily="34" charset="0"/>
                <a:cs typeface="Arial" panose="020B0604020202020204" pitchFamily="34" charset="0"/>
              </a:rPr>
              <a:t> nalézá hořčík uplatnění ve velké řadě organických syntéz</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30745"/>
            <a:ext cx="52578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152400" y="4648199"/>
            <a:ext cx="8847306" cy="132343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Slitiny hořčíku</a:t>
            </a:r>
          </a:p>
          <a:p>
            <a:pPr algn="just"/>
            <a:r>
              <a:rPr lang="cs-CZ" sz="2000" dirty="0">
                <a:latin typeface="Arial" panose="020B0604020202020204" pitchFamily="34" charset="0"/>
                <a:cs typeface="Arial" panose="020B0604020202020204" pitchFamily="34" charset="0"/>
              </a:rPr>
              <a:t>Větší praktický význam než čistý kov, mají pro technickou praxi </a:t>
            </a:r>
            <a:r>
              <a:rPr lang="cs-CZ" sz="2000" b="1" dirty="0">
                <a:latin typeface="Arial" panose="020B0604020202020204" pitchFamily="34" charset="0"/>
                <a:cs typeface="Arial" panose="020B0604020202020204" pitchFamily="34" charset="0"/>
              </a:rPr>
              <a:t>slitiny hořčíku</a:t>
            </a:r>
            <a:r>
              <a:rPr lang="cs-CZ" sz="2000" dirty="0">
                <a:latin typeface="Arial" panose="020B0604020202020204" pitchFamily="34" charset="0"/>
                <a:cs typeface="Arial" panose="020B0604020202020204" pitchFamily="34" charset="0"/>
              </a:rPr>
              <a:t>. Mezi nejdůležitější a nejstarší hořčíkové slitiny patří </a:t>
            </a:r>
            <a:r>
              <a:rPr lang="cs-CZ" sz="2000" b="1" dirty="0">
                <a:latin typeface="Arial" panose="020B0604020202020204" pitchFamily="34" charset="0"/>
                <a:cs typeface="Arial" panose="020B0604020202020204" pitchFamily="34" charset="0"/>
              </a:rPr>
              <a:t>dural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Mg+Al+Cu+Mn</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elektron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Mg+Al+Zn+Mn</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magnalium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Mg+Al</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261365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04800"/>
            <a:ext cx="8610600" cy="563231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Moderní </a:t>
            </a:r>
            <a:r>
              <a:rPr lang="cs-CZ" sz="2000" dirty="0">
                <a:latin typeface="Arial" panose="020B0604020202020204" pitchFamily="34" charset="0"/>
                <a:cs typeface="Arial" panose="020B0604020202020204" pitchFamily="34" charset="0"/>
              </a:rPr>
              <a:t>slitiny hořčíku obsahují příměsi i dalších prvků, označování hořčíkových slitin písmennými </a:t>
            </a:r>
            <a:r>
              <a:rPr lang="cs-CZ" sz="2000" dirty="0" smtClean="0">
                <a:latin typeface="Arial" panose="020B0604020202020204" pitchFamily="34" charset="0"/>
                <a:cs typeface="Arial" panose="020B0604020202020204" pitchFamily="34" charset="0"/>
              </a:rPr>
              <a:t>kódy:</a:t>
            </a:r>
          </a:p>
          <a:p>
            <a:pPr algn="just"/>
            <a:r>
              <a:rPr lang="cs-CZ" sz="2000" dirty="0" smtClean="0">
                <a:latin typeface="Arial" panose="020B0604020202020204" pitchFamily="34" charset="0"/>
                <a:cs typeface="Arial" panose="020B0604020202020204" pitchFamily="34" charset="0"/>
              </a:rPr>
              <a:t>hořčíková </a:t>
            </a:r>
            <a:r>
              <a:rPr lang="cs-CZ" sz="2000" dirty="0">
                <a:latin typeface="Arial" panose="020B0604020202020204" pitchFamily="34" charset="0"/>
                <a:cs typeface="Arial" panose="020B0604020202020204" pitchFamily="34" charset="0"/>
              </a:rPr>
              <a:t>slitina s označením </a:t>
            </a:r>
            <a:r>
              <a:rPr lang="cs-CZ" sz="2000" b="1" dirty="0">
                <a:latin typeface="Arial" panose="020B0604020202020204" pitchFamily="34" charset="0"/>
                <a:cs typeface="Arial" panose="020B0604020202020204" pitchFamily="34" charset="0"/>
              </a:rPr>
              <a:t>AE42</a:t>
            </a:r>
            <a:r>
              <a:rPr lang="cs-CZ" sz="2000" dirty="0">
                <a:latin typeface="Arial" panose="020B0604020202020204" pitchFamily="34" charset="0"/>
                <a:cs typeface="Arial" panose="020B0604020202020204" pitchFamily="34" charset="0"/>
              </a:rPr>
              <a:t> obsahuje kromě 4% hliníku také cca 2,5% neodymu, komerčně úspěšná slitina </a:t>
            </a:r>
            <a:r>
              <a:rPr lang="cs-CZ" sz="2000" b="1" dirty="0">
                <a:latin typeface="Arial" panose="020B0604020202020204" pitchFamily="34" charset="0"/>
                <a:cs typeface="Arial" panose="020B0604020202020204" pitchFamily="34" charset="0"/>
              </a:rPr>
              <a:t>ZE41</a:t>
            </a:r>
            <a:r>
              <a:rPr lang="cs-CZ" sz="2000" dirty="0">
                <a:latin typeface="Arial" panose="020B0604020202020204" pitchFamily="34" charset="0"/>
                <a:cs typeface="Arial" panose="020B0604020202020204" pitchFamily="34" charset="0"/>
              </a:rPr>
              <a:t> obsahuje 4,2 % zinku a 1,2 % neodymu. Další technicky využívané hořčíkové slitiny jsou AZ91, AM20, AM50, AM60, AS21, ZC63, EZ33, QE22, WE54. Hořčík se také používá k výrobě </a:t>
            </a:r>
            <a:r>
              <a:rPr lang="cs-CZ" sz="2000" dirty="0" err="1">
                <a:latin typeface="Arial" panose="020B0604020202020204" pitchFamily="34" charset="0"/>
                <a:cs typeface="Arial" panose="020B0604020202020204" pitchFamily="34" charset="0"/>
              </a:rPr>
              <a:t>biodegradovatelných</a:t>
            </a:r>
            <a:r>
              <a:rPr lang="cs-CZ" sz="2000" dirty="0">
                <a:latin typeface="Arial" panose="020B0604020202020204" pitchFamily="34" charset="0"/>
                <a:cs typeface="Arial" panose="020B0604020202020204" pitchFamily="34" charset="0"/>
              </a:rPr>
              <a:t> lékařských implantátů </a:t>
            </a:r>
            <a:r>
              <a:rPr lang="cs-CZ" sz="2000" i="1" dirty="0">
                <a:latin typeface="Arial" panose="020B0604020202020204" pitchFamily="34" charset="0"/>
                <a:cs typeface="Arial" panose="020B0604020202020204" pitchFamily="34" charset="0"/>
              </a:rPr>
              <a:t>(slitiny Mg-Ca nebo Mg-</a:t>
            </a:r>
            <a:r>
              <a:rPr lang="cs-CZ" sz="2000" i="1" dirty="0" err="1">
                <a:latin typeface="Arial" panose="020B0604020202020204" pitchFamily="34" charset="0"/>
                <a:cs typeface="Arial" panose="020B0604020202020204" pitchFamily="34" charset="0"/>
              </a:rPr>
              <a:t>Zn</a:t>
            </a:r>
            <a:r>
              <a:rPr lang="cs-CZ" sz="2000" i="1" dirty="0">
                <a:latin typeface="Arial" panose="020B0604020202020204" pitchFamily="34" charset="0"/>
                <a:cs typeface="Arial" panose="020B0604020202020204" pitchFamily="34" charset="0"/>
              </a:rPr>
              <a:t>-Ca)</a:t>
            </a:r>
            <a:r>
              <a:rPr lang="cs-CZ" sz="2000" dirty="0">
                <a:latin typeface="Arial" panose="020B0604020202020204" pitchFamily="34" charset="0"/>
                <a:cs typeface="Arial" panose="020B0604020202020204" pitchFamily="34" charset="0"/>
              </a:rPr>
              <a:t>.</a:t>
            </a:r>
          </a:p>
          <a:p>
            <a:pPr algn="just"/>
            <a:endParaRPr lang="cs-CZ"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Hořčíkové </a:t>
            </a:r>
            <a:r>
              <a:rPr lang="cs-CZ" sz="2000" b="1" dirty="0">
                <a:latin typeface="Arial" panose="020B0604020202020204" pitchFamily="34" charset="0"/>
                <a:cs typeface="Arial" panose="020B0604020202020204" pitchFamily="34" charset="0"/>
              </a:rPr>
              <a:t>kompozity</a:t>
            </a:r>
          </a:p>
          <a:p>
            <a:pPr algn="just"/>
            <a:r>
              <a:rPr lang="cs-CZ" sz="2000" dirty="0">
                <a:latin typeface="Arial" panose="020B0604020202020204" pitchFamily="34" charset="0"/>
                <a:cs typeface="Arial" panose="020B0604020202020204" pitchFamily="34" charset="0"/>
              </a:rPr>
              <a:t>Progresivním konstrukčním materiálem jsou </a:t>
            </a:r>
            <a:r>
              <a:rPr lang="cs-CZ" sz="2000" b="1" dirty="0">
                <a:latin typeface="Arial" panose="020B0604020202020204" pitchFamily="34" charset="0"/>
                <a:cs typeface="Arial" panose="020B0604020202020204" pitchFamily="34" charset="0"/>
              </a:rPr>
              <a:t>hořčíkové kompozity</a:t>
            </a:r>
            <a:r>
              <a:rPr lang="cs-CZ" sz="2000" dirty="0">
                <a:latin typeface="Arial" panose="020B0604020202020204" pitchFamily="34" charset="0"/>
                <a:cs typeface="Arial" panose="020B0604020202020204" pitchFamily="34" charset="0"/>
              </a:rPr>
              <a:t>, které se vyrábějí vkládáním výztuže ve tvaru částic nebo vláken různé délky do hořčíkové matrice - </a:t>
            </a:r>
            <a:r>
              <a:rPr lang="cs-CZ" sz="2000" i="1" dirty="0">
                <a:latin typeface="Arial" panose="020B0604020202020204" pitchFamily="34" charset="0"/>
                <a:cs typeface="Arial" panose="020B0604020202020204" pitchFamily="34" charset="0"/>
              </a:rPr>
              <a:t>"Metal Matrix </a:t>
            </a:r>
            <a:r>
              <a:rPr lang="cs-CZ" sz="2000" i="1" dirty="0" err="1">
                <a:latin typeface="Arial" panose="020B0604020202020204" pitchFamily="34" charset="0"/>
                <a:cs typeface="Arial" panose="020B0604020202020204" pitchFamily="34" charset="0"/>
              </a:rPr>
              <a:t>Composites</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MMCs</a:t>
            </a:r>
            <a:r>
              <a:rPr lang="cs-CZ" sz="2000" dirty="0">
                <a:latin typeface="Arial" panose="020B0604020202020204" pitchFamily="34" charset="0"/>
                <a:cs typeface="Arial" panose="020B0604020202020204" pitchFamily="34" charset="0"/>
              </a:rPr>
              <a:t>. Jako výztuž se nejčastěji používá oxid hlinitý, uhlíková vlákna, karbid křemíku </a:t>
            </a:r>
            <a:r>
              <a:rPr lang="cs-CZ" sz="2000" dirty="0" err="1">
                <a:latin typeface="Arial" panose="020B0604020202020204" pitchFamily="34" charset="0"/>
                <a:cs typeface="Arial" panose="020B0604020202020204" pitchFamily="34" charset="0"/>
              </a:rPr>
              <a:t>SiC</a:t>
            </a:r>
            <a:r>
              <a:rPr lang="cs-CZ" sz="2000" dirty="0">
                <a:latin typeface="Arial" panose="020B0604020202020204" pitchFamily="34" charset="0"/>
                <a:cs typeface="Arial" panose="020B0604020202020204" pitchFamily="34" charset="0"/>
              </a:rPr>
              <a:t> a karbid boru 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 Hořčíkové kompozity se vyrábějí metodami práškové metalurgie, difuzním spojováním výztuže s matricí nebo infiltrací vláken výztuže roztaveným kovem.</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568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763000" cy="6740307"/>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Vápník</a:t>
            </a:r>
            <a:r>
              <a:rPr lang="cs-CZ" sz="3200" dirty="0" smtClean="0">
                <a:latin typeface="Arial" panose="020B0604020202020204" pitchFamily="34" charset="0"/>
                <a:cs typeface="Arial" panose="020B0604020202020204" pitchFamily="34" charset="0"/>
              </a:rPr>
              <a:t> </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šedobílý, na čerstvém řezu lesklý, měkký, neušlechtilý kov. </a:t>
            </a:r>
            <a:r>
              <a:rPr lang="cs-CZ" altLang="en-US" sz="2000" dirty="0" smtClean="0">
                <a:latin typeface="Arial" panose="020B0604020202020204" pitchFamily="34" charset="0"/>
                <a:cs typeface="Arial" panose="020B0604020202020204" pitchFamily="34" charset="0"/>
              </a:rPr>
              <a:t>N</a:t>
            </a:r>
            <a:r>
              <a:rPr lang="en-GB" altLang="en-US" sz="2000" dirty="0" smtClean="0">
                <a:latin typeface="Arial" panose="020B0604020202020204" pitchFamily="34" charset="0"/>
                <a:cs typeface="Arial" panose="020B0604020202020204" pitchFamily="34" charset="0"/>
              </a:rPr>
              <a:t>a </a:t>
            </a:r>
            <a:r>
              <a:rPr lang="en-GB" altLang="en-US" sz="2000" dirty="0" err="1">
                <a:latin typeface="Arial" panose="020B0604020202020204" pitchFamily="34" charset="0"/>
                <a:cs typeface="Arial" panose="020B0604020202020204" pitchFamily="34" charset="0"/>
              </a:rPr>
              <a:t>vzduchu</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oxiduje</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zah</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átí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 </a:t>
            </a:r>
            <a:endParaRPr lang="cs-CZ" altLang="en-US" sz="2000" dirty="0" smtClean="0">
              <a:latin typeface="Arial" panose="020B0604020202020204" pitchFamily="34" charset="0"/>
              <a:cs typeface="Arial" panose="020B0604020202020204" pitchFamily="34" charset="0"/>
            </a:endParaRPr>
          </a:p>
          <a:p>
            <a:pPr algn="ctr"/>
            <a:r>
              <a:rPr lang="en-GB" altLang="en-US" sz="2000" dirty="0" smtClean="0">
                <a:latin typeface="Arial" panose="020B0604020202020204" pitchFamily="34" charset="0"/>
                <a:cs typeface="Arial" panose="020B0604020202020204" pitchFamily="34" charset="0"/>
              </a:rPr>
              <a:t>2 </a:t>
            </a:r>
            <a:r>
              <a:rPr lang="en-GB" altLang="en-US" sz="2000" dirty="0">
                <a:latin typeface="Arial" panose="020B0604020202020204" pitchFamily="34" charset="0"/>
                <a:cs typeface="Arial" panose="020B0604020202020204" pitchFamily="34" charset="0"/>
              </a:rPr>
              <a:t>Ca  +  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2 </a:t>
            </a:r>
            <a:r>
              <a:rPr lang="en-GB" altLang="en-US" sz="2000" dirty="0" err="1">
                <a:latin typeface="Arial" panose="020B0604020202020204" pitchFamily="34" charset="0"/>
                <a:cs typeface="Arial" panose="020B0604020202020204" pitchFamily="34" charset="0"/>
              </a:rPr>
              <a:t>CaO</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Snadno </a:t>
            </a:r>
            <a:r>
              <a:rPr lang="cs-CZ" sz="2000" dirty="0">
                <a:latin typeface="Arial" panose="020B0604020202020204" pitchFamily="34" charset="0"/>
                <a:cs typeface="Arial" panose="020B0604020202020204" pitchFamily="34" charset="0"/>
              </a:rPr>
              <a:t>se rozpouští ve zředěných minerálních kyselinách:</a:t>
            </a:r>
          </a:p>
          <a:p>
            <a:pPr algn="ctr"/>
            <a:r>
              <a:rPr lang="cs-CZ" sz="2000" dirty="0">
                <a:latin typeface="Arial" panose="020B0604020202020204" pitchFamily="34" charset="0"/>
                <a:cs typeface="Arial" panose="020B0604020202020204" pitchFamily="34" charset="0"/>
              </a:rPr>
              <a:t>Ca + 2HCl →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4Ca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4Ca(NO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Prudce </a:t>
            </a:r>
            <a:r>
              <a:rPr lang="cs-CZ" sz="2000" dirty="0">
                <a:latin typeface="Arial" panose="020B0604020202020204" pitchFamily="34" charset="0"/>
                <a:cs typeface="Arial" panose="020B0604020202020204" pitchFamily="34" charset="0"/>
              </a:rPr>
              <a:t>reaguje s vodou za vzniku hydroxidu a vývoje vodíku, při teplotě nad 200°C reaguje s vodní párou za vzniku oxidu a hydridu:</a:t>
            </a:r>
          </a:p>
          <a:p>
            <a:pPr algn="ctr"/>
            <a:r>
              <a:rPr lang="cs-CZ" sz="2000" dirty="0">
                <a:latin typeface="Arial" panose="020B0604020202020204" pitchFamily="34" charset="0"/>
                <a:cs typeface="Arial" panose="020B0604020202020204" pitchFamily="34" charset="0"/>
              </a:rPr>
              <a:t>Ca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Ca(OH)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2Ca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CaO</a:t>
            </a:r>
            <a:r>
              <a:rPr lang="cs-CZ" sz="2000" dirty="0">
                <a:latin typeface="Arial" panose="020B0604020202020204" pitchFamily="34" charset="0"/>
                <a:cs typeface="Arial" panose="020B0604020202020204" pitchFamily="34" charset="0"/>
              </a:rPr>
              <a:t> + CaH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a:t>
            </a:r>
            <a:r>
              <a:rPr lang="cs-CZ" sz="2000" u="sng" dirty="0">
                <a:latin typeface="Arial" panose="020B0604020202020204" pitchFamily="34" charset="0"/>
                <a:cs typeface="Arial" panose="020B0604020202020204" pitchFamily="34" charset="0"/>
              </a:rPr>
              <a:t>fluorem</a:t>
            </a:r>
            <a:r>
              <a:rPr lang="cs-CZ" sz="2000" dirty="0">
                <a:latin typeface="Arial" panose="020B0604020202020204" pitchFamily="34" charset="0"/>
                <a:cs typeface="Arial" panose="020B0604020202020204" pitchFamily="34" charset="0"/>
              </a:rPr>
              <a:t> reaguje již za laboratorní teploty, s ostatními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se přímo slučuje až při teplotách nad 200°C. S </a:t>
            </a:r>
            <a:r>
              <a:rPr lang="cs-CZ" sz="2000" u="sng" dirty="0">
                <a:latin typeface="Arial" panose="020B0604020202020204" pitchFamily="34" charset="0"/>
                <a:cs typeface="Arial" panose="020B0604020202020204" pitchFamily="34" charset="0"/>
              </a:rPr>
              <a:t>kyslíkem</a:t>
            </a:r>
            <a:r>
              <a:rPr lang="cs-CZ" sz="2000" dirty="0">
                <a:latin typeface="Arial" panose="020B0604020202020204" pitchFamily="34" charset="0"/>
                <a:cs typeface="Arial" panose="020B0604020202020204" pitchFamily="34" charset="0"/>
              </a:rPr>
              <a:t> reaguje při teplotě nad 300°C, s </a:t>
            </a:r>
            <a:r>
              <a:rPr lang="cs-CZ" sz="2000" u="sng" dirty="0">
                <a:latin typeface="Arial" panose="020B0604020202020204" pitchFamily="34" charset="0"/>
                <a:cs typeface="Arial" panose="020B0604020202020204" pitchFamily="34" charset="0"/>
              </a:rPr>
              <a:t>uhlíkem</a:t>
            </a:r>
            <a:r>
              <a:rPr lang="cs-CZ" sz="2000" dirty="0">
                <a:latin typeface="Arial" panose="020B0604020202020204" pitchFamily="34" charset="0"/>
                <a:cs typeface="Arial" panose="020B0604020202020204" pitchFamily="34" charset="0"/>
              </a:rPr>
              <a:t> se slučuje při teplotě nad 550°C. </a:t>
            </a:r>
            <a:endParaRPr lang="cs-CZ" sz="2000" dirty="0" smtClean="0">
              <a:latin typeface="Arial" panose="020B0604020202020204" pitchFamily="34" charset="0"/>
              <a:cs typeface="Arial" panose="020B0604020202020204" pitchFamily="34" charset="0"/>
            </a:endParaRP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 </a:t>
            </a:r>
            <a:r>
              <a:rPr lang="cs-CZ" sz="2000" dirty="0">
                <a:latin typeface="Arial" panose="020B0604020202020204" pitchFamily="34" charset="0"/>
                <a:cs typeface="Arial" panose="020B0604020202020204" pitchFamily="34" charset="0"/>
              </a:rPr>
              <a:t>amoniakem reaguje již při teplotě -40°C za vzniku </a:t>
            </a:r>
            <a:r>
              <a:rPr lang="cs-CZ" sz="2000" dirty="0" err="1">
                <a:latin typeface="Arial" panose="020B0604020202020204" pitchFamily="34" charset="0"/>
                <a:cs typeface="Arial" panose="020B0604020202020204" pitchFamily="34" charset="0"/>
              </a:rPr>
              <a:t>hexaaminvápenatého</a:t>
            </a:r>
            <a:r>
              <a:rPr lang="cs-CZ" sz="2000" dirty="0">
                <a:latin typeface="Arial" panose="020B0604020202020204" pitchFamily="34" charset="0"/>
                <a:cs typeface="Arial" panose="020B0604020202020204" pitchFamily="34" charset="0"/>
              </a:rPr>
              <a:t> komplexu, pokud je reakce vápníku s amoniakem katalyzována železem nebo platinou vzniká amid:</a:t>
            </a:r>
          </a:p>
          <a:p>
            <a:pPr algn="ctr"/>
            <a:r>
              <a:rPr lang="cs-CZ" sz="2000" dirty="0">
                <a:latin typeface="Arial" panose="020B0604020202020204" pitchFamily="34" charset="0"/>
                <a:cs typeface="Arial" panose="020B0604020202020204" pitchFamily="34" charset="0"/>
              </a:rPr>
              <a:t>Ca + 6NH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[Ca(NH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Ca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Ca(NH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endParaRPr lang="cs-CZ" sz="20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4357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64017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 sloučeninách se vyskytuje výhradně v oxidačním stupni II. Vytváří také komplexní sloučeniny ve kterých má koordinační číslo 6. Vodné roztoky solí vápníku jsou bezbarvé, nerozpustné sloučeniny vápníku jsou bílé, mezi barevné výjimky patří žlutý chroman vápenatý CaCrO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modrý boritan vápenatý 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černý silicid vápenatý CaSi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přírodě se elementární vápník nevyskytuje, ale v zemské kůře je v množství 3,25 % hmot. rozptýlen ve svých sloučeninách. Vápník je třetí nejrozšířenější kov a pátý nejrozšířenější prvek v přírodě.</a:t>
            </a:r>
          </a:p>
          <a:p>
            <a:pPr algn="just"/>
            <a:r>
              <a:rPr lang="cs-CZ" sz="2000" dirty="0">
                <a:latin typeface="Arial" panose="020B0604020202020204" pitchFamily="34" charset="0"/>
                <a:cs typeface="Arial" panose="020B0604020202020204" pitchFamily="34" charset="0"/>
              </a:rPr>
              <a:t>Nejdůležitějšími užitkovými nerosty vápníku jsou minerály </a:t>
            </a:r>
            <a:r>
              <a:rPr lang="cs-CZ" sz="2000" b="1" dirty="0">
                <a:latin typeface="Arial" panose="020B0604020202020204" pitchFamily="34" charset="0"/>
                <a:cs typeface="Arial" panose="020B0604020202020204" pitchFamily="34" charset="0"/>
              </a:rPr>
              <a:t>kalcit</a:t>
            </a:r>
            <a:r>
              <a:rPr lang="cs-CZ" sz="2000" dirty="0">
                <a:latin typeface="Arial" panose="020B0604020202020204" pitchFamily="34" charset="0"/>
                <a:cs typeface="Arial" panose="020B0604020202020204" pitchFamily="34" charset="0"/>
              </a:rPr>
              <a:t> (vápenec) </a:t>
            </a:r>
            <a:r>
              <a:rPr lang="cs-CZ" sz="2000" dirty="0" smtClean="0">
                <a:latin typeface="Arial" panose="020B0604020202020204" pitchFamily="34" charset="0"/>
                <a:cs typeface="Arial" panose="020B0604020202020204" pitchFamily="34" charset="0"/>
              </a:rPr>
              <a:t>a </a:t>
            </a:r>
            <a:r>
              <a:rPr lang="cs-CZ" sz="2000" b="1" dirty="0" smtClean="0">
                <a:latin typeface="Arial" panose="020B0604020202020204" pitchFamily="34" charset="0"/>
                <a:cs typeface="Arial" panose="020B0604020202020204" pitchFamily="34" charset="0"/>
              </a:rPr>
              <a:t>aragonit</a:t>
            </a:r>
            <a:r>
              <a:rPr lang="cs-CZ" sz="2000" dirty="0" smtClean="0">
                <a:latin typeface="Arial" panose="020B0604020202020204" pitchFamily="34" charset="0"/>
                <a:cs typeface="Arial" panose="020B0604020202020204" pitchFamily="34" charset="0"/>
              </a:rPr>
              <a:t> CaCO</a:t>
            </a:r>
            <a:r>
              <a:rPr lang="cs-CZ" sz="2000" baseline="-25000" dirty="0" smtClean="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dolomit</a:t>
            </a:r>
            <a:r>
              <a:rPr lang="cs-CZ" sz="2000" dirty="0">
                <a:latin typeface="Arial" panose="020B0604020202020204" pitchFamily="34" charset="0"/>
                <a:cs typeface="Arial" panose="020B0604020202020204" pitchFamily="34" charset="0"/>
              </a:rPr>
              <a:t> 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·MgCO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anhydrit</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CaSO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·0.5H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a </a:t>
            </a:r>
            <a:r>
              <a:rPr lang="cs-CZ" sz="2000" b="1" dirty="0" smtClean="0">
                <a:latin typeface="Arial" panose="020B0604020202020204" pitchFamily="34" charset="0"/>
                <a:cs typeface="Arial" panose="020B0604020202020204" pitchFamily="34" charset="0"/>
              </a:rPr>
              <a:t>sádrovec</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apatit</a:t>
            </a:r>
            <a:r>
              <a:rPr lang="cs-CZ" sz="2000" dirty="0">
                <a:latin typeface="Arial" panose="020B0604020202020204" pitchFamily="34" charset="0"/>
                <a:cs typeface="Arial" panose="020B0604020202020204" pitchFamily="34" charset="0"/>
              </a:rPr>
              <a:t> Ca</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F,Cl,OH</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fluorit</a:t>
            </a:r>
            <a:r>
              <a:rPr lang="cs-CZ" sz="2000" dirty="0">
                <a:latin typeface="Arial" panose="020B0604020202020204" pitchFamily="34" charset="0"/>
                <a:cs typeface="Arial" panose="020B0604020202020204" pitchFamily="34" charset="0"/>
              </a:rPr>
              <a:t> (kazivec) CaF</a:t>
            </a:r>
            <a:r>
              <a:rPr lang="cs-CZ" sz="2000" baseline="-25000" dirty="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p>
          <a:p>
            <a:r>
              <a:rPr lang="cs-CZ" sz="2000" dirty="0" smtClean="0">
                <a:latin typeface="Arial" panose="020B0604020202020204" pitchFamily="34" charset="0"/>
                <a:cs typeface="Arial" panose="020B0604020202020204" pitchFamily="34" charset="0"/>
              </a:rPr>
              <a:t>K</a:t>
            </a:r>
            <a:r>
              <a:rPr lang="cs-CZ" sz="2000" dirty="0">
                <a:latin typeface="Arial" panose="020B0604020202020204" pitchFamily="34" charset="0"/>
                <a:cs typeface="Arial" panose="020B0604020202020204" pitchFamily="34" charset="0"/>
              </a:rPr>
              <a:t> velice vzácným minerálům vápníku patří sulfid </a:t>
            </a:r>
            <a:r>
              <a:rPr lang="cs-CZ" sz="2000" b="1" dirty="0">
                <a:latin typeface="Arial" panose="020B0604020202020204" pitchFamily="34" charset="0"/>
                <a:cs typeface="Arial" panose="020B0604020202020204" pitchFamily="34" charset="0"/>
              </a:rPr>
              <a:t>oldhamit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CaS</a:t>
            </a:r>
            <a:r>
              <a:rPr lang="cs-CZ" sz="2000" dirty="0">
                <a:latin typeface="Arial" panose="020B0604020202020204" pitchFamily="34" charset="0"/>
                <a:cs typeface="Arial" panose="020B0604020202020204" pitchFamily="34" charset="0"/>
              </a:rPr>
              <a:t>, který se výjimečně nalézá v některých meteoritech</a:t>
            </a:r>
            <a:r>
              <a:rPr lang="cs-CZ" sz="2000" dirty="0" smtClean="0">
                <a:latin typeface="Arial" panose="020B0604020202020204" pitchFamily="34" charset="0"/>
                <a:cs typeface="Arial" panose="020B0604020202020204" pitchFamily="34" charset="0"/>
              </a:rPr>
              <a:t>.</a:t>
            </a:r>
            <a:r>
              <a:rPr lang="en-GB" altLang="en-US" sz="2000" dirty="0">
                <a:latin typeface="Times New Roman" pitchFamily="18" charset="0"/>
              </a:rPr>
              <a:t> </a:t>
            </a:r>
            <a:endParaRPr lang="cs-CZ" altLang="en-US" sz="2000" dirty="0" smtClean="0">
              <a:latin typeface="Arial" panose="020B0604020202020204" pitchFamily="34" charset="0"/>
              <a:cs typeface="Arial" panose="020B0604020202020204" pitchFamily="34" charset="0"/>
            </a:endParaRPr>
          </a:p>
          <a:p>
            <a:r>
              <a:rPr lang="cs-CZ" altLang="en-US" sz="2000" dirty="0" smtClean="0">
                <a:latin typeface="Arial" panose="020B0604020202020204" pitchFamily="34" charset="0"/>
                <a:cs typeface="Arial" panose="020B0604020202020204" pitchFamily="34" charset="0"/>
              </a:rPr>
              <a:t>  V kostech a zubech </a:t>
            </a:r>
            <a:r>
              <a:rPr lang="en-GB" altLang="en-US" sz="2000" dirty="0" err="1" smtClean="0">
                <a:latin typeface="Arial" panose="020B0604020202020204" pitchFamily="34" charset="0"/>
                <a:cs typeface="Arial" panose="020B0604020202020204" pitchFamily="34" charset="0"/>
              </a:rPr>
              <a:t>živo</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ich</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se nachází </a:t>
            </a:r>
            <a:r>
              <a:rPr lang="en-GB" altLang="en-US" sz="2000" b="1" dirty="0" err="1" smtClean="0">
                <a:latin typeface="Arial" panose="020B0604020202020204" pitchFamily="34" charset="0"/>
                <a:cs typeface="Arial" panose="020B0604020202020204" pitchFamily="34" charset="0"/>
              </a:rPr>
              <a:t>hydroxyapatit</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(Ca</a:t>
            </a:r>
            <a:r>
              <a:rPr lang="en-GB" altLang="en-US" sz="2000" baseline="-25000" dirty="0">
                <a:latin typeface="Arial" panose="020B0604020202020204" pitchFamily="34" charset="0"/>
                <a:cs typeface="Arial" panose="020B0604020202020204" pitchFamily="34" charset="0"/>
              </a:rPr>
              <a:t>5</a:t>
            </a:r>
            <a:r>
              <a:rPr lang="en-GB" altLang="en-US" sz="2000" dirty="0">
                <a:latin typeface="Arial" panose="020B0604020202020204" pitchFamily="34" charset="0"/>
                <a:cs typeface="Arial" panose="020B0604020202020204" pitchFamily="34" charset="0"/>
              </a:rPr>
              <a:t>(PO</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OH</a:t>
            </a:r>
            <a:r>
              <a:rPr lang="en-GB" altLang="en-US" sz="2000" dirty="0" smtClean="0">
                <a:latin typeface="Arial" panose="020B0604020202020204" pitchFamily="34" charset="0"/>
                <a:cs typeface="Arial" panose="020B0604020202020204" pitchFamily="34" charset="0"/>
              </a:rPr>
              <a:t>)</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CaCO</a:t>
            </a:r>
            <a:r>
              <a:rPr lang="cs-CZ" sz="2000" baseline="-25000" dirty="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je základní stavební materiál korálů, ramenonožců, schránek měkkýšů  a skořápek vajec plazů a ptáků.</a:t>
            </a:r>
            <a:endParaRPr lang="cs-CZ" sz="2000" dirty="0">
              <a:latin typeface="Arial" panose="020B0604020202020204" pitchFamily="34" charset="0"/>
              <a:cs typeface="Arial" panose="020B0604020202020204" pitchFamily="34" charset="0"/>
            </a:endParaRPr>
          </a:p>
          <a:p>
            <a:pPr algn="just"/>
            <a:r>
              <a:rPr lang="cs-CZ" sz="2000" dirty="0" smtClean="0"/>
              <a:t>   </a:t>
            </a:r>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množství 0,16 % hmot. se vápník nachází také v </a:t>
            </a:r>
            <a:r>
              <a:rPr lang="cs-CZ" sz="2000" b="1" dirty="0">
                <a:latin typeface="Arial" panose="020B0604020202020204" pitchFamily="34" charset="0"/>
                <a:cs typeface="Arial" panose="020B0604020202020204" pitchFamily="34" charset="0"/>
              </a:rPr>
              <a:t>mořské vodě </a:t>
            </a:r>
            <a:r>
              <a:rPr lang="cs-CZ" sz="2000" dirty="0">
                <a:latin typeface="Arial" panose="020B0604020202020204" pitchFamily="34" charset="0"/>
                <a:cs typeface="Arial" panose="020B0604020202020204" pitchFamily="34" charset="0"/>
              </a:rPr>
              <a:t>a spolu s hořčíkem způsobuje </a:t>
            </a:r>
            <a:r>
              <a:rPr lang="cs-CZ" sz="2000" b="1" dirty="0">
                <a:latin typeface="Arial" panose="020B0604020202020204" pitchFamily="34" charset="0"/>
                <a:cs typeface="Arial" panose="020B0604020202020204" pitchFamily="34" charset="0"/>
              </a:rPr>
              <a:t>tvrdost vody</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Obrovský </a:t>
            </a:r>
            <a:r>
              <a:rPr lang="cs-CZ" sz="2000" dirty="0">
                <a:latin typeface="Arial" panose="020B0604020202020204" pitchFamily="34" charset="0"/>
                <a:cs typeface="Arial" panose="020B0604020202020204" pitchFamily="34" charset="0"/>
              </a:rPr>
              <a:t>praktický význam mají sloučeniny vápníku zejména pro </a:t>
            </a:r>
            <a:r>
              <a:rPr lang="cs-CZ" sz="2000" b="1" dirty="0">
                <a:latin typeface="Arial" panose="020B0604020202020204" pitchFamily="34" charset="0"/>
                <a:cs typeface="Arial" panose="020B0604020202020204" pitchFamily="34" charset="0"/>
              </a:rPr>
              <a:t>výrobu stavebních </a:t>
            </a:r>
            <a:r>
              <a:rPr lang="cs-CZ" sz="2000" b="1" dirty="0" smtClean="0">
                <a:latin typeface="Arial" panose="020B0604020202020204" pitchFamily="34" charset="0"/>
                <a:cs typeface="Arial" panose="020B0604020202020204" pitchFamily="34" charset="0"/>
              </a:rPr>
              <a:t>materiálů</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(cement, sádra, vápno</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175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5915" y="304800"/>
            <a:ext cx="8839200" cy="6247864"/>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Mineralogickou </a:t>
            </a:r>
            <a:r>
              <a:rPr lang="cs-CZ" sz="2000" dirty="0">
                <a:latin typeface="Arial" panose="020B0604020202020204" pitchFamily="34" charset="0"/>
                <a:cs typeface="Arial" panose="020B0604020202020204" pitchFamily="34" charset="0"/>
              </a:rPr>
              <a:t>zvláštností </a:t>
            </a:r>
            <a:r>
              <a:rPr lang="cs-CZ" sz="2000" dirty="0" smtClean="0">
                <a:latin typeface="Arial" panose="020B0604020202020204" pitchFamily="34" charset="0"/>
                <a:cs typeface="Arial" panose="020B0604020202020204" pitchFamily="34" charset="0"/>
              </a:rPr>
              <a:t>jsou přírodní </a:t>
            </a:r>
            <a:r>
              <a:rPr lang="cs-CZ" sz="2000" b="1" dirty="0">
                <a:latin typeface="Arial" panose="020B0604020202020204" pitchFamily="34" charset="0"/>
                <a:cs typeface="Arial" panose="020B0604020202020204" pitchFamily="34" charset="0"/>
              </a:rPr>
              <a:t>vápenaté </a:t>
            </a:r>
            <a:r>
              <a:rPr lang="cs-CZ" sz="2000" b="1" dirty="0" smtClean="0">
                <a:latin typeface="Arial" panose="020B0604020202020204" pitchFamily="34" charset="0"/>
                <a:cs typeface="Arial" panose="020B0604020202020204" pitchFamily="34" charset="0"/>
              </a:rPr>
              <a:t>sloučeniny organických kyselin</a:t>
            </a:r>
            <a:r>
              <a:rPr lang="cs-CZ" sz="2000" dirty="0" smtClean="0">
                <a:latin typeface="Arial" panose="020B0604020202020204" pitchFamily="34" charset="0"/>
                <a:cs typeface="Arial" panose="020B0604020202020204" pitchFamily="34" charset="0"/>
              </a:rPr>
              <a:t>, </a:t>
            </a:r>
          </a:p>
          <a:p>
            <a:pPr algn="just"/>
            <a:endParaRPr lang="cs-CZ" sz="2000" u="sng" dirty="0">
              <a:latin typeface="Arial" panose="020B0604020202020204" pitchFamily="34" charset="0"/>
              <a:cs typeface="Arial" panose="020B0604020202020204" pitchFamily="34" charset="0"/>
            </a:endParaRPr>
          </a:p>
          <a:p>
            <a:pPr algn="just"/>
            <a:r>
              <a:rPr lang="cs-CZ" sz="2000" u="sng" dirty="0" smtClean="0">
                <a:latin typeface="Arial" panose="020B0604020202020204" pitchFamily="34" charset="0"/>
                <a:cs typeface="Arial" panose="020B0604020202020204" pitchFamily="34" charset="0"/>
              </a:rPr>
              <a:t>Acetáty:</a:t>
            </a:r>
            <a:r>
              <a:rPr lang="cs-CZ" sz="2000" dirty="0" smtClean="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calclacit</a:t>
            </a:r>
            <a:r>
              <a:rPr lang="cs-CZ" sz="2000" dirty="0">
                <a:latin typeface="Arial" panose="020B0604020202020204" pitchFamily="34" charset="0"/>
                <a:cs typeface="Arial" panose="020B0604020202020204" pitchFamily="34" charset="0"/>
              </a:rPr>
              <a:t>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COO]·10H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a:t>
            </a:r>
            <a:r>
              <a:rPr lang="cs-CZ" sz="2000" b="1" dirty="0" err="1">
                <a:latin typeface="Arial" panose="020B0604020202020204" pitchFamily="34" charset="0"/>
                <a:cs typeface="Arial" panose="020B0604020202020204" pitchFamily="34" charset="0"/>
              </a:rPr>
              <a:t>paceit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CaCu</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endParaRPr lang="cs-CZ" sz="2000" dirty="0" smtClean="0">
              <a:latin typeface="Arial" panose="020B0604020202020204" pitchFamily="34" charset="0"/>
              <a:cs typeface="Arial" panose="020B0604020202020204" pitchFamily="34" charset="0"/>
            </a:endParaRPr>
          </a:p>
          <a:p>
            <a:pPr algn="just"/>
            <a:endParaRPr lang="cs-CZ" sz="2000" u="sng" dirty="0">
              <a:latin typeface="Arial" panose="020B0604020202020204" pitchFamily="34" charset="0"/>
              <a:cs typeface="Arial" panose="020B0604020202020204" pitchFamily="34" charset="0"/>
            </a:endParaRPr>
          </a:p>
          <a:p>
            <a:pPr algn="just"/>
            <a:r>
              <a:rPr lang="cs-CZ" sz="2000" u="sng" dirty="0" err="1" smtClean="0">
                <a:latin typeface="Arial" panose="020B0604020202020204" pitchFamily="34" charset="0"/>
                <a:cs typeface="Arial" panose="020B0604020202020204" pitchFamily="34" charset="0"/>
              </a:rPr>
              <a:t>Fomiáty</a:t>
            </a:r>
            <a:r>
              <a:rPr lang="cs-CZ" sz="2000" u="sng"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formicait</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Ca(HCOO)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endParaRPr lang="cs-CZ" sz="2000" i="1" dirty="0" smtClean="0">
              <a:latin typeface="Arial" panose="020B0604020202020204" pitchFamily="34" charset="0"/>
              <a:cs typeface="Arial" panose="020B0604020202020204" pitchFamily="34" charset="0"/>
            </a:endParaRPr>
          </a:p>
          <a:p>
            <a:pPr algn="just"/>
            <a:r>
              <a:rPr lang="cs-CZ" sz="2000" u="sng" dirty="0" smtClean="0">
                <a:latin typeface="Arial" panose="020B0604020202020204" pitchFamily="34" charset="0"/>
                <a:cs typeface="Arial" panose="020B0604020202020204" pitchFamily="34" charset="0"/>
              </a:rPr>
              <a:t>Oxaláty</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whewellit</a:t>
            </a:r>
            <a:r>
              <a:rPr lang="cs-CZ" sz="2000" dirty="0">
                <a:latin typeface="Arial" panose="020B0604020202020204" pitchFamily="34" charset="0"/>
                <a:cs typeface="Arial" panose="020B0604020202020204" pitchFamily="34" charset="0"/>
              </a:rPr>
              <a:t> Ca(C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err="1">
                <a:latin typeface="Arial" panose="020B0604020202020204" pitchFamily="34" charset="0"/>
                <a:cs typeface="Arial" panose="020B0604020202020204" pitchFamily="34" charset="0"/>
              </a:rPr>
              <a:t>weddelit</a:t>
            </a:r>
            <a:r>
              <a:rPr lang="cs-CZ" sz="2000" dirty="0">
                <a:latin typeface="Arial" panose="020B0604020202020204" pitchFamily="34" charset="0"/>
                <a:cs typeface="Arial" panose="020B0604020202020204" pitchFamily="34" charset="0"/>
              </a:rPr>
              <a:t> Ca(C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a:t>
            </a:r>
            <a:r>
              <a:rPr lang="cs-CZ" sz="2000" b="1" dirty="0" err="1">
                <a:latin typeface="Arial" panose="020B0604020202020204" pitchFamily="34" charset="0"/>
                <a:cs typeface="Arial" panose="020B0604020202020204" pitchFamily="34" charset="0"/>
              </a:rPr>
              <a:t>caoxit</a:t>
            </a:r>
            <a:r>
              <a:rPr lang="cs-CZ" sz="2000" dirty="0">
                <a:latin typeface="Arial" panose="020B0604020202020204" pitchFamily="34" charset="0"/>
                <a:cs typeface="Arial" panose="020B0604020202020204" pitchFamily="34" charset="0"/>
              </a:rPr>
              <a:t> Ca(C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Oxaláty whewellit a </a:t>
            </a:r>
            <a:r>
              <a:rPr lang="cs-CZ" sz="2000" dirty="0" err="1">
                <a:latin typeface="Arial" panose="020B0604020202020204" pitchFamily="34" charset="0"/>
                <a:cs typeface="Arial" panose="020B0604020202020204" pitchFamily="34" charset="0"/>
              </a:rPr>
              <a:t>weddelit</a:t>
            </a:r>
            <a:r>
              <a:rPr lang="cs-CZ" sz="2000" dirty="0">
                <a:latin typeface="Arial" panose="020B0604020202020204" pitchFamily="34" charset="0"/>
                <a:cs typeface="Arial" panose="020B0604020202020204" pitchFamily="34" charset="0"/>
              </a:rPr>
              <a:t> se také vyskytují jako ledvinové a močové kameny. </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Na </a:t>
            </a:r>
            <a:r>
              <a:rPr lang="cs-CZ" sz="2000" dirty="0">
                <a:latin typeface="Arial" panose="020B0604020202020204" pitchFamily="34" charset="0"/>
                <a:cs typeface="Arial" panose="020B0604020202020204" pitchFamily="34" charset="0"/>
              </a:rPr>
              <a:t>dně </a:t>
            </a:r>
            <a:r>
              <a:rPr lang="cs-CZ" sz="2000" dirty="0" err="1">
                <a:latin typeface="Arial" panose="020B0604020202020204" pitchFamily="34" charset="0"/>
                <a:cs typeface="Arial" panose="020B0604020202020204" pitchFamily="34" charset="0"/>
              </a:rPr>
              <a:t>Weddelova</a:t>
            </a:r>
            <a:r>
              <a:rPr lang="cs-CZ" sz="2000" dirty="0">
                <a:latin typeface="Arial" panose="020B0604020202020204" pitchFamily="34" charset="0"/>
                <a:cs typeface="Arial" panose="020B0604020202020204" pitchFamily="34" charset="0"/>
              </a:rPr>
              <a:t> moře u </a:t>
            </a:r>
            <a:r>
              <a:rPr lang="cs-CZ" sz="2000" dirty="0" err="1">
                <a:latin typeface="Arial" panose="020B0604020202020204" pitchFamily="34" charset="0"/>
                <a:cs typeface="Arial" panose="020B0604020202020204" pitchFamily="34" charset="0"/>
              </a:rPr>
              <a:t>Anktarktidy</a:t>
            </a:r>
            <a:r>
              <a:rPr lang="cs-CZ" sz="2000" dirty="0">
                <a:latin typeface="Arial" panose="020B0604020202020204" pitchFamily="34" charset="0"/>
                <a:cs typeface="Arial" panose="020B0604020202020204" pitchFamily="34" charset="0"/>
              </a:rPr>
              <a:t> byl v roce 1936 v hloubce 2600 m nalezen unikátní minerál vápníku odvozený od </a:t>
            </a:r>
            <a:r>
              <a:rPr lang="cs-CZ" sz="2000" u="sng" dirty="0">
                <a:latin typeface="Arial" panose="020B0604020202020204" pitchFamily="34" charset="0"/>
                <a:cs typeface="Arial" panose="020B0604020202020204" pitchFamily="34" charset="0"/>
              </a:rPr>
              <a:t>kyseliny citronové </a:t>
            </a:r>
            <a:r>
              <a:rPr lang="cs-CZ" sz="2000" b="1" dirty="0" err="1">
                <a:latin typeface="Arial" panose="020B0604020202020204" pitchFamily="34" charset="0"/>
                <a:cs typeface="Arial" panose="020B0604020202020204" pitchFamily="34" charset="0"/>
              </a:rPr>
              <a:t>earlandit</a:t>
            </a:r>
            <a:r>
              <a:rPr lang="cs-CZ" sz="2000" dirty="0">
                <a:latin typeface="Arial" panose="020B0604020202020204" pitchFamily="34" charset="0"/>
                <a:cs typeface="Arial" panose="020B0604020202020204" pitchFamily="34" charset="0"/>
              </a:rPr>
              <a:t> 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Vápník </a:t>
            </a:r>
            <a:r>
              <a:rPr lang="cs-CZ" sz="2000" dirty="0">
                <a:latin typeface="Arial" panose="020B0604020202020204" pitchFamily="34" charset="0"/>
                <a:cs typeface="Arial" panose="020B0604020202020204" pitchFamily="34" charset="0"/>
              </a:rPr>
              <a:t>je nejdůležitější látkou při tvorbě kostí a </a:t>
            </a:r>
            <a:r>
              <a:rPr lang="cs-CZ" sz="2000" dirty="0" smtClean="0">
                <a:latin typeface="Arial" panose="020B0604020202020204" pitchFamily="34" charset="0"/>
                <a:cs typeface="Arial" panose="020B0604020202020204" pitchFamily="34" charset="0"/>
              </a:rPr>
              <a:t>zubů, je </a:t>
            </a:r>
            <a:r>
              <a:rPr lang="cs-CZ" sz="2000" dirty="0">
                <a:latin typeface="Arial" panose="020B0604020202020204" pitchFamily="34" charset="0"/>
                <a:cs typeface="Arial" panose="020B0604020202020204" pitchFamily="34" charset="0"/>
              </a:rPr>
              <a:t>nutný k přenosu nervových vzruchů, ovlivňuje srážlivost krve, aktivuje některé </a:t>
            </a:r>
            <a:r>
              <a:rPr lang="cs-CZ" sz="2000" dirty="0" smtClean="0">
                <a:latin typeface="Arial" panose="020B0604020202020204" pitchFamily="34" charset="0"/>
                <a:cs typeface="Arial" panose="020B0604020202020204" pitchFamily="34" charset="0"/>
              </a:rPr>
              <a:t>hormony a </a:t>
            </a:r>
            <a:r>
              <a:rPr lang="cs-CZ" sz="2000" dirty="0">
                <a:latin typeface="Arial" panose="020B0604020202020204" pitchFamily="34" charset="0"/>
                <a:cs typeface="Arial" panose="020B0604020202020204" pitchFamily="34" charset="0"/>
              </a:rPr>
              <a:t>kontroluje rovnováhu </a:t>
            </a:r>
            <a:r>
              <a:rPr lang="cs-CZ" sz="2000" dirty="0" smtClean="0">
                <a:latin typeface="Arial" panose="020B0604020202020204" pitchFamily="34" charset="0"/>
                <a:cs typeface="Arial" panose="020B0604020202020204" pitchFamily="34" charset="0"/>
              </a:rPr>
              <a:t>kyselin. </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500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686800" cy="6709529"/>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Výroba vápníku</a:t>
            </a:r>
          </a:p>
          <a:p>
            <a:pPr algn="just"/>
            <a:r>
              <a:rPr lang="cs-CZ" sz="2000" dirty="0" smtClean="0">
                <a:latin typeface="Arial" panose="020B0604020202020204" pitchFamily="34" charset="0"/>
                <a:cs typeface="Arial" panose="020B0604020202020204" pitchFamily="34" charset="0"/>
              </a:rPr>
              <a:t>    Podobně </a:t>
            </a:r>
            <a:r>
              <a:rPr lang="cs-CZ" sz="2000" dirty="0">
                <a:latin typeface="Arial" panose="020B0604020202020204" pitchFamily="34" charset="0"/>
                <a:cs typeface="Arial" panose="020B0604020202020204" pitchFamily="34" charset="0"/>
              </a:rPr>
              <a:t>jako ostatní kovy alkalických zemin, se i vápník vyrábí </a:t>
            </a:r>
            <a:r>
              <a:rPr lang="cs-CZ" sz="2000" b="1" dirty="0">
                <a:latin typeface="Arial" panose="020B0604020202020204" pitchFamily="34" charset="0"/>
                <a:cs typeface="Arial" panose="020B0604020202020204" pitchFamily="34" charset="0"/>
              </a:rPr>
              <a:t>elektrolýzou taveniny svých halogenidů</a:t>
            </a:r>
            <a:r>
              <a:rPr lang="cs-CZ" sz="2000" dirty="0">
                <a:latin typeface="Arial" panose="020B0604020202020204" pitchFamily="34" charset="0"/>
                <a:cs typeface="Arial" panose="020B0604020202020204" pitchFamily="34" charset="0"/>
              </a:rPr>
              <a:t>. Základní surovinou pro elektrolytickou výrobu vápníku je chlorid vápenatý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získávaný chlorací oxidu vápenatého. Anoda je grafitová, </a:t>
            </a:r>
            <a:r>
              <a:rPr lang="cs-CZ" sz="2000" b="1" dirty="0">
                <a:latin typeface="Arial" panose="020B0604020202020204" pitchFamily="34" charset="0"/>
                <a:cs typeface="Arial" panose="020B0604020202020204" pitchFamily="34" charset="0"/>
              </a:rPr>
              <a:t>katoda je tekutá ze slitiny vápníku s mědí, zinkem nebo olovem</a:t>
            </a:r>
            <a:r>
              <a:rPr lang="cs-CZ" sz="2000" dirty="0">
                <a:latin typeface="Arial" panose="020B0604020202020204" pitchFamily="34" charset="0"/>
                <a:cs typeface="Arial" panose="020B0604020202020204" pitchFamily="34" charset="0"/>
              </a:rPr>
              <a:t>. Elektrolýza probíhá při teplotě 700°C, slitina se během ní postupně obohacuje vápníkem a je z elektrolyzéru odváděna. </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Čístý</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vápník se z obohacené slitiny odděluje destilací při teplotě 1000°C a tlaku 20 </a:t>
            </a:r>
            <a:r>
              <a:rPr lang="cs-CZ" sz="2000" dirty="0" err="1">
                <a:latin typeface="Arial" panose="020B0604020202020204" pitchFamily="34" charset="0"/>
                <a:cs typeface="Arial" panose="020B0604020202020204" pitchFamily="34" charset="0"/>
              </a:rPr>
              <a:t>kPa</a:t>
            </a:r>
            <a:r>
              <a:rPr lang="cs-CZ" sz="2000" dirty="0">
                <a:latin typeface="Arial" panose="020B0604020202020204" pitchFamily="34" charset="0"/>
                <a:cs typeface="Arial" panose="020B0604020202020204" pitchFamily="34" charset="0"/>
              </a:rPr>
              <a:t>. Pro řadu technických aplikací se vápník ze slitiny neodděluje.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V </a:t>
            </a:r>
            <a:r>
              <a:rPr lang="cs-CZ" sz="2000" dirty="0">
                <a:latin typeface="Arial" panose="020B0604020202020204" pitchFamily="34" charset="0"/>
                <a:cs typeface="Arial" panose="020B0604020202020204" pitchFamily="34" charset="0"/>
              </a:rPr>
              <a:t>menší míře se používá také </a:t>
            </a:r>
            <a:r>
              <a:rPr lang="cs-CZ" sz="2000" b="1" dirty="0">
                <a:latin typeface="Arial" panose="020B0604020202020204" pitchFamily="34" charset="0"/>
                <a:cs typeface="Arial" panose="020B0604020202020204" pitchFamily="34" charset="0"/>
              </a:rPr>
              <a:t>elektrolýza se železnou katodou</a:t>
            </a:r>
            <a:r>
              <a:rPr lang="cs-CZ" sz="2000" dirty="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Kromě </a:t>
            </a:r>
            <a:r>
              <a:rPr lang="cs-CZ" sz="2000" dirty="0">
                <a:latin typeface="Arial" panose="020B0604020202020204" pitchFamily="34" charset="0"/>
                <a:cs typeface="Arial" panose="020B0604020202020204" pitchFamily="34" charset="0"/>
              </a:rPr>
              <a:t>tavné elektrolýzy se provádí </a:t>
            </a:r>
            <a:r>
              <a:rPr lang="cs-CZ" sz="2000" b="1" dirty="0" err="1">
                <a:latin typeface="Arial" panose="020B0604020202020204" pitchFamily="34" charset="0"/>
                <a:cs typeface="Arial" panose="020B0604020202020204" pitchFamily="34" charset="0"/>
              </a:rPr>
              <a:t>aluminotermická</a:t>
            </a:r>
            <a:r>
              <a:rPr lang="cs-CZ" sz="2000" b="1" dirty="0">
                <a:latin typeface="Arial" panose="020B0604020202020204" pitchFamily="34" charset="0"/>
                <a:cs typeface="Arial" panose="020B0604020202020204" pitchFamily="34" charset="0"/>
              </a:rPr>
              <a:t> výroba </a:t>
            </a:r>
            <a:r>
              <a:rPr lang="cs-CZ" sz="2000" dirty="0">
                <a:latin typeface="Arial" panose="020B0604020202020204" pitchFamily="34" charset="0"/>
                <a:cs typeface="Arial" panose="020B0604020202020204" pitchFamily="34" charset="0"/>
              </a:rPr>
              <a:t>vápníku. Brikety slisované z oxidu vápenatého a práškového hliníku se za normálního tlaku zahřívají na teplotu </a:t>
            </a:r>
            <a:r>
              <a:rPr lang="cs-CZ" sz="2000" dirty="0" smtClean="0">
                <a:latin typeface="Arial" panose="020B0604020202020204" pitchFamily="34" charset="0"/>
                <a:cs typeface="Arial" panose="020B0604020202020204" pitchFamily="34" charset="0"/>
              </a:rPr>
              <a:t>1200 °</a:t>
            </a:r>
            <a:r>
              <a:rPr lang="cs-CZ" sz="2000" dirty="0">
                <a:latin typeface="Arial" panose="020B0604020202020204" pitchFamily="34" charset="0"/>
                <a:cs typeface="Arial" panose="020B0604020202020204" pitchFamily="34" charset="0"/>
              </a:rPr>
              <a:t>C v nerezové retortě:</a:t>
            </a:r>
          </a:p>
          <a:p>
            <a:pPr algn="ctr"/>
            <a:r>
              <a:rPr lang="cs-CZ" sz="2000" dirty="0">
                <a:latin typeface="Arial" panose="020B0604020202020204" pitchFamily="34" charset="0"/>
                <a:cs typeface="Arial" panose="020B0604020202020204" pitchFamily="34" charset="0"/>
              </a:rPr>
              <a:t>6CaO + 2Al → 3Ca + 3CaO·Al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Po ukončení redukce se snížením tlaku na 3Pa oddestiluje čistý vápník. </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Produktem </a:t>
            </a:r>
            <a:r>
              <a:rPr lang="cs-CZ" sz="2000" dirty="0">
                <a:latin typeface="Arial" panose="020B0604020202020204" pitchFamily="34" charset="0"/>
                <a:cs typeface="Arial" panose="020B0604020202020204" pitchFamily="34" charset="0"/>
              </a:rPr>
              <a:t>obou výrobních metod je kovový vápník ve formě desek nebo tyčí o čistotě 98-99</a:t>
            </a:r>
            <a:r>
              <a:rPr lang="cs-CZ" sz="2000" dirty="0" smtClean="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Kovový vápník nachází využití jako </a:t>
            </a:r>
            <a:r>
              <a:rPr lang="cs-CZ" sz="2000" b="1" dirty="0">
                <a:latin typeface="Arial" panose="020B0604020202020204" pitchFamily="34" charset="0"/>
                <a:cs typeface="Arial" panose="020B0604020202020204" pitchFamily="34" charset="0"/>
              </a:rPr>
              <a:t>součást některých slitin </a:t>
            </a:r>
            <a:r>
              <a:rPr lang="cs-CZ" sz="2000" dirty="0">
                <a:latin typeface="Arial" panose="020B0604020202020204" pitchFamily="34" charset="0"/>
                <a:cs typeface="Arial" panose="020B0604020202020204" pitchFamily="34" charset="0"/>
              </a:rPr>
              <a:t>a jako </a:t>
            </a:r>
            <a:r>
              <a:rPr lang="cs-CZ" sz="2000" b="1" dirty="0">
                <a:latin typeface="Arial" panose="020B0604020202020204" pitchFamily="34" charset="0"/>
                <a:cs typeface="Arial" panose="020B0604020202020204" pitchFamily="34" charset="0"/>
              </a:rPr>
              <a:t>redukční činidlo </a:t>
            </a:r>
            <a:r>
              <a:rPr lang="cs-CZ" sz="2000" dirty="0">
                <a:latin typeface="Arial" panose="020B0604020202020204" pitchFamily="34" charset="0"/>
                <a:cs typeface="Arial" panose="020B0604020202020204" pitchFamily="34" charset="0"/>
              </a:rPr>
              <a:t>pro výrobu kovů ze skupiny lanthanoidů. </a:t>
            </a:r>
          </a:p>
        </p:txBody>
      </p:sp>
    </p:spTree>
    <p:extLst>
      <p:ext uri="{BB962C8B-B14F-4D97-AF65-F5344CB8AC3E}">
        <p14:creationId xmlns:p14="http://schemas.microsoft.com/office/powerpoint/2010/main" val="312339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45685" cy="5816977"/>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Stroncium</a:t>
            </a:r>
            <a:r>
              <a:rPr lang="cs-CZ" sz="3200" dirty="0" smtClean="0">
                <a:latin typeface="Arial" panose="020B0604020202020204" pitchFamily="34" charset="0"/>
                <a:cs typeface="Arial" panose="020B0604020202020204" pitchFamily="34" charset="0"/>
              </a:rPr>
              <a:t> </a:t>
            </a:r>
          </a:p>
          <a:p>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šedobílý, lesklý a poměrně měkký kov. Kovové stroncium se na vzduchu rychle pokrývá nažloutlou vrstvou oxidu strontnatého. Jsou známy tři krystalografické modifikace, </a:t>
            </a:r>
            <a:r>
              <a:rPr lang="cs-CZ" sz="2000" dirty="0" smtClean="0">
                <a:latin typeface="Arial" panose="020B0604020202020204" pitchFamily="34" charset="0"/>
                <a:cs typeface="Arial" panose="020B0604020202020204" pitchFamily="34" charset="0"/>
              </a:rPr>
              <a:t>práškové </a:t>
            </a:r>
            <a:r>
              <a:rPr lang="cs-CZ" sz="2000" dirty="0">
                <a:latin typeface="Arial" panose="020B0604020202020204" pitchFamily="34" charset="0"/>
                <a:cs typeface="Arial" panose="020B0604020202020204" pitchFamily="34" charset="0"/>
              </a:rPr>
              <a:t>stroncium je </a:t>
            </a:r>
            <a:r>
              <a:rPr lang="cs-CZ" sz="2000" dirty="0" err="1" smtClean="0">
                <a:latin typeface="Arial" panose="020B0604020202020204" pitchFamily="34" charset="0"/>
                <a:cs typeface="Arial" panose="020B0604020202020204" pitchFamily="34" charset="0"/>
              </a:rPr>
              <a:t>pyroforní</a:t>
            </a:r>
            <a:r>
              <a:rPr lang="cs-CZ"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vzduchu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ho</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í</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Stroncium </a:t>
            </a:r>
            <a:r>
              <a:rPr lang="cs-CZ" sz="2000" dirty="0">
                <a:latin typeface="Arial" panose="020B0604020202020204" pitchFamily="34" charset="0"/>
                <a:cs typeface="Arial" panose="020B0604020202020204" pitchFamily="34" charset="0"/>
              </a:rPr>
              <a:t>reaguje s neoxidujícími kyselinami za vzniku strontnaté soli a vývoje vodíku:</a:t>
            </a:r>
          </a:p>
          <a:p>
            <a:pPr algn="ct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 + 2HCl → SrCl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Se zředěnou kyselinou dusičnou reaguje za vzniku strontnaté soli a vývoje oxidu dusného, s velmi zředěnou kyselinou vzniká dusičnan amonný:</a:t>
            </a:r>
          </a:p>
          <a:p>
            <a:pPr algn="ctr"/>
            <a:r>
              <a:rPr lang="cs-CZ" sz="2000" dirty="0">
                <a:latin typeface="Arial" panose="020B0604020202020204" pitchFamily="34" charset="0"/>
                <a:cs typeface="Arial" panose="020B0604020202020204" pitchFamily="34" charset="0"/>
              </a:rPr>
              <a:t>4Sr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4Sr(NO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4Sr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4Sr(NO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Za normální teploty reaguje s vodou za vzniku hydroxidu strontnatého, při teplotě nad </a:t>
            </a:r>
            <a:r>
              <a:rPr lang="cs-CZ" sz="2000" dirty="0" smtClean="0">
                <a:latin typeface="Arial" panose="020B0604020202020204" pitchFamily="34" charset="0"/>
                <a:cs typeface="Arial" panose="020B0604020202020204" pitchFamily="34" charset="0"/>
              </a:rPr>
              <a:t>200°C </a:t>
            </a:r>
            <a:r>
              <a:rPr lang="cs-CZ" sz="2000" dirty="0">
                <a:latin typeface="Arial" panose="020B0604020202020204" pitchFamily="34" charset="0"/>
                <a:cs typeface="Arial" panose="020B0604020202020204" pitchFamily="34" charset="0"/>
              </a:rPr>
              <a:t>reaguje s vodní párou za vzniku oxidu a hydridu strontnatého:</a:t>
            </a:r>
          </a:p>
          <a:p>
            <a:pPr algn="ct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2Sr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SrO</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SrH</a:t>
            </a:r>
            <a:r>
              <a:rPr lang="cs-CZ" sz="2000" baseline="-25000" dirty="0" smtClean="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817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44585" y="76200"/>
            <a:ext cx="8953500" cy="670952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Stroncium je chemicky značně reaktivní prvek, s řadou ostatních prvků se přímo slučuje. </a:t>
            </a:r>
            <a:endParaRPr lang="cs-CZ" sz="2000" dirty="0" smtClean="0">
              <a:latin typeface="Arial" panose="020B0604020202020204" pitchFamily="34" charset="0"/>
              <a:cs typeface="Arial" panose="020B0604020202020204" pitchFamily="34" charset="0"/>
            </a:endParaRP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Ve sloučeninách vystupuje stroncium téměř výhradně jako dvojmocný kation Sr</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za zvláštních podmínek může stroncium ve sloučeninách existovat i v oxidačním stupni -II jako </a:t>
            </a:r>
            <a:r>
              <a:rPr lang="cs-CZ" sz="2000" dirty="0" err="1">
                <a:latin typeface="Arial" panose="020B0604020202020204" pitchFamily="34" charset="0"/>
                <a:cs typeface="Arial" panose="020B0604020202020204" pitchFamily="34" charset="0"/>
              </a:rPr>
              <a:t>stroncidový</a:t>
            </a:r>
            <a:r>
              <a:rPr lang="cs-CZ" sz="2000" dirty="0">
                <a:latin typeface="Arial" panose="020B0604020202020204" pitchFamily="34" charset="0"/>
                <a:cs typeface="Arial" panose="020B0604020202020204" pitchFamily="34" charset="0"/>
              </a:rPr>
              <a:t> anion. </a:t>
            </a:r>
            <a:r>
              <a:rPr lang="cs-CZ" sz="2000" b="1" dirty="0" err="1">
                <a:latin typeface="Arial" panose="020B0604020202020204" pitchFamily="34" charset="0"/>
                <a:cs typeface="Arial" panose="020B0604020202020204" pitchFamily="34" charset="0"/>
              </a:rPr>
              <a:t>Stroncidy</a:t>
            </a:r>
            <a:r>
              <a:rPr lang="cs-CZ" sz="2000" dirty="0">
                <a:latin typeface="Arial" panose="020B0604020202020204" pitchFamily="34" charset="0"/>
                <a:cs typeface="Arial" panose="020B0604020202020204" pitchFamily="34" charset="0"/>
              </a:rPr>
              <a:t> jsou velmi nestabilní sloučeniny, které působí jako silná redukční činidla.</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Vodné roztoky solí stroncia jsou bezbarvé, nerozpustné sloučeniny stroncia jsou bílé látky, mezi barevné výjimky patří žlutý chroman strontnatý SrCrO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Hlavním </a:t>
            </a:r>
            <a:r>
              <a:rPr lang="cs-CZ" sz="2000" b="1" dirty="0">
                <a:latin typeface="Arial" panose="020B0604020202020204" pitchFamily="34" charset="0"/>
                <a:cs typeface="Arial" panose="020B0604020202020204" pitchFamily="34" charset="0"/>
              </a:rPr>
              <a:t>zdrojem stroncia </a:t>
            </a:r>
            <a:r>
              <a:rPr lang="cs-CZ" sz="2000" dirty="0">
                <a:latin typeface="Arial" panose="020B0604020202020204" pitchFamily="34" charset="0"/>
                <a:cs typeface="Arial" panose="020B0604020202020204" pitchFamily="34" charset="0"/>
              </a:rPr>
              <a:t>pro průmyslovou výrobu je dusičnan strontnatý </a:t>
            </a: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který se získává jako vedlejší produkt při výrobě kombinovaných hnojiv typu NPK rozkladem přírodních fosfátů kyselinou dusičnou. Z rozložené břečky se dusičnan odděluje krystalizací, konverzí s uhličitanem amonným se převádí na uhličitan strontnatý, který je základní látkou pro přípravu všech dalších sloučenin stroncia.</a:t>
            </a:r>
          </a:p>
          <a:p>
            <a:pPr algn="just"/>
            <a:r>
              <a:rPr lang="cs-CZ" sz="2000" dirty="0" smtClean="0">
                <a:latin typeface="Arial" panose="020B0604020202020204" pitchFamily="34" charset="0"/>
                <a:cs typeface="Arial" panose="020B0604020202020204" pitchFamily="34" charset="0"/>
              </a:rPr>
              <a:t>   Výroba </a:t>
            </a:r>
            <a:r>
              <a:rPr lang="cs-CZ" sz="2000" dirty="0">
                <a:latin typeface="Arial" panose="020B0604020202020204" pitchFamily="34" charset="0"/>
                <a:cs typeface="Arial" panose="020B0604020202020204" pitchFamily="34" charset="0"/>
              </a:rPr>
              <a:t>kovového stroncia se provádí </a:t>
            </a:r>
            <a:r>
              <a:rPr lang="cs-CZ" sz="2000" b="1" dirty="0">
                <a:latin typeface="Arial" panose="020B0604020202020204" pitchFamily="34" charset="0"/>
                <a:cs typeface="Arial" panose="020B0604020202020204" pitchFamily="34" charset="0"/>
              </a:rPr>
              <a:t>elektrolýzou tavenin </a:t>
            </a:r>
            <a:r>
              <a:rPr lang="cs-CZ" sz="2000" dirty="0">
                <a:latin typeface="Arial" panose="020B0604020202020204" pitchFamily="34" charset="0"/>
                <a:cs typeface="Arial" panose="020B0604020202020204" pitchFamily="34" charset="0"/>
              </a:rPr>
              <a:t>jeho halogenidů nebo </a:t>
            </a:r>
            <a:r>
              <a:rPr lang="cs-CZ" sz="2000" b="1" dirty="0" err="1">
                <a:latin typeface="Arial" panose="020B0604020202020204" pitchFamily="34" charset="0"/>
                <a:cs typeface="Arial" panose="020B0604020202020204" pitchFamily="34" charset="0"/>
              </a:rPr>
              <a:t>aluminotermickou</a:t>
            </a:r>
            <a:r>
              <a:rPr lang="cs-CZ" sz="2000" b="1" dirty="0">
                <a:latin typeface="Arial" panose="020B0604020202020204" pitchFamily="34" charset="0"/>
                <a:cs typeface="Arial" panose="020B0604020202020204" pitchFamily="34" charset="0"/>
              </a:rPr>
              <a:t> redukcí </a:t>
            </a:r>
            <a:r>
              <a:rPr lang="cs-CZ" sz="2000" dirty="0">
                <a:latin typeface="Arial" panose="020B0604020202020204" pitchFamily="34" charset="0"/>
                <a:cs typeface="Arial" panose="020B0604020202020204" pitchFamily="34" charset="0"/>
              </a:rPr>
              <a:t>oxidu strontnatého:</a:t>
            </a:r>
          </a:p>
          <a:p>
            <a:pPr algn="ctr"/>
            <a:r>
              <a:rPr lang="cs-CZ" sz="2000" dirty="0">
                <a:latin typeface="Arial" panose="020B0604020202020204" pitchFamily="34" charset="0"/>
                <a:cs typeface="Arial" panose="020B0604020202020204" pitchFamily="34" charset="0"/>
              </a:rPr>
              <a:t>3SrO + 2Al → 3Sr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Kovové </a:t>
            </a:r>
            <a:r>
              <a:rPr lang="cs-CZ" sz="2000" dirty="0">
                <a:latin typeface="Arial" panose="020B0604020202020204" pitchFamily="34" charset="0"/>
                <a:cs typeface="Arial" panose="020B0604020202020204" pitchFamily="34" charset="0"/>
              </a:rPr>
              <a:t>stroncium je součástí některých </a:t>
            </a:r>
            <a:r>
              <a:rPr lang="cs-CZ" sz="2000" b="1" dirty="0">
                <a:latin typeface="Arial" panose="020B0604020202020204" pitchFamily="34" charset="0"/>
                <a:cs typeface="Arial" panose="020B0604020202020204" pitchFamily="34" charset="0"/>
              </a:rPr>
              <a:t>lehkých slitin</a:t>
            </a:r>
            <a:r>
              <a:rPr lang="cs-CZ" sz="2000" dirty="0">
                <a:latin typeface="Arial" panose="020B0604020202020204" pitchFamily="34" charset="0"/>
                <a:cs typeface="Arial" panose="020B0604020202020204" pitchFamily="34" charset="0"/>
              </a:rPr>
              <a:t>, přídavek stroncia se používá pro </a:t>
            </a:r>
            <a:r>
              <a:rPr lang="cs-CZ" sz="2000" b="1" dirty="0">
                <a:latin typeface="Arial" panose="020B0604020202020204" pitchFamily="34" charset="0"/>
                <a:cs typeface="Arial" panose="020B0604020202020204" pitchFamily="34" charset="0"/>
              </a:rPr>
              <a:t>výrobu </a:t>
            </a:r>
            <a:r>
              <a:rPr lang="cs-CZ" sz="2000" b="1" dirty="0" err="1" smtClean="0">
                <a:latin typeface="Arial" panose="020B0604020202020204" pitchFamily="34" charset="0"/>
                <a:cs typeface="Arial" panose="020B0604020202020204" pitchFamily="34" charset="0"/>
              </a:rPr>
              <a:t>ferrito</a:t>
            </a:r>
            <a:r>
              <a:rPr lang="cs-CZ" sz="2000" b="1" dirty="0" smtClean="0">
                <a:latin typeface="Arial" panose="020B0604020202020204" pitchFamily="34" charset="0"/>
                <a:cs typeface="Arial" panose="020B0604020202020204" pitchFamily="34" charset="0"/>
              </a:rPr>
              <a:t>-keramických </a:t>
            </a:r>
            <a:r>
              <a:rPr lang="cs-CZ" sz="2000" b="1" dirty="0">
                <a:latin typeface="Arial" panose="020B0604020202020204" pitchFamily="34" charset="0"/>
                <a:cs typeface="Arial" panose="020B0604020202020204" pitchFamily="34" charset="0"/>
              </a:rPr>
              <a:t>magnetů</a:t>
            </a:r>
            <a:r>
              <a:rPr lang="cs-CZ" sz="2000" dirty="0">
                <a:latin typeface="Arial" panose="020B0604020202020204" pitchFamily="34" charset="0"/>
                <a:cs typeface="Arial" panose="020B0604020202020204" pitchFamily="34" charset="0"/>
              </a:rPr>
              <a:t>.</a:t>
            </a:r>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1513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069232" cy="4948463"/>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99417" y="152400"/>
            <a:ext cx="8763000" cy="707886"/>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Radioaktivní </a:t>
            </a:r>
            <a:r>
              <a:rPr lang="cs-CZ" sz="2000" b="1" dirty="0">
                <a:latin typeface="Arial" panose="020B0604020202020204" pitchFamily="34" charset="0"/>
                <a:cs typeface="Arial" panose="020B0604020202020204" pitchFamily="34" charset="0"/>
              </a:rPr>
              <a:t>izotop </a:t>
            </a:r>
            <a:r>
              <a:rPr lang="cs-CZ" sz="2000" b="1" baseline="30000" dirty="0" smtClean="0">
                <a:latin typeface="Arial" panose="020B0604020202020204" pitchFamily="34" charset="0"/>
                <a:cs typeface="Arial" panose="020B0604020202020204" pitchFamily="34" charset="0"/>
              </a:rPr>
              <a:t>90</a:t>
            </a:r>
            <a:r>
              <a:rPr lang="cs-CZ" sz="2000" b="1" dirty="0" smtClean="0">
                <a:latin typeface="Arial" panose="020B0604020202020204" pitchFamily="34" charset="0"/>
                <a:cs typeface="Arial" panose="020B0604020202020204" pitchFamily="34" charset="0"/>
              </a:rPr>
              <a:t>Sr </a:t>
            </a:r>
            <a:r>
              <a:rPr lang="cs-CZ" sz="2000" dirty="0" smtClean="0">
                <a:latin typeface="Arial" panose="020B0604020202020204" pitchFamily="34" charset="0"/>
                <a:cs typeface="Arial" panose="020B0604020202020204" pitchFamily="34" charset="0"/>
              </a:rPr>
              <a:t>(poločas rozpadu 28.8 let) vznikal při zkouškách </a:t>
            </a:r>
            <a:r>
              <a:rPr lang="cs-CZ" sz="2000" dirty="0" err="1" smtClean="0">
                <a:latin typeface="Arial" panose="020B0604020202020204" pitchFamily="34" charset="0"/>
                <a:cs typeface="Arial" panose="020B0604020202020204" pitchFamily="34" charset="0"/>
              </a:rPr>
              <a:t>jadených</a:t>
            </a:r>
            <a:r>
              <a:rPr lang="cs-CZ" sz="2000" dirty="0" smtClean="0">
                <a:latin typeface="Arial" panose="020B0604020202020204" pitchFamily="34" charset="0"/>
                <a:cs typeface="Arial" panose="020B0604020202020204" pitchFamily="34" charset="0"/>
              </a:rPr>
              <a:t> zbraní, zabudovával se do kostry. </a:t>
            </a:r>
            <a:endParaRPr lang="cs-CZ" sz="2000" dirty="0">
              <a:latin typeface="Arial" panose="020B0604020202020204" pitchFamily="34" charset="0"/>
              <a:cs typeface="Arial" panose="020B0604020202020204" pitchFamily="34" charset="0"/>
            </a:endParaRPr>
          </a:p>
        </p:txBody>
      </p:sp>
      <p:sp>
        <p:nvSpPr>
          <p:cNvPr id="2" name="Obdélník 1"/>
          <p:cNvSpPr/>
          <p:nvPr/>
        </p:nvSpPr>
        <p:spPr>
          <a:xfrm>
            <a:off x="152400" y="6135469"/>
            <a:ext cx="8915400" cy="646331"/>
          </a:xfrm>
          <a:prstGeom prst="rect">
            <a:avLst/>
          </a:prstGeom>
        </p:spPr>
        <p:txBody>
          <a:bodyPr wrap="square">
            <a:spAutoFit/>
          </a:bodyPr>
          <a:lstStyle/>
          <a:p>
            <a:pPr algn="just"/>
            <a:r>
              <a:rPr lang="cs-CZ" dirty="0">
                <a:latin typeface="Arial" panose="020B0604020202020204" pitchFamily="34" charset="0"/>
                <a:cs typeface="Arial" panose="020B0604020202020204" pitchFamily="34" charset="0"/>
              </a:rPr>
              <a:t>Jako silný zdroj beta záření se využívá v radioterapii a jako trvanlivý a lehký energetický zdroj pro satelity, automatické </a:t>
            </a:r>
            <a:r>
              <a:rPr lang="cs-CZ" dirty="0" err="1">
                <a:latin typeface="Arial" panose="020B0604020202020204" pitchFamily="34" charset="0"/>
                <a:cs typeface="Arial" panose="020B0604020202020204" pitchFamily="34" charset="0"/>
              </a:rPr>
              <a:t>meteostanice</a:t>
            </a:r>
            <a:r>
              <a:rPr lang="cs-CZ" dirty="0">
                <a:latin typeface="Arial" panose="020B0604020202020204" pitchFamily="34" charset="0"/>
                <a:cs typeface="Arial" panose="020B0604020202020204" pitchFamily="34" charset="0"/>
              </a:rPr>
              <a:t> a navigační bóje.</a:t>
            </a:r>
          </a:p>
        </p:txBody>
      </p:sp>
    </p:spTree>
    <p:extLst>
      <p:ext uri="{BB962C8B-B14F-4D97-AF65-F5344CB8AC3E}">
        <p14:creationId xmlns:p14="http://schemas.microsoft.com/office/powerpoint/2010/main" val="237355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89688" y="533400"/>
            <a:ext cx="8801911" cy="317009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Velmi čistý bor je možné připravit </a:t>
            </a:r>
            <a:r>
              <a:rPr lang="cs-CZ" sz="2000" b="1" dirty="0">
                <a:latin typeface="Arial" panose="020B0604020202020204" pitchFamily="34" charset="0"/>
                <a:cs typeface="Arial" panose="020B0604020202020204" pitchFamily="34" charset="0"/>
              </a:rPr>
              <a:t>termickým rozkladem jodidu boritého </a:t>
            </a:r>
            <a:r>
              <a:rPr lang="cs-CZ" sz="2000" dirty="0">
                <a:latin typeface="Arial" panose="020B0604020202020204" pitchFamily="34" charset="0"/>
                <a:cs typeface="Arial" panose="020B0604020202020204" pitchFamily="34" charset="0"/>
              </a:rPr>
              <a:t>BI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teplotě </a:t>
            </a:r>
            <a:r>
              <a:rPr lang="cs-CZ" sz="2000" dirty="0" smtClean="0">
                <a:latin typeface="Arial" panose="020B0604020202020204" pitchFamily="34" charset="0"/>
                <a:cs typeface="Arial" panose="020B0604020202020204" pitchFamily="34" charset="0"/>
              </a:rPr>
              <a:t>1000 °</a:t>
            </a:r>
            <a:r>
              <a:rPr lang="cs-CZ" sz="2000" dirty="0">
                <a:latin typeface="Arial" panose="020B0604020202020204" pitchFamily="34" charset="0"/>
                <a:cs typeface="Arial" panose="020B0604020202020204" pitchFamily="34" charset="0"/>
              </a:rPr>
              <a:t>C na elektricky žhaveném wolframovém vlákně </a:t>
            </a:r>
            <a:r>
              <a:rPr lang="cs-CZ" sz="2000" i="1" dirty="0">
                <a:latin typeface="Arial" panose="020B0604020202020204" pitchFamily="34" charset="0"/>
                <a:cs typeface="Arial" panose="020B0604020202020204" pitchFamily="34" charset="0"/>
              </a:rPr>
              <a:t>(van </a:t>
            </a:r>
            <a:r>
              <a:rPr lang="cs-CZ" sz="2000" i="1" dirty="0" err="1">
                <a:latin typeface="Arial" panose="020B0604020202020204" pitchFamily="34" charset="0"/>
                <a:cs typeface="Arial" panose="020B0604020202020204" pitchFamily="34" charset="0"/>
              </a:rPr>
              <a:t>Arkelova</a:t>
            </a:r>
            <a:r>
              <a:rPr lang="cs-CZ" sz="2000" i="1" dirty="0">
                <a:latin typeface="Arial" panose="020B0604020202020204" pitchFamily="34" charset="0"/>
                <a:cs typeface="Arial" panose="020B0604020202020204" pitchFamily="34" charset="0"/>
              </a:rPr>
              <a:t> a de </a:t>
            </a:r>
            <a:r>
              <a:rPr lang="cs-CZ" sz="2000" i="1" dirty="0" err="1">
                <a:latin typeface="Arial" panose="020B0604020202020204" pitchFamily="34" charset="0"/>
                <a:cs typeface="Arial" panose="020B0604020202020204" pitchFamily="34" charset="0"/>
              </a:rPr>
              <a:t>Boerova</a:t>
            </a:r>
            <a:r>
              <a:rPr lang="cs-CZ" sz="2000" i="1" dirty="0">
                <a:latin typeface="Arial" panose="020B0604020202020204" pitchFamily="34" charset="0"/>
                <a:cs typeface="Arial" panose="020B0604020202020204" pitchFamily="34" charset="0"/>
              </a:rPr>
              <a:t> metoda)</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2BI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2B + 3I</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nebo </a:t>
            </a:r>
            <a:r>
              <a:rPr lang="cs-CZ" sz="2000" b="1" dirty="0">
                <a:latin typeface="Arial" panose="020B0604020202020204" pitchFamily="34" charset="0"/>
                <a:cs typeface="Arial" panose="020B0604020202020204" pitchFamily="34" charset="0"/>
              </a:rPr>
              <a:t>redukcí chloridu boritého vodíkem</a:t>
            </a:r>
            <a:r>
              <a:rPr lang="cs-CZ" sz="2000" dirty="0">
                <a:latin typeface="Arial" panose="020B0604020202020204" pitchFamily="34" charset="0"/>
                <a:cs typeface="Arial" panose="020B0604020202020204" pitchFamily="34" charset="0"/>
              </a:rPr>
              <a:t> působením vysokofrekvenčního elektrického výboje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Hackspillova</a:t>
            </a:r>
            <a:r>
              <a:rPr lang="cs-CZ" sz="2000" i="1" dirty="0">
                <a:latin typeface="Arial" panose="020B0604020202020204" pitchFamily="34" charset="0"/>
                <a:cs typeface="Arial" panose="020B0604020202020204" pitchFamily="34" charset="0"/>
              </a:rPr>
              <a:t> metoda</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Mezi </a:t>
            </a:r>
            <a:r>
              <a:rPr lang="cs-CZ" sz="2000" dirty="0">
                <a:latin typeface="Arial" panose="020B0604020202020204" pitchFamily="34" charset="0"/>
                <a:cs typeface="Arial" panose="020B0604020202020204" pitchFamily="34" charset="0"/>
              </a:rPr>
              <a:t>další způsoby výroby boru patří </a:t>
            </a:r>
            <a:r>
              <a:rPr lang="cs-CZ" sz="2000" b="1" dirty="0">
                <a:latin typeface="Arial" panose="020B0604020202020204" pitchFamily="34" charset="0"/>
                <a:cs typeface="Arial" panose="020B0604020202020204" pitchFamily="34" charset="0"/>
              </a:rPr>
              <a:t>termický rozklad boranů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tavná elektrolýza </a:t>
            </a:r>
            <a:r>
              <a:rPr lang="cs-CZ" sz="2000" b="1" dirty="0" err="1">
                <a:latin typeface="Arial" panose="020B0604020202020204" pitchFamily="34" charset="0"/>
                <a:cs typeface="Arial" panose="020B0604020202020204" pitchFamily="34" charset="0"/>
              </a:rPr>
              <a:t>fluoroboritanů</a:t>
            </a:r>
            <a:r>
              <a:rPr lang="cs-CZ" sz="2000" dirty="0" smtClean="0">
                <a:latin typeface="Arial" panose="020B0604020202020204" pitchFamily="34" charset="0"/>
                <a:cs typeface="Arial" panose="020B0604020202020204" pitchFamily="34" charset="0"/>
              </a:rPr>
              <a:t>.</a:t>
            </a:r>
            <a:r>
              <a:rPr lang="cs-CZ" sz="2000" b="1"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5704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19892" cy="49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97796" y="341212"/>
            <a:ext cx="8610600" cy="101566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Stroncium tvoří celkem 28 izotopů s hmotnostními čísly 75 až 102, z toho čtyři (</a:t>
            </a:r>
            <a:r>
              <a:rPr lang="cs-CZ" sz="2000" baseline="30000" dirty="0">
                <a:latin typeface="Arial" panose="020B0604020202020204" pitchFamily="34" charset="0"/>
                <a:cs typeface="Arial" panose="020B0604020202020204" pitchFamily="34" charset="0"/>
              </a:rPr>
              <a:t>84</a:t>
            </a:r>
            <a:r>
              <a:rPr lang="cs-CZ" sz="2000" dirty="0">
                <a:latin typeface="Arial" panose="020B0604020202020204" pitchFamily="34" charset="0"/>
                <a:cs typeface="Arial" panose="020B0604020202020204" pitchFamily="34" charset="0"/>
              </a:rPr>
              <a:t>Sr, </a:t>
            </a:r>
            <a:r>
              <a:rPr lang="cs-CZ" sz="2000" baseline="30000" dirty="0">
                <a:latin typeface="Arial" panose="020B0604020202020204" pitchFamily="34" charset="0"/>
                <a:cs typeface="Arial" panose="020B0604020202020204" pitchFamily="34" charset="0"/>
              </a:rPr>
              <a:t>86</a:t>
            </a:r>
            <a:r>
              <a:rPr lang="cs-CZ" sz="2000" dirty="0">
                <a:latin typeface="Arial" panose="020B0604020202020204" pitchFamily="34" charset="0"/>
                <a:cs typeface="Arial" panose="020B0604020202020204" pitchFamily="34" charset="0"/>
              </a:rPr>
              <a:t>Sr, </a:t>
            </a:r>
            <a:r>
              <a:rPr lang="cs-CZ" sz="2000" baseline="30000" dirty="0">
                <a:latin typeface="Arial" panose="020B0604020202020204" pitchFamily="34" charset="0"/>
                <a:cs typeface="Arial" panose="020B0604020202020204" pitchFamily="34" charset="0"/>
              </a:rPr>
              <a:t>87</a:t>
            </a:r>
            <a:r>
              <a:rPr lang="cs-CZ" sz="2000" dirty="0">
                <a:latin typeface="Arial" panose="020B0604020202020204" pitchFamily="34" charset="0"/>
                <a:cs typeface="Arial" panose="020B0604020202020204" pitchFamily="34" charset="0"/>
              </a:rPr>
              <a:t>Sr a </a:t>
            </a:r>
            <a:r>
              <a:rPr lang="cs-CZ" sz="2000" baseline="30000" dirty="0">
                <a:latin typeface="Arial" panose="020B0604020202020204" pitchFamily="34" charset="0"/>
                <a:cs typeface="Arial" panose="020B0604020202020204" pitchFamily="34" charset="0"/>
              </a:rPr>
              <a:t>88</a:t>
            </a:r>
            <a:r>
              <a:rPr lang="cs-CZ" sz="2000" dirty="0">
                <a:latin typeface="Arial" panose="020B0604020202020204" pitchFamily="34" charset="0"/>
                <a:cs typeface="Arial" panose="020B0604020202020204" pitchFamily="34" charset="0"/>
              </a:rPr>
              <a:t>Sr) jsou stabilní a jsou součástí přírodního stroncia, ve kterém má nejvyšší podíl (82,6 %) izotop </a:t>
            </a:r>
            <a:r>
              <a:rPr lang="cs-CZ" sz="2000" baseline="30000" dirty="0">
                <a:latin typeface="Arial" panose="020B0604020202020204" pitchFamily="34" charset="0"/>
                <a:cs typeface="Arial" panose="020B0604020202020204" pitchFamily="34" charset="0"/>
              </a:rPr>
              <a:t>88</a:t>
            </a:r>
            <a:r>
              <a:rPr lang="cs-CZ" sz="2000" dirty="0">
                <a:latin typeface="Arial" panose="020B0604020202020204" pitchFamily="34" charset="0"/>
                <a:cs typeface="Arial" panose="020B0604020202020204" pitchFamily="34" charset="0"/>
              </a:rPr>
              <a:t>Sr.</a:t>
            </a:r>
          </a:p>
        </p:txBody>
      </p:sp>
    </p:spTree>
    <p:extLst>
      <p:ext uri="{BB962C8B-B14F-4D97-AF65-F5344CB8AC3E}">
        <p14:creationId xmlns:p14="http://schemas.microsoft.com/office/powerpoint/2010/main" val="2458767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488034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Výsledek obrázku pro strontium enam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61912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52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10766" y="76200"/>
            <a:ext cx="8763000" cy="6124754"/>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Baryum</a:t>
            </a:r>
            <a:r>
              <a:rPr lang="cs-CZ" sz="3200" dirty="0" smtClean="0">
                <a:latin typeface="Arial" panose="020B0604020202020204" pitchFamily="34" charset="0"/>
                <a:cs typeface="Arial" panose="020B0604020202020204" pitchFamily="34" charset="0"/>
              </a:rPr>
              <a:t> </a:t>
            </a:r>
            <a:endParaRPr lang="cs-CZ" sz="32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šedobílý, lesklý a měkký kov. Baryum je chemicky značně reaktivní prvek s elektropozitivním charakterem. Zapáleno hoří na vzduchu za vzniku oxidu </a:t>
            </a:r>
            <a:r>
              <a:rPr lang="cs-CZ" sz="2000" dirty="0" err="1">
                <a:latin typeface="Arial" panose="020B0604020202020204" pitchFamily="34" charset="0"/>
                <a:cs typeface="Arial" panose="020B0604020202020204" pitchFamily="34" charset="0"/>
              </a:rPr>
              <a:t>BaO</a:t>
            </a:r>
            <a:r>
              <a:rPr lang="cs-CZ" sz="2000" dirty="0">
                <a:latin typeface="Arial" panose="020B0604020202020204" pitchFamily="34" charset="0"/>
                <a:cs typeface="Arial" panose="020B0604020202020204" pitchFamily="34" charset="0"/>
              </a:rPr>
              <a:t>, peroxidu BaO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nitridu Ba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vodou bouřlivě reaguje za vzniku hydroxidu Ba(OH)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vývoje vodíku.</a:t>
            </a:r>
          </a:p>
          <a:p>
            <a:pPr algn="just"/>
            <a:r>
              <a:rPr lang="cs-CZ" sz="2000" dirty="0">
                <a:latin typeface="Arial" panose="020B0604020202020204" pitchFamily="34" charset="0"/>
                <a:cs typeface="Arial" panose="020B0604020202020204" pitchFamily="34" charset="0"/>
              </a:rPr>
              <a:t>Dobře se rozpouští ve zředěných minerálních kyselinách:</a:t>
            </a:r>
          </a:p>
          <a:p>
            <a:pPr algn="ctr"/>
            <a:r>
              <a:rPr lang="cs-CZ" sz="2000" dirty="0">
                <a:latin typeface="Arial" panose="020B0604020202020204" pitchFamily="34" charset="0"/>
                <a:cs typeface="Arial" panose="020B0604020202020204" pitchFamily="34" charset="0"/>
              </a:rPr>
              <a:t>Ba + 2HCl → BaCl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4Ba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4Ba(NO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všemi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se přímo slučuje při teplotě nad 100°C,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reaguje při teplotě 150°C, s vodíkem tvoří hydrid při teplotě okolo 300°C, s </a:t>
            </a:r>
            <a:r>
              <a:rPr lang="cs-CZ" sz="2000" u="sng" dirty="0">
                <a:latin typeface="Arial" panose="020B0604020202020204" pitchFamily="34" charset="0"/>
                <a:cs typeface="Arial" panose="020B0604020202020204" pitchFamily="34" charset="0"/>
              </a:rPr>
              <a:t>uhlíkem</a:t>
            </a:r>
            <a:r>
              <a:rPr lang="cs-CZ" sz="2000" dirty="0">
                <a:latin typeface="Arial" panose="020B0604020202020204" pitchFamily="34" charset="0"/>
                <a:cs typeface="Arial" panose="020B0604020202020204" pitchFamily="34" charset="0"/>
              </a:rPr>
              <a:t> se slučuje při teplotě nad 500°C. Naopak s amoniakem reaguje za vzniku </a:t>
            </a:r>
            <a:r>
              <a:rPr lang="cs-CZ" sz="2000" dirty="0" err="1">
                <a:latin typeface="Arial" panose="020B0604020202020204" pitchFamily="34" charset="0"/>
                <a:cs typeface="Arial" panose="020B0604020202020204" pitchFamily="34" charset="0"/>
              </a:rPr>
              <a:t>hexaaminbarnatého</a:t>
            </a:r>
            <a:r>
              <a:rPr lang="cs-CZ" sz="2000" dirty="0">
                <a:latin typeface="Arial" panose="020B0604020202020204" pitchFamily="34" charset="0"/>
                <a:cs typeface="Arial" panose="020B0604020202020204" pitchFamily="34" charset="0"/>
              </a:rPr>
              <a:t> komplexu již za teploty -40°C. Pokud je reakce barya s amoniakem katalyzována platinou, nevzniká uvedený komplex, ale amid:</a:t>
            </a:r>
          </a:p>
          <a:p>
            <a:pPr algn="ctr"/>
            <a:r>
              <a:rPr lang="cs-CZ" sz="2000" dirty="0">
                <a:latin typeface="Arial" panose="020B0604020202020204" pitchFamily="34" charset="0"/>
                <a:cs typeface="Arial" panose="020B0604020202020204" pitchFamily="34" charset="0"/>
              </a:rPr>
              <a:t>Ba + 6NH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[Ba(NH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Ba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Ba(NH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Práškové </a:t>
            </a:r>
            <a:r>
              <a:rPr lang="cs-CZ" sz="2000" dirty="0">
                <a:latin typeface="Arial" panose="020B0604020202020204" pitchFamily="34" charset="0"/>
                <a:cs typeface="Arial" panose="020B0604020202020204" pitchFamily="34" charset="0"/>
              </a:rPr>
              <a:t>baryum může být </a:t>
            </a:r>
            <a:r>
              <a:rPr lang="cs-CZ" sz="2000" dirty="0" err="1">
                <a:latin typeface="Arial" panose="020B0604020202020204" pitchFamily="34" charset="0"/>
                <a:cs typeface="Arial" panose="020B0604020202020204" pitchFamily="34" charset="0"/>
              </a:rPr>
              <a:t>pyroforní</a:t>
            </a:r>
            <a:r>
              <a:rPr lang="cs-CZ" sz="2000" dirty="0">
                <a:latin typeface="Arial" panose="020B0604020202020204" pitchFamily="34" charset="0"/>
                <a:cs typeface="Arial" panose="020B0604020202020204" pitchFamily="34" charset="0"/>
              </a:rPr>
              <a:t>. Všechny rozpustné sloučeniny barya jsou </a:t>
            </a:r>
            <a:r>
              <a:rPr lang="cs-CZ" sz="2000" b="1" dirty="0">
                <a:latin typeface="Arial" panose="020B0604020202020204" pitchFamily="34" charset="0"/>
                <a:cs typeface="Arial" panose="020B0604020202020204" pitchFamily="34" charset="0"/>
              </a:rPr>
              <a:t>jedovaté</a:t>
            </a:r>
            <a:r>
              <a:rPr lang="cs-CZ"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6063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6247864"/>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Žlutý </a:t>
            </a:r>
            <a:r>
              <a:rPr lang="cs-CZ" sz="2000" dirty="0">
                <a:latin typeface="Arial" panose="020B0604020202020204" pitchFamily="34" charset="0"/>
                <a:cs typeface="Arial" panose="020B0604020202020204" pitchFamily="34" charset="0"/>
              </a:rPr>
              <a:t>chroman barnatý BaCrO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jedna z mála barevných sloučenin barya. Vodné roztoky solí barya jsou bezbarvé</a:t>
            </a:r>
            <a:r>
              <a:rPr lang="cs-CZ" sz="2000" dirty="0" smtClean="0">
                <a:latin typeface="Arial" panose="020B0604020202020204" pitchFamily="34" charset="0"/>
                <a:cs typeface="Arial" panose="020B0604020202020204" pitchFamily="34" charset="0"/>
              </a:rPr>
              <a:t>.</a:t>
            </a:r>
          </a:p>
          <a:p>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 přírodě se elementární baryum nevyskytuje, jeho výskyt je znám pouze ve sloučeninách, ve kterých vystupuje výhradně jako dvoumocný kation Ba</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Nejznámějšími </a:t>
            </a:r>
            <a:r>
              <a:rPr lang="cs-CZ" sz="2000" dirty="0">
                <a:latin typeface="Arial" panose="020B0604020202020204" pitchFamily="34" charset="0"/>
                <a:cs typeface="Arial" panose="020B0604020202020204" pitchFamily="34" charset="0"/>
              </a:rPr>
              <a:t>minerály barya jsou </a:t>
            </a:r>
            <a:r>
              <a:rPr lang="cs-CZ" sz="2000" b="1" dirty="0">
                <a:latin typeface="Arial" panose="020B0604020202020204" pitchFamily="34" charset="0"/>
                <a:cs typeface="Arial" panose="020B0604020202020204" pitchFamily="34" charset="0"/>
              </a:rPr>
              <a:t>baryt</a:t>
            </a:r>
            <a:r>
              <a:rPr lang="cs-CZ" sz="2000" dirty="0">
                <a:latin typeface="Arial" panose="020B0604020202020204" pitchFamily="34" charset="0"/>
                <a:cs typeface="Arial" panose="020B0604020202020204" pitchFamily="34" charset="0"/>
              </a:rPr>
              <a:t> BaSO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witherit</a:t>
            </a:r>
            <a:r>
              <a:rPr lang="cs-CZ" sz="2000" dirty="0">
                <a:latin typeface="Arial" panose="020B0604020202020204" pitchFamily="34" charset="0"/>
                <a:cs typeface="Arial" panose="020B0604020202020204" pitchFamily="34" charset="0"/>
              </a:rPr>
              <a:t> BaCO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nitrobaryt</a:t>
            </a:r>
            <a:r>
              <a:rPr lang="cs-CZ" sz="2000" dirty="0">
                <a:latin typeface="Arial" panose="020B0604020202020204" pitchFamily="34" charset="0"/>
                <a:cs typeface="Arial" panose="020B0604020202020204" pitchFamily="34" charset="0"/>
              </a:rPr>
              <a:t> Ba(NO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benitoid</a:t>
            </a:r>
            <a:r>
              <a:rPr lang="cs-CZ" sz="2000" dirty="0">
                <a:latin typeface="Arial" panose="020B0604020202020204" pitchFamily="34" charset="0"/>
                <a:cs typeface="Arial" panose="020B0604020202020204" pitchFamily="34" charset="0"/>
              </a:rPr>
              <a:t> BaTiSi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 se využívá ve šperkařství jako náhrada diamantu. </a:t>
            </a: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Výroba barya se provádí </a:t>
            </a:r>
            <a:r>
              <a:rPr lang="cs-CZ" sz="2000" b="1" dirty="0">
                <a:latin typeface="Arial" panose="020B0604020202020204" pitchFamily="34" charset="0"/>
                <a:cs typeface="Arial" panose="020B0604020202020204" pitchFamily="34" charset="0"/>
              </a:rPr>
              <a:t>tavnou elektrolýzou fluoridu nebo chloridu</a:t>
            </a:r>
            <a:r>
              <a:rPr lang="cs-CZ" sz="2000" dirty="0">
                <a:latin typeface="Arial" panose="020B0604020202020204" pitchFamily="34" charset="0"/>
                <a:cs typeface="Arial" panose="020B0604020202020204" pitchFamily="34" charset="0"/>
              </a:rPr>
              <a:t>. Nejprve se provede redukce barytu uhlíkem. Redukce barytu se provádí v elektrické peci při teplotě 950-1100°C a jejím produktem je rozpustný sulfid barnatý, který se reakcí s kyselinou fluorovodíkovou nebo </a:t>
            </a:r>
            <a:r>
              <a:rPr lang="cs-CZ" sz="2000" dirty="0" err="1">
                <a:latin typeface="Arial" panose="020B0604020202020204" pitchFamily="34" charset="0"/>
                <a:cs typeface="Arial" panose="020B0604020202020204" pitchFamily="34" charset="0"/>
              </a:rPr>
              <a:t>chlorovodíkou</a:t>
            </a:r>
            <a:r>
              <a:rPr lang="cs-CZ" sz="2000" dirty="0">
                <a:latin typeface="Arial" panose="020B0604020202020204" pitchFamily="34" charset="0"/>
                <a:cs typeface="Arial" panose="020B0604020202020204" pitchFamily="34" charset="0"/>
              </a:rPr>
              <a:t> převede na příslušný halogenid potřebný k tavné elektrolýze:</a:t>
            </a:r>
          </a:p>
          <a:p>
            <a:pPr algn="ctr"/>
            <a:r>
              <a:rPr lang="cs-CZ" sz="2000" dirty="0">
                <a:latin typeface="Arial" panose="020B0604020202020204" pitchFamily="34" charset="0"/>
                <a:cs typeface="Arial" panose="020B0604020202020204" pitchFamily="34" charset="0"/>
              </a:rPr>
              <a:t>BaSO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+ 4C → </a:t>
            </a:r>
            <a:r>
              <a:rPr lang="cs-CZ" sz="2000" dirty="0" err="1">
                <a:latin typeface="Arial" panose="020B0604020202020204" pitchFamily="34" charset="0"/>
                <a:cs typeface="Arial" panose="020B0604020202020204" pitchFamily="34" charset="0"/>
              </a:rPr>
              <a:t>BaS</a:t>
            </a:r>
            <a:r>
              <a:rPr lang="cs-CZ" sz="2000" dirty="0">
                <a:latin typeface="Arial" panose="020B0604020202020204" pitchFamily="34" charset="0"/>
                <a:cs typeface="Arial" panose="020B0604020202020204" pitchFamily="34" charset="0"/>
              </a:rPr>
              <a:t> + 4CO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BaS</a:t>
            </a:r>
            <a:r>
              <a:rPr lang="cs-CZ" sz="2000" dirty="0">
                <a:latin typeface="Arial" panose="020B0604020202020204" pitchFamily="34" charset="0"/>
                <a:cs typeface="Arial" panose="020B0604020202020204" pitchFamily="34" charset="0"/>
              </a:rPr>
              <a:t> + 2HCl → BaCl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Dalším </a:t>
            </a:r>
            <a:r>
              <a:rPr lang="cs-CZ" sz="2000" dirty="0">
                <a:latin typeface="Arial" panose="020B0604020202020204" pitchFamily="34" charset="0"/>
                <a:cs typeface="Arial" panose="020B0604020202020204" pitchFamily="34" charset="0"/>
              </a:rPr>
              <a:t>způsobem výroby barya je </a:t>
            </a:r>
            <a:r>
              <a:rPr lang="cs-CZ" sz="2000" b="1" dirty="0">
                <a:latin typeface="Arial" panose="020B0604020202020204" pitchFamily="34" charset="0"/>
                <a:cs typeface="Arial" panose="020B0604020202020204" pitchFamily="34" charset="0"/>
              </a:rPr>
              <a:t>redukce</a:t>
            </a:r>
            <a:r>
              <a:rPr lang="cs-CZ" sz="2000" dirty="0">
                <a:latin typeface="Arial" panose="020B0604020202020204" pitchFamily="34" charset="0"/>
                <a:cs typeface="Arial" panose="020B0604020202020204" pitchFamily="34" charset="0"/>
              </a:rPr>
              <a:t> oxidu barnatého </a:t>
            </a:r>
            <a:r>
              <a:rPr lang="cs-CZ" sz="2000" b="1" dirty="0">
                <a:latin typeface="Arial" panose="020B0604020202020204" pitchFamily="34" charset="0"/>
                <a:cs typeface="Arial" panose="020B0604020202020204" pitchFamily="34" charset="0"/>
              </a:rPr>
              <a:t>hliníkem nebo křemíkem</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3BaO + 2Al → 3Ba + 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3BaO + Si → 2Ba + </a:t>
            </a:r>
            <a:r>
              <a:rPr lang="cs-CZ" sz="2000" dirty="0" smtClean="0">
                <a:latin typeface="Arial" panose="020B0604020202020204" pitchFamily="34" charset="0"/>
                <a:cs typeface="Arial" panose="020B0604020202020204" pitchFamily="34" charset="0"/>
              </a:rPr>
              <a:t>BaSiO</a:t>
            </a:r>
            <a:r>
              <a:rPr lang="cs-CZ" sz="2000" baseline="-25000" dirty="0" smtClean="0">
                <a:latin typeface="Arial" panose="020B0604020202020204" pitchFamily="34" charset="0"/>
                <a:cs typeface="Arial" panose="020B0604020202020204" pitchFamily="34" charset="0"/>
              </a:rPr>
              <a:t>3</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949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252376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Baryum </a:t>
            </a:r>
            <a:r>
              <a:rPr lang="cs-CZ" sz="2000" dirty="0">
                <a:latin typeface="Arial" panose="020B0604020202020204" pitchFamily="34" charset="0"/>
                <a:cs typeface="Arial" panose="020B0604020202020204" pitchFamily="34" charset="0"/>
              </a:rPr>
              <a:t>se používá jako složka některých </a:t>
            </a:r>
            <a:r>
              <a:rPr lang="cs-CZ" sz="2000" b="1" dirty="0">
                <a:latin typeface="Arial" panose="020B0604020202020204" pitchFamily="34" charset="0"/>
                <a:cs typeface="Arial" panose="020B0604020202020204" pitchFamily="34" charset="0"/>
              </a:rPr>
              <a:t>slitin</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(slitina barya s niklem se používá na kabely k zapalovacím svíčkám</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Páry </a:t>
            </a:r>
            <a:r>
              <a:rPr lang="cs-CZ" sz="2000" dirty="0">
                <a:latin typeface="Arial" panose="020B0604020202020204" pitchFamily="34" charset="0"/>
                <a:cs typeface="Arial" panose="020B0604020202020204" pitchFamily="34" charset="0"/>
              </a:rPr>
              <a:t>barya se používají jako </a:t>
            </a:r>
            <a:r>
              <a:rPr lang="cs-CZ" sz="2000" b="1" dirty="0">
                <a:latin typeface="Arial" panose="020B0604020202020204" pitchFamily="34" charset="0"/>
                <a:cs typeface="Arial" panose="020B0604020202020204" pitchFamily="34" charset="0"/>
              </a:rPr>
              <a:t>redukční činidlo </a:t>
            </a:r>
            <a:r>
              <a:rPr lang="cs-CZ" sz="2000" dirty="0">
                <a:latin typeface="Arial" panose="020B0604020202020204" pitchFamily="34" charset="0"/>
                <a:cs typeface="Arial" panose="020B0604020202020204" pitchFamily="34" charset="0"/>
              </a:rPr>
              <a:t>při přípravě protaktinia, neptunia i některých dalších transuranů. </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Značný </a:t>
            </a:r>
            <a:r>
              <a:rPr lang="cs-CZ" sz="2000" dirty="0">
                <a:latin typeface="Arial" panose="020B0604020202020204" pitchFamily="34" charset="0"/>
                <a:cs typeface="Arial" panose="020B0604020202020204" pitchFamily="34" charset="0"/>
              </a:rPr>
              <a:t>význam má baryum, ve formě tzv. </a:t>
            </a:r>
            <a:r>
              <a:rPr lang="cs-CZ" sz="2000" b="1" dirty="0">
                <a:latin typeface="Arial" panose="020B0604020202020204" pitchFamily="34" charset="0"/>
                <a:cs typeface="Arial" panose="020B0604020202020204" pitchFamily="34" charset="0"/>
              </a:rPr>
              <a:t>YBCO</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Yttrium Baryum </a:t>
            </a:r>
            <a:r>
              <a:rPr lang="cs-CZ" sz="2000" i="1" dirty="0" err="1">
                <a:latin typeface="Arial" panose="020B0604020202020204" pitchFamily="34" charset="0"/>
                <a:cs typeface="Arial" panose="020B0604020202020204" pitchFamily="34" charset="0"/>
              </a:rPr>
              <a:t>Copper</a:t>
            </a:r>
            <a:r>
              <a:rPr lang="cs-CZ" sz="2000" i="1" dirty="0">
                <a:latin typeface="Arial" panose="020B0604020202020204" pitchFamily="34" charset="0"/>
                <a:cs typeface="Arial" panose="020B0604020202020204" pitchFamily="34" charset="0"/>
              </a:rPr>
              <a:t> Oxide</a:t>
            </a:r>
            <a:r>
              <a:rPr lang="cs-CZ" sz="2000" dirty="0">
                <a:latin typeface="Arial" panose="020B0604020202020204" pitchFamily="34" charset="0"/>
                <a:cs typeface="Arial" panose="020B0604020202020204" pitchFamily="34" charset="0"/>
              </a:rPr>
              <a:t>) oxidů, při výzkumu a vývoji supravodičů</a:t>
            </a:r>
            <a:r>
              <a:rPr lang="cs-CZ" sz="2000" dirty="0" smtClean="0">
                <a:latin typeface="Arial" panose="020B0604020202020204" pitchFamily="34" charset="0"/>
                <a:cs typeface="Arial" panose="020B0604020202020204" pitchFamily="34" charset="0"/>
              </a:rPr>
              <a:t>.</a:t>
            </a:r>
          </a:p>
          <a:p>
            <a:pPr algn="just"/>
            <a:endParaRPr lang="cs-CZ" dirty="0"/>
          </a:p>
        </p:txBody>
      </p:sp>
    </p:spTree>
    <p:extLst>
      <p:ext uri="{BB962C8B-B14F-4D97-AF65-F5344CB8AC3E}">
        <p14:creationId xmlns:p14="http://schemas.microsoft.com/office/powerpoint/2010/main" val="2932489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6278642"/>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Radium</a:t>
            </a:r>
            <a:r>
              <a:rPr lang="cs-CZ" sz="3200" dirty="0" smtClean="0">
                <a:latin typeface="Arial" panose="020B0604020202020204" pitchFamily="34" charset="0"/>
                <a:cs typeface="Arial" panose="020B0604020202020204" pitchFamily="34" charset="0"/>
              </a:rPr>
              <a:t> </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je bílý, lesklý radioaktivní kov (</a:t>
            </a:r>
            <a:r>
              <a:rPr lang="en-GB" altLang="en-US" sz="2000" dirty="0" err="1" smtClean="0">
                <a:latin typeface="Arial" panose="020B0604020202020204" pitchFamily="34" charset="0"/>
                <a:cs typeface="Arial" panose="020B0604020202020204" pitchFamily="34" charset="0"/>
              </a:rPr>
              <a:t>zá</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ení</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ionizuje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vzduch</a:t>
            </a:r>
            <a:r>
              <a:rPr lang="cs-CZ" sz="2000" dirty="0" smtClean="0">
                <a:latin typeface="Arial" panose="020B0604020202020204" pitchFamily="34" charset="0"/>
                <a:cs typeface="Arial" panose="020B0604020202020204" pitchFamily="34" charset="0"/>
              </a:rPr>
              <a:t>), chemickými vlastnostmi podobný baryu, </a:t>
            </a:r>
            <a:r>
              <a:rPr lang="en-GB" altLang="en-US" sz="2000" dirty="0" smtClean="0">
                <a:latin typeface="Arial" panose="020B0604020202020204" pitchFamily="34" charset="0"/>
                <a:cs typeface="Arial" panose="020B0604020202020204" pitchFamily="34" charset="0"/>
              </a:rPr>
              <a:t>je </a:t>
            </a:r>
            <a:r>
              <a:rPr lang="en-GB" altLang="en-US" sz="2000" dirty="0" err="1" smtClean="0">
                <a:latin typeface="Arial" panose="020B0604020202020204" pitchFamily="34" charset="0"/>
                <a:cs typeface="Arial" panose="020B0604020202020204" pitchFamily="34" charset="0"/>
              </a:rPr>
              <a:t>však</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ješt</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reaktivn</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jší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vzduchu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ihned</a:t>
            </a:r>
            <a:r>
              <a:rPr lang="en-GB" altLang="en-US" sz="2000" dirty="0" smtClean="0">
                <a:latin typeface="Arial" panose="020B0604020202020204" pitchFamily="34" charset="0"/>
                <a:cs typeface="Arial" panose="020B0604020202020204" pitchFamily="34" charset="0"/>
              </a:rPr>
              <a:t> z</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erná</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tvo</a:t>
            </a:r>
            <a:r>
              <a:rPr lang="cs-CZ" altLang="en-US" sz="2000" dirty="0" smtClean="0">
                <a:latin typeface="Arial" panose="020B0604020202020204" pitchFamily="34" charset="0"/>
                <a:cs typeface="Arial" panose="020B0604020202020204" pitchFamily="34" charset="0"/>
              </a:rPr>
              <a:t>ř</a:t>
            </a:r>
            <a:r>
              <a:rPr lang="en-GB" altLang="en-US" sz="2000" dirty="0" smtClean="0">
                <a:latin typeface="Arial" panose="020B0604020202020204" pitchFamily="34" charset="0"/>
                <a:cs typeface="Arial" panose="020B0604020202020204" pitchFamily="34" charset="0"/>
              </a:rPr>
              <a:t>í se </a:t>
            </a:r>
            <a:r>
              <a:rPr lang="en-GB" altLang="en-US" sz="2000" dirty="0" err="1" smtClean="0">
                <a:latin typeface="Arial" panose="020B0604020202020204" pitchFamily="34" charset="0"/>
                <a:cs typeface="Arial" panose="020B0604020202020204" pitchFamily="34" charset="0"/>
              </a:rPr>
              <a:t>oxid</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nitrid</a:t>
            </a:r>
            <a:r>
              <a:rPr lang="en-GB" altLang="en-US" sz="2000" dirty="0" smtClean="0">
                <a:latin typeface="Arial" panose="020B0604020202020204" pitchFamily="34" charset="0"/>
                <a:cs typeface="Arial" panose="020B0604020202020204" pitchFamily="34" charset="0"/>
              </a:rPr>
              <a:t> (Ra</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N</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minerálních kyselinách se rozpouští za vzniku </a:t>
            </a:r>
            <a:r>
              <a:rPr lang="cs-CZ" sz="2000" dirty="0" err="1" smtClean="0">
                <a:latin typeface="Arial" panose="020B0604020202020204" pitchFamily="34" charset="0"/>
                <a:cs typeface="Arial" panose="020B0604020202020204" pitchFamily="34" charset="0"/>
              </a:rPr>
              <a:t>radnaté</a:t>
            </a:r>
            <a:r>
              <a:rPr lang="cs-CZ" sz="2000" dirty="0" smtClean="0">
                <a:latin typeface="Arial" panose="020B0604020202020204" pitchFamily="34" charset="0"/>
                <a:cs typeface="Arial" panose="020B0604020202020204" pitchFamily="34" charset="0"/>
              </a:rPr>
              <a:t> soli a vývoje vodíku, výjimkou je reakce radia se zředěnou kyselinou dusičnou, při které se vodík neuvolňuje:</a:t>
            </a:r>
          </a:p>
          <a:p>
            <a:pPr algn="ctr"/>
            <a:r>
              <a:rPr lang="cs-CZ" sz="2000" dirty="0" err="1" smtClean="0">
                <a:latin typeface="Arial" panose="020B0604020202020204" pitchFamily="34" charset="0"/>
                <a:cs typeface="Arial" panose="020B0604020202020204" pitchFamily="34" charset="0"/>
              </a:rPr>
              <a:t>Ra</a:t>
            </a:r>
            <a:r>
              <a:rPr lang="cs-CZ" sz="2000" dirty="0" smtClean="0">
                <a:latin typeface="Arial" panose="020B0604020202020204" pitchFamily="34" charset="0"/>
                <a:cs typeface="Arial" panose="020B0604020202020204" pitchFamily="34" charset="0"/>
              </a:rPr>
              <a:t> + 2HCl → RaCl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r>
            <a:br>
              <a:rPr lang="cs-CZ" sz="2000" dirty="0" smtClean="0">
                <a:latin typeface="Arial" panose="020B0604020202020204" pitchFamily="34" charset="0"/>
                <a:cs typeface="Arial" panose="020B0604020202020204" pitchFamily="34" charset="0"/>
              </a:rPr>
            </a:br>
            <a:r>
              <a:rPr lang="cs-CZ" sz="2000" dirty="0" smtClean="0">
                <a:latin typeface="Arial" panose="020B0604020202020204" pitchFamily="34" charset="0"/>
                <a:cs typeface="Arial" panose="020B0604020202020204" pitchFamily="34" charset="0"/>
              </a:rPr>
              <a:t>4Ra + 10HNO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4Ra(NO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N</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+ 5H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Při zahřátí na teplotu 100°C na vzduchu radium hoří za vzniku oxidu </a:t>
            </a:r>
            <a:r>
              <a:rPr lang="cs-CZ" sz="2000" dirty="0" err="1" smtClean="0">
                <a:latin typeface="Arial" panose="020B0604020202020204" pitchFamily="34" charset="0"/>
                <a:cs typeface="Arial" panose="020B0604020202020204" pitchFamily="34" charset="0"/>
              </a:rPr>
              <a:t>radnatého</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RaO</a:t>
            </a:r>
            <a:r>
              <a:rPr lang="cs-CZ" sz="2000" dirty="0" smtClean="0">
                <a:latin typeface="Arial" panose="020B0604020202020204" pitchFamily="34" charset="0"/>
                <a:cs typeface="Arial" panose="020B0604020202020204" pitchFamily="34" charset="0"/>
              </a:rPr>
              <a:t> a nitridu </a:t>
            </a:r>
            <a:r>
              <a:rPr lang="cs-CZ" sz="2000" dirty="0" err="1" smtClean="0">
                <a:latin typeface="Arial" panose="020B0604020202020204" pitchFamily="34" charset="0"/>
                <a:cs typeface="Arial" panose="020B0604020202020204" pitchFamily="34" charset="0"/>
              </a:rPr>
              <a:t>radnatého</a:t>
            </a:r>
            <a:r>
              <a:rPr lang="cs-CZ" sz="2000" dirty="0" smtClean="0">
                <a:latin typeface="Arial" panose="020B0604020202020204" pitchFamily="34" charset="0"/>
                <a:cs typeface="Arial" panose="020B0604020202020204" pitchFamily="34" charset="0"/>
              </a:rPr>
              <a:t> Ra</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N</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p>
          <a:p>
            <a:pPr algn="ctr"/>
            <a:r>
              <a:rPr lang="cs-CZ" sz="2000" dirty="0" smtClean="0">
                <a:latin typeface="Arial" panose="020B0604020202020204" pitchFamily="34" charset="0"/>
                <a:cs typeface="Arial" panose="020B0604020202020204" pitchFamily="34" charset="0"/>
              </a:rPr>
              <a:t>2Ra + 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2RaO</a:t>
            </a:r>
            <a:br>
              <a:rPr lang="cs-CZ" sz="2000" dirty="0" smtClean="0">
                <a:latin typeface="Arial" panose="020B0604020202020204" pitchFamily="34" charset="0"/>
                <a:cs typeface="Arial" panose="020B0604020202020204" pitchFamily="34" charset="0"/>
              </a:rPr>
            </a:br>
            <a:r>
              <a:rPr lang="cs-CZ" sz="2000" dirty="0" smtClean="0">
                <a:latin typeface="Arial" panose="020B0604020202020204" pitchFamily="34" charset="0"/>
                <a:cs typeface="Arial" panose="020B0604020202020204" pitchFamily="34" charset="0"/>
              </a:rPr>
              <a:t>3Ra + N</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Ra</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N</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vodou reaguje kovové radium prudce za vývoje vodíku a za vzniku hydroxidu </a:t>
            </a:r>
            <a:r>
              <a:rPr lang="cs-CZ" sz="2000" dirty="0" err="1" smtClean="0">
                <a:latin typeface="Arial" panose="020B0604020202020204" pitchFamily="34" charset="0"/>
                <a:cs typeface="Arial" panose="020B0604020202020204" pitchFamily="34" charset="0"/>
              </a:rPr>
              <a:t>radnatého</a:t>
            </a:r>
            <a:r>
              <a:rPr lang="cs-CZ" sz="2000" dirty="0" smtClean="0">
                <a:latin typeface="Arial" panose="020B0604020202020204" pitchFamily="34" charset="0"/>
                <a:cs typeface="Arial" panose="020B0604020202020204" pitchFamily="34" charset="0"/>
              </a:rPr>
              <a:t>:</a:t>
            </a:r>
          </a:p>
          <a:p>
            <a:pPr algn="ctr"/>
            <a:r>
              <a:rPr lang="cs-CZ" sz="2000" dirty="0" err="1" smtClean="0">
                <a:latin typeface="Arial" panose="020B0604020202020204" pitchFamily="34" charset="0"/>
                <a:cs typeface="Arial" panose="020B0604020202020204" pitchFamily="34" charset="0"/>
              </a:rPr>
              <a:t>Ra</a:t>
            </a:r>
            <a:r>
              <a:rPr lang="cs-CZ" sz="2000" dirty="0" smtClean="0">
                <a:latin typeface="Arial" panose="020B0604020202020204" pitchFamily="34" charset="0"/>
                <a:cs typeface="Arial" panose="020B0604020202020204" pitchFamily="34" charset="0"/>
              </a:rPr>
              <a:t> + 2H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 </a:t>
            </a:r>
            <a:r>
              <a:rPr lang="cs-CZ" sz="2000" dirty="0" err="1" smtClean="0">
                <a:latin typeface="Arial" panose="020B0604020202020204" pitchFamily="34" charset="0"/>
                <a:cs typeface="Arial" panose="020B0604020202020204" pitchFamily="34" charset="0"/>
              </a:rPr>
              <a:t>Ra</a:t>
            </a:r>
            <a:r>
              <a:rPr lang="cs-CZ" sz="2000" dirty="0" smtClean="0">
                <a:latin typeface="Arial" panose="020B0604020202020204" pitchFamily="34" charset="0"/>
                <a:cs typeface="Arial" panose="020B0604020202020204" pitchFamily="34" charset="0"/>
              </a:rPr>
              <a:t>(OH)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en-GB" altLang="en-US" sz="2000" dirty="0" smtClean="0">
                <a:latin typeface="Arial" panose="020B0604020202020204" pitchFamily="34" charset="0"/>
                <a:cs typeface="Arial" panose="020B0604020202020204" pitchFamily="34" charset="0"/>
              </a:rPr>
              <a:t>s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reaguje</a:t>
            </a:r>
            <a:r>
              <a:rPr lang="en-GB" altLang="en-US" sz="2000" dirty="0" smtClean="0">
                <a:latin typeface="Arial" panose="020B0604020202020204" pitchFamily="34" charset="0"/>
                <a:cs typeface="Arial" panose="020B0604020202020204" pitchFamily="34" charset="0"/>
              </a:rPr>
              <a:t> z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II.hlavnípodskupiny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nejintenz</a:t>
            </a:r>
            <a:r>
              <a:rPr lang="cs-CZ" altLang="en-US" sz="2000" dirty="0" smtClean="0">
                <a:latin typeface="Arial" panose="020B0604020202020204" pitchFamily="34" charset="0"/>
                <a:cs typeface="Arial" panose="020B0604020202020204" pitchFamily="34" charset="0"/>
              </a:rPr>
              <a:t>i</a:t>
            </a:r>
            <a:r>
              <a:rPr lang="en-GB" altLang="en-US" sz="2000" dirty="0" err="1" smtClean="0">
                <a:latin typeface="Arial" panose="020B0604020202020204" pitchFamily="34" charset="0"/>
                <a:cs typeface="Arial" panose="020B0604020202020204" pitchFamily="34" charset="0"/>
              </a:rPr>
              <a:t>vn</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ji</a:t>
            </a:r>
            <a:r>
              <a:rPr lang="cs-CZ" altLang="en-US"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57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Obdélník 2"/>
          <p:cNvSpPr/>
          <p:nvPr/>
        </p:nvSpPr>
        <p:spPr>
          <a:xfrm>
            <a:off x="181583" y="118353"/>
            <a:ext cx="8839200" cy="6401753"/>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Reakce s </a:t>
            </a:r>
            <a:r>
              <a:rPr lang="cs-CZ" sz="2000" u="sng" dirty="0">
                <a:latin typeface="Arial" panose="020B0604020202020204" pitchFamily="34" charset="0"/>
                <a:cs typeface="Arial" panose="020B0604020202020204" pitchFamily="34" charset="0"/>
              </a:rPr>
              <a:t>fluorem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chlorem</a:t>
            </a:r>
            <a:r>
              <a:rPr lang="cs-CZ" sz="2000" dirty="0">
                <a:latin typeface="Arial" panose="020B0604020202020204" pitchFamily="34" charset="0"/>
                <a:cs typeface="Arial" panose="020B0604020202020204" pitchFamily="34" charset="0"/>
              </a:rPr>
              <a:t> nastává za vzniku fluoridu </a:t>
            </a:r>
            <a:r>
              <a:rPr lang="cs-CZ" sz="2000" dirty="0" err="1">
                <a:latin typeface="Arial" panose="020B0604020202020204" pitchFamily="34" charset="0"/>
                <a:cs typeface="Arial" panose="020B0604020202020204" pitchFamily="34" charset="0"/>
              </a:rPr>
              <a:t>radnatého</a:t>
            </a:r>
            <a:r>
              <a:rPr lang="cs-CZ" sz="2000" dirty="0">
                <a:latin typeface="Arial" panose="020B0604020202020204" pitchFamily="34" charset="0"/>
                <a:cs typeface="Arial" panose="020B0604020202020204" pitchFamily="34" charset="0"/>
              </a:rPr>
              <a:t> RaF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chloridu </a:t>
            </a:r>
            <a:r>
              <a:rPr lang="cs-CZ" sz="2000" dirty="0" err="1">
                <a:latin typeface="Arial" panose="020B0604020202020204" pitchFamily="34" charset="0"/>
                <a:cs typeface="Arial" panose="020B0604020202020204" pitchFamily="34" charset="0"/>
              </a:rPr>
              <a:t>radnatého</a:t>
            </a:r>
            <a:r>
              <a:rPr lang="cs-CZ" sz="2000" dirty="0">
                <a:latin typeface="Arial" panose="020B0604020202020204" pitchFamily="34" charset="0"/>
                <a:cs typeface="Arial" panose="020B0604020202020204" pitchFamily="34" charset="0"/>
              </a:rPr>
              <a:t> RaCl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již za laboratorní </a:t>
            </a:r>
            <a:r>
              <a:rPr lang="cs-CZ" sz="2000" dirty="0" err="1">
                <a:latin typeface="Arial" panose="020B0604020202020204" pitchFamily="34" charset="0"/>
                <a:cs typeface="Arial" panose="020B0604020202020204" pitchFamily="34" charset="0"/>
              </a:rPr>
              <a:t>teloty</a:t>
            </a:r>
            <a:r>
              <a:rPr lang="cs-CZ" sz="2000" dirty="0">
                <a:latin typeface="Arial" panose="020B0604020202020204" pitchFamily="34" charset="0"/>
                <a:cs typeface="Arial" panose="020B0604020202020204" pitchFamily="34" charset="0"/>
              </a:rPr>
              <a:t>,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se slučuje na sulfid </a:t>
            </a:r>
            <a:r>
              <a:rPr lang="cs-CZ" sz="2000" dirty="0" err="1">
                <a:latin typeface="Arial" panose="020B0604020202020204" pitchFamily="34" charset="0"/>
                <a:cs typeface="Arial" panose="020B0604020202020204" pitchFamily="34" charset="0"/>
              </a:rPr>
              <a:t>radnatý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RaS</a:t>
            </a:r>
            <a:r>
              <a:rPr lang="cs-CZ" sz="2000" dirty="0">
                <a:latin typeface="Arial" panose="020B0604020202020204" pitchFamily="34" charset="0"/>
                <a:cs typeface="Arial" panose="020B0604020202020204" pitchFamily="34" charset="0"/>
              </a:rPr>
              <a:t> při teplotě 150°C</a:t>
            </a:r>
            <a:r>
              <a:rPr lang="cs-CZ" sz="2000" dirty="0" smtClean="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Ve </a:t>
            </a:r>
            <a:r>
              <a:rPr lang="cs-CZ" sz="2000" dirty="0">
                <a:latin typeface="Arial" panose="020B0604020202020204" pitchFamily="34" charset="0"/>
                <a:cs typeface="Arial" panose="020B0604020202020204" pitchFamily="34" charset="0"/>
              </a:rPr>
              <a:t>sloučeninách vystupuje radium v oxidačním stupni II jako </a:t>
            </a:r>
            <a:r>
              <a:rPr lang="cs-CZ" sz="2000" dirty="0" err="1">
                <a:latin typeface="Arial" panose="020B0604020202020204" pitchFamily="34" charset="0"/>
                <a:cs typeface="Arial" panose="020B0604020202020204" pitchFamily="34" charset="0"/>
              </a:rPr>
              <a:t>radnatý</a:t>
            </a:r>
            <a:r>
              <a:rPr lang="cs-CZ" sz="2000" dirty="0">
                <a:latin typeface="Arial" panose="020B0604020202020204" pitchFamily="34" charset="0"/>
                <a:cs typeface="Arial" panose="020B0604020202020204" pitchFamily="34" charset="0"/>
              </a:rPr>
              <a:t> kation Ra</a:t>
            </a:r>
            <a:r>
              <a:rPr lang="cs-CZ" sz="2000" baseline="30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Radnaté</a:t>
            </a:r>
            <a:r>
              <a:rPr lang="cs-CZ" sz="2000" dirty="0">
                <a:latin typeface="Arial" panose="020B0604020202020204" pitchFamily="34" charset="0"/>
                <a:cs typeface="Arial" panose="020B0604020202020204" pitchFamily="34" charset="0"/>
              </a:rPr>
              <a:t> soli, s výjimkou dusičnanu </a:t>
            </a:r>
            <a:r>
              <a:rPr lang="cs-CZ" sz="2000" dirty="0" err="1">
                <a:latin typeface="Arial" panose="020B0604020202020204" pitchFamily="34" charset="0"/>
                <a:cs typeface="Arial" panose="020B0604020202020204" pitchFamily="34" charset="0"/>
              </a:rPr>
              <a:t>radnatého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Ra</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jsou velmi málo rozpustné ve vodě, jsou obvykle bezbarvé, s výjimkou žlutého chromanu </a:t>
            </a:r>
            <a:r>
              <a:rPr lang="cs-CZ" sz="2000" dirty="0" err="1">
                <a:latin typeface="Arial" panose="020B0604020202020204" pitchFamily="34" charset="0"/>
                <a:cs typeface="Arial" panose="020B0604020202020204" pitchFamily="34" charset="0"/>
              </a:rPr>
              <a:t>radnatého</a:t>
            </a:r>
            <a:r>
              <a:rPr lang="cs-CZ" sz="2000" dirty="0">
                <a:latin typeface="Arial" panose="020B0604020202020204" pitchFamily="34" charset="0"/>
                <a:cs typeface="Arial" panose="020B0604020202020204" pitchFamily="34" charset="0"/>
              </a:rPr>
              <a:t> RaCrO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Na vzduchu modře světélkují a bezbarvý plamen zbarvují intenzivně karmínově červeně.</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Radium </a:t>
            </a:r>
            <a:r>
              <a:rPr lang="cs-CZ" sz="2000" dirty="0">
                <a:latin typeface="Arial" panose="020B0604020202020204" pitchFamily="34" charset="0"/>
                <a:cs typeface="Arial" panose="020B0604020202020204" pitchFamily="34" charset="0"/>
              </a:rPr>
              <a:t>se v přírodě vyskytuje společně s radonem, velmi vzácně jako součást rud uranu, z kterých se složitým postupem ve velmi malém množství </a:t>
            </a:r>
            <a:r>
              <a:rPr lang="cs-CZ" sz="2000" dirty="0" smtClean="0">
                <a:latin typeface="Arial" panose="020B0604020202020204" pitchFamily="34" charset="0"/>
                <a:cs typeface="Arial" panose="020B0604020202020204" pitchFamily="34" charset="0"/>
              </a:rPr>
              <a:t>získává, a v </a:t>
            </a:r>
            <a:r>
              <a:rPr lang="cs-CZ" sz="2000" dirty="0">
                <a:latin typeface="Arial" panose="020B0604020202020204" pitchFamily="34" charset="0"/>
                <a:cs typeface="Arial" panose="020B0604020202020204" pitchFamily="34" charset="0"/>
              </a:rPr>
              <a:t>důlních vodách uranových </a:t>
            </a:r>
            <a:r>
              <a:rPr lang="cs-CZ" sz="2000" dirty="0" smtClean="0">
                <a:latin typeface="Arial" panose="020B0604020202020204" pitchFamily="34" charset="0"/>
                <a:cs typeface="Arial" panose="020B0604020202020204" pitchFamily="34" charset="0"/>
              </a:rPr>
              <a:t>dolů. </a:t>
            </a:r>
            <a:r>
              <a:rPr lang="cs-CZ" sz="2000" dirty="0">
                <a:latin typeface="Arial" panose="020B0604020202020204" pitchFamily="34" charset="0"/>
                <a:cs typeface="Arial" panose="020B0604020202020204" pitchFamily="34" charset="0"/>
              </a:rPr>
              <a:t>Známým nerostem radia je </a:t>
            </a:r>
            <a:r>
              <a:rPr lang="cs-CZ" sz="2000" b="1" dirty="0" err="1">
                <a:latin typeface="Arial" panose="020B0604020202020204" pitchFamily="34" charset="0"/>
                <a:cs typeface="Arial" panose="020B0604020202020204" pitchFamily="34" charset="0"/>
              </a:rPr>
              <a:t>radiobaryt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Ba,Ra</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Pro </a:t>
            </a:r>
            <a:r>
              <a:rPr lang="cs-CZ" sz="2000" dirty="0">
                <a:latin typeface="Arial" panose="020B0604020202020204" pitchFamily="34" charset="0"/>
                <a:cs typeface="Arial" panose="020B0604020202020204" pitchFamily="34" charset="0"/>
              </a:rPr>
              <a:t>objev radia měla zásadní význam těžba uranových rud a výroba uranových barev v Jáchymově. Právě v odpadu z jáchymovské továrny na uranové barvy objevila M. Curie v roce 1898 nový prvek – </a:t>
            </a:r>
            <a:r>
              <a:rPr lang="cs-CZ" sz="2000" b="1" dirty="0">
                <a:latin typeface="Arial" panose="020B0604020202020204" pitchFamily="34" charset="0"/>
                <a:cs typeface="Arial" panose="020B0604020202020204" pitchFamily="34" charset="0"/>
              </a:rPr>
              <a:t>radium</a:t>
            </a:r>
            <a:r>
              <a:rPr lang="cs-CZ" sz="2000" dirty="0" smtClean="0">
                <a:latin typeface="Arial" panose="020B0604020202020204" pitchFamily="34" charset="0"/>
                <a:cs typeface="Arial" panose="020B0604020202020204" pitchFamily="34" charset="0"/>
              </a:rPr>
              <a:t>.</a:t>
            </a:r>
          </a:p>
          <a:p>
            <a:pPr algn="just"/>
            <a:endParaRPr lang="cs-CZ" sz="1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Praktické využití nachází radium jako </a:t>
            </a:r>
            <a:r>
              <a:rPr lang="cs-CZ" sz="2000" b="1" dirty="0">
                <a:latin typeface="Arial" panose="020B0604020202020204" pitchFamily="34" charset="0"/>
                <a:cs typeface="Arial" panose="020B0604020202020204" pitchFamily="34" charset="0"/>
              </a:rPr>
              <a:t>zdroj radioaktivního záření</a:t>
            </a:r>
            <a:r>
              <a:rPr lang="cs-CZ" sz="2000" dirty="0">
                <a:latin typeface="Arial" panose="020B0604020202020204" pitchFamily="34" charset="0"/>
                <a:cs typeface="Arial" panose="020B0604020202020204" pitchFamily="34" charset="0"/>
              </a:rPr>
              <a:t> pro léčebné, diagnostické i další účely</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Dříve součást </a:t>
            </a:r>
            <a:r>
              <a:rPr lang="cs-CZ" sz="2000" b="1" dirty="0" smtClean="0">
                <a:latin typeface="Arial" panose="020B0604020202020204" pitchFamily="34" charset="0"/>
                <a:cs typeface="Arial" panose="020B0604020202020204" pitchFamily="34" charset="0"/>
              </a:rPr>
              <a:t>luminiscenčních barev </a:t>
            </a:r>
          </a:p>
          <a:p>
            <a:pPr algn="just"/>
            <a:r>
              <a:rPr lang="cs-CZ" sz="2000" dirty="0" smtClean="0">
                <a:latin typeface="Arial" panose="020B0604020202020204" pitchFamily="34" charset="0"/>
                <a:cs typeface="Arial" panose="020B0604020202020204" pitchFamily="34" charset="0"/>
              </a:rPr>
              <a:t>(hodinky, ovládací panely v letadlech, …)</a:t>
            </a:r>
            <a:endParaRPr lang="cs-CZ" sz="2000" dirty="0">
              <a:latin typeface="Arial" panose="020B0604020202020204" pitchFamily="34" charset="0"/>
              <a:cs typeface="Arial" panose="020B0604020202020204" pitchFamily="34" charset="0"/>
            </a:endParaRPr>
          </a:p>
        </p:txBody>
      </p:sp>
      <p:pic>
        <p:nvPicPr>
          <p:cNvPr id="2051" name="Picture 3" descr="https://upload.wikimedia.org/wikipedia/commons/thumb/a/a2/Radium-paint.jpg/255px-Radium-pain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358" y="5681035"/>
            <a:ext cx="973584" cy="9735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661662"/>
            <a:ext cx="1752600" cy="101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0108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49959"/>
            <a:ext cx="8839200" cy="6555641"/>
          </a:xfrm>
          <a:prstGeom prst="rect">
            <a:avLst/>
          </a:prstGeom>
        </p:spPr>
        <p:txBody>
          <a:bodyPr wrap="square">
            <a:spAutoFit/>
          </a:bodyPr>
          <a:lstStyle/>
          <a:p>
            <a:pPr algn="just"/>
            <a:r>
              <a:rPr lang="cs-CZ"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kovové formě bylo radium připraveno až v roce 1910 </a:t>
            </a:r>
            <a:r>
              <a:rPr lang="cs-CZ" sz="2000" i="1" dirty="0">
                <a:latin typeface="Arial" panose="020B0604020202020204" pitchFamily="34" charset="0"/>
                <a:cs typeface="Arial" panose="020B0604020202020204" pitchFamily="34" charset="0"/>
              </a:rPr>
              <a:t>(M. Curie, A. </a:t>
            </a:r>
            <a:r>
              <a:rPr lang="cs-CZ" sz="2000" i="1" dirty="0" err="1">
                <a:latin typeface="Arial" panose="020B0604020202020204" pitchFamily="34" charset="0"/>
                <a:cs typeface="Arial" panose="020B0604020202020204" pitchFamily="34" charset="0"/>
              </a:rPr>
              <a:t>Debierne</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elektrolýzou taveniny chloridu </a:t>
            </a:r>
            <a:r>
              <a:rPr lang="cs-CZ" sz="2000" b="1" dirty="0" err="1">
                <a:latin typeface="Arial" panose="020B0604020202020204" pitchFamily="34" charset="0"/>
                <a:cs typeface="Arial" panose="020B0604020202020204" pitchFamily="34" charset="0"/>
              </a:rPr>
              <a:t>radnatého</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RaCl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Na rtuťové katodě se radium vyloučilo ve formě amalgamu, ze kterého bylo získáno destilací ve vodíkové atmosféře. Později bylo kovové radium připraveno také </a:t>
            </a:r>
            <a:r>
              <a:rPr lang="cs-CZ" sz="2000" b="1" dirty="0">
                <a:latin typeface="Arial" panose="020B0604020202020204" pitchFamily="34" charset="0"/>
                <a:cs typeface="Arial" panose="020B0604020202020204" pitchFamily="34" charset="0"/>
              </a:rPr>
              <a:t>termickým rozkladem azidu </a:t>
            </a:r>
            <a:r>
              <a:rPr lang="cs-CZ" sz="2000" dirty="0" err="1">
                <a:latin typeface="Arial" panose="020B0604020202020204" pitchFamily="34" charset="0"/>
                <a:cs typeface="Arial" panose="020B0604020202020204" pitchFamily="34" charset="0"/>
              </a:rPr>
              <a:t>Ra</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vakuovou redukcí </a:t>
            </a:r>
            <a:r>
              <a:rPr lang="cs-CZ" sz="2000" dirty="0">
                <a:latin typeface="Arial" panose="020B0604020202020204" pitchFamily="34" charset="0"/>
                <a:cs typeface="Arial" panose="020B0604020202020204" pitchFamily="34" charset="0"/>
              </a:rPr>
              <a:t>oxidu </a:t>
            </a:r>
            <a:r>
              <a:rPr lang="cs-CZ" sz="2000" dirty="0" err="1">
                <a:latin typeface="Arial" panose="020B0604020202020204" pitchFamily="34" charset="0"/>
                <a:cs typeface="Arial" panose="020B0604020202020204" pitchFamily="34" charset="0"/>
              </a:rPr>
              <a:t>RaO</a:t>
            </a:r>
            <a:r>
              <a:rPr lang="cs-CZ" sz="2000" dirty="0">
                <a:latin typeface="Arial" panose="020B0604020202020204" pitchFamily="34" charset="0"/>
                <a:cs typeface="Arial" panose="020B0604020202020204" pitchFamily="34" charset="0"/>
              </a:rPr>
              <a:t> hliníkem při teplotě 1200°C</a:t>
            </a:r>
            <a:r>
              <a:rPr lang="cs-CZ" sz="2000" dirty="0" smtClean="0">
                <a:latin typeface="Arial" panose="020B0604020202020204" pitchFamily="34" charset="0"/>
                <a:cs typeface="Arial" panose="020B0604020202020204" pitchFamily="34" charset="0"/>
              </a:rPr>
              <a:t>.</a:t>
            </a:r>
          </a:p>
          <a:p>
            <a:pPr algn="just"/>
            <a:endParaRPr lang="cs-CZ" sz="1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Čisté </a:t>
            </a:r>
            <a:r>
              <a:rPr lang="cs-CZ" sz="2000" dirty="0">
                <a:latin typeface="Arial" panose="020B0604020202020204" pitchFamily="34" charset="0"/>
                <a:cs typeface="Arial" panose="020B0604020202020204" pitchFamily="34" charset="0"/>
              </a:rPr>
              <a:t>kovové radium se nevyrábí, pro technické a léčebné využití se používají pouze jeho </a:t>
            </a:r>
            <a:r>
              <a:rPr lang="cs-CZ" sz="2000" b="1" dirty="0">
                <a:latin typeface="Arial" panose="020B0604020202020204" pitchFamily="34" charset="0"/>
                <a:cs typeface="Arial" panose="020B0604020202020204" pitchFamily="34" charset="0"/>
              </a:rPr>
              <a:t>sloučeniny</a:t>
            </a:r>
            <a:r>
              <a:rPr lang="cs-CZ" sz="2000" dirty="0" smtClean="0">
                <a:latin typeface="Arial" panose="020B0604020202020204" pitchFamily="34" charset="0"/>
                <a:cs typeface="Arial" panose="020B0604020202020204" pitchFamily="34" charset="0"/>
              </a:rPr>
              <a:t>. Rudný </a:t>
            </a:r>
            <a:r>
              <a:rPr lang="cs-CZ" sz="2000" dirty="0">
                <a:latin typeface="Arial" panose="020B0604020202020204" pitchFamily="34" charset="0"/>
                <a:cs typeface="Arial" panose="020B0604020202020204" pitchFamily="34" charset="0"/>
              </a:rPr>
              <a:t>koncentrát rudy s obsahem radia se oxidačně praží, tím dojde k odstranění síry a arsenu. Výpražek se rozpustí v kyselině sírové. Působením chloridu barnatého se vysráží radium, v roztoku zůstane uran. Usazenina se převede varem </a:t>
            </a:r>
            <a:r>
              <a:rPr lang="cs-CZ" sz="2000" dirty="0" smtClean="0">
                <a:latin typeface="Arial" panose="020B0604020202020204" pitchFamily="34" charset="0"/>
                <a:cs typeface="Arial" panose="020B0604020202020204" pitchFamily="34" charset="0"/>
              </a:rPr>
              <a:t>s uhličitanem </a:t>
            </a:r>
            <a:r>
              <a:rPr lang="cs-CZ" sz="2000" dirty="0">
                <a:latin typeface="Arial" panose="020B0604020202020204" pitchFamily="34" charset="0"/>
                <a:cs typeface="Arial" panose="020B0604020202020204" pitchFamily="34" charset="0"/>
              </a:rPr>
              <a:t>sodným ze síranů na uhličitany a následně kyselinou chlorovodíkovou na chloridy.</a:t>
            </a:r>
          </a:p>
          <a:p>
            <a:pPr algn="just"/>
            <a:endParaRPr lang="cs-CZ" sz="1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Oddělování radia od barya </a:t>
            </a:r>
            <a:r>
              <a:rPr lang="cs-CZ" sz="2000" dirty="0">
                <a:latin typeface="Arial" panose="020B0604020202020204" pitchFamily="34" charset="0"/>
                <a:cs typeface="Arial" panose="020B0604020202020204" pitchFamily="34" charset="0"/>
              </a:rPr>
              <a:t>klasickou Curieovou metodou je založeno na frakční krystalizaci, závislé na rozdílné rozpustnosti chloridů radia a barya. Roztok chloridů se odpařuje, až do vzniku zárodečných krystalů, po ochlazení se objeví shluky krystalů bohatší na radium. Krystaly se oddělí, a celý postup se několiksetkrát opakuje, až roztok žádné radium </a:t>
            </a:r>
            <a:r>
              <a:rPr lang="cs-CZ" sz="2000" dirty="0" smtClean="0">
                <a:latin typeface="Arial" panose="020B0604020202020204" pitchFamily="34" charset="0"/>
                <a:cs typeface="Arial" panose="020B0604020202020204" pitchFamily="34" charset="0"/>
              </a:rPr>
              <a:t>neobsahuje.</a:t>
            </a:r>
          </a:p>
          <a:p>
            <a:pPr algn="just"/>
            <a:endParaRPr lang="cs-CZ"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Moderní </a:t>
            </a:r>
            <a:r>
              <a:rPr lang="cs-CZ" sz="2000" dirty="0">
                <a:latin typeface="Arial" panose="020B0604020202020204" pitchFamily="34" charset="0"/>
                <a:cs typeface="Arial" panose="020B0604020202020204" pitchFamily="34" charset="0"/>
              </a:rPr>
              <a:t>ruský postup oddělování radia od barya využívá frakční srážení radia chromanem barnatým BaCrO</a:t>
            </a:r>
            <a:r>
              <a:rPr lang="cs-CZ" sz="2000" baseline="-25000" dirty="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345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9762"/>
          </a:xfrm>
        </p:spPr>
        <p:txBody>
          <a:bodyPr>
            <a:normAutofit/>
          </a:bodyPr>
          <a:lstStyle/>
          <a:p>
            <a:r>
              <a:rPr lang="en-US" sz="2800" b="1" dirty="0" err="1" smtClean="0"/>
              <a:t>Hydridy</a:t>
            </a:r>
            <a:endParaRPr lang="cs-CZ" sz="2800" b="1" dirty="0"/>
          </a:p>
        </p:txBody>
      </p:sp>
      <p:sp>
        <p:nvSpPr>
          <p:cNvPr id="4" name="Obdélník 3"/>
          <p:cNvSpPr/>
          <p:nvPr/>
        </p:nvSpPr>
        <p:spPr>
          <a:xfrm>
            <a:off x="152400" y="990600"/>
            <a:ext cx="8839200" cy="1015663"/>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Hydridy beryllia </a:t>
            </a:r>
            <a:r>
              <a:rPr lang="cs-CZ" sz="2000" dirty="0" smtClean="0">
                <a:latin typeface="Arial" panose="020B0604020202020204" pitchFamily="34" charset="0"/>
                <a:cs typeface="Arial" panose="020B0604020202020204" pitchFamily="34" charset="0"/>
              </a:rPr>
              <a:t>BeH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hořčíku</a:t>
            </a:r>
            <a:r>
              <a:rPr lang="cs-CZ" sz="2000" dirty="0">
                <a:latin typeface="Arial" panose="020B0604020202020204" pitchFamily="34" charset="0"/>
                <a:cs typeface="Arial" panose="020B0604020202020204" pitchFamily="34" charset="0"/>
              </a:rPr>
              <a:t> MgH</a:t>
            </a:r>
            <a:r>
              <a:rPr lang="cs-CZ" sz="2000" baseline="-25000" dirty="0">
                <a:latin typeface="Arial" panose="020B0604020202020204" pitchFamily="34" charset="0"/>
                <a:cs typeface="Arial" panose="020B0604020202020204" pitchFamily="34" charset="0"/>
              </a:rPr>
              <a:t>2 </a:t>
            </a:r>
            <a:r>
              <a:rPr lang="cs-CZ" sz="2000" dirty="0" err="1" smtClean="0">
                <a:latin typeface="Arial" panose="020B0604020202020204" pitchFamily="34" charset="0"/>
                <a:cs typeface="Arial" panose="020B0604020202020204" pitchFamily="34" charset="0"/>
              </a:rPr>
              <a:t>mjí</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schopnost polymerovat a </a:t>
            </a:r>
            <a:r>
              <a:rPr lang="cs-CZ" sz="2000" dirty="0" smtClean="0">
                <a:latin typeface="Arial" panose="020B0604020202020204" pitchFamily="34" charset="0"/>
                <a:cs typeface="Arial" panose="020B0604020202020204" pitchFamily="34" charset="0"/>
              </a:rPr>
              <a:t>tvořit </a:t>
            </a:r>
            <a:r>
              <a:rPr lang="cs-CZ" sz="2000" dirty="0">
                <a:latin typeface="Arial" panose="020B0604020202020204" pitchFamily="34" charset="0"/>
                <a:cs typeface="Arial" panose="020B0604020202020204" pitchFamily="34" charset="0"/>
              </a:rPr>
              <a:t>makromolekulární </a:t>
            </a:r>
            <a:r>
              <a:rPr lang="cs-CZ" sz="2000" dirty="0" smtClean="0">
                <a:latin typeface="Arial" panose="020B0604020202020204" pitchFamily="34" charset="0"/>
                <a:cs typeface="Arial" panose="020B0604020202020204" pitchFamily="34" charset="0"/>
              </a:rPr>
              <a:t>řetězce</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2" descr="s3mn.mnimg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43415"/>
            <a:ext cx="4948592" cy="1814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ubs.rsc.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254785"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114300" y="3752671"/>
            <a:ext cx="8915400" cy="1938992"/>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Hydridy hořčíku MgH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Mg(AlH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mají značnou perspektivu jako bezpečné zásobníky vodíku. </a:t>
            </a:r>
            <a:endParaRPr lang="cs-CZ" sz="2000" dirty="0" smtClean="0">
              <a:latin typeface="Arial" panose="020B0604020202020204" pitchFamily="34" charset="0"/>
              <a:cs typeface="Arial" panose="020B0604020202020204" pitchFamily="34" charset="0"/>
            </a:endParaRPr>
          </a:p>
          <a:p>
            <a:endParaRPr lang="cs-CZ" altLang="en-US" sz="2000" b="1" dirty="0">
              <a:latin typeface="Arial" panose="020B0604020202020204" pitchFamily="34" charset="0"/>
              <a:cs typeface="Arial" panose="020B0604020202020204" pitchFamily="34" charset="0"/>
            </a:endParaRPr>
          </a:p>
          <a:p>
            <a:endParaRPr lang="cs-CZ" altLang="en-US" sz="2000" b="1" dirty="0" smtClean="0">
              <a:latin typeface="Arial" panose="020B0604020202020204" pitchFamily="34" charset="0"/>
              <a:cs typeface="Arial" panose="020B0604020202020204" pitchFamily="34" charset="0"/>
            </a:endParaRPr>
          </a:p>
          <a:p>
            <a:r>
              <a:rPr lang="cs-CZ" altLang="en-US" sz="2000" b="1" dirty="0" smtClean="0">
                <a:latin typeface="Arial" panose="020B0604020202020204" pitchFamily="34" charset="0"/>
                <a:cs typeface="Arial" panose="020B0604020202020204" pitchFamily="34" charset="0"/>
              </a:rPr>
              <a:t>Hydridy </a:t>
            </a:r>
            <a:r>
              <a:rPr lang="en-GB" altLang="en-US" sz="2000" b="1" dirty="0" smtClean="0">
                <a:latin typeface="Arial" panose="020B0604020202020204" pitchFamily="34" charset="0"/>
                <a:cs typeface="Arial" panose="020B0604020202020204" pitchFamily="34" charset="0"/>
              </a:rPr>
              <a:t>Ca</a:t>
            </a:r>
            <a:r>
              <a:rPr lang="en-GB" altLang="en-US" sz="2000" b="1" dirty="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Sr</a:t>
            </a:r>
            <a:r>
              <a:rPr lang="cs-CZ" altLang="en-US" sz="2000" b="1" dirty="0" smtClean="0">
                <a:latin typeface="Arial" panose="020B0604020202020204" pitchFamily="34" charset="0"/>
                <a:cs typeface="Arial" panose="020B0604020202020204" pitchFamily="34" charset="0"/>
              </a:rPr>
              <a:t> a </a:t>
            </a:r>
            <a:r>
              <a:rPr lang="en-GB" altLang="en-US" sz="2000" b="1" dirty="0" smtClean="0">
                <a:latin typeface="Arial" panose="020B0604020202020204" pitchFamily="34" charset="0"/>
                <a:cs typeface="Arial" panose="020B0604020202020204" pitchFamily="34" charset="0"/>
              </a:rPr>
              <a:t>Ba</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iontové hydridy (</a:t>
            </a:r>
            <a:r>
              <a:rPr lang="en-GB" altLang="en-US" sz="2000" dirty="0" err="1">
                <a:latin typeface="Arial" panose="020B0604020202020204" pitchFamily="34" charset="0"/>
                <a:cs typeface="Arial" panose="020B0604020202020204" pitchFamily="34" charset="0"/>
              </a:rPr>
              <a:t>kation</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kovu</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a:t>
            </a:r>
            <a:r>
              <a:rPr lang="en-GB" altLang="en-US" sz="2000" dirty="0">
                <a:latin typeface="Arial" panose="020B0604020202020204" pitchFamily="34" charset="0"/>
                <a:cs typeface="Arial" panose="020B0604020202020204" pitchFamily="34" charset="0"/>
              </a:rPr>
              <a:t> anion H</a:t>
            </a:r>
            <a:r>
              <a:rPr lang="en-GB" altLang="en-US" sz="2000" baseline="30000" dirty="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bezbarvé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krystalické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látky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reduk</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ní</a:t>
            </a:r>
            <a:r>
              <a:rPr lang="cs-CZ" altLang="en-US" sz="2000" dirty="0">
                <a:latin typeface="Arial" panose="020B0604020202020204" pitchFamily="34" charset="0"/>
                <a:cs typeface="Arial" panose="020B0604020202020204" pitchFamily="34" charset="0"/>
              </a:rPr>
              <a:t> č</a:t>
            </a:r>
            <a:r>
              <a:rPr lang="en-GB" altLang="en-US" sz="2000" dirty="0" err="1">
                <a:latin typeface="Arial" panose="020B0604020202020204" pitchFamily="34" charset="0"/>
                <a:cs typeface="Arial" panose="020B0604020202020204" pitchFamily="34" charset="0"/>
              </a:rPr>
              <a:t>inidla</a:t>
            </a:r>
            <a:r>
              <a:rPr lang="cs-CZ" altLang="en-US" sz="2000" dirty="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4166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3562"/>
          </a:xfrm>
        </p:spPr>
        <p:txBody>
          <a:bodyPr>
            <a:normAutofit/>
          </a:bodyPr>
          <a:lstStyle/>
          <a:p>
            <a:r>
              <a:rPr lang="cs-CZ" sz="2800" b="1" dirty="0" smtClean="0"/>
              <a:t>Sloučeniny s halogeny</a:t>
            </a:r>
            <a:endParaRPr lang="cs-CZ" sz="2800" b="1" dirty="0"/>
          </a:p>
        </p:txBody>
      </p:sp>
      <p:sp>
        <p:nvSpPr>
          <p:cNvPr id="4" name="Obdélník 3"/>
          <p:cNvSpPr/>
          <p:nvPr/>
        </p:nvSpPr>
        <p:spPr>
          <a:xfrm>
            <a:off x="144294" y="838200"/>
            <a:ext cx="8839200" cy="5847755"/>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beryllnatý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BeCl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katalyzátor v organické chemii, </a:t>
            </a:r>
            <a:r>
              <a:rPr lang="cs-CZ" sz="2000" b="1" dirty="0">
                <a:latin typeface="Arial" panose="020B0604020202020204" pitchFamily="34" charset="0"/>
                <a:cs typeface="Arial" panose="020B0604020202020204" pitchFamily="34" charset="0"/>
              </a:rPr>
              <a:t>fluorid </a:t>
            </a:r>
            <a:r>
              <a:rPr lang="cs-CZ" sz="2000" b="1" dirty="0" err="1">
                <a:latin typeface="Arial" panose="020B0604020202020204" pitchFamily="34" charset="0"/>
                <a:cs typeface="Arial" panose="020B0604020202020204" pitchFamily="34" charset="0"/>
              </a:rPr>
              <a:t>beryllnatý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BeF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v biochemii jako inhibitor reakcí proteinů a ve směsi s fluoridem lithným </a:t>
            </a:r>
            <a:r>
              <a:rPr lang="cs-CZ" sz="2000" dirty="0" err="1">
                <a:latin typeface="Arial" panose="020B0604020202020204" pitchFamily="34" charset="0"/>
                <a:cs typeface="Arial" panose="020B0604020202020204" pitchFamily="34" charset="0"/>
              </a:rPr>
              <a:t>LiF</a:t>
            </a:r>
            <a:r>
              <a:rPr lang="cs-CZ" sz="2000" dirty="0">
                <a:latin typeface="Arial" panose="020B0604020202020204" pitchFamily="34" charset="0"/>
                <a:cs typeface="Arial" panose="020B0604020202020204" pitchFamily="34" charset="0"/>
              </a:rPr>
              <a:t> jako chladivo v experimentálních jaderných reaktorech MSRE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Molten</a:t>
            </a:r>
            <a:r>
              <a:rPr lang="cs-CZ" sz="2000" i="1" dirty="0">
                <a:latin typeface="Arial" panose="020B0604020202020204" pitchFamily="34" charset="0"/>
                <a:cs typeface="Arial" panose="020B0604020202020204" pitchFamily="34" charset="0"/>
              </a:rPr>
              <a:t> Salt </a:t>
            </a:r>
            <a:r>
              <a:rPr lang="cs-CZ" sz="2000" i="1" dirty="0" err="1">
                <a:latin typeface="Arial" panose="020B0604020202020204" pitchFamily="34" charset="0"/>
                <a:cs typeface="Arial" panose="020B0604020202020204" pitchFamily="34" charset="0"/>
              </a:rPr>
              <a:t>Reactor</a:t>
            </a:r>
            <a:r>
              <a:rPr lang="cs-CZ" sz="2000" i="1" dirty="0">
                <a:latin typeface="Arial" panose="020B0604020202020204" pitchFamily="34" charset="0"/>
                <a:cs typeface="Arial" panose="020B0604020202020204" pitchFamily="34" charset="0"/>
              </a:rPr>
              <a:t> Experiment</a:t>
            </a:r>
            <a:r>
              <a:rPr lang="cs-CZ" sz="2000" i="1" dirty="0" smtClean="0">
                <a:latin typeface="Arial" panose="020B0604020202020204" pitchFamily="34" charset="0"/>
                <a:cs typeface="Arial" panose="020B0604020202020204" pitchFamily="34" charset="0"/>
              </a:rPr>
              <a:t>)</a:t>
            </a:r>
          </a:p>
          <a:p>
            <a:pPr algn="just"/>
            <a:endParaRPr lang="cs-CZ"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Chlorid </a:t>
            </a:r>
            <a:r>
              <a:rPr lang="cs-CZ" sz="2000" b="1" dirty="0">
                <a:latin typeface="Arial" panose="020B0604020202020204" pitchFamily="34" charset="0"/>
                <a:cs typeface="Arial" panose="020B0604020202020204" pitchFamily="34" charset="0"/>
              </a:rPr>
              <a:t>hořečnatý</a:t>
            </a:r>
            <a:r>
              <a:rPr lang="cs-CZ" sz="2000" dirty="0">
                <a:latin typeface="Arial" panose="020B0604020202020204" pitchFamily="34" charset="0"/>
                <a:cs typeface="Arial" panose="020B0604020202020204" pitchFamily="34" charset="0"/>
              </a:rPr>
              <a:t> MgCl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základní složkou činidla k důkazu kyseliny fosforečné a jejich solí </a:t>
            </a:r>
            <a:r>
              <a:rPr lang="cs-CZ" sz="2000" i="1" dirty="0">
                <a:latin typeface="Arial" panose="020B0604020202020204" pitchFamily="34" charset="0"/>
                <a:cs typeface="Arial" panose="020B0604020202020204" pitchFamily="34" charset="0"/>
              </a:rPr>
              <a:t>(hořečnatá soluce</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p>
          <a:p>
            <a:pPr algn="just">
              <a:lnSpc>
                <a:spcPct val="90000"/>
              </a:lnSpc>
            </a:pPr>
            <a:endParaRPr lang="cs-CZ" sz="2000" b="1" dirty="0" smtClean="0">
              <a:latin typeface="Arial" panose="020B0604020202020204" pitchFamily="34" charset="0"/>
              <a:cs typeface="Arial" panose="020B0604020202020204" pitchFamily="34" charset="0"/>
            </a:endParaRPr>
          </a:p>
          <a:p>
            <a:pPr algn="just">
              <a:lnSpc>
                <a:spcPct val="90000"/>
              </a:lnSpc>
            </a:pPr>
            <a:r>
              <a:rPr lang="cs-CZ" sz="2000" b="1" dirty="0" smtClean="0">
                <a:latin typeface="Arial" panose="020B0604020202020204" pitchFamily="34" charset="0"/>
                <a:cs typeface="Arial" panose="020B0604020202020204" pitchFamily="34" charset="0"/>
              </a:rPr>
              <a:t>Chlorid vápenatý </a:t>
            </a:r>
            <a:r>
              <a:rPr lang="en-GB" altLang="en-US" sz="2000" dirty="0" smtClean="0">
                <a:latin typeface="Arial" panose="020B0604020202020204" pitchFamily="34" charset="0"/>
                <a:cs typeface="Arial" panose="020B0604020202020204" pitchFamily="34" charset="0"/>
              </a:rPr>
              <a:t>C</a:t>
            </a:r>
            <a:r>
              <a:rPr lang="cs-CZ" altLang="en-US" sz="2000" dirty="0">
                <a:latin typeface="Arial" panose="020B0604020202020204" pitchFamily="34" charset="0"/>
                <a:cs typeface="Arial" panose="020B0604020202020204" pitchFamily="34" charset="0"/>
              </a:rPr>
              <a:t>aCl</a:t>
            </a:r>
            <a:r>
              <a:rPr lang="cs-CZ" altLang="en-US" sz="2000" baseline="-25000" dirty="0">
                <a:latin typeface="Arial" panose="020B0604020202020204" pitchFamily="34" charset="0"/>
                <a:cs typeface="Arial" panose="020B0604020202020204" pitchFamily="34" charset="0"/>
              </a:rPr>
              <a:t>2 </a:t>
            </a:r>
            <a:r>
              <a:rPr lang="cs-CZ" altLang="en-US" sz="2000" dirty="0">
                <a:latin typeface="Arial" panose="020B0604020202020204" pitchFamily="34" charset="0"/>
                <a:cs typeface="Arial" panose="020B0604020202020204" pitchFamily="34" charset="0"/>
              </a:rPr>
              <a:t>.2 H</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dob</a:t>
            </a:r>
            <a:r>
              <a:rPr lang="cs-CZ" altLang="en-US" sz="2000" dirty="0">
                <a:latin typeface="Arial" panose="020B0604020202020204" pitchFamily="34" charset="0"/>
                <a:cs typeface="Arial" panose="020B0604020202020204" pitchFamily="34" charset="0"/>
              </a:rPr>
              <a:t>ř</a:t>
            </a:r>
            <a:r>
              <a:rPr lang="en-GB" altLang="en-US" sz="2000" dirty="0">
                <a:latin typeface="Arial" panose="020B0604020202020204" pitchFamily="34" charset="0"/>
                <a:cs typeface="Arial" panose="020B0604020202020204" pitchFamily="34" charset="0"/>
              </a:rPr>
              <a:t>e </a:t>
            </a:r>
            <a:r>
              <a:rPr lang="en-GB" altLang="en-US" sz="2000" dirty="0" err="1">
                <a:latin typeface="Arial" panose="020B0604020202020204" pitchFamily="34" charset="0"/>
                <a:cs typeface="Arial" panose="020B0604020202020204" pitchFamily="34" charset="0"/>
              </a:rPr>
              <a:t>rozpustný</a:t>
            </a:r>
            <a:r>
              <a:rPr lang="en-GB" altLang="en-US" sz="2000" dirty="0">
                <a:latin typeface="Arial" panose="020B0604020202020204" pitchFamily="34" charset="0"/>
                <a:cs typeface="Arial" panose="020B0604020202020204" pitchFamily="34" charset="0"/>
              </a:rPr>
              <a:t>,</a:t>
            </a:r>
            <a:r>
              <a:rPr lang="cs-CZ"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na dialyzační </a:t>
            </a:r>
            <a:r>
              <a:rPr lang="cs-CZ" altLang="en-US" sz="2000" dirty="0">
                <a:latin typeface="Arial" panose="020B0604020202020204" pitchFamily="34" charset="0"/>
                <a:cs typeface="Arial" panose="020B0604020202020204" pitchFamily="34" charset="0"/>
              </a:rPr>
              <a:t>nebo infuzní roztoky,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bezvodý</a:t>
            </a:r>
            <a:r>
              <a:rPr lang="cs-CZ"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hygroskopický</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používá</a:t>
            </a:r>
            <a:r>
              <a:rPr lang="en-GB" altLang="en-US" sz="2000" dirty="0">
                <a:latin typeface="Arial" panose="020B0604020202020204" pitchFamily="34" charset="0"/>
                <a:cs typeface="Arial" panose="020B0604020202020204" pitchFamily="34" charset="0"/>
              </a:rPr>
              <a:t> k </a:t>
            </a:r>
            <a:r>
              <a:rPr lang="en-GB" altLang="en-US" sz="2000" dirty="0" err="1">
                <a:latin typeface="Arial" panose="020B0604020202020204" pitchFamily="34" charset="0"/>
                <a:cs typeface="Arial" panose="020B0604020202020204" pitchFamily="34" charset="0"/>
              </a:rPr>
              <a:t>sušení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plyn</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jako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tzv</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chlorkalciový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uzáv</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r k </a:t>
            </a:r>
            <a:r>
              <a:rPr lang="en-GB" altLang="en-US" sz="2000" dirty="0" err="1">
                <a:latin typeface="Arial" panose="020B0604020202020204" pitchFamily="34" charset="0"/>
                <a:cs typeface="Arial" panose="020B0604020202020204" pitchFamily="34" charset="0"/>
              </a:rPr>
              <a:t>zamezení</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ístupu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vlhkosti</a:t>
            </a:r>
            <a:r>
              <a:rPr lang="en-GB" altLang="en-US" sz="2000" dirty="0">
                <a:latin typeface="Arial" panose="020B0604020202020204" pitchFamily="34" charset="0"/>
                <a:cs typeface="Arial" panose="020B0604020202020204" pitchFamily="34" charset="0"/>
              </a:rPr>
              <a:t> do </a:t>
            </a:r>
            <a:r>
              <a:rPr lang="en-GB" altLang="en-US" sz="2000" dirty="0" err="1">
                <a:latin typeface="Arial" panose="020B0604020202020204" pitchFamily="34" charset="0"/>
                <a:cs typeface="Arial" panose="020B0604020202020204" pitchFamily="34" charset="0"/>
              </a:rPr>
              <a:t>systemu</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30 % </a:t>
            </a:r>
            <a:r>
              <a:rPr lang="en-GB" altLang="en-US" sz="2000" dirty="0" err="1">
                <a:latin typeface="Arial" panose="020B0604020202020204" pitchFamily="34" charset="0"/>
                <a:cs typeface="Arial" panose="020B0604020202020204" pitchFamily="34" charset="0"/>
              </a:rPr>
              <a:t>vodný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roztok</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tuhne</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i</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48</a:t>
            </a:r>
            <a:r>
              <a:rPr lang="cs-CZ" altLang="en-US" sz="2000" dirty="0" smtClean="0">
                <a:latin typeface="Arial" panose="020B0604020202020204" pitchFamily="34" charset="0"/>
                <a:cs typeface="Arial" panose="020B0604020202020204" pitchFamily="34" charset="0"/>
              </a:rPr>
              <a:t> </a:t>
            </a:r>
            <a:r>
              <a:rPr lang="cs-CZ" altLang="en-US" sz="2000" baseline="30000" dirty="0" smtClean="0">
                <a:latin typeface="Arial" panose="020B0604020202020204" pitchFamily="34" charset="0"/>
                <a:cs typeface="Arial" panose="020B0604020202020204" pitchFamily="34" charset="0"/>
              </a:rPr>
              <a:t>0</a:t>
            </a:r>
            <a:r>
              <a:rPr lang="en-GB" altLang="en-US" sz="2000" dirty="0" smtClean="0">
                <a:latin typeface="Arial" panose="020B0604020202020204" pitchFamily="34" charset="0"/>
                <a:cs typeface="Arial" panose="020B0604020202020204" pitchFamily="34" charset="0"/>
              </a:rPr>
              <a:t>C</a:t>
            </a:r>
            <a:r>
              <a:rPr lang="cs-CZ" altLang="en-US" sz="2000"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Bromid vápenatý </a:t>
            </a:r>
            <a:r>
              <a:rPr lang="cs-CZ" sz="2000" dirty="0">
                <a:latin typeface="Arial" panose="020B0604020202020204" pitchFamily="34" charset="0"/>
                <a:cs typeface="Arial" panose="020B0604020202020204" pitchFamily="34" charset="0"/>
              </a:rPr>
              <a:t>CaBr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k přípravě hustých roztoků pro výplachy ropných vrtů. </a:t>
            </a:r>
            <a:endParaRPr lang="cs-CZ" altLang="en-US" sz="2000" dirty="0">
              <a:latin typeface="Arial" panose="020B0604020202020204" pitchFamily="34" charset="0"/>
              <a:cs typeface="Arial" panose="020B0604020202020204" pitchFamily="34" charset="0"/>
            </a:endParaRPr>
          </a:p>
          <a:p>
            <a:pPr algn="just">
              <a:lnSpc>
                <a:spcPct val="90000"/>
              </a:lnSpc>
            </a:pPr>
            <a:endParaRPr lang="cs-CZ" sz="2000" b="1" dirty="0" smtClean="0">
              <a:latin typeface="Arial" panose="020B0604020202020204" pitchFamily="34" charset="0"/>
              <a:cs typeface="Arial" panose="020B0604020202020204" pitchFamily="34" charset="0"/>
            </a:endParaRPr>
          </a:p>
          <a:p>
            <a:pPr algn="just">
              <a:lnSpc>
                <a:spcPct val="90000"/>
              </a:lnSpc>
            </a:pPr>
            <a:r>
              <a:rPr lang="cs-CZ" sz="2000" b="1" dirty="0" smtClean="0">
                <a:latin typeface="Arial" panose="020B0604020202020204" pitchFamily="34" charset="0"/>
                <a:cs typeface="Arial" panose="020B0604020202020204" pitchFamily="34" charset="0"/>
              </a:rPr>
              <a:t>Chlorid </a:t>
            </a:r>
            <a:r>
              <a:rPr lang="cs-CZ" sz="2000" b="1" dirty="0">
                <a:latin typeface="Arial" panose="020B0604020202020204" pitchFamily="34" charset="0"/>
                <a:cs typeface="Arial" panose="020B0604020202020204" pitchFamily="34" charset="0"/>
              </a:rPr>
              <a:t>strontnatý </a:t>
            </a:r>
            <a:r>
              <a:rPr lang="cs-CZ" sz="2000" dirty="0">
                <a:latin typeface="Arial" panose="020B0604020202020204" pitchFamily="34" charset="0"/>
                <a:cs typeface="Arial" panose="020B0604020202020204" pitchFamily="34" charset="0"/>
              </a:rPr>
              <a:t>SrCl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do zubních past pro citlivé zuby</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algn="just">
              <a:lnSpc>
                <a:spcPct val="90000"/>
              </a:lnSpc>
            </a:pPr>
            <a:endParaRPr lang="cs-CZ" sz="2000" b="1" dirty="0" smtClean="0">
              <a:latin typeface="Arial" panose="020B0604020202020204" pitchFamily="34" charset="0"/>
              <a:cs typeface="Arial" panose="020B0604020202020204" pitchFamily="34" charset="0"/>
            </a:endParaRPr>
          </a:p>
          <a:p>
            <a:pPr algn="just">
              <a:lnSpc>
                <a:spcPct val="90000"/>
              </a:lnSpc>
            </a:pPr>
            <a:r>
              <a:rPr lang="cs-CZ" sz="2000" b="1" dirty="0" smtClean="0">
                <a:latin typeface="Arial" panose="020B0604020202020204" pitchFamily="34" charset="0"/>
                <a:cs typeface="Arial" panose="020B0604020202020204" pitchFamily="34" charset="0"/>
              </a:rPr>
              <a:t>Chlorid </a:t>
            </a:r>
            <a:r>
              <a:rPr lang="cs-CZ" sz="2000" b="1" dirty="0">
                <a:latin typeface="Arial" panose="020B0604020202020204" pitchFamily="34" charset="0"/>
                <a:cs typeface="Arial" panose="020B0604020202020204" pitchFamily="34" charset="0"/>
              </a:rPr>
              <a:t>barnatý </a:t>
            </a:r>
            <a:r>
              <a:rPr lang="cs-CZ" sz="2000" dirty="0">
                <a:latin typeface="Arial" panose="020B0604020202020204" pitchFamily="34" charset="0"/>
                <a:cs typeface="Arial" panose="020B0604020202020204" pitchFamily="34" charset="0"/>
              </a:rPr>
              <a:t>BaCl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bromid barnatý </a:t>
            </a:r>
            <a:r>
              <a:rPr lang="cs-CZ" sz="2000" dirty="0">
                <a:latin typeface="Arial" panose="020B0604020202020204" pitchFamily="34" charset="0"/>
                <a:cs typeface="Arial" panose="020B0604020202020204" pitchFamily="34" charset="0"/>
              </a:rPr>
              <a:t>BaBr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jsou důležitými látkami pro snížení obsahu radia při chemickém čištění odpadních důlních vod po těžbě uranu. </a:t>
            </a:r>
            <a:r>
              <a:rPr lang="cs-CZ" sz="2000" b="1" dirty="0">
                <a:latin typeface="Arial" panose="020B0604020202020204" pitchFamily="34" charset="0"/>
                <a:cs typeface="Arial" panose="020B0604020202020204" pitchFamily="34" charset="0"/>
              </a:rPr>
              <a:t>Fluorid barnatý </a:t>
            </a:r>
            <a:r>
              <a:rPr lang="cs-CZ" sz="2000" dirty="0">
                <a:latin typeface="Arial" panose="020B0604020202020204" pitchFamily="34" charset="0"/>
                <a:cs typeface="Arial" panose="020B0604020202020204" pitchFamily="34" charset="0"/>
              </a:rPr>
              <a:t>BaF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k výrobě detektorů rentgenového a gama záření. </a:t>
            </a:r>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06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5" name="Picture 3" descr="Boromyc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3389"/>
            <a:ext cx="3124200" cy="31100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28600" y="304800"/>
            <a:ext cx="8763000" cy="1938992"/>
          </a:xfrm>
          <a:prstGeom prst="rect">
            <a:avLst/>
          </a:prstGeom>
        </p:spPr>
        <p:txBody>
          <a:bodyPr wrap="square">
            <a:spAutoFit/>
          </a:bodyPr>
          <a:lstStyle/>
          <a:p>
            <a:r>
              <a:rPr lang="en-US" sz="2000" b="1" dirty="0" err="1" smtClean="0">
                <a:latin typeface="Arial" panose="020B0604020202020204" pitchFamily="34" charset="0"/>
                <a:cs typeface="Arial" panose="020B0604020202020204" pitchFamily="34" charset="0"/>
              </a:rPr>
              <a:t>Boromycin</a:t>
            </a:r>
            <a:endParaRPr lang="cs-CZ" sz="2000" b="1"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t>
            </a:r>
            <a:r>
              <a:rPr lang="cs-CZ"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polyether-</a:t>
            </a:r>
            <a:r>
              <a:rPr lang="en-US" sz="2000" dirty="0" err="1" smtClean="0">
                <a:latin typeface="Arial" panose="020B0604020202020204" pitchFamily="34" charset="0"/>
                <a:cs typeface="Arial" panose="020B0604020202020204" pitchFamily="34" charset="0"/>
              </a:rPr>
              <a:t>macrolid</a:t>
            </a:r>
            <a:r>
              <a:rPr lang="cs-CZ" sz="2000" dirty="0" err="1" smtClean="0">
                <a:latin typeface="Arial" panose="020B0604020202020204" pitchFamily="34" charset="0"/>
                <a:cs typeface="Arial" panose="020B0604020202020204" pitchFamily="34" charset="0"/>
              </a:rPr>
              <a:t>ové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antibioti</a:t>
            </a:r>
            <a:r>
              <a:rPr lang="cs-CZ" sz="2000" dirty="0" err="1" smtClean="0">
                <a:latin typeface="Arial" panose="020B0604020202020204" pitchFamily="34" charset="0"/>
                <a:cs typeface="Arial" panose="020B0604020202020204" pitchFamily="34" charset="0"/>
              </a:rPr>
              <a:t>kum</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Bylo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a:t>
            </a:r>
            <a:r>
              <a:rPr lang="cs-CZ" sz="2000" dirty="0" smtClean="0">
                <a:latin typeface="Arial" panose="020B0604020202020204" pitchFamily="34" charset="0"/>
                <a:cs typeface="Arial" panose="020B0604020202020204" pitchFamily="34" charset="0"/>
              </a:rPr>
              <a:t>z</a:t>
            </a:r>
            <a:r>
              <a:rPr lang="en-US" sz="2000" dirty="0" err="1" smtClean="0">
                <a:latin typeface="Arial" panose="020B0604020202020204" pitchFamily="34" charset="0"/>
                <a:cs typeface="Arial" panose="020B0604020202020204" pitchFamily="34" charset="0"/>
              </a:rPr>
              <a:t>ol</a:t>
            </a:r>
            <a:r>
              <a:rPr lang="cs-CZ" sz="2000" dirty="0" err="1" smtClean="0">
                <a:latin typeface="Arial" panose="020B0604020202020204" pitchFamily="34" charset="0"/>
                <a:cs typeface="Arial" panose="020B0604020202020204" pitchFamily="34" charset="0"/>
              </a:rPr>
              <a:t>ováno</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z bakterií </a:t>
            </a:r>
            <a:r>
              <a:rPr lang="en-US" sz="2000" i="1" dirty="0" smtClean="0">
                <a:latin typeface="Arial" panose="020B0604020202020204" pitchFamily="34" charset="0"/>
                <a:cs typeface="Arial" panose="020B0604020202020204" pitchFamily="34" charset="0"/>
              </a:rPr>
              <a:t>Streptomyces </a:t>
            </a:r>
            <a:r>
              <a:rPr lang="en-US" sz="2000" i="1" dirty="0" err="1" smtClean="0">
                <a:latin typeface="Arial" panose="020B0604020202020204" pitchFamily="34" charset="0"/>
                <a:cs typeface="Arial" panose="020B0604020202020204" pitchFamily="34" charset="0"/>
              </a:rPr>
              <a:t>antibioticus</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Účinkuje proti většině </a:t>
            </a:r>
            <a:r>
              <a:rPr lang="en-US" sz="2000" dirty="0" smtClean="0">
                <a:latin typeface="Arial" panose="020B0604020202020204" pitchFamily="34" charset="0"/>
                <a:cs typeface="Arial" panose="020B0604020202020204" pitchFamily="34" charset="0"/>
              </a:rPr>
              <a:t> Gram-</a:t>
            </a:r>
            <a:r>
              <a:rPr lang="en-US" sz="2000" dirty="0" err="1" smtClean="0">
                <a:latin typeface="Arial" panose="020B0604020202020204" pitchFamily="34" charset="0"/>
                <a:cs typeface="Arial" panose="020B0604020202020204" pitchFamily="34" charset="0"/>
              </a:rPr>
              <a:t>po</a:t>
            </a:r>
            <a:r>
              <a:rPr lang="cs-CZ" sz="2000" dirty="0">
                <a:latin typeface="Arial" panose="020B0604020202020204" pitchFamily="34" charset="0"/>
                <a:cs typeface="Arial" panose="020B0604020202020204" pitchFamily="34" charset="0"/>
              </a:rPr>
              <a:t>z</a:t>
            </a:r>
            <a:r>
              <a:rPr lang="en-US" sz="2000" dirty="0" err="1" smtClean="0">
                <a:latin typeface="Arial" panose="020B0604020202020204" pitchFamily="34" charset="0"/>
                <a:cs typeface="Arial" panose="020B0604020202020204" pitchFamily="34" charset="0"/>
              </a:rPr>
              <a:t>itiv</a:t>
            </a:r>
            <a:r>
              <a:rPr lang="cs-CZ" sz="2000" dirty="0" err="1" smtClean="0">
                <a:latin typeface="Arial" panose="020B0604020202020204" pitchFamily="34" charset="0"/>
                <a:cs typeface="Arial" panose="020B0604020202020204" pitchFamily="34" charset="0"/>
              </a:rPr>
              <a:t>ních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a:t>
            </a:r>
            <a:r>
              <a:rPr lang="cs-CZ" sz="2000" dirty="0" smtClean="0">
                <a:latin typeface="Arial" panose="020B0604020202020204" pitchFamily="34" charset="0"/>
                <a:cs typeface="Arial" panose="020B0604020202020204" pitchFamily="34" charset="0"/>
              </a:rPr>
              <a:t>k</a:t>
            </a:r>
            <a:r>
              <a:rPr lang="en-US" sz="2000" dirty="0" err="1" smtClean="0">
                <a:latin typeface="Arial" panose="020B0604020202020204" pitchFamily="34" charset="0"/>
                <a:cs typeface="Arial" panose="020B0604020202020204" pitchFamily="34" charset="0"/>
              </a:rPr>
              <a:t>teri</a:t>
            </a:r>
            <a:r>
              <a:rPr lang="cs-CZ" sz="2000" dirty="0" smtClean="0">
                <a:latin typeface="Arial" panose="020B0604020202020204" pitchFamily="34" charset="0"/>
                <a:cs typeface="Arial" panose="020B0604020202020204" pitchFamily="34" charset="0"/>
              </a:rPr>
              <a:t>í</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proti </a:t>
            </a:r>
            <a:r>
              <a:rPr lang="en-US" sz="2000" dirty="0" smtClean="0">
                <a:latin typeface="Arial" panose="020B0604020202020204" pitchFamily="34" charset="0"/>
                <a:cs typeface="Arial" panose="020B0604020202020204" pitchFamily="34" charset="0"/>
              </a:rPr>
              <a:t>Gram-</a:t>
            </a:r>
            <a:r>
              <a:rPr lang="en-US" sz="2000" dirty="0" err="1" smtClean="0">
                <a:latin typeface="Arial" panose="020B0604020202020204" pitchFamily="34" charset="0"/>
                <a:cs typeface="Arial" panose="020B0604020202020204" pitchFamily="34" charset="0"/>
              </a:rPr>
              <a:t>negativ</a:t>
            </a:r>
            <a:r>
              <a:rPr lang="cs-CZ" sz="2000" dirty="0" smtClean="0">
                <a:latin typeface="Arial" panose="020B0604020202020204" pitchFamily="34" charset="0"/>
                <a:cs typeface="Arial" panose="020B0604020202020204" pitchFamily="34" charset="0"/>
              </a:rPr>
              <a:t>ním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a:t>
            </a:r>
            <a:r>
              <a:rPr lang="cs-CZ" sz="2000" dirty="0" smtClean="0">
                <a:latin typeface="Arial" panose="020B0604020202020204" pitchFamily="34" charset="0"/>
                <a:cs typeface="Arial" panose="020B0604020202020204" pitchFamily="34" charset="0"/>
              </a:rPr>
              <a:t>k</a:t>
            </a:r>
            <a:r>
              <a:rPr lang="en-US" sz="2000" dirty="0" err="1" smtClean="0">
                <a:latin typeface="Arial" panose="020B0604020202020204" pitchFamily="34" charset="0"/>
                <a:cs typeface="Arial" panose="020B0604020202020204" pitchFamily="34" charset="0"/>
              </a:rPr>
              <a:t>teri</a:t>
            </a:r>
            <a:r>
              <a:rPr lang="cs-CZ" sz="2000" dirty="0" err="1" smtClean="0">
                <a:latin typeface="Arial" panose="020B0604020202020204" pitchFamily="34" charset="0"/>
                <a:cs typeface="Arial" panose="020B0604020202020204" pitchFamily="34" charset="0"/>
              </a:rPr>
              <a:t>ím</a:t>
            </a:r>
            <a:r>
              <a:rPr lang="cs-CZ" sz="2000" dirty="0" smtClean="0">
                <a:latin typeface="Arial" panose="020B0604020202020204" pitchFamily="34" charset="0"/>
                <a:cs typeface="Arial" panose="020B0604020202020204" pitchFamily="34" charset="0"/>
              </a:rPr>
              <a:t>  je neúčinné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Boromycin</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poškozuje </a:t>
            </a:r>
            <a:r>
              <a:rPr lang="en-US" sz="2000" dirty="0" err="1" smtClean="0">
                <a:latin typeface="Arial" panose="020B0604020202020204" pitchFamily="34" charset="0"/>
                <a:cs typeface="Arial" panose="020B0604020202020204" pitchFamily="34" charset="0"/>
              </a:rPr>
              <a:t>cytopla</a:t>
            </a:r>
            <a:r>
              <a:rPr lang="cs-CZ" sz="2000" dirty="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m</a:t>
            </a:r>
            <a:r>
              <a:rPr lang="cs-CZ" sz="2000" dirty="0" err="1" smtClean="0">
                <a:latin typeface="Arial" panose="020B0604020202020204" pitchFamily="34" charset="0"/>
                <a:cs typeface="Arial" panose="020B0604020202020204" pitchFamily="34" charset="0"/>
              </a:rPr>
              <a:t>at</a:t>
            </a:r>
            <a:r>
              <a:rPr lang="en-US" sz="2000" dirty="0" err="1" smtClean="0">
                <a:latin typeface="Arial" panose="020B0604020202020204" pitchFamily="34" charset="0"/>
                <a:cs typeface="Arial" panose="020B0604020202020204" pitchFamily="34" charset="0"/>
              </a:rPr>
              <a:t>ic</a:t>
            </a:r>
            <a:r>
              <a:rPr lang="cs-CZ" sz="2000" dirty="0" err="1" smtClean="0">
                <a:latin typeface="Arial" panose="020B0604020202020204" pitchFamily="34" charset="0"/>
                <a:cs typeface="Arial" panose="020B0604020202020204" pitchFamily="34" charset="0"/>
              </a:rPr>
              <a:t>kou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membr</a:t>
            </a:r>
            <a:r>
              <a:rPr lang="cs-CZ" sz="2000" dirty="0" smtClean="0">
                <a:latin typeface="Arial" panose="020B0604020202020204" pitchFamily="34" charset="0"/>
                <a:cs typeface="Arial" panose="020B0604020202020204" pitchFamily="34" charset="0"/>
              </a:rPr>
              <a:t>á</a:t>
            </a:r>
            <a:r>
              <a:rPr lang="en-US" sz="2000" dirty="0" smtClean="0">
                <a:latin typeface="Arial" panose="020B0604020202020204" pitchFamily="34" charset="0"/>
                <a:cs typeface="Arial" panose="020B0604020202020204" pitchFamily="34" charset="0"/>
              </a:rPr>
              <a:t>n</a:t>
            </a:r>
            <a:r>
              <a:rPr lang="cs-CZ" sz="2000" dirty="0" smtClean="0">
                <a:latin typeface="Arial" panose="020B0604020202020204" pitchFamily="34" charset="0"/>
                <a:cs typeface="Arial" panose="020B0604020202020204" pitchFamily="34" charset="0"/>
              </a:rPr>
              <a:t>u</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což vede ke ztrátě K</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ion</a:t>
            </a:r>
            <a:r>
              <a:rPr lang="cs-CZ" sz="2000" dirty="0" err="1" smtClean="0">
                <a:latin typeface="Arial" panose="020B0604020202020204" pitchFamily="34" charset="0"/>
                <a:cs typeface="Arial" panose="020B0604020202020204" pitchFamily="34" charset="0"/>
              </a:rPr>
              <a:t>tů</a:t>
            </a:r>
            <a:r>
              <a:rPr lang="cs-CZ" sz="2000" dirty="0" smtClean="0">
                <a:latin typeface="Arial" panose="020B0604020202020204" pitchFamily="34" charset="0"/>
                <a:cs typeface="Arial" panose="020B0604020202020204" pitchFamily="34" charset="0"/>
              </a:rPr>
              <a:t> z buňky a k její následné smrti</a:t>
            </a:r>
            <a:r>
              <a:rPr lang="en-US"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3077" name="Picture 5" descr="Zobrazit zdrojový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657271"/>
            <a:ext cx="3935353" cy="266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896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52400" y="381000"/>
            <a:ext cx="8839200" cy="6130909"/>
          </a:xfrm>
          <a:prstGeom prst="rect">
            <a:avLst/>
          </a:prstGeom>
        </p:spPr>
        <p:txBody>
          <a:bodyPr wrap="square">
            <a:spAutoFit/>
          </a:bodyPr>
          <a:lstStyle/>
          <a:p>
            <a:pPr algn="just">
              <a:lnSpc>
                <a:spcPct val="90000"/>
              </a:lnSpc>
            </a:pPr>
            <a:r>
              <a:rPr lang="cs-CZ" sz="2000" b="1" dirty="0" smtClean="0">
                <a:latin typeface="Arial" panose="020B0604020202020204" pitchFamily="34" charset="0"/>
                <a:cs typeface="Arial" panose="020B0604020202020204" pitchFamily="34" charset="0"/>
              </a:rPr>
              <a:t>Chloristan </a:t>
            </a:r>
            <a:r>
              <a:rPr lang="cs-CZ" sz="2000" b="1" dirty="0">
                <a:latin typeface="Arial" panose="020B0604020202020204" pitchFamily="34" charset="0"/>
                <a:cs typeface="Arial" panose="020B0604020202020204" pitchFamily="34" charset="0"/>
              </a:rPr>
              <a:t>hořečnatý </a:t>
            </a:r>
            <a:r>
              <a:rPr lang="cs-CZ" sz="2000" dirty="0">
                <a:latin typeface="Arial" panose="020B0604020202020204" pitchFamily="34" charset="0"/>
                <a:cs typeface="Arial" panose="020B0604020202020204" pitchFamily="34" charset="0"/>
              </a:rPr>
              <a:t>Mg(ClO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hlavní složkou chemických detektorů sirného yperitu - S(CH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lnSpc>
                <a:spcPct val="90000"/>
              </a:lnSpc>
            </a:pPr>
            <a:r>
              <a:rPr lang="cs-CZ" sz="2000" b="1" dirty="0">
                <a:latin typeface="Arial" panose="020B0604020202020204" pitchFamily="34" charset="0"/>
                <a:cs typeface="Arial" panose="020B0604020202020204" pitchFamily="34" charset="0"/>
              </a:rPr>
              <a:t>Chlorečnan vápenatý </a:t>
            </a:r>
            <a:r>
              <a:rPr lang="cs-CZ" sz="2000" dirty="0">
                <a:latin typeface="Arial" panose="020B0604020202020204" pitchFamily="34" charset="0"/>
                <a:cs typeface="Arial" panose="020B0604020202020204" pitchFamily="34" charset="0"/>
              </a:rPr>
              <a:t>Ca(ClO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chloristan vápenatý </a:t>
            </a:r>
            <a:r>
              <a:rPr lang="cs-CZ" sz="2000" dirty="0">
                <a:latin typeface="Arial" panose="020B0604020202020204" pitchFamily="34" charset="0"/>
                <a:cs typeface="Arial" panose="020B0604020202020204" pitchFamily="34" charset="0"/>
              </a:rPr>
              <a:t>Ca(ClO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omezeně využívají v pyrotechnice jako silná oxidační činidla. </a:t>
            </a:r>
            <a:r>
              <a:rPr lang="cs-CZ" sz="2000" b="1" dirty="0">
                <a:latin typeface="Arial" panose="020B0604020202020204" pitchFamily="34" charset="0"/>
                <a:cs typeface="Arial" panose="020B0604020202020204" pitchFamily="34" charset="0"/>
              </a:rPr>
              <a:t>Bromičnan vápenatý </a:t>
            </a:r>
            <a:r>
              <a:rPr lang="cs-CZ" sz="2000" dirty="0">
                <a:latin typeface="Arial" panose="020B0604020202020204" pitchFamily="34" charset="0"/>
                <a:cs typeface="Arial" panose="020B0604020202020204" pitchFamily="34" charset="0"/>
              </a:rPr>
              <a:t>Ca(BrO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pod označením E 924 používá jako látka zlepšující mouku</a:t>
            </a:r>
            <a:r>
              <a:rPr lang="cs-CZ" sz="2000"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Jodičnan vápenatý </a:t>
            </a:r>
            <a:r>
              <a:rPr lang="cs-CZ" sz="2000" dirty="0">
                <a:latin typeface="Arial" panose="020B0604020202020204" pitchFamily="34" charset="0"/>
                <a:cs typeface="Arial" panose="020B0604020202020204" pitchFamily="34" charset="0"/>
              </a:rPr>
              <a:t>Ca(IO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antiseptikum v kosmetických přípravcích. </a:t>
            </a:r>
            <a:r>
              <a:rPr lang="cs-CZ" sz="2000" b="1" dirty="0" smtClean="0">
                <a:latin typeface="Arial" panose="020B0604020202020204" pitchFamily="34" charset="0"/>
                <a:cs typeface="Arial" panose="020B0604020202020204" pitchFamily="34" charset="0"/>
              </a:rPr>
              <a:t>Chlornan </a:t>
            </a:r>
            <a:r>
              <a:rPr lang="cs-CZ" sz="2000" b="1" dirty="0">
                <a:latin typeface="Arial" panose="020B0604020202020204" pitchFamily="34" charset="0"/>
                <a:cs typeface="Arial" panose="020B0604020202020204" pitchFamily="34" charset="0"/>
              </a:rPr>
              <a:t>vápenatý </a:t>
            </a:r>
            <a:r>
              <a:rPr lang="en-GB" altLang="en-US" sz="2000" dirty="0" smtClean="0">
                <a:latin typeface="Arial" panose="020B0604020202020204" pitchFamily="34" charset="0"/>
                <a:cs typeface="Arial" panose="020B0604020202020204" pitchFamily="34" charset="0"/>
              </a:rPr>
              <a:t>Ca(Cl</a:t>
            </a:r>
            <a:r>
              <a:rPr lang="cs-CZ" altLang="en-US" sz="2000" dirty="0">
                <a:latin typeface="Arial" panose="020B0604020202020204" pitchFamily="34" charset="0"/>
                <a:cs typeface="Arial" panose="020B0604020202020204" pitchFamily="34" charset="0"/>
              </a:rPr>
              <a:t>O</a:t>
            </a:r>
            <a:r>
              <a:rPr lang="en-GB" altLang="en-US" sz="2000" dirty="0" smtClean="0">
                <a:latin typeface="Arial" panose="020B0604020202020204" pitchFamily="34" charset="0"/>
                <a:cs typeface="Arial" panose="020B0604020202020204" pitchFamily="34" charset="0"/>
              </a:rPr>
              <a:t>)</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je </a:t>
            </a:r>
            <a:r>
              <a:rPr lang="en-GB" altLang="en-US" sz="2000" dirty="0" err="1">
                <a:latin typeface="Arial" panose="020B0604020202020204" pitchFamily="34" charset="0"/>
                <a:cs typeface="Arial" panose="020B0604020202020204" pitchFamily="34" charset="0"/>
              </a:rPr>
              <a:t>sou</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ástí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chlorového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vápna</a:t>
            </a:r>
            <a:r>
              <a:rPr lang="cs-CZ" altLang="en-US" sz="2000" dirty="0">
                <a:latin typeface="Arial" panose="020B0604020202020204" pitchFamily="34" charset="0"/>
                <a:cs typeface="Arial" panose="020B0604020202020204" pitchFamily="34" charset="0"/>
              </a:rPr>
              <a:t>" které </a:t>
            </a:r>
            <a:r>
              <a:rPr lang="cs-CZ" altLang="en-US" sz="2000" dirty="0" smtClean="0">
                <a:latin typeface="Arial" panose="020B0604020202020204" pitchFamily="34" charset="0"/>
                <a:cs typeface="Arial" panose="020B0604020202020204" pitchFamily="34" charset="0"/>
              </a:rPr>
              <a:t>se </a:t>
            </a:r>
            <a:r>
              <a:rPr lang="en-GB" altLang="en-US" sz="2000" dirty="0" smtClean="0">
                <a:latin typeface="Arial" panose="020B0604020202020204" pitchFamily="34" charset="0"/>
                <a:cs typeface="Arial" panose="020B0604020202020204" pitchFamily="34" charset="0"/>
              </a:rPr>
              <a:t>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ipravuje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zavád</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chloru</a:t>
            </a:r>
            <a:r>
              <a:rPr lang="en-GB" altLang="en-US" sz="2000" dirty="0">
                <a:latin typeface="Arial" panose="020B0604020202020204" pitchFamily="34" charset="0"/>
                <a:cs typeface="Arial" panose="020B0604020202020204" pitchFamily="34" charset="0"/>
              </a:rPr>
              <a:t> do </a:t>
            </a:r>
            <a:r>
              <a:rPr lang="en-GB" altLang="en-US" sz="2000" dirty="0" err="1">
                <a:latin typeface="Arial" panose="020B0604020202020204" pitchFamily="34" charset="0"/>
                <a:cs typeface="Arial" panose="020B0604020202020204" pitchFamily="34" charset="0"/>
              </a:rPr>
              <a:t>suspenze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hydroxidu</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vápenatého</a:t>
            </a:r>
            <a:r>
              <a:rPr lang="cs-CZ" altLang="en-US" sz="2000" dirty="0" smtClean="0">
                <a:latin typeface="Arial" panose="020B0604020202020204" pitchFamily="34" charset="0"/>
                <a:cs typeface="Arial" panose="020B0604020202020204" pitchFamily="34" charset="0"/>
              </a:rPr>
              <a:t>.</a:t>
            </a:r>
            <a:endParaRPr lang="cs-CZ" sz="2000" dirty="0" smtClean="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lnSpc>
                <a:spcPct val="90000"/>
              </a:lnSpc>
            </a:pPr>
            <a:r>
              <a:rPr lang="cs-CZ" sz="2000" b="1" dirty="0" smtClean="0">
                <a:latin typeface="Arial" panose="020B0604020202020204" pitchFamily="34" charset="0"/>
                <a:cs typeface="Arial" panose="020B0604020202020204" pitchFamily="34" charset="0"/>
              </a:rPr>
              <a:t>Bromid </a:t>
            </a:r>
            <a:r>
              <a:rPr lang="cs-CZ" sz="2000" b="1" dirty="0">
                <a:latin typeface="Arial" panose="020B0604020202020204" pitchFamily="34" charset="0"/>
                <a:cs typeface="Arial" panose="020B0604020202020204" pitchFamily="34" charset="0"/>
              </a:rPr>
              <a:t>strontnatý </a:t>
            </a:r>
            <a:r>
              <a:rPr lang="cs-CZ" sz="2000" dirty="0">
                <a:latin typeface="Arial" panose="020B0604020202020204" pitchFamily="34" charset="0"/>
                <a:cs typeface="Arial" panose="020B0604020202020204" pitchFamily="34" charset="0"/>
              </a:rPr>
              <a:t>SrBr</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chlorečnan strontnatý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využívají v pyrotechnice - barví plamen intenzivně červeně. </a:t>
            </a:r>
            <a:endParaRPr lang="cs-CZ" sz="2000" dirty="0" smtClean="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lnSpc>
                <a:spcPct val="90000"/>
              </a:lnSpc>
            </a:pPr>
            <a:r>
              <a:rPr lang="cs-CZ" sz="2000" b="1" dirty="0">
                <a:latin typeface="Arial" panose="020B0604020202020204" pitchFamily="34" charset="0"/>
                <a:cs typeface="Arial" panose="020B0604020202020204" pitchFamily="34" charset="0"/>
              </a:rPr>
              <a:t>Chlornan barnatý </a:t>
            </a:r>
            <a:r>
              <a:rPr lang="cs-CZ" sz="2000" dirty="0">
                <a:latin typeface="Arial" panose="020B0604020202020204" pitchFamily="34" charset="0"/>
                <a:cs typeface="Arial" panose="020B0604020202020204" pitchFamily="34" charset="0"/>
              </a:rPr>
              <a:t>Ba(</a:t>
            </a:r>
            <a:r>
              <a:rPr lang="cs-CZ" sz="2000" dirty="0" err="1">
                <a:latin typeface="Arial" panose="020B0604020202020204" pitchFamily="34" charset="0"/>
                <a:cs typeface="Arial" panose="020B0604020202020204" pitchFamily="34" charset="0"/>
              </a:rPr>
              <a:t>ClO</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bělící činidlo a antiseptikum</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Chlorečnan </a:t>
            </a:r>
            <a:r>
              <a:rPr lang="cs-CZ" sz="2000" b="1" dirty="0">
                <a:latin typeface="Arial" panose="020B0604020202020204" pitchFamily="34" charset="0"/>
                <a:cs typeface="Arial" panose="020B0604020202020204" pitchFamily="34" charset="0"/>
              </a:rPr>
              <a:t>barnatý</a:t>
            </a:r>
            <a:r>
              <a:rPr lang="cs-CZ" sz="2000" dirty="0">
                <a:latin typeface="Arial" panose="020B0604020202020204" pitchFamily="34" charset="0"/>
                <a:cs typeface="Arial" panose="020B0604020202020204" pitchFamily="34" charset="0"/>
              </a:rPr>
              <a:t> Ba(ClO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chloristan barnatý </a:t>
            </a:r>
            <a:r>
              <a:rPr lang="cs-CZ" sz="2000" dirty="0">
                <a:latin typeface="Arial" panose="020B0604020202020204" pitchFamily="34" charset="0"/>
                <a:cs typeface="Arial" panose="020B0604020202020204" pitchFamily="34" charset="0"/>
              </a:rPr>
              <a:t>Ba(ClO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využívají v pyrotechnice - barví plamen </a:t>
            </a:r>
            <a:r>
              <a:rPr lang="cs-CZ" sz="2000" dirty="0" smtClean="0">
                <a:latin typeface="Arial" panose="020B0604020202020204" pitchFamily="34" charset="0"/>
                <a:cs typeface="Arial" panose="020B0604020202020204" pitchFamily="34" charset="0"/>
              </a:rPr>
              <a:t>zeleně, krystalický </a:t>
            </a:r>
            <a:r>
              <a:rPr lang="cs-CZ" sz="2000" dirty="0">
                <a:latin typeface="Arial" panose="020B0604020202020204" pitchFamily="34" charset="0"/>
                <a:cs typeface="Arial" panose="020B0604020202020204" pitchFamily="34" charset="0"/>
              </a:rPr>
              <a:t>chloristan barnatý Ba(ClO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se vyznačuje extrémně dobrou rozpustností ve </a:t>
            </a:r>
            <a:r>
              <a:rPr lang="cs-CZ" sz="2000" dirty="0" smtClean="0">
                <a:latin typeface="Arial" panose="020B0604020202020204" pitchFamily="34" charset="0"/>
                <a:cs typeface="Arial" panose="020B0604020202020204" pitchFamily="34" charset="0"/>
              </a:rPr>
              <a:t>vodě (ve </a:t>
            </a:r>
            <a:r>
              <a:rPr lang="cs-CZ" sz="2000" dirty="0">
                <a:latin typeface="Arial" panose="020B0604020202020204" pitchFamily="34" charset="0"/>
                <a:cs typeface="Arial" panose="020B0604020202020204" pitchFamily="34" charset="0"/>
              </a:rPr>
              <a:t>100 g vody se při teplotě </a:t>
            </a:r>
            <a:r>
              <a:rPr lang="cs-CZ" sz="2000" dirty="0" smtClean="0">
                <a:latin typeface="Arial" panose="020B0604020202020204" pitchFamily="34" charset="0"/>
                <a:cs typeface="Arial" panose="020B0604020202020204" pitchFamily="34" charset="0"/>
              </a:rPr>
              <a:t>100 °</a:t>
            </a:r>
            <a:r>
              <a:rPr lang="cs-CZ" sz="2000" dirty="0">
                <a:latin typeface="Arial" panose="020B0604020202020204" pitchFamily="34" charset="0"/>
                <a:cs typeface="Arial" panose="020B0604020202020204" pitchFamily="34" charset="0"/>
              </a:rPr>
              <a:t>C rozpustí 6785 g této </a:t>
            </a:r>
            <a:r>
              <a:rPr lang="cs-CZ" sz="2000" dirty="0" smtClean="0">
                <a:latin typeface="Arial" panose="020B0604020202020204" pitchFamily="34" charset="0"/>
                <a:cs typeface="Arial" panose="020B0604020202020204" pitchFamily="34" charset="0"/>
              </a:rPr>
              <a:t>soli). </a:t>
            </a:r>
            <a:endParaRPr lang="cs-CZ" sz="2000" dirty="0">
              <a:latin typeface="Arial" panose="020B0604020202020204" pitchFamily="34" charset="0"/>
              <a:cs typeface="Arial" panose="020B0604020202020204" pitchFamily="34" charset="0"/>
            </a:endParaRPr>
          </a:p>
          <a:p>
            <a:pPr algn="just">
              <a:lnSpc>
                <a:spcPct val="90000"/>
              </a:lnSpc>
            </a:pPr>
            <a:endParaRPr lang="cs-CZ" sz="2000" b="1" dirty="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38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74970"/>
            <a:ext cx="8839200" cy="594829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Bílý </a:t>
            </a:r>
            <a:r>
              <a:rPr lang="cs-CZ" sz="2000" dirty="0">
                <a:latin typeface="Arial" panose="020B0604020202020204" pitchFamily="34" charset="0"/>
                <a:cs typeface="Arial" panose="020B0604020202020204" pitchFamily="34" charset="0"/>
              </a:rPr>
              <a:t>nerozpustný </a:t>
            </a:r>
            <a:r>
              <a:rPr lang="cs-CZ" sz="2000" b="1" dirty="0">
                <a:latin typeface="Arial" panose="020B0604020202020204" pitchFamily="34" charset="0"/>
                <a:cs typeface="Arial" panose="020B0604020202020204" pitchFamily="34" charset="0"/>
              </a:rPr>
              <a:t>hydroxid </a:t>
            </a:r>
            <a:r>
              <a:rPr lang="cs-CZ" sz="2000" b="1" dirty="0" err="1">
                <a:latin typeface="Arial" panose="020B0604020202020204" pitchFamily="34" charset="0"/>
                <a:cs typeface="Arial" panose="020B0604020202020204" pitchFamily="34" charset="0"/>
              </a:rPr>
              <a:t>beryllnatý</a:t>
            </a:r>
            <a:r>
              <a:rPr lang="cs-CZ" sz="2000" dirty="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Be</a:t>
            </a:r>
            <a:r>
              <a:rPr lang="cs-CZ" sz="2000" dirty="0" smtClean="0">
                <a:latin typeface="Arial" panose="020B0604020202020204" pitchFamily="34" charset="0"/>
                <a:cs typeface="Arial" panose="020B0604020202020204" pitchFamily="34" charset="0"/>
              </a:rPr>
              <a:t>(OH)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výchozí látkou pro přípravu většiny ostatních sloučenin beryllia</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Oxid </a:t>
            </a:r>
            <a:r>
              <a:rPr lang="cs-CZ" sz="2000" b="1" dirty="0" err="1">
                <a:latin typeface="Arial" panose="020B0604020202020204" pitchFamily="34" charset="0"/>
                <a:cs typeface="Arial" panose="020B0604020202020204" pitchFamily="34" charset="0"/>
              </a:rPr>
              <a:t>beryllnatý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BeO</a:t>
            </a:r>
            <a:r>
              <a:rPr lang="cs-CZ" sz="2000" dirty="0">
                <a:latin typeface="Arial" panose="020B0604020202020204" pitchFamily="34" charset="0"/>
                <a:cs typeface="Arial" panose="020B0604020202020204" pitchFamily="34" charset="0"/>
              </a:rPr>
              <a:t> se používá jako izolant v polovodičových součástkách a je součástí </a:t>
            </a:r>
            <a:r>
              <a:rPr lang="cs-CZ" sz="2000" dirty="0" err="1">
                <a:latin typeface="Arial" panose="020B0604020202020204" pitchFamily="34" charset="0"/>
                <a:cs typeface="Arial" panose="020B0604020202020204" pitchFamily="34" charset="0"/>
              </a:rPr>
              <a:t>teplovodivých</a:t>
            </a:r>
            <a:r>
              <a:rPr lang="cs-CZ" sz="2000" dirty="0">
                <a:latin typeface="Arial" panose="020B0604020202020204" pitchFamily="34" charset="0"/>
                <a:cs typeface="Arial" panose="020B0604020202020204" pitchFamily="34" charset="0"/>
              </a:rPr>
              <a:t> past</a:t>
            </a:r>
            <a:r>
              <a:rPr lang="cs-CZ" sz="2000" dirty="0" smtClean="0">
                <a:latin typeface="Arial" panose="020B0604020202020204" pitchFamily="34" charset="0"/>
                <a:cs typeface="Arial" panose="020B0604020202020204" pitchFamily="34" charset="0"/>
              </a:rPr>
              <a:t>. </a:t>
            </a:r>
            <a:r>
              <a:rPr lang="cs-CZ" altLang="en-US" sz="2000" dirty="0" err="1">
                <a:latin typeface="Arial" panose="020B0604020202020204" pitchFamily="34" charset="0"/>
                <a:cs typeface="Arial" panose="020B0604020202020204" pitchFamily="34" charset="0"/>
              </a:rPr>
              <a:t>BeO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lze</a:t>
            </a:r>
            <a:r>
              <a:rPr lang="en-GB" altLang="en-US" sz="2000" dirty="0">
                <a:latin typeface="Arial" panose="020B0604020202020204" pitchFamily="34" charset="0"/>
                <a:cs typeface="Arial" panose="020B0604020202020204" pitchFamily="34" charset="0"/>
              </a:rPr>
              <a:t>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ipravit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žíháním</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hydroxidu</a:t>
            </a:r>
            <a:r>
              <a:rPr lang="en-GB" altLang="en-US" sz="2000" dirty="0" smtClean="0">
                <a:latin typeface="Arial" panose="020B0604020202020204" pitchFamily="34" charset="0"/>
                <a:cs typeface="Arial" panose="020B0604020202020204" pitchFamily="34" charset="0"/>
              </a:rPr>
              <a:t> Be(OH)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BeO</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err="1" smtClean="0">
                <a:latin typeface="Arial" panose="020B0604020202020204" pitchFamily="34" charset="0"/>
                <a:cs typeface="Arial" panose="020B0604020202020204" pitchFamily="34" charset="0"/>
              </a:rPr>
              <a:t>nebo</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uhli</a:t>
            </a:r>
            <a:r>
              <a:rPr lang="cs-CZ" altLang="en-US" sz="2000" dirty="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itanu</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BeCO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BeO</a:t>
            </a:r>
            <a:r>
              <a:rPr lang="en-GB" altLang="en-US" sz="2000" dirty="0">
                <a:latin typeface="Arial" panose="020B0604020202020204" pitchFamily="34" charset="0"/>
                <a:cs typeface="Arial" panose="020B0604020202020204" pitchFamily="34" charset="0"/>
              </a:rPr>
              <a:t> + 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lgn="just"/>
            <a:r>
              <a:rPr lang="en-GB" altLang="en-US" sz="2000" dirty="0" smtClean="0">
                <a:latin typeface="Arial" panose="020B0604020202020204" pitchFamily="34" charset="0"/>
                <a:cs typeface="Arial" panose="020B0604020202020204" pitchFamily="34" charset="0"/>
              </a:rPr>
              <a:t>Be(OH)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se </a:t>
            </a:r>
            <a:r>
              <a:rPr lang="en-GB" altLang="en-US" sz="2000" dirty="0" err="1">
                <a:latin typeface="Arial" panose="020B0604020202020204" pitchFamily="34" charset="0"/>
                <a:cs typeface="Arial" panose="020B0604020202020204" pitchFamily="34" charset="0"/>
              </a:rPr>
              <a:t>rozpouští</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nadbytku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alk</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kovu</a:t>
            </a:r>
            <a:r>
              <a:rPr lang="en-GB" altLang="en-US" sz="2000" dirty="0">
                <a:latin typeface="Arial" panose="020B0604020202020204" pitchFamily="34" charset="0"/>
                <a:cs typeface="Arial" panose="020B0604020202020204" pitchFamily="34" charset="0"/>
              </a:rPr>
              <a:t>: </a:t>
            </a:r>
          </a:p>
          <a:p>
            <a:pPr algn="ctr"/>
            <a:r>
              <a:rPr lang="en-GB" altLang="en-US" sz="2000" dirty="0">
                <a:latin typeface="Arial" panose="020B0604020202020204" pitchFamily="34" charset="0"/>
                <a:cs typeface="Arial" panose="020B0604020202020204" pitchFamily="34" charset="0"/>
              </a:rPr>
              <a:t>     Be(OH)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  2 </a:t>
            </a:r>
            <a:r>
              <a:rPr lang="en-GB" altLang="en-US" sz="2000" dirty="0" err="1">
                <a:latin typeface="Arial" panose="020B0604020202020204" pitchFamily="34" charset="0"/>
                <a:cs typeface="Arial" panose="020B0604020202020204" pitchFamily="34" charset="0"/>
              </a:rPr>
              <a:t>NaOH</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Na</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[Be(OH)</a:t>
            </a:r>
            <a:r>
              <a:rPr lang="en-GB" altLang="en-US" sz="2000" baseline="-25000" dirty="0">
                <a:latin typeface="Arial" panose="020B0604020202020204" pitchFamily="34" charset="0"/>
                <a:cs typeface="Arial" panose="020B0604020202020204" pitchFamily="34" charset="0"/>
              </a:rPr>
              <a:t>4</a:t>
            </a:r>
            <a:r>
              <a:rPr lang="en-GB" altLang="en-US" sz="2000" dirty="0">
                <a:latin typeface="Arial" panose="020B0604020202020204" pitchFamily="34" charset="0"/>
                <a:cs typeface="Arial" panose="020B0604020202020204" pitchFamily="34" charset="0"/>
              </a:rPr>
              <a:t>] </a:t>
            </a:r>
          </a:p>
          <a:p>
            <a:endParaRPr lang="cs-CZ" sz="1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Oxid hořečnatý </a:t>
            </a:r>
            <a:r>
              <a:rPr lang="cs-CZ" sz="2000" dirty="0" err="1">
                <a:latin typeface="Arial" panose="020B0604020202020204" pitchFamily="34" charset="0"/>
                <a:cs typeface="Arial" panose="020B0604020202020204" pitchFamily="34" charset="0"/>
              </a:rPr>
              <a:t>MgO</a:t>
            </a:r>
            <a:r>
              <a:rPr lang="cs-CZ" sz="2000" dirty="0">
                <a:latin typeface="Arial" panose="020B0604020202020204" pitchFamily="34" charset="0"/>
                <a:cs typeface="Arial" panose="020B0604020202020204" pitchFamily="34" charset="0"/>
              </a:rPr>
              <a:t> se používá k výrobě žáruvzdorných materiálů</a:t>
            </a:r>
            <a:r>
              <a:rPr lang="cs-CZ"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MgO</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je</a:t>
            </a:r>
            <a:r>
              <a:rPr lang="en-GB" altLang="en-US" sz="2000" dirty="0" smtClean="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tzv. "</a:t>
            </a:r>
            <a:r>
              <a:rPr lang="en-GB" altLang="en-US" sz="2000" dirty="0" err="1">
                <a:latin typeface="Arial" panose="020B0604020202020204" pitchFamily="34" charset="0"/>
                <a:cs typeface="Arial" panose="020B0604020202020204" pitchFamily="34" charset="0"/>
              </a:rPr>
              <a:t>pálená</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magnezie</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Př</a:t>
            </a:r>
            <a:r>
              <a:rPr lang="en-GB" altLang="en-US" sz="2000" dirty="0" err="1">
                <a:latin typeface="Arial" panose="020B0604020202020204" pitchFamily="34" charset="0"/>
                <a:cs typeface="Arial" panose="020B0604020202020204" pitchFamily="34" charset="0"/>
              </a:rPr>
              <a:t>ípraví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vyžíháním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uhli</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itanu</a:t>
            </a:r>
            <a:r>
              <a:rPr lang="cs-CZ" altLang="en-US" sz="2000" dirty="0">
                <a:latin typeface="Arial" panose="020B0604020202020204" pitchFamily="34" charset="0"/>
                <a:cs typeface="Arial" panose="020B0604020202020204" pitchFamily="34" charset="0"/>
              </a:rPr>
              <a:t> nebo </a:t>
            </a:r>
            <a:r>
              <a:rPr lang="cs-CZ" altLang="en-US" sz="2000" dirty="0" smtClean="0">
                <a:latin typeface="Arial" panose="020B0604020202020204" pitchFamily="34" charset="0"/>
                <a:cs typeface="Arial" panose="020B0604020202020204" pitchFamily="34" charset="0"/>
              </a:rPr>
              <a:t>hydroxidu. R</a:t>
            </a:r>
            <a:r>
              <a:rPr lang="en-GB" altLang="en-US" sz="2000" dirty="0" err="1" smtClean="0">
                <a:latin typeface="Arial" panose="020B0604020202020204" pitchFamily="34" charset="0"/>
                <a:cs typeface="Arial" panose="020B0604020202020204" pitchFamily="34" charset="0"/>
              </a:rPr>
              <a:t>eaguje</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pomalu</a:t>
            </a:r>
            <a:r>
              <a:rPr lang="en-GB" altLang="en-US" sz="2000" dirty="0">
                <a:latin typeface="Arial" panose="020B0604020202020204" pitchFamily="34" charset="0"/>
                <a:cs typeface="Arial" panose="020B0604020202020204" pitchFamily="34" charset="0"/>
              </a:rPr>
              <a:t> s </a:t>
            </a:r>
            <a:r>
              <a:rPr lang="en-GB" altLang="en-US" sz="2000" dirty="0" err="1">
                <a:latin typeface="Arial" panose="020B0604020202020204" pitchFamily="34" charset="0"/>
                <a:cs typeface="Arial" panose="020B0604020202020204" pitchFamily="34" charset="0"/>
              </a:rPr>
              <a:t>vodou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MgO</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Mg(OH)</a:t>
            </a:r>
            <a:r>
              <a:rPr lang="en-GB"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Hydroxid hořečnatý </a:t>
            </a:r>
            <a:r>
              <a:rPr lang="cs-CZ" sz="2000" dirty="0" smtClean="0">
                <a:latin typeface="Arial" panose="020B0604020202020204" pitchFamily="34" charset="0"/>
                <a:cs typeface="Arial" panose="020B0604020202020204" pitchFamily="34" charset="0"/>
              </a:rPr>
              <a:t>se</a:t>
            </a:r>
            <a:r>
              <a:rPr lang="cs-CZ" altLang="en-US" sz="2000" baseline="-25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využívá</a:t>
            </a:r>
            <a:r>
              <a:rPr lang="en-GB" altLang="en-US" sz="2000" dirty="0">
                <a:latin typeface="Arial" panose="020B0604020202020204" pitchFamily="34" charset="0"/>
                <a:cs typeface="Arial" panose="020B0604020202020204" pitchFamily="34" charset="0"/>
              </a:rPr>
              <a:t> se k </a:t>
            </a:r>
            <a:r>
              <a:rPr lang="en-GB" altLang="en-US" sz="2000" dirty="0" err="1">
                <a:latin typeface="Arial" panose="020B0604020202020204" pitchFamily="34" charset="0"/>
                <a:cs typeface="Arial" panose="020B0604020202020204" pitchFamily="34" charset="0"/>
              </a:rPr>
              <a:t>omezení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kyselosti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žalude</a:t>
            </a:r>
            <a:r>
              <a:rPr lang="cs-CZ" altLang="en-US" sz="2000" dirty="0" err="1" smtClean="0">
                <a:latin typeface="Arial" panose="020B0604020202020204" pitchFamily="34" charset="0"/>
                <a:cs typeface="Arial" panose="020B0604020202020204" pitchFamily="34" charset="0"/>
              </a:rPr>
              <a:t>čních</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šťá</a:t>
            </a:r>
            <a:r>
              <a:rPr lang="en-GB" altLang="en-US" sz="2000" dirty="0" smtClean="0">
                <a:latin typeface="Arial" panose="020B0604020202020204" pitchFamily="34" charset="0"/>
                <a:cs typeface="Arial" panose="020B0604020202020204" pitchFamily="34" charset="0"/>
              </a:rPr>
              <a:t>v</a:t>
            </a:r>
            <a:r>
              <a:rPr lang="cs-CZ" altLang="en-US" sz="2000" dirty="0" smtClean="0">
                <a:latin typeface="Arial" panose="020B0604020202020204" pitchFamily="34" charset="0"/>
                <a:cs typeface="Arial" panose="020B0604020202020204" pitchFamily="34" charset="0"/>
              </a:rPr>
              <a:t>.</a:t>
            </a:r>
            <a:endParaRPr lang="cs-CZ" altLang="en-US" sz="2000" baseline="-25000" dirty="0" smtClean="0">
              <a:latin typeface="Arial" panose="020B0604020202020204" pitchFamily="34" charset="0"/>
              <a:cs typeface="Arial" panose="020B0604020202020204" pitchFamily="34" charset="0"/>
            </a:endParaRPr>
          </a:p>
          <a:p>
            <a:pPr>
              <a:buNone/>
            </a:pPr>
            <a:endParaRPr lang="cs-CZ" altLang="en-US" sz="2000" baseline="-25000" dirty="0">
              <a:latin typeface="Arial" panose="020B0604020202020204" pitchFamily="34" charset="0"/>
              <a:cs typeface="Arial" panose="020B0604020202020204" pitchFamily="34" charset="0"/>
            </a:endParaRPr>
          </a:p>
          <a:p>
            <a:pPr>
              <a:buNone/>
            </a:pPr>
            <a:r>
              <a:rPr lang="en-GB" altLang="en-US" sz="2000" b="1" dirty="0" err="1" smtClean="0">
                <a:latin typeface="Arial" panose="020B0604020202020204" pitchFamily="34" charset="0"/>
                <a:cs typeface="Arial" panose="020B0604020202020204" pitchFamily="34" charset="0"/>
              </a:rPr>
              <a:t>Oxid</a:t>
            </a:r>
            <a:r>
              <a:rPr lang="en-GB" altLang="en-US" sz="2000" b="1" dirty="0" smtClean="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vápenatý</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pálené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vápno</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vyrábí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žíháním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uhli</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itanu</a:t>
            </a:r>
            <a:endParaRPr lang="en-GB" altLang="en-US" sz="2000" dirty="0">
              <a:latin typeface="Arial" panose="020B0604020202020204" pitchFamily="34" charset="0"/>
              <a:cs typeface="Arial" panose="020B0604020202020204" pitchFamily="34" charset="0"/>
            </a:endParaRPr>
          </a:p>
          <a:p>
            <a:pPr>
              <a:buFont typeface="Wingdings" pitchFamily="2" charset="2"/>
              <a:buNone/>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CaCO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CaO</a:t>
            </a:r>
            <a:r>
              <a:rPr lang="en-GB" altLang="en-US" sz="2000" dirty="0">
                <a:latin typeface="Arial" panose="020B0604020202020204" pitchFamily="34" charset="0"/>
                <a:cs typeface="Arial" panose="020B0604020202020204" pitchFamily="34" charset="0"/>
              </a:rPr>
              <a:t>  +  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endParaRPr lang="cs-CZ" altLang="en-US" sz="2000" dirty="0">
              <a:latin typeface="Arial" panose="020B0604020202020204" pitchFamily="34" charset="0"/>
              <a:cs typeface="Arial" panose="020B0604020202020204" pitchFamily="34" charset="0"/>
            </a:endParaRPr>
          </a:p>
          <a:p>
            <a:pPr>
              <a:lnSpc>
                <a:spcPct val="90000"/>
              </a:lnSpc>
            </a:pPr>
            <a:r>
              <a:rPr lang="cs-CZ"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Hašené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vápno</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technický</a:t>
            </a:r>
            <a:r>
              <a:rPr lang="en-GB" altLang="en-US" sz="2000"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hydroxid</a:t>
            </a:r>
            <a:r>
              <a:rPr lang="en-GB" altLang="en-US" sz="2000" b="1" dirty="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vápenatý</a:t>
            </a:r>
            <a:r>
              <a:rPr lang="cs-CZ" altLang="en-US" sz="2000" dirty="0" smtClean="0">
                <a:latin typeface="Arial" panose="020B0604020202020204" pitchFamily="34" charset="0"/>
                <a:cs typeface="Arial" panose="020B0604020202020204" pitchFamily="34" charset="0"/>
              </a:rPr>
              <a:t>. H</a:t>
            </a:r>
            <a:r>
              <a:rPr lang="en-GB" altLang="en-US" sz="2000" dirty="0" err="1" smtClean="0">
                <a:latin typeface="Arial" panose="020B0604020202020204" pitchFamily="34" charset="0"/>
                <a:cs typeface="Arial" panose="020B0604020202020204" pitchFamily="34" charset="0"/>
              </a:rPr>
              <a:t>ašení</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vápna</a:t>
            </a:r>
            <a:r>
              <a:rPr lang="en-GB" altLang="en-US" sz="2000" dirty="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ctr">
              <a:lnSpc>
                <a:spcPct val="90000"/>
              </a:lnSpc>
            </a:pPr>
            <a:r>
              <a:rPr lang="en-GB" altLang="en-US" sz="2000" dirty="0" err="1" smtClean="0">
                <a:latin typeface="Arial" panose="020B0604020202020204" pitchFamily="34" charset="0"/>
                <a:cs typeface="Arial" panose="020B0604020202020204" pitchFamily="34" charset="0"/>
              </a:rPr>
              <a:t>CaO</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Ca(OH)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p>
          <a:p>
            <a:pPr>
              <a:lnSpc>
                <a:spcPct val="90000"/>
              </a:lnSpc>
            </a:pPr>
            <a:r>
              <a:rPr lang="cs-CZ" altLang="en-US" sz="2000" dirty="0" smtClean="0">
                <a:latin typeface="Arial" panose="020B0604020202020204" pitchFamily="34" charset="0"/>
                <a:cs typeface="Arial" panose="020B0604020202020204" pitchFamily="34" charset="0"/>
              </a:rPr>
              <a:t>Ca(OH)</a:t>
            </a:r>
            <a:r>
              <a:rPr lang="cs-CZ"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mírn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rozpustný</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roztok</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se </a:t>
            </a:r>
            <a:r>
              <a:rPr lang="en-GB" altLang="en-US" sz="2000" dirty="0" err="1">
                <a:latin typeface="Arial" panose="020B0604020202020204" pitchFamily="34" charset="0"/>
                <a:cs typeface="Arial" panose="020B0604020202020204" pitchFamily="34" charset="0"/>
              </a:rPr>
              <a:t>nazýv</a:t>
            </a:r>
            <a:r>
              <a:rPr lang="cs-CZ" altLang="en-US" sz="2000" dirty="0">
                <a:latin typeface="Arial" panose="020B0604020202020204" pitchFamily="34" charset="0"/>
                <a:cs typeface="Arial" panose="020B0604020202020204" pitchFamily="34" charset="0"/>
              </a:rPr>
              <a:t>á</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vápenná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voda</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silná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zásada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hojn</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využívaná</a:t>
            </a:r>
            <a:r>
              <a:rPr lang="en-GB" altLang="en-US" sz="2000" dirty="0">
                <a:latin typeface="Arial" panose="020B0604020202020204" pitchFamily="34" charset="0"/>
                <a:cs typeface="Arial" panose="020B0604020202020204" pitchFamily="34" charset="0"/>
              </a:rPr>
              <a:t> k </a:t>
            </a:r>
            <a:r>
              <a:rPr lang="en-GB" altLang="en-US" sz="2000" dirty="0" err="1">
                <a:latin typeface="Arial" panose="020B0604020202020204" pitchFamily="34" charset="0"/>
                <a:cs typeface="Arial" panose="020B0604020202020204" pitchFamily="34" charset="0"/>
              </a:rPr>
              <a:t>alkalizaci</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pr</a:t>
            </a:r>
            <a:r>
              <a:rPr lang="cs-CZ" altLang="en-US" sz="2000" dirty="0">
                <a:latin typeface="Arial" panose="020B0604020202020204" pitchFamily="34" charset="0"/>
                <a:cs typeface="Arial" panose="020B0604020202020204" pitchFamily="34" charset="0"/>
              </a:rPr>
              <a:t>ů</a:t>
            </a:r>
            <a:r>
              <a:rPr lang="en-GB" altLang="en-US" sz="2000" dirty="0" err="1">
                <a:latin typeface="Arial" panose="020B0604020202020204" pitchFamily="34" charset="0"/>
                <a:cs typeface="Arial" panose="020B0604020202020204" pitchFamily="34" charset="0"/>
              </a:rPr>
              <a:t>myslu</a:t>
            </a:r>
            <a:r>
              <a:rPr lang="en-GB"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„n</a:t>
            </a:r>
            <a:r>
              <a:rPr lang="en-GB" altLang="en-US" sz="2000" dirty="0" err="1" smtClean="0">
                <a:latin typeface="Arial" panose="020B0604020202020204" pitchFamily="34" charset="0"/>
                <a:cs typeface="Arial" panose="020B0604020202020204" pitchFamily="34" charset="0"/>
              </a:rPr>
              <a:t>atronové</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vápno</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sm</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s </a:t>
            </a:r>
            <a:r>
              <a:rPr lang="en-GB" altLang="en-US" sz="2000" dirty="0" err="1">
                <a:latin typeface="Arial" panose="020B0604020202020204" pitchFamily="34" charset="0"/>
                <a:cs typeface="Arial" panose="020B0604020202020204" pitchFamily="34" charset="0"/>
              </a:rPr>
              <a:t>hydroxid</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sodného</a:t>
            </a:r>
            <a:r>
              <a:rPr lang="en-GB" altLang="en-US" sz="2000" dirty="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vápenatého</a:t>
            </a:r>
            <a:r>
              <a:rPr lang="cs-CZ"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3" name="Nadpis 1"/>
          <p:cNvSpPr>
            <a:spLocks noGrp="1"/>
          </p:cNvSpPr>
          <p:nvPr>
            <p:ph type="title"/>
          </p:nvPr>
        </p:nvSpPr>
        <p:spPr>
          <a:xfrm>
            <a:off x="457200" y="152400"/>
            <a:ext cx="8229600" cy="563562"/>
          </a:xfrm>
        </p:spPr>
        <p:txBody>
          <a:bodyPr>
            <a:normAutofit/>
          </a:bodyPr>
          <a:lstStyle/>
          <a:p>
            <a:r>
              <a:rPr lang="cs-CZ" sz="2800" b="1" dirty="0" smtClean="0"/>
              <a:t>Sloučeniny s kyslíkem</a:t>
            </a:r>
            <a:endParaRPr lang="cs-CZ" sz="2800" b="1" dirty="0"/>
          </a:p>
        </p:txBody>
      </p:sp>
    </p:spTree>
    <p:extLst>
      <p:ext uri="{BB962C8B-B14F-4D97-AF65-F5344CB8AC3E}">
        <p14:creationId xmlns:p14="http://schemas.microsoft.com/office/powerpoint/2010/main" val="39745580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52400" y="228599"/>
            <a:ext cx="8839200" cy="4708981"/>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Peroxid vápníku </a:t>
            </a:r>
            <a:r>
              <a:rPr lang="cs-CZ" sz="2000" dirty="0">
                <a:latin typeface="Arial" panose="020B0604020202020204" pitchFamily="34" charset="0"/>
                <a:cs typeface="Arial" panose="020B0604020202020204" pitchFamily="34" charset="0"/>
              </a:rPr>
              <a:t>CaO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hnojivo a jako oxidační činidlo při dekontaminaci vody znečištěné ropnými produkty</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Oxid </a:t>
            </a:r>
            <a:r>
              <a:rPr lang="cs-CZ" sz="2000" b="1" dirty="0">
                <a:latin typeface="Arial" panose="020B0604020202020204" pitchFamily="34" charset="0"/>
                <a:cs typeface="Arial" panose="020B0604020202020204" pitchFamily="34" charset="0"/>
              </a:rPr>
              <a:t>strontnatý </a:t>
            </a:r>
            <a:r>
              <a:rPr lang="cs-CZ" sz="2000" dirty="0" err="1">
                <a:latin typeface="Arial" panose="020B0604020202020204" pitchFamily="34" charset="0"/>
                <a:cs typeface="Arial" panose="020B0604020202020204" pitchFamily="34" charset="0"/>
              </a:rPr>
              <a:t>SrO</a:t>
            </a:r>
            <a:r>
              <a:rPr lang="cs-CZ" sz="2000" dirty="0">
                <a:latin typeface="Arial" panose="020B0604020202020204" pitchFamily="34" charset="0"/>
                <a:cs typeface="Arial" panose="020B0604020202020204" pitchFamily="34" charset="0"/>
              </a:rPr>
              <a:t> je součástí glazur a </a:t>
            </a:r>
            <a:r>
              <a:rPr lang="cs-CZ" sz="2000" dirty="0" smtClean="0">
                <a:latin typeface="Arial" panose="020B0604020202020204" pitchFamily="34" charset="0"/>
                <a:cs typeface="Arial" panose="020B0604020202020204" pitchFamily="34" charset="0"/>
              </a:rPr>
              <a:t>skel. </a:t>
            </a:r>
            <a:r>
              <a:rPr lang="cs-CZ" sz="2000" b="1" dirty="0" smtClean="0">
                <a:latin typeface="Arial" panose="020B0604020202020204" pitchFamily="34" charset="0"/>
                <a:cs typeface="Arial" panose="020B0604020202020204" pitchFamily="34" charset="0"/>
              </a:rPr>
              <a:t>Peroxid </a:t>
            </a:r>
            <a:r>
              <a:rPr lang="cs-CZ" sz="2000" b="1" dirty="0">
                <a:latin typeface="Arial" panose="020B0604020202020204" pitchFamily="34" charset="0"/>
                <a:cs typeface="Arial" panose="020B0604020202020204" pitchFamily="34" charset="0"/>
              </a:rPr>
              <a:t>strontnatý </a:t>
            </a:r>
            <a:r>
              <a:rPr lang="cs-CZ" sz="2000" dirty="0">
                <a:latin typeface="Arial" panose="020B0604020202020204" pitchFamily="34" charset="0"/>
                <a:cs typeface="Arial" panose="020B0604020202020204" pitchFamily="34" charset="0"/>
              </a:rPr>
              <a:t>SrO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bělidlo, antiseptikum a zejména jako součást značkovací světelné munice</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Hydroxid </a:t>
            </a:r>
            <a:r>
              <a:rPr lang="cs-CZ" sz="2000" b="1" dirty="0" smtClean="0">
                <a:latin typeface="Arial" panose="020B0604020202020204" pitchFamily="34" charset="0"/>
                <a:cs typeface="Arial" panose="020B0604020202020204" pitchFamily="34" charset="0"/>
              </a:rPr>
              <a:t>barnatý </a:t>
            </a:r>
            <a:r>
              <a:rPr lang="cs-CZ" sz="2000" dirty="0">
                <a:latin typeface="Arial" panose="020B0604020202020204" pitchFamily="34" charset="0"/>
                <a:cs typeface="Arial" panose="020B0604020202020204" pitchFamily="34" charset="0"/>
              </a:rPr>
              <a:t>Ba(OH)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jako katalyzátor při přípravě některých cyklických ketonů </a:t>
            </a:r>
            <a:r>
              <a:rPr lang="cs-CZ" sz="2000" i="1" dirty="0">
                <a:latin typeface="Arial" panose="020B0604020202020204" pitchFamily="34" charset="0"/>
                <a:cs typeface="Arial" panose="020B0604020202020204" pitchFamily="34" charset="0"/>
              </a:rPr>
              <a:t>(příprava </a:t>
            </a:r>
            <a:r>
              <a:rPr lang="cs-CZ" sz="2000" i="1" dirty="0" err="1">
                <a:latin typeface="Arial" panose="020B0604020202020204" pitchFamily="34" charset="0"/>
                <a:cs typeface="Arial" panose="020B0604020202020204" pitchFamily="34" charset="0"/>
              </a:rPr>
              <a:t>cyklopentanonu</a:t>
            </a:r>
            <a:r>
              <a:rPr lang="cs-CZ" sz="2000" i="1" dirty="0">
                <a:latin typeface="Arial" panose="020B0604020202020204" pitchFamily="34" charset="0"/>
                <a:cs typeface="Arial" panose="020B0604020202020204" pitchFamily="34" charset="0"/>
              </a:rPr>
              <a:t> cyklizací kyseliny adipové)</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Oxid barnatý </a:t>
            </a:r>
            <a:r>
              <a:rPr lang="cs-CZ" sz="2000" dirty="0" err="1">
                <a:latin typeface="Arial" panose="020B0604020202020204" pitchFamily="34" charset="0"/>
                <a:cs typeface="Arial" panose="020B0604020202020204" pitchFamily="34" charset="0"/>
              </a:rPr>
              <a:t>BaO</a:t>
            </a:r>
            <a:r>
              <a:rPr lang="cs-CZ" sz="2000" dirty="0">
                <a:latin typeface="Arial" panose="020B0604020202020204" pitchFamily="34" charset="0"/>
                <a:cs typeface="Arial" panose="020B0604020202020204" pitchFamily="34" charset="0"/>
              </a:rPr>
              <a:t> se používá ve sklářství k úpravě indexu lomu a jako katalyzátor některých organických reakcí. </a:t>
            </a:r>
            <a:r>
              <a:rPr lang="cs-CZ" sz="2000" b="1" dirty="0">
                <a:latin typeface="Arial" panose="020B0604020202020204" pitchFamily="34" charset="0"/>
                <a:cs typeface="Arial" panose="020B0604020202020204" pitchFamily="34" charset="0"/>
              </a:rPr>
              <a:t>Peroxid barnatý </a:t>
            </a:r>
            <a:r>
              <a:rPr lang="cs-CZ" sz="2000" dirty="0">
                <a:latin typeface="Arial" panose="020B0604020202020204" pitchFamily="34" charset="0"/>
                <a:cs typeface="Arial" panose="020B0604020202020204" pitchFamily="34" charset="0"/>
              </a:rPr>
              <a:t>BaO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využívá v pyrotechnice - barví plamen </a:t>
            </a:r>
            <a:r>
              <a:rPr lang="cs-CZ" sz="2000" dirty="0" smtClean="0">
                <a:latin typeface="Arial" panose="020B0604020202020204" pitchFamily="34" charset="0"/>
                <a:cs typeface="Arial" panose="020B0604020202020204" pitchFamily="34" charset="0"/>
              </a:rPr>
              <a:t>zeleně, k </a:t>
            </a:r>
            <a:r>
              <a:rPr lang="cs-CZ" sz="2000" dirty="0">
                <a:latin typeface="Arial" panose="020B0604020202020204" pitchFamily="34" charset="0"/>
                <a:cs typeface="Arial" panose="020B0604020202020204" pitchFamily="34" charset="0"/>
              </a:rPr>
              <a:t>výrobě peroxidu vodíku a je hlavní součástí iniciačních složí pro snadnější zapálení směsi při </a:t>
            </a:r>
            <a:r>
              <a:rPr lang="cs-CZ" sz="2000" dirty="0" err="1">
                <a:latin typeface="Arial" panose="020B0604020202020204" pitchFamily="34" charset="0"/>
                <a:cs typeface="Arial" panose="020B0604020202020204" pitchFamily="34" charset="0"/>
              </a:rPr>
              <a:t>aluminotermickém</a:t>
            </a:r>
            <a:r>
              <a:rPr lang="cs-CZ" sz="2000" dirty="0">
                <a:latin typeface="Arial" panose="020B0604020202020204" pitchFamily="34" charset="0"/>
                <a:cs typeface="Arial" panose="020B0604020202020204" pitchFamily="34" charset="0"/>
              </a:rPr>
              <a:t> svařování.</a:t>
            </a: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1827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02013"/>
            <a:ext cx="8763000" cy="6032421"/>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Síran hořečnatý </a:t>
            </a:r>
            <a:r>
              <a:rPr lang="cs-CZ" sz="2000" dirty="0">
                <a:latin typeface="Arial" panose="020B0604020202020204" pitchFamily="34" charset="0"/>
                <a:cs typeface="Arial" panose="020B0604020202020204" pitchFamily="34" charset="0"/>
              </a:rPr>
              <a:t>MgSO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Epsomská</a:t>
            </a:r>
            <a:r>
              <a:rPr lang="cs-CZ" sz="2000" i="1" dirty="0">
                <a:latin typeface="Arial" panose="020B0604020202020204" pitchFamily="34" charset="0"/>
                <a:cs typeface="Arial" panose="020B0604020202020204" pitchFamily="34" charset="0"/>
              </a:rPr>
              <a:t> sůl, hořká sůl</a:t>
            </a:r>
            <a:r>
              <a:rPr lang="cs-CZ" sz="2000" dirty="0">
                <a:latin typeface="Arial" panose="020B0604020202020204" pitchFamily="34" charset="0"/>
                <a:cs typeface="Arial" panose="020B0604020202020204" pitchFamily="34" charset="0"/>
              </a:rPr>
              <a:t>) se vyžívá v lékařství a </a:t>
            </a:r>
            <a:r>
              <a:rPr lang="cs-CZ" sz="2000" dirty="0" smtClean="0">
                <a:latin typeface="Arial" panose="020B0604020202020204" pitchFamily="34" charset="0"/>
                <a:cs typeface="Arial" panose="020B0604020202020204" pitchFamily="34" charset="0"/>
              </a:rPr>
              <a:t>lázeňství (</a:t>
            </a:r>
            <a:r>
              <a:rPr lang="cs-CZ" altLang="en-US" sz="2000" dirty="0">
                <a:latin typeface="Arial" panose="020B0604020202020204" pitchFamily="34" charset="0"/>
                <a:cs typeface="Arial" panose="020B0604020202020204" pitchFamily="34" charset="0"/>
              </a:rPr>
              <a:t>projímavé účinky</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potravinářské plnivo E 518 a jako důležitý zdroj hořčíku pro výživu rostlin, zejména jehličnanů. </a:t>
            </a:r>
            <a:endParaRPr lang="cs-CZ" sz="2000" dirty="0" smtClean="0">
              <a:latin typeface="Arial" panose="020B0604020202020204" pitchFamily="34" charset="0"/>
              <a:cs typeface="Arial" panose="020B0604020202020204" pitchFamily="34" charset="0"/>
            </a:endParaRPr>
          </a:p>
          <a:p>
            <a:pPr algn="just"/>
            <a:endParaRPr lang="cs-CZ" sz="1000" dirty="0">
              <a:latin typeface="Arial" panose="020B0604020202020204" pitchFamily="34" charset="0"/>
              <a:cs typeface="Arial" panose="020B0604020202020204" pitchFamily="34" charset="0"/>
            </a:endParaRPr>
          </a:p>
          <a:p>
            <a:pPr algn="just">
              <a:lnSpc>
                <a:spcPct val="90000"/>
              </a:lnSpc>
              <a:buNone/>
            </a:pPr>
            <a:r>
              <a:rPr lang="en-GB" altLang="en-US" sz="2000" b="1" dirty="0" err="1">
                <a:latin typeface="Arial" panose="020B0604020202020204" pitchFamily="34" charset="0"/>
                <a:cs typeface="Arial" panose="020B0604020202020204" pitchFamily="34" charset="0"/>
              </a:rPr>
              <a:t>Hydrogensi</a:t>
            </a:r>
            <a:r>
              <a:rPr lang="cs-CZ" altLang="en-US" sz="2000" b="1" dirty="0">
                <a:latin typeface="Arial" panose="020B0604020202020204" pitchFamily="34" charset="0"/>
                <a:cs typeface="Arial" panose="020B0604020202020204" pitchFamily="34" charset="0"/>
              </a:rPr>
              <a:t>ř</a:t>
            </a:r>
            <a:r>
              <a:rPr lang="en-GB" altLang="en-US" sz="2000" b="1" dirty="0" err="1">
                <a:latin typeface="Arial" panose="020B0604020202020204" pitchFamily="34" charset="0"/>
                <a:cs typeface="Arial" panose="020B0604020202020204" pitchFamily="34" charset="0"/>
              </a:rPr>
              <a:t>i</a:t>
            </a:r>
            <a:r>
              <a:rPr lang="cs-CZ" altLang="en-US" sz="2000" b="1" dirty="0">
                <a:latin typeface="Arial" panose="020B0604020202020204" pitchFamily="34" charset="0"/>
                <a:cs typeface="Arial" panose="020B0604020202020204" pitchFamily="34" charset="0"/>
              </a:rPr>
              <a:t>č</a:t>
            </a:r>
            <a:r>
              <a:rPr lang="en-GB" altLang="en-US" sz="2000" b="1" dirty="0" err="1">
                <a:latin typeface="Arial" panose="020B0604020202020204" pitchFamily="34" charset="0"/>
                <a:cs typeface="Arial" panose="020B0604020202020204" pitchFamily="34" charset="0"/>
              </a:rPr>
              <a:t>itan</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vápenatý</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Ca(HSO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znám</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jen</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roztocích</a:t>
            </a: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ú</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inná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složka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sulfitových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louh</a:t>
            </a:r>
            <a:r>
              <a:rPr lang="cs-CZ" altLang="en-US" sz="2000" dirty="0">
                <a:latin typeface="Arial" panose="020B0604020202020204" pitchFamily="34" charset="0"/>
                <a:cs typeface="Arial" panose="020B0604020202020204" pitchFamily="34" charset="0"/>
              </a:rPr>
              <a:t>ů</a:t>
            </a:r>
            <a:r>
              <a:rPr lang="en-GB" altLang="en-US" sz="2000" dirty="0">
                <a:latin typeface="Arial" panose="020B0604020202020204" pitchFamily="34" charset="0"/>
                <a:cs typeface="Arial" panose="020B0604020202020204" pitchFamily="34" charset="0"/>
              </a:rPr>
              <a:t> v </a:t>
            </a:r>
            <a:r>
              <a:rPr lang="en-GB" altLang="en-US" sz="2000" dirty="0" err="1" smtClean="0">
                <a:latin typeface="Arial" panose="020B0604020202020204" pitchFamily="34" charset="0"/>
                <a:cs typeface="Arial" panose="020B0604020202020204" pitchFamily="34" charset="0"/>
              </a:rPr>
              <a:t>papír</a:t>
            </a:r>
            <a:r>
              <a:rPr lang="cs-CZ" altLang="en-US" sz="2000" dirty="0" err="1" smtClean="0">
                <a:latin typeface="Arial" panose="020B0604020202020204" pitchFamily="34" charset="0"/>
                <a:cs typeface="Arial" panose="020B0604020202020204" pitchFamily="34" charset="0"/>
              </a:rPr>
              <a:t>enském</a:t>
            </a:r>
            <a:r>
              <a:rPr lang="cs-CZ" altLang="en-US" sz="2000" dirty="0" smtClean="0">
                <a:latin typeface="Arial" panose="020B0604020202020204" pitchFamily="34" charset="0"/>
                <a:cs typeface="Arial" panose="020B0604020202020204" pitchFamily="34" charset="0"/>
              </a:rPr>
              <a:t> p</a:t>
            </a:r>
            <a:r>
              <a:rPr lang="en-GB" altLang="en-US" sz="2000" dirty="0" smtClean="0">
                <a:latin typeface="Arial" panose="020B0604020202020204" pitchFamily="34" charset="0"/>
                <a:cs typeface="Arial" panose="020B0604020202020204" pitchFamily="34" charset="0"/>
              </a:rPr>
              <a:t>r</a:t>
            </a:r>
            <a:r>
              <a:rPr lang="cs-CZ" altLang="en-US" sz="2000" dirty="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myslu</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íprava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zavád</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ním</a:t>
            </a:r>
            <a:r>
              <a:rPr lang="en-GB" altLang="en-US" sz="2000" dirty="0">
                <a:latin typeface="Arial" panose="020B0604020202020204" pitchFamily="34" charset="0"/>
                <a:cs typeface="Arial" panose="020B0604020202020204" pitchFamily="34" charset="0"/>
              </a:rPr>
              <a:t> SO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do </a:t>
            </a:r>
            <a:r>
              <a:rPr lang="en-GB" altLang="en-US" sz="2000" dirty="0" err="1">
                <a:latin typeface="Arial" panose="020B0604020202020204" pitchFamily="34" charset="0"/>
                <a:cs typeface="Arial" panose="020B0604020202020204" pitchFamily="34" charset="0"/>
              </a:rPr>
              <a:t>suspenze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hydroxidu</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vápenatého</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Ca(OH)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+ 2 SO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Ca(HSO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r>
              <a:rPr lang="en-GB" altLang="en-US" sz="2000" baseline="-25000" dirty="0">
                <a:latin typeface="Arial" panose="020B0604020202020204" pitchFamily="34" charset="0"/>
                <a:cs typeface="Arial" panose="020B0604020202020204" pitchFamily="34" charset="0"/>
              </a:rPr>
              <a:t>2</a:t>
            </a:r>
          </a:p>
          <a:p>
            <a:pPr algn="just">
              <a:lnSpc>
                <a:spcPct val="80000"/>
              </a:lnSpc>
            </a:pPr>
            <a:r>
              <a:rPr lang="en-GB" altLang="en-US" sz="2000" b="1" dirty="0" err="1" smtClean="0">
                <a:latin typeface="Arial" panose="020B0604020202020204" pitchFamily="34" charset="0"/>
                <a:cs typeface="Arial" panose="020B0604020202020204" pitchFamily="34" charset="0"/>
              </a:rPr>
              <a:t>Sádra</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výroba</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zah</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átím</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CaSO</a:t>
            </a:r>
            <a:r>
              <a:rPr lang="cs-CZ" altLang="en-US" sz="2000" baseline="-25000" dirty="0">
                <a:latin typeface="Arial" panose="020B0604020202020204" pitchFamily="34" charset="0"/>
                <a:cs typeface="Arial" panose="020B0604020202020204" pitchFamily="34" charset="0"/>
              </a:rPr>
              <a:t>4</a:t>
            </a:r>
            <a:r>
              <a:rPr lang="cs-CZ" altLang="en-US" sz="2000" dirty="0">
                <a:latin typeface="Arial" panose="020B0604020202020204" pitchFamily="34" charset="0"/>
                <a:cs typeface="Arial" panose="020B0604020202020204" pitchFamily="34" charset="0"/>
              </a:rPr>
              <a:t>.2H</a:t>
            </a:r>
            <a:r>
              <a:rPr lang="cs-CZ" altLang="en-US" sz="2000" baseline="-25000" dirty="0">
                <a:latin typeface="Arial" panose="020B0604020202020204" pitchFamily="34" charset="0"/>
                <a:cs typeface="Arial" panose="020B0604020202020204" pitchFamily="34" charset="0"/>
              </a:rPr>
              <a:t>2</a:t>
            </a:r>
            <a:r>
              <a:rPr lang="cs-CZ" altLang="en-US" sz="2000" dirty="0">
                <a:latin typeface="Arial" panose="020B0604020202020204" pitchFamily="34" charset="0"/>
                <a:cs typeface="Arial" panose="020B0604020202020204" pitchFamily="34" charset="0"/>
              </a:rPr>
              <a:t>O</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160</a:t>
            </a:r>
            <a:r>
              <a:rPr lang="cs-CZ" altLang="en-US" sz="2000" dirty="0" smtClean="0">
                <a:latin typeface="Arial" panose="020B0604020202020204" pitchFamily="34" charset="0"/>
                <a:cs typeface="Arial" panose="020B0604020202020204" pitchFamily="34" charset="0"/>
              </a:rPr>
              <a:t> </a:t>
            </a:r>
            <a:r>
              <a:rPr lang="cs-CZ" altLang="en-US" sz="2000" baseline="30000" dirty="0" smtClean="0">
                <a:latin typeface="Arial" panose="020B0604020202020204" pitchFamily="34" charset="0"/>
                <a:cs typeface="Arial" panose="020B0604020202020204" pitchFamily="34" charset="0"/>
              </a:rPr>
              <a:t>0</a:t>
            </a:r>
            <a:r>
              <a:rPr lang="en-GB" altLang="en-US" sz="2000" dirty="0">
                <a:latin typeface="Arial" panose="020B0604020202020204" pitchFamily="34" charset="0"/>
                <a:cs typeface="Arial" panose="020B0604020202020204" pitchFamily="34" charset="0"/>
              </a:rPr>
              <a:t>C - </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áste</a:t>
            </a:r>
            <a:r>
              <a:rPr lang="cs-CZ" altLang="en-US" sz="2000" dirty="0">
                <a:latin typeface="Arial" panose="020B0604020202020204" pitchFamily="34" charset="0"/>
                <a:cs typeface="Arial" panose="020B0604020202020204" pitchFamily="34" charset="0"/>
              </a:rPr>
              <a:t>č</a:t>
            </a:r>
            <a:r>
              <a:rPr lang="en-GB" altLang="en-US" sz="2000" dirty="0" err="1">
                <a:latin typeface="Arial" panose="020B0604020202020204" pitchFamily="34" charset="0"/>
                <a:cs typeface="Arial" panose="020B0604020202020204" pitchFamily="34" charset="0"/>
              </a:rPr>
              <a:t>ná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dehydratace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tuhnutí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sádry</a:t>
            </a:r>
            <a:r>
              <a:rPr lang="en-GB" altLang="en-US" sz="2000" dirty="0">
                <a:latin typeface="Arial" panose="020B0604020202020204" pitchFamily="34" charset="0"/>
                <a:cs typeface="Arial" panose="020B0604020202020204" pitchFamily="34" charset="0"/>
              </a:rPr>
              <a:t> je </a:t>
            </a:r>
            <a:r>
              <a:rPr lang="en-GB" altLang="en-US" sz="2000" dirty="0" err="1">
                <a:latin typeface="Arial" panose="020B0604020202020204" pitchFamily="34" charset="0"/>
                <a:cs typeface="Arial" panose="020B0604020202020204" pitchFamily="34" charset="0"/>
              </a:rPr>
              <a:t>nabírání</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krystalové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vody</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zp</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t. </a:t>
            </a:r>
          </a:p>
          <a:p>
            <a:pPr algn="just"/>
            <a:endParaRPr lang="cs-CZ" sz="1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Sulfid </a:t>
            </a:r>
            <a:r>
              <a:rPr lang="cs-CZ" sz="2000" b="1" dirty="0">
                <a:latin typeface="Arial" panose="020B0604020202020204" pitchFamily="34" charset="0"/>
                <a:cs typeface="Arial" panose="020B0604020202020204" pitchFamily="34" charset="0"/>
              </a:rPr>
              <a:t>strontnatý </a:t>
            </a:r>
            <a:r>
              <a:rPr lang="cs-CZ" sz="2000" dirty="0" err="1">
                <a:latin typeface="Arial" panose="020B0604020202020204" pitchFamily="34" charset="0"/>
                <a:cs typeface="Arial" panose="020B0604020202020204" pitchFamily="34" charset="0"/>
              </a:rPr>
              <a:t>SrS</a:t>
            </a:r>
            <a:r>
              <a:rPr lang="cs-CZ" sz="2000" dirty="0">
                <a:latin typeface="Arial" panose="020B0604020202020204" pitchFamily="34" charset="0"/>
                <a:cs typeface="Arial" panose="020B0604020202020204" pitchFamily="34" charset="0"/>
              </a:rPr>
              <a:t> je součástí depilačních prostředků a luminiscenčních </a:t>
            </a:r>
            <a:r>
              <a:rPr lang="cs-CZ" sz="2000" dirty="0" smtClean="0">
                <a:latin typeface="Arial" panose="020B0604020202020204" pitchFamily="34" charset="0"/>
                <a:cs typeface="Arial" panose="020B0604020202020204" pitchFamily="34" charset="0"/>
              </a:rPr>
              <a:t>barev. </a:t>
            </a:r>
            <a:r>
              <a:rPr lang="cs-CZ" sz="2000" b="1" dirty="0">
                <a:latin typeface="Arial" panose="020B0604020202020204" pitchFamily="34" charset="0"/>
                <a:cs typeface="Arial" panose="020B0604020202020204" pitchFamily="34" charset="0"/>
              </a:rPr>
              <a:t>Siřičitan barnatý </a:t>
            </a:r>
            <a:r>
              <a:rPr lang="cs-CZ" sz="2000" dirty="0">
                <a:latin typeface="Arial" panose="020B0604020202020204" pitchFamily="34" charset="0"/>
                <a:cs typeface="Arial" panose="020B0604020202020204" pitchFamily="34" charset="0"/>
              </a:rPr>
              <a:t>BaSO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bělidlo papíru. </a:t>
            </a:r>
            <a:r>
              <a:rPr lang="cs-CZ" sz="2000" b="1" dirty="0" smtClean="0">
                <a:latin typeface="Arial" panose="020B0604020202020204" pitchFamily="34" charset="0"/>
                <a:cs typeface="Arial" panose="020B0604020202020204" pitchFamily="34" charset="0"/>
              </a:rPr>
              <a:t>Síran </a:t>
            </a:r>
            <a:r>
              <a:rPr lang="cs-CZ" sz="2000" b="1" dirty="0">
                <a:latin typeface="Arial" panose="020B0604020202020204" pitchFamily="34" charset="0"/>
                <a:cs typeface="Arial" panose="020B0604020202020204" pitchFamily="34" charset="0"/>
              </a:rPr>
              <a:t>barnatý </a:t>
            </a:r>
            <a:r>
              <a:rPr lang="cs-CZ" sz="2000" dirty="0">
                <a:latin typeface="Arial" panose="020B0604020202020204" pitchFamily="34" charset="0"/>
                <a:cs typeface="Arial" panose="020B0604020202020204" pitchFamily="34" charset="0"/>
              </a:rPr>
              <a:t>BaSO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je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nerozpustný</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využívá </a:t>
            </a:r>
            <a:r>
              <a:rPr lang="cs-CZ" sz="2000" dirty="0">
                <a:latin typeface="Arial" panose="020B0604020202020204" pitchFamily="34" charset="0"/>
                <a:cs typeface="Arial" panose="020B0604020202020204" pitchFamily="34" charset="0"/>
              </a:rPr>
              <a:t>se</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jako kontrastní látka při </a:t>
            </a:r>
            <a:r>
              <a:rPr lang="en-GB" altLang="en-US" sz="2000" dirty="0" err="1">
                <a:latin typeface="Arial" panose="020B0604020202020204" pitchFamily="34" charset="0"/>
                <a:cs typeface="Arial" panose="020B0604020202020204" pitchFamily="34" charset="0"/>
              </a:rPr>
              <a:t>rentgenové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diagnostice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zažívacího</a:t>
            </a:r>
            <a:r>
              <a:rPr lang="en-GB" altLang="en-US" sz="2000" dirty="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traktu</a:t>
            </a:r>
            <a:r>
              <a:rPr lang="cs-CZ"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jako </a:t>
            </a:r>
            <a:r>
              <a:rPr lang="cs-CZ" sz="2000" dirty="0">
                <a:latin typeface="Arial" panose="020B0604020202020204" pitchFamily="34" charset="0"/>
                <a:cs typeface="Arial" panose="020B0604020202020204" pitchFamily="34" charset="0"/>
              </a:rPr>
              <a:t>bílý pigment a plnivo. </a:t>
            </a:r>
            <a:r>
              <a:rPr lang="cs-CZ" sz="2000" dirty="0" smtClean="0">
                <a:latin typeface="Arial" panose="020B0604020202020204" pitchFamily="34" charset="0"/>
                <a:cs typeface="Arial" panose="020B0604020202020204" pitchFamily="34" charset="0"/>
              </a:rPr>
              <a:t>Pigment </a:t>
            </a:r>
            <a:r>
              <a:rPr lang="cs-CZ" sz="2000" i="1" dirty="0" smtClean="0">
                <a:latin typeface="Arial" panose="020B0604020202020204" pitchFamily="34" charset="0"/>
                <a:cs typeface="Arial" panose="020B0604020202020204" pitchFamily="34" charset="0"/>
              </a:rPr>
              <a:t>Litopon</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jemně dispergovaná směs sulfidu zinečnatého </a:t>
            </a:r>
            <a:r>
              <a:rPr lang="cs-CZ" sz="2000" dirty="0" err="1">
                <a:latin typeface="Arial" panose="020B0604020202020204" pitchFamily="34" charset="0"/>
                <a:cs typeface="Arial" panose="020B0604020202020204" pitchFamily="34" charset="0"/>
              </a:rPr>
              <a:t>ZnS</a:t>
            </a:r>
            <a:r>
              <a:rPr lang="cs-CZ" sz="2000" dirty="0">
                <a:latin typeface="Arial" panose="020B0604020202020204" pitchFamily="34" charset="0"/>
                <a:cs typeface="Arial" panose="020B0604020202020204" pitchFamily="34" charset="0"/>
              </a:rPr>
              <a:t> a síranu barnatého </a:t>
            </a:r>
            <a:r>
              <a:rPr lang="cs-CZ" sz="2000" dirty="0" smtClean="0">
                <a:latin typeface="Arial" panose="020B0604020202020204" pitchFamily="34" charset="0"/>
                <a:cs typeface="Arial" panose="020B0604020202020204" pitchFamily="34" charset="0"/>
              </a:rPr>
              <a:t>BaSO</a:t>
            </a:r>
            <a:r>
              <a:rPr lang="cs-CZ" sz="2000" baseline="-25000" dirty="0" smtClean="0">
                <a:latin typeface="Arial" panose="020B0604020202020204" pitchFamily="34" charset="0"/>
                <a:cs typeface="Arial" panose="020B0604020202020204" pitchFamily="34" charset="0"/>
              </a:rPr>
              <a:t>4</a:t>
            </a:r>
            <a:endParaRPr lang="cs-CZ" sz="2000" baseline="-25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endParaRPr lang="cs-CZ" sz="1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Vysoce toxický </a:t>
            </a:r>
            <a:r>
              <a:rPr lang="cs-CZ" sz="2000" b="1" dirty="0">
                <a:latin typeface="Arial" panose="020B0604020202020204" pitchFamily="34" charset="0"/>
                <a:cs typeface="Arial" panose="020B0604020202020204" pitchFamily="34" charset="0"/>
              </a:rPr>
              <a:t>arseničnan vápenatý </a:t>
            </a:r>
            <a:r>
              <a:rPr lang="cs-CZ" sz="2000" dirty="0">
                <a:latin typeface="Arial" panose="020B0604020202020204" pitchFamily="34" charset="0"/>
                <a:cs typeface="Arial" panose="020B0604020202020204" pitchFamily="34" charset="0"/>
              </a:rPr>
              <a:t>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v minulosti velmi hojně používal jako herbicid a insekticid k ochraně bavlníku, dnes je jeho použití přísně regulováno a využívá se ve velmi omezené míře k ochraně golfových hřišť.</a:t>
            </a:r>
          </a:p>
        </p:txBody>
      </p:sp>
      <p:sp>
        <p:nvSpPr>
          <p:cNvPr id="3" name="Nadpis 1"/>
          <p:cNvSpPr>
            <a:spLocks noGrp="1"/>
          </p:cNvSpPr>
          <p:nvPr>
            <p:ph type="title"/>
          </p:nvPr>
        </p:nvSpPr>
        <p:spPr>
          <a:xfrm>
            <a:off x="457200" y="152400"/>
            <a:ext cx="8229600" cy="563562"/>
          </a:xfrm>
        </p:spPr>
        <p:txBody>
          <a:bodyPr>
            <a:normAutofit/>
          </a:bodyPr>
          <a:lstStyle/>
          <a:p>
            <a:r>
              <a:rPr lang="cs-CZ" sz="2800" b="1" dirty="0" smtClean="0"/>
              <a:t>Sloučeniny se </a:t>
            </a:r>
            <a:r>
              <a:rPr lang="cs-CZ" sz="2800" b="1" dirty="0" smtClean="0"/>
              <a:t>sírou a arsenem</a:t>
            </a:r>
            <a:endParaRPr lang="cs-CZ" sz="2800" b="1" dirty="0"/>
          </a:p>
        </p:txBody>
      </p:sp>
    </p:spTree>
    <p:extLst>
      <p:ext uri="{BB962C8B-B14F-4D97-AF65-F5344CB8AC3E}">
        <p14:creationId xmlns:p14="http://schemas.microsoft.com/office/powerpoint/2010/main" val="4070457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91830" y="768489"/>
            <a:ext cx="8534400" cy="5632311"/>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Nitrid </a:t>
            </a:r>
            <a:r>
              <a:rPr lang="cs-CZ" sz="2000" b="1" dirty="0" err="1">
                <a:latin typeface="Arial" panose="020B0604020202020204" pitchFamily="34" charset="0"/>
                <a:cs typeface="Arial" panose="020B0604020202020204" pitchFamily="34" charset="0"/>
              </a:rPr>
              <a:t>beryllnatý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Be</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součást žáruvzdorné </a:t>
            </a:r>
            <a:r>
              <a:rPr lang="cs-CZ" sz="2000" dirty="0" smtClean="0">
                <a:latin typeface="Arial" panose="020B0604020202020204" pitchFamily="34" charset="0"/>
                <a:cs typeface="Arial" panose="020B0604020202020204" pitchFamily="34" charset="0"/>
              </a:rPr>
              <a:t>keramiky.</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Dusitan vápenatý </a:t>
            </a:r>
            <a:r>
              <a:rPr lang="cs-CZ" sz="2000" dirty="0">
                <a:latin typeface="Arial" panose="020B0604020202020204" pitchFamily="34" charset="0"/>
                <a:cs typeface="Arial" panose="020B0604020202020204" pitchFamily="34" charset="0"/>
              </a:rPr>
              <a:t>Ca(NO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k přípravě nemrznoucích roztoků</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Dusičnan strontnatý </a:t>
            </a:r>
            <a:r>
              <a:rPr lang="cs-CZ" sz="2000" dirty="0" err="1">
                <a:latin typeface="Arial" panose="020B0604020202020204" pitchFamily="34" charset="0"/>
                <a:cs typeface="Arial" panose="020B0604020202020204" pitchFamily="34" charset="0"/>
              </a:rPr>
              <a:t>Sr</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pyrotechnice - barví plamen intenzivně červeně. </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Azid barnatý</a:t>
            </a:r>
            <a:r>
              <a:rPr lang="cs-CZ" sz="2000" dirty="0">
                <a:latin typeface="Arial" panose="020B0604020202020204" pitchFamily="34" charset="0"/>
                <a:cs typeface="Arial" panose="020B0604020202020204" pitchFamily="34" charset="0"/>
              </a:rPr>
              <a:t> Ba(N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k laboratorní přípravě čistého dusíku a jako výchozí látka pro přípravu dalších azidů. </a:t>
            </a:r>
            <a:r>
              <a:rPr lang="cs-CZ" sz="2000" b="1" dirty="0">
                <a:latin typeface="Arial" panose="020B0604020202020204" pitchFamily="34" charset="0"/>
                <a:cs typeface="Arial" panose="020B0604020202020204" pitchFamily="34" charset="0"/>
              </a:rPr>
              <a:t>Dusičnan </a:t>
            </a:r>
            <a:r>
              <a:rPr lang="cs-CZ" sz="2000" b="1" dirty="0" smtClean="0">
                <a:latin typeface="Arial" panose="020B0604020202020204" pitchFamily="34" charset="0"/>
                <a:cs typeface="Arial" panose="020B0604020202020204" pitchFamily="34" charset="0"/>
              </a:rPr>
              <a:t>barnatý </a:t>
            </a:r>
            <a:r>
              <a:rPr lang="cs-CZ" sz="2000" dirty="0" smtClean="0">
                <a:latin typeface="Arial" panose="020B0604020202020204" pitchFamily="34" charset="0"/>
                <a:cs typeface="Arial" panose="020B0604020202020204" pitchFamily="34" charset="0"/>
              </a:rPr>
              <a:t>Ba(NO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a:t>
            </a:r>
            <a:r>
              <a:rPr lang="cs-CZ" sz="2000" dirty="0" smtClean="0">
                <a:latin typeface="Arial" panose="020B0604020202020204" pitchFamily="34" charset="0"/>
                <a:cs typeface="Arial" panose="020B0604020202020204" pitchFamily="34" charset="0"/>
              </a:rPr>
              <a:t>důležitým </a:t>
            </a:r>
            <a:r>
              <a:rPr lang="cs-CZ" sz="2000" dirty="0">
                <a:latin typeface="Arial" panose="020B0604020202020204" pitchFamily="34" charset="0"/>
                <a:cs typeface="Arial" panose="020B0604020202020204" pitchFamily="34" charset="0"/>
              </a:rPr>
              <a:t>analytickým činidlem pro určení některých </a:t>
            </a:r>
            <a:r>
              <a:rPr lang="cs-CZ" sz="2000" dirty="0" smtClean="0">
                <a:latin typeface="Arial" panose="020B0604020202020204" pitchFamily="34" charset="0"/>
                <a:cs typeface="Arial" panose="020B0604020202020204" pitchFamily="34" charset="0"/>
              </a:rPr>
              <a:t>aniontů</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 využívá se </a:t>
            </a:r>
            <a:r>
              <a:rPr lang="cs-CZ" sz="2000" dirty="0">
                <a:latin typeface="Arial" panose="020B0604020202020204" pitchFamily="34" charset="0"/>
                <a:cs typeface="Arial" panose="020B0604020202020204" pitchFamily="34" charset="0"/>
              </a:rPr>
              <a:t>v pyrotechnice - barví plamen zeleně. </a:t>
            </a:r>
          </a:p>
          <a:p>
            <a:pPr algn="just"/>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Fosfid vápenatý</a:t>
            </a:r>
            <a:r>
              <a:rPr lang="cs-CZ" sz="2000" dirty="0">
                <a:latin typeface="Arial" panose="020B0604020202020204" pitchFamily="34" charset="0"/>
                <a:cs typeface="Arial" panose="020B0604020202020204" pitchFamily="34" charset="0"/>
              </a:rPr>
              <a:t> 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jako rodenticid a má značné využití v pyrotechnice jako součást samozápalné munice. </a:t>
            </a:r>
            <a:r>
              <a:rPr lang="cs-CZ" sz="2000" b="1" dirty="0" err="1">
                <a:latin typeface="Arial" panose="020B0604020202020204" pitchFamily="34" charset="0"/>
                <a:cs typeface="Arial" panose="020B0604020202020204" pitchFamily="34" charset="0"/>
              </a:rPr>
              <a:t>Difosforečnan</a:t>
            </a:r>
            <a:r>
              <a:rPr lang="cs-CZ" sz="2000" b="1" dirty="0">
                <a:latin typeface="Arial" panose="020B0604020202020204" pitchFamily="34" charset="0"/>
                <a:cs typeface="Arial" panose="020B0604020202020204" pitchFamily="34" charset="0"/>
              </a:rPr>
              <a:t> vápenatý </a:t>
            </a:r>
            <a:r>
              <a:rPr lang="cs-CZ" sz="2000" dirty="0">
                <a:latin typeface="Arial" panose="020B0604020202020204" pitchFamily="34" charset="0"/>
                <a:cs typeface="Arial" panose="020B0604020202020204" pitchFamily="34" charset="0"/>
              </a:rPr>
              <a:t>Ca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P</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7</a:t>
            </a:r>
            <a:r>
              <a:rPr lang="cs-CZ" sz="2000" dirty="0">
                <a:latin typeface="Arial" panose="020B0604020202020204" pitchFamily="34" charset="0"/>
                <a:cs typeface="Arial" panose="020B0604020202020204" pitchFamily="34" charset="0"/>
              </a:rPr>
              <a:t> slouží jako </a:t>
            </a:r>
            <a:r>
              <a:rPr lang="cs-CZ" sz="2000" dirty="0" err="1">
                <a:latin typeface="Arial" panose="020B0604020202020204" pitchFamily="34" charset="0"/>
                <a:cs typeface="Arial" panose="020B0604020202020204" pitchFamily="34" charset="0"/>
              </a:rPr>
              <a:t>abrazivo</a:t>
            </a:r>
            <a:r>
              <a:rPr lang="cs-CZ" sz="2000" dirty="0">
                <a:latin typeface="Arial" panose="020B0604020202020204" pitchFamily="34" charset="0"/>
                <a:cs typeface="Arial" panose="020B0604020202020204" pitchFamily="34" charset="0"/>
              </a:rPr>
              <a:t> v zubních pastách. </a:t>
            </a:r>
          </a:p>
        </p:txBody>
      </p:sp>
      <p:sp>
        <p:nvSpPr>
          <p:cNvPr id="9" name="Nadpis 1"/>
          <p:cNvSpPr>
            <a:spLocks noGrp="1"/>
          </p:cNvSpPr>
          <p:nvPr>
            <p:ph type="title"/>
          </p:nvPr>
        </p:nvSpPr>
        <p:spPr>
          <a:xfrm>
            <a:off x="457200" y="152400"/>
            <a:ext cx="8229600" cy="563562"/>
          </a:xfrm>
        </p:spPr>
        <p:txBody>
          <a:bodyPr>
            <a:normAutofit/>
          </a:bodyPr>
          <a:lstStyle/>
          <a:p>
            <a:r>
              <a:rPr lang="cs-CZ" sz="2800" b="1" dirty="0" smtClean="0"/>
              <a:t>Sloučeniny s dusíkem</a:t>
            </a:r>
            <a:endParaRPr lang="cs-CZ" sz="2800" b="1" dirty="0"/>
          </a:p>
        </p:txBody>
      </p:sp>
      <p:sp>
        <p:nvSpPr>
          <p:cNvPr id="10" name="Nadpis 1"/>
          <p:cNvSpPr txBox="1">
            <a:spLocks/>
          </p:cNvSpPr>
          <p:nvPr/>
        </p:nvSpPr>
        <p:spPr>
          <a:xfrm>
            <a:off x="303179" y="4572000"/>
            <a:ext cx="8229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800" b="1" dirty="0" smtClean="0"/>
              <a:t>Sloučeniny s fosforem</a:t>
            </a:r>
            <a:endParaRPr lang="cs-CZ" sz="2800" b="1" dirty="0"/>
          </a:p>
        </p:txBody>
      </p:sp>
    </p:spTree>
    <p:extLst>
      <p:ext uri="{BB962C8B-B14F-4D97-AF65-F5344CB8AC3E}">
        <p14:creationId xmlns:p14="http://schemas.microsoft.com/office/powerpoint/2010/main" val="12422009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838200"/>
            <a:ext cx="8305800" cy="5416868"/>
          </a:xfrm>
          <a:prstGeom prst="rect">
            <a:avLst/>
          </a:prstGeom>
        </p:spPr>
        <p:txBody>
          <a:bodyPr wrap="square">
            <a:spAutoFit/>
          </a:bodyPr>
          <a:lstStyle/>
          <a:p>
            <a:pPr algn="just">
              <a:buFont typeface="Wingdings" pitchFamily="2" charset="2"/>
              <a:buNone/>
            </a:pPr>
            <a:r>
              <a:rPr lang="cs-CZ" sz="2000" b="1" dirty="0">
                <a:latin typeface="Arial" panose="020B0604020202020204" pitchFamily="34" charset="0"/>
                <a:cs typeface="Arial" panose="020B0604020202020204" pitchFamily="34" charset="0"/>
              </a:rPr>
              <a:t>Uhličitan </a:t>
            </a:r>
            <a:r>
              <a:rPr lang="cs-CZ" sz="2000" b="1" dirty="0" smtClean="0">
                <a:latin typeface="Arial" panose="020B0604020202020204" pitchFamily="34" charset="0"/>
                <a:cs typeface="Arial" panose="020B0604020202020204" pitchFamily="34" charset="0"/>
              </a:rPr>
              <a:t>hořečnatý </a:t>
            </a:r>
            <a:r>
              <a:rPr lang="cs-CZ" altLang="en-US" sz="2000" dirty="0" smtClean="0">
                <a:latin typeface="Arial" panose="020B0604020202020204" pitchFamily="34" charset="0"/>
                <a:cs typeface="Arial" panose="020B0604020202020204" pitchFamily="34" charset="0"/>
              </a:rPr>
              <a:t>MgCO</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tzv</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a:t>
            </a:r>
            <a:r>
              <a:rPr lang="en-GB" altLang="en-US" sz="2000" dirty="0" err="1">
                <a:latin typeface="Arial" panose="020B0604020202020204" pitchFamily="34" charset="0"/>
                <a:cs typeface="Arial" panose="020B0604020202020204" pitchFamily="34" charset="0"/>
              </a:rPr>
              <a:t>bílá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magnézie</a:t>
            </a:r>
            <a:r>
              <a:rPr lang="cs-CZ" altLang="en-US" sz="2000"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používá</a:t>
            </a:r>
            <a:r>
              <a:rPr lang="en-GB" altLang="en-US" sz="2000" dirty="0">
                <a:latin typeface="Arial" panose="020B0604020202020204" pitchFamily="34" charset="0"/>
                <a:cs typeface="Arial" panose="020B0604020202020204" pitchFamily="34" charset="0"/>
              </a:rPr>
              <a:t> do </a:t>
            </a:r>
            <a:r>
              <a:rPr lang="en-GB" altLang="en-US" sz="2000" dirty="0" err="1">
                <a:latin typeface="Arial" panose="020B0604020202020204" pitchFamily="34" charset="0"/>
                <a:cs typeface="Arial" panose="020B0604020202020204" pitchFamily="34" charset="0"/>
              </a:rPr>
              <a:t>zubních</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past</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írodní</a:t>
            </a:r>
            <a:r>
              <a:rPr lang="en-GB" altLang="en-US" sz="2000" dirty="0">
                <a:latin typeface="Arial" panose="020B0604020202020204" pitchFamily="34" charset="0"/>
                <a:cs typeface="Arial" panose="020B0604020202020204" pitchFamily="34" charset="0"/>
              </a:rPr>
              <a:t> </a:t>
            </a:r>
            <a:r>
              <a:rPr lang="cs-CZ" altLang="en-US" sz="2000" dirty="0">
                <a:latin typeface="Arial" panose="020B0604020202020204" pitchFamily="34" charset="0"/>
                <a:cs typeface="Arial" panose="020B0604020202020204" pitchFamily="34" charset="0"/>
              </a:rPr>
              <a:t>MgCO</a:t>
            </a:r>
            <a:r>
              <a:rPr lang="cs-CZ"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a:t>
            </a:r>
            <a:r>
              <a:rPr lang="en-GB" altLang="en-US" sz="2000" dirty="0" err="1">
                <a:latin typeface="Arial" panose="020B0604020202020204" pitchFamily="34" charset="0"/>
                <a:cs typeface="Arial" panose="020B0604020202020204" pitchFamily="34" charset="0"/>
              </a:rPr>
              <a:t>magnezit</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zpracovává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na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žáruvzdorné</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vyzdívky</a:t>
            </a:r>
            <a:r>
              <a:rPr lang="en-GB" altLang="en-US" sz="2000" dirty="0">
                <a:latin typeface="Arial" panose="020B0604020202020204" pitchFamily="34" charset="0"/>
                <a:cs typeface="Arial" panose="020B0604020202020204" pitchFamily="34" charset="0"/>
              </a:rPr>
              <a:t> do </a:t>
            </a:r>
            <a:r>
              <a:rPr lang="en-GB" altLang="en-US" sz="2000" dirty="0" err="1">
                <a:latin typeface="Arial" panose="020B0604020202020204" pitchFamily="34" charset="0"/>
                <a:cs typeface="Arial" panose="020B0604020202020204" pitchFamily="34" charset="0"/>
              </a:rPr>
              <a:t>pecí</a:t>
            </a:r>
            <a:endParaRPr lang="cs-CZ" altLang="en-US"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lnSpc>
                <a:spcPct val="90000"/>
              </a:lnSpc>
              <a:buNone/>
            </a:pPr>
            <a:r>
              <a:rPr lang="cs-CZ" sz="2000" b="1" dirty="0" smtClean="0">
                <a:latin typeface="Arial" panose="020B0604020202020204" pitchFamily="34" charset="0"/>
                <a:cs typeface="Arial" panose="020B0604020202020204" pitchFamily="34" charset="0"/>
              </a:rPr>
              <a:t>Uhličitan </a:t>
            </a:r>
            <a:r>
              <a:rPr lang="cs-CZ" sz="2000" b="1" dirty="0">
                <a:latin typeface="Arial" panose="020B0604020202020204" pitchFamily="34" charset="0"/>
                <a:cs typeface="Arial" panose="020B0604020202020204" pitchFamily="34" charset="0"/>
              </a:rPr>
              <a:t>vápenatý </a:t>
            </a:r>
            <a:r>
              <a:rPr lang="cs-CZ" sz="2000" dirty="0">
                <a:latin typeface="Arial" panose="020B0604020202020204" pitchFamily="34" charset="0"/>
                <a:cs typeface="Arial" panose="020B0604020202020204" pitchFamily="34" charset="0"/>
              </a:rPr>
              <a:t>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 potravinářství jako stabilizátor a barvivo E 170 a jako bílý malířský pigment mušlová běloba. </a:t>
            </a:r>
            <a:endParaRPr lang="cs-CZ" sz="2000" dirty="0" smtClean="0">
              <a:latin typeface="Arial" panose="020B0604020202020204" pitchFamily="34" charset="0"/>
              <a:cs typeface="Arial" panose="020B0604020202020204" pitchFamily="34" charset="0"/>
            </a:endParaRPr>
          </a:p>
          <a:p>
            <a:pPr algn="just">
              <a:lnSpc>
                <a:spcPct val="90000"/>
              </a:lnSpc>
              <a:buNone/>
            </a:pPr>
            <a:r>
              <a:rPr lang="en-GB" altLang="en-US" sz="2000" dirty="0" smtClean="0">
                <a:latin typeface="Arial" panose="020B0604020202020204" pitchFamily="34" charset="0"/>
                <a:cs typeface="Arial" panose="020B0604020202020204" pitchFamily="34" charset="0"/>
              </a:rPr>
              <a:t>CaCO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velmi</a:t>
            </a:r>
            <a:r>
              <a:rPr lang="en-GB" altLang="en-US" sz="2000" dirty="0">
                <a:latin typeface="Arial" panose="020B0604020202020204" pitchFamily="34" charset="0"/>
                <a:cs typeface="Arial" panose="020B0604020202020204" pitchFamily="34" charset="0"/>
              </a:rPr>
              <a:t> b</a:t>
            </a:r>
            <a:r>
              <a:rPr lang="cs-CZ" altLang="en-US" sz="2000" dirty="0">
                <a:latin typeface="Arial" panose="020B0604020202020204" pitchFamily="34" charset="0"/>
                <a:cs typeface="Arial" panose="020B0604020202020204" pitchFamily="34" charset="0"/>
              </a:rPr>
              <a:t>ě</a:t>
            </a:r>
            <a:r>
              <a:rPr lang="en-GB" altLang="en-US" sz="2000" dirty="0" err="1">
                <a:latin typeface="Arial" panose="020B0604020202020204" pitchFamily="34" charset="0"/>
                <a:cs typeface="Arial" panose="020B0604020202020204" pitchFamily="34" charset="0"/>
              </a:rPr>
              <a:t>žný</a:t>
            </a:r>
            <a:r>
              <a:rPr lang="en-GB" altLang="en-US" sz="2000" dirty="0">
                <a:latin typeface="Arial" panose="020B0604020202020204" pitchFamily="34" charset="0"/>
                <a:cs typeface="Arial" panose="020B0604020202020204" pitchFamily="34" charset="0"/>
              </a:rPr>
              <a:t> v p</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írod</a:t>
            </a:r>
            <a:r>
              <a:rPr lang="cs-CZ" altLang="en-US" sz="2000" dirty="0">
                <a:latin typeface="Arial" panose="020B0604020202020204" pitchFamily="34" charset="0"/>
                <a:cs typeface="Arial" panose="020B0604020202020204" pitchFamily="34" charset="0"/>
              </a:rPr>
              <a:t>ě</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mramor</a:t>
            </a:r>
            <a:r>
              <a:rPr lang="en-GB" altLang="en-US" sz="2000" dirty="0">
                <a:latin typeface="Arial" panose="020B0604020202020204" pitchFamily="34" charset="0"/>
                <a:cs typeface="Arial" panose="020B0604020202020204" pitchFamily="34" charset="0"/>
              </a:rPr>
              <a:t>, k</a:t>
            </a:r>
            <a:r>
              <a:rPr lang="cs-CZ" altLang="en-US" sz="2000" dirty="0">
                <a:latin typeface="Arial" panose="020B0604020202020204" pitchFamily="34" charset="0"/>
                <a:cs typeface="Arial" panose="020B0604020202020204" pitchFamily="34" charset="0"/>
              </a:rPr>
              <a:t>ř</a:t>
            </a:r>
            <a:r>
              <a:rPr lang="en-GB" altLang="en-US" sz="2000" dirty="0" err="1">
                <a:latin typeface="Arial" panose="020B0604020202020204" pitchFamily="34" charset="0"/>
                <a:cs typeface="Arial" panose="020B0604020202020204" pitchFamily="34" charset="0"/>
              </a:rPr>
              <a:t>ída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vápencová</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poho</a:t>
            </a:r>
            <a:r>
              <a:rPr lang="cs-CZ" altLang="en-US" sz="2000" dirty="0">
                <a:latin typeface="Arial" panose="020B0604020202020204" pitchFamily="34" charset="0"/>
                <a:cs typeface="Arial" panose="020B0604020202020204" pitchFamily="34" charset="0"/>
              </a:rPr>
              <a:t>ř</a:t>
            </a:r>
            <a:r>
              <a:rPr lang="en-GB" altLang="en-US" sz="2000" dirty="0" smtClean="0">
                <a:latin typeface="Arial" panose="020B0604020202020204" pitchFamily="34" charset="0"/>
                <a:cs typeface="Arial" panose="020B0604020202020204" pitchFamily="34" charset="0"/>
              </a:rPr>
              <a:t>í</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Transport </a:t>
            </a:r>
            <a:r>
              <a:rPr lang="en-GB" altLang="en-US" sz="2000" dirty="0" err="1">
                <a:latin typeface="Arial" panose="020B0604020202020204" pitchFamily="34" charset="0"/>
                <a:cs typeface="Arial" panose="020B0604020202020204" pitchFamily="34" charset="0"/>
              </a:rPr>
              <a:t>vápence</a:t>
            </a:r>
            <a:r>
              <a:rPr lang="en-GB" altLang="en-US" sz="2000" dirty="0">
                <a:latin typeface="Arial" panose="020B0604020202020204" pitchFamily="34" charset="0"/>
                <a:cs typeface="Arial" panose="020B0604020202020204" pitchFamily="34" charset="0"/>
              </a:rPr>
              <a:t> v </a:t>
            </a:r>
            <a:r>
              <a:rPr lang="en-GB" altLang="en-US" sz="2000" dirty="0" err="1">
                <a:latin typeface="Arial" panose="020B0604020202020204" pitchFamily="34" charset="0"/>
                <a:cs typeface="Arial" panose="020B0604020202020204" pitchFamily="34" charset="0"/>
              </a:rPr>
              <a:t>krasových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útvarech</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umož</a:t>
            </a:r>
            <a:r>
              <a:rPr lang="cs-CZ" altLang="en-US" sz="2000" dirty="0">
                <a:latin typeface="Arial" panose="020B0604020202020204" pitchFamily="34" charset="0"/>
                <a:cs typeface="Arial" panose="020B0604020202020204" pitchFamily="34" charset="0"/>
              </a:rPr>
              <a:t>ň</a:t>
            </a:r>
            <a:r>
              <a:rPr lang="en-GB" altLang="en-US" sz="2000" dirty="0" err="1">
                <a:latin typeface="Arial" panose="020B0604020202020204" pitchFamily="34" charset="0"/>
                <a:cs typeface="Arial" panose="020B0604020202020204" pitchFamily="34" charset="0"/>
              </a:rPr>
              <a:t>uje</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rovnováha</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ustavující</a:t>
            </a:r>
            <a:r>
              <a:rPr lang="en-GB" altLang="en-US" sz="2000" dirty="0">
                <a:latin typeface="Arial" panose="020B0604020202020204" pitchFamily="34" charset="0"/>
                <a:cs typeface="Arial" panose="020B0604020202020204" pitchFamily="34" charset="0"/>
              </a:rPr>
              <a:t> se </a:t>
            </a:r>
            <a:r>
              <a:rPr lang="en-GB" altLang="en-US" sz="2000" dirty="0" err="1">
                <a:latin typeface="Arial" panose="020B0604020202020204" pitchFamily="34" charset="0"/>
                <a:cs typeface="Arial" panose="020B0604020202020204" pitchFamily="34" charset="0"/>
              </a:rPr>
              <a:t>mezi</a:t>
            </a:r>
            <a:r>
              <a:rPr lang="en-GB" altLang="en-US" sz="2000" dirty="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rozpustným</a:t>
            </a:r>
            <a:r>
              <a:rPr lang="en-GB" altLang="en-US" sz="2000" dirty="0">
                <a:latin typeface="Arial" panose="020B0604020202020204" pitchFamily="34" charset="0"/>
                <a:cs typeface="Arial" panose="020B0604020202020204" pitchFamily="34" charset="0"/>
              </a:rPr>
              <a:t> Ca(HCO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 </a:t>
            </a:r>
            <a:r>
              <a:rPr lang="en-GB" altLang="en-US" sz="2000" dirty="0" err="1">
                <a:latin typeface="Arial" panose="020B0604020202020204" pitchFamily="34" charset="0"/>
                <a:cs typeface="Arial" panose="020B0604020202020204" pitchFamily="34" charset="0"/>
              </a:rPr>
              <a:t>nerozpustným</a:t>
            </a:r>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CaCO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algn="just">
              <a:lnSpc>
                <a:spcPct val="80000"/>
              </a:lnSpc>
            </a:pPr>
            <a:r>
              <a:rPr lang="cs-CZ"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CaCO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H</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O + 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Ca(HCO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p>
          <a:p>
            <a:pPr algn="just"/>
            <a:r>
              <a:rPr lang="cs-CZ" altLang="en-US" sz="2000" dirty="0" smtClean="0">
                <a:latin typeface="Arial" panose="020B0604020202020204" pitchFamily="34" charset="0"/>
                <a:cs typeface="Arial" panose="020B0604020202020204" pitchFamily="34" charset="0"/>
              </a:rPr>
              <a:t>T</a:t>
            </a:r>
            <a:r>
              <a:rPr lang="en-GB" altLang="en-US" sz="2000" dirty="0" err="1" smtClean="0">
                <a:latin typeface="Arial" panose="020B0604020202020204" pitchFamily="34" charset="0"/>
                <a:cs typeface="Arial" panose="020B0604020202020204" pitchFamily="34" charset="0"/>
              </a:rPr>
              <a:t>vrdnutí</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malty: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Ca(OH)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 CO</a:t>
            </a:r>
            <a:r>
              <a:rPr lang="en-GB" altLang="en-US" sz="2000" baseline="-25000" dirty="0">
                <a:latin typeface="Arial" panose="020B0604020202020204" pitchFamily="34" charset="0"/>
                <a:cs typeface="Arial" panose="020B0604020202020204" pitchFamily="34" charset="0"/>
              </a:rPr>
              <a:t>2</a:t>
            </a:r>
            <a:r>
              <a:rPr lang="en-GB" altLang="en-US" sz="20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sym typeface="Symbol" pitchFamily="18" charset="2"/>
              </a:rPr>
              <a:t></a:t>
            </a:r>
            <a:r>
              <a:rPr lang="en-GB" altLang="en-US" sz="2000" dirty="0">
                <a:latin typeface="Arial" panose="020B0604020202020204" pitchFamily="34" charset="0"/>
                <a:cs typeface="Arial" panose="020B0604020202020204" pitchFamily="34" charset="0"/>
              </a:rPr>
              <a:t>  CaCO</a:t>
            </a:r>
            <a:r>
              <a:rPr lang="en-GB" altLang="en-US" sz="2000" baseline="-25000" dirty="0">
                <a:latin typeface="Arial" panose="020B0604020202020204" pitchFamily="34" charset="0"/>
                <a:cs typeface="Arial" panose="020B0604020202020204" pitchFamily="34" charset="0"/>
              </a:rPr>
              <a:t>3</a:t>
            </a:r>
            <a:r>
              <a:rPr lang="en-GB" altLang="en-US" sz="2000" dirty="0">
                <a:latin typeface="Arial" panose="020B0604020202020204" pitchFamily="34" charset="0"/>
                <a:cs typeface="Arial" panose="020B0604020202020204" pitchFamily="34" charset="0"/>
              </a:rPr>
              <a:t>  + </a:t>
            </a:r>
            <a:r>
              <a:rPr lang="en-GB" altLang="en-US" sz="2000" dirty="0" smtClean="0">
                <a:latin typeface="Arial" panose="020B0604020202020204" pitchFamily="34" charset="0"/>
                <a:cs typeface="Arial" panose="020B0604020202020204" pitchFamily="34" charset="0"/>
              </a:rPr>
              <a:t>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endParaRPr lang="cs-CZ" altLang="en-US"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Uhličitan </a:t>
            </a:r>
            <a:r>
              <a:rPr lang="cs-CZ" sz="2000" b="1" dirty="0">
                <a:latin typeface="Arial" panose="020B0604020202020204" pitchFamily="34" charset="0"/>
                <a:cs typeface="Arial" panose="020B0604020202020204" pitchFamily="34" charset="0"/>
              </a:rPr>
              <a:t>strontnatý </a:t>
            </a:r>
            <a:r>
              <a:rPr lang="cs-CZ" sz="2000" dirty="0">
                <a:latin typeface="Arial" panose="020B0604020202020204" pitchFamily="34" charset="0"/>
                <a:cs typeface="Arial" panose="020B0604020202020204" pitchFamily="34" charset="0"/>
              </a:rPr>
              <a:t>SrCO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jako tavidlo do keramických glazur</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Uhličitan barnatý </a:t>
            </a:r>
            <a:r>
              <a:rPr lang="cs-CZ" sz="2000" dirty="0">
                <a:latin typeface="Arial" panose="020B0604020202020204" pitchFamily="34" charset="0"/>
                <a:cs typeface="Arial" panose="020B0604020202020204" pitchFamily="34" charset="0"/>
              </a:rPr>
              <a:t>BaCO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používal jako jed na krysy a slouží jako katalyzátor při přípravě některých cyklických ketonů </a:t>
            </a:r>
            <a:r>
              <a:rPr lang="cs-CZ" sz="2000" i="1" dirty="0">
                <a:latin typeface="Arial" panose="020B0604020202020204" pitchFamily="34" charset="0"/>
                <a:cs typeface="Arial" panose="020B0604020202020204" pitchFamily="34" charset="0"/>
              </a:rPr>
              <a:t>(příprava </a:t>
            </a:r>
            <a:r>
              <a:rPr lang="cs-CZ" sz="2000" i="1" dirty="0" err="1">
                <a:latin typeface="Arial" panose="020B0604020202020204" pitchFamily="34" charset="0"/>
                <a:cs typeface="Arial" panose="020B0604020202020204" pitchFamily="34" charset="0"/>
              </a:rPr>
              <a:t>cyklopentanonu</a:t>
            </a:r>
            <a:r>
              <a:rPr lang="cs-CZ" sz="2000" i="1" dirty="0">
                <a:latin typeface="Arial" panose="020B0604020202020204" pitchFamily="34" charset="0"/>
                <a:cs typeface="Arial" panose="020B0604020202020204" pitchFamily="34" charset="0"/>
              </a:rPr>
              <a:t> cyklizací kyseliny adipové)</a:t>
            </a:r>
            <a:r>
              <a:rPr lang="cs-CZ" sz="2000" dirty="0">
                <a:latin typeface="Arial" panose="020B0604020202020204" pitchFamily="34" charset="0"/>
                <a:cs typeface="Arial" panose="020B0604020202020204" pitchFamily="34" charset="0"/>
              </a:rPr>
              <a:t>.</a:t>
            </a:r>
          </a:p>
        </p:txBody>
      </p:sp>
      <p:sp>
        <p:nvSpPr>
          <p:cNvPr id="6" name="Nadpis 1"/>
          <p:cNvSpPr>
            <a:spLocks noGrp="1"/>
          </p:cNvSpPr>
          <p:nvPr>
            <p:ph type="title"/>
          </p:nvPr>
        </p:nvSpPr>
        <p:spPr>
          <a:xfrm>
            <a:off x="457200" y="228600"/>
            <a:ext cx="8229600" cy="563562"/>
          </a:xfrm>
        </p:spPr>
        <p:txBody>
          <a:bodyPr>
            <a:normAutofit/>
          </a:bodyPr>
          <a:lstStyle/>
          <a:p>
            <a:r>
              <a:rPr lang="cs-CZ" sz="2800" b="1" dirty="0" smtClean="0"/>
              <a:t>Sloučeniny s uhlíkem</a:t>
            </a:r>
            <a:endParaRPr lang="cs-CZ" sz="2800" b="1" dirty="0"/>
          </a:p>
        </p:txBody>
      </p:sp>
    </p:spTree>
    <p:extLst>
      <p:ext uri="{BB962C8B-B14F-4D97-AF65-F5344CB8AC3E}">
        <p14:creationId xmlns:p14="http://schemas.microsoft.com/office/powerpoint/2010/main" val="3533046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6555641"/>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Mezi další používané vápenaté pigmenty patří </a:t>
            </a:r>
            <a:r>
              <a:rPr lang="cs-CZ" sz="2000" b="1" dirty="0">
                <a:latin typeface="Arial" panose="020B0604020202020204" pitchFamily="34" charset="0"/>
                <a:cs typeface="Arial" panose="020B0604020202020204" pitchFamily="34" charset="0"/>
              </a:rPr>
              <a:t>svatojánská bělo</a:t>
            </a:r>
            <a:r>
              <a:rPr lang="cs-CZ" sz="2000" dirty="0">
                <a:latin typeface="Arial" panose="020B0604020202020204" pitchFamily="34" charset="0"/>
                <a:cs typeface="Arial" panose="020B0604020202020204" pitchFamily="34" charset="0"/>
              </a:rPr>
              <a:t>ba Ca(OH)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kostní běloba</a:t>
            </a:r>
            <a:r>
              <a:rPr lang="cs-CZ" sz="2000" dirty="0">
                <a:latin typeface="Arial" panose="020B0604020202020204" pitchFamily="34" charset="0"/>
                <a:cs typeface="Arial" panose="020B0604020202020204" pitchFamily="34" charset="0"/>
              </a:rPr>
              <a:t> 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blancophon</a:t>
            </a:r>
            <a:r>
              <a:rPr lang="cs-CZ" sz="2000" dirty="0">
                <a:latin typeface="Arial" panose="020B0604020202020204" pitchFamily="34" charset="0"/>
                <a:cs typeface="Arial" panose="020B0604020202020204" pitchFamily="34" charset="0"/>
              </a:rPr>
              <a:t> BaSO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Kyanid </a:t>
            </a:r>
            <a:r>
              <a:rPr lang="cs-CZ" sz="2000" b="1" dirty="0">
                <a:latin typeface="Arial" panose="020B0604020202020204" pitchFamily="34" charset="0"/>
                <a:cs typeface="Arial" panose="020B0604020202020204" pitchFamily="34" charset="0"/>
              </a:rPr>
              <a:t>vápenatý </a:t>
            </a:r>
            <a:r>
              <a:rPr lang="cs-CZ" sz="2000" dirty="0">
                <a:latin typeface="Arial" panose="020B0604020202020204" pitchFamily="34" charset="0"/>
                <a:cs typeface="Arial" panose="020B0604020202020204" pitchFamily="34" charset="0"/>
              </a:rPr>
              <a:t>Ca(CN)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jako insekticid a rodenticid.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Octan vápenatý</a:t>
            </a:r>
            <a:r>
              <a:rPr lang="cs-CZ" sz="2000" dirty="0">
                <a:latin typeface="Arial" panose="020B0604020202020204" pitchFamily="34" charset="0"/>
                <a:cs typeface="Arial" panose="020B0604020202020204" pitchFamily="34" charset="0"/>
              </a:rPr>
              <a:t> (CH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 slouží jako léčivo ke snižování krevní hladiny fosfátů.</a:t>
            </a: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Octan barnatý </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Ba se používá jako mořidlo při barvení tkanin a jako sušidlo nátěrových hmot. </a:t>
            </a: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endParaRPr lang="cs-CZ"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Silicid </a:t>
            </a:r>
            <a:r>
              <a:rPr lang="cs-CZ" sz="2000" b="1" dirty="0">
                <a:latin typeface="Arial" panose="020B0604020202020204" pitchFamily="34" charset="0"/>
                <a:cs typeface="Arial" panose="020B0604020202020204" pitchFamily="34" charset="0"/>
              </a:rPr>
              <a:t>vápenatý </a:t>
            </a:r>
            <a:r>
              <a:rPr lang="cs-CZ" sz="2000" dirty="0">
                <a:latin typeface="Arial" panose="020B0604020202020204" pitchFamily="34" charset="0"/>
                <a:cs typeface="Arial" panose="020B0604020202020204" pitchFamily="34" charset="0"/>
              </a:rPr>
              <a:t>CaSi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má velmi široké využití ve vojenské i průmyslové pyrotechnice </a:t>
            </a:r>
            <a:r>
              <a:rPr lang="cs-CZ" sz="2000" i="1" dirty="0">
                <a:latin typeface="Arial" panose="020B0604020202020204" pitchFamily="34" charset="0"/>
                <a:cs typeface="Arial" panose="020B0604020202020204" pitchFamily="34" charset="0"/>
              </a:rPr>
              <a:t>(výbušné nýty)</a:t>
            </a:r>
            <a:r>
              <a:rPr lang="cs-CZ" sz="2000" dirty="0">
                <a:latin typeface="Arial" panose="020B0604020202020204" pitchFamily="34" charset="0"/>
                <a:cs typeface="Arial" panose="020B0604020202020204" pitchFamily="34" charset="0"/>
              </a:rPr>
              <a:t> a je hlavní účinnou složkou </a:t>
            </a:r>
            <a:r>
              <a:rPr lang="cs-CZ" sz="2000" dirty="0" err="1">
                <a:latin typeface="Arial" panose="020B0604020202020204" pitchFamily="34" charset="0"/>
                <a:cs typeface="Arial" panose="020B0604020202020204" pitchFamily="34" charset="0"/>
              </a:rPr>
              <a:t>samoohřívacích</a:t>
            </a:r>
            <a:r>
              <a:rPr lang="cs-CZ" sz="2000" dirty="0">
                <a:latin typeface="Arial" panose="020B0604020202020204" pitchFamily="34" charset="0"/>
                <a:cs typeface="Arial" panose="020B0604020202020204" pitchFamily="34" charset="0"/>
              </a:rPr>
              <a:t> konzerv. </a:t>
            </a:r>
            <a:r>
              <a:rPr lang="cs-CZ" sz="2000" b="1" dirty="0">
                <a:latin typeface="Arial" panose="020B0604020202020204" pitchFamily="34" charset="0"/>
                <a:cs typeface="Arial" panose="020B0604020202020204" pitchFamily="34" charset="0"/>
              </a:rPr>
              <a:t>Křemičitan vápenatý </a:t>
            </a:r>
            <a:r>
              <a:rPr lang="cs-CZ" sz="2000" dirty="0">
                <a:latin typeface="Arial" panose="020B0604020202020204" pitchFamily="34" charset="0"/>
                <a:cs typeface="Arial" panose="020B0604020202020204" pitchFamily="34" charset="0"/>
              </a:rPr>
              <a:t>Ca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k výrobě nehořlavých izolací. </a:t>
            </a:r>
          </a:p>
          <a:p>
            <a:pPr algn="just"/>
            <a:endParaRPr lang="cs-CZ" sz="2000" dirty="0">
              <a:latin typeface="Arial" panose="020B0604020202020204" pitchFamily="34" charset="0"/>
              <a:cs typeface="Arial" panose="020B0604020202020204" pitchFamily="34" charset="0"/>
            </a:endParaRPr>
          </a:p>
        </p:txBody>
      </p:sp>
      <p:sp>
        <p:nvSpPr>
          <p:cNvPr id="6" name="Nadpis 1"/>
          <p:cNvSpPr>
            <a:spLocks noGrp="1"/>
          </p:cNvSpPr>
          <p:nvPr>
            <p:ph type="title"/>
          </p:nvPr>
        </p:nvSpPr>
        <p:spPr>
          <a:xfrm>
            <a:off x="246434" y="4267200"/>
            <a:ext cx="8229600" cy="563562"/>
          </a:xfrm>
        </p:spPr>
        <p:txBody>
          <a:bodyPr>
            <a:normAutofit/>
          </a:bodyPr>
          <a:lstStyle/>
          <a:p>
            <a:r>
              <a:rPr lang="cs-CZ" sz="2800" b="1" dirty="0" smtClean="0"/>
              <a:t>Sloučeniny s křemíkem</a:t>
            </a:r>
            <a:endParaRPr lang="cs-CZ" sz="2800" b="1" dirty="0"/>
          </a:p>
        </p:txBody>
      </p:sp>
    </p:spTree>
    <p:extLst>
      <p:ext uri="{BB962C8B-B14F-4D97-AF65-F5344CB8AC3E}">
        <p14:creationId xmlns:p14="http://schemas.microsoft.com/office/powerpoint/2010/main" val="18578375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1323" y="152400"/>
            <a:ext cx="8936477" cy="707886"/>
          </a:xfrm>
          <a:prstGeom prst="rect">
            <a:avLst/>
          </a:prstGeom>
        </p:spPr>
        <p:txBody>
          <a:bodyPr wrap="square">
            <a:spAutoFit/>
          </a:bodyPr>
          <a:lstStyle/>
          <a:p>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131323" y="1066800"/>
            <a:ext cx="8686800" cy="2554545"/>
          </a:xfrm>
          <a:prstGeom prst="rect">
            <a:avLst/>
          </a:prstGeom>
        </p:spPr>
        <p:txBody>
          <a:bodyPr wrap="square">
            <a:spAutoFit/>
          </a:bodyPr>
          <a:lstStyle/>
          <a:p>
            <a:pPr algn="just"/>
            <a:r>
              <a:rPr lang="cs-CZ" sz="2000" b="1" dirty="0" err="1">
                <a:latin typeface="Arial" panose="020B0604020202020204" pitchFamily="34" charset="0"/>
                <a:cs typeface="Arial" panose="020B0604020202020204" pitchFamily="34" charset="0"/>
              </a:rPr>
              <a:t>Hexaborid</a:t>
            </a:r>
            <a:r>
              <a:rPr lang="cs-CZ" sz="2000" b="1" dirty="0">
                <a:latin typeface="Arial" panose="020B0604020202020204" pitchFamily="34" charset="0"/>
                <a:cs typeface="Arial" panose="020B0604020202020204" pitchFamily="34" charset="0"/>
              </a:rPr>
              <a:t> vápníku </a:t>
            </a:r>
            <a:r>
              <a:rPr lang="cs-CZ" sz="2000" dirty="0">
                <a:latin typeface="Arial" panose="020B0604020202020204" pitchFamily="34" charset="0"/>
                <a:cs typeface="Arial" panose="020B0604020202020204" pitchFamily="34" charset="0"/>
              </a:rPr>
              <a:t>CaB</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se používá jako dezoxidační činidlo v metalurgii barevných kovů. </a:t>
            </a:r>
            <a:endParaRPr lang="cs-CZ" sz="2000" dirty="0" smtClean="0">
              <a:latin typeface="Arial" panose="020B0604020202020204" pitchFamily="34" charset="0"/>
              <a:cs typeface="Arial" panose="020B0604020202020204" pitchFamily="34" charset="0"/>
            </a:endParaRPr>
          </a:p>
          <a:p>
            <a:pPr algn="just"/>
            <a:endParaRPr lang="cs-CZ" sz="2000" b="1"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Boritan </a:t>
            </a:r>
            <a:r>
              <a:rPr lang="cs-CZ" sz="2000" b="1" dirty="0">
                <a:latin typeface="Arial" panose="020B0604020202020204" pitchFamily="34" charset="0"/>
                <a:cs typeface="Arial" panose="020B0604020202020204" pitchFamily="34" charset="0"/>
              </a:rPr>
              <a:t>vápenatý </a:t>
            </a:r>
            <a:r>
              <a:rPr lang="cs-CZ" sz="2000" dirty="0">
                <a:latin typeface="Arial" panose="020B0604020202020204" pitchFamily="34" charset="0"/>
                <a:cs typeface="Arial" panose="020B0604020202020204" pitchFamily="34" charset="0"/>
              </a:rPr>
              <a:t>Ca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součástí glazur, zpomalovačů hoření a reaktivních </a:t>
            </a:r>
            <a:r>
              <a:rPr lang="cs-CZ" sz="2000" dirty="0" err="1">
                <a:latin typeface="Arial" panose="020B0604020202020204" pitchFamily="34" charset="0"/>
                <a:cs typeface="Arial" panose="020B0604020202020204" pitchFamily="34" charset="0"/>
              </a:rPr>
              <a:t>samotěsnících</a:t>
            </a:r>
            <a:r>
              <a:rPr lang="cs-CZ" sz="2000" dirty="0">
                <a:latin typeface="Arial" panose="020B0604020202020204" pitchFamily="34" charset="0"/>
                <a:cs typeface="Arial" panose="020B0604020202020204" pitchFamily="34" charset="0"/>
              </a:rPr>
              <a:t> pojiv.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Boritan barnatý </a:t>
            </a:r>
            <a:r>
              <a:rPr lang="cs-CZ" sz="2000" dirty="0">
                <a:latin typeface="Arial" panose="020B0604020202020204" pitchFamily="34" charset="0"/>
                <a:cs typeface="Arial" panose="020B0604020202020204" pitchFamily="34" charset="0"/>
              </a:rPr>
              <a:t>Ba(BO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používán jako UV stabilizátor PVC a k výrobě optických součástí pracujících v UV části spektra.</a:t>
            </a:r>
          </a:p>
        </p:txBody>
      </p:sp>
      <p:sp>
        <p:nvSpPr>
          <p:cNvPr id="8" name="Nadpis 1"/>
          <p:cNvSpPr>
            <a:spLocks noGrp="1"/>
          </p:cNvSpPr>
          <p:nvPr>
            <p:ph type="title"/>
          </p:nvPr>
        </p:nvSpPr>
        <p:spPr>
          <a:xfrm>
            <a:off x="457200" y="228600"/>
            <a:ext cx="8229600" cy="563562"/>
          </a:xfrm>
        </p:spPr>
        <p:txBody>
          <a:bodyPr>
            <a:normAutofit/>
          </a:bodyPr>
          <a:lstStyle/>
          <a:p>
            <a:r>
              <a:rPr lang="cs-CZ" sz="2800" b="1" dirty="0" smtClean="0"/>
              <a:t>Sloučeniny s borem</a:t>
            </a:r>
            <a:endParaRPr lang="cs-CZ" sz="2800" b="1" dirty="0"/>
          </a:p>
        </p:txBody>
      </p:sp>
    </p:spTree>
    <p:extLst>
      <p:ext uri="{BB962C8B-B14F-4D97-AF65-F5344CB8AC3E}">
        <p14:creationId xmlns:p14="http://schemas.microsoft.com/office/powerpoint/2010/main" val="908716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549275"/>
            <a:ext cx="8229600" cy="5318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cs-CZ" altLang="en-US" sz="2400" dirty="0" smtClean="0">
                <a:latin typeface="Times New Roman" pitchFamily="18" charset="0"/>
              </a:rPr>
              <a:t>		</a:t>
            </a:r>
          </a:p>
          <a:p>
            <a:pPr>
              <a:lnSpc>
                <a:spcPct val="90000"/>
              </a:lnSpc>
              <a:buFont typeface="Wingdings" pitchFamily="2" charset="2"/>
              <a:buNone/>
            </a:pPr>
            <a:r>
              <a:rPr lang="cs-CZ" altLang="en-US" sz="2400" dirty="0" smtClean="0">
                <a:latin typeface="Times New Roman" pitchFamily="18" charset="0"/>
              </a:rPr>
              <a:t>	</a:t>
            </a:r>
            <a:endParaRPr lang="en-GB" altLang="en-US" sz="2400" dirty="0" smtClean="0">
              <a:latin typeface="Times New Roman" pitchFamily="18" charset="0"/>
            </a:endParaRPr>
          </a:p>
          <a:p>
            <a:pPr>
              <a:lnSpc>
                <a:spcPct val="90000"/>
              </a:lnSpc>
              <a:buFont typeface="Wingdings" pitchFamily="2" charset="2"/>
              <a:buNone/>
            </a:pPr>
            <a:r>
              <a:rPr lang="cs-CZ" altLang="en-US" sz="2400" dirty="0" smtClean="0">
                <a:latin typeface="Times New Roman" pitchFamily="18" charset="0"/>
              </a:rPr>
              <a:t>		</a:t>
            </a:r>
          </a:p>
        </p:txBody>
      </p:sp>
      <p:sp>
        <p:nvSpPr>
          <p:cNvPr id="3" name="Obdélník 2"/>
          <p:cNvSpPr/>
          <p:nvPr/>
        </p:nvSpPr>
        <p:spPr>
          <a:xfrm>
            <a:off x="228600" y="1079242"/>
            <a:ext cx="8763000" cy="5016758"/>
          </a:xfrm>
          <a:prstGeom prst="rect">
            <a:avLst/>
          </a:prstGeom>
        </p:spPr>
        <p:txBody>
          <a:bodyPr wrap="square">
            <a:spAutoFit/>
          </a:bodyPr>
          <a:lstStyle/>
          <a:p>
            <a:r>
              <a:rPr lang="cs-CZ" sz="2000" b="1" dirty="0" err="1">
                <a:latin typeface="Arial" panose="020B0604020202020204" pitchFamily="34" charset="0"/>
                <a:cs typeface="Arial" panose="020B0604020202020204" pitchFamily="34" charset="0"/>
              </a:rPr>
              <a:t>Manganan</a:t>
            </a:r>
            <a:r>
              <a:rPr lang="cs-CZ" sz="2000" b="1" dirty="0">
                <a:latin typeface="Arial" panose="020B0604020202020204" pitchFamily="34" charset="0"/>
                <a:cs typeface="Arial" panose="020B0604020202020204" pitchFamily="34" charset="0"/>
              </a:rPr>
              <a:t> barnatý </a:t>
            </a:r>
            <a:r>
              <a:rPr lang="cs-CZ" sz="2000" dirty="0">
                <a:latin typeface="Arial" panose="020B0604020202020204" pitchFamily="34" charset="0"/>
                <a:cs typeface="Arial" panose="020B0604020202020204" pitchFamily="34" charset="0"/>
              </a:rPr>
              <a:t>BaMnO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modrý pigment manganová modř. </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Manganistan </a:t>
            </a:r>
            <a:r>
              <a:rPr lang="cs-CZ" sz="2000" b="1" dirty="0">
                <a:latin typeface="Arial" panose="020B0604020202020204" pitchFamily="34" charset="0"/>
                <a:cs typeface="Arial" panose="020B0604020202020204" pitchFamily="34" charset="0"/>
              </a:rPr>
              <a:t>vápenatý </a:t>
            </a:r>
            <a:r>
              <a:rPr lang="cs-CZ" sz="2000" dirty="0">
                <a:latin typeface="Arial" panose="020B0604020202020204" pitchFamily="34" charset="0"/>
                <a:cs typeface="Arial" panose="020B0604020202020204" pitchFamily="34" charset="0"/>
              </a:rPr>
              <a:t>Ca(MnO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účinnou složkou bělících zubních past</a:t>
            </a:r>
            <a:r>
              <a:rPr lang="cs-CZ" sz="2000" dirty="0" smtClean="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r>
              <a:rPr lang="cs-CZ" sz="2000" b="1" dirty="0" err="1">
                <a:latin typeface="Arial" panose="020B0604020202020204" pitchFamily="34" charset="0"/>
                <a:cs typeface="Arial" panose="020B0604020202020204" pitchFamily="34" charset="0"/>
              </a:rPr>
              <a:t>Železan</a:t>
            </a:r>
            <a:r>
              <a:rPr lang="cs-CZ" sz="2000" b="1" dirty="0">
                <a:latin typeface="Arial" panose="020B0604020202020204" pitchFamily="34" charset="0"/>
                <a:cs typeface="Arial" panose="020B0604020202020204" pitchFamily="34" charset="0"/>
              </a:rPr>
              <a:t> barnatý </a:t>
            </a:r>
            <a:r>
              <a:rPr lang="cs-CZ" sz="2000" dirty="0">
                <a:latin typeface="Arial" panose="020B0604020202020204" pitchFamily="34" charset="0"/>
                <a:cs typeface="Arial" panose="020B0604020202020204" pitchFamily="34" charset="0"/>
              </a:rPr>
              <a:t>BaFeO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důležité oxidační činidlo v organické chemii. </a:t>
            </a:r>
            <a:r>
              <a:rPr lang="cs-CZ" sz="2000" b="1" dirty="0">
                <a:latin typeface="Arial" panose="020B0604020202020204" pitchFamily="34" charset="0"/>
                <a:cs typeface="Arial" panose="020B0604020202020204" pitchFamily="34" charset="0"/>
              </a:rPr>
              <a:t>Ferit </a:t>
            </a:r>
            <a:r>
              <a:rPr lang="cs-CZ" sz="2000" dirty="0" err="1">
                <a:latin typeface="Arial" panose="020B0604020202020204" pitchFamily="34" charset="0"/>
                <a:cs typeface="Arial" panose="020B0604020202020204" pitchFamily="34" charset="0"/>
              </a:rPr>
              <a:t>BaFe</a:t>
            </a:r>
            <a:r>
              <a:rPr lang="cs-CZ" sz="2000" dirty="0">
                <a:latin typeface="Arial" panose="020B0604020202020204" pitchFamily="34" charset="0"/>
                <a:cs typeface="Arial" panose="020B0604020202020204" pitchFamily="34" charset="0"/>
              </a:rPr>
              <a:t> se požívá k výrobě permanentních magnetů. </a:t>
            </a:r>
          </a:p>
          <a:p>
            <a:endParaRPr lang="cs-CZ" sz="2000" dirty="0" smtClean="0">
              <a:latin typeface="Arial" panose="020B0604020202020204" pitchFamily="34" charset="0"/>
              <a:cs typeface="Arial" panose="020B0604020202020204" pitchFamily="34" charset="0"/>
            </a:endParaRPr>
          </a:p>
          <a:p>
            <a:r>
              <a:rPr lang="cs-CZ" sz="2000" b="1" dirty="0">
                <a:latin typeface="Arial" panose="020B0604020202020204" pitchFamily="34" charset="0"/>
                <a:cs typeface="Arial" panose="020B0604020202020204" pitchFamily="34" charset="0"/>
              </a:rPr>
              <a:t>Chroman vápenatý </a:t>
            </a:r>
            <a:r>
              <a:rPr lang="cs-CZ" sz="2000" dirty="0">
                <a:latin typeface="Arial" panose="020B0604020202020204" pitchFamily="34" charset="0"/>
                <a:cs typeface="Arial" panose="020B0604020202020204" pitchFamily="34" charset="0"/>
              </a:rPr>
              <a:t>CaCrO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jako žlutý pigment vápenatá žluť a jako inhibitor koroze. </a:t>
            </a:r>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Chroman </a:t>
            </a:r>
            <a:r>
              <a:rPr lang="cs-CZ" sz="2000" b="1" dirty="0">
                <a:latin typeface="Arial" panose="020B0604020202020204" pitchFamily="34" charset="0"/>
                <a:cs typeface="Arial" panose="020B0604020202020204" pitchFamily="34" charset="0"/>
              </a:rPr>
              <a:t>strontnatý</a:t>
            </a:r>
            <a:r>
              <a:rPr lang="cs-CZ" sz="2000" dirty="0">
                <a:latin typeface="Arial" panose="020B0604020202020204" pitchFamily="34" charset="0"/>
                <a:cs typeface="Arial" panose="020B0604020202020204" pitchFamily="34" charset="0"/>
              </a:rPr>
              <a:t> SrCrO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slouží jako žlutý pigment stronciová žluť k probarvování PVC a jako inhibitor koroze </a:t>
            </a:r>
            <a:r>
              <a:rPr lang="cs-CZ" sz="2000" dirty="0" err="1">
                <a:latin typeface="Arial" panose="020B0604020202020204" pitchFamily="34" charset="0"/>
                <a:cs typeface="Arial" panose="020B0604020202020204" pitchFamily="34" charset="0"/>
              </a:rPr>
              <a:t>natěrových</a:t>
            </a:r>
            <a:r>
              <a:rPr lang="cs-CZ" sz="2000" dirty="0">
                <a:latin typeface="Arial" panose="020B0604020202020204" pitchFamily="34" charset="0"/>
                <a:cs typeface="Arial" panose="020B0604020202020204" pitchFamily="34" charset="0"/>
              </a:rPr>
              <a:t> hmot na slitiny hořčíku, hliníku a zinku. </a:t>
            </a:r>
            <a:endParaRPr lang="cs-CZ"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Chroman </a:t>
            </a:r>
            <a:r>
              <a:rPr lang="cs-CZ" sz="2000" b="1" dirty="0">
                <a:latin typeface="Arial" panose="020B0604020202020204" pitchFamily="34" charset="0"/>
                <a:cs typeface="Arial" panose="020B0604020202020204" pitchFamily="34" charset="0"/>
              </a:rPr>
              <a:t>barnatý</a:t>
            </a:r>
            <a:r>
              <a:rPr lang="cs-CZ" sz="2000" dirty="0">
                <a:latin typeface="Arial" panose="020B0604020202020204" pitchFamily="34" charset="0"/>
                <a:cs typeface="Arial" panose="020B0604020202020204" pitchFamily="34" charset="0"/>
              </a:rPr>
              <a:t> BaCrO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jako pigment baryová žluť, jako inhibitor koroze a jako katalyzátor dehydratace alkanů. </a:t>
            </a:r>
          </a:p>
          <a:p>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
        <p:nvSpPr>
          <p:cNvPr id="9" name="Nadpis 1"/>
          <p:cNvSpPr>
            <a:spLocks noGrp="1"/>
          </p:cNvSpPr>
          <p:nvPr>
            <p:ph type="title"/>
          </p:nvPr>
        </p:nvSpPr>
        <p:spPr>
          <a:xfrm>
            <a:off x="457200" y="228600"/>
            <a:ext cx="8229600" cy="563562"/>
          </a:xfrm>
        </p:spPr>
        <p:txBody>
          <a:bodyPr>
            <a:normAutofit/>
          </a:bodyPr>
          <a:lstStyle/>
          <a:p>
            <a:r>
              <a:rPr lang="cs-CZ" sz="2800" b="1" dirty="0" smtClean="0"/>
              <a:t>Sloučeniny s d-prvky</a:t>
            </a:r>
            <a:endParaRPr lang="cs-CZ" sz="2800" b="1" dirty="0"/>
          </a:p>
        </p:txBody>
      </p:sp>
    </p:spTree>
    <p:extLst>
      <p:ext uri="{BB962C8B-B14F-4D97-AF65-F5344CB8AC3E}">
        <p14:creationId xmlns:p14="http://schemas.microsoft.com/office/powerpoint/2010/main" val="30595859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33464" y="1194432"/>
            <a:ext cx="8763000" cy="1323439"/>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Titaničitan strontnatý </a:t>
            </a:r>
            <a:r>
              <a:rPr lang="cs-CZ" sz="2000" dirty="0">
                <a:latin typeface="Arial" panose="020B0604020202020204" pitchFamily="34" charset="0"/>
                <a:cs typeface="Arial" panose="020B0604020202020204" pitchFamily="34" charset="0"/>
              </a:rPr>
              <a:t>SrTiO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má velmi vysoký index lomu světla a používá se v optice a jako náhrada diamantu. </a:t>
            </a:r>
          </a:p>
          <a:p>
            <a:r>
              <a:rPr lang="cs-CZ" sz="2000" b="1" dirty="0">
                <a:latin typeface="Arial" panose="020B0604020202020204" pitchFamily="34" charset="0"/>
                <a:cs typeface="Arial" panose="020B0604020202020204" pitchFamily="34" charset="0"/>
              </a:rPr>
              <a:t>Titaničitan barnatý </a:t>
            </a:r>
            <a:r>
              <a:rPr lang="cs-CZ" sz="2000" dirty="0">
                <a:latin typeface="Arial" panose="020B0604020202020204" pitchFamily="34" charset="0"/>
                <a:cs typeface="Arial" panose="020B0604020202020204" pitchFamily="34" charset="0"/>
              </a:rPr>
              <a:t>BaTiO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vykazuje piezoelektrické vlastnosti a využívá se k výrobě mikrofonů a jako dielektrikum v kondenzátorech. </a:t>
            </a:r>
            <a:endParaRPr lang="cs-CZ" sz="2000" dirty="0"/>
          </a:p>
        </p:txBody>
      </p:sp>
      <p:sp>
        <p:nvSpPr>
          <p:cNvPr id="8" name="Nadpis 1"/>
          <p:cNvSpPr>
            <a:spLocks noGrp="1"/>
          </p:cNvSpPr>
          <p:nvPr>
            <p:ph type="title"/>
          </p:nvPr>
        </p:nvSpPr>
        <p:spPr>
          <a:xfrm>
            <a:off x="457200" y="228600"/>
            <a:ext cx="8229600" cy="563562"/>
          </a:xfrm>
        </p:spPr>
        <p:txBody>
          <a:bodyPr>
            <a:normAutofit/>
          </a:bodyPr>
          <a:lstStyle/>
          <a:p>
            <a:r>
              <a:rPr lang="cs-CZ" sz="2800" b="1" dirty="0" smtClean="0"/>
              <a:t>Sloučeniny s d-prvky</a:t>
            </a:r>
            <a:endParaRPr lang="cs-CZ" sz="2800" b="1" dirty="0"/>
          </a:p>
        </p:txBody>
      </p:sp>
    </p:spTree>
    <p:extLst>
      <p:ext uri="{BB962C8B-B14F-4D97-AF65-F5344CB8AC3E}">
        <p14:creationId xmlns:p14="http://schemas.microsoft.com/office/powerpoint/2010/main" val="323703308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7906</TotalTime>
  <Words>5986</Words>
  <Application>Microsoft Office PowerPoint</Application>
  <PresentationFormat>Předvádění na obrazovce (4:3)</PresentationFormat>
  <Paragraphs>822</Paragraphs>
  <Slides>99</Slides>
  <Notes>3</Notes>
  <HiddenSlides>0</HiddenSlides>
  <MMClips>0</MMClips>
  <ScaleCrop>false</ScaleCrop>
  <HeadingPairs>
    <vt:vector size="4" baseType="variant">
      <vt:variant>
        <vt:lpstr>Motiv</vt:lpstr>
      </vt:variant>
      <vt:variant>
        <vt:i4>1</vt:i4>
      </vt:variant>
      <vt:variant>
        <vt:lpstr>Nadpisy snímků</vt:lpstr>
      </vt:variant>
      <vt:variant>
        <vt:i4>99</vt:i4>
      </vt:variant>
    </vt:vector>
  </HeadingPairs>
  <TitlesOfParts>
    <vt:vector size="100"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Hydridy</vt:lpstr>
      <vt:lpstr>Třístředová dvouelektronová vazba</vt:lpstr>
      <vt:lpstr>Prezentace aplikace PowerPoint</vt:lpstr>
      <vt:lpstr>Prezentace aplikace PowerPoint</vt:lpstr>
      <vt:lpstr>Halogenidy</vt:lpstr>
      <vt:lpstr>Prezentace aplikace PowerPoint</vt:lpstr>
      <vt:lpstr>Prezentace aplikace PowerPoint</vt:lpstr>
      <vt:lpstr>Oxosloučeniny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Sloučeniny s dusíkem</vt:lpstr>
      <vt:lpstr>Sloučeniny s uhlíkem</vt:lpstr>
      <vt:lpstr>Prezentace aplikace PowerPoint</vt:lpstr>
      <vt:lpstr>Prvky II. hlavní podskupiny </vt:lpstr>
      <vt:lpstr>Prezentace aplikace PowerPoint</vt:lpstr>
      <vt:lpstr>Prezentace aplikace PowerPoint</vt:lpstr>
      <vt:lpstr>Beryllium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Hydridy</vt:lpstr>
      <vt:lpstr>Sloučeniny s halogeny</vt:lpstr>
      <vt:lpstr>Prezentace aplikace PowerPoint</vt:lpstr>
      <vt:lpstr>Sloučeniny s kyslíkem</vt:lpstr>
      <vt:lpstr>Prezentace aplikace PowerPoint</vt:lpstr>
      <vt:lpstr>Sloučeniny se sírou a arsenem</vt:lpstr>
      <vt:lpstr>Sloučeniny s dusíkem</vt:lpstr>
      <vt:lpstr>Sloučeniny s uhlíkem</vt:lpstr>
      <vt:lpstr>Sloučeniny s křemíkem</vt:lpstr>
      <vt:lpstr>Sloučeniny s borem</vt:lpstr>
      <vt:lpstr>Sloučeniny s d-prvky</vt:lpstr>
      <vt:lpstr>Sloučeniny s d-prvky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Lubomir Prokes</cp:lastModifiedBy>
  <cp:revision>238</cp:revision>
  <dcterms:created xsi:type="dcterms:W3CDTF">2019-03-29T05:49:52Z</dcterms:created>
  <dcterms:modified xsi:type="dcterms:W3CDTF">2019-04-04T13:53:06Z</dcterms:modified>
</cp:coreProperties>
</file>