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337" r:id="rId2"/>
    <p:sldId id="338" r:id="rId3"/>
    <p:sldId id="339" r:id="rId4"/>
    <p:sldId id="256" r:id="rId5"/>
    <p:sldId id="257" r:id="rId6"/>
    <p:sldId id="258" r:id="rId7"/>
    <p:sldId id="259" r:id="rId8"/>
    <p:sldId id="260" r:id="rId9"/>
    <p:sldId id="340" r:id="rId10"/>
    <p:sldId id="362" r:id="rId11"/>
    <p:sldId id="397" r:id="rId12"/>
    <p:sldId id="344" r:id="rId13"/>
    <p:sldId id="359" r:id="rId14"/>
    <p:sldId id="342" r:id="rId15"/>
    <p:sldId id="396" r:id="rId16"/>
    <p:sldId id="360" r:id="rId17"/>
    <p:sldId id="389" r:id="rId18"/>
    <p:sldId id="341" r:id="rId19"/>
    <p:sldId id="392" r:id="rId20"/>
    <p:sldId id="345" r:id="rId21"/>
    <p:sldId id="346" r:id="rId22"/>
    <p:sldId id="347" r:id="rId23"/>
    <p:sldId id="393" r:id="rId24"/>
    <p:sldId id="264" r:id="rId25"/>
    <p:sldId id="394" r:id="rId26"/>
    <p:sldId id="265" r:id="rId27"/>
    <p:sldId id="387" r:id="rId28"/>
    <p:sldId id="395" r:id="rId29"/>
    <p:sldId id="388" r:id="rId30"/>
    <p:sldId id="349" r:id="rId31"/>
    <p:sldId id="363" r:id="rId32"/>
    <p:sldId id="398" r:id="rId33"/>
    <p:sldId id="399" r:id="rId34"/>
    <p:sldId id="350" r:id="rId35"/>
    <p:sldId id="364" r:id="rId36"/>
    <p:sldId id="386" r:id="rId37"/>
    <p:sldId id="400" r:id="rId38"/>
    <p:sldId id="352" r:id="rId39"/>
    <p:sldId id="368" r:id="rId40"/>
    <p:sldId id="354" r:id="rId41"/>
    <p:sldId id="401" r:id="rId42"/>
    <p:sldId id="353" r:id="rId43"/>
    <p:sldId id="365" r:id="rId44"/>
    <p:sldId id="355" r:id="rId45"/>
    <p:sldId id="366" r:id="rId46"/>
    <p:sldId id="402" r:id="rId47"/>
    <p:sldId id="367" r:id="rId48"/>
    <p:sldId id="356" r:id="rId49"/>
    <p:sldId id="357" r:id="rId50"/>
    <p:sldId id="283" r:id="rId51"/>
    <p:sldId id="284" r:id="rId52"/>
    <p:sldId id="286" r:id="rId53"/>
    <p:sldId id="288" r:id="rId54"/>
    <p:sldId id="291" r:id="rId55"/>
    <p:sldId id="292" r:id="rId56"/>
    <p:sldId id="293" r:id="rId57"/>
    <p:sldId id="294" r:id="rId58"/>
    <p:sldId id="298" r:id="rId59"/>
    <p:sldId id="299" r:id="rId60"/>
    <p:sldId id="300" r:id="rId61"/>
    <p:sldId id="412" r:id="rId62"/>
    <p:sldId id="415" r:id="rId63"/>
    <p:sldId id="414" r:id="rId64"/>
    <p:sldId id="306" r:id="rId65"/>
    <p:sldId id="307" r:id="rId66"/>
    <p:sldId id="308" r:id="rId67"/>
    <p:sldId id="329" r:id="rId68"/>
    <p:sldId id="416" r:id="rId69"/>
    <p:sldId id="332" r:id="rId70"/>
    <p:sldId id="335" r:id="rId71"/>
    <p:sldId id="336" r:id="rId72"/>
    <p:sldId id="309" r:id="rId73"/>
    <p:sldId id="330" r:id="rId74"/>
    <p:sldId id="310" r:id="rId75"/>
    <p:sldId id="312" r:id="rId76"/>
    <p:sldId id="358" r:id="rId77"/>
    <p:sldId id="369" r:id="rId78"/>
    <p:sldId id="370" r:id="rId79"/>
    <p:sldId id="371" r:id="rId80"/>
    <p:sldId id="382" r:id="rId81"/>
    <p:sldId id="404" r:id="rId82"/>
    <p:sldId id="390" r:id="rId83"/>
    <p:sldId id="405" r:id="rId84"/>
    <p:sldId id="372" r:id="rId85"/>
    <p:sldId id="373" r:id="rId86"/>
    <p:sldId id="383" r:id="rId87"/>
    <p:sldId id="374" r:id="rId88"/>
    <p:sldId id="384" r:id="rId89"/>
    <p:sldId id="403" r:id="rId90"/>
    <p:sldId id="375" r:id="rId91"/>
    <p:sldId id="376" r:id="rId92"/>
    <p:sldId id="377" r:id="rId93"/>
    <p:sldId id="378" r:id="rId94"/>
    <p:sldId id="379" r:id="rId95"/>
    <p:sldId id="410" r:id="rId96"/>
    <p:sldId id="407" r:id="rId97"/>
    <p:sldId id="417" r:id="rId98"/>
    <p:sldId id="406" r:id="rId99"/>
    <p:sldId id="408" r:id="rId100"/>
    <p:sldId id="411" r:id="rId101"/>
    <p:sldId id="380" r:id="rId102"/>
    <p:sldId id="409" r:id="rId103"/>
    <p:sldId id="418" r:id="rId10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4660"/>
  </p:normalViewPr>
  <p:slideViewPr>
    <p:cSldViewPr>
      <p:cViewPr varScale="1">
        <p:scale>
          <a:sx n="65" d="100"/>
          <a:sy n="65" d="100"/>
        </p:scale>
        <p:origin x="-129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56AE6-7D22-44F2-B834-CDBC990C013A}" type="datetimeFigureOut">
              <a:rPr lang="cs-CZ" smtClean="0"/>
              <a:t>11.04.2019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3F131-215D-473E-B5A3-D1DBD61F8409}" type="slidenum">
              <a:rPr lang="cs-CZ" smtClean="0"/>
              <a:t>‹#›</a:t>
            </a:fld>
            <a:endParaRPr lang="cs-CZ"/>
          </a:p>
        </p:txBody>
      </p:sp>
    </p:spTree>
    <p:extLst>
      <p:ext uri="{BB962C8B-B14F-4D97-AF65-F5344CB8AC3E}">
        <p14:creationId xmlns:p14="http://schemas.microsoft.com/office/powerpoint/2010/main" val="183251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83F131-215D-473E-B5A3-D1DBD61F8409}" type="slidenum">
              <a:rPr lang="cs-CZ" smtClean="0"/>
              <a:t>23</a:t>
            </a:fld>
            <a:endParaRPr lang="cs-CZ"/>
          </a:p>
        </p:txBody>
      </p:sp>
    </p:spTree>
    <p:extLst>
      <p:ext uri="{BB962C8B-B14F-4D97-AF65-F5344CB8AC3E}">
        <p14:creationId xmlns:p14="http://schemas.microsoft.com/office/powerpoint/2010/main" val="4123993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83F131-215D-473E-B5A3-D1DBD61F8409}" type="slidenum">
              <a:rPr lang="cs-CZ" smtClean="0"/>
              <a:t>35</a:t>
            </a:fld>
            <a:endParaRPr lang="cs-CZ"/>
          </a:p>
        </p:txBody>
      </p:sp>
    </p:spTree>
    <p:extLst>
      <p:ext uri="{BB962C8B-B14F-4D97-AF65-F5344CB8AC3E}">
        <p14:creationId xmlns:p14="http://schemas.microsoft.com/office/powerpoint/2010/main" val="11888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fld id="{97A2871E-055C-4DB4-9673-1E559857A6C4}" type="slidenum">
              <a:rPr lang="en-US" altLang="en-US" sz="1200" baseline="0">
                <a:latin typeface="Arial" pitchFamily="34" charset="0"/>
              </a:rPr>
              <a:pPr eaLnBrk="1" hangingPunct="1"/>
              <a:t>51</a:t>
            </a:fld>
            <a:endParaRPr lang="en-US" altLang="en-US" sz="1200" baseline="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3968" y="4343695"/>
            <a:ext cx="5030064" cy="4113916"/>
          </a:xfrm>
          <a:noFill/>
        </p:spPr>
        <p:txBody>
          <a:bodyPr/>
          <a:lstStyle/>
          <a:p>
            <a:pPr eaLnBrk="1" hangingPunct="1"/>
            <a:endParaRPr lang="cs-CZ"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243015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82424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98005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333375"/>
            <a:ext cx="8229600" cy="55340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en-US"/>
              <a:t>Anorganick</a:t>
            </a:r>
            <a:r>
              <a:rPr lang="cs-CZ" altLang="en-US"/>
              <a:t>á chemie pro KATA</a:t>
            </a: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D4E867ED-A067-4182-8FFC-381CF25ABF9B}" type="slidenum">
              <a:rPr lang="en-US" altLang="en-US"/>
              <a:pPr>
                <a:defRPr/>
              </a:pPr>
              <a:t>‹#›</a:t>
            </a:fld>
            <a:endParaRPr lang="en-US" altLang="en-US"/>
          </a:p>
        </p:txBody>
      </p:sp>
      <p:sp>
        <p:nvSpPr>
          <p:cNvPr id="5" name="Rectangle 16"/>
          <p:cNvSpPr>
            <a:spLocks noGrp="1" noChangeArrowheads="1"/>
          </p:cNvSpPr>
          <p:nvPr>
            <p:ph type="dt" sz="half" idx="12"/>
          </p:nvPr>
        </p:nvSpPr>
        <p:spPr>
          <a:ln/>
        </p:spPr>
        <p:txBody>
          <a:bodyPr/>
          <a:lstStyle>
            <a:lvl1pPr>
              <a:defRPr/>
            </a:lvl1pPr>
          </a:lstStyle>
          <a:p>
            <a:pPr>
              <a:defRPr/>
            </a:pPr>
            <a:r>
              <a:rPr lang="cs-CZ" altLang="en-US"/>
              <a:t>Praha 200</a:t>
            </a:r>
            <a:r>
              <a:rPr lang="en-US" altLang="en-US"/>
              <a:t>8</a:t>
            </a:r>
          </a:p>
        </p:txBody>
      </p:sp>
    </p:spTree>
    <p:extLst>
      <p:ext uri="{BB962C8B-B14F-4D97-AF65-F5344CB8AC3E}">
        <p14:creationId xmlns:p14="http://schemas.microsoft.com/office/powerpoint/2010/main" val="390221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21965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80009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25F56D9-B508-4F37-AA8C-6BCDC8803799}" type="datetimeFigureOut">
              <a:rPr lang="cs-CZ" smtClean="0"/>
              <a:t>11.04.2019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386746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25F56D9-B508-4F37-AA8C-6BCDC8803799}" type="datetimeFigureOut">
              <a:rPr lang="cs-CZ" smtClean="0"/>
              <a:t>11.04.2019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84028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25F56D9-B508-4F37-AA8C-6BCDC8803799}" type="datetimeFigureOut">
              <a:rPr lang="cs-CZ" smtClean="0"/>
              <a:t>11.04.2019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17885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25F56D9-B508-4F37-AA8C-6BCDC8803799}" type="datetimeFigureOut">
              <a:rPr lang="cs-CZ" smtClean="0"/>
              <a:t>11.04.2019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34426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25F56D9-B508-4F37-AA8C-6BCDC8803799}" type="datetimeFigureOut">
              <a:rPr lang="cs-CZ" smtClean="0"/>
              <a:t>11.04.2019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115101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25F56D9-B508-4F37-AA8C-6BCDC8803799}" type="datetimeFigureOut">
              <a:rPr lang="cs-CZ" smtClean="0"/>
              <a:t>11.04.2019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56E70AC-34B2-4CE8-BA43-06504ED78E75}" type="slidenum">
              <a:rPr lang="cs-CZ" smtClean="0"/>
              <a:t>‹#›</a:t>
            </a:fld>
            <a:endParaRPr lang="cs-CZ"/>
          </a:p>
        </p:txBody>
      </p:sp>
    </p:spTree>
    <p:extLst>
      <p:ext uri="{BB962C8B-B14F-4D97-AF65-F5344CB8AC3E}">
        <p14:creationId xmlns:p14="http://schemas.microsoft.com/office/powerpoint/2010/main" val="380946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56D9-B508-4F37-AA8C-6BCDC8803799}" type="datetimeFigureOut">
              <a:rPr lang="cs-CZ" smtClean="0"/>
              <a:t>11.04.2019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E70AC-34B2-4CE8-BA43-06504ED78E75}" type="slidenum">
              <a:rPr lang="cs-CZ" smtClean="0"/>
              <a:t>‹#›</a:t>
            </a:fld>
            <a:endParaRPr lang="cs-CZ"/>
          </a:p>
        </p:txBody>
      </p:sp>
    </p:spTree>
    <p:extLst>
      <p:ext uri="{BB962C8B-B14F-4D97-AF65-F5344CB8AC3E}">
        <p14:creationId xmlns:p14="http://schemas.microsoft.com/office/powerpoint/2010/main" val="2501398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ommons.wikimedia.org/wiki/File:CR2032_in_mainboard.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s.wikipedia.org/w/index.php?title=Superb%C3%A1ze&amp;action=edit&amp;redlink=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wikipedia.org/w/index.php?title=Krypt%C3%A1t&amp;action=edit&amp;redlink=1" TargetMode="External"/><Relationship Id="rId7" Type="http://schemas.openxmlformats.org/officeDocument/2006/relationships/image" Target="../media/image26.gif"/><Relationship Id="rId2" Type="http://schemas.openxmlformats.org/officeDocument/2006/relationships/hyperlink" Target="https://cs.wikipedia.org/wiki/Crown"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6.bin"/><Relationship Id="rId4" Type="http://schemas.openxmlformats.org/officeDocument/2006/relationships/image" Target="../media/image33.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hyperlink" Target="https://commons.wikimedia.org/wiki/File:Pouring_liquid_mercury_bionerd.jpg" TargetMode="External"/><Relationship Id="rId1" Type="http://schemas.openxmlformats.org/officeDocument/2006/relationships/slideLayout" Target="../slideLayouts/slideLayout7.xml"/><Relationship Id="rId6" Type="http://schemas.openxmlformats.org/officeDocument/2006/relationships/hyperlink" Target="https://commons.wikimedia.org/wiki/File:Zinc_fragment_sublimed_and_1cm3_cube.jpg" TargetMode="External"/><Relationship Id="rId5" Type="http://schemas.openxmlformats.org/officeDocument/2006/relationships/image" Target="../media/image66.jpeg"/><Relationship Id="rId4" Type="http://schemas.openxmlformats.org/officeDocument/2006/relationships/hyperlink" Target="https://commons.wikimedia.org/wiki/File:Cadmium-crystal_bar.jpg"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commons.wikimedia.org/wiki/File:NiCd_various.jpg" TargetMode="External"/><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8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s://commons.wikimedia.org/wiki/File:Leuchtstofflampen-chtaube050409.jpg"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emf"/><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5778"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70" y="1151930"/>
            <a:ext cx="4572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210" y="1621843"/>
            <a:ext cx="2364835" cy="286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152400" y="228600"/>
            <a:ext cx="8839200" cy="1015663"/>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1. </a:t>
            </a:r>
            <a:r>
              <a:rPr lang="en-US" sz="2000" dirty="0" smtClean="0">
                <a:latin typeface="Arial" panose="020B0604020202020204" pitchFamily="34" charset="0"/>
                <a:cs typeface="Arial" panose="020B0604020202020204" pitchFamily="34" charset="0"/>
              </a:rPr>
              <a:t>Calcium oxide is used in the following reaction: </a:t>
            </a:r>
          </a:p>
          <a:p>
            <a:pPr algn="ctr"/>
            <a:r>
              <a:rPr lang="en-US" sz="2000" dirty="0" err="1" smtClean="0">
                <a:latin typeface="Arial" panose="020B0604020202020204" pitchFamily="34" charset="0"/>
                <a:cs typeface="Arial" panose="020B0604020202020204" pitchFamily="34" charset="0"/>
              </a:rPr>
              <a:t>CaO</a:t>
            </a:r>
            <a:r>
              <a:rPr lang="en-US" sz="2000" dirty="0" smtClean="0">
                <a:latin typeface="Arial" panose="020B0604020202020204" pitchFamily="34" charset="0"/>
                <a:cs typeface="Arial" panose="020B0604020202020204" pitchFamily="34" charset="0"/>
              </a:rPr>
              <a:t>(s)+ H2O(</a:t>
            </a:r>
            <a:r>
              <a:rPr lang="en-US" sz="2000" dirty="0" err="1" smtClean="0">
                <a:latin typeface="Arial" panose="020B0604020202020204" pitchFamily="34" charset="0"/>
                <a:cs typeface="Arial" panose="020B0604020202020204" pitchFamily="34" charset="0"/>
              </a:rPr>
              <a:t>aq</a:t>
            </a:r>
            <a:r>
              <a:rPr lang="en-US" sz="2000" dirty="0" smtClean="0">
                <a:latin typeface="Arial" panose="020B0604020202020204" pitchFamily="34" charset="0"/>
                <a:cs typeface="Arial" panose="020B0604020202020204" pitchFamily="34" charset="0"/>
              </a:rPr>
              <a:t>) → Ca(OH)2(s)</a:t>
            </a:r>
            <a:endParaRPr lang="cs-CZ" sz="2000" dirty="0" smtClean="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sp>
        <p:nvSpPr>
          <p:cNvPr id="6" name="Obdélník 5"/>
          <p:cNvSpPr/>
          <p:nvPr/>
        </p:nvSpPr>
        <p:spPr>
          <a:xfrm>
            <a:off x="152400" y="4724400"/>
            <a:ext cx="8839200" cy="1938992"/>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2. </a:t>
            </a:r>
            <a:r>
              <a:rPr lang="en-US" sz="2000" dirty="0" smtClean="0">
                <a:latin typeface="Arial" panose="020B0604020202020204" pitchFamily="34" charset="0"/>
                <a:cs typeface="Arial" panose="020B0604020202020204" pitchFamily="34" charset="0"/>
              </a:rPr>
              <a:t>Copper </a:t>
            </a:r>
            <a:r>
              <a:rPr lang="en-US" sz="2000" dirty="0" err="1" smtClean="0">
                <a:latin typeface="Arial" panose="020B0604020202020204" pitchFamily="34" charset="0"/>
                <a:cs typeface="Arial" panose="020B0604020202020204" pitchFamily="34" charset="0"/>
              </a:rPr>
              <a:t>sulphate</a:t>
            </a:r>
            <a:r>
              <a:rPr lang="en-US" sz="2000" dirty="0" smtClean="0">
                <a:latin typeface="Arial" panose="020B0604020202020204" pitchFamily="34" charset="0"/>
                <a:cs typeface="Arial" panose="020B0604020202020204" pitchFamily="34" charset="0"/>
              </a:rPr>
              <a:t> and powdered zinc can also be used, but this process is less efficient: </a:t>
            </a:r>
          </a:p>
          <a:p>
            <a:pPr algn="ctr"/>
            <a:r>
              <a:rPr lang="en-US" sz="2000" dirty="0" smtClean="0">
                <a:latin typeface="Arial" panose="020B0604020202020204" pitchFamily="34" charset="0"/>
                <a:cs typeface="Arial" panose="020B0604020202020204" pitchFamily="34" charset="0"/>
              </a:rPr>
              <a:t>CuSO4(s) + Zn(s) → ZnSO4(s) + Cu(s)</a:t>
            </a:r>
          </a:p>
          <a:p>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Anhydrous </a:t>
            </a:r>
            <a:r>
              <a:rPr lang="en-US" sz="2000" b="1" dirty="0" smtClean="0">
                <a:latin typeface="Arial" panose="020B0604020202020204" pitchFamily="34" charset="0"/>
                <a:cs typeface="Arial" panose="020B0604020202020204" pitchFamily="34" charset="0"/>
              </a:rPr>
              <a:t>calcium chloride </a:t>
            </a:r>
            <a:r>
              <a:rPr lang="en-US" sz="2000" dirty="0" smtClean="0">
                <a:latin typeface="Arial" panose="020B0604020202020204" pitchFamily="34" charset="0"/>
                <a:cs typeface="Arial" panose="020B0604020202020204" pitchFamily="34" charset="0"/>
              </a:rPr>
              <a:t>is often used as well. In this case, no chemical reaction occurs, instead the heat of solution is generated.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95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04800"/>
            <a:ext cx="8839200" cy="6340197"/>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Se </a:t>
            </a:r>
            <a:r>
              <a:rPr lang="cs-CZ" sz="2000" u="sng" dirty="0" smtClean="0">
                <a:latin typeface="Arial" panose="020B0604020202020204" pitchFamily="34" charset="0"/>
                <a:cs typeface="Arial" panose="020B0604020202020204" pitchFamily="34" charset="0"/>
              </a:rPr>
              <a:t>sírou</a:t>
            </a:r>
            <a:r>
              <a:rPr lang="cs-CZ" sz="2000" dirty="0" smtClean="0">
                <a:latin typeface="Arial" panose="020B0604020202020204" pitchFamily="34" charset="0"/>
                <a:cs typeface="Arial" panose="020B0604020202020204" pitchFamily="34" charset="0"/>
              </a:rPr>
              <a:t> se slučuje na sulfid lithný 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 při teplotě nad 130°C, se </a:t>
            </a:r>
            <a:r>
              <a:rPr lang="cs-CZ" sz="2000" u="sng" dirty="0" smtClean="0">
                <a:latin typeface="Arial" panose="020B0604020202020204" pitchFamily="34" charset="0"/>
                <a:cs typeface="Arial" panose="020B0604020202020204" pitchFamily="34" charset="0"/>
              </a:rPr>
              <a:t>selenem</a:t>
            </a:r>
            <a:r>
              <a:rPr lang="cs-CZ" sz="2000" dirty="0" smtClean="0">
                <a:latin typeface="Arial" panose="020B0604020202020204" pitchFamily="34" charset="0"/>
                <a:cs typeface="Arial" panose="020B0604020202020204" pitchFamily="34" charset="0"/>
              </a:rPr>
              <a:t> a </a:t>
            </a:r>
            <a:r>
              <a:rPr lang="cs-CZ" sz="2000" u="sng" dirty="0" smtClean="0">
                <a:latin typeface="Arial" panose="020B0604020202020204" pitchFamily="34" charset="0"/>
                <a:cs typeface="Arial" panose="020B0604020202020204" pitchFamily="34" charset="0"/>
              </a:rPr>
              <a:t>tellurem</a:t>
            </a:r>
            <a:r>
              <a:rPr lang="cs-CZ" sz="2000" dirty="0" smtClean="0">
                <a:latin typeface="Arial" panose="020B0604020202020204" pitchFamily="34" charset="0"/>
                <a:cs typeface="Arial" panose="020B0604020202020204" pitchFamily="34" charset="0"/>
              </a:rPr>
              <a:t> reaguje za vzniku selenidu </a:t>
            </a:r>
            <a:r>
              <a:rPr lang="cs-CZ" sz="2000" dirty="0" err="1" smtClean="0">
                <a:latin typeface="Arial" panose="020B0604020202020204" pitchFamily="34" charset="0"/>
                <a:cs typeface="Arial" panose="020B0604020202020204" pitchFamily="34" charset="0"/>
              </a:rPr>
              <a:t>lithnéno</a:t>
            </a:r>
            <a:r>
              <a:rPr lang="cs-CZ" sz="2000" dirty="0" smtClean="0">
                <a:latin typeface="Arial" panose="020B0604020202020204" pitchFamily="34" charset="0"/>
                <a:cs typeface="Arial" panose="020B0604020202020204" pitchFamily="34" charset="0"/>
              </a:rPr>
              <a:t> 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Se a telluridu lithného 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Te již při teplotách hluboko pod bodem mrazu.</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Lithium se dobře rozpouští v roztocích některých organických látek, např. v </a:t>
            </a:r>
            <a:r>
              <a:rPr lang="cs-CZ" sz="2000" dirty="0" err="1" smtClean="0">
                <a:latin typeface="Arial" panose="020B0604020202020204" pitchFamily="34" charset="0"/>
                <a:cs typeface="Arial" panose="020B0604020202020204" pitchFamily="34" charset="0"/>
              </a:rPr>
              <a:t>ethylaminu</a:t>
            </a:r>
            <a:r>
              <a:rPr lang="cs-CZ" sz="2000" dirty="0" smtClean="0">
                <a:latin typeface="Arial" panose="020B0604020202020204" pitchFamily="34" charset="0"/>
                <a:cs typeface="Arial" panose="020B0604020202020204" pitchFamily="34" charset="0"/>
              </a:rPr>
              <a:t>, není rozpustné v uhlovodících. Rozpustnost</a:t>
            </a:r>
            <a:r>
              <a:rPr lang="cs-CZ" sz="2000" u="sng"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lithných solí ve vodě je nejnižší ze všech alkalických kovů, s výjimkou chlorečnanu lithného LiClO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který je naopak ve vodě velice dobře rozpustný, mezi velmi špatně rozpustné soli lithia patří fluorid lithný </a:t>
            </a:r>
            <a:r>
              <a:rPr lang="cs-CZ" sz="2000" dirty="0" err="1" smtClean="0">
                <a:latin typeface="Arial" panose="020B0604020202020204" pitchFamily="34" charset="0"/>
                <a:cs typeface="Arial" panose="020B0604020202020204" pitchFamily="34" charset="0"/>
              </a:rPr>
              <a:t>LiF</a:t>
            </a:r>
            <a:r>
              <a:rPr lang="cs-CZ"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nSpc>
                <a:spcPct val="90000"/>
              </a:lnSpc>
            </a:pPr>
            <a:r>
              <a:rPr lang="en-GB" altLang="en-US" sz="2000" dirty="0" err="1" smtClean="0">
                <a:latin typeface="Arial" panose="020B0604020202020204" pitchFamily="34" charset="0"/>
                <a:cs typeface="Arial" panose="020B0604020202020204" pitchFamily="34" charset="0"/>
              </a:rPr>
              <a:t>Porovnání</a:t>
            </a:r>
            <a:r>
              <a:rPr lang="en-GB" altLang="en-US" sz="2000" dirty="0" smtClean="0">
                <a:latin typeface="Arial" panose="020B0604020202020204" pitchFamily="34" charset="0"/>
                <a:cs typeface="Arial" panose="020B0604020202020204" pitchFamily="34" charset="0"/>
              </a:rPr>
              <a:t> Li s </a:t>
            </a:r>
            <a:r>
              <a:rPr lang="en-GB" altLang="en-US" sz="2000" dirty="0" err="1" smtClean="0">
                <a:latin typeface="Arial" panose="020B0604020202020204" pitchFamily="34" charset="0"/>
                <a:cs typeface="Arial" panose="020B0604020202020204" pitchFamily="34" charset="0"/>
              </a:rPr>
              <a:t>ostatními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prvky</a:t>
            </a:r>
            <a:r>
              <a:rPr lang="en-GB" altLang="en-US" sz="2000" dirty="0" smtClean="0">
                <a:latin typeface="Arial" panose="020B0604020202020204" pitchFamily="34" charset="0"/>
                <a:cs typeface="Arial" panose="020B0604020202020204" pitchFamily="34" charset="0"/>
              </a:rPr>
              <a:t> 1. </a:t>
            </a:r>
            <a:r>
              <a:rPr lang="en-GB" altLang="en-US" sz="2000" dirty="0" err="1" smtClean="0">
                <a:latin typeface="Arial" panose="020B0604020202020204" pitchFamily="34" charset="0"/>
                <a:cs typeface="Arial" panose="020B0604020202020204" pitchFamily="34" charset="0"/>
              </a:rPr>
              <a:t>hlavní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podskupiny</a:t>
            </a:r>
            <a:r>
              <a:rPr lang="en-GB" altLang="en-US"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a:p>
            <a:pPr>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i</a:t>
            </a:r>
            <a:r>
              <a:rPr lang="en-GB" altLang="en-US" sz="2000" dirty="0" smtClean="0">
                <a:latin typeface="Arial" panose="020B0604020202020204" pitchFamily="34" charset="0"/>
                <a:cs typeface="Arial" panose="020B0604020202020204" pitchFamily="34" charset="0"/>
              </a:rPr>
              <a:t> 25</a:t>
            </a:r>
            <a:r>
              <a:rPr lang="cs-CZ" altLang="en-US" sz="2000" dirty="0" smtClean="0">
                <a:latin typeface="Arial" panose="020B0604020202020204" pitchFamily="34" charset="0"/>
                <a:cs typeface="Arial" panose="020B0604020202020204" pitchFamily="34" charset="0"/>
              </a:rPr>
              <a:t> </a:t>
            </a:r>
            <a:r>
              <a:rPr lang="cs-CZ" altLang="en-US" sz="2000" baseline="30000" dirty="0" smtClean="0">
                <a:latin typeface="Arial" panose="020B0604020202020204" pitchFamily="34" charset="0"/>
                <a:cs typeface="Arial" panose="020B0604020202020204" pitchFamily="34" charset="0"/>
              </a:rPr>
              <a:t>0</a:t>
            </a:r>
            <a:r>
              <a:rPr lang="en-GB" altLang="en-US" sz="2000" dirty="0" smtClean="0">
                <a:latin typeface="Arial" panose="020B0604020202020204" pitchFamily="34" charset="0"/>
                <a:cs typeface="Arial" panose="020B0604020202020204" pitchFamily="34" charset="0"/>
              </a:rPr>
              <a:t>C </a:t>
            </a:r>
            <a:r>
              <a:rPr lang="en-GB" altLang="en-US" sz="2000" dirty="0" err="1" smtClean="0">
                <a:latin typeface="Arial" panose="020B0604020202020204" pitchFamily="34" charset="0"/>
                <a:cs typeface="Arial" panose="020B0604020202020204" pitchFamily="34" charset="0"/>
              </a:rPr>
              <a:t>reaguje</a:t>
            </a:r>
            <a:r>
              <a:rPr lang="en-GB" altLang="en-US" sz="2000" dirty="0" smtClean="0">
                <a:latin typeface="Arial" panose="020B0604020202020204" pitchFamily="34" charset="0"/>
                <a:cs typeface="Arial" panose="020B0604020202020204" pitchFamily="34" charset="0"/>
              </a:rPr>
              <a:t> Li s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velmi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zvolna</a:t>
            </a:r>
            <a:endParaRPr lang="cs-CZ" altLang="en-US" sz="2000" dirty="0" smtClean="0">
              <a:latin typeface="Arial" panose="020B0604020202020204" pitchFamily="34" charset="0"/>
              <a:cs typeface="Arial" panose="020B0604020202020204" pitchFamily="34" charset="0"/>
            </a:endParaRPr>
          </a:p>
          <a:p>
            <a:pPr>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LiH</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stálý</a:t>
            </a:r>
            <a:r>
              <a:rPr lang="en-GB" altLang="en-US" sz="2000" dirty="0" smtClean="0">
                <a:latin typeface="Arial" panose="020B0604020202020204" pitchFamily="34" charset="0"/>
                <a:cs typeface="Arial" panose="020B0604020202020204" pitchFamily="34" charset="0"/>
              </a:rPr>
              <a:t> - m</a:t>
            </a:r>
            <a:r>
              <a:rPr lang="cs-CZ" altLang="en-US" sz="2000" dirty="0" smtClean="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že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být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taven</a:t>
            </a:r>
            <a:r>
              <a:rPr lang="en-GB" altLang="en-US" sz="2000" dirty="0" smtClean="0">
                <a:latin typeface="Arial" panose="020B0604020202020204" pitchFamily="34" charset="0"/>
                <a:cs typeface="Arial" panose="020B0604020202020204" pitchFamily="34" charset="0"/>
              </a:rPr>
              <a:t> bez </a:t>
            </a:r>
            <a:r>
              <a:rPr lang="en-GB" altLang="en-US" sz="2000" dirty="0" err="1" smtClean="0">
                <a:latin typeface="Arial" panose="020B0604020202020204" pitchFamily="34" charset="0"/>
                <a:cs typeface="Arial" panose="020B0604020202020204" pitchFamily="34" charset="0"/>
              </a:rPr>
              <a:t>rozkladu</a:t>
            </a:r>
            <a:endParaRPr lang="en-GB" altLang="en-US" sz="2000" dirty="0" smtClean="0">
              <a:latin typeface="Arial" panose="020B0604020202020204" pitchFamily="34" charset="0"/>
              <a:cs typeface="Arial" panose="020B0604020202020204" pitchFamily="34" charset="0"/>
            </a:endParaRPr>
          </a:p>
          <a:p>
            <a:pPr>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vysoké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teploty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dochází</a:t>
            </a:r>
            <a:r>
              <a:rPr lang="en-GB" altLang="en-US" sz="2000" dirty="0" smtClean="0">
                <a:latin typeface="Arial" panose="020B0604020202020204" pitchFamily="34" charset="0"/>
                <a:cs typeface="Arial" panose="020B0604020202020204" pitchFamily="34" charset="0"/>
              </a:rPr>
              <a:t> k </a:t>
            </a:r>
            <a:r>
              <a:rPr lang="en-GB" altLang="en-US" sz="2000" dirty="0" err="1" smtClean="0">
                <a:latin typeface="Arial" panose="020B0604020202020204" pitchFamily="34" charset="0"/>
                <a:cs typeface="Arial" panose="020B0604020202020204" pitchFamily="34" charset="0"/>
              </a:rPr>
              <a:t>reakcím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které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obdobu</a:t>
            </a:r>
            <a:r>
              <a:rPr lang="en-GB" altLang="en-US" sz="2000" dirty="0" smtClean="0">
                <a:latin typeface="Arial" panose="020B0604020202020204" pitchFamily="34" charset="0"/>
                <a:cs typeface="Arial" panose="020B0604020202020204" pitchFamily="34" charset="0"/>
              </a:rPr>
              <a:t> u Mg a Ca</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ne </a:t>
            </a:r>
            <a:r>
              <a:rPr lang="en-GB" altLang="en-US" sz="2000" dirty="0" err="1" smtClean="0">
                <a:latin typeface="Arial" panose="020B0604020202020204" pitchFamily="34" charset="0"/>
                <a:cs typeface="Arial" panose="020B0604020202020204" pitchFamily="34" charset="0"/>
              </a:rPr>
              <a:t>však</a:t>
            </a:r>
            <a:r>
              <a:rPr lang="en-GB" altLang="en-US" sz="2000" dirty="0" smtClean="0">
                <a:latin typeface="Arial" panose="020B0604020202020204" pitchFamily="34" charset="0"/>
                <a:cs typeface="Arial" panose="020B0604020202020204" pitchFamily="34" charset="0"/>
              </a:rPr>
              <a:t> u </a:t>
            </a:r>
            <a:r>
              <a:rPr lang="en-GB" altLang="en-US" sz="2000" dirty="0" err="1" smtClean="0">
                <a:latin typeface="Arial" panose="020B0604020202020204" pitchFamily="34" charset="0"/>
                <a:cs typeface="Arial" panose="020B0604020202020204" pitchFamily="34" charset="0"/>
              </a:rPr>
              <a:t>ostatních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ctr">
              <a:lnSpc>
                <a:spcPct val="90000"/>
              </a:lnSpc>
            </a:pPr>
            <a:r>
              <a:rPr lang="en-GB" altLang="en-US" sz="2000" dirty="0" smtClean="0">
                <a:latin typeface="Arial" panose="020B0604020202020204" pitchFamily="34" charset="0"/>
                <a:cs typeface="Arial" panose="020B0604020202020204" pitchFamily="34" charset="0"/>
              </a:rPr>
              <a:t>2 </a:t>
            </a:r>
            <a:r>
              <a:rPr lang="en-GB" altLang="en-US" sz="2000" dirty="0" err="1" smtClean="0">
                <a:latin typeface="Arial" panose="020B0604020202020204" pitchFamily="34" charset="0"/>
                <a:cs typeface="Arial" panose="020B0604020202020204" pitchFamily="34" charset="0"/>
              </a:rPr>
              <a:t>LiOH</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Li</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endParaRPr lang="cs-CZ" altLang="en-US" sz="2000" dirty="0" smtClean="0">
              <a:latin typeface="Arial" panose="020B0604020202020204" pitchFamily="34" charset="0"/>
              <a:cs typeface="Arial" panose="020B0604020202020204" pitchFamily="34" charset="0"/>
            </a:endParaRPr>
          </a:p>
          <a:p>
            <a:pPr algn="ctr">
              <a:lnSpc>
                <a:spcPct val="90000"/>
              </a:lnSpc>
            </a:pPr>
            <a:r>
              <a:rPr lang="en-GB" altLang="en-US" sz="2000" dirty="0" smtClean="0">
                <a:latin typeface="Arial" panose="020B0604020202020204" pitchFamily="34" charset="0"/>
                <a:cs typeface="Arial" panose="020B0604020202020204" pitchFamily="34" charset="0"/>
              </a:rPr>
              <a:t>Li</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Li</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CO</a:t>
            </a:r>
            <a:r>
              <a:rPr lang="en-GB" altLang="en-US" sz="2000" baseline="-25000" dirty="0" smtClean="0">
                <a:latin typeface="Arial" panose="020B0604020202020204" pitchFamily="34" charset="0"/>
                <a:cs typeface="Arial" panose="020B0604020202020204" pitchFamily="34" charset="0"/>
              </a:rPr>
              <a:t>2</a:t>
            </a:r>
          </a:p>
          <a:p>
            <a:pPr>
              <a:buFontTx/>
              <a:buChar char="-"/>
            </a:pPr>
            <a:r>
              <a:rPr lang="en-GB" altLang="en-US" sz="2000" dirty="0" err="1" smtClean="0">
                <a:latin typeface="Arial" panose="020B0604020202020204" pitchFamily="34" charset="0"/>
                <a:cs typeface="Arial" panose="020B0604020202020204" pitchFamily="34" charset="0"/>
              </a:rPr>
              <a:t>odchylky</a:t>
            </a:r>
            <a:r>
              <a:rPr lang="en-GB" altLang="en-US" sz="2000" dirty="0" smtClean="0">
                <a:latin typeface="Arial" panose="020B0604020202020204" pitchFamily="34" charset="0"/>
                <a:cs typeface="Arial" panose="020B0604020202020204" pitchFamily="34" charset="0"/>
              </a:rPr>
              <a:t> od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ist</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iont</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vazby</a:t>
            </a:r>
            <a:r>
              <a:rPr lang="en-GB" altLang="en-US" sz="2000" dirty="0" smtClean="0">
                <a:latin typeface="Arial" panose="020B0604020202020204" pitchFamily="34" charset="0"/>
                <a:cs typeface="Arial" panose="020B0604020202020204" pitchFamily="34" charset="0"/>
              </a:rPr>
              <a:t> - lithium je </a:t>
            </a:r>
            <a:r>
              <a:rPr lang="en-GB" altLang="en-US" sz="2000" dirty="0" err="1" smtClean="0">
                <a:latin typeface="Arial" panose="020B0604020202020204" pitchFamily="34" charset="0"/>
                <a:cs typeface="Arial" panose="020B0604020202020204" pitchFamily="34" charset="0"/>
              </a:rPr>
              <a:t>jediný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ící</a:t>
            </a:r>
            <a:r>
              <a:rPr lang="en-GB"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slou</a:t>
            </a:r>
            <a:r>
              <a:rPr lang="cs-CZ" altLang="en-US" sz="2000" b="1" dirty="0" smtClean="0">
                <a:latin typeface="Arial" panose="020B0604020202020204" pitchFamily="34" charset="0"/>
                <a:cs typeface="Arial" panose="020B0604020202020204" pitchFamily="34" charset="0"/>
              </a:rPr>
              <a:t>č</a:t>
            </a:r>
            <a:r>
              <a:rPr lang="en-GB" altLang="en-US" sz="2000" b="1" dirty="0" err="1" smtClean="0">
                <a:latin typeface="Arial" panose="020B0604020202020204" pitchFamily="34" charset="0"/>
                <a:cs typeface="Arial" panose="020B0604020202020204" pitchFamily="34" charset="0"/>
              </a:rPr>
              <a:t>eniny</a:t>
            </a:r>
            <a:r>
              <a:rPr lang="en-GB" altLang="en-US" sz="2000" b="1" dirty="0" smtClean="0">
                <a:latin typeface="Arial" panose="020B0604020202020204" pitchFamily="34" charset="0"/>
                <a:cs typeface="Arial" panose="020B0604020202020204" pitchFamily="34" charset="0"/>
              </a:rPr>
              <a:t> s </a:t>
            </a:r>
            <a:r>
              <a:rPr lang="en-GB" altLang="en-US" sz="2000" b="1" dirty="0" err="1" smtClean="0">
                <a:latin typeface="Arial" panose="020B0604020202020204" pitchFamily="34" charset="0"/>
                <a:cs typeface="Arial" panose="020B0604020202020204" pitchFamily="34" charset="0"/>
              </a:rPr>
              <a:t>význam</a:t>
            </a:r>
            <a:r>
              <a:rPr lang="cs-CZ" altLang="en-US" sz="2000" b="1" dirty="0" smtClean="0">
                <a:latin typeface="Arial" panose="020B0604020202020204" pitchFamily="34" charset="0"/>
                <a:cs typeface="Arial" panose="020B0604020202020204" pitchFamily="34" charset="0"/>
              </a:rPr>
              <a:t>ě</a:t>
            </a:r>
            <a:r>
              <a:rPr lang="en-GB" altLang="en-US" sz="2000" b="1" dirty="0" err="1" smtClean="0">
                <a:latin typeface="Arial" panose="020B0604020202020204" pitchFamily="34" charset="0"/>
                <a:cs typeface="Arial" panose="020B0604020202020204" pitchFamily="34" charset="0"/>
              </a:rPr>
              <a:t>jším</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podílem</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kovalentního</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charakteru</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vazby</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íkladem</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slou</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eniny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organolithné</a:t>
            </a:r>
            <a:r>
              <a:rPr lang="en-GB" altLang="en-US" sz="2000" dirty="0" smtClean="0">
                <a:latin typeface="Arial" panose="020B0604020202020204" pitchFamily="34" charset="0"/>
                <a:cs typeface="Arial" panose="020B0604020202020204" pitchFamily="34" charset="0"/>
              </a:rPr>
              <a:t>,  d</a:t>
            </a:r>
            <a:r>
              <a:rPr lang="cs-CZ" altLang="en-US" sz="2000" dirty="0" smtClean="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ležitá</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inidla</a:t>
            </a:r>
            <a:r>
              <a:rPr lang="en-GB" altLang="en-US" sz="2000" dirty="0" smtClean="0">
                <a:latin typeface="Arial" panose="020B0604020202020204" pitchFamily="34" charset="0"/>
                <a:cs typeface="Arial" panose="020B0604020202020204" pitchFamily="34" charset="0"/>
              </a:rPr>
              <a:t> v org</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syntézách</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ipraví</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reakcí</a:t>
            </a:r>
            <a:r>
              <a:rPr lang="en-GB" altLang="en-US" sz="2000" dirty="0" smtClean="0">
                <a:latin typeface="Arial" panose="020B0604020202020204" pitchFamily="34" charset="0"/>
                <a:cs typeface="Arial" panose="020B0604020202020204" pitchFamily="34" charset="0"/>
              </a:rPr>
              <a:t> Li s</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halogenderiváty</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ctr">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2 Li  +  R-Cl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Li-R + </a:t>
            </a:r>
            <a:r>
              <a:rPr lang="en-GB" altLang="en-US" sz="2000" dirty="0" err="1" smtClean="0">
                <a:latin typeface="Arial" panose="020B0604020202020204" pitchFamily="34" charset="0"/>
                <a:cs typeface="Arial" panose="020B0604020202020204" pitchFamily="34" charset="0"/>
              </a:rPr>
              <a:t>LiCl</a:t>
            </a: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7788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555641"/>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  Chlorid rtuťný</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kalomel,</a:t>
            </a:r>
            <a:r>
              <a:rPr lang="cs-CZ" sz="2000" dirty="0" smtClean="0">
                <a:latin typeface="Arial" panose="020B0604020202020204" pitchFamily="34" charset="0"/>
                <a:cs typeface="Arial" panose="020B0604020202020204" pitchFamily="34" charset="0"/>
              </a:rPr>
              <a:t> Hg</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je bílá </a:t>
            </a:r>
            <a:r>
              <a:rPr lang="cs-CZ" sz="2000" dirty="0">
                <a:latin typeface="Arial" panose="020B0604020202020204" pitchFamily="34" charset="0"/>
                <a:cs typeface="Arial" panose="020B0604020202020204" pitchFamily="34" charset="0"/>
              </a:rPr>
              <a:t>krystalická látka velmi málo rozpustná ve </a:t>
            </a:r>
            <a:r>
              <a:rPr lang="cs-CZ" sz="2000" dirty="0" smtClean="0">
                <a:latin typeface="Arial" panose="020B0604020202020204" pitchFamily="34" charset="0"/>
                <a:cs typeface="Arial" panose="020B0604020202020204" pitchFamily="34" charset="0"/>
              </a:rPr>
              <a:t>vodě. </a:t>
            </a:r>
            <a:r>
              <a:rPr lang="cs-CZ" sz="2000" dirty="0">
                <a:latin typeface="Arial" panose="020B0604020202020204" pitchFamily="34" charset="0"/>
                <a:cs typeface="Arial" panose="020B0604020202020204" pitchFamily="34" charset="0"/>
              </a:rPr>
              <a:t>Je sice toxický jako všechny soli rtuti, ale vzhledem k nízké rozpustnosti se jen velmi obtížně může dostat z trávicího traktu do krevního řečiště. V dřívějších dobách byl dokonce medicínsky využíván jako projímadlo. </a:t>
            </a:r>
            <a:r>
              <a:rPr lang="cs-CZ" sz="2000" dirty="0" smtClean="0">
                <a:latin typeface="Arial" panose="020B0604020202020204" pitchFamily="34" charset="0"/>
                <a:cs typeface="Arial" panose="020B0604020202020204" pitchFamily="34" charset="0"/>
              </a:rPr>
              <a:t>Značný </a:t>
            </a:r>
            <a:r>
              <a:rPr lang="cs-CZ" sz="2000" dirty="0">
                <a:latin typeface="Arial" panose="020B0604020202020204" pitchFamily="34" charset="0"/>
                <a:cs typeface="Arial" panose="020B0604020202020204" pitchFamily="34" charset="0"/>
              </a:rPr>
              <a:t>význam má však kalomel v analytické </a:t>
            </a:r>
            <a:r>
              <a:rPr lang="cs-CZ" sz="2000" dirty="0" smtClean="0">
                <a:latin typeface="Arial" panose="020B0604020202020204" pitchFamily="34" charset="0"/>
                <a:cs typeface="Arial" panose="020B0604020202020204" pitchFamily="34" charset="0"/>
              </a:rPr>
              <a:t>chemii</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(kalomelová referenční elektroda).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Roztok </a:t>
            </a:r>
            <a:r>
              <a:rPr lang="cs-CZ" sz="2000" b="1" dirty="0">
                <a:latin typeface="Arial" panose="020B0604020202020204" pitchFamily="34" charset="0"/>
                <a:cs typeface="Arial" panose="020B0604020202020204" pitchFamily="34" charset="0"/>
              </a:rPr>
              <a:t>dusičnanu rtuťného </a:t>
            </a:r>
            <a:r>
              <a:rPr lang="cs-CZ" sz="2000" dirty="0">
                <a:latin typeface="Arial" panose="020B0604020202020204" pitchFamily="34" charset="0"/>
                <a:cs typeface="Arial" panose="020B0604020202020204" pitchFamily="34" charset="0"/>
              </a:rPr>
              <a:t>Hg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kyselině dusičné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Millonovo</a:t>
            </a:r>
            <a:r>
              <a:rPr lang="cs-CZ" sz="2000" i="1" dirty="0">
                <a:latin typeface="Arial" panose="020B0604020202020204" pitchFamily="34" charset="0"/>
                <a:cs typeface="Arial" panose="020B0604020202020204" pitchFamily="34" charset="0"/>
              </a:rPr>
              <a:t> činidlo)</a:t>
            </a:r>
            <a:r>
              <a:rPr lang="cs-CZ" sz="2000" dirty="0">
                <a:latin typeface="Arial" panose="020B0604020202020204" pitchFamily="34" charset="0"/>
                <a:cs typeface="Arial" panose="020B0604020202020204" pitchFamily="34" charset="0"/>
              </a:rPr>
              <a:t> se používá k důkazu bílkovin. </a:t>
            </a:r>
          </a:p>
          <a:p>
            <a:pPr algn="just"/>
            <a:r>
              <a:rPr lang="cs-CZ" sz="2000" b="1"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Chlorid rtuťnatý</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sublimát, </a:t>
            </a:r>
            <a:r>
              <a:rPr lang="cs-CZ" sz="2000" dirty="0" smtClean="0">
                <a:latin typeface="Arial" panose="020B0604020202020204" pitchFamily="34" charset="0"/>
                <a:cs typeface="Arial" panose="020B0604020202020204" pitchFamily="34" charset="0"/>
              </a:rPr>
              <a:t>HgCl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ve vodě velmi dobře rozpustná a současně </a:t>
            </a:r>
            <a:r>
              <a:rPr lang="cs-CZ" sz="2000" i="1" dirty="0">
                <a:latin typeface="Arial" panose="020B0604020202020204" pitchFamily="34" charset="0"/>
                <a:cs typeface="Arial" panose="020B0604020202020204" pitchFamily="34" charset="0"/>
              </a:rPr>
              <a:t>mimořádně toxická</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HgCl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roztoku prakticky vůbec nedisociuje jako běžné iontové soli, ale v roztoku se nacházejí pouze </a:t>
            </a:r>
            <a:r>
              <a:rPr lang="cs-CZ" sz="2000" dirty="0" err="1">
                <a:latin typeface="Arial" panose="020B0604020202020204" pitchFamily="34" charset="0"/>
                <a:cs typeface="Arial" panose="020B0604020202020204" pitchFamily="34" charset="0"/>
              </a:rPr>
              <a:t>solvatované</a:t>
            </a:r>
            <a:r>
              <a:rPr lang="cs-CZ" sz="2000" dirty="0">
                <a:latin typeface="Arial" panose="020B0604020202020204" pitchFamily="34" charset="0"/>
                <a:cs typeface="Arial" panose="020B0604020202020204" pitchFamily="34" charset="0"/>
              </a:rPr>
              <a:t> molekuly HgCl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Sublimát </a:t>
            </a:r>
            <a:r>
              <a:rPr lang="cs-CZ" sz="2000" dirty="0">
                <a:latin typeface="Arial" panose="020B0604020202020204" pitchFamily="34" charset="0"/>
                <a:cs typeface="Arial" panose="020B0604020202020204" pitchFamily="34" charset="0"/>
              </a:rPr>
              <a:t>byl dříve používán jako součást jedů na hlodavce a k moření obilí, kdy byla ta část obilí, která byla určena pro setí na příští rok, napuštěna roztokem sublimátu a tak chráněna před hlodavci. Občas však docházelo k tragickým omylům, kdy se takto ošetřené obilí dostalo do mlýna a pak sloužilo ke konzumaci v pečivu. </a:t>
            </a:r>
            <a:r>
              <a:rPr lang="cs-CZ" sz="2000" dirty="0" smtClean="0">
                <a:latin typeface="Arial" panose="020B0604020202020204" pitchFamily="34" charset="0"/>
                <a:cs typeface="Arial" panose="020B0604020202020204" pitchFamily="34" charset="0"/>
              </a:rPr>
              <a:t>Také se </a:t>
            </a:r>
            <a:r>
              <a:rPr lang="cs-CZ" sz="2000" dirty="0">
                <a:latin typeface="Arial" panose="020B0604020202020204" pitchFamily="34" charset="0"/>
                <a:cs typeface="Arial" panose="020B0604020202020204" pitchFamily="34" charset="0"/>
              </a:rPr>
              <a:t>dříve používal pro povrchovou dezinfekci papíru včetně </a:t>
            </a:r>
            <a:r>
              <a:rPr lang="cs-CZ" sz="2000" dirty="0" smtClean="0">
                <a:latin typeface="Arial" panose="020B0604020202020204" pitchFamily="34" charset="0"/>
                <a:cs typeface="Arial" panose="020B0604020202020204" pitchFamily="34" charset="0"/>
              </a:rPr>
              <a:t>tapet.</a:t>
            </a:r>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  Sulfid </a:t>
            </a:r>
            <a:r>
              <a:rPr lang="cs-CZ" sz="2000" b="1" dirty="0">
                <a:latin typeface="Arial" panose="020B0604020202020204" pitchFamily="34" charset="0"/>
                <a:cs typeface="Arial" panose="020B0604020202020204" pitchFamily="34" charset="0"/>
              </a:rPr>
              <a:t>rtuťnatý </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HgS</a:t>
            </a:r>
            <a:r>
              <a:rPr lang="cs-CZ" sz="2000" dirty="0">
                <a:latin typeface="Arial" panose="020B0604020202020204" pitchFamily="34" charset="0"/>
                <a:cs typeface="Arial" panose="020B0604020202020204" pitchFamily="34" charset="0"/>
              </a:rPr>
              <a:t>) je jako rumělka nejen nejvýznamnějším přírodním zdrojem rtuti, ale i od pradávna používaným barvířským pigmentem. Kromě využití v malířství byl například ve starověkém Egyptě přidávám i do líčidel a jiných kosmetických přípravků.</a:t>
            </a:r>
          </a:p>
        </p:txBody>
      </p:sp>
    </p:spTree>
    <p:extLst>
      <p:ext uri="{BB962C8B-B14F-4D97-AF65-F5344CB8AC3E}">
        <p14:creationId xmlns:p14="http://schemas.microsoft.com/office/powerpoint/2010/main" val="5368356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2672" y="228600"/>
            <a:ext cx="8848928" cy="6247864"/>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F</a:t>
            </a:r>
            <a:r>
              <a:rPr lang="cs-CZ" sz="2000" b="1" dirty="0" smtClean="0">
                <a:latin typeface="Arial" panose="020B0604020202020204" pitchFamily="34" charset="0"/>
                <a:cs typeface="Arial" panose="020B0604020202020204" pitchFamily="34" charset="0"/>
              </a:rPr>
              <a:t>ulminát </a:t>
            </a:r>
            <a:r>
              <a:rPr lang="cs-CZ" sz="2000" b="1" dirty="0">
                <a:latin typeface="Arial" panose="020B0604020202020204" pitchFamily="34" charset="0"/>
                <a:cs typeface="Arial" panose="020B0604020202020204" pitchFamily="34" charset="0"/>
              </a:rPr>
              <a:t>rtuťnatý </a:t>
            </a: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(CNO)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znám jako </a:t>
            </a:r>
            <a:r>
              <a:rPr lang="cs-CZ" sz="2000" i="1" dirty="0">
                <a:latin typeface="Arial" panose="020B0604020202020204" pitchFamily="34" charset="0"/>
                <a:cs typeface="Arial" panose="020B0604020202020204" pitchFamily="34" charset="0"/>
              </a:rPr>
              <a:t>třaskavá rtuť</a:t>
            </a:r>
            <a:r>
              <a:rPr lang="cs-CZ" sz="2000" dirty="0">
                <a:latin typeface="Arial" panose="020B0604020202020204" pitchFamily="34" charset="0"/>
                <a:cs typeface="Arial" panose="020B0604020202020204" pitchFamily="34" charset="0"/>
              </a:rPr>
              <a:t>. Tato sloučenina slouží k výrobě velmi často používaných pyrotechnických rozbušek. Je velmi citlivý na zvýšení teploty (např. třením, úderem), ale za normálních podmínek je zcela stabilní</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Azid </a:t>
            </a:r>
            <a:r>
              <a:rPr lang="cs-CZ" sz="2000" b="1" dirty="0">
                <a:latin typeface="Arial" panose="020B0604020202020204" pitchFamily="34" charset="0"/>
                <a:cs typeface="Arial" panose="020B0604020202020204" pitchFamily="34" charset="0"/>
              </a:rPr>
              <a:t>rtuťný </a:t>
            </a:r>
            <a:r>
              <a:rPr lang="cs-CZ" sz="2000" dirty="0" smtClean="0">
                <a:latin typeface="Arial" panose="020B0604020202020204" pitchFamily="34" charset="0"/>
                <a:cs typeface="Arial" panose="020B0604020202020204" pitchFamily="34" charset="0"/>
              </a:rPr>
              <a:t>HgN</a:t>
            </a:r>
            <a:r>
              <a:rPr lang="cs-CZ" sz="2000" baseline="-25000" dirty="0" smtClean="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má silně explozivní vlastnosti a používá se k výrobě rozbušek.</a:t>
            </a:r>
          </a:p>
          <a:p>
            <a:pPr algn="just"/>
            <a:r>
              <a:rPr lang="cs-CZ" sz="2000" b="1" dirty="0" err="1" smtClean="0">
                <a:latin typeface="Arial" panose="020B0604020202020204" pitchFamily="34" charset="0"/>
                <a:cs typeface="Arial" panose="020B0604020202020204" pitchFamily="34" charset="0"/>
              </a:rPr>
              <a:t>Tetrajodurtuťnatan</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draselný </a:t>
            </a: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[HgI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Nesslerovo</a:t>
            </a:r>
            <a:r>
              <a:rPr lang="cs-CZ" sz="2000" i="1" dirty="0">
                <a:latin typeface="Arial" panose="020B0604020202020204" pitchFamily="34" charset="0"/>
                <a:cs typeface="Arial" panose="020B0604020202020204" pitchFamily="34" charset="0"/>
              </a:rPr>
              <a:t> činidlo)</a:t>
            </a:r>
            <a:r>
              <a:rPr lang="cs-CZ" sz="2000" dirty="0">
                <a:latin typeface="Arial" panose="020B0604020202020204" pitchFamily="34" charset="0"/>
                <a:cs typeface="Arial" panose="020B0604020202020204" pitchFamily="34" charset="0"/>
              </a:rPr>
              <a:t> je používán k důkazu amoniaku, </a:t>
            </a:r>
            <a:r>
              <a:rPr lang="cs-CZ" sz="2000" b="1" dirty="0" err="1" smtClean="0">
                <a:latin typeface="Arial" panose="020B0604020202020204" pitchFamily="34" charset="0"/>
                <a:cs typeface="Arial" panose="020B0604020202020204" pitchFamily="34" charset="0"/>
              </a:rPr>
              <a:t>Tetrajodortuťnatan</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měďný </a:t>
            </a:r>
            <a:r>
              <a:rPr lang="cs-CZ" sz="2000" dirty="0">
                <a:latin typeface="Arial" panose="020B0604020202020204" pitchFamily="34" charset="0"/>
                <a:cs typeface="Arial" panose="020B0604020202020204" pitchFamily="34" charset="0"/>
              </a:rPr>
              <a:t>Cu</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[HgI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(Mayerovo činidlo)</a:t>
            </a:r>
            <a:r>
              <a:rPr lang="cs-CZ" sz="2000" dirty="0">
                <a:latin typeface="Arial" panose="020B0604020202020204" pitchFamily="34" charset="0"/>
                <a:cs typeface="Arial" panose="020B0604020202020204" pitchFamily="34" charset="0"/>
              </a:rPr>
              <a:t> slouží k důkazu některých alkaloidů,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Kyanid </a:t>
            </a:r>
            <a:r>
              <a:rPr lang="cs-CZ" sz="2000" b="1" dirty="0">
                <a:latin typeface="Arial" panose="020B0604020202020204" pitchFamily="34" charset="0"/>
                <a:cs typeface="Arial" panose="020B0604020202020204" pitchFamily="34" charset="0"/>
              </a:rPr>
              <a:t>rtuťnatý </a:t>
            </a: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desinfekční </a:t>
            </a:r>
            <a:r>
              <a:rPr lang="cs-CZ" sz="2000" dirty="0" smtClean="0">
                <a:latin typeface="Arial" panose="020B0604020202020204" pitchFamily="34" charset="0"/>
                <a:cs typeface="Arial" panose="020B0604020202020204" pitchFamily="34" charset="0"/>
              </a:rPr>
              <a:t>prostředek.</a:t>
            </a:r>
          </a:p>
          <a:p>
            <a:pPr algn="just"/>
            <a:r>
              <a:rPr lang="cs-CZ" sz="2000" b="1" dirty="0" smtClean="0">
                <a:latin typeface="Arial" panose="020B0604020202020204" pitchFamily="34" charset="0"/>
                <a:cs typeface="Arial" panose="020B0604020202020204" pitchFamily="34" charset="0"/>
              </a:rPr>
              <a:t>Síran </a:t>
            </a:r>
            <a:r>
              <a:rPr lang="cs-CZ" sz="2000" b="1" dirty="0">
                <a:latin typeface="Arial" panose="020B0604020202020204" pitchFamily="34" charset="0"/>
                <a:cs typeface="Arial" panose="020B0604020202020204" pitchFamily="34" charset="0"/>
              </a:rPr>
              <a:t>rtuťnatý </a:t>
            </a:r>
            <a:r>
              <a:rPr lang="cs-CZ" sz="2000" dirty="0">
                <a:latin typeface="Arial" panose="020B0604020202020204" pitchFamily="34" charset="0"/>
                <a:cs typeface="Arial" panose="020B0604020202020204" pitchFamily="34" charset="0"/>
              </a:rPr>
              <a:t>HgSO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jako žlutý pigment a katalyzátor některých organických reakcí </a:t>
            </a:r>
            <a:r>
              <a:rPr lang="cs-CZ" sz="2000" i="1" dirty="0">
                <a:latin typeface="Arial" panose="020B0604020202020204" pitchFamily="34" charset="0"/>
                <a:cs typeface="Arial" panose="020B0604020202020204" pitchFamily="34" charset="0"/>
              </a:rPr>
              <a:t>(výroba acetaldehydu hydratací acetylenu)</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Jodid </a:t>
            </a:r>
            <a:r>
              <a:rPr lang="cs-CZ" sz="2000" b="1" dirty="0">
                <a:latin typeface="Arial" panose="020B0604020202020204" pitchFamily="34" charset="0"/>
                <a:cs typeface="Arial" panose="020B0604020202020204" pitchFamily="34" charset="0"/>
              </a:rPr>
              <a:t>rtuťnatý </a:t>
            </a:r>
            <a:r>
              <a:rPr lang="cs-CZ" sz="2000" dirty="0">
                <a:latin typeface="Arial" panose="020B0604020202020204" pitchFamily="34" charset="0"/>
                <a:cs typeface="Arial" panose="020B0604020202020204" pitchFamily="34" charset="0"/>
              </a:rPr>
              <a:t>HgI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chlorid-amid rtuťnatý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HgCl</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(bílý precipitát)</a:t>
            </a:r>
            <a:r>
              <a:rPr lang="cs-CZ" sz="2000" dirty="0">
                <a:latin typeface="Arial" panose="020B0604020202020204" pitchFamily="34" charset="0"/>
                <a:cs typeface="Arial" panose="020B0604020202020204" pitchFamily="34" charset="0"/>
              </a:rPr>
              <a:t> se používají v kožním lékařství. </a:t>
            </a:r>
            <a:endParaRPr lang="cs-CZ" sz="2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Dusičnan rtuťnatý</a:t>
            </a:r>
            <a:r>
              <a:rPr lang="cs-CZ" sz="2000" dirty="0">
                <a:latin typeface="Arial" panose="020B0604020202020204" pitchFamily="34" charset="0"/>
                <a:cs typeface="Arial" panose="020B0604020202020204" pitchFamily="34" charset="0"/>
              </a:rPr>
              <a:t> používali kloboučníci ke zplsťování vláken při výrobě filcu. Vleklá otrava rtutí vedla k neurologickým symptomům (poruchy chování, třes a nakonec demence). Tento tajný postup přinesli do Anglie v 17. století </a:t>
            </a:r>
            <a:r>
              <a:rPr lang="cs-CZ" sz="2000" dirty="0" smtClean="0">
                <a:latin typeface="Arial" panose="020B0604020202020204" pitchFamily="34" charset="0"/>
                <a:cs typeface="Arial" panose="020B0604020202020204" pitchFamily="34" charset="0"/>
              </a:rPr>
              <a:t>hugenoti </a:t>
            </a:r>
            <a:r>
              <a:rPr lang="cs-CZ" sz="2000" dirty="0">
                <a:latin typeface="Arial" panose="020B0604020202020204" pitchFamily="34" charset="0"/>
                <a:cs typeface="Arial" panose="020B0604020202020204" pitchFamily="34" charset="0"/>
              </a:rPr>
              <a:t>z Francie. V angličtině jsou známé obraty „bláznivý jako kloboučník“ nebo „kloboučnický třes“.</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9086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534400" cy="3477875"/>
          </a:xfrm>
          <a:prstGeom prst="rect">
            <a:avLst/>
          </a:prstGeom>
        </p:spPr>
        <p:txBody>
          <a:bodyPr wrap="square">
            <a:spAutoFit/>
          </a:bodyPr>
          <a:lstStyle/>
          <a:p>
            <a:pPr algn="just"/>
            <a:r>
              <a:rPr lang="cs-CZ" sz="2000" b="1" dirty="0" err="1" smtClean="0">
                <a:latin typeface="Arial" panose="020B0604020202020204" pitchFamily="34" charset="0"/>
                <a:cs typeface="Arial" panose="020B0604020202020204" pitchFamily="34" charset="0"/>
              </a:rPr>
              <a:t>Ethylmerkurichlorid</a:t>
            </a:r>
            <a:r>
              <a:rPr lang="cs-CZ" sz="2000" dirty="0" smtClean="0">
                <a:latin typeface="Arial" panose="020B0604020202020204" pitchFamily="34" charset="0"/>
                <a:cs typeface="Arial" panose="020B0604020202020204" pitchFamily="34" charset="0"/>
              </a:rPr>
              <a:t> C</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5</a:t>
            </a:r>
            <a:r>
              <a:rPr lang="cs-CZ" sz="2000" dirty="0" smtClean="0">
                <a:latin typeface="Arial" panose="020B0604020202020204" pitchFamily="34" charset="0"/>
                <a:cs typeface="Arial" panose="020B0604020202020204" pitchFamily="34" charset="0"/>
              </a:rPr>
              <a:t>HgCl a </a:t>
            </a:r>
            <a:r>
              <a:rPr lang="cs-CZ" sz="2000" b="1" dirty="0" err="1" smtClean="0">
                <a:latin typeface="Arial" panose="020B0604020202020204" pitchFamily="34" charset="0"/>
                <a:cs typeface="Arial" panose="020B0604020202020204" pitchFamily="34" charset="0"/>
              </a:rPr>
              <a:t>ethylmerkurifosfát</a:t>
            </a:r>
            <a:r>
              <a:rPr lang="cs-CZ" sz="2000" dirty="0" smtClean="0">
                <a:latin typeface="Arial" panose="020B0604020202020204" pitchFamily="34" charset="0"/>
                <a:cs typeface="Arial" panose="020B0604020202020204" pitchFamily="34" charset="0"/>
              </a:rPr>
              <a:t> (C</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5</a:t>
            </a:r>
            <a:r>
              <a:rPr lang="cs-CZ" sz="2000" dirty="0" smtClean="0">
                <a:latin typeface="Arial" panose="020B0604020202020204" pitchFamily="34" charset="0"/>
                <a:cs typeface="Arial" panose="020B0604020202020204" pitchFamily="34" charset="0"/>
              </a:rPr>
              <a:t>Hg)</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PO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se používají jako fungicidní prostředky.</a:t>
            </a:r>
          </a:p>
          <a:p>
            <a:pPr algn="just"/>
            <a:endParaRPr lang="cs-CZ" sz="2000" b="1"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Dimethylrtuť</a:t>
            </a:r>
            <a:r>
              <a:rPr lang="cs-CZ" sz="2000" b="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kapalná látka, která vzniká ze sloučenin rtuti za anaerobních podmínek působením mikroorganizmů. Má podobný bod varu jako voda, je ve vodě rozpustná, ale také je lipofilní. Asi nejznámější otrava </a:t>
            </a:r>
            <a:r>
              <a:rPr lang="cs-CZ" sz="2000" dirty="0" err="1">
                <a:latin typeface="Arial" panose="020B0604020202020204" pitchFamily="34" charset="0"/>
                <a:cs typeface="Arial" panose="020B0604020202020204" pitchFamily="34" charset="0"/>
              </a:rPr>
              <a:t>dimethylrtutí</a:t>
            </a:r>
            <a:r>
              <a:rPr lang="cs-CZ" sz="2000" dirty="0">
                <a:latin typeface="Arial" panose="020B0604020202020204" pitchFamily="34" charset="0"/>
                <a:cs typeface="Arial" panose="020B0604020202020204" pitchFamily="34" charset="0"/>
              </a:rPr>
              <a:t> se stala v japonské zátoce </a:t>
            </a:r>
            <a:r>
              <a:rPr lang="cs-CZ" sz="2000" i="1" dirty="0" err="1" smtClean="0">
                <a:latin typeface="Arial" panose="020B0604020202020204" pitchFamily="34" charset="0"/>
                <a:cs typeface="Arial" panose="020B0604020202020204" pitchFamily="34" charset="0"/>
              </a:rPr>
              <a:t>Minamata</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kde byly tisíce postižených</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pic>
        <p:nvPicPr>
          <p:cNvPr id="11268" name="Picture 4"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540736"/>
            <a:ext cx="3505200" cy="408063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273136"/>
            <a:ext cx="4591403" cy="320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595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7630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Sloučeniny rtuti se dříve používaly na</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moření osiva, což nejednou vedlo k pohromě, např. v Iráku 1971 a 72, kdy </a:t>
            </a:r>
            <a:r>
              <a:rPr lang="cs-CZ" sz="2000" b="1" dirty="0" err="1">
                <a:latin typeface="Arial" panose="020B0604020202020204" pitchFamily="34" charset="0"/>
                <a:cs typeface="Arial" panose="020B0604020202020204" pitchFamily="34" charset="0"/>
              </a:rPr>
              <a:t>fenylrtutí</a:t>
            </a:r>
            <a:r>
              <a:rPr lang="cs-CZ" sz="2000" dirty="0">
                <a:latin typeface="Arial" panose="020B0604020202020204" pitchFamily="34" charset="0"/>
                <a:cs typeface="Arial" panose="020B0604020202020204" pitchFamily="34" charset="0"/>
              </a:rPr>
              <a:t> mořené osivo z humanitární pomoci semleli na mouku. Nebezpečí bylo na obalu vyznačené ve španělštině, které ale v místě určení nikdo nerozuměl. Zemřelo více než 450 lidí.</a:t>
            </a:r>
          </a:p>
        </p:txBody>
      </p:sp>
      <p:pic>
        <p:nvPicPr>
          <p:cNvPr id="3" name="Picture 2" descr="Nalezený obrázek pro thiomer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345" y="2257128"/>
            <a:ext cx="3208884" cy="191387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99417" y="2590800"/>
            <a:ext cx="5562600" cy="707886"/>
          </a:xfrm>
          <a:prstGeom prst="rect">
            <a:avLst/>
          </a:prstGeom>
        </p:spPr>
        <p:txBody>
          <a:bodyPr wrap="square">
            <a:spAutoFit/>
          </a:bodyPr>
          <a:lstStyle/>
          <a:p>
            <a:r>
              <a:rPr lang="cs-CZ" sz="2000" b="1" dirty="0" err="1" smtClean="0">
                <a:latin typeface="Arial" panose="020B0604020202020204" pitchFamily="34" charset="0"/>
                <a:cs typeface="Arial" panose="020B0604020202020204" pitchFamily="34" charset="0"/>
              </a:rPr>
              <a:t>Thiomersal</a:t>
            </a:r>
            <a:r>
              <a:rPr lang="cs-CZ" sz="2000" dirty="0" smtClean="0">
                <a:latin typeface="Arial" panose="020B0604020202020204" pitchFamily="34" charset="0"/>
                <a:cs typeface="Arial" panose="020B0604020202020204" pitchFamily="34" charset="0"/>
              </a:rPr>
              <a:t> se používal  </a:t>
            </a:r>
            <a:r>
              <a:rPr lang="cs-CZ" sz="2000" dirty="0">
                <a:latin typeface="Arial" panose="020B0604020202020204" pitchFamily="34" charset="0"/>
                <a:cs typeface="Arial" panose="020B0604020202020204" pitchFamily="34" charset="0"/>
              </a:rPr>
              <a:t>jako stabilizátor </a:t>
            </a:r>
            <a:r>
              <a:rPr lang="cs-CZ" sz="2000" dirty="0" smtClean="0">
                <a:latin typeface="Arial" panose="020B0604020202020204" pitchFamily="34" charset="0"/>
                <a:cs typeface="Arial" panose="020B0604020202020204" pitchFamily="34" charset="0"/>
              </a:rPr>
              <a:t>vakcín. Též </a:t>
            </a:r>
            <a:r>
              <a:rPr lang="cs-CZ" sz="2000" dirty="0">
                <a:latin typeface="Arial" panose="020B0604020202020204" pitchFamily="34" charset="0"/>
                <a:cs typeface="Arial" panose="020B0604020202020204" pitchFamily="34" charset="0"/>
              </a:rPr>
              <a:t>býval součástí řasenek.</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35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04800" y="228600"/>
            <a:ext cx="8610600" cy="3477875"/>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Lithné soli jsou ze však solí alkalických kovů obecně </a:t>
            </a:r>
            <a:r>
              <a:rPr lang="cs-CZ" sz="2000" b="1" dirty="0">
                <a:latin typeface="Arial" panose="020B0604020202020204" pitchFamily="34" charset="0"/>
                <a:cs typeface="Arial" panose="020B0604020202020204" pitchFamily="34" charset="0"/>
              </a:rPr>
              <a:t>nejméně rozpustné ve vodě</a:t>
            </a:r>
            <a:r>
              <a:rPr lang="cs-CZ" sz="2000" dirty="0">
                <a:latin typeface="Arial" panose="020B0604020202020204" pitchFamily="34" charset="0"/>
                <a:cs typeface="Arial" panose="020B0604020202020204" pitchFamily="34" charset="0"/>
              </a:rPr>
              <a:t> (Paradox u lithných solí tvoří chlorečnan lithný, který je nejrozpustnější anorganickou látkou ve vodě – 313,5 g ve 100 ml při 18 °C). Naproti tomu se však lithné soli velmi dobře rozpouští v jiných polárních rozpouštědlech než voda (například kapalný amoniak nebo líh).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Lithium se výrazně liší svými vlastnostmi od vlastností ostatních alkalických kovů, ale v mnohém se </a:t>
            </a:r>
            <a:r>
              <a:rPr lang="cs-CZ" sz="2000" b="1" dirty="0" smtClean="0">
                <a:latin typeface="Arial" panose="020B0604020202020204" pitchFamily="34" charset="0"/>
                <a:cs typeface="Arial" panose="020B0604020202020204" pitchFamily="34" charset="0"/>
              </a:rPr>
              <a:t>podobá vlastnostem kovů alkalických zemin</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30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05162"/>
            <a:ext cx="8839200" cy="5529719"/>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Pro průmyslovou těžbu mají největší význam ložiska lithia v jezerních sedimentech a solankách v Chile a USA. Zásoby lithia v celé ČR tvoří 1 % celosvětových zásob</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Žíly </a:t>
            </a:r>
            <a:r>
              <a:rPr lang="cs-CZ" sz="2000" dirty="0" err="1" smtClean="0">
                <a:latin typeface="Arial" panose="020B0604020202020204" pitchFamily="34" charset="0"/>
                <a:cs typeface="Arial" panose="020B0604020202020204" pitchFamily="34" charset="0"/>
              </a:rPr>
              <a:t>cinvalditu</a:t>
            </a:r>
            <a:r>
              <a:rPr lang="cs-CZ" sz="2000" dirty="0" smtClean="0">
                <a:latin typeface="Arial" panose="020B0604020202020204" pitchFamily="34" charset="0"/>
                <a:cs typeface="Arial" panose="020B0604020202020204" pitchFamily="34" charset="0"/>
              </a:rPr>
              <a:t> v kyselých žulách v okolí Cínovce a Krupky</a:t>
            </a:r>
            <a:r>
              <a:rPr 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endParaRPr lang="en-US" sz="2000" b="1"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Výroba </a:t>
            </a:r>
            <a:r>
              <a:rPr lang="cs-CZ" sz="2000" b="1" dirty="0">
                <a:latin typeface="Arial" panose="020B0604020202020204" pitchFamily="34" charset="0"/>
                <a:cs typeface="Arial" panose="020B0604020202020204" pitchFamily="34" charset="0"/>
              </a:rPr>
              <a:t>kovového lithia</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Výroba </a:t>
            </a:r>
            <a:r>
              <a:rPr lang="cs-CZ" sz="2000" dirty="0">
                <a:latin typeface="Arial" panose="020B0604020202020204" pitchFamily="34" charset="0"/>
                <a:cs typeface="Arial" panose="020B0604020202020204" pitchFamily="34" charset="0"/>
              </a:rPr>
              <a:t>lithia se provádí </a:t>
            </a:r>
            <a:r>
              <a:rPr lang="cs-CZ" sz="2000" b="1" dirty="0">
                <a:latin typeface="Arial" panose="020B0604020202020204" pitchFamily="34" charset="0"/>
                <a:cs typeface="Arial" panose="020B0604020202020204" pitchFamily="34" charset="0"/>
              </a:rPr>
              <a:t>tavnou elektrolýzou </a:t>
            </a:r>
            <a:r>
              <a:rPr lang="cs-CZ" sz="2000" dirty="0">
                <a:latin typeface="Arial" panose="020B0604020202020204" pitchFamily="34" charset="0"/>
                <a:cs typeface="Arial" panose="020B0604020202020204" pitchFamily="34" charset="0"/>
              </a:rPr>
              <a:t>eutektické směsi 55% </a:t>
            </a:r>
            <a:r>
              <a:rPr lang="cs-CZ" sz="2000" dirty="0" err="1">
                <a:latin typeface="Arial" panose="020B0604020202020204" pitchFamily="34" charset="0"/>
                <a:cs typeface="Arial" panose="020B0604020202020204" pitchFamily="34" charset="0"/>
              </a:rPr>
              <a:t>LiCl</a:t>
            </a:r>
            <a:r>
              <a:rPr lang="cs-CZ" sz="2000" dirty="0">
                <a:latin typeface="Arial" panose="020B0604020202020204" pitchFamily="34" charset="0"/>
                <a:cs typeface="Arial" panose="020B0604020202020204" pitchFamily="34" charset="0"/>
              </a:rPr>
              <a:t> a 45% </a:t>
            </a:r>
            <a:r>
              <a:rPr lang="cs-CZ" sz="2000" dirty="0" err="1">
                <a:latin typeface="Arial" panose="020B0604020202020204" pitchFamily="34" charset="0"/>
                <a:cs typeface="Arial" panose="020B0604020202020204" pitchFamily="34" charset="0"/>
              </a:rPr>
              <a:t>KCl</a:t>
            </a:r>
            <a:r>
              <a:rPr lang="cs-CZ" sz="2000" dirty="0">
                <a:latin typeface="Arial" panose="020B0604020202020204" pitchFamily="34" charset="0"/>
                <a:cs typeface="Arial" panose="020B0604020202020204" pitchFamily="34" charset="0"/>
              </a:rPr>
              <a:t>. Elektrolytická výroba lithia probíhá v otevřených </a:t>
            </a:r>
            <a:r>
              <a:rPr lang="cs-CZ" sz="2000" dirty="0" err="1">
                <a:latin typeface="Arial" panose="020B0604020202020204" pitchFamily="34" charset="0"/>
                <a:cs typeface="Arial" panose="020B0604020202020204" pitchFamily="34" charset="0"/>
              </a:rPr>
              <a:t>elektrolyzerech</a:t>
            </a:r>
            <a:r>
              <a:rPr lang="cs-CZ" sz="2000" dirty="0">
                <a:latin typeface="Arial" panose="020B0604020202020204" pitchFamily="34" charset="0"/>
                <a:cs typeface="Arial" panose="020B0604020202020204" pitchFamily="34" charset="0"/>
              </a:rPr>
              <a:t> při teplotě 420°C, pracuje se s napětím 6,5 V, proudová hustota dosahuje hodnoty 20 A. Na železné katodě se vylučuje téměř čisté lithium s malou příměsí draslíku.</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omezené míře se provádí </a:t>
            </a:r>
            <a:r>
              <a:rPr lang="cs-CZ" sz="2000" b="1" dirty="0" err="1">
                <a:latin typeface="Arial" panose="020B0604020202020204" pitchFamily="34" charset="0"/>
                <a:cs typeface="Arial" panose="020B0604020202020204" pitchFamily="34" charset="0"/>
              </a:rPr>
              <a:t>metalotermická</a:t>
            </a:r>
            <a:r>
              <a:rPr lang="cs-CZ" sz="2000" dirty="0">
                <a:latin typeface="Arial" panose="020B0604020202020204" pitchFamily="34" charset="0"/>
                <a:cs typeface="Arial" panose="020B0604020202020204" pitchFamily="34" charset="0"/>
              </a:rPr>
              <a:t> výroba lithia redukcí oxidu lithného křemíkem nebo redukcí fluoridu lithného hliníkem. </a:t>
            </a:r>
            <a:r>
              <a:rPr lang="cs-CZ" sz="2000" dirty="0" err="1">
                <a:latin typeface="Arial" panose="020B0604020202020204" pitchFamily="34" charset="0"/>
                <a:cs typeface="Arial" panose="020B0604020202020204" pitchFamily="34" charset="0"/>
              </a:rPr>
              <a:t>Metalotermická</a:t>
            </a:r>
            <a:r>
              <a:rPr lang="cs-CZ" sz="2000" dirty="0">
                <a:latin typeface="Arial" panose="020B0604020202020204" pitchFamily="34" charset="0"/>
                <a:cs typeface="Arial" panose="020B0604020202020204" pitchFamily="34" charset="0"/>
              </a:rPr>
              <a:t> výroba probíhá při teplotách okolo 1000°C za přítomnosti oxidu vápenatého jako struskotvorné přísady:</a:t>
            </a:r>
          </a:p>
          <a:p>
            <a:pPr algn="ctr"/>
            <a:r>
              <a:rPr lang="cs-CZ" sz="2000" dirty="0">
                <a:latin typeface="Arial" panose="020B0604020202020204" pitchFamily="34" charset="0"/>
                <a:cs typeface="Arial" panose="020B0604020202020204" pitchFamily="34" charset="0"/>
              </a:rPr>
              <a:t>2Li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Si + </a:t>
            </a:r>
            <a:r>
              <a:rPr lang="cs-CZ" sz="2000" dirty="0" err="1">
                <a:latin typeface="Arial" panose="020B0604020202020204" pitchFamily="34" charset="0"/>
                <a:cs typeface="Arial" panose="020B0604020202020204" pitchFamily="34" charset="0"/>
              </a:rPr>
              <a:t>CaO</a:t>
            </a:r>
            <a:r>
              <a:rPr lang="cs-CZ" sz="2000" dirty="0">
                <a:latin typeface="Arial" panose="020B0604020202020204" pitchFamily="34" charset="0"/>
                <a:cs typeface="Arial" panose="020B0604020202020204" pitchFamily="34" charset="0"/>
              </a:rPr>
              <a:t> → 4Li + CaSiO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6LiF + 2Al + 4CaO → 6Li + Ca(AlO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3CaF</a:t>
            </a:r>
            <a:r>
              <a:rPr lang="cs-CZ" sz="2000" baseline="-25000" dirty="0" smtClean="0">
                <a:latin typeface="Arial" panose="020B0604020202020204" pitchFamily="34" charset="0"/>
                <a:cs typeface="Arial" panose="020B0604020202020204" pitchFamily="34" charset="0"/>
              </a:rPr>
              <a:t>2</a:t>
            </a:r>
            <a:endParaRPr lang="en-US" sz="2000" baseline="-25000" dirty="0" smtClean="0">
              <a:latin typeface="Arial" panose="020B0604020202020204" pitchFamily="34" charset="0"/>
              <a:cs typeface="Arial" panose="020B0604020202020204" pitchFamily="34" charset="0"/>
            </a:endParaRPr>
          </a:p>
          <a:p>
            <a:pPr algn="just"/>
            <a:endParaRPr lang="en-US" sz="2000"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38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Zpracování rudného koncentrátu</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Hlavní surovinou pro přípravu chloridu </a:t>
            </a:r>
            <a:r>
              <a:rPr lang="cs-CZ" sz="2000" dirty="0" err="1" smtClean="0">
                <a:latin typeface="Arial" panose="020B0604020202020204" pitchFamily="34" charset="0"/>
                <a:cs typeface="Arial" panose="020B0604020202020204" pitchFamily="34" charset="0"/>
              </a:rPr>
              <a:t>lithého</a:t>
            </a:r>
            <a:r>
              <a:rPr lang="cs-CZ" sz="2000" dirty="0" smtClean="0">
                <a:latin typeface="Arial" panose="020B0604020202020204" pitchFamily="34" charset="0"/>
                <a:cs typeface="Arial" panose="020B0604020202020204" pitchFamily="34" charset="0"/>
              </a:rPr>
              <a:t> nutného k elektrolýze je minerál </a:t>
            </a:r>
            <a:r>
              <a:rPr lang="cs-CZ" sz="2000" i="1" dirty="0" smtClean="0">
                <a:latin typeface="Arial" panose="020B0604020202020204" pitchFamily="34" charset="0"/>
                <a:cs typeface="Arial" panose="020B0604020202020204" pitchFamily="34" charset="0"/>
              </a:rPr>
              <a:t>spodumen LiAlSi</a:t>
            </a:r>
            <a:r>
              <a:rPr lang="cs-CZ" sz="2000" i="1" baseline="-25000" dirty="0" smtClean="0">
                <a:latin typeface="Arial" panose="020B0604020202020204" pitchFamily="34" charset="0"/>
                <a:cs typeface="Arial" panose="020B0604020202020204" pitchFamily="34" charset="0"/>
              </a:rPr>
              <a:t>2</a:t>
            </a:r>
            <a:r>
              <a:rPr lang="cs-CZ" sz="2000" i="1" dirty="0" smtClean="0">
                <a:latin typeface="Arial" panose="020B0604020202020204" pitchFamily="34" charset="0"/>
                <a:cs typeface="Arial" panose="020B0604020202020204" pitchFamily="34" charset="0"/>
              </a:rPr>
              <a:t>O</a:t>
            </a:r>
            <a:r>
              <a:rPr lang="cs-CZ" sz="2000" i="1"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který se zpracovává řadou postupů. Běžné jsou </a:t>
            </a:r>
            <a:r>
              <a:rPr lang="cs-CZ" sz="2000" b="1" dirty="0" smtClean="0">
                <a:latin typeface="Arial" panose="020B0604020202020204" pitchFamily="34" charset="0"/>
                <a:cs typeface="Arial" panose="020B0604020202020204" pitchFamily="34" charset="0"/>
              </a:rPr>
              <a:t>kyselé způsoby</a:t>
            </a:r>
            <a:r>
              <a:rPr lang="cs-CZ" sz="2000" dirty="0" smtClean="0">
                <a:latin typeface="Arial" panose="020B0604020202020204" pitchFamily="34" charset="0"/>
                <a:cs typeface="Arial" panose="020B0604020202020204" pitchFamily="34" charset="0"/>
              </a:rPr>
              <a:t>, např. sulfatační postup, kdy se rudný koncentrát louží v koncentrované kyselině sírové při teplotě 1050-1100°C, lithium přejde do roztoku jako síran lithný 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z roztoku se působením 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vysráží ve formě špatně rozpustného 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který se rozpuštěním v kyselině chlorovodíkové převede na chlorid lithný </a:t>
            </a:r>
            <a:r>
              <a:rPr lang="cs-CZ" sz="2000" dirty="0" err="1" smtClean="0">
                <a:latin typeface="Arial" panose="020B0604020202020204" pitchFamily="34" charset="0"/>
                <a:cs typeface="Arial" panose="020B0604020202020204" pitchFamily="34" charset="0"/>
              </a:rPr>
              <a:t>LiCl</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Chloridový proces </a:t>
            </a:r>
            <a:r>
              <a:rPr lang="cs-CZ" sz="2000" dirty="0" smtClean="0">
                <a:latin typeface="Arial" panose="020B0604020202020204" pitchFamily="34" charset="0"/>
                <a:cs typeface="Arial" panose="020B0604020202020204" pitchFamily="34" charset="0"/>
              </a:rPr>
              <a:t>spočívá v působení plynného chloru na koncentrát při teplotě 940°C, zde je produktem přímo plynný chlorid lithný. Nízkoteplotní chloridový proces využívá rozkladu působením kyseliny chlorovodíkové při teplotě 100°C.</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Pro zpracování </a:t>
            </a:r>
            <a:r>
              <a:rPr lang="cs-CZ" sz="2000" i="1" dirty="0" err="1" smtClean="0">
                <a:latin typeface="Arial" panose="020B0604020202020204" pitchFamily="34" charset="0"/>
                <a:cs typeface="Arial" panose="020B0604020202020204" pitchFamily="34" charset="0"/>
              </a:rPr>
              <a:t>cinvalditu</a:t>
            </a:r>
            <a:r>
              <a:rPr lang="cs-CZ" sz="2000" dirty="0" smtClean="0">
                <a:latin typeface="Arial" panose="020B0604020202020204" pitchFamily="34" charset="0"/>
                <a:cs typeface="Arial" panose="020B0604020202020204" pitchFamily="34" charset="0"/>
              </a:rPr>
              <a:t> </a:t>
            </a:r>
            <a:r>
              <a:rPr lang="it-IT" sz="2000" i="1" dirty="0" smtClean="0">
                <a:latin typeface="Arial" panose="020B0604020202020204" pitchFamily="34" charset="0"/>
                <a:cs typeface="Arial" panose="020B0604020202020204" pitchFamily="34" charset="0"/>
              </a:rPr>
              <a:t>K(Li,Fe,Al)</a:t>
            </a:r>
            <a:r>
              <a:rPr lang="it-IT" sz="2000" i="1" baseline="-25000" dirty="0" smtClean="0">
                <a:latin typeface="Arial" panose="020B0604020202020204" pitchFamily="34" charset="0"/>
                <a:cs typeface="Arial" panose="020B0604020202020204" pitchFamily="34" charset="0"/>
              </a:rPr>
              <a:t>3</a:t>
            </a:r>
            <a:r>
              <a:rPr lang="it-IT" sz="2000" i="1" dirty="0" smtClean="0">
                <a:latin typeface="Arial" panose="020B0604020202020204" pitchFamily="34" charset="0"/>
                <a:cs typeface="Arial" panose="020B0604020202020204" pitchFamily="34" charset="0"/>
              </a:rPr>
              <a:t>(AlSi</a:t>
            </a:r>
            <a:r>
              <a:rPr lang="it-IT" sz="2000" i="1" baseline="-25000" dirty="0" smtClean="0">
                <a:latin typeface="Arial" panose="020B0604020202020204" pitchFamily="34" charset="0"/>
                <a:cs typeface="Arial" panose="020B0604020202020204" pitchFamily="34" charset="0"/>
              </a:rPr>
              <a:t>3</a:t>
            </a:r>
            <a:r>
              <a:rPr lang="it-IT" sz="2000" i="1" dirty="0" smtClean="0">
                <a:latin typeface="Arial" panose="020B0604020202020204" pitchFamily="34" charset="0"/>
                <a:cs typeface="Arial" panose="020B0604020202020204" pitchFamily="34" charset="0"/>
              </a:rPr>
              <a:t>O</a:t>
            </a:r>
            <a:r>
              <a:rPr lang="it-IT" sz="2000" i="1" baseline="-25000" dirty="0" smtClean="0">
                <a:latin typeface="Arial" panose="020B0604020202020204" pitchFamily="34" charset="0"/>
                <a:cs typeface="Arial" panose="020B0604020202020204" pitchFamily="34" charset="0"/>
              </a:rPr>
              <a:t>10</a:t>
            </a:r>
            <a:r>
              <a:rPr lang="it-IT" sz="2000" i="1" dirty="0" smtClean="0">
                <a:latin typeface="Arial" panose="020B0604020202020204" pitchFamily="34" charset="0"/>
                <a:cs typeface="Arial" panose="020B0604020202020204" pitchFamily="34" charset="0"/>
              </a:rPr>
              <a:t>)(OH,F)</a:t>
            </a:r>
            <a:r>
              <a:rPr lang="it-IT" sz="2000" i="1" baseline="-25000" dirty="0" smtClean="0">
                <a:latin typeface="Arial" panose="020B0604020202020204" pitchFamily="34" charset="0"/>
                <a:cs typeface="Arial" panose="020B0604020202020204" pitchFamily="34" charset="0"/>
              </a:rPr>
              <a:t>2</a:t>
            </a:r>
            <a:r>
              <a:rPr lang="it-IT"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byly vypracovány i alternativní tavné postupy, </a:t>
            </a:r>
            <a:r>
              <a:rPr lang="cs-CZ" sz="2000" b="1" dirty="0" err="1" smtClean="0">
                <a:latin typeface="Arial" panose="020B0604020202020204" pitchFamily="34" charset="0"/>
                <a:cs typeface="Arial" panose="020B0604020202020204" pitchFamily="34" charset="0"/>
              </a:rPr>
              <a:t>sulfátovy</a:t>
            </a:r>
            <a:r>
              <a:rPr lang="cs-CZ" sz="2000" dirty="0" smtClean="0">
                <a:latin typeface="Arial" panose="020B0604020202020204" pitchFamily="34" charset="0"/>
                <a:cs typeface="Arial" panose="020B0604020202020204" pitchFamily="34" charset="0"/>
              </a:rPr>
              <a:t> používá tavení koncentrátu s 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při teplotě 850°C. </a:t>
            </a:r>
            <a:r>
              <a:rPr lang="cs-CZ" sz="2000" b="1" dirty="0" smtClean="0">
                <a:latin typeface="Arial" panose="020B0604020202020204" pitchFamily="34" charset="0"/>
                <a:cs typeface="Arial" panose="020B0604020202020204" pitchFamily="34" charset="0"/>
              </a:rPr>
              <a:t>Sádrový proces </a:t>
            </a:r>
            <a:r>
              <a:rPr lang="cs-CZ" sz="2000" dirty="0" err="1" smtClean="0">
                <a:latin typeface="Arial" panose="020B0604020202020204" pitchFamily="34" charset="0"/>
                <a:cs typeface="Arial" panose="020B0604020202020204" pitchFamily="34" charset="0"/>
              </a:rPr>
              <a:t>využivá</a:t>
            </a:r>
            <a:r>
              <a:rPr lang="cs-CZ" sz="2000" dirty="0" smtClean="0">
                <a:latin typeface="Arial" panose="020B0604020202020204" pitchFamily="34" charset="0"/>
                <a:cs typeface="Arial" panose="020B0604020202020204" pitchFamily="34" charset="0"/>
              </a:rPr>
              <a:t> tavení koncentrátu se směsí CaSO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a Ca(OH)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při teplotě 950°C. </a:t>
            </a:r>
            <a:r>
              <a:rPr lang="cs-CZ" sz="2000" b="1" dirty="0" smtClean="0">
                <a:latin typeface="Arial" panose="020B0604020202020204" pitchFamily="34" charset="0"/>
                <a:cs typeface="Arial" panose="020B0604020202020204" pitchFamily="34" charset="0"/>
              </a:rPr>
              <a:t>Vápencový postup </a:t>
            </a:r>
            <a:r>
              <a:rPr lang="cs-CZ" sz="2000" dirty="0" smtClean="0">
                <a:latin typeface="Arial" panose="020B0604020202020204" pitchFamily="34" charset="0"/>
                <a:cs typeface="Arial" panose="020B0604020202020204" pitchFamily="34" charset="0"/>
              </a:rPr>
              <a:t>používá k rozkladu CaCO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při teplotě 820°C.</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Kromě tavných procesů se využívají i postupy </a:t>
            </a:r>
            <a:r>
              <a:rPr lang="cs-CZ" sz="2000" b="1" dirty="0" err="1" smtClean="0">
                <a:latin typeface="Arial" panose="020B0604020202020204" pitchFamily="34" charset="0"/>
                <a:cs typeface="Arial" panose="020B0604020202020204" pitchFamily="34" charset="0"/>
              </a:rPr>
              <a:t>autoklávové</a:t>
            </a:r>
            <a:r>
              <a:rPr lang="cs-CZ" sz="2000" dirty="0" smtClean="0">
                <a:latin typeface="Arial" panose="020B0604020202020204" pitchFamily="34" charset="0"/>
                <a:cs typeface="Arial" panose="020B0604020202020204" pitchFamily="34" charset="0"/>
              </a:rPr>
              <a:t>, kdy se k rozkladu rudného koncentrátu požívá roztok </a:t>
            </a:r>
            <a:r>
              <a:rPr lang="cs-CZ" sz="2000" dirty="0" err="1" smtClean="0">
                <a:latin typeface="Arial" panose="020B0604020202020204" pitchFamily="34" charset="0"/>
                <a:cs typeface="Arial" panose="020B0604020202020204" pitchFamily="34" charset="0"/>
              </a:rPr>
              <a:t>NaOH</a:t>
            </a:r>
            <a:r>
              <a:rPr lang="cs-CZ" sz="2000" dirty="0" smtClean="0">
                <a:latin typeface="Arial" panose="020B0604020202020204" pitchFamily="34" charset="0"/>
                <a:cs typeface="Arial" panose="020B0604020202020204" pitchFamily="34" charset="0"/>
              </a:rPr>
              <a:t>, 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nebo 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Autoklávový</a:t>
            </a:r>
            <a:r>
              <a:rPr lang="cs-CZ" sz="2000" dirty="0" smtClean="0">
                <a:latin typeface="Arial" panose="020B0604020202020204" pitchFamily="34" charset="0"/>
                <a:cs typeface="Arial" panose="020B0604020202020204" pitchFamily="34" charset="0"/>
              </a:rPr>
              <a:t> rozklad probíhá za zvýšeného tlaku při teplotách 250-300°C.</a:t>
            </a:r>
          </a:p>
        </p:txBody>
      </p:sp>
    </p:spTree>
    <p:extLst>
      <p:ext uri="{BB962C8B-B14F-4D97-AF65-F5344CB8AC3E}">
        <p14:creationId xmlns:p14="http://schemas.microsoft.com/office/powerpoint/2010/main" val="75376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21596" y="152400"/>
            <a:ext cx="8946204" cy="6093976"/>
          </a:xfrm>
          <a:prstGeom prst="rect">
            <a:avLst/>
          </a:prstGeom>
        </p:spPr>
        <p:txBody>
          <a:bodyPr wrap="square">
            <a:spAutoFit/>
          </a:bodyPr>
          <a:lstStyle/>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Lithium </a:t>
            </a:r>
            <a:r>
              <a:rPr lang="cs-CZ" sz="2000" dirty="0">
                <a:latin typeface="Arial" panose="020B0604020202020204" pitchFamily="34" charset="0"/>
                <a:cs typeface="Arial" panose="020B0604020202020204" pitchFamily="34" charset="0"/>
              </a:rPr>
              <a:t>jako kov nalézá uplatnění jako součást lehkých slitin, zejména pro leteckou a kosmickou techniku. Slitiny s obsahem lithia se vyznačují nízkou hustotou, vysokou pevností, značným modulem pružnosti a velmi vysokou kryogenní odolností.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Slitiny </a:t>
            </a:r>
            <a:r>
              <a:rPr lang="cs-CZ" sz="2000" dirty="0">
                <a:latin typeface="Arial" panose="020B0604020202020204" pitchFamily="34" charset="0"/>
                <a:cs typeface="Arial" panose="020B0604020202020204" pitchFamily="34" charset="0"/>
              </a:rPr>
              <a:t>lithia s hliníkem, kadmiem, mědí a manganem jsou velmi lehké a současně značně mechanicky odolné a používají se při konstrukci součástí letadel, družic, kosmických lodí a ložiskových kovů. </a:t>
            </a:r>
            <a:r>
              <a:rPr lang="cs-CZ" sz="2000" b="1" dirty="0">
                <a:latin typeface="Arial" panose="020B0604020202020204" pitchFamily="34" charset="0"/>
                <a:cs typeface="Arial" panose="020B0604020202020204" pitchFamily="34" charset="0"/>
              </a:rPr>
              <a:t>Slitina lithia s hořčíkem a hliníkem </a:t>
            </a:r>
            <a:r>
              <a:rPr lang="cs-CZ" sz="2000" dirty="0">
                <a:latin typeface="Arial" panose="020B0604020202020204" pitchFamily="34" charset="0"/>
                <a:cs typeface="Arial" panose="020B0604020202020204" pitchFamily="34" charset="0"/>
              </a:rPr>
              <a:t>se používá na pancéřové desky, které jsou součástí družic a raket a má složení 14 % lithia, 1 % hliníku a 85 % hořčíku.</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Některé </a:t>
            </a:r>
            <a:r>
              <a:rPr lang="cs-CZ" sz="2000" dirty="0">
                <a:latin typeface="Arial" panose="020B0604020202020204" pitchFamily="34" charset="0"/>
                <a:cs typeface="Arial" panose="020B0604020202020204" pitchFamily="34" charset="0"/>
              </a:rPr>
              <a:t>slitiny lithia, jako např. </a:t>
            </a:r>
            <a:r>
              <a:rPr lang="cs-CZ" sz="2000" b="1" dirty="0" err="1">
                <a:latin typeface="Arial" panose="020B0604020202020204" pitchFamily="34" charset="0"/>
                <a:cs typeface="Arial" panose="020B0604020202020204" pitchFamily="34" charset="0"/>
              </a:rPr>
              <a:t>Weldalit</a:t>
            </a:r>
            <a:r>
              <a:rPr lang="cs-CZ" sz="2000" b="1" dirty="0">
                <a:latin typeface="Arial" panose="020B0604020202020204" pitchFamily="34" charset="0"/>
                <a:cs typeface="Arial" panose="020B0604020202020204" pitchFamily="34" charset="0"/>
              </a:rPr>
              <a:t> 049</a:t>
            </a:r>
            <a:r>
              <a:rPr lang="cs-CZ" sz="2000" dirty="0">
                <a:latin typeface="Arial" panose="020B0604020202020204" pitchFamily="34" charset="0"/>
                <a:cs typeface="Arial" panose="020B0604020202020204" pitchFamily="34" charset="0"/>
              </a:rPr>
              <a:t> (Al,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a:t>
            </a:r>
            <a:r>
              <a:rPr lang="cs-CZ" sz="2000" dirty="0">
                <a:latin typeface="Arial" panose="020B0604020202020204" pitchFamily="34" charset="0"/>
                <a:cs typeface="Arial" panose="020B0604020202020204" pitchFamily="34" charset="0"/>
              </a:rPr>
              <a:t>, Mg, </a:t>
            </a:r>
            <a:r>
              <a:rPr lang="cs-CZ" sz="2000" dirty="0" err="1">
                <a:latin typeface="Arial" panose="020B0604020202020204" pitchFamily="34" charset="0"/>
                <a:cs typeface="Arial" panose="020B0604020202020204" pitchFamily="34" charset="0"/>
              </a:rPr>
              <a:t>Zr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Ag</a:t>
            </a:r>
            <a:r>
              <a:rPr lang="cs-CZ" sz="2000" dirty="0">
                <a:latin typeface="Arial" panose="020B0604020202020204" pitchFamily="34" charset="0"/>
                <a:cs typeface="Arial" panose="020B0604020202020204" pitchFamily="34" charset="0"/>
              </a:rPr>
              <a:t>) jsou snadno svařitelné. Lithiová slitina </a:t>
            </a:r>
            <a:r>
              <a:rPr lang="cs-CZ" sz="2000" dirty="0" err="1">
                <a:latin typeface="Arial" panose="020B0604020202020204" pitchFamily="34" charset="0"/>
                <a:cs typeface="Arial" panose="020B0604020202020204" pitchFamily="34" charset="0"/>
              </a:rPr>
              <a:t>Weldalit</a:t>
            </a:r>
            <a:r>
              <a:rPr lang="cs-CZ" sz="2000" dirty="0">
                <a:latin typeface="Arial" panose="020B0604020202020204" pitchFamily="34" charset="0"/>
                <a:cs typeface="Arial" panose="020B0604020202020204" pitchFamily="34" charset="0"/>
              </a:rPr>
              <a:t> 049 má stejnou hustotu jako hliník, ale o 5% vyšší modul pružnosti.</a:t>
            </a:r>
          </a:p>
          <a:p>
            <a:pPr algn="just"/>
            <a:r>
              <a:rPr lang="en-US"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Hořčíko</a:t>
            </a:r>
            <a:r>
              <a:rPr lang="cs-CZ" sz="2000" dirty="0" smtClean="0">
                <a:latin typeface="Arial" panose="020B0604020202020204" pitchFamily="34" charset="0"/>
                <a:cs typeface="Arial" panose="020B0604020202020204" pitchFamily="34" charset="0"/>
              </a:rPr>
              <a:t>-lithiová </a:t>
            </a:r>
            <a:r>
              <a:rPr lang="cs-CZ" sz="2000" dirty="0">
                <a:latin typeface="Arial" panose="020B0604020202020204" pitchFamily="34" charset="0"/>
                <a:cs typeface="Arial" panose="020B0604020202020204" pitchFamily="34" charset="0"/>
              </a:rPr>
              <a:t>slitina </a:t>
            </a:r>
            <a:r>
              <a:rPr lang="cs-CZ" sz="2000" b="1" dirty="0">
                <a:latin typeface="Arial" panose="020B0604020202020204" pitchFamily="34" charset="0"/>
                <a:cs typeface="Arial" panose="020B0604020202020204" pitchFamily="34" charset="0"/>
              </a:rPr>
              <a:t>LA 141</a:t>
            </a:r>
            <a:r>
              <a:rPr lang="cs-CZ" sz="2000" dirty="0">
                <a:latin typeface="Arial" panose="020B0604020202020204" pitchFamily="34" charset="0"/>
                <a:cs typeface="Arial" panose="020B0604020202020204" pitchFamily="34" charset="0"/>
              </a:rPr>
              <a:t> (85 % Mg, 9 %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 3 %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3 %</a:t>
            </a:r>
            <a:r>
              <a:rPr lang="cs-CZ" sz="2000" dirty="0" err="1">
                <a:latin typeface="Arial" panose="020B0604020202020204" pitchFamily="34" charset="0"/>
                <a:cs typeface="Arial" panose="020B0604020202020204" pitchFamily="34" charset="0"/>
              </a:rPr>
              <a:t>Al+Ba</a:t>
            </a:r>
            <a:r>
              <a:rPr lang="cs-CZ" sz="2000" dirty="0">
                <a:latin typeface="Arial" panose="020B0604020202020204" pitchFamily="34" charset="0"/>
                <a:cs typeface="Arial" panose="020B0604020202020204" pitchFamily="34" charset="0"/>
              </a:rPr>
              <a:t>) má hustotu pouhých 1,4 g/cm</a:t>
            </a:r>
            <a:r>
              <a:rPr lang="cs-CZ" sz="2000" baseline="30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Další slitiny lithia se dodávají pod obchodními názvy CP 276, slitina 2090, slitina 8090 apod. </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Nejdéle </a:t>
            </a:r>
            <a:r>
              <a:rPr lang="cs-CZ" sz="2000" dirty="0">
                <a:latin typeface="Arial" panose="020B0604020202020204" pitchFamily="34" charset="0"/>
                <a:cs typeface="Arial" panose="020B0604020202020204" pitchFamily="34" charset="0"/>
              </a:rPr>
              <a:t>používanou slitinou lithia je </a:t>
            </a:r>
            <a:r>
              <a:rPr lang="cs-CZ" sz="2000" b="1" dirty="0" err="1">
                <a:latin typeface="Arial" panose="020B0604020202020204" pitchFamily="34" charset="0"/>
                <a:cs typeface="Arial" panose="020B0604020202020204" pitchFamily="34" charset="0"/>
              </a:rPr>
              <a:t>bahnmetall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Pb</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-Ca-Mg-Na), který se již od dvacátých let minulého století používá ke konstrukci ložisek železničních vagonů</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endParaRPr lang="en-US" sz="1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3205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10195"/>
            <a:ext cx="8763000" cy="532453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Významnou úlohu sehrálo lithium při </a:t>
            </a:r>
            <a:r>
              <a:rPr lang="cs-CZ" sz="2000" b="1" dirty="0" smtClean="0">
                <a:latin typeface="Arial" panose="020B0604020202020204" pitchFamily="34" charset="0"/>
                <a:cs typeface="Arial" panose="020B0604020202020204" pitchFamily="34" charset="0"/>
              </a:rPr>
              <a:t>vývoji a výrobě termonukleárních zbraní</a:t>
            </a:r>
            <a:r>
              <a:rPr lang="cs-CZ" sz="2000" dirty="0" smtClean="0">
                <a:latin typeface="Arial" panose="020B0604020202020204" pitchFamily="34" charset="0"/>
                <a:cs typeface="Arial" panose="020B0604020202020204" pitchFamily="34" charset="0"/>
              </a:rPr>
              <a:t>. Pomocí jaderných reakcí se z lithia připravuje izotop vodíku </a:t>
            </a:r>
            <a:r>
              <a:rPr lang="cs-CZ" sz="2000" baseline="30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H - tritium, které je palivem pro termonukleární fúzi. </a:t>
            </a:r>
            <a:r>
              <a:rPr lang="cs-CZ" sz="2000" dirty="0" err="1" smtClean="0">
                <a:latin typeface="Arial" panose="020B0604020202020204" pitchFamily="34" charset="0"/>
                <a:cs typeface="Arial" panose="020B0604020202020204" pitchFamily="34" charset="0"/>
              </a:rPr>
              <a:t>Deuterid</a:t>
            </a:r>
            <a:r>
              <a:rPr lang="cs-CZ" sz="2000" dirty="0" smtClean="0">
                <a:latin typeface="Arial" panose="020B0604020202020204" pitchFamily="34" charset="0"/>
                <a:cs typeface="Arial" panose="020B0604020202020204" pitchFamily="34" charset="0"/>
              </a:rPr>
              <a:t> lithia </a:t>
            </a:r>
            <a:r>
              <a:rPr lang="cs-CZ" sz="2000" dirty="0" err="1" smtClean="0">
                <a:latin typeface="Arial" panose="020B0604020202020204" pitchFamily="34" charset="0"/>
                <a:cs typeface="Arial" panose="020B0604020202020204" pitchFamily="34" charset="0"/>
              </a:rPr>
              <a:t>LiD</a:t>
            </a:r>
            <a:r>
              <a:rPr lang="cs-CZ" sz="2000" dirty="0" smtClean="0">
                <a:latin typeface="Arial" panose="020B0604020202020204" pitchFamily="34" charset="0"/>
                <a:cs typeface="Arial" panose="020B0604020202020204" pitchFamily="34" charset="0"/>
              </a:rPr>
              <a:t> zároveň slouží v termonukleární pumě jako stabilní nosič a zásobník deuteria - druhé látky nutné k uskutečnění termonukleární reakce.</a:t>
            </a:r>
          </a:p>
          <a:p>
            <a:pPr algn="just"/>
            <a:r>
              <a:rPr lang="cs-CZ" sz="2000" dirty="0" smtClean="0">
                <a:latin typeface="Arial" panose="020B0604020202020204" pitchFamily="34" charset="0"/>
                <a:cs typeface="Arial" panose="020B0604020202020204" pitchFamily="34" charset="0"/>
              </a:rPr>
              <a:t>  Elementární </a:t>
            </a:r>
            <a:r>
              <a:rPr lang="cs-CZ" sz="2000" dirty="0">
                <a:latin typeface="Arial" panose="020B0604020202020204" pitchFamily="34" charset="0"/>
                <a:cs typeface="Arial" panose="020B0604020202020204" pitchFamily="34" charset="0"/>
              </a:rPr>
              <a:t>lithium se uplatňuje v jaderné energetice, kde v </a:t>
            </a:r>
            <a:r>
              <a:rPr lang="cs-CZ" sz="2000" dirty="0" smtClean="0">
                <a:latin typeface="Arial" panose="020B0604020202020204" pitchFamily="34" charset="0"/>
                <a:cs typeface="Arial" panose="020B0604020202020204" pitchFamily="34" charset="0"/>
              </a:rPr>
              <a:t>některých </a:t>
            </a:r>
            <a:r>
              <a:rPr lang="cs-CZ" sz="2000" dirty="0">
                <a:latin typeface="Arial" panose="020B0604020202020204" pitchFamily="34" charset="0"/>
                <a:cs typeface="Arial" panose="020B0604020202020204" pitchFamily="34" charset="0"/>
              </a:rPr>
              <a:t>typech reaktorů slouží roztavené lithium k </a:t>
            </a:r>
            <a:r>
              <a:rPr lang="cs-CZ" sz="2000" b="1" dirty="0">
                <a:latin typeface="Arial" panose="020B0604020202020204" pitchFamily="34" charset="0"/>
                <a:cs typeface="Arial" panose="020B0604020202020204" pitchFamily="34" charset="0"/>
              </a:rPr>
              <a:t>odvodu tepla z reaktoru</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Lithium </a:t>
            </a:r>
            <a:r>
              <a:rPr lang="cs-CZ" sz="2000" dirty="0">
                <a:latin typeface="Arial" panose="020B0604020202020204" pitchFamily="34" charset="0"/>
                <a:cs typeface="Arial" panose="020B0604020202020204" pitchFamily="34" charset="0"/>
              </a:rPr>
              <a:t>je přísadou pro </a:t>
            </a:r>
            <a:r>
              <a:rPr lang="cs-CZ" sz="2000" b="1" dirty="0">
                <a:latin typeface="Arial" panose="020B0604020202020204" pitchFamily="34" charset="0"/>
                <a:cs typeface="Arial" panose="020B0604020202020204" pitchFamily="34" charset="0"/>
              </a:rPr>
              <a:t>výrobu speciálních skel a keramik</a:t>
            </a:r>
            <a:r>
              <a:rPr lang="cs-CZ" sz="2000" dirty="0">
                <a:latin typeface="Arial" panose="020B0604020202020204" pitchFamily="34" charset="0"/>
                <a:cs typeface="Arial" panose="020B0604020202020204" pitchFamily="34" charset="0"/>
              </a:rPr>
              <a:t>, především pro účely jaderné energetiky, ale i pro konstrukci hvězdářských teleskopů</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   Katalyzátory</a:t>
            </a:r>
            <a:r>
              <a:rPr lang="cs-CZ" sz="2000" dirty="0" smtClean="0">
                <a:latin typeface="Arial" panose="020B0604020202020204" pitchFamily="34" charset="0"/>
                <a:cs typeface="Arial" panose="020B0604020202020204" pitchFamily="34" charset="0"/>
              </a:rPr>
              <a:t> na bázi lithia se používají při výrobě kaučuku, plastů a farmaceutik.</a:t>
            </a:r>
          </a:p>
          <a:p>
            <a:pPr algn="just"/>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Lithium-iontový akumulátor</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Elektrody akumulátoru obsahují na záporné elektrodě slitinu </a:t>
            </a:r>
            <a:r>
              <a:rPr lang="cs-CZ" sz="2000" dirty="0" err="1" smtClean="0">
                <a:latin typeface="Arial" panose="020B0604020202020204" pitchFamily="34" charset="0"/>
                <a:cs typeface="Arial" panose="020B0604020202020204" pitchFamily="34" charset="0"/>
              </a:rPr>
              <a:t>Li</a:t>
            </a:r>
            <a:r>
              <a:rPr lang="cs-CZ" sz="2000" dirty="0" smtClean="0">
                <a:latin typeface="Arial" panose="020B0604020202020204" pitchFamily="34" charset="0"/>
                <a:cs typeface="Arial" panose="020B0604020202020204" pitchFamily="34" charset="0"/>
              </a:rPr>
              <a:t>/Si, </a:t>
            </a:r>
            <a:r>
              <a:rPr lang="cs-CZ" sz="2000" dirty="0">
                <a:latin typeface="Arial" panose="020B0604020202020204" pitchFamily="34" charset="0"/>
                <a:cs typeface="Arial" panose="020B0604020202020204" pitchFamily="34" charset="0"/>
              </a:rPr>
              <a:t>na kladné elektrodě je </a:t>
            </a:r>
            <a:r>
              <a:rPr lang="cs-CZ" sz="2000" dirty="0" err="1">
                <a:latin typeface="Arial" panose="020B0604020202020204" pitchFamily="34" charset="0"/>
                <a:cs typeface="Arial" panose="020B0604020202020204" pitchFamily="34" charset="0"/>
              </a:rPr>
              <a:t>FeS</a:t>
            </a:r>
            <a:r>
              <a:rPr lang="cs-CZ" sz="2000" baseline="-25000" dirty="0" err="1">
                <a:latin typeface="Arial" panose="020B0604020202020204" pitchFamily="34" charset="0"/>
                <a:cs typeface="Arial" panose="020B0604020202020204" pitchFamily="34" charset="0"/>
              </a:rPr>
              <a:t>x</a:t>
            </a:r>
            <a:r>
              <a:rPr lang="cs-CZ" sz="2000" dirty="0">
                <a:latin typeface="Arial" panose="020B0604020202020204" pitchFamily="34" charset="0"/>
                <a:cs typeface="Arial" panose="020B0604020202020204" pitchFamily="34" charset="0"/>
              </a:rPr>
              <a:t> a jako elektrolyt se používá roztavený </a:t>
            </a:r>
            <a:r>
              <a:rPr lang="cs-CZ" sz="2000" dirty="0" err="1" smtClean="0">
                <a:latin typeface="Arial" panose="020B0604020202020204" pitchFamily="34" charset="0"/>
                <a:cs typeface="Arial" panose="020B0604020202020204" pitchFamily="34" charset="0"/>
              </a:rPr>
              <a:t>LiCl</a:t>
            </a:r>
            <a:r>
              <a:rPr lang="cs-CZ" sz="2000" dirty="0" smtClean="0">
                <a:latin typeface="Arial" panose="020B0604020202020204" pitchFamily="34" charset="0"/>
                <a:cs typeface="Arial" panose="020B0604020202020204" pitchFamily="34" charset="0"/>
              </a:rPr>
              <a:t>/</a:t>
            </a:r>
            <a:r>
              <a:rPr lang="cs-CZ" sz="2000" dirty="0" err="1" smtClean="0">
                <a:latin typeface="Arial" panose="020B0604020202020204" pitchFamily="34" charset="0"/>
                <a:cs typeface="Arial" panose="020B0604020202020204" pitchFamily="34" charset="0"/>
              </a:rPr>
              <a:t>KCl</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při 400 °C. Tento akumulátor je nejběžnější typ, ale vyvíjí se další nové typy. Lithiové akumulátory se využívají v elektromobilech a automobilech s hybridními motory.</a:t>
            </a:r>
          </a:p>
        </p:txBody>
      </p:sp>
    </p:spTree>
    <p:extLst>
      <p:ext uri="{BB962C8B-B14F-4D97-AF65-F5344CB8AC3E}">
        <p14:creationId xmlns:p14="http://schemas.microsoft.com/office/powerpoint/2010/main" val="281671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Obdélník 3"/>
          <p:cNvSpPr/>
          <p:nvPr/>
        </p:nvSpPr>
        <p:spPr>
          <a:xfrm>
            <a:off x="152400" y="304800"/>
            <a:ext cx="8686800" cy="3477875"/>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Lithiová baterie</a:t>
            </a:r>
            <a:r>
              <a:rPr lang="cs-CZ" sz="2000" dirty="0" smtClean="0">
                <a:latin typeface="Arial" panose="020B0604020202020204" pitchFamily="34" charset="0"/>
                <a:cs typeface="Arial" panose="020B0604020202020204" pitchFamily="34" charset="0"/>
              </a:rPr>
              <a:t>, nebo lithiový článek je druh primárního (nenabíjecího) galvanického článku, ve kterém je anoda tvořena kovovým lithiem, nebo jeho sloučeninami. V závislosti na složení se napětí článku pohybuje od 1,5 V do 3,7 V. Nejčastěji používaný článek využívá kovového lithia jako anody a oxidu manganičitého jako katody. Elektrolytem je lithiová sůl rozpuštěná v organickém rozpouštědle. Malé lithiové baterie se používají v malých elektronických zařízeních jako hodinky, teploměry, dálková ovládání od aut, kalkulačky a také jako baterie pro záložní napájení hodin v počítačích. Lithiové články se používají všude tam, kde je potřeba dlouhá životnost, jako jsou například kardiostimulátory. Používá se vysoce specializovaných lithiových baterií s životností 15 a více let. </a:t>
            </a:r>
            <a:endParaRPr lang="cs-CZ" sz="2000" dirty="0">
              <a:latin typeface="Arial" panose="020B0604020202020204" pitchFamily="34" charset="0"/>
              <a:cs typeface="Arial" panose="020B0604020202020204" pitchFamily="34" charset="0"/>
            </a:endParaRPr>
          </a:p>
        </p:txBody>
      </p:sp>
      <p:pic>
        <p:nvPicPr>
          <p:cNvPr id="78851" name="Picture 3" descr="https://upload.wikimedia.org/wikipedia/commons/thumb/4/41/CR2032_in_mainboard.jpg/330px-CR2032_in_mainbo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62" y="3973547"/>
            <a:ext cx="2791838" cy="209388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https://upload.wikimedia.org/wikipedia/commons/thumb/a/a0/Energizer_lithium.jpg/1280px-Energizer_lith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957468"/>
            <a:ext cx="3143395" cy="235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7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555641"/>
          </a:xfrm>
          <a:prstGeom prst="rect">
            <a:avLst/>
          </a:prstGeom>
          <a:ln>
            <a:solidFill>
              <a:schemeClr val="accent1"/>
            </a:solidFill>
          </a:ln>
        </p:spPr>
        <p:txBody>
          <a:bodyPr wrap="square">
            <a:spAutoFit/>
          </a:bodyPr>
          <a:lstStyle/>
          <a:p>
            <a:pPr algn="just"/>
            <a:r>
              <a:rPr lang="cs-CZ" sz="2000" b="1" dirty="0" smtClean="0">
                <a:latin typeface="Arial" panose="020B0604020202020204" pitchFamily="34" charset="0"/>
                <a:cs typeface="Arial" panose="020B0604020202020204" pitchFamily="34" charset="0"/>
              </a:rPr>
              <a:t>Uhličitan lithný </a:t>
            </a:r>
            <a:r>
              <a:rPr lang="cs-CZ" sz="2000" dirty="0">
                <a:latin typeface="Arial" panose="020B0604020202020204" pitchFamily="34" charset="0"/>
                <a:cs typeface="Arial" panose="020B0604020202020204" pitchFamily="34" charset="0"/>
              </a:rPr>
              <a:t>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a:t>
            </a:r>
            <a:r>
              <a:rPr lang="cs-CZ" sz="2000" dirty="0" smtClean="0"/>
              <a:t>e </a:t>
            </a:r>
            <a:r>
              <a:rPr lang="cs-CZ" sz="2000" dirty="0"/>
              <a:t>jediný nerozpustný uhličitan alkalického kovu. </a:t>
            </a:r>
            <a:r>
              <a:rPr lang="cs-CZ" sz="2000" dirty="0" smtClean="0">
                <a:latin typeface="Arial" panose="020B0604020202020204" pitchFamily="34" charset="0"/>
                <a:cs typeface="Arial" panose="020B0604020202020204" pitchFamily="34" charset="0"/>
              </a:rPr>
              <a:t>Je v </a:t>
            </a:r>
            <a:r>
              <a:rPr lang="cs-CZ" sz="2000" dirty="0">
                <a:latin typeface="Arial" panose="020B0604020202020204" pitchFamily="34" charset="0"/>
                <a:cs typeface="Arial" panose="020B0604020202020204" pitchFamily="34" charset="0"/>
              </a:rPr>
              <a:t>keramickém a sklářském průmyslu </a:t>
            </a:r>
            <a:r>
              <a:rPr lang="cs-CZ" sz="2000" dirty="0" smtClean="0">
                <a:latin typeface="Arial" panose="020B0604020202020204" pitchFamily="34" charset="0"/>
                <a:cs typeface="Arial" panose="020B0604020202020204" pitchFamily="34" charset="0"/>
              </a:rPr>
              <a:t>používán pro </a:t>
            </a:r>
            <a:r>
              <a:rPr lang="cs-CZ" sz="2000" dirty="0">
                <a:latin typeface="Arial" panose="020B0604020202020204" pitchFamily="34" charset="0"/>
                <a:cs typeface="Arial" panose="020B0604020202020204" pitchFamily="34" charset="0"/>
              </a:rPr>
              <a:t>snižování bodu tání, úpravu viskozity a součinitele tepelné roztažnosti - sklokeramické varné desky. </a:t>
            </a:r>
            <a:r>
              <a:rPr lang="cs-CZ" sz="2000" dirty="0" smtClean="0">
                <a:latin typeface="Arial" panose="020B0604020202020204" pitchFamily="34" charset="0"/>
                <a:cs typeface="Arial" panose="020B0604020202020204" pitchFamily="34" charset="0"/>
              </a:rPr>
              <a:t>Uhličitan </a:t>
            </a:r>
            <a:r>
              <a:rPr lang="cs-CZ" sz="2000" dirty="0">
                <a:latin typeface="Arial" panose="020B0604020202020204" pitchFamily="34" charset="0"/>
                <a:cs typeface="Arial" panose="020B0604020202020204" pitchFamily="34" charset="0"/>
              </a:rPr>
              <a:t>lithný a </a:t>
            </a:r>
            <a:r>
              <a:rPr lang="cs-CZ" sz="2000" b="1" dirty="0">
                <a:latin typeface="Arial" panose="020B0604020202020204" pitchFamily="34" charset="0"/>
                <a:cs typeface="Arial" panose="020B0604020202020204" pitchFamily="34" charset="0"/>
              </a:rPr>
              <a:t>oxid lithný Li</a:t>
            </a:r>
            <a:r>
              <a:rPr lang="cs-CZ" sz="2000" b="1" baseline="-25000" dirty="0">
                <a:latin typeface="Arial" panose="020B0604020202020204" pitchFamily="34" charset="0"/>
                <a:cs typeface="Arial" panose="020B0604020202020204" pitchFamily="34" charset="0"/>
              </a:rPr>
              <a:t>2</a:t>
            </a:r>
            <a:r>
              <a:rPr lang="cs-CZ" sz="2000" b="1" dirty="0">
                <a:latin typeface="Arial" panose="020B0604020202020204" pitchFamily="34" charset="0"/>
                <a:cs typeface="Arial" panose="020B0604020202020204" pitchFamily="34" charset="0"/>
              </a:rPr>
              <a:t>O </a:t>
            </a:r>
            <a:r>
              <a:rPr lang="cs-CZ" sz="2000" dirty="0">
                <a:latin typeface="Arial" panose="020B0604020202020204" pitchFamily="34" charset="0"/>
                <a:cs typeface="Arial" panose="020B0604020202020204" pitchFamily="34" charset="0"/>
              </a:rPr>
              <a:t>jsou důležitou složkou transparentních glazur pro redukční výpal keramiky. Významné je využití uhličitanu lithného ke snižování teploty taveniny </a:t>
            </a:r>
            <a:r>
              <a:rPr lang="cs-CZ" sz="2000" dirty="0" smtClean="0">
                <a:latin typeface="Arial" panose="020B0604020202020204" pitchFamily="34" charset="0"/>
                <a:cs typeface="Arial" panose="020B0604020202020204" pitchFamily="34" charset="0"/>
              </a:rPr>
              <a:t>a zvyšování průtoku </a:t>
            </a:r>
            <a:r>
              <a:rPr lang="cs-CZ" sz="2000" dirty="0">
                <a:latin typeface="Arial" panose="020B0604020202020204" pitchFamily="34" charset="0"/>
                <a:cs typeface="Arial" panose="020B0604020202020204" pitchFamily="34" charset="0"/>
              </a:rPr>
              <a:t>elektrického proudu </a:t>
            </a:r>
            <a:r>
              <a:rPr lang="cs-CZ" sz="2000" dirty="0" smtClean="0">
                <a:latin typeface="Arial" panose="020B0604020202020204" pitchFamily="34" charset="0"/>
                <a:cs typeface="Arial" panose="020B0604020202020204" pitchFamily="34" charset="0"/>
              </a:rPr>
              <a:t>při </a:t>
            </a:r>
            <a:r>
              <a:rPr lang="cs-CZ" sz="2000" dirty="0">
                <a:latin typeface="Arial" panose="020B0604020202020204" pitchFamily="34" charset="0"/>
                <a:cs typeface="Arial" panose="020B0604020202020204" pitchFamily="34" charset="0"/>
              </a:rPr>
              <a:t>elektrolytické výrobě hliníku. </a:t>
            </a:r>
            <a:r>
              <a:rPr lang="cs-CZ" sz="2000" dirty="0" smtClean="0">
                <a:latin typeface="Arial" panose="020B0604020202020204" pitchFamily="34" charset="0"/>
                <a:cs typeface="Arial" panose="020B0604020202020204" pitchFamily="34" charset="0"/>
              </a:rPr>
              <a:t>Též jako profylaktický </a:t>
            </a:r>
            <a:r>
              <a:rPr lang="cs-CZ" sz="2000" dirty="0">
                <a:latin typeface="Arial" panose="020B0604020202020204" pitchFamily="34" charset="0"/>
                <a:cs typeface="Arial" panose="020B0604020202020204" pitchFamily="34" charset="0"/>
              </a:rPr>
              <a:t>lék </a:t>
            </a:r>
            <a:r>
              <a:rPr lang="cs-CZ" sz="2000" dirty="0" smtClean="0">
                <a:latin typeface="Arial" panose="020B0604020202020204" pitchFamily="34" charset="0"/>
                <a:cs typeface="Arial" panose="020B0604020202020204" pitchFamily="34" charset="0"/>
              </a:rPr>
              <a:t>ke </a:t>
            </a:r>
            <a:r>
              <a:rPr lang="cs-CZ" sz="2000" dirty="0">
                <a:latin typeface="Arial" panose="020B0604020202020204" pitchFamily="34" charset="0"/>
                <a:cs typeface="Arial" panose="020B0604020202020204" pitchFamily="34" charset="0"/>
              </a:rPr>
              <a:t>kupírování manické fáze bipolární deprese (maniodepresivní psychózy</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Oxid lithný a hydroxid lithný slouží k přípravě práškovitých fotografických vývojek</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Mimořádně silných hygroskopických vlastností a nízké relativní hmotnosti </a:t>
            </a:r>
            <a:r>
              <a:rPr lang="cs-CZ" sz="2000" b="1" dirty="0">
                <a:latin typeface="Arial" panose="020B0604020202020204" pitchFamily="34" charset="0"/>
                <a:cs typeface="Arial" panose="020B0604020202020204" pitchFamily="34" charset="0"/>
              </a:rPr>
              <a:t>hydroxidu lithného </a:t>
            </a:r>
            <a:r>
              <a:rPr lang="cs-CZ" sz="2000" dirty="0">
                <a:latin typeface="Arial" panose="020B0604020202020204" pitchFamily="34" charset="0"/>
                <a:cs typeface="Arial" panose="020B0604020202020204" pitchFamily="34" charset="0"/>
              </a:rPr>
              <a:t>se využívá k pohlcování oxidu uhličitého z vydýchaného vzduchu v ponorkách a kosmických lodích</a:t>
            </a:r>
            <a:r>
              <a:rPr lang="cs-CZ" sz="2000" dirty="0" smtClean="0">
                <a:latin typeface="Arial" panose="020B0604020202020204" pitchFamily="34" charset="0"/>
                <a:cs typeface="Arial" panose="020B0604020202020204" pitchFamily="34" charset="0"/>
              </a:rPr>
              <a:t>. </a:t>
            </a:r>
          </a:p>
          <a:p>
            <a:pPr algn="just"/>
            <a:r>
              <a:rPr lang="cs-CZ" sz="2000" dirty="0" smtClean="0">
                <a:latin typeface="Arial" panose="020B0604020202020204" pitchFamily="34" charset="0"/>
                <a:cs typeface="Arial" panose="020B0604020202020204" pitchFamily="34" charset="0"/>
              </a:rPr>
              <a:t>Roztok </a:t>
            </a:r>
            <a:r>
              <a:rPr lang="cs-CZ" sz="2000" b="1" dirty="0">
                <a:latin typeface="Arial" panose="020B0604020202020204" pitchFamily="34" charset="0"/>
                <a:cs typeface="Arial" panose="020B0604020202020204" pitchFamily="34" charset="0"/>
              </a:rPr>
              <a:t>bromidu lithného </a:t>
            </a:r>
            <a:r>
              <a:rPr lang="cs-CZ" sz="2000" dirty="0" err="1">
                <a:latin typeface="Arial" panose="020B0604020202020204" pitchFamily="34" charset="0"/>
                <a:cs typeface="Arial" panose="020B0604020202020204" pitchFamily="34" charset="0"/>
              </a:rPr>
              <a:t>LiBr</a:t>
            </a:r>
            <a:r>
              <a:rPr lang="cs-CZ" sz="2000" dirty="0">
                <a:latin typeface="Arial" panose="020B0604020202020204" pitchFamily="34" charset="0"/>
                <a:cs typeface="Arial" panose="020B0604020202020204" pitchFamily="34" charset="0"/>
              </a:rPr>
              <a:t> se používá jako náhrada freonů v chladících zařízeních.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Fosforečnan </a:t>
            </a:r>
            <a:r>
              <a:rPr lang="cs-CZ" sz="2000" b="1" dirty="0" err="1" smtClean="0">
                <a:latin typeface="Arial" panose="020B0604020202020204" pitchFamily="34" charset="0"/>
                <a:cs typeface="Arial" panose="020B0604020202020204" pitchFamily="34" charset="0"/>
              </a:rPr>
              <a:t>lithno</a:t>
            </a:r>
            <a:r>
              <a:rPr lang="cs-CZ" sz="2000" b="1" dirty="0" smtClean="0">
                <a:latin typeface="Arial" panose="020B0604020202020204" pitchFamily="34" charset="0"/>
                <a:cs typeface="Arial" panose="020B0604020202020204" pitchFamily="34" charset="0"/>
              </a:rPr>
              <a:t>-železnatý </a:t>
            </a:r>
            <a:r>
              <a:rPr lang="cs-CZ" sz="2000" dirty="0">
                <a:latin typeface="Arial" panose="020B0604020202020204" pitchFamily="34" charset="0"/>
                <a:cs typeface="Arial" panose="020B0604020202020204" pitchFamily="34" charset="0"/>
              </a:rPr>
              <a:t>LiFePO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se využívá </a:t>
            </a:r>
            <a:r>
              <a:rPr lang="cs-CZ" sz="2000" dirty="0">
                <a:latin typeface="Arial" panose="020B0604020202020204" pitchFamily="34" charset="0"/>
                <a:cs typeface="Arial" panose="020B0604020202020204" pitchFamily="34" charset="0"/>
              </a:rPr>
              <a:t>k výrobě anod do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-Ion článků</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Dusičnan lithný </a:t>
            </a:r>
            <a:r>
              <a:rPr lang="cs-CZ" sz="2000" dirty="0" smtClean="0">
                <a:latin typeface="Arial" panose="020B0604020202020204" pitchFamily="34" charset="0"/>
                <a:cs typeface="Arial" panose="020B0604020202020204" pitchFamily="34" charset="0"/>
              </a:rPr>
              <a:t>LiNO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a </a:t>
            </a:r>
            <a:r>
              <a:rPr lang="cs-CZ" sz="2000" b="1" dirty="0" smtClean="0">
                <a:latin typeface="Arial" panose="020B0604020202020204" pitchFamily="34" charset="0"/>
                <a:cs typeface="Arial" panose="020B0604020202020204" pitchFamily="34" charset="0"/>
              </a:rPr>
              <a:t>chlorečnan lithný </a:t>
            </a:r>
            <a:r>
              <a:rPr lang="cs-CZ" sz="2000" dirty="0" smtClean="0">
                <a:latin typeface="Arial" panose="020B0604020202020204" pitchFamily="34" charset="0"/>
                <a:cs typeface="Arial" panose="020B0604020202020204" pitchFamily="34" charset="0"/>
              </a:rPr>
              <a:t>LiClO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se využívají v pyrotechnice - barví plamen intenzivně karmínově. </a:t>
            </a:r>
          </a:p>
          <a:p>
            <a:pPr algn="just"/>
            <a:r>
              <a:rPr lang="cs-CZ" sz="2000" dirty="0" smtClean="0">
                <a:latin typeface="Arial" panose="020B0604020202020204" pitchFamily="34" charset="0"/>
                <a:cs typeface="Arial" panose="020B0604020202020204" pitchFamily="34" charset="0"/>
              </a:rPr>
              <a:t>Krystalický </a:t>
            </a:r>
            <a:r>
              <a:rPr lang="cs-CZ" sz="2000" b="1" dirty="0" smtClean="0">
                <a:latin typeface="Arial" panose="020B0604020202020204" pitchFamily="34" charset="0"/>
                <a:cs typeface="Arial" panose="020B0604020202020204" pitchFamily="34" charset="0"/>
              </a:rPr>
              <a:t>fluorid lithný </a:t>
            </a:r>
            <a:r>
              <a:rPr lang="cs-CZ" sz="2000" dirty="0" err="1" smtClean="0">
                <a:latin typeface="Arial" panose="020B0604020202020204" pitchFamily="34" charset="0"/>
                <a:cs typeface="Arial" panose="020B0604020202020204" pitchFamily="34" charset="0"/>
              </a:rPr>
              <a:t>LiF</a:t>
            </a:r>
            <a:r>
              <a:rPr lang="cs-CZ" sz="2000" dirty="0" smtClean="0">
                <a:latin typeface="Arial" panose="020B0604020202020204" pitchFamily="34" charset="0"/>
                <a:cs typeface="Arial" panose="020B0604020202020204" pitchFamily="34" charset="0"/>
              </a:rPr>
              <a:t> dokonale propouští UV záření a používá se ke konstrukci laboratorních a měřících přístrojů pracujících v UV oboru spektra. </a:t>
            </a:r>
          </a:p>
        </p:txBody>
      </p:sp>
    </p:spTree>
    <p:extLst>
      <p:ext uri="{BB962C8B-B14F-4D97-AF65-F5344CB8AC3E}">
        <p14:creationId xmlns:p14="http://schemas.microsoft.com/office/powerpoint/2010/main" val="153032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52400" y="228600"/>
            <a:ext cx="88392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Jodid lithný </a:t>
            </a:r>
            <a:r>
              <a:rPr lang="cs-CZ" sz="2000" dirty="0" err="1" smtClean="0">
                <a:latin typeface="Arial" panose="020B0604020202020204" pitchFamily="34" charset="0"/>
                <a:cs typeface="Arial" panose="020B0604020202020204" pitchFamily="34" charset="0"/>
              </a:rPr>
              <a:t>LiI</a:t>
            </a:r>
            <a:r>
              <a:rPr lang="cs-CZ" sz="2000" dirty="0" smtClean="0">
                <a:latin typeface="Arial" panose="020B0604020202020204" pitchFamily="34" charset="0"/>
                <a:cs typeface="Arial" panose="020B0604020202020204" pitchFamily="34" charset="0"/>
              </a:rPr>
              <a:t> se používá jako detektor neutronů a jako luminofor halogenidových výbojek.</a:t>
            </a:r>
          </a:p>
          <a:p>
            <a:pPr algn="just"/>
            <a:r>
              <a:rPr lang="cs-CZ" sz="2000" b="1" dirty="0" smtClean="0">
                <a:latin typeface="Arial" panose="020B0604020202020204" pitchFamily="34" charset="0"/>
                <a:cs typeface="Arial" panose="020B0604020202020204" pitchFamily="34" charset="0"/>
              </a:rPr>
              <a:t>Kyanid lithný </a:t>
            </a:r>
            <a:r>
              <a:rPr lang="cs-CZ" sz="2000" dirty="0" err="1" smtClean="0">
                <a:latin typeface="Arial" panose="020B0604020202020204" pitchFamily="34" charset="0"/>
                <a:cs typeface="Arial" panose="020B0604020202020204" pitchFamily="34" charset="0"/>
              </a:rPr>
              <a:t>LiCN</a:t>
            </a:r>
            <a:r>
              <a:rPr lang="cs-CZ" sz="2000" dirty="0" smtClean="0">
                <a:latin typeface="Arial" panose="020B0604020202020204" pitchFamily="34" charset="0"/>
                <a:cs typeface="Arial" panose="020B0604020202020204" pitchFamily="34" charset="0"/>
              </a:rPr>
              <a:t> se používá jako laboratorní činidlo. </a:t>
            </a:r>
          </a:p>
          <a:p>
            <a:pPr algn="just"/>
            <a:r>
              <a:rPr lang="cs-CZ" sz="2000" b="1" dirty="0" smtClean="0">
                <a:latin typeface="Arial" panose="020B0604020202020204" pitchFamily="34" charset="0"/>
                <a:cs typeface="Arial" panose="020B0604020202020204" pitchFamily="34" charset="0"/>
              </a:rPr>
              <a:t>Hydrid </a:t>
            </a:r>
            <a:r>
              <a:rPr lang="cs-CZ" sz="2000" b="1" dirty="0">
                <a:latin typeface="Arial" panose="020B0604020202020204" pitchFamily="34" charset="0"/>
                <a:cs typeface="Arial" panose="020B0604020202020204" pitchFamily="34" charset="0"/>
              </a:rPr>
              <a:t>lithný </a:t>
            </a:r>
            <a:r>
              <a:rPr lang="cs-CZ" sz="2000" dirty="0" err="1">
                <a:latin typeface="Arial" panose="020B0604020202020204" pitchFamily="34" charset="0"/>
                <a:cs typeface="Arial" panose="020B0604020202020204" pitchFamily="34" charset="0"/>
              </a:rPr>
              <a:t>LiH</a:t>
            </a:r>
            <a:r>
              <a:rPr lang="cs-CZ" sz="2000" dirty="0">
                <a:latin typeface="Arial" panose="020B0604020202020204" pitchFamily="34" charset="0"/>
                <a:cs typeface="Arial" panose="020B0604020202020204" pitchFamily="34" charset="0"/>
              </a:rPr>
              <a:t> je výchozí látkou pro přípravu hydridů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[AlH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Li</a:t>
            </a:r>
            <a:r>
              <a:rPr lang="cs-CZ" sz="2000" dirty="0">
                <a:latin typeface="Arial" panose="020B0604020202020204" pitchFamily="34" charset="0"/>
                <a:cs typeface="Arial" panose="020B0604020202020204" pitchFamily="34" charset="0"/>
              </a:rPr>
              <a:t>[BH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které jsou důležitými redukčními činidly v organické chemii a ověřují se jako experimentální zdroje vodíku pro jeho využití jako paliva v automobilech</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Hydrid lithný se používá k přípravě vodíku pro vojenské a meteorologické účely. Látky jako </a:t>
            </a:r>
            <a:r>
              <a:rPr lang="cs-CZ" sz="2000" b="1" dirty="0" err="1">
                <a:latin typeface="Arial" panose="020B0604020202020204" pitchFamily="34" charset="0"/>
                <a:cs typeface="Arial" panose="020B0604020202020204" pitchFamily="34" charset="0"/>
              </a:rPr>
              <a:t>tetrahydridohlinitan</a:t>
            </a:r>
            <a:r>
              <a:rPr lang="cs-CZ" sz="2000" b="1" dirty="0">
                <a:latin typeface="Arial" panose="020B0604020202020204" pitchFamily="34" charset="0"/>
                <a:cs typeface="Arial" panose="020B0604020202020204" pitchFamily="34" charset="0"/>
              </a:rPr>
              <a:t> lithný </a:t>
            </a:r>
            <a:r>
              <a:rPr lang="cs-CZ" sz="2000" dirty="0">
                <a:latin typeface="Arial" panose="020B0604020202020204" pitchFamily="34" charset="0"/>
                <a:cs typeface="Arial" panose="020B0604020202020204" pitchFamily="34" charset="0"/>
              </a:rPr>
              <a:t>LiAlH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organolithná</a:t>
            </a:r>
            <a:r>
              <a:rPr lang="cs-CZ" sz="2000" b="1" dirty="0">
                <a:latin typeface="Arial" panose="020B0604020202020204" pitchFamily="34" charset="0"/>
                <a:cs typeface="Arial" panose="020B0604020202020204" pitchFamily="34" charset="0"/>
              </a:rPr>
              <a:t> činidla </a:t>
            </a:r>
            <a:r>
              <a:rPr lang="cs-CZ" sz="2000" dirty="0">
                <a:latin typeface="Arial" panose="020B0604020202020204" pitchFamily="34" charset="0"/>
                <a:cs typeface="Arial" panose="020B0604020202020204" pitchFamily="34" charset="0"/>
              </a:rPr>
              <a:t>se používají v organické chemii jako velmi známá redukční činidla.</a:t>
            </a:r>
            <a:r>
              <a:rPr lang="cs-CZ" sz="2000" dirty="0" smtClean="0">
                <a:latin typeface="Arial" panose="020B0604020202020204" pitchFamily="34" charset="0"/>
                <a:cs typeface="Arial" panose="020B0604020202020204" pitchFamily="34" charset="0"/>
              </a:rPr>
              <a:t> </a:t>
            </a:r>
          </a:p>
          <a:p>
            <a:pPr algn="just"/>
            <a:r>
              <a:rPr lang="cs-CZ" sz="2000" b="1" dirty="0" smtClean="0">
                <a:latin typeface="Arial" panose="020B0604020202020204" pitchFamily="34" charset="0"/>
                <a:cs typeface="Arial" panose="020B0604020202020204" pitchFamily="34" charset="0"/>
              </a:rPr>
              <a:t>Křemičitan lithný </a:t>
            </a:r>
            <a:r>
              <a:rPr lang="cs-CZ" sz="2000" dirty="0" smtClean="0">
                <a:latin typeface="Arial" panose="020B0604020202020204" pitchFamily="34" charset="0"/>
                <a:cs typeface="Arial" panose="020B0604020202020204" pitchFamily="34" charset="0"/>
              </a:rPr>
              <a:t>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SiO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je základní složkou prostředků pro vytvrzování betonových ploch. </a:t>
            </a:r>
          </a:p>
          <a:p>
            <a:pPr algn="just"/>
            <a:r>
              <a:rPr lang="cs-CZ" sz="2000" b="1" dirty="0" smtClean="0">
                <a:latin typeface="Arial" panose="020B0604020202020204" pitchFamily="34" charset="0"/>
                <a:cs typeface="Arial" panose="020B0604020202020204" pitchFamily="34" charset="0"/>
              </a:rPr>
              <a:t>Molybdenan </a:t>
            </a:r>
            <a:r>
              <a:rPr lang="cs-CZ" sz="2000" b="1" dirty="0">
                <a:latin typeface="Arial" panose="020B0604020202020204" pitchFamily="34" charset="0"/>
                <a:cs typeface="Arial" panose="020B0604020202020204" pitchFamily="34" charset="0"/>
              </a:rPr>
              <a:t>lithný </a:t>
            </a:r>
            <a:r>
              <a:rPr lang="cs-CZ" sz="2000" dirty="0">
                <a:latin typeface="Arial" panose="020B0604020202020204" pitchFamily="34" charset="0"/>
                <a:cs typeface="Arial" panose="020B0604020202020204" pitchFamily="34" charset="0"/>
              </a:rPr>
              <a:t>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inhibitorem koroze.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Titaničitan </a:t>
            </a:r>
            <a:r>
              <a:rPr lang="cs-CZ" sz="2000" b="1" dirty="0">
                <a:latin typeface="Arial" panose="020B0604020202020204" pitchFamily="34" charset="0"/>
                <a:cs typeface="Arial" panose="020B0604020202020204" pitchFamily="34" charset="0"/>
              </a:rPr>
              <a:t>lithný </a:t>
            </a:r>
            <a:r>
              <a:rPr lang="cs-CZ" sz="2000" dirty="0">
                <a:latin typeface="Arial" panose="020B0604020202020204" pitchFamily="34" charset="0"/>
                <a:cs typeface="Arial" panose="020B0604020202020204" pitchFamily="34" charset="0"/>
              </a:rPr>
              <a:t>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slouží k přípravě bílých glazur a smaltů.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Wolframan </a:t>
            </a:r>
            <a:r>
              <a:rPr lang="cs-CZ" sz="2000" b="1" dirty="0">
                <a:latin typeface="Arial" panose="020B0604020202020204" pitchFamily="34" charset="0"/>
                <a:cs typeface="Arial" panose="020B0604020202020204" pitchFamily="34" charset="0"/>
              </a:rPr>
              <a:t>lithný</a:t>
            </a:r>
            <a:r>
              <a:rPr lang="cs-CZ" sz="2000" dirty="0">
                <a:latin typeface="Arial" panose="020B0604020202020204" pitchFamily="34" charset="0"/>
                <a:cs typeface="Arial" panose="020B0604020202020204" pitchFamily="34" charset="0"/>
              </a:rPr>
              <a:t>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slouží k přípravě hustých vyplachovacích roztoků pro ropné vrty. </a:t>
            </a:r>
            <a:endParaRPr lang="cs-CZ" sz="2000"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Tantaličnan</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lithný </a:t>
            </a:r>
            <a:r>
              <a:rPr lang="cs-CZ" sz="2000" dirty="0">
                <a:latin typeface="Arial" panose="020B0604020202020204" pitchFamily="34" charset="0"/>
                <a:cs typeface="Arial" panose="020B0604020202020204" pitchFamily="34" charset="0"/>
              </a:rPr>
              <a:t>LiTaO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niobičnan lithný </a:t>
            </a:r>
            <a:r>
              <a:rPr lang="cs-CZ" sz="2000" dirty="0">
                <a:latin typeface="Arial" panose="020B0604020202020204" pitchFamily="34" charset="0"/>
                <a:cs typeface="Arial" panose="020B0604020202020204" pitchFamily="34" charset="0"/>
              </a:rPr>
              <a:t>LiNbO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mají piezoelektrické vlastnosti a </a:t>
            </a:r>
            <a:r>
              <a:rPr lang="cs-CZ" sz="2000" dirty="0" err="1">
                <a:latin typeface="Arial" panose="020B0604020202020204" pitchFamily="34" charset="0"/>
                <a:cs typeface="Arial" panose="020B0604020202020204" pitchFamily="34" charset="0"/>
              </a:rPr>
              <a:t>využívájí</a:t>
            </a:r>
            <a:r>
              <a:rPr lang="cs-CZ" sz="2000" dirty="0">
                <a:latin typeface="Arial" panose="020B0604020202020204" pitchFamily="34" charset="0"/>
                <a:cs typeface="Arial" panose="020B0604020202020204" pitchFamily="34" charset="0"/>
              </a:rPr>
              <a:t> se v výrobě detektorů pohybu. </a:t>
            </a:r>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304800"/>
            <a:ext cx="8686800" cy="3785652"/>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  Stearan lithný </a:t>
            </a:r>
            <a:r>
              <a:rPr lang="cs-CZ" sz="2000" dirty="0" smtClean="0">
                <a:latin typeface="Arial" panose="020B0604020202020204" pitchFamily="34" charset="0"/>
                <a:cs typeface="Arial" panose="020B0604020202020204" pitchFamily="34" charset="0"/>
              </a:rPr>
              <a:t>se používá k úpravě viskozity maziv a olejů: používá se jako zahušťovadlo a želatinová látka k převádění olejů na plastická maziva. Tato maziva mají velkou odolnost vůči vodě, mají dobré nízkoteplotní vlastnosti (−20 °C) a velmi dobrou stálost při vyšších teplotách (&gt; 150 °C). Tato zahušťovadla se připravují z hydroxidu lithného a přírodních tuků (lithná mýdla). </a:t>
            </a:r>
          </a:p>
          <a:p>
            <a:pPr algn="just"/>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Fenyllithium</a:t>
            </a:r>
            <a:r>
              <a:rPr lang="cs-CZ" sz="2000" dirty="0" smtClean="0">
                <a:latin typeface="Arial" panose="020B0604020202020204" pitchFamily="34" charset="0"/>
                <a:cs typeface="Arial" panose="020B0604020202020204" pitchFamily="34" charset="0"/>
              </a:rPr>
              <a:t> C</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5</a:t>
            </a:r>
            <a:r>
              <a:rPr lang="cs-CZ" sz="2000" dirty="0" smtClean="0">
                <a:latin typeface="Arial" panose="020B0604020202020204" pitchFamily="34" charset="0"/>
                <a:cs typeface="Arial" panose="020B0604020202020204" pitchFamily="34" charset="0"/>
              </a:rPr>
              <a:t>Li je reakčním činidlem při přípravě olefinů z aldehydů a ketonů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Wittigova</a:t>
            </a:r>
            <a:r>
              <a:rPr lang="cs-CZ" sz="2000" i="1" dirty="0" smtClean="0">
                <a:latin typeface="Arial" panose="020B0604020202020204" pitchFamily="34" charset="0"/>
                <a:cs typeface="Arial" panose="020B0604020202020204" pitchFamily="34" charset="0"/>
              </a:rPr>
              <a:t> reakce)</a:t>
            </a:r>
            <a:r>
              <a:rPr lang="cs-CZ" sz="2000" dirty="0" smtClean="0">
                <a:latin typeface="Arial" panose="020B0604020202020204" pitchFamily="34" charset="0"/>
                <a:cs typeface="Arial" panose="020B0604020202020204" pitchFamily="34" charset="0"/>
              </a:rPr>
              <a:t>. </a:t>
            </a:r>
          </a:p>
          <a:p>
            <a:pPr algn="just"/>
            <a:r>
              <a:rPr lang="cs-CZ" sz="2000" b="1" dirty="0" smtClean="0">
                <a:latin typeface="Arial" panose="020B0604020202020204" pitchFamily="34" charset="0"/>
                <a:cs typeface="Arial" panose="020B0604020202020204" pitchFamily="34" charset="0"/>
              </a:rPr>
              <a:t>  Organické soli lithia </a:t>
            </a:r>
            <a:r>
              <a:rPr lang="cs-CZ" sz="2000" dirty="0" smtClean="0">
                <a:latin typeface="Arial" panose="020B0604020202020204" pitchFamily="34" charset="0"/>
                <a:cs typeface="Arial" panose="020B0604020202020204" pitchFamily="34" charset="0"/>
              </a:rPr>
              <a:t>(citrát a </a:t>
            </a:r>
            <a:r>
              <a:rPr lang="cs-CZ" sz="2000" dirty="0" err="1" smtClean="0">
                <a:latin typeface="Arial" panose="020B0604020202020204" pitchFamily="34" charset="0"/>
                <a:cs typeface="Arial" panose="020B0604020202020204" pitchFamily="34" charset="0"/>
              </a:rPr>
              <a:t>orotát</a:t>
            </a:r>
            <a:r>
              <a:rPr lang="cs-CZ" sz="2000" dirty="0" smtClean="0">
                <a:latin typeface="Arial" panose="020B0604020202020204" pitchFamily="34" charset="0"/>
                <a:cs typeface="Arial" panose="020B0604020202020204" pitchFamily="34" charset="0"/>
              </a:rPr>
              <a:t>) se používají ve farmaceutickém průmyslu jako součásti uklidňujících léků tlumících afekt.</a:t>
            </a:r>
          </a:p>
          <a:p>
            <a:pPr algn="just"/>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Jantaran</a:t>
            </a:r>
            <a:r>
              <a:rPr lang="cs-CZ" sz="2000" b="1" dirty="0" smtClean="0">
                <a:latin typeface="Arial" panose="020B0604020202020204" pitchFamily="34" charset="0"/>
                <a:cs typeface="Arial" panose="020B0604020202020204" pitchFamily="34" charset="0"/>
              </a:rPr>
              <a:t> lithný </a:t>
            </a:r>
            <a:r>
              <a:rPr lang="cs-CZ" sz="2000" dirty="0" smtClean="0">
                <a:latin typeface="Arial" panose="020B0604020202020204" pitchFamily="34" charset="0"/>
                <a:cs typeface="Arial" panose="020B0604020202020204" pitchFamily="34" charset="0"/>
              </a:rPr>
              <a:t>– použití v medicíně jako </a:t>
            </a:r>
            <a:r>
              <a:rPr lang="cs-CZ" sz="2000" dirty="0" err="1" smtClean="0">
                <a:latin typeface="Arial" panose="020B0604020202020204" pitchFamily="34" charset="0"/>
                <a:cs typeface="Arial" panose="020B0604020202020204" pitchFamily="34" charset="0"/>
              </a:rPr>
              <a:t>dermatologikum</a:t>
            </a:r>
            <a:r>
              <a:rPr lang="cs-CZ" sz="2000" dirty="0" smtClean="0">
                <a:latin typeface="Arial" panose="020B0604020202020204" pitchFamily="34" charset="0"/>
                <a:cs typeface="Arial" panose="020B0604020202020204" pitchFamily="34" charset="0"/>
              </a:rPr>
              <a:t> při léčbě </a:t>
            </a:r>
            <a:r>
              <a:rPr lang="cs-CZ" sz="2000" dirty="0" err="1" smtClean="0">
                <a:latin typeface="Arial" panose="020B0604020202020204" pitchFamily="34" charset="0"/>
                <a:cs typeface="Arial" panose="020B0604020202020204" pitchFamily="34" charset="0"/>
              </a:rPr>
              <a:t>seboroické</a:t>
            </a:r>
            <a:r>
              <a:rPr lang="cs-CZ" sz="2000" dirty="0" smtClean="0">
                <a:latin typeface="Arial" panose="020B0604020202020204" pitchFamily="34" charset="0"/>
                <a:cs typeface="Arial" panose="020B0604020202020204" pitchFamily="34" charset="0"/>
              </a:rPr>
              <a:t> dermatitidy.</a:t>
            </a:r>
          </a:p>
        </p:txBody>
      </p:sp>
      <p:pic>
        <p:nvPicPr>
          <p:cNvPr id="91138"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4343400"/>
            <a:ext cx="49417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962024"/>
            <a:ext cx="854341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43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6124754"/>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S</a:t>
            </a:r>
            <a:r>
              <a:rPr lang="cs-CZ" sz="3200" b="1" dirty="0" err="1" smtClean="0">
                <a:latin typeface="Arial" panose="020B0604020202020204" pitchFamily="34" charset="0"/>
                <a:cs typeface="Arial" panose="020B0604020202020204" pitchFamily="34" charset="0"/>
              </a:rPr>
              <a:t>odík</a:t>
            </a:r>
            <a:r>
              <a:rPr lang="cs-CZ"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stříbrobílý, lesklý, velmi měkký, neušlechtilý kov. Na vzduchu je sodík nestálý a rychle se pokrývá vrstvou hydroxidu </a:t>
            </a:r>
            <a:r>
              <a:rPr lang="cs-CZ" sz="2000" dirty="0" err="1">
                <a:latin typeface="Arial" panose="020B0604020202020204" pitchFamily="34" charset="0"/>
                <a:cs typeface="Arial" panose="020B0604020202020204" pitchFamily="34" charset="0"/>
              </a:rPr>
              <a:t>NaOH</a:t>
            </a:r>
            <a:r>
              <a:rPr lang="cs-CZ" sz="2000" dirty="0">
                <a:latin typeface="Arial" panose="020B0604020202020204" pitchFamily="34" charset="0"/>
                <a:cs typeface="Arial" panose="020B0604020202020204" pitchFamily="34" charset="0"/>
              </a:rPr>
              <a:t>. S </a:t>
            </a:r>
            <a:r>
              <a:rPr lang="cs-CZ" sz="2000" u="sng" dirty="0">
                <a:latin typeface="Arial" panose="020B0604020202020204" pitchFamily="34" charset="0"/>
                <a:cs typeface="Arial" panose="020B0604020202020204" pitchFamily="34" charset="0"/>
              </a:rPr>
              <a:t>kyslíkem</a:t>
            </a:r>
            <a:r>
              <a:rPr lang="cs-CZ" sz="2000" dirty="0">
                <a:latin typeface="Arial" panose="020B0604020202020204" pitchFamily="34" charset="0"/>
                <a:cs typeface="Arial" panose="020B0604020202020204" pitchFamily="34" charset="0"/>
              </a:rPr>
              <a:t> sodík při zahřátí na teplotu 250°C hoří za vzniku žlutého peroxidu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atmosféře ozonu shoří za vzniku explozivního červeného ozonidu sodného NaO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Páry sodíku mají sytě fialovou barvu. Prudce reaguje s vodou za vzniku hydroxidu sodného a vývoje vodíku:</a:t>
            </a:r>
          </a:p>
          <a:p>
            <a:pPr algn="ctr"/>
            <a:r>
              <a:rPr lang="cs-CZ" sz="2000" dirty="0">
                <a:latin typeface="Arial" panose="020B0604020202020204" pitchFamily="34" charset="0"/>
                <a:cs typeface="Arial" panose="020B0604020202020204" pitchFamily="34" charset="0"/>
              </a:rPr>
              <a:t>2Na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2NaOH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Podobně jako ostatní alkalické kovy je také sodík vysoce reaktivní chemický prvek, který se přímo slučuje s řadou dalších prvků. S </a:t>
            </a:r>
            <a:r>
              <a:rPr lang="cs-CZ" sz="2000" u="sng" dirty="0">
                <a:latin typeface="Arial" panose="020B0604020202020204" pitchFamily="34" charset="0"/>
                <a:cs typeface="Arial" panose="020B0604020202020204" pitchFamily="34" charset="0"/>
              </a:rPr>
              <a:t>fluorem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chlorem</a:t>
            </a:r>
            <a:r>
              <a:rPr lang="cs-CZ" sz="2000" dirty="0">
                <a:latin typeface="Arial" panose="020B0604020202020204" pitchFamily="34" charset="0"/>
                <a:cs typeface="Arial" panose="020B0604020202020204" pitchFamily="34" charset="0"/>
              </a:rPr>
              <a:t> reaguje již za laboratorní teploty, s ostatními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se slučuje při teplotě nad 150°C,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se slučuje při teplotě okolo 130°C. S červeným </a:t>
            </a:r>
            <a:r>
              <a:rPr lang="cs-CZ" sz="2000" u="sng" dirty="0">
                <a:latin typeface="Arial" panose="020B0604020202020204" pitchFamily="34" charset="0"/>
                <a:cs typeface="Arial" panose="020B0604020202020204" pitchFamily="34" charset="0"/>
              </a:rPr>
              <a:t>fosforem</a:t>
            </a:r>
            <a:r>
              <a:rPr lang="cs-CZ" sz="2000" dirty="0">
                <a:latin typeface="Arial" panose="020B0604020202020204" pitchFamily="34" charset="0"/>
                <a:cs typeface="Arial" panose="020B0604020202020204" pitchFamily="34" charset="0"/>
              </a:rPr>
              <a:t> reaguje při teplotě 200°C za vzniku zeleného fosfidu sodného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 Při teplotě 150°C reaguje s </a:t>
            </a:r>
            <a:r>
              <a:rPr lang="cs-CZ" sz="2000" u="sng" dirty="0">
                <a:latin typeface="Arial" panose="020B0604020202020204" pitchFamily="34" charset="0"/>
                <a:cs typeface="Arial" panose="020B0604020202020204" pitchFamily="34" charset="0"/>
              </a:rPr>
              <a:t>uhlíkem</a:t>
            </a:r>
            <a:r>
              <a:rPr lang="cs-CZ" sz="2000" dirty="0">
                <a:latin typeface="Arial" panose="020B0604020202020204" pitchFamily="34" charset="0"/>
                <a:cs typeface="Arial" panose="020B0604020202020204" pitchFamily="34" charset="0"/>
              </a:rPr>
              <a:t> za tvorby </a:t>
            </a:r>
            <a:r>
              <a:rPr lang="cs-CZ" sz="2000" dirty="0" err="1">
                <a:latin typeface="Arial" panose="020B0604020202020204" pitchFamily="34" charset="0"/>
                <a:cs typeface="Arial" panose="020B0604020202020204" pitchFamily="34" charset="0"/>
              </a:rPr>
              <a:t>acetylidu</a:t>
            </a:r>
            <a:r>
              <a:rPr lang="cs-CZ" sz="2000" dirty="0">
                <a:latin typeface="Arial" panose="020B0604020202020204" pitchFamily="34" charset="0"/>
                <a:cs typeface="Arial" panose="020B0604020202020204" pitchFamily="34" charset="0"/>
              </a:rPr>
              <a:t>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Již při teplotě 100°C reaguje 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za vzniku nitridu Na</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 v kapalném amoniaku se </a:t>
            </a:r>
            <a:r>
              <a:rPr lang="cs-CZ" sz="2000" dirty="0" err="1" smtClean="0">
                <a:latin typeface="Arial" panose="020B0604020202020204" pitchFamily="34" charset="0"/>
                <a:cs typeface="Arial" panose="020B0604020202020204" pitchFamily="34" charset="0"/>
              </a:rPr>
              <a:t>rozp</a:t>
            </a:r>
            <a:r>
              <a:rPr lang="en-US" sz="2000" dirty="0" smtClean="0">
                <a:latin typeface="Arial" panose="020B0604020202020204" pitchFamily="34" charset="0"/>
                <a:cs typeface="Arial" panose="020B0604020202020204" pitchFamily="34" charset="0"/>
              </a:rPr>
              <a:t>o</a:t>
            </a:r>
            <a:r>
              <a:rPr lang="cs-CZ" sz="2000" dirty="0" err="1" smtClean="0">
                <a:latin typeface="Arial" panose="020B0604020202020204" pitchFamily="34" charset="0"/>
                <a:cs typeface="Arial" panose="020B0604020202020204" pitchFamily="34" charset="0"/>
              </a:rPr>
              <a:t>uští</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 vzniku </a:t>
            </a:r>
            <a:r>
              <a:rPr lang="cs-CZ" sz="2000" dirty="0" err="1" smtClean="0">
                <a:latin typeface="Arial" panose="020B0604020202020204" pitchFamily="34" charset="0"/>
                <a:cs typeface="Arial" panose="020B0604020202020204" pitchFamily="34" charset="0"/>
              </a:rPr>
              <a:t>tetraa</a:t>
            </a:r>
            <a:r>
              <a:rPr lang="en-US" sz="2000" dirty="0" smtClean="0">
                <a:latin typeface="Arial" panose="020B0604020202020204" pitchFamily="34" charset="0"/>
                <a:cs typeface="Arial" panose="020B0604020202020204" pitchFamily="34" charset="0"/>
              </a:rPr>
              <a:t>m</a:t>
            </a:r>
            <a:r>
              <a:rPr lang="cs-CZ" sz="2000" dirty="0" err="1" smtClean="0">
                <a:latin typeface="Arial" panose="020B0604020202020204" pitchFamily="34" charset="0"/>
                <a:cs typeface="Arial" panose="020B0604020202020204" pitchFamily="34" charset="0"/>
              </a:rPr>
              <a:t>minsodného</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komplexu [Na(NH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 plynným amoniakem reaguje za vzniku amidu sodného NaNH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p>
          <a:p>
            <a:pPr algn="ctr"/>
            <a:r>
              <a:rPr lang="cs-CZ" sz="2000" dirty="0" smtClean="0">
                <a:latin typeface="Arial" panose="020B0604020202020204" pitchFamily="34" charset="0"/>
                <a:cs typeface="Arial" panose="020B0604020202020204" pitchFamily="34" charset="0"/>
              </a:rPr>
              <a:t>Na </a:t>
            </a:r>
            <a:r>
              <a:rPr lang="cs-CZ" sz="2000" dirty="0">
                <a:latin typeface="Arial" panose="020B0604020202020204" pitchFamily="34" charset="0"/>
                <a:cs typeface="Arial" panose="020B0604020202020204" pitchFamily="34" charset="0"/>
              </a:rPr>
              <a:t>+ 4NH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[Na(NH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2Na + 2NH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2NaNH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22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6247864"/>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Při teplotě 150°C ochotně reaguje se sirovodíkem za vzniku </a:t>
            </a:r>
            <a:r>
              <a:rPr lang="cs-CZ" sz="2000" dirty="0" err="1" smtClean="0">
                <a:latin typeface="Arial" panose="020B0604020202020204" pitchFamily="34" charset="0"/>
                <a:cs typeface="Arial" panose="020B0604020202020204" pitchFamily="34" charset="0"/>
              </a:rPr>
              <a:t>hydrogensulfidu</a:t>
            </a:r>
            <a:r>
              <a:rPr lang="cs-CZ" sz="2000" dirty="0" smtClean="0">
                <a:latin typeface="Arial" panose="020B0604020202020204" pitchFamily="34" charset="0"/>
                <a:cs typeface="Arial" panose="020B0604020202020204" pitchFamily="34" charset="0"/>
              </a:rPr>
              <a:t> sodného </a:t>
            </a:r>
            <a:r>
              <a:rPr lang="cs-CZ" sz="2000" dirty="0" err="1" smtClean="0">
                <a:latin typeface="Arial" panose="020B0604020202020204" pitchFamily="34" charset="0"/>
                <a:cs typeface="Arial" panose="020B0604020202020204" pitchFamily="34" charset="0"/>
              </a:rPr>
              <a:t>NaHS</a:t>
            </a:r>
            <a:r>
              <a:rPr lang="cs-CZ" sz="2000" dirty="0" smtClean="0">
                <a:latin typeface="Arial" panose="020B0604020202020204" pitchFamily="34" charset="0"/>
                <a:cs typeface="Arial" panose="020B0604020202020204" pitchFamily="34" charset="0"/>
              </a:rPr>
              <a:t>:</a:t>
            </a:r>
          </a:p>
          <a:p>
            <a:pPr algn="ctr"/>
            <a:r>
              <a:rPr lang="cs-CZ" sz="2000" dirty="0" smtClean="0">
                <a:latin typeface="Arial" panose="020B0604020202020204" pitchFamily="34" charset="0"/>
                <a:cs typeface="Arial" panose="020B0604020202020204" pitchFamily="34" charset="0"/>
              </a:rPr>
              <a:t>2Na + 2H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 → 2NaHS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Při teplotě okolo 300°C reaguje dokonce i s téměř netečným </a:t>
            </a:r>
            <a:r>
              <a:rPr lang="cs-CZ" sz="2000" dirty="0" err="1" smtClean="0">
                <a:latin typeface="Arial" panose="020B0604020202020204" pitchFamily="34" charset="0"/>
                <a:cs typeface="Arial" panose="020B0604020202020204" pitchFamily="34" charset="0"/>
              </a:rPr>
              <a:t>hexafluoridem</a:t>
            </a:r>
            <a:r>
              <a:rPr lang="cs-CZ" sz="2000" dirty="0" smtClean="0">
                <a:latin typeface="Arial" panose="020B0604020202020204" pitchFamily="34" charset="0"/>
                <a:cs typeface="Arial" panose="020B0604020202020204" pitchFamily="34" charset="0"/>
              </a:rPr>
              <a:t> síry SF</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za vzniku sulfidu sodného a fluoridu sodného:</a:t>
            </a:r>
          </a:p>
          <a:p>
            <a:pPr algn="ctr"/>
            <a:r>
              <a:rPr lang="cs-CZ" sz="2000" dirty="0" smtClean="0">
                <a:latin typeface="Arial" panose="020B0604020202020204" pitchFamily="34" charset="0"/>
                <a:cs typeface="Arial" panose="020B0604020202020204" pitchFamily="34" charset="0"/>
              </a:rPr>
              <a:t>8Na + SF</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 6NaF + 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a:t>
            </a:r>
          </a:p>
          <a:p>
            <a:pPr algn="just"/>
            <a:r>
              <a:rPr lang="cs-CZ" sz="2000" dirty="0" smtClean="0">
                <a:latin typeface="Arial" panose="020B0604020202020204" pitchFamily="34" charset="0"/>
                <a:cs typeface="Arial" panose="020B0604020202020204" pitchFamily="34" charset="0"/>
              </a:rPr>
              <a:t>S vodíkem se slučuje za vzniku velmi reaktivního hydridu </a:t>
            </a:r>
            <a:r>
              <a:rPr lang="cs-CZ" sz="2000" dirty="0" err="1" smtClean="0">
                <a:latin typeface="Arial" panose="020B0604020202020204" pitchFamily="34" charset="0"/>
                <a:cs typeface="Arial" panose="020B0604020202020204" pitchFamily="34" charset="0"/>
              </a:rPr>
              <a:t>NaH</a:t>
            </a:r>
            <a:r>
              <a:rPr lang="cs-CZ" sz="2000" dirty="0" smtClean="0">
                <a:latin typeface="Arial" panose="020B0604020202020204" pitchFamily="34" charset="0"/>
                <a:cs typeface="Arial" panose="020B0604020202020204" pitchFamily="34" charset="0"/>
              </a:rPr>
              <a:t>, který se prudce explozivně rozkládá působením vody.</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Ve </a:t>
            </a:r>
            <a:r>
              <a:rPr lang="cs-CZ" sz="2000" dirty="0">
                <a:latin typeface="Arial" panose="020B0604020202020204" pitchFamily="34" charset="0"/>
                <a:cs typeface="Arial" panose="020B0604020202020204" pitchFamily="34" charset="0"/>
              </a:rPr>
              <a:t>sloučeninách vystupuje sodík v oxidačním stavu I, existují i unikátní sloučeniny ve kterých se vyskytuje </a:t>
            </a:r>
            <a:r>
              <a:rPr lang="cs-CZ" sz="2000" b="1" dirty="0">
                <a:latin typeface="Arial" panose="020B0604020202020204" pitchFamily="34" charset="0"/>
                <a:cs typeface="Arial" panose="020B0604020202020204" pitchFamily="34" charset="0"/>
              </a:rPr>
              <a:t>v oxidačním stavu -I</a:t>
            </a:r>
            <a:r>
              <a:rPr lang="cs-CZ" sz="2000" dirty="0">
                <a:latin typeface="Arial" panose="020B0604020202020204" pitchFamily="34" charset="0"/>
                <a:cs typeface="Arial" panose="020B0604020202020204" pitchFamily="34" charset="0"/>
              </a:rPr>
              <a:t>. Typickým příkladem je inverzní hydrid sodíku </a:t>
            </a:r>
            <a:r>
              <a:rPr lang="cs-CZ" sz="2000" dirty="0" err="1">
                <a:latin typeface="Arial" panose="020B0604020202020204" pitchFamily="34" charset="0"/>
                <a:cs typeface="Arial" panose="020B0604020202020204" pitchFamily="34" charset="0"/>
              </a:rPr>
              <a:t>H</a:t>
            </a:r>
            <a:r>
              <a:rPr lang="cs-CZ" sz="2000" baseline="30000" dirty="0" err="1">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Na</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Byly připraveny i sodné soli cyklických etherů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kryptandy</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ve kterých vystupuje sodík v oxidačním stavu </a:t>
            </a:r>
            <a:r>
              <a:rPr lang="cs-CZ" sz="2000" dirty="0" smtClean="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I</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Velká většina sloučenin sodíku je ve vodě dobře rozpustná, vodné roztoky sodných solí bývají bezbarvé, pokud není jejich zbarvení způsobeno barevným aniontem. Jednou z mála známých barevných sodných solí je světle žlutý dusitan sodný NaNO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Ve vodě nejhůře rozpustné sloučeniny sodíku jsou </a:t>
            </a:r>
            <a:r>
              <a:rPr lang="cs-CZ" sz="2000" dirty="0" err="1" smtClean="0">
                <a:latin typeface="Arial" panose="020B0604020202020204" pitchFamily="34" charset="0"/>
                <a:cs typeface="Arial" panose="020B0604020202020204" pitchFamily="34" charset="0"/>
              </a:rPr>
              <a:t>hexahydroxoantimoničnan</a:t>
            </a:r>
            <a:r>
              <a:rPr lang="cs-CZ" sz="2000" dirty="0" smtClean="0">
                <a:latin typeface="Arial" panose="020B0604020202020204" pitchFamily="34" charset="0"/>
                <a:cs typeface="Arial" panose="020B0604020202020204" pitchFamily="34" charset="0"/>
              </a:rPr>
              <a:t> sodný Na[</a:t>
            </a:r>
            <a:r>
              <a:rPr lang="cs-CZ" sz="2000" dirty="0" err="1" smtClean="0">
                <a:latin typeface="Arial" panose="020B0604020202020204" pitchFamily="34" charset="0"/>
                <a:cs typeface="Arial" panose="020B0604020202020204" pitchFamily="34" charset="0"/>
              </a:rPr>
              <a:t>Sb</a:t>
            </a:r>
            <a:r>
              <a:rPr lang="cs-CZ" sz="2000" dirty="0" smtClean="0">
                <a:latin typeface="Arial" panose="020B0604020202020204" pitchFamily="34" charset="0"/>
                <a:cs typeface="Arial" panose="020B0604020202020204" pitchFamily="34" charset="0"/>
              </a:rPr>
              <a:t>(OH)</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a </a:t>
            </a:r>
            <a:r>
              <a:rPr lang="cs-CZ" sz="2000" dirty="0" err="1" smtClean="0">
                <a:latin typeface="Arial" panose="020B0604020202020204" pitchFamily="34" charset="0"/>
                <a:cs typeface="Arial" panose="020B0604020202020204" pitchFamily="34" charset="0"/>
              </a:rPr>
              <a:t>xenoničelan</a:t>
            </a:r>
            <a:r>
              <a:rPr lang="cs-CZ" sz="2000" dirty="0" smtClean="0">
                <a:latin typeface="Arial" panose="020B0604020202020204" pitchFamily="34" charset="0"/>
                <a:cs typeface="Arial" panose="020B0604020202020204" pitchFamily="34" charset="0"/>
              </a:rPr>
              <a:t> sodný Na</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XeO</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zcela nerozpustné jsou uranan sodný 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UO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a </a:t>
            </a:r>
            <a:r>
              <a:rPr lang="cs-CZ" sz="2000" dirty="0" err="1" smtClean="0">
                <a:latin typeface="Arial" panose="020B0604020202020204" pitchFamily="34" charset="0"/>
                <a:cs typeface="Arial" panose="020B0604020202020204" pitchFamily="34" charset="0"/>
              </a:rPr>
              <a:t>diuranan</a:t>
            </a:r>
            <a:r>
              <a:rPr lang="cs-CZ" sz="2000" dirty="0" smtClean="0">
                <a:latin typeface="Arial" panose="020B0604020202020204" pitchFamily="34" charset="0"/>
                <a:cs typeface="Arial" panose="020B0604020202020204" pitchFamily="34" charset="0"/>
              </a:rPr>
              <a:t> sodný Na</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U</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cs-CZ" sz="2000" baseline="-25000" dirty="0" smtClean="0">
                <a:latin typeface="Arial" panose="020B0604020202020204" pitchFamily="34" charset="0"/>
                <a:cs typeface="Arial" panose="020B0604020202020204" pitchFamily="34" charset="0"/>
              </a:rPr>
              <a:t>7</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45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76200"/>
            <a:ext cx="8839200" cy="6401753"/>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Výskyt sodíku v přírodě je vázán pouze na sloučeniny, </a:t>
            </a:r>
            <a:r>
              <a:rPr lang="en-US" sz="2000" dirty="0" err="1" smtClean="0">
                <a:latin typeface="Arial" panose="020B0604020202020204" pitchFamily="34" charset="0"/>
                <a:cs typeface="Arial" panose="020B0604020202020204" pitchFamily="34" charset="0"/>
              </a:rPr>
              <a:t>kde</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se vyskytuje vždy ve formě bezbarvého jednomocného kationu. Průměrný obsah sodíku v zemské kůře činí 2,34 %, sodík je čtvrtý nejrozšířenější kov a šestý nejrozšířenější prvek na Zemi.</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množství 1,06 % je sodík obsažen v mořské vodě.</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Nejdůležitějším minerálem sodíku je </a:t>
            </a:r>
            <a:r>
              <a:rPr lang="cs-CZ" sz="2000" b="1" dirty="0" smtClean="0">
                <a:latin typeface="Arial" panose="020B0604020202020204" pitchFamily="34" charset="0"/>
                <a:cs typeface="Arial" panose="020B0604020202020204" pitchFamily="34" charset="0"/>
              </a:rPr>
              <a:t>halit</a:t>
            </a:r>
            <a:r>
              <a:rPr lang="cs-CZ" sz="2000" dirty="0" smtClean="0">
                <a:latin typeface="Arial" panose="020B0604020202020204" pitchFamily="34" charset="0"/>
                <a:cs typeface="Arial" panose="020B0604020202020204" pitchFamily="34" charset="0"/>
              </a:rPr>
              <a:t> (kamenná sůl) </a:t>
            </a:r>
            <a:r>
              <a:rPr lang="cs-CZ" sz="2000" dirty="0" err="1" smtClean="0">
                <a:latin typeface="Arial" panose="020B0604020202020204" pitchFamily="34" charset="0"/>
                <a:cs typeface="Arial" panose="020B0604020202020204" pitchFamily="34" charset="0"/>
              </a:rPr>
              <a:t>NaCl</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Velmi významná je biologická role </a:t>
            </a:r>
            <a:r>
              <a:rPr lang="en-US" sz="2000" dirty="0" smtClean="0">
                <a:latin typeface="Arial" panose="020B0604020202020204" pitchFamily="34" charset="0"/>
                <a:cs typeface="Arial" panose="020B0604020202020204" pitchFamily="34" charset="0"/>
              </a:rPr>
              <a:t>sod</a:t>
            </a:r>
            <a:r>
              <a:rPr lang="cs-CZ" sz="2000" dirty="0" err="1" smtClean="0">
                <a:latin typeface="Arial" panose="020B0604020202020204" pitchFamily="34" charset="0"/>
                <a:cs typeface="Arial" panose="020B0604020202020204" pitchFamily="34" charset="0"/>
              </a:rPr>
              <a:t>íku</a:t>
            </a:r>
            <a:r>
              <a:rPr lang="cs-CZ" sz="2000" dirty="0" smtClean="0">
                <a:latin typeface="Arial" panose="020B0604020202020204" pitchFamily="34" charset="0"/>
                <a:cs typeface="Arial" panose="020B0604020202020204" pitchFamily="34" charset="0"/>
              </a:rPr>
              <a:t> v lidském organismu.</a:t>
            </a:r>
          </a:p>
          <a:p>
            <a:pPr algn="just"/>
            <a:endParaRPr lang="en-US" sz="1000" b="1"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Výroba </a:t>
            </a:r>
            <a:r>
              <a:rPr lang="cs-CZ" sz="2000" dirty="0">
                <a:latin typeface="Arial" panose="020B0604020202020204" pitchFamily="34" charset="0"/>
                <a:cs typeface="Arial" panose="020B0604020202020204" pitchFamily="34" charset="0"/>
              </a:rPr>
              <a:t>sodíku se provádí elektrolýzou taveniny chloridu sodného nebo hydroxidu sodného - </a:t>
            </a:r>
            <a:r>
              <a:rPr lang="cs-CZ" sz="2000" b="1" dirty="0" err="1">
                <a:latin typeface="Arial" panose="020B0604020202020204" pitchFamily="34" charset="0"/>
                <a:cs typeface="Arial" panose="020B0604020202020204" pitchFamily="34" charset="0"/>
              </a:rPr>
              <a:t>Castnerův</a:t>
            </a:r>
            <a:r>
              <a:rPr lang="cs-CZ" sz="2000" b="1" dirty="0">
                <a:latin typeface="Arial" panose="020B0604020202020204" pitchFamily="34" charset="0"/>
                <a:cs typeface="Arial" panose="020B0604020202020204" pitchFamily="34" charset="0"/>
              </a:rPr>
              <a:t> proces</a:t>
            </a:r>
            <a:r>
              <a:rPr lang="cs-CZ" sz="2000" dirty="0">
                <a:latin typeface="Arial" panose="020B0604020202020204" pitchFamily="34" charset="0"/>
                <a:cs typeface="Arial" panose="020B0604020202020204" pitchFamily="34" charset="0"/>
              </a:rPr>
              <a:t> výroby sodíku. Elektrolýza chloridu se provádí při teplotě 600-650°C za přítomnosti fluoridu sodného, který snižuje teplotu tání chloridu. Na grafitové anodě se vylučuje chlor, tekutý sodík s vylučuje na železné katodě</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Kovový sodík se používá jako redukční činidlo při výrobě těžkotavitelných kovů titanu a zirkonia </a:t>
            </a:r>
            <a:r>
              <a:rPr lang="cs-CZ" sz="2000" b="1" dirty="0" smtClean="0">
                <a:latin typeface="Arial" panose="020B0604020202020204" pitchFamily="34" charset="0"/>
                <a:cs typeface="Arial" panose="020B0604020202020204" pitchFamily="34" charset="0"/>
              </a:rPr>
              <a:t>Krollovým postupem</a:t>
            </a:r>
            <a:r>
              <a:rPr lang="cs-CZ" sz="2000" dirty="0" smtClean="0">
                <a:latin typeface="Arial" panose="020B0604020202020204" pitchFamily="34" charset="0"/>
                <a:cs typeface="Arial" panose="020B0604020202020204" pitchFamily="34" charset="0"/>
              </a:rPr>
              <a:t>, jako reakční činidlo při přípravě homologů benzenu z jeho </a:t>
            </a:r>
            <a:r>
              <a:rPr lang="cs-CZ" sz="2000" dirty="0" err="1" smtClean="0">
                <a:latin typeface="Arial" panose="020B0604020202020204" pitchFamily="34" charset="0"/>
                <a:cs typeface="Arial" panose="020B0604020202020204" pitchFamily="34" charset="0"/>
              </a:rPr>
              <a:t>halogenderivátů</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Wurtzova-Fittigova</a:t>
            </a:r>
            <a:r>
              <a:rPr lang="cs-CZ" sz="2000" i="1" dirty="0" smtClean="0">
                <a:latin typeface="Arial" panose="020B0604020202020204" pitchFamily="34" charset="0"/>
                <a:cs typeface="Arial" panose="020B0604020202020204" pitchFamily="34" charset="0"/>
              </a:rPr>
              <a:t> reakce)</a:t>
            </a:r>
            <a:r>
              <a:rPr lang="cs-CZ" sz="2000" dirty="0" smtClean="0">
                <a:latin typeface="Arial" panose="020B0604020202020204" pitchFamily="34" charset="0"/>
                <a:cs typeface="Arial" panose="020B0604020202020204" pitchFamily="34" charset="0"/>
              </a:rPr>
              <a:t> nebo při výrobě kyseliny šťavelové. </a:t>
            </a:r>
            <a:r>
              <a:rPr lang="en-US" sz="2000" dirty="0" smtClean="0">
                <a:latin typeface="Arial" panose="020B0604020202020204" pitchFamily="34" charset="0"/>
                <a:cs typeface="Arial" panose="020B0604020202020204" pitchFamily="34" charset="0"/>
              </a:rPr>
              <a:t>R</a:t>
            </a:r>
            <a:r>
              <a:rPr lang="cs-CZ" sz="2000" dirty="0" err="1" smtClean="0">
                <a:latin typeface="Arial" panose="020B0604020202020204" pitchFamily="34" charset="0"/>
                <a:cs typeface="Arial" panose="020B0604020202020204" pitchFamily="34" charset="0"/>
              </a:rPr>
              <a:t>edukční</a:t>
            </a:r>
            <a:r>
              <a:rPr lang="cs-CZ" sz="2000" dirty="0" smtClean="0">
                <a:latin typeface="Arial" panose="020B0604020202020204" pitchFamily="34" charset="0"/>
                <a:cs typeface="Arial" panose="020B0604020202020204" pitchFamily="34" charset="0"/>
              </a:rPr>
              <a:t> mineralizace organických látek s kovovým sodíkem se používá k důkazu dusíku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Lassaigneův</a:t>
            </a:r>
            <a:r>
              <a:rPr lang="cs-CZ" sz="2000" i="1" dirty="0" smtClean="0">
                <a:latin typeface="Arial" panose="020B0604020202020204" pitchFamily="34" charset="0"/>
                <a:cs typeface="Arial" panose="020B0604020202020204" pitchFamily="34" charset="0"/>
              </a:rPr>
              <a:t> test)</a:t>
            </a:r>
            <a:r>
              <a:rPr lang="cs-CZ" sz="2000" dirty="0" smtClean="0">
                <a:latin typeface="Arial" panose="020B0604020202020204" pitchFamily="34" charset="0"/>
                <a:cs typeface="Arial" panose="020B0604020202020204" pitchFamily="34" charset="0"/>
              </a:rPr>
              <a:t> nebo síry. </a:t>
            </a:r>
          </a:p>
          <a:p>
            <a:pPr algn="just"/>
            <a:r>
              <a:rPr lang="cs-CZ" sz="2000" dirty="0">
                <a:latin typeface="Arial" panose="020B0604020202020204" pitchFamily="34" charset="0"/>
                <a:cs typeface="Arial" panose="020B0604020202020204" pitchFamily="34" charset="0"/>
              </a:rPr>
              <a:t>Elementární sodík je </a:t>
            </a:r>
            <a:r>
              <a:rPr lang="cs-CZ" sz="2000" dirty="0" smtClean="0">
                <a:latin typeface="Arial" panose="020B0604020202020204" pitchFamily="34" charset="0"/>
                <a:cs typeface="Arial" panose="020B0604020202020204" pitchFamily="34" charset="0"/>
              </a:rPr>
              <a:t>využíván při </a:t>
            </a:r>
            <a:r>
              <a:rPr lang="cs-CZ" sz="2000" dirty="0">
                <a:latin typeface="Arial" panose="020B0604020202020204" pitchFamily="34" charset="0"/>
                <a:cs typeface="Arial" panose="020B0604020202020204" pitchFamily="34" charset="0"/>
              </a:rPr>
              <a:t>výrobě některých kovů z jejich chloridů jako je titan a zirkonium. Sodík se také používá jako katalyzátor při výrobě pryže a elastomerů</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25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90500" y="152400"/>
            <a:ext cx="8763000" cy="594008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Roztavený kovový sodík slouží jako </a:t>
            </a:r>
            <a:r>
              <a:rPr lang="cs-CZ" sz="2000" b="1" dirty="0" smtClean="0">
                <a:latin typeface="Arial" panose="020B0604020202020204" pitchFamily="34" charset="0"/>
                <a:cs typeface="Arial" panose="020B0604020202020204" pitchFamily="34" charset="0"/>
              </a:rPr>
              <a:t>chladivo v reaktorech </a:t>
            </a:r>
            <a:r>
              <a:rPr lang="cs-CZ" sz="2000" dirty="0" smtClean="0">
                <a:latin typeface="Arial" panose="020B0604020202020204" pitchFamily="34" charset="0"/>
                <a:cs typeface="Arial" panose="020B0604020202020204" pitchFamily="34" charset="0"/>
              </a:rPr>
              <a:t>ve kterých se vyrábí plutonium. V určitých typech reaktoru vzniká teplo jaderným rozpadem uranu v primárním okruhu jaderného reaktoru. Důvodem využití je jednak poměrně nízká teplota tání sodíku a především fakt, že sodík při styku s vysoce energetickými neutrony nebo </a:t>
            </a:r>
            <a:r>
              <a:rPr lang="el-GR" sz="2000" dirty="0" smtClean="0">
                <a:latin typeface="Arial" panose="020B0604020202020204" pitchFamily="34" charset="0"/>
                <a:cs typeface="Arial" panose="020B0604020202020204" pitchFamily="34" charset="0"/>
              </a:rPr>
              <a:t>γ – </a:t>
            </a:r>
            <a:r>
              <a:rPr lang="cs-CZ" sz="2000" dirty="0" smtClean="0">
                <a:latin typeface="Arial" panose="020B0604020202020204" pitchFamily="34" charset="0"/>
                <a:cs typeface="Arial" panose="020B0604020202020204" pitchFamily="34" charset="0"/>
              </a:rPr>
              <a:t>paprsky nepodléhá radioaktivní přeměně na nebezpečné </a:t>
            </a:r>
            <a:r>
              <a:rPr lang="el-GR" sz="2000" dirty="0" smtClean="0">
                <a:latin typeface="Arial" panose="020B0604020202020204" pitchFamily="34" charset="0"/>
                <a:cs typeface="Arial" panose="020B0604020202020204" pitchFamily="34" charset="0"/>
              </a:rPr>
              <a:t>β </a:t>
            </a:r>
            <a:r>
              <a:rPr lang="cs-CZ" sz="2000" dirty="0" smtClean="0">
                <a:latin typeface="Arial" panose="020B0604020202020204" pitchFamily="34" charset="0"/>
                <a:cs typeface="Arial" panose="020B0604020202020204" pitchFamily="34" charset="0"/>
              </a:rPr>
              <a:t>nebo </a:t>
            </a:r>
            <a:r>
              <a:rPr lang="el-GR" sz="2000" dirty="0" smtClean="0">
                <a:latin typeface="Arial" panose="020B0604020202020204" pitchFamily="34" charset="0"/>
                <a:cs typeface="Arial" panose="020B0604020202020204" pitchFamily="34" charset="0"/>
              </a:rPr>
              <a:t>γ </a:t>
            </a:r>
            <a:r>
              <a:rPr lang="cs-CZ" sz="2000" dirty="0" smtClean="0">
                <a:latin typeface="Arial" panose="020B0604020202020204" pitchFamily="34" charset="0"/>
                <a:cs typeface="Arial" panose="020B0604020202020204" pitchFamily="34" charset="0"/>
              </a:rPr>
              <a:t>zářiče s dlouhým poločasem rozpadu. V současnosti jediný komerční rychlý reaktor chlazený sodíkem BN-600 je provozován v </a:t>
            </a:r>
            <a:r>
              <a:rPr lang="cs-CZ" sz="2000" dirty="0" err="1" smtClean="0">
                <a:latin typeface="Arial" panose="020B0604020202020204" pitchFamily="34" charset="0"/>
                <a:cs typeface="Arial" panose="020B0604020202020204" pitchFamily="34" charset="0"/>
              </a:rPr>
              <a:t>Bělojarské</a:t>
            </a:r>
            <a:r>
              <a:rPr lang="cs-CZ" sz="2000" dirty="0" smtClean="0">
                <a:latin typeface="Arial" panose="020B0604020202020204" pitchFamily="34" charset="0"/>
                <a:cs typeface="Arial" panose="020B0604020202020204" pitchFamily="34" charset="0"/>
              </a:rPr>
              <a:t> jaderné elektrárně v Rusku. </a:t>
            </a:r>
          </a:p>
          <a:p>
            <a:pPr algn="just"/>
            <a:r>
              <a:rPr lang="cs-CZ" sz="2000" dirty="0" smtClean="0">
                <a:latin typeface="Arial" panose="020B0604020202020204" pitchFamily="34" charset="0"/>
                <a:cs typeface="Arial" panose="020B0604020202020204" pitchFamily="34" charset="0"/>
              </a:rPr>
              <a:t>  Roztavený kovový sodík se také často uplatňuje </a:t>
            </a:r>
            <a:r>
              <a:rPr lang="cs-CZ" sz="2000" b="1" dirty="0" smtClean="0">
                <a:latin typeface="Arial" panose="020B0604020202020204" pitchFamily="34" charset="0"/>
                <a:cs typeface="Arial" panose="020B0604020202020204" pitchFamily="34" charset="0"/>
              </a:rPr>
              <a:t>v leteckých motorech </a:t>
            </a:r>
            <a:r>
              <a:rPr lang="cs-CZ" sz="2000" dirty="0" smtClean="0">
                <a:latin typeface="Arial" panose="020B0604020202020204" pitchFamily="34" charset="0"/>
                <a:cs typeface="Arial" panose="020B0604020202020204" pitchFamily="34" charset="0"/>
              </a:rPr>
              <a:t>jako látka odvádějící teplo.</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Elektrickým </a:t>
            </a:r>
            <a:r>
              <a:rPr lang="cs-CZ" sz="2000" dirty="0">
                <a:latin typeface="Arial" panose="020B0604020202020204" pitchFamily="34" charset="0"/>
                <a:cs typeface="Arial" panose="020B0604020202020204" pitchFamily="34" charset="0"/>
              </a:rPr>
              <a:t>výbojem v prostředí sodíkových par o tlaku několika torrů vzniká velmi intenzivní světelné vyzařování žluté barvy. Tento jev nalézá uplatnění při výrobě </a:t>
            </a:r>
            <a:r>
              <a:rPr lang="cs-CZ" sz="2000" b="1" dirty="0">
                <a:latin typeface="Arial" panose="020B0604020202020204" pitchFamily="34" charset="0"/>
                <a:cs typeface="Arial" panose="020B0604020202020204" pitchFamily="34" charset="0"/>
              </a:rPr>
              <a:t>sodíkových výbojek</a:t>
            </a:r>
            <a:r>
              <a:rPr lang="cs-CZ" sz="2000" dirty="0">
                <a:latin typeface="Arial" panose="020B0604020202020204" pitchFamily="34" charset="0"/>
                <a:cs typeface="Arial" panose="020B0604020202020204" pitchFamily="34" charset="0"/>
              </a:rPr>
              <a:t>, se kterými se můžeme prakticky setkat ve svítidlech pouličního osvětlení</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Neónové </a:t>
            </a:r>
            <a:r>
              <a:rPr lang="cs-CZ" sz="2000" b="1" dirty="0">
                <a:latin typeface="Arial" panose="020B0604020202020204" pitchFamily="34" charset="0"/>
                <a:cs typeface="Arial" panose="020B0604020202020204" pitchFamily="34" charset="0"/>
              </a:rPr>
              <a:t>lampy </a:t>
            </a:r>
            <a:r>
              <a:rPr lang="cs-CZ" sz="2000" dirty="0">
                <a:latin typeface="Arial" panose="020B0604020202020204" pitchFamily="34" charset="0"/>
                <a:cs typeface="Arial" panose="020B0604020202020204" pitchFamily="34" charset="0"/>
              </a:rPr>
              <a:t>s přídavkem Na jsou zdrojem jasného světla.</a:t>
            </a:r>
          </a:p>
          <a:p>
            <a:pPr algn="just"/>
            <a:r>
              <a:rPr lang="cs-CZ" sz="2000" dirty="0" smtClean="0">
                <a:latin typeface="Arial" panose="020B0604020202020204" pitchFamily="34" charset="0"/>
                <a:cs typeface="Arial" panose="020B0604020202020204" pitchFamily="34" charset="0"/>
              </a:rPr>
              <a:t>   Sodíkem se také </a:t>
            </a:r>
            <a:r>
              <a:rPr lang="cs-CZ" sz="2000" b="1" dirty="0" smtClean="0">
                <a:latin typeface="Arial" panose="020B0604020202020204" pitchFamily="34" charset="0"/>
                <a:cs typeface="Arial" panose="020B0604020202020204" pitchFamily="34" charset="0"/>
              </a:rPr>
              <a:t>vysoušejí</a:t>
            </a:r>
            <a:r>
              <a:rPr lang="cs-CZ" sz="2000" dirty="0" smtClean="0">
                <a:latin typeface="Arial" panose="020B0604020202020204" pitchFamily="34" charset="0"/>
                <a:cs typeface="Arial" panose="020B0604020202020204" pitchFamily="34" charset="0"/>
              </a:rPr>
              <a:t> kapaliny </a:t>
            </a:r>
            <a:r>
              <a:rPr lang="cs-CZ" sz="2000" dirty="0">
                <a:latin typeface="Arial" panose="020B0604020202020204" pitchFamily="34" charset="0"/>
                <a:cs typeface="Arial" panose="020B0604020202020204" pitchFamily="34" charset="0"/>
              </a:rPr>
              <a:t>a transformátorový olej</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Sodík se používá i na výrobu hydridu sodného a organických solí.</a:t>
            </a:r>
          </a:p>
          <a:p>
            <a:pPr algn="just"/>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23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76200" y="152400"/>
            <a:ext cx="8915400" cy="6553200"/>
          </a:xfrm>
        </p:spPr>
        <p:txBody>
          <a:bodyPr>
            <a:normAutofit/>
          </a:bodyPr>
          <a:lstStyle/>
          <a:p>
            <a:pPr marL="0" indent="0">
              <a:lnSpc>
                <a:spcPct val="90000"/>
              </a:lnSpc>
              <a:buNone/>
            </a:pPr>
            <a:r>
              <a:rPr lang="cs-CZ" sz="2000" b="1" dirty="0" smtClean="0">
                <a:latin typeface="Arial" panose="020B0604020202020204" pitchFamily="34" charset="0"/>
                <a:cs typeface="Arial" panose="020B0604020202020204" pitchFamily="34" charset="0"/>
              </a:rPr>
              <a:t>Hydroxid sodný </a:t>
            </a:r>
            <a:r>
              <a:rPr lang="cs-CZ"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používá při výrobě mýdel reakcí s vyššími tzv. mastnými kyselinami. </a:t>
            </a:r>
            <a:endParaRPr lang="cs-CZ" sz="2000" dirty="0" smtClean="0">
              <a:latin typeface="Arial" panose="020B0604020202020204" pitchFamily="34" charset="0"/>
              <a:cs typeface="Arial" panose="020B0604020202020204" pitchFamily="34" charset="0"/>
            </a:endParaRPr>
          </a:p>
          <a:p>
            <a:pPr>
              <a:lnSpc>
                <a:spcPct val="90000"/>
              </a:lnSpc>
              <a:buNone/>
            </a:pPr>
            <a:endParaRPr lang="cs-CZ" sz="2000" dirty="0" smtClean="0">
              <a:latin typeface="Arial" panose="020B0604020202020204" pitchFamily="34" charset="0"/>
              <a:cs typeface="Arial" panose="020B0604020202020204" pitchFamily="34" charset="0"/>
            </a:endParaRPr>
          </a:p>
          <a:p>
            <a:pPr>
              <a:lnSpc>
                <a:spcPct val="90000"/>
              </a:lnSpc>
              <a:buNone/>
            </a:pPr>
            <a:endParaRPr lang="cs-CZ" sz="2000" dirty="0">
              <a:latin typeface="Arial" panose="020B0604020202020204" pitchFamily="34" charset="0"/>
              <a:cs typeface="Arial" panose="020B0604020202020204" pitchFamily="34" charset="0"/>
            </a:endParaRPr>
          </a:p>
          <a:p>
            <a:pPr>
              <a:lnSpc>
                <a:spcPct val="90000"/>
              </a:lnSpc>
              <a:buNone/>
            </a:pPr>
            <a:endParaRPr lang="cs-CZ" sz="2000" dirty="0" smtClean="0">
              <a:latin typeface="Arial" panose="020B0604020202020204" pitchFamily="34" charset="0"/>
              <a:cs typeface="Arial" panose="020B0604020202020204" pitchFamily="34" charset="0"/>
            </a:endParaRPr>
          </a:p>
          <a:p>
            <a:pPr>
              <a:lnSpc>
                <a:spcPct val="90000"/>
              </a:lnSpc>
              <a:buNone/>
            </a:pPr>
            <a:endParaRPr lang="cs-CZ" sz="2000" dirty="0">
              <a:latin typeface="Arial" panose="020B0604020202020204" pitchFamily="34" charset="0"/>
              <a:cs typeface="Arial" panose="020B0604020202020204" pitchFamily="34" charset="0"/>
            </a:endParaRPr>
          </a:p>
          <a:p>
            <a:pPr marL="0" indent="0" algn="just">
              <a:buNone/>
            </a:pPr>
            <a:r>
              <a:rPr lang="cs-CZ" sz="2000" dirty="0" smtClean="0">
                <a:latin typeface="Arial" panose="020B0604020202020204" pitchFamily="34" charset="0"/>
                <a:cs typeface="Arial" panose="020B0604020202020204" pitchFamily="34" charset="0"/>
              </a:rPr>
              <a:t>Sodná </a:t>
            </a:r>
            <a:r>
              <a:rPr lang="cs-CZ" sz="2000" dirty="0">
                <a:latin typeface="Arial" panose="020B0604020202020204" pitchFamily="34" charset="0"/>
                <a:cs typeface="Arial" panose="020B0604020202020204" pitchFamily="34" charset="0"/>
              </a:rPr>
              <a:t>mýdla jsou většinou pevná na rozdíl od draselných, která jsou většinou </a:t>
            </a:r>
            <a:r>
              <a:rPr lang="cs-CZ" sz="2000" dirty="0" smtClean="0">
                <a:latin typeface="Arial" panose="020B0604020202020204" pitchFamily="34" charset="0"/>
                <a:cs typeface="Arial" panose="020B0604020202020204" pitchFamily="34" charset="0"/>
              </a:rPr>
              <a:t>tekutá. Dále </a:t>
            </a:r>
            <a:r>
              <a:rPr lang="cs-CZ" sz="2000" dirty="0">
                <a:latin typeface="Arial" panose="020B0604020202020204" pitchFamily="34" charset="0"/>
                <a:cs typeface="Arial" panose="020B0604020202020204" pitchFamily="34" charset="0"/>
              </a:rPr>
              <a:t>se využívá se např. při výrobě léčiv, hedvábí a celulózy a při čištění olejů a uplatňuje se samozřejmě i v laboratoři (jedná se o základní průmyslovou i laboratorní chemikálii</a:t>
            </a:r>
            <a:r>
              <a:rPr lang="cs-CZ"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a:p>
            <a:pPr marL="0" indent="0" algn="just">
              <a:buNone/>
            </a:pPr>
            <a:r>
              <a:rPr lang="cs-CZ" altLang="en-US" sz="2000" dirty="0" smtClean="0">
                <a:latin typeface="Arial" panose="020B0604020202020204" pitchFamily="34" charset="0"/>
                <a:cs typeface="Arial" panose="020B0604020202020204" pitchFamily="34" charset="0"/>
              </a:rPr>
              <a:t>V</a:t>
            </a:r>
            <a:r>
              <a:rPr lang="en-GB" altLang="en-US" sz="2000" dirty="0" err="1" smtClean="0">
                <a:latin typeface="Arial" panose="020B0604020202020204" pitchFamily="34" charset="0"/>
                <a:cs typeface="Arial" panose="020B0604020202020204" pitchFamily="34" charset="0"/>
              </a:rPr>
              <a:t>yrábí</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elektrolýzou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vodného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roztoku</a:t>
            </a:r>
            <a:r>
              <a:rPr lang="en-GB"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NaCl</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dva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výrobní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postupy</a:t>
            </a:r>
            <a:r>
              <a:rPr lang="en-GB" altLang="en-US" sz="2000" dirty="0" smtClean="0">
                <a:latin typeface="Arial" panose="020B0604020202020204" pitchFamily="34" charset="0"/>
                <a:cs typeface="Arial" panose="020B0604020202020204" pitchFamily="34" charset="0"/>
              </a:rPr>
              <a:t>: </a:t>
            </a:r>
          </a:p>
          <a:p>
            <a:pPr marL="0" indent="0" algn="just"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diafragmový</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katodový</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anodový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prostor</a:t>
            </a:r>
            <a:r>
              <a:rPr lang="en-GB" altLang="en-US" sz="2000" dirty="0" smtClean="0">
                <a:latin typeface="Arial" panose="020B0604020202020204" pitchFamily="34" charset="0"/>
                <a:cs typeface="Arial" panose="020B0604020202020204" pitchFamily="34" charset="0"/>
              </a:rPr>
              <a:t> odd</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leny</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diafragmou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katod</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vzniká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anod</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Cl</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marL="0" indent="0" algn="just"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amalgamový</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katodou</a:t>
            </a:r>
            <a:r>
              <a:rPr lang="en-GB" altLang="en-US" sz="2000" dirty="0" smtClean="0">
                <a:latin typeface="Arial" panose="020B0604020202020204" pitchFamily="34" charset="0"/>
                <a:cs typeface="Arial" panose="020B0604020202020204" pitchFamily="34" charset="0"/>
              </a:rPr>
              <a:t> je </a:t>
            </a:r>
            <a:r>
              <a:rPr lang="en-GB" altLang="en-US" sz="2000" dirty="0" err="1" smtClean="0">
                <a:latin typeface="Arial" panose="020B0604020202020204" pitchFamily="34" charset="0"/>
                <a:cs typeface="Arial" panose="020B0604020202020204" pitchFamily="34" charset="0"/>
              </a:rPr>
              <a:t>rtu</a:t>
            </a:r>
            <a:r>
              <a:rPr lang="cs-CZ" altLang="en-US" sz="2000" dirty="0" smtClean="0">
                <a:latin typeface="Arial" panose="020B0604020202020204" pitchFamily="34" charset="0"/>
                <a:cs typeface="Arial" panose="020B0604020202020204" pitchFamily="34" charset="0"/>
              </a:rPr>
              <a:t>ť</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elektrolýzou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vzniká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sodíkový</a:t>
            </a:r>
            <a:r>
              <a:rPr lang="en-GB" altLang="en-US" sz="2000" dirty="0" smtClean="0">
                <a:latin typeface="Arial" panose="020B0604020202020204" pitchFamily="34" charset="0"/>
                <a:cs typeface="Arial" panose="020B0604020202020204" pitchFamily="34" charset="0"/>
              </a:rPr>
              <a:t> amalgam, </a:t>
            </a:r>
            <a:r>
              <a:rPr lang="en-GB" altLang="en-US" sz="2000" dirty="0" err="1" smtClean="0">
                <a:latin typeface="Arial" panose="020B0604020202020204" pitchFamily="34" charset="0"/>
                <a:cs typeface="Arial" panose="020B0604020202020204" pitchFamily="34" charset="0"/>
              </a:rPr>
              <a:t>který</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odvádí</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rozkládá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a:t>
            </a:r>
          </a:p>
          <a:p>
            <a:pPr marL="0" indent="0"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2 </a:t>
            </a:r>
            <a:r>
              <a:rPr lang="en-GB" altLang="en-US" sz="2000" dirty="0" err="1" smtClean="0">
                <a:latin typeface="Arial" panose="020B0604020202020204" pitchFamily="34" charset="0"/>
                <a:cs typeface="Arial" panose="020B0604020202020204" pitchFamily="34" charset="0"/>
              </a:rPr>
              <a:t>NaHg</a:t>
            </a:r>
            <a:r>
              <a:rPr lang="en-GB" altLang="en-US" sz="2000" baseline="-25000" dirty="0" err="1" smtClean="0">
                <a:latin typeface="Arial" panose="020B0604020202020204" pitchFamily="34" charset="0"/>
                <a:cs typeface="Arial" panose="020B0604020202020204" pitchFamily="34" charset="0"/>
              </a:rPr>
              <a:t>x</a:t>
            </a:r>
            <a:r>
              <a:rPr lang="en-GB" altLang="en-US" sz="2000" dirty="0" smtClean="0">
                <a:latin typeface="Arial" panose="020B0604020202020204" pitchFamily="34" charset="0"/>
                <a:cs typeface="Arial" panose="020B0604020202020204" pitchFamily="34" charset="0"/>
              </a:rPr>
              <a:t>  + 2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 </a:t>
            </a:r>
            <a:r>
              <a:rPr lang="en-GB"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+ 2x Hg              </a:t>
            </a:r>
          </a:p>
          <a:p>
            <a:pPr marL="0" indent="0"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NaOH</a:t>
            </a:r>
            <a:r>
              <a:rPr lang="cs-CZ" altLang="en-US" sz="2000" dirty="0" smtClean="0">
                <a:latin typeface="Arial" panose="020B0604020202020204" pitchFamily="34" charset="0"/>
                <a:cs typeface="Arial" panose="020B0604020202020204" pitchFamily="34" charset="0"/>
              </a:rPr>
              <a:t> je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hygroskopický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pohlcuje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vzduš</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vlhkost</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vzdušným</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CO</a:t>
            </a:r>
            <a:r>
              <a:rPr lang="cs-CZ"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reaguje</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marL="0" indent="0" algn="ct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  CO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p>
        </p:txBody>
      </p:sp>
      <p:pic>
        <p:nvPicPr>
          <p:cNvPr id="4710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685800"/>
            <a:ext cx="5672441" cy="129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015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273647"/>
            <a:ext cx="8686800" cy="6032421"/>
          </a:xfrm>
          <a:prstGeom prst="rect">
            <a:avLst/>
          </a:prstGeom>
        </p:spPr>
        <p:txBody>
          <a:bodyPr wrap="square">
            <a:spAutoFit/>
          </a:bodyPr>
          <a:lstStyle/>
          <a:p>
            <a:pPr algn="just">
              <a:lnSpc>
                <a:spcPct val="90000"/>
              </a:lnSpc>
            </a:pPr>
            <a:r>
              <a:rPr lang="cs-CZ" sz="2000" b="1" dirty="0" smtClean="0">
                <a:latin typeface="Arial" panose="020B0604020202020204" pitchFamily="34" charset="0"/>
                <a:cs typeface="Arial" panose="020B0604020202020204" pitchFamily="34" charset="0"/>
              </a:rPr>
              <a:t>Uhličitan sodný </a:t>
            </a:r>
            <a:r>
              <a:rPr lang="en-GB" altLang="en-US" sz="2000" dirty="0" smtClean="0">
                <a:latin typeface="Arial" panose="020B0604020202020204" pitchFamily="34" charset="0"/>
                <a:cs typeface="Arial" panose="020B0604020202020204" pitchFamily="34" charset="0"/>
              </a:rPr>
              <a:t>Na</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CO</a:t>
            </a:r>
            <a:r>
              <a:rPr lang="en-GB"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.10 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O</a:t>
            </a:r>
            <a:r>
              <a:rPr lang="cs-CZ" altLang="en-US" sz="2000" b="1"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krystalová</a:t>
            </a:r>
            <a:r>
              <a:rPr lang="en-GB" altLang="en-US" sz="2000" dirty="0" smtClean="0">
                <a:latin typeface="Arial" panose="020B0604020202020204" pitchFamily="34" charset="0"/>
                <a:cs typeface="Arial" panose="020B0604020202020204" pitchFamily="34" charset="0"/>
              </a:rPr>
              <a:t> soda</a:t>
            </a:r>
            <a:r>
              <a:rPr lang="cs-CZ"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používá převážně při výrobě skla, v textilním a papírenském průmyslu, jako součást pracích prášků, při výrobě pigmentů, dalších solí a jako čisticí prostředek</a:t>
            </a:r>
            <a:r>
              <a:rPr lang="cs-CZ" sz="2000" dirty="0" smtClean="0">
                <a:latin typeface="Arial" panose="020B0604020202020204" pitchFamily="34" charset="0"/>
                <a:cs typeface="Arial" panose="020B0604020202020204" pitchFamily="34" charset="0"/>
              </a:rPr>
              <a:t>.</a:t>
            </a:r>
          </a:p>
          <a:p>
            <a:pPr algn="just">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Výroba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sody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Solvayovou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metodou</a:t>
            </a:r>
            <a:r>
              <a:rPr lang="en-GB" altLang="en-US" sz="2000" dirty="0" smtClean="0">
                <a:latin typeface="Arial" panose="020B0604020202020204" pitchFamily="34" charset="0"/>
                <a:cs typeface="Arial" panose="020B0604020202020204" pitchFamily="34" charset="0"/>
              </a:rPr>
              <a:t>: </a:t>
            </a:r>
          </a:p>
          <a:p>
            <a:pPr algn="just">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NH</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CO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NH</a:t>
            </a:r>
            <a:r>
              <a:rPr lang="en-GB" altLang="en-US" sz="2000" baseline="-25000" dirty="0" smtClean="0">
                <a:latin typeface="Arial" panose="020B0604020202020204" pitchFamily="34" charset="0"/>
                <a:cs typeface="Arial" panose="020B0604020202020204" pitchFamily="34" charset="0"/>
              </a:rPr>
              <a:t>4</a:t>
            </a:r>
            <a:r>
              <a:rPr lang="en-GB" altLang="en-US" sz="2000" dirty="0" smtClean="0">
                <a:latin typeface="Arial" panose="020B0604020202020204" pitchFamily="34" charset="0"/>
                <a:cs typeface="Arial" panose="020B0604020202020204" pitchFamily="34" charset="0"/>
              </a:rPr>
              <a:t>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p>
          <a:p>
            <a:pPr algn="just">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NaCl</a:t>
            </a:r>
            <a:r>
              <a:rPr lang="en-GB" altLang="en-US" sz="2000" dirty="0" smtClean="0">
                <a:latin typeface="Arial" panose="020B0604020202020204" pitchFamily="34" charset="0"/>
                <a:cs typeface="Arial" panose="020B0604020202020204" pitchFamily="34" charset="0"/>
              </a:rPr>
              <a:t>  +  NH</a:t>
            </a:r>
            <a:r>
              <a:rPr lang="en-GB" altLang="en-US" sz="2000" baseline="-25000" dirty="0" smtClean="0">
                <a:latin typeface="Arial" panose="020B0604020202020204" pitchFamily="34" charset="0"/>
                <a:cs typeface="Arial" panose="020B0604020202020204" pitchFamily="34" charset="0"/>
              </a:rPr>
              <a:t>4</a:t>
            </a:r>
            <a:r>
              <a:rPr lang="en-GB" altLang="en-US" sz="2000" dirty="0" smtClean="0">
                <a:latin typeface="Arial" panose="020B0604020202020204" pitchFamily="34" charset="0"/>
                <a:cs typeface="Arial" panose="020B0604020202020204" pitchFamily="34" charset="0"/>
              </a:rPr>
              <a:t>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NH</a:t>
            </a:r>
            <a:r>
              <a:rPr lang="en-GB" altLang="en-US" sz="2000" baseline="-25000" dirty="0" smtClean="0">
                <a:latin typeface="Arial" panose="020B0604020202020204" pitchFamily="34" charset="0"/>
                <a:cs typeface="Arial" panose="020B0604020202020204" pitchFamily="34" charset="0"/>
              </a:rPr>
              <a:t>4</a:t>
            </a:r>
            <a:r>
              <a:rPr lang="en-GB" altLang="en-US" sz="2000" dirty="0" smtClean="0">
                <a:latin typeface="Arial" panose="020B0604020202020204" pitchFamily="34" charset="0"/>
                <a:cs typeface="Arial" panose="020B0604020202020204" pitchFamily="34" charset="0"/>
              </a:rPr>
              <a:t>Cl </a:t>
            </a:r>
          </a:p>
          <a:p>
            <a:pPr algn="just">
              <a:lnSpc>
                <a:spcPct val="90000"/>
              </a:lnSpc>
            </a:pPr>
            <a:r>
              <a:rPr lang="en-GB" altLang="en-US" sz="2000" dirty="0" err="1" smtClean="0">
                <a:latin typeface="Arial" panose="020B0604020202020204" pitchFamily="34" charset="0"/>
                <a:cs typeface="Arial" panose="020B0604020202020204" pitchFamily="34" charset="0"/>
              </a:rPr>
              <a:t>odfiltrovaný</a:t>
            </a:r>
            <a:r>
              <a:rPr lang="en-GB" altLang="en-US" sz="2000" dirty="0" smtClean="0">
                <a:latin typeface="Arial" panose="020B0604020202020204" pitchFamily="34" charset="0"/>
                <a:cs typeface="Arial" panose="020B0604020202020204" pitchFamily="34" charset="0"/>
              </a:rPr>
              <a:t> 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rozloží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žíháním</a:t>
            </a:r>
            <a:r>
              <a:rPr lang="en-GB" altLang="en-US" sz="2000" dirty="0" smtClean="0">
                <a:latin typeface="Arial" panose="020B0604020202020204" pitchFamily="34" charset="0"/>
                <a:cs typeface="Arial" panose="020B0604020202020204" pitchFamily="34" charset="0"/>
              </a:rPr>
              <a:t>:</a:t>
            </a:r>
          </a:p>
          <a:p>
            <a:pPr algn="just">
              <a:lnSpc>
                <a:spcPct val="90000"/>
              </a:lnSpc>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2 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Na</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CO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just">
              <a:lnSpc>
                <a:spcPct val="90000"/>
              </a:lnSpc>
            </a:pPr>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Hydrogenuhličitan sodný </a:t>
            </a:r>
            <a:r>
              <a:rPr lang="cs-CZ" sz="2000" dirty="0">
                <a:latin typeface="Arial" panose="020B0604020202020204" pitchFamily="34" charset="0"/>
                <a:cs typeface="Arial" panose="020B0604020202020204" pitchFamily="34" charset="0"/>
              </a:rPr>
              <a:t>se používá jako součást kypřících prášků do pečiva, k neutralizaci poleptání kyselinou či k neutralizaci žaludečních šťáv při překyselení žaludku. Může se také používat jako náplň do hasicích přístrojů.</a:t>
            </a:r>
          </a:p>
          <a:p>
            <a:pPr algn="just">
              <a:lnSpc>
                <a:spcPct val="90000"/>
              </a:lnSpc>
            </a:pP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just">
              <a:lnSpc>
                <a:spcPct val="90000"/>
              </a:lnSpc>
            </a:pPr>
            <a:r>
              <a:rPr lang="cs-CZ" sz="2000" b="1" dirty="0">
                <a:latin typeface="Arial" panose="020B0604020202020204" pitchFamily="34" charset="0"/>
                <a:cs typeface="Arial" panose="020B0604020202020204" pitchFamily="34" charset="0"/>
              </a:rPr>
              <a:t>Siřičitan sodný </a:t>
            </a:r>
            <a:r>
              <a:rPr lang="cs-CZ" sz="2000" dirty="0">
                <a:latin typeface="Arial" panose="020B0604020202020204" pitchFamily="34" charset="0"/>
                <a:cs typeface="Arial" panose="020B0604020202020204" pitchFamily="34" charset="0"/>
              </a:rPr>
              <a:t>se používá ve fotografickém průmyslu v ustalovací fázi a u výbojek. Ve farmacii se používá jako antiseptikum a jako konzervační prostředek</a:t>
            </a:r>
            <a:r>
              <a:rPr lang="cs-CZ" sz="2000" dirty="0" smtClean="0">
                <a:latin typeface="Arial" panose="020B0604020202020204" pitchFamily="34" charset="0"/>
                <a:cs typeface="Arial" panose="020B0604020202020204" pitchFamily="34" charset="0"/>
              </a:rPr>
              <a:t>.</a:t>
            </a:r>
          </a:p>
          <a:p>
            <a:pPr algn="just">
              <a:lnSpc>
                <a:spcPct val="90000"/>
              </a:lnSpc>
            </a:pPr>
            <a:endParaRPr lang="cs-CZ" altLang="en-US" sz="2000" dirty="0">
              <a:latin typeface="Arial" panose="020B0604020202020204" pitchFamily="34" charset="0"/>
              <a:cs typeface="Arial" panose="020B0604020202020204" pitchFamily="34" charset="0"/>
            </a:endParaRPr>
          </a:p>
          <a:p>
            <a:pPr algn="just">
              <a:lnSpc>
                <a:spcPct val="90000"/>
              </a:lnSpc>
            </a:pPr>
            <a:r>
              <a:rPr lang="cs-CZ" sz="2000" b="1" dirty="0">
                <a:latin typeface="Arial" panose="020B0604020202020204" pitchFamily="34" charset="0"/>
                <a:cs typeface="Arial" panose="020B0604020202020204" pitchFamily="34" charset="0"/>
              </a:rPr>
              <a:t>Síran sodný </a:t>
            </a:r>
            <a:r>
              <a:rPr lang="cs-CZ" sz="2000" dirty="0">
                <a:latin typeface="Arial" panose="020B0604020202020204" pitchFamily="34" charset="0"/>
                <a:cs typeface="Arial" panose="020B0604020202020204" pitchFamily="34" charset="0"/>
              </a:rPr>
              <a:t>se používá při výrobě skla, organických rozpouštědel, jako součást pracích prostředků a v lékařství se používá jako projímadlo</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Hydratovaná sůl se nazývá Glauberova sůl. </a:t>
            </a:r>
            <a:r>
              <a:rPr lang="cs-CZ" sz="2000" dirty="0" smtClean="0">
                <a:latin typeface="Arial" panose="020B0604020202020204" pitchFamily="34" charset="0"/>
                <a:cs typeface="Arial" panose="020B0604020202020204" pitchFamily="34" charset="0"/>
              </a:rPr>
              <a:t>Bezvodý slouží jako sušidlo.</a:t>
            </a:r>
            <a:endParaRPr lang="en-GB"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11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28600" y="228600"/>
            <a:ext cx="8763000" cy="4525963"/>
          </a:xfrm>
        </p:spPr>
        <p:txBody>
          <a:bodyPr>
            <a:normAutofit/>
          </a:bodyPr>
          <a:lstStyle/>
          <a:p>
            <a:pPr eaLnBrk="1" hangingPunct="1">
              <a:buFont typeface="Wingdings" pitchFamily="2" charset="2"/>
              <a:buNone/>
            </a:pPr>
            <a:r>
              <a:rPr lang="en-GB" altLang="en-US" sz="2000" b="1" dirty="0" smtClean="0">
                <a:latin typeface="Arial" panose="020B0604020202020204" pitchFamily="34" charset="0"/>
                <a:cs typeface="Arial" panose="020B0604020202020204" pitchFamily="34" charset="0"/>
              </a:rPr>
              <a:t>NaHCO</a:t>
            </a:r>
            <a:r>
              <a:rPr lang="en-GB" altLang="en-US" sz="2000" b="1" baseline="-25000" dirty="0" smtClean="0">
                <a:latin typeface="Arial" panose="020B0604020202020204" pitchFamily="34" charset="0"/>
                <a:cs typeface="Arial" panose="020B0604020202020204" pitchFamily="34" charset="0"/>
              </a:rPr>
              <a:t>3</a:t>
            </a:r>
            <a:endParaRPr lang="cs-CZ" altLang="en-US" sz="2000" b="1" baseline="-25000" dirty="0" smtClean="0">
              <a:latin typeface="Arial" panose="020B0604020202020204" pitchFamily="34" charset="0"/>
              <a:cs typeface="Arial" panose="020B0604020202020204" pitchFamily="34" charset="0"/>
            </a:endParaRPr>
          </a:p>
          <a:p>
            <a:pPr algn="just">
              <a:buNone/>
            </a:pP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užívací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jedlá</a:t>
            </a:r>
            <a:r>
              <a:rPr lang="en-GB" altLang="en-US" sz="2000" dirty="0" smtClean="0">
                <a:latin typeface="Arial" panose="020B0604020202020204" pitchFamily="34" charset="0"/>
                <a:cs typeface="Arial" panose="020B0604020202020204" pitchFamily="34" charset="0"/>
              </a:rPr>
              <a:t>) soda, k </a:t>
            </a:r>
            <a:r>
              <a:rPr lang="en-GB" altLang="en-US" sz="2000" dirty="0" err="1" smtClean="0">
                <a:latin typeface="Arial" panose="020B0604020202020204" pitchFamily="34" charset="0"/>
                <a:cs typeface="Arial" panose="020B0604020202020204" pitchFamily="34" charset="0"/>
              </a:rPr>
              <a:t>potla</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nadm</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rné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kyselosti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žalude</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ních</a:t>
            </a:r>
            <a:r>
              <a:rPr lang="en-GB" altLang="en-US" sz="2000" dirty="0" smtClean="0">
                <a:latin typeface="Arial" panose="020B0604020202020204" pitchFamily="34" charset="0"/>
                <a:cs typeface="Arial" panose="020B0604020202020204" pitchFamily="34" charset="0"/>
              </a:rPr>
              <a:t> š</a:t>
            </a:r>
            <a:r>
              <a:rPr lang="cs-CZ" altLang="en-US" sz="2000" dirty="0" err="1" smtClean="0">
                <a:latin typeface="Arial" panose="020B0604020202020204" pitchFamily="34" charset="0"/>
                <a:cs typeface="Arial" panose="020B0604020202020204" pitchFamily="34" charset="0"/>
              </a:rPr>
              <a:t>ťá</a:t>
            </a:r>
            <a:r>
              <a:rPr lang="en-GB" altLang="en-US" sz="2000" dirty="0" smtClean="0">
                <a:latin typeface="Arial" panose="020B0604020202020204" pitchFamily="34" charset="0"/>
                <a:cs typeface="Arial" panose="020B0604020202020204" pitchFamily="34" charset="0"/>
              </a:rPr>
              <a:t>v:   </a:t>
            </a:r>
            <a:endParaRPr lang="cs-CZ" altLang="en-US" sz="2000" dirty="0" smtClean="0">
              <a:latin typeface="Arial" panose="020B0604020202020204" pitchFamily="34" charset="0"/>
              <a:cs typeface="Arial" panose="020B0604020202020204" pitchFamily="34" charset="0"/>
            </a:endParaRPr>
          </a:p>
          <a:p>
            <a:pPr algn="ct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HCl</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NaCl</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CO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lgn="ct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algn="just"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Octan sodný</a:t>
            </a:r>
          </a:p>
          <a:p>
            <a:pPr marL="0" indent="0" algn="just">
              <a:buNone/>
            </a:pPr>
            <a:r>
              <a:rPr lang="cs-CZ" sz="2000" dirty="0" smtClean="0">
                <a:latin typeface="Arial" panose="020B0604020202020204" pitchFamily="34" charset="0"/>
                <a:cs typeface="Arial" panose="020B0604020202020204" pitchFamily="34" charset="0"/>
              </a:rPr>
              <a:t>  je obsažen v tzv. </a:t>
            </a:r>
            <a:r>
              <a:rPr lang="cs-CZ" sz="2000" b="1" dirty="0" err="1" smtClean="0">
                <a:latin typeface="Arial" panose="020B0604020202020204" pitchFamily="34" charset="0"/>
                <a:cs typeface="Arial" panose="020B0604020202020204" pitchFamily="34" charset="0"/>
              </a:rPr>
              <a:t>samoohřívacích</a:t>
            </a:r>
            <a:r>
              <a:rPr lang="cs-CZ" sz="2000" b="1" dirty="0" smtClean="0">
                <a:latin typeface="Arial" panose="020B0604020202020204" pitchFamily="34" charset="0"/>
                <a:cs typeface="Arial" panose="020B0604020202020204" pitchFamily="34" charset="0"/>
              </a:rPr>
              <a:t> polštářcích</a:t>
            </a:r>
            <a:r>
              <a:rPr lang="cs-CZ"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V polštářku je přesycený roztok octanu sodného, látky tající a krystalizující při teplotě 54 (58) °C. Nepatrným impulsem dojde k okamžité změně  skupenství a s tím spojenému uvolnění tepla (264–289 </a:t>
            </a:r>
            <a:r>
              <a:rPr lang="cs-CZ" altLang="en-US" sz="2000" dirty="0" err="1" smtClean="0">
                <a:latin typeface="Arial" panose="020B0604020202020204" pitchFamily="34" charset="0"/>
                <a:cs typeface="Arial" panose="020B0604020202020204" pitchFamily="34" charset="0"/>
              </a:rPr>
              <a:t>kJ</a:t>
            </a:r>
            <a:r>
              <a:rPr lang="cs-CZ" altLang="en-US" sz="2000" dirty="0" smtClean="0">
                <a:latin typeface="Arial" panose="020B0604020202020204" pitchFamily="34" charset="0"/>
                <a:cs typeface="Arial" panose="020B0604020202020204" pitchFamily="34" charset="0"/>
              </a:rPr>
              <a:t>/kg). Ohýbání kovu s členitým povrchem vede k uvolnění drobných částic, které poslouží jako krystalizační jádra. Ohřátím na teplotu vyšší než je 54 (58) °C, třeba ve vroucí vodě, se krystaly zase rozpustí a polštářek je připraven k dalšímu použití.</a:t>
            </a:r>
          </a:p>
        </p:txBody>
      </p:sp>
      <p:pic>
        <p:nvPicPr>
          <p:cNvPr id="46082" name="Picture 2" descr="Samoohřívací polštář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22" y="4495800"/>
            <a:ext cx="188938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Samoohřívací polštářek - záž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4495800"/>
            <a:ext cx="175437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Samoohřívací polštářek - nábě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495801"/>
            <a:ext cx="1813607" cy="2044430"/>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Samoohřívací polštářek - výhř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472397"/>
            <a:ext cx="1981200" cy="205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2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39430" y="228600"/>
            <a:ext cx="8852170" cy="5940088"/>
          </a:xfrm>
          <a:prstGeom prst="rect">
            <a:avLst/>
          </a:prstGeom>
        </p:spPr>
        <p:txBody>
          <a:bodyPr wrap="square">
            <a:spAutoFit/>
          </a:bodyPr>
          <a:lstStyle/>
          <a:p>
            <a:pPr algn="just"/>
            <a:r>
              <a:rPr lang="en-US" sz="2000" b="1" dirty="0" smtClean="0">
                <a:latin typeface="Arial" panose="020B0604020202020204" pitchFamily="34" charset="0"/>
                <a:cs typeface="Arial" panose="020B0604020202020204" pitchFamily="34" charset="0"/>
              </a:rPr>
              <a:t>A</a:t>
            </a:r>
            <a:r>
              <a:rPr lang="cs-CZ" sz="2000" b="1" dirty="0" err="1" smtClean="0">
                <a:latin typeface="Arial" panose="020B0604020202020204" pitchFamily="34" charset="0"/>
                <a:cs typeface="Arial" panose="020B0604020202020204" pitchFamily="34" charset="0"/>
              </a:rPr>
              <a:t>zid</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sodný </a:t>
            </a:r>
            <a:r>
              <a:rPr lang="cs-CZ" sz="2000" dirty="0" smtClean="0">
                <a:latin typeface="Arial" panose="020B0604020202020204" pitchFamily="34" charset="0"/>
                <a:cs typeface="Arial" panose="020B0604020202020204" pitchFamily="34" charset="0"/>
              </a:rPr>
              <a:t>NaN</a:t>
            </a:r>
            <a:r>
              <a:rPr lang="cs-CZ"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p</a:t>
            </a:r>
            <a:r>
              <a:rPr lang="cs-CZ" sz="2000" dirty="0" err="1" smtClean="0">
                <a:latin typeface="Arial" panose="020B0604020202020204" pitchFamily="34" charset="0"/>
                <a:cs typeface="Arial" panose="020B0604020202020204" pitchFamily="34" charset="0"/>
              </a:rPr>
              <a:t>ři</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explozi uvolňuje azid sodný v krátkém okamžiku velké množství dusíku, díky této vlastnosti se používá jako hlavní složka iniciačních náloží do airbagů v automobilech. </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Peroxid </a:t>
            </a:r>
            <a:r>
              <a:rPr lang="cs-CZ" sz="2000" dirty="0">
                <a:latin typeface="Arial" panose="020B0604020202020204" pitchFamily="34" charset="0"/>
                <a:cs typeface="Arial" panose="020B0604020202020204" pitchFamily="34" charset="0"/>
              </a:rPr>
              <a:t>sodný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dusičnan sodný NaNO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využívají v pyrotechnice - barví plamen sytě žlutě.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Oxid </a:t>
            </a:r>
            <a:r>
              <a:rPr lang="cs-CZ" sz="2000" b="1" dirty="0">
                <a:latin typeface="Arial" panose="020B0604020202020204" pitchFamily="34" charset="0"/>
                <a:cs typeface="Arial" panose="020B0604020202020204" pitchFamily="34" charset="0"/>
              </a:rPr>
              <a:t>sodný </a:t>
            </a: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se používá jako tavivo při přípravě keramických </a:t>
            </a:r>
            <a:r>
              <a:rPr lang="cs-CZ" sz="2000" dirty="0" smtClean="0">
                <a:latin typeface="Arial" panose="020B0604020202020204" pitchFamily="34" charset="0"/>
                <a:cs typeface="Arial" panose="020B0604020202020204" pitchFamily="34" charset="0"/>
              </a:rPr>
              <a:t>glazur</a:t>
            </a:r>
            <a:r>
              <a:rPr lang="en-US"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Peroxid sodný </a:t>
            </a:r>
            <a:r>
              <a:rPr lang="cs-CZ" sz="2000" dirty="0" smtClean="0">
                <a:latin typeface="Arial" panose="020B0604020202020204" pitchFamily="34" charset="0"/>
                <a:cs typeface="Arial" panose="020B0604020202020204" pitchFamily="34" charset="0"/>
              </a:rPr>
              <a:t>se </a:t>
            </a:r>
            <a:r>
              <a:rPr lang="cs-CZ" sz="2000" dirty="0">
                <a:latin typeface="Arial" panose="020B0604020202020204" pitchFamily="34" charset="0"/>
                <a:cs typeface="Arial" panose="020B0604020202020204" pitchFamily="34" charset="0"/>
              </a:rPr>
              <a:t>používá jako součást pracích prášků a k přípravě bělících lázní na hedvábí, vlnu, umělé hedvábí, slámu, peří, vlasy, štětiny, mořské houby, dřevo, kosti a slonovinu. </a:t>
            </a:r>
            <a:r>
              <a:rPr lang="cs-CZ" sz="2000" dirty="0" smtClean="0">
                <a:latin typeface="Arial" panose="020B0604020202020204" pitchFamily="34" charset="0"/>
                <a:cs typeface="Arial" panose="020B0604020202020204" pitchFamily="34" charset="0"/>
              </a:rPr>
              <a:t>Také se </a:t>
            </a:r>
            <a:r>
              <a:rPr lang="cs-CZ" sz="2000" dirty="0">
                <a:latin typeface="Arial" panose="020B0604020202020204" pitchFamily="34" charset="0"/>
                <a:cs typeface="Arial" panose="020B0604020202020204" pitchFamily="34" charset="0"/>
              </a:rPr>
              <a:t>používá pro poutání vzdušného oxidu uhličitého v ponorkách a dýchacích přístrojích pro potápěče pod názvem </a:t>
            </a:r>
            <a:r>
              <a:rPr lang="cs-CZ" sz="2000" dirty="0" err="1" smtClean="0">
                <a:latin typeface="Arial" panose="020B0604020202020204" pitchFamily="34" charset="0"/>
                <a:cs typeface="Arial" panose="020B0604020202020204" pitchFamily="34" charset="0"/>
              </a:rPr>
              <a:t>Oxon</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Nalézá také využití jako energetické oxidační činidlo.</a:t>
            </a:r>
            <a:endParaRPr lang="cs-CZ" sz="2000" dirty="0" smtClean="0">
              <a:latin typeface="Arial" panose="020B0604020202020204" pitchFamily="34" charset="0"/>
              <a:cs typeface="Arial" panose="020B0604020202020204" pitchFamily="34" charset="0"/>
            </a:endParaRPr>
          </a:p>
          <a:p>
            <a:pPr algn="just"/>
            <a:r>
              <a:rPr lang="en-US" sz="2000" b="1" dirty="0" smtClean="0">
                <a:latin typeface="Arial" panose="020B0604020202020204" pitchFamily="34" charset="0"/>
                <a:cs typeface="Arial" panose="020B0604020202020204" pitchFamily="34" charset="0"/>
              </a:rPr>
              <a:t>S</a:t>
            </a:r>
            <a:r>
              <a:rPr lang="cs-CZ" sz="2000" b="1" dirty="0" err="1" smtClean="0">
                <a:latin typeface="Arial" panose="020B0604020202020204" pitchFamily="34" charset="0"/>
                <a:cs typeface="Arial" panose="020B0604020202020204" pitchFamily="34" charset="0"/>
              </a:rPr>
              <a:t>ulfid</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sodný </a:t>
            </a:r>
            <a:r>
              <a:rPr lang="cs-CZ" sz="2000" dirty="0">
                <a:latin typeface="Arial" panose="020B0604020202020204" pitchFamily="34" charset="0"/>
                <a:cs typeface="Arial" panose="020B0604020202020204" pitchFamily="34" charset="0"/>
              </a:rPr>
              <a:t>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se používá v koželužství k odchlupování kůží a sloužil jako jedna z výchozích surovin po výrobu bojové látky yperit.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Dusitan </a:t>
            </a:r>
            <a:r>
              <a:rPr lang="cs-CZ" sz="2000" b="1" dirty="0">
                <a:latin typeface="Arial" panose="020B0604020202020204" pitchFamily="34" charset="0"/>
                <a:cs typeface="Arial" panose="020B0604020202020204" pitchFamily="34" charset="0"/>
              </a:rPr>
              <a:t>sodný </a:t>
            </a:r>
            <a:r>
              <a:rPr lang="cs-CZ" sz="2000" dirty="0">
                <a:latin typeface="Arial" panose="020B0604020202020204" pitchFamily="34" charset="0"/>
                <a:cs typeface="Arial" panose="020B0604020202020204" pitchFamily="34" charset="0"/>
              </a:rPr>
              <a:t>NaNO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hlavní součástí detekčních </a:t>
            </a:r>
            <a:r>
              <a:rPr lang="cs-CZ" sz="2000" dirty="0" err="1">
                <a:latin typeface="Arial" panose="020B0604020202020204" pitchFamily="34" charset="0"/>
                <a:cs typeface="Arial" panose="020B0604020202020204" pitchFamily="34" charset="0"/>
              </a:rPr>
              <a:t>průkazníkových</a:t>
            </a:r>
            <a:r>
              <a:rPr lang="cs-CZ" sz="2000" dirty="0">
                <a:latin typeface="Arial" panose="020B0604020202020204" pitchFamily="34" charset="0"/>
                <a:cs typeface="Arial" panose="020B0604020202020204" pitchFamily="34" charset="0"/>
              </a:rPr>
              <a:t> trubiček PT-381/1 a PT-27 k důkazu bojových chemických látek DM </a:t>
            </a:r>
            <a:r>
              <a:rPr lang="cs-CZ" sz="2000" i="1" dirty="0">
                <a:latin typeface="Arial" panose="020B0604020202020204" pitchFamily="34" charset="0"/>
                <a:cs typeface="Arial" panose="020B0604020202020204" pitchFamily="34" charset="0"/>
              </a:rPr>
              <a:t>(</a:t>
            </a:r>
            <a:r>
              <a:rPr lang="cs-CZ" sz="2000" i="1" dirty="0" err="1">
                <a:latin typeface="Arial" panose="020B0604020202020204" pitchFamily="34" charset="0"/>
                <a:cs typeface="Arial" panose="020B0604020202020204" pitchFamily="34" charset="0"/>
              </a:rPr>
              <a:t>adamsit</a:t>
            </a:r>
            <a:r>
              <a:rPr lang="cs-CZ" sz="2000" i="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a </a:t>
            </a:r>
            <a:r>
              <a:rPr lang="cs-CZ" sz="2000" dirty="0" smtClean="0">
                <a:latin typeface="Arial" panose="020B0604020202020204" pitchFamily="34" charset="0"/>
                <a:cs typeface="Arial" panose="020B0604020202020204" pitchFamily="34" charset="0"/>
              </a:rPr>
              <a:t>CR.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Amid </a:t>
            </a:r>
            <a:r>
              <a:rPr lang="cs-CZ" sz="2000" b="1" dirty="0">
                <a:latin typeface="Arial" panose="020B0604020202020204" pitchFamily="34" charset="0"/>
                <a:cs typeface="Arial" panose="020B0604020202020204" pitchFamily="34" charset="0"/>
              </a:rPr>
              <a:t>sodný </a:t>
            </a:r>
            <a:r>
              <a:rPr lang="cs-CZ" sz="2000" dirty="0">
                <a:latin typeface="Arial" panose="020B0604020202020204" pitchFamily="34" charset="0"/>
                <a:cs typeface="Arial" panose="020B0604020202020204" pitchFamily="34" charset="0"/>
              </a:rPr>
              <a:t>NaNH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základní surovinou po výrobu </a:t>
            </a:r>
            <a:r>
              <a:rPr lang="cs-CZ" sz="2000" b="1" dirty="0">
                <a:latin typeface="Arial" panose="020B0604020202020204" pitchFamily="34" charset="0"/>
                <a:cs typeface="Arial" panose="020B0604020202020204" pitchFamily="34" charset="0"/>
              </a:rPr>
              <a:t>kyanidu sodného </a:t>
            </a:r>
            <a:r>
              <a:rPr lang="cs-CZ" sz="2000" dirty="0" err="1">
                <a:latin typeface="Arial" panose="020B0604020202020204" pitchFamily="34" charset="0"/>
                <a:cs typeface="Arial" panose="020B0604020202020204" pitchFamily="34" charset="0"/>
              </a:rPr>
              <a:t>NaCN</a:t>
            </a:r>
            <a:r>
              <a:rPr lang="cs-CZ" sz="2000" dirty="0">
                <a:latin typeface="Arial" panose="020B0604020202020204" pitchFamily="34" charset="0"/>
                <a:cs typeface="Arial" panose="020B0604020202020204" pitchFamily="34" charset="0"/>
              </a:rPr>
              <a:t>, který se využívá zejména k loužení zlata.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Jodid </a:t>
            </a:r>
            <a:r>
              <a:rPr lang="cs-CZ" sz="2000" b="1" dirty="0">
                <a:latin typeface="Arial" panose="020B0604020202020204" pitchFamily="34" charset="0"/>
                <a:cs typeface="Arial" panose="020B0604020202020204" pitchFamily="34" charset="0"/>
              </a:rPr>
              <a:t>sodný </a:t>
            </a:r>
            <a:r>
              <a:rPr lang="cs-CZ" sz="2000" dirty="0" err="1">
                <a:latin typeface="Arial" panose="020B0604020202020204" pitchFamily="34" charset="0"/>
                <a:cs typeface="Arial" panose="020B0604020202020204" pitchFamily="34" charset="0"/>
              </a:rPr>
              <a:t>NaI</a:t>
            </a:r>
            <a:r>
              <a:rPr lang="cs-CZ" sz="2000" dirty="0">
                <a:latin typeface="Arial" panose="020B0604020202020204" pitchFamily="34" charset="0"/>
                <a:cs typeface="Arial" panose="020B0604020202020204" pitchFamily="34" charset="0"/>
              </a:rPr>
              <a:t> se používá k výrobě luminoforů halogenidových výbojek</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169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5324535"/>
          </a:xfrm>
          <a:prstGeom prst="rect">
            <a:avLst/>
          </a:prstGeom>
        </p:spPr>
        <p:txBody>
          <a:bodyPr wrap="square">
            <a:spAutoFit/>
          </a:bodyPr>
          <a:lstStyle/>
          <a:p>
            <a:pPr algn="just"/>
            <a:r>
              <a:rPr lang="cs-CZ" sz="2000" b="1" dirty="0">
                <a:latin typeface="Arial" panose="020B0604020202020204" pitchFamily="34" charset="0"/>
                <a:cs typeface="Arial" panose="020B0604020202020204" pitchFamily="34" charset="0"/>
              </a:rPr>
              <a:t>Chlorid sodný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známý též jako sůl kamenná nebo kuchyňská sůl patří od dávných dob k běžně využívaným chemikáliím. Jako nezbytná součást lidské potravy byla již ve starověku mimořádně cennou surovinou a obchod s ní patřil k velmi výnosným, avšak i značně riskantním oborům podnikání. V současné době nalézá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řadu průmyslových uplatnění. V běžném životě se s kuchyňskou solí setkáme nejčastěji v kuchyni. Získává se dolováním kamenné soli nebo odpařováním vody z mořské vody.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  Sodná sůl kyseliny </a:t>
            </a:r>
            <a:r>
              <a:rPr lang="cs-CZ" sz="2000" b="1" dirty="0" err="1" smtClean="0">
                <a:latin typeface="Arial" panose="020B0604020202020204" pitchFamily="34" charset="0"/>
                <a:cs typeface="Arial" panose="020B0604020202020204" pitchFamily="34" charset="0"/>
              </a:rPr>
              <a:t>dichlorizokyanurové</a:t>
            </a:r>
            <a:r>
              <a:rPr lang="cs-CZ" sz="2000" dirty="0" smtClean="0">
                <a:latin typeface="Arial" panose="020B0604020202020204" pitchFamily="34" charset="0"/>
                <a:cs typeface="Arial" panose="020B0604020202020204" pitchFamily="34" charset="0"/>
              </a:rPr>
              <a:t> C</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N</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NaO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slouží jako zdroj aktivního chloru v bazénové chemii.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Cyklohexylsulfanan</a:t>
            </a:r>
            <a:r>
              <a:rPr lang="cs-CZ" sz="2000" b="1" dirty="0" smtClean="0">
                <a:latin typeface="Arial" panose="020B0604020202020204" pitchFamily="34" charset="0"/>
                <a:cs typeface="Arial" panose="020B0604020202020204" pitchFamily="34" charset="0"/>
              </a:rPr>
              <a:t> sodný</a:t>
            </a:r>
            <a:r>
              <a:rPr lang="cs-CZ" sz="2000" dirty="0" smtClean="0">
                <a:latin typeface="Arial" panose="020B0604020202020204" pitchFamily="34" charset="0"/>
                <a:cs typeface="Arial" panose="020B0604020202020204" pitchFamily="34" charset="0"/>
              </a:rPr>
              <a:t> je pod názvem cyklamát sodný používaný jako umělé sladidlo, </a:t>
            </a:r>
          </a:p>
          <a:p>
            <a:pPr algn="just"/>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a:t>
            </a:r>
            <a:r>
              <a:rPr lang="cs-CZ" sz="2000" dirty="0" err="1" smtClean="0">
                <a:latin typeface="Arial" panose="020B0604020202020204" pitchFamily="34" charset="0"/>
                <a:cs typeface="Arial" panose="020B0604020202020204" pitchFamily="34" charset="0"/>
              </a:rPr>
              <a:t>odná</a:t>
            </a:r>
            <a:r>
              <a:rPr lang="cs-CZ" sz="2000" dirty="0" smtClean="0">
                <a:latin typeface="Arial" panose="020B0604020202020204" pitchFamily="34" charset="0"/>
                <a:cs typeface="Arial" panose="020B0604020202020204" pitchFamily="34" charset="0"/>
              </a:rPr>
              <a:t> sůl kyseliny </a:t>
            </a:r>
            <a:r>
              <a:rPr lang="cs-CZ" sz="2000" dirty="0" err="1" smtClean="0">
                <a:latin typeface="Arial" panose="020B0604020202020204" pitchFamily="34" charset="0"/>
                <a:cs typeface="Arial" panose="020B0604020202020204" pitchFamily="34" charset="0"/>
              </a:rPr>
              <a:t>glutamové</a:t>
            </a:r>
            <a:r>
              <a:rPr lang="cs-CZ" sz="2000" dirty="0" smtClean="0">
                <a:latin typeface="Arial" panose="020B0604020202020204" pitchFamily="34" charset="0"/>
                <a:cs typeface="Arial" panose="020B0604020202020204" pitchFamily="34" charset="0"/>
              </a:rPr>
              <a:t> je pod názvem </a:t>
            </a:r>
            <a:r>
              <a:rPr lang="cs-CZ" sz="2000" b="1" dirty="0" smtClean="0">
                <a:latin typeface="Arial" panose="020B0604020202020204" pitchFamily="34" charset="0"/>
                <a:cs typeface="Arial" panose="020B0604020202020204" pitchFamily="34" charset="0"/>
              </a:rPr>
              <a:t>glutaman sodný </a:t>
            </a:r>
            <a:r>
              <a:rPr lang="cs-CZ" sz="2000" dirty="0" smtClean="0">
                <a:latin typeface="Arial" panose="020B0604020202020204" pitchFamily="34" charset="0"/>
                <a:cs typeface="Arial" panose="020B0604020202020204" pitchFamily="34" charset="0"/>
              </a:rPr>
              <a:t>využívána jako potravinářský doplněk E 621. </a:t>
            </a:r>
          </a:p>
          <a:p>
            <a:pPr algn="just"/>
            <a:r>
              <a:rPr lang="cs-CZ" sz="2000" b="1" dirty="0" smtClean="0">
                <a:latin typeface="Arial" panose="020B0604020202020204" pitchFamily="34" charset="0"/>
                <a:cs typeface="Arial" panose="020B0604020202020204" pitchFamily="34" charset="0"/>
              </a:rPr>
              <a:t>  Benzoan sodný </a:t>
            </a:r>
            <a:r>
              <a:rPr lang="cs-CZ" sz="2000" dirty="0" smtClean="0">
                <a:latin typeface="Arial" panose="020B0604020202020204" pitchFamily="34" charset="0"/>
                <a:cs typeface="Arial" panose="020B0604020202020204" pitchFamily="34" charset="0"/>
              </a:rPr>
              <a:t>se přidává do hořčice jako konzervační prostředek.</a:t>
            </a:r>
          </a:p>
          <a:p>
            <a:pPr algn="just"/>
            <a:r>
              <a:rPr lang="cs-CZ" sz="2000" b="1" dirty="0" smtClean="0">
                <a:latin typeface="Arial" panose="020B0604020202020204" pitchFamily="34" charset="0"/>
                <a:cs typeface="Arial" panose="020B0604020202020204" pitchFamily="34" charset="0"/>
              </a:rPr>
              <a:t>  Sodné alkoholáty </a:t>
            </a:r>
            <a:r>
              <a:rPr lang="cs-CZ" sz="2000" dirty="0" smtClean="0">
                <a:latin typeface="Arial" panose="020B0604020202020204" pitchFamily="34" charset="0"/>
                <a:cs typeface="Arial" panose="020B0604020202020204" pitchFamily="34" charset="0"/>
              </a:rPr>
              <a:t>(např. </a:t>
            </a:r>
            <a:r>
              <a:rPr lang="cs-CZ" sz="2000" dirty="0" err="1" smtClean="0">
                <a:latin typeface="Arial" panose="020B0604020202020204" pitchFamily="34" charset="0"/>
                <a:cs typeface="Arial" panose="020B0604020202020204" pitchFamily="34" charset="0"/>
              </a:rPr>
              <a:t>ethanolát</a:t>
            </a:r>
            <a:r>
              <a:rPr lang="cs-CZ" sz="2000" dirty="0" smtClean="0">
                <a:latin typeface="Arial" panose="020B0604020202020204" pitchFamily="34" charset="0"/>
                <a:cs typeface="Arial" panose="020B0604020202020204" pitchFamily="34" charset="0"/>
              </a:rPr>
              <a:t> sodný) se používají jako silná organická redukční činidla.</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34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1938992"/>
          </a:xfrm>
          <a:prstGeom prst="rect">
            <a:avLst/>
          </a:prstGeom>
        </p:spPr>
        <p:txBody>
          <a:bodyPr wrap="square">
            <a:spAutoFit/>
          </a:bodyPr>
          <a:lstStyle/>
          <a:p>
            <a:pPr algn="just"/>
            <a:r>
              <a:rPr lang="cs-CZ" sz="2000" b="1" dirty="0" err="1" smtClean="0">
                <a:latin typeface="Arial" panose="020B0604020202020204" pitchFamily="34" charset="0"/>
                <a:cs typeface="Arial" panose="020B0604020202020204" pitchFamily="34" charset="0"/>
              </a:rPr>
              <a:t>Disodná</a:t>
            </a:r>
            <a:r>
              <a:rPr lang="cs-CZ" sz="2000" b="1" dirty="0" smtClean="0">
                <a:latin typeface="Arial" panose="020B0604020202020204" pitchFamily="34" charset="0"/>
                <a:cs typeface="Arial" panose="020B0604020202020204" pitchFamily="34" charset="0"/>
              </a:rPr>
              <a:t> sůl kyseliny </a:t>
            </a:r>
            <a:r>
              <a:rPr lang="cs-CZ" sz="2000" b="1" dirty="0" err="1" smtClean="0">
                <a:latin typeface="Arial" panose="020B0604020202020204" pitchFamily="34" charset="0"/>
                <a:cs typeface="Arial" panose="020B0604020202020204" pitchFamily="34" charset="0"/>
              </a:rPr>
              <a:t>ethylendiamintetraoctové</a:t>
            </a:r>
            <a:r>
              <a:rPr lang="cs-CZ" sz="2000" b="1"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(EDTA)</a:t>
            </a:r>
            <a:r>
              <a:rPr lang="cs-CZ" sz="2000" dirty="0" smtClean="0">
                <a:latin typeface="Arial" panose="020B0604020202020204" pitchFamily="34" charset="0"/>
                <a:cs typeface="Arial" panose="020B0604020202020204" pitchFamily="34" charset="0"/>
              </a:rPr>
              <a:t> je pod názvem "</a:t>
            </a:r>
            <a:r>
              <a:rPr lang="cs-CZ" sz="2000" dirty="0" err="1" smtClean="0">
                <a:latin typeface="Arial" panose="020B0604020202020204" pitchFamily="34" charset="0"/>
                <a:cs typeface="Arial" panose="020B0604020202020204" pitchFamily="34" charset="0"/>
              </a:rPr>
              <a:t>Komplexon</a:t>
            </a:r>
            <a:r>
              <a:rPr lang="cs-CZ" sz="2000" dirty="0" smtClean="0">
                <a:latin typeface="Arial" panose="020B0604020202020204" pitchFamily="34" charset="0"/>
                <a:cs typeface="Arial" panose="020B0604020202020204" pitchFamily="34" charset="0"/>
              </a:rPr>
              <a:t> III"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Chelaton</a:t>
            </a:r>
            <a:r>
              <a:rPr lang="cs-CZ" sz="2000" i="1" dirty="0" smtClean="0">
                <a:latin typeface="Arial" panose="020B0604020202020204" pitchFamily="34" charset="0"/>
                <a:cs typeface="Arial" panose="020B0604020202020204" pitchFamily="34" charset="0"/>
              </a:rPr>
              <a:t> 3)</a:t>
            </a:r>
            <a:r>
              <a:rPr lang="cs-CZ" sz="2000" dirty="0" smtClean="0">
                <a:latin typeface="Arial" panose="020B0604020202020204" pitchFamily="34" charset="0"/>
                <a:cs typeface="Arial" panose="020B0604020202020204" pitchFamily="34" charset="0"/>
              </a:rPr>
              <a:t> využívána v analytické chemii jako základní činidlo pro </a:t>
            </a:r>
            <a:r>
              <a:rPr lang="cs-CZ" sz="2000" dirty="0" err="1" smtClean="0">
                <a:latin typeface="Arial" panose="020B0604020202020204" pitchFamily="34" charset="0"/>
                <a:cs typeface="Arial" panose="020B0604020202020204" pitchFamily="34" charset="0"/>
              </a:rPr>
              <a:t>komplexometrické</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chelatometrické</a:t>
            </a:r>
            <a:r>
              <a:rPr lang="cs-CZ" sz="2000" i="1"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stanovení celé řady kovových prvků, </a:t>
            </a:r>
            <a:r>
              <a:rPr lang="cs-CZ" sz="2000" dirty="0" err="1" smtClean="0">
                <a:latin typeface="Arial" panose="020B0604020202020204" pitchFamily="34" charset="0"/>
                <a:cs typeface="Arial" panose="020B0604020202020204" pitchFamily="34" charset="0"/>
              </a:rPr>
              <a:t>tetrasodná</a:t>
            </a:r>
            <a:r>
              <a:rPr lang="cs-CZ" sz="2000" dirty="0" smtClean="0">
                <a:latin typeface="Arial" panose="020B0604020202020204" pitchFamily="34" charset="0"/>
                <a:cs typeface="Arial" panose="020B0604020202020204" pitchFamily="34" charset="0"/>
              </a:rPr>
              <a:t> sůl stejné kyseliny je pod obchodním názvem "</a:t>
            </a:r>
            <a:r>
              <a:rPr lang="cs-CZ" sz="2000" dirty="0" err="1" smtClean="0">
                <a:latin typeface="Arial" panose="020B0604020202020204" pitchFamily="34" charset="0"/>
                <a:cs typeface="Arial" panose="020B0604020202020204" pitchFamily="34" charset="0"/>
              </a:rPr>
              <a:t>Syntron</a:t>
            </a:r>
            <a:r>
              <a:rPr lang="cs-CZ" sz="2000" dirty="0" smtClean="0">
                <a:latin typeface="Arial" panose="020B0604020202020204" pitchFamily="34" charset="0"/>
                <a:cs typeface="Arial" panose="020B0604020202020204" pitchFamily="34" charset="0"/>
              </a:rPr>
              <a:t> B" používána jako </a:t>
            </a:r>
            <a:r>
              <a:rPr lang="cs-CZ" sz="2000" dirty="0" err="1" smtClean="0">
                <a:latin typeface="Arial" panose="020B0604020202020204" pitchFamily="34" charset="0"/>
                <a:cs typeface="Arial" panose="020B0604020202020204" pitchFamily="34" charset="0"/>
              </a:rPr>
              <a:t>chelatační</a:t>
            </a:r>
            <a:r>
              <a:rPr lang="cs-CZ" sz="2000" dirty="0" smtClean="0">
                <a:latin typeface="Arial" panose="020B0604020202020204" pitchFamily="34" charset="0"/>
                <a:cs typeface="Arial" panose="020B0604020202020204" pitchFamily="34" charset="0"/>
              </a:rPr>
              <a:t> činidlo k úpravě vody a k výrobě pracích a čistících prostředků.</a:t>
            </a:r>
            <a:endParaRPr lang="cs-CZ" sz="2000" dirty="0">
              <a:latin typeface="Arial" panose="020B0604020202020204" pitchFamily="34" charset="0"/>
              <a:cs typeface="Arial" panose="020B0604020202020204" pitchFamily="34" charset="0"/>
            </a:endParaRPr>
          </a:p>
        </p:txBody>
      </p:sp>
      <p:pic>
        <p:nvPicPr>
          <p:cNvPr id="87042"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014903" cy="2053187"/>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44026" y="4096352"/>
            <a:ext cx="8771374" cy="400110"/>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Organické </a:t>
            </a:r>
            <a:r>
              <a:rPr lang="cs-CZ" sz="2000" dirty="0">
                <a:latin typeface="Arial" panose="020B0604020202020204" pitchFamily="34" charset="0"/>
                <a:cs typeface="Arial" panose="020B0604020202020204" pitchFamily="34" charset="0"/>
              </a:rPr>
              <a:t>komplexy sodných sloučenin </a:t>
            </a:r>
            <a:r>
              <a:rPr lang="cs-CZ" sz="2000"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crowny</a:t>
            </a:r>
            <a:r>
              <a:rPr lang="cs-CZ" sz="2000" b="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a</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kryptáty</a:t>
            </a:r>
            <a:r>
              <a:rPr lang="cs-CZ"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87044" name="Picture 4"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490" y="4724400"/>
            <a:ext cx="49417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44293" y="286702"/>
            <a:ext cx="8848928" cy="2831544"/>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   MRE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ready</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eat</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jsou </a:t>
            </a:r>
            <a:r>
              <a:rPr lang="cs-CZ" sz="2000" dirty="0">
                <a:latin typeface="Arial" panose="020B0604020202020204" pitchFamily="34" charset="0"/>
                <a:cs typeface="Arial" panose="020B0604020202020204" pitchFamily="34" charset="0"/>
              </a:rPr>
              <a:t>to potraviny </a:t>
            </a:r>
            <a:r>
              <a:rPr lang="cs-CZ" sz="2000" dirty="0" smtClean="0">
                <a:latin typeface="Arial" panose="020B0604020202020204" pitchFamily="34" charset="0"/>
                <a:cs typeface="Arial" panose="020B0604020202020204" pitchFamily="34" charset="0"/>
              </a:rPr>
              <a:t>původně určené </a:t>
            </a:r>
            <a:r>
              <a:rPr lang="cs-CZ" sz="2000" dirty="0">
                <a:latin typeface="Arial" panose="020B0604020202020204" pitchFamily="34" charset="0"/>
                <a:cs typeface="Arial" panose="020B0604020202020204" pitchFamily="34" charset="0"/>
              </a:rPr>
              <a:t>do bojového </a:t>
            </a:r>
            <a:r>
              <a:rPr lang="cs-CZ" sz="2000" dirty="0" smtClean="0">
                <a:latin typeface="Arial" panose="020B0604020202020204" pitchFamily="34" charset="0"/>
                <a:cs typeface="Arial" panose="020B0604020202020204" pitchFamily="34" charset="0"/>
              </a:rPr>
              <a:t>nasazení.</a:t>
            </a:r>
          </a:p>
          <a:p>
            <a:pPr algn="just"/>
            <a:r>
              <a:rPr lang="cs-CZ" sz="2000" dirty="0" smtClean="0">
                <a:latin typeface="Arial" panose="020B0604020202020204" pitchFamily="34" charset="0"/>
                <a:cs typeface="Arial" panose="020B0604020202020204" pitchFamily="34" charset="0"/>
              </a:rPr>
              <a:t>   Ohřívač funguje na základě probíhající reakce vody s hořčíkem (ve slitině s malým množstvím železa a za přítomnosti kuchyňské soli). </a:t>
            </a:r>
          </a:p>
          <a:p>
            <a:pPr algn="ctr"/>
            <a:r>
              <a:rPr lang="pt-BR" sz="2000" dirty="0" smtClean="0">
                <a:latin typeface="Arial" panose="020B0604020202020204" pitchFamily="34" charset="0"/>
                <a:cs typeface="Arial" panose="020B0604020202020204" pitchFamily="34" charset="0"/>
              </a:rPr>
              <a:t>Mg </a:t>
            </a:r>
            <a:r>
              <a:rPr lang="pt-BR" sz="2000" dirty="0">
                <a:latin typeface="Arial" panose="020B0604020202020204" pitchFamily="34" charset="0"/>
                <a:cs typeface="Arial" panose="020B0604020202020204" pitchFamily="34" charset="0"/>
              </a:rPr>
              <a:t>+ 2H</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O → Mg(OH)</a:t>
            </a:r>
            <a:r>
              <a:rPr lang="pt-BR" sz="2000" baseline="-25000" dirty="0">
                <a:latin typeface="Arial" panose="020B0604020202020204" pitchFamily="34" charset="0"/>
                <a:cs typeface="Arial" panose="020B0604020202020204" pitchFamily="34" charset="0"/>
              </a:rPr>
              <a:t>2</a:t>
            </a:r>
            <a:r>
              <a:rPr lang="pt-BR" sz="2000" dirty="0">
                <a:latin typeface="Arial" panose="020B0604020202020204" pitchFamily="34" charset="0"/>
                <a:cs typeface="Arial" panose="020B0604020202020204" pitchFamily="34" charset="0"/>
              </a:rPr>
              <a:t> + </a:t>
            </a:r>
            <a:r>
              <a:rPr lang="pt-BR" sz="2000" dirty="0" smtClean="0">
                <a:latin typeface="Arial" panose="020B0604020202020204" pitchFamily="34" charset="0"/>
                <a:cs typeface="Arial" panose="020B0604020202020204" pitchFamily="34" charset="0"/>
              </a:rPr>
              <a:t>H</a:t>
            </a:r>
            <a:r>
              <a:rPr lang="pt-BR" sz="2000" baseline="-25000" dirty="0" smtClean="0">
                <a:latin typeface="Arial" panose="020B0604020202020204" pitchFamily="34" charset="0"/>
                <a:cs typeface="Arial" panose="020B0604020202020204" pitchFamily="34" charset="0"/>
              </a:rPr>
              <a:t>2</a:t>
            </a:r>
            <a:endParaRPr lang="cs-CZ" sz="2000" baseline="-25000" dirty="0" smtClean="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Reakce mezi vodou a hořčíkem umožní přivedení vody k varu,  vzniklá pára dokonale prohřeje dávku potravin asi za 10 minut. </a:t>
            </a:r>
          </a:p>
          <a:p>
            <a:endParaRPr lang="cs-CZ" dirty="0"/>
          </a:p>
        </p:txBody>
      </p:sp>
      <p:pic>
        <p:nvPicPr>
          <p:cNvPr id="77828" name="Picture 4"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31082"/>
            <a:ext cx="3637031" cy="2725268"/>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599" y="2971800"/>
            <a:ext cx="1584109"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78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0119"/>
            <a:ext cx="8839200" cy="6124754"/>
          </a:xfrm>
          <a:prstGeom prst="rect">
            <a:avLst/>
          </a:prstGeom>
        </p:spPr>
        <p:txBody>
          <a:bodyPr wrap="square">
            <a:spAutoFit/>
          </a:bodyPr>
          <a:lstStyle/>
          <a:p>
            <a:pPr algn="ctr"/>
            <a:r>
              <a:rPr lang="cs-CZ" sz="3200" b="1" dirty="0">
                <a:latin typeface="Arial" panose="020B0604020202020204" pitchFamily="34" charset="0"/>
                <a:cs typeface="Arial" panose="020B0604020202020204" pitchFamily="34" charset="0"/>
              </a:rPr>
              <a:t>Draslík</a:t>
            </a:r>
            <a:r>
              <a:rPr lang="cs-CZ"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stříbřitě bílý, lesklý, velmi měkký neušlechtilý kov</a:t>
            </a:r>
            <a:r>
              <a:rPr lang="cs-CZ" sz="2000" dirty="0" smtClean="0">
                <a:latin typeface="Arial" panose="020B0604020202020204" pitchFamily="34" charset="0"/>
                <a:cs typeface="Arial" panose="020B0604020202020204" pitchFamily="34" charset="0"/>
              </a:rPr>
              <a:t>. Jako </a:t>
            </a:r>
            <a:r>
              <a:rPr lang="cs-CZ" sz="2000" dirty="0">
                <a:latin typeface="Arial" panose="020B0604020202020204" pitchFamily="34" charset="0"/>
                <a:cs typeface="Arial" panose="020B0604020202020204" pitchFamily="34" charset="0"/>
              </a:rPr>
              <a:t>ostatní alkalické kovy, je také draslík značně reaktivní chemický prvek, s </a:t>
            </a:r>
            <a:r>
              <a:rPr lang="cs-CZ" sz="2000" u="sng" dirty="0">
                <a:latin typeface="Arial" panose="020B0604020202020204" pitchFamily="34" charset="0"/>
                <a:cs typeface="Arial" panose="020B0604020202020204" pitchFamily="34" charset="0"/>
              </a:rPr>
              <a:t>fluorem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chlorem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bromem</a:t>
            </a:r>
            <a:r>
              <a:rPr lang="cs-CZ" sz="2000" dirty="0">
                <a:latin typeface="Arial" panose="020B0604020202020204" pitchFamily="34" charset="0"/>
                <a:cs typeface="Arial" panose="020B0604020202020204" pitchFamily="34" charset="0"/>
              </a:rPr>
              <a:t> i </a:t>
            </a:r>
            <a:r>
              <a:rPr lang="cs-CZ" sz="2000" u="sng" dirty="0">
                <a:latin typeface="Arial" panose="020B0604020202020204" pitchFamily="34" charset="0"/>
                <a:cs typeface="Arial" panose="020B0604020202020204" pitchFamily="34" charset="0"/>
              </a:rPr>
              <a:t>jodem</a:t>
            </a:r>
            <a:r>
              <a:rPr lang="cs-CZ" sz="2000" dirty="0">
                <a:latin typeface="Arial" panose="020B0604020202020204" pitchFamily="34" charset="0"/>
                <a:cs typeface="Arial" panose="020B0604020202020204" pitchFamily="34" charset="0"/>
              </a:rPr>
              <a:t> reaguje explozivně již za normální teploty za vzniku draselných halogenidů KX.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se slučuje při teplotě 100°C na chalkogenidy draslíku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X. Na vlhkém vzduchu se rychle pokrývá vrstvou hydroxidu draselného KOH. </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Reakce </a:t>
            </a:r>
            <a:r>
              <a:rPr lang="cs-CZ" sz="2000" dirty="0">
                <a:latin typeface="Arial" panose="020B0604020202020204" pitchFamily="34" charset="0"/>
                <a:cs typeface="Arial" panose="020B0604020202020204" pitchFamily="34" charset="0"/>
              </a:rPr>
              <a:t>draslíku s vodou probíhá prudce za vzniku </a:t>
            </a:r>
            <a:r>
              <a:rPr lang="cs-CZ" sz="2000" u="sng" dirty="0">
                <a:latin typeface="Arial" panose="020B0604020202020204" pitchFamily="34" charset="0"/>
                <a:cs typeface="Arial" panose="020B0604020202020204" pitchFamily="34" charset="0"/>
              </a:rPr>
              <a:t>vodíku</a:t>
            </a:r>
            <a:r>
              <a:rPr lang="cs-CZ" sz="2000" dirty="0">
                <a:latin typeface="Arial" panose="020B0604020202020204" pitchFamily="34" charset="0"/>
                <a:cs typeface="Arial" panose="020B0604020202020204" pitchFamily="34" charset="0"/>
              </a:rPr>
              <a:t> a hydroxidu. Zapálen shoří na oranžový </a:t>
            </a:r>
            <a:r>
              <a:rPr lang="cs-CZ" sz="2000" dirty="0" err="1">
                <a:latin typeface="Arial" panose="020B0604020202020204" pitchFamily="34" charset="0"/>
                <a:cs typeface="Arial" panose="020B0604020202020204" pitchFamily="34" charset="0"/>
              </a:rPr>
              <a:t>superperoxid</a:t>
            </a:r>
            <a:r>
              <a:rPr lang="cs-CZ" sz="2000" dirty="0">
                <a:latin typeface="Arial" panose="020B0604020202020204" pitchFamily="34" charset="0"/>
                <a:cs typeface="Arial" panose="020B0604020202020204" pitchFamily="34" charset="0"/>
              </a:rPr>
              <a:t> KO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atmosféře ozonu shoří za vzniku nestabilního tmavě červeného ozonidu draselného KO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Při </a:t>
            </a:r>
            <a:r>
              <a:rPr lang="cs-CZ" sz="2000" dirty="0">
                <a:latin typeface="Arial" panose="020B0604020202020204" pitchFamily="34" charset="0"/>
                <a:cs typeface="Arial" panose="020B0604020202020204" pitchFamily="34" charset="0"/>
              </a:rPr>
              <a:t>teplotě přes 200°C reaguje s vodíkem za vzniku hydridu draselného KH. S kapalným amoniakem reaguje draslík již za velmi nízkých teplot za vzniku tmavě modrého </a:t>
            </a:r>
            <a:r>
              <a:rPr lang="cs-CZ" sz="2000" dirty="0" err="1">
                <a:latin typeface="Arial" panose="020B0604020202020204" pitchFamily="34" charset="0"/>
                <a:cs typeface="Arial" panose="020B0604020202020204" pitchFamily="34" charset="0"/>
              </a:rPr>
              <a:t>hexaaminkomplexu</a:t>
            </a:r>
            <a:r>
              <a:rPr lang="cs-CZ" sz="2000" dirty="0">
                <a:latin typeface="Arial" panose="020B0604020202020204" pitchFamily="34" charset="0"/>
                <a:cs typeface="Arial" panose="020B0604020202020204" pitchFamily="34" charset="0"/>
              </a:rPr>
              <a:t> [K(NH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s plynným 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při teplotě přes 60°C slučuje na amid draselný KNH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červeným </a:t>
            </a:r>
            <a:r>
              <a:rPr lang="cs-CZ" sz="2000" u="sng" dirty="0">
                <a:latin typeface="Arial" panose="020B0604020202020204" pitchFamily="34" charset="0"/>
                <a:cs typeface="Arial" panose="020B0604020202020204" pitchFamily="34" charset="0"/>
              </a:rPr>
              <a:t>fosforem</a:t>
            </a:r>
            <a:r>
              <a:rPr lang="cs-CZ" sz="2000" dirty="0">
                <a:latin typeface="Arial" panose="020B0604020202020204" pitchFamily="34" charset="0"/>
                <a:cs typeface="Arial" panose="020B0604020202020204" pitchFamily="34" charset="0"/>
              </a:rPr>
              <a:t> reaguje při teplotě okolo 200°C za vzniku zeleného, snadno hydrolyzujícího fosfidu draselného 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 Již za laboratorní teploty ochotně reaguje s oxidem dusičitým 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za vzniku dusitanu sodného KNO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Roztavený draslík se ochotně slučuje s </a:t>
            </a:r>
            <a:r>
              <a:rPr lang="cs-CZ" sz="2000" u="sng" dirty="0">
                <a:latin typeface="Arial" panose="020B0604020202020204" pitchFamily="34" charset="0"/>
                <a:cs typeface="Arial" panose="020B0604020202020204" pitchFamily="34" charset="0"/>
              </a:rPr>
              <a:t>arsenem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antimonem</a:t>
            </a:r>
            <a:r>
              <a:rPr lang="cs-CZ" sz="2000" dirty="0">
                <a:latin typeface="Arial" panose="020B0604020202020204" pitchFamily="34" charset="0"/>
                <a:cs typeface="Arial" panose="020B0604020202020204" pitchFamily="34" charset="0"/>
              </a:rPr>
              <a:t> na arsenid draselný 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As a antimonid draselný K</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Sb</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31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15400" cy="5940088"/>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Reakce draslíku s neoxidujícími kyselinami probíhá prudce exotermně za vzniku draselné soli a vývoje vodíku:</a:t>
            </a:r>
          </a:p>
          <a:p>
            <a:pPr algn="ctr"/>
            <a:r>
              <a:rPr lang="cs-CZ" sz="2000" dirty="0" smtClean="0">
                <a:latin typeface="Arial" panose="020B0604020202020204" pitchFamily="34" charset="0"/>
                <a:cs typeface="Arial" panose="020B0604020202020204" pitchFamily="34" charset="0"/>
              </a:rPr>
              <a:t>2K + 2HCl → 2KCl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Draslík je velmi silné redukční činidlo, při jeho reakci s koncentrovanou kyselinou sírovou dochází k redukci síry o 8 oxidačních stupňů za vzniku draselné soli a vývoje sirovodíku:</a:t>
            </a:r>
          </a:p>
          <a:p>
            <a:pPr algn="ctr"/>
            <a:r>
              <a:rPr lang="cs-CZ" sz="2000" dirty="0" smtClean="0">
                <a:latin typeface="Arial" panose="020B0604020202020204" pitchFamily="34" charset="0"/>
                <a:cs typeface="Arial" panose="020B0604020202020204" pitchFamily="34" charset="0"/>
              </a:rPr>
              <a:t>8K + 5H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4K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 + 4H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r>
              <a:rPr lang="cs-CZ" sz="2000" dirty="0" smtClean="0">
                <a:latin typeface="Arial" panose="020B0604020202020204" pitchFamily="34" charset="0"/>
                <a:cs typeface="Arial" panose="020B0604020202020204" pitchFamily="34" charset="0"/>
              </a:rPr>
              <a:t>Při reakci draslíku se zředěnou kyselinou sírovou vzniká vedle draselné soli oxid siřičitý a elementární síra:</a:t>
            </a:r>
          </a:p>
          <a:p>
            <a:pPr algn="ctr"/>
            <a:r>
              <a:rPr lang="cs-CZ" sz="2000" dirty="0" smtClean="0">
                <a:latin typeface="Arial" panose="020B0604020202020204" pitchFamily="34" charset="0"/>
                <a:cs typeface="Arial" panose="020B0604020202020204" pitchFamily="34" charset="0"/>
              </a:rPr>
              <a:t>8K + 6H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4K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SO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S + 6H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en-US" sz="2000" dirty="0" smtClean="0">
              <a:latin typeface="Arial" panose="020B0604020202020204" pitchFamily="34" charset="0"/>
              <a:cs typeface="Arial" panose="020B0604020202020204" pitchFamily="34" charset="0"/>
            </a:endParaRPr>
          </a:p>
          <a:p>
            <a:pPr algn="ct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laboratoři lze však také připravit sloučeniny (tzv. </a:t>
            </a:r>
            <a:r>
              <a:rPr lang="cs-CZ" sz="2000" b="1" dirty="0" err="1" smtClean="0">
                <a:latin typeface="Arial" panose="020B0604020202020204" pitchFamily="34" charset="0"/>
                <a:cs typeface="Arial" panose="020B0604020202020204" pitchFamily="34" charset="0"/>
                <a:hlinkClick r:id="rId2" tooltip="Superbáze (stránka neexistuje)"/>
              </a:rPr>
              <a:t>superbáze</a:t>
            </a:r>
            <a:r>
              <a:rPr lang="cs-CZ" sz="2000" dirty="0" smtClean="0">
                <a:latin typeface="Arial" panose="020B0604020202020204" pitchFamily="34" charset="0"/>
                <a:cs typeface="Arial" panose="020B0604020202020204" pitchFamily="34" charset="0"/>
              </a:rPr>
              <a:t>), ve kterých může mít draslík </a:t>
            </a:r>
            <a:r>
              <a:rPr lang="cs-CZ" sz="2000" dirty="0" err="1" smtClean="0">
                <a:latin typeface="Arial" panose="020B0604020202020204" pitchFamily="34" charset="0"/>
                <a:cs typeface="Arial" panose="020B0604020202020204" pitchFamily="34" charset="0"/>
              </a:rPr>
              <a:t>draslidový</a:t>
            </a:r>
            <a:r>
              <a:rPr lang="cs-CZ" sz="2000" dirty="0" smtClean="0">
                <a:latin typeface="Arial" panose="020B0604020202020204" pitchFamily="34" charset="0"/>
                <a:cs typeface="Arial" panose="020B0604020202020204" pitchFamily="34" charset="0"/>
              </a:rPr>
              <a:t> anion K</a:t>
            </a:r>
            <a:r>
              <a:rPr lang="cs-CZ" sz="2000" baseline="30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K tomu může dojít, protože draslík tak zaplní s-orbital a vytvoří stabilní elektronovou konfiguraci. Takovéto sloučeniny jsou však velmi nestabilní, protože draslík má nízkou ionizační energii, ale velmi vysokou elektronovou afinitu, proto dojde velmi snadno k oxidaci, a tak tyto sloučeniny patří mezi nejsilnější redukční činidla. Velmi rychle až explozivně reaguje draslík s kyslíkem na </a:t>
            </a:r>
            <a:r>
              <a:rPr lang="cs-CZ" sz="2000" dirty="0" err="1" smtClean="0">
                <a:latin typeface="Arial" panose="020B0604020202020204" pitchFamily="34" charset="0"/>
                <a:cs typeface="Arial" panose="020B0604020202020204" pitchFamily="34" charset="0"/>
              </a:rPr>
              <a:t>superoxid</a:t>
            </a:r>
            <a:r>
              <a:rPr lang="cs-CZ" sz="2000" dirty="0" smtClean="0">
                <a:latin typeface="Arial" panose="020B0604020202020204" pitchFamily="34" charset="0"/>
                <a:cs typeface="Arial" panose="020B0604020202020204" pitchFamily="34" charset="0"/>
              </a:rPr>
              <a:t> draselný a vodou na hydroxid draselný</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38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915400" cy="501675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Většina sloučenin draslíku je dobře rozpustná ve vodě, mezi nerozpustné sloučeniny draslíku patří </a:t>
            </a:r>
            <a:r>
              <a:rPr lang="cs-CZ" sz="2000" dirty="0" err="1" smtClean="0">
                <a:latin typeface="Arial" panose="020B0604020202020204" pitchFamily="34" charset="0"/>
                <a:cs typeface="Arial" panose="020B0604020202020204" pitchFamily="34" charset="0"/>
              </a:rPr>
              <a:t>tetrachloroplatičitan</a:t>
            </a:r>
            <a:r>
              <a:rPr lang="cs-CZ" sz="2000" dirty="0" smtClean="0">
                <a:latin typeface="Arial" panose="020B0604020202020204" pitchFamily="34" charset="0"/>
                <a:cs typeface="Arial" panose="020B0604020202020204" pitchFamily="34" charset="0"/>
              </a:rPr>
              <a:t> draselný 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[PtCl</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velice omezeně rozpustný je </a:t>
            </a:r>
            <a:r>
              <a:rPr lang="cs-CZ" sz="2000" dirty="0" err="1" smtClean="0">
                <a:latin typeface="Arial" panose="020B0604020202020204" pitchFamily="34" charset="0"/>
                <a:cs typeface="Arial" panose="020B0604020202020204" pitchFamily="34" charset="0"/>
              </a:rPr>
              <a:t>hexabromoplatičitan</a:t>
            </a:r>
            <a:r>
              <a:rPr lang="cs-CZ" sz="2000" dirty="0" smtClean="0">
                <a:latin typeface="Arial" panose="020B0604020202020204" pitchFamily="34" charset="0"/>
                <a:cs typeface="Arial" panose="020B0604020202020204" pitchFamily="34" charset="0"/>
              </a:rPr>
              <a:t> draselný K</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[PtBr</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a jodistan draselný KIO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Vodné roztoky draselných solí bývají bezbarvé, pokud není jejich zbarvení způsobeno barevným aniontem. Jednou z mála známých barevných draselných solí je světle žlutý dusitan draselný KNO</a:t>
            </a:r>
            <a:r>
              <a:rPr lang="cs-CZ"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přírodě se volný draslík nevyskytuje, přítomen je vždy vázaný ve sloučeninách, ve kterých vystupuje výhradně jako jednomocný kation K</a:t>
            </a:r>
            <a:r>
              <a:rPr lang="cs-CZ" sz="2000" baseline="30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Draslík spolu se sodíkem patří mezi biogenní prvky a poměr jejich koncentrací v buněčných tekutinách je významným faktorem pro zdravý vývoj organizmu. Obvykle je zdůrazňována významná role draslíku, naopak vysoká konzumace sodných solí je pokládána za zdraví ohrožující. Vyšší koncentrace draslíku je v lidském těle uvnitř buněk, k uvolňování ven dochází pomocí draslíkových kanálů při přenosu vzruchu</a:t>
            </a:r>
            <a:r>
              <a:rPr lang="cs-CZ" sz="2000" dirty="0"/>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545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1631216"/>
          </a:xfrm>
          <a:prstGeom prst="rect">
            <a:avLst/>
          </a:prstGeom>
        </p:spPr>
        <p:txBody>
          <a:bodyPr wrap="square">
            <a:spAutoFit/>
          </a:bodyPr>
          <a:lstStyle/>
          <a:p>
            <a:pPr algn="just"/>
            <a:r>
              <a:rPr lang="cs-CZ" sz="2000" b="1" dirty="0" err="1">
                <a:latin typeface="Arial" panose="020B0604020202020204" pitchFamily="34" charset="0"/>
                <a:cs typeface="Arial" panose="020B0604020202020204" pitchFamily="34" charset="0"/>
              </a:rPr>
              <a:t>Sodno</a:t>
            </a:r>
            <a:r>
              <a:rPr lang="cs-CZ" sz="2000" b="1" dirty="0">
                <a:latin typeface="Arial" panose="020B0604020202020204" pitchFamily="34" charset="0"/>
                <a:cs typeface="Arial" panose="020B0604020202020204" pitchFamily="34" charset="0"/>
              </a:rPr>
              <a:t>-draselná pumpa </a:t>
            </a:r>
            <a:r>
              <a:rPr lang="cs-CZ" sz="2000" dirty="0">
                <a:latin typeface="Arial" panose="020B0604020202020204" pitchFamily="34" charset="0"/>
                <a:cs typeface="Arial" panose="020B0604020202020204" pitchFamily="34" charset="0"/>
              </a:rPr>
              <a:t>(též Na+/K</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a:t>
            </a:r>
            <a:r>
              <a:rPr lang="cs-CZ" sz="2000" dirty="0" err="1">
                <a:latin typeface="Arial" panose="020B0604020202020204" pitchFamily="34" charset="0"/>
                <a:cs typeface="Arial" panose="020B0604020202020204" pitchFamily="34" charset="0"/>
              </a:rPr>
              <a:t>transmembránový</a:t>
            </a:r>
            <a:r>
              <a:rPr lang="cs-CZ" sz="2000" dirty="0">
                <a:latin typeface="Arial" panose="020B0604020202020204" pitchFamily="34" charset="0"/>
                <a:cs typeface="Arial" panose="020B0604020202020204" pitchFamily="34" charset="0"/>
              </a:rPr>
              <a:t> protein pracující jako buněčná pumpa. Spotřebovává ATP, načež několikrát mění svou konformaci (prostorové uspořádání) a přesouvá ionty sodíku a draslíku přes buněčnou membránu, a to proti koncentračnímu gradientu. Zatímco sodík je tedy transportován ven z buňky, draslík je naopak pumpován dovnitř.</a:t>
            </a:r>
          </a:p>
        </p:txBody>
      </p:sp>
      <p:pic>
        <p:nvPicPr>
          <p:cNvPr id="89090" name="Picture 2" descr="https://upload.wikimedia.org/wikipedia/commons/thumb/4/4f/Sodium-potassium_pump_and_diffusion.png/1920px-Sodium-potassium_pump_and_diffus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4060" y="2057400"/>
            <a:ext cx="5034322" cy="3019425"/>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https://upload.wikimedia.org/wikipedia/commons/thumb/6/65/Sodium-potassium_pump.svg/1920px-Sodium-potassium_pum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652711"/>
            <a:ext cx="3385227" cy="1828801"/>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3b8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4512" y="4800600"/>
            <a:ext cx="1390650" cy="185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6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915400" cy="6555641"/>
          </a:xfrm>
          <a:prstGeom prst="rect">
            <a:avLst/>
          </a:prstGeom>
        </p:spPr>
        <p:txBody>
          <a:bodyPr wrap="square">
            <a:spAutoFit/>
          </a:bodyPr>
          <a:lstStyle/>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Průměrný obsah draslíku v zemské kůře činí 2,35 % hmot.</a:t>
            </a:r>
            <a:r>
              <a:rPr 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je </a:t>
            </a:r>
            <a:r>
              <a:rPr lang="en-GB" altLang="en-US" sz="2000" dirty="0" err="1" smtClean="0">
                <a:latin typeface="Arial" panose="020B0604020202020204" pitchFamily="34" charset="0"/>
                <a:cs typeface="Arial" panose="020B0604020202020204" pitchFamily="34" charset="0"/>
              </a:rPr>
              <a:t>však</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více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rozptýlen</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než</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Na</a:t>
            </a:r>
            <a:r>
              <a:rPr lang="en-US"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Nejvíce draslíku je obsaženo v křemičitanech a v ložiscích chloridu draselného (sylvín). Další významné minerály draslíku jsou </a:t>
            </a:r>
            <a:r>
              <a:rPr lang="cs-CZ" sz="2000" b="1" dirty="0" err="1" smtClean="0">
                <a:latin typeface="Arial" panose="020B0604020202020204" pitchFamily="34" charset="0"/>
                <a:cs typeface="Arial" panose="020B0604020202020204" pitchFamily="34" charset="0"/>
              </a:rPr>
              <a:t>sylvinit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KCl·NaCl</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karnalit</a:t>
            </a:r>
            <a:r>
              <a:rPr lang="cs-CZ" sz="2000" dirty="0" smtClean="0">
                <a:latin typeface="Arial" panose="020B0604020202020204" pitchFamily="34" charset="0"/>
                <a:cs typeface="Arial" panose="020B0604020202020204" pitchFamily="34" charset="0"/>
              </a:rPr>
              <a:t> MgCl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·KCl·6H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orthoklas</a:t>
            </a:r>
            <a:r>
              <a:rPr lang="en-GB" altLang="en-US" sz="2000" dirty="0" smtClean="0">
                <a:latin typeface="Arial" panose="020B0604020202020204" pitchFamily="34" charset="0"/>
                <a:cs typeface="Arial" panose="020B0604020202020204" pitchFamily="34" charset="0"/>
              </a:rPr>
              <a:t> KAlSi</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8</a:t>
            </a:r>
            <a:r>
              <a:rPr lang="cs-CZ" sz="2000" dirty="0" smtClean="0">
                <a:latin typeface="Arial" panose="020B0604020202020204" pitchFamily="34" charset="0"/>
                <a:cs typeface="Arial" panose="020B0604020202020204" pitchFamily="34" charset="0"/>
              </a:rPr>
              <a:t> a </a:t>
            </a:r>
            <a:r>
              <a:rPr lang="cs-CZ" sz="2000" b="1" dirty="0" smtClean="0">
                <a:latin typeface="Arial" panose="020B0604020202020204" pitchFamily="34" charset="0"/>
                <a:cs typeface="Arial" panose="020B0604020202020204" pitchFamily="34" charset="0"/>
              </a:rPr>
              <a:t>kainit</a:t>
            </a:r>
            <a:r>
              <a:rPr lang="cs-CZ" sz="2000" dirty="0" smtClean="0">
                <a:latin typeface="Arial" panose="020B0604020202020204" pitchFamily="34" charset="0"/>
                <a:cs typeface="Arial" panose="020B0604020202020204" pitchFamily="34" charset="0"/>
              </a:rPr>
              <a:t> KCl·MgSO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·3H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Kromě významného podílu draslíku v mořské soli jej nalézáme také téměř ve všech podzemních minerálních vodách.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Průmyslová </a:t>
            </a:r>
            <a:r>
              <a:rPr lang="cs-CZ" sz="2000" dirty="0">
                <a:latin typeface="Arial" panose="020B0604020202020204" pitchFamily="34" charset="0"/>
                <a:cs typeface="Arial" panose="020B0604020202020204" pitchFamily="34" charset="0"/>
              </a:rPr>
              <a:t>výroba draslíku se provádí termickou </a:t>
            </a:r>
            <a:r>
              <a:rPr lang="cs-CZ" sz="2000" b="1" dirty="0">
                <a:latin typeface="Arial" panose="020B0604020202020204" pitchFamily="34" charset="0"/>
                <a:cs typeface="Arial" panose="020B0604020202020204" pitchFamily="34" charset="0"/>
              </a:rPr>
              <a:t>redukcí taveniny chloridu draselného </a:t>
            </a:r>
            <a:r>
              <a:rPr lang="cs-CZ" sz="2000" b="1" dirty="0" err="1">
                <a:latin typeface="Arial" panose="020B0604020202020204" pitchFamily="34" charset="0"/>
                <a:cs typeface="Arial" panose="020B0604020202020204" pitchFamily="34" charset="0"/>
              </a:rPr>
              <a:t>KCl</a:t>
            </a:r>
            <a:r>
              <a:rPr lang="cs-CZ" sz="2000" b="1" dirty="0">
                <a:latin typeface="Arial" panose="020B0604020202020204" pitchFamily="34" charset="0"/>
                <a:cs typeface="Arial" panose="020B0604020202020204" pitchFamily="34" charset="0"/>
              </a:rPr>
              <a:t> kovovým sodíkem</a:t>
            </a:r>
            <a:r>
              <a:rPr lang="cs-CZ" sz="2000" dirty="0">
                <a:latin typeface="Arial" panose="020B0604020202020204" pitchFamily="34" charset="0"/>
                <a:cs typeface="Arial" panose="020B0604020202020204" pitchFamily="34" charset="0"/>
              </a:rPr>
              <a:t> nebo </a:t>
            </a:r>
            <a:r>
              <a:rPr lang="cs-CZ" sz="2000" b="1" dirty="0">
                <a:latin typeface="Arial" panose="020B0604020202020204" pitchFamily="34" charset="0"/>
                <a:cs typeface="Arial" panose="020B0604020202020204" pitchFamily="34" charset="0"/>
              </a:rPr>
              <a:t>redukcí fluoridu draselného karbidem vápníku</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Griesheimerův</a:t>
            </a:r>
            <a:r>
              <a:rPr lang="cs-CZ" sz="2000" dirty="0">
                <a:latin typeface="Arial" panose="020B0604020202020204" pitchFamily="34" charset="0"/>
                <a:cs typeface="Arial" panose="020B0604020202020204" pitchFamily="34" charset="0"/>
              </a:rPr>
              <a:t> proces výroby draslíku. </a:t>
            </a:r>
            <a:r>
              <a:rPr lang="cs-CZ" sz="2000" dirty="0" err="1">
                <a:latin typeface="Arial" panose="020B0604020202020204" pitchFamily="34" charset="0"/>
                <a:cs typeface="Arial" panose="020B0604020202020204" pitchFamily="34" charset="0"/>
              </a:rPr>
              <a:t>Griesheimerův</a:t>
            </a:r>
            <a:r>
              <a:rPr lang="cs-CZ" sz="2000" dirty="0">
                <a:latin typeface="Arial" panose="020B0604020202020204" pitchFamily="34" charset="0"/>
                <a:cs typeface="Arial" panose="020B0604020202020204" pitchFamily="34" charset="0"/>
              </a:rPr>
              <a:t> proces redukce probíhá podle rovnice:</a:t>
            </a:r>
          </a:p>
          <a:p>
            <a:pPr algn="ctr"/>
            <a:r>
              <a:rPr lang="cs-CZ" sz="2000" dirty="0">
                <a:latin typeface="Arial" panose="020B0604020202020204" pitchFamily="34" charset="0"/>
                <a:cs typeface="Arial" panose="020B0604020202020204" pitchFamily="34" charset="0"/>
              </a:rPr>
              <a:t>2KF + CaC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2K + CaF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+ 2C</a:t>
            </a:r>
          </a:p>
          <a:p>
            <a:pPr algn="just"/>
            <a:r>
              <a:rPr lang="cs-CZ" sz="2000" dirty="0">
                <a:latin typeface="Arial" panose="020B0604020202020204" pitchFamily="34" charset="0"/>
                <a:cs typeface="Arial" panose="020B0604020202020204" pitchFamily="34" charset="0"/>
              </a:rPr>
              <a:t>Do roku 1950 se draslík vyráběl podle původní </a:t>
            </a:r>
            <a:r>
              <a:rPr lang="cs-CZ" sz="2000" dirty="0" err="1">
                <a:latin typeface="Arial" panose="020B0604020202020204" pitchFamily="34" charset="0"/>
                <a:cs typeface="Arial" panose="020B0604020202020204" pitchFamily="34" charset="0"/>
              </a:rPr>
              <a:t>Davyho</a:t>
            </a:r>
            <a:r>
              <a:rPr lang="cs-CZ" sz="2000" dirty="0">
                <a:latin typeface="Arial" panose="020B0604020202020204" pitchFamily="34" charset="0"/>
                <a:cs typeface="Arial" panose="020B0604020202020204" pitchFamily="34" charset="0"/>
              </a:rPr>
              <a:t> metody </a:t>
            </a:r>
            <a:r>
              <a:rPr lang="cs-CZ" sz="2000" b="1" dirty="0">
                <a:latin typeface="Arial" panose="020B0604020202020204" pitchFamily="34" charset="0"/>
                <a:cs typeface="Arial" panose="020B0604020202020204" pitchFamily="34" charset="0"/>
              </a:rPr>
              <a:t>tavnou elektrolýzou </a:t>
            </a:r>
            <a:r>
              <a:rPr lang="cs-CZ" sz="2000" b="1" dirty="0" err="1">
                <a:latin typeface="Arial" panose="020B0604020202020204" pitchFamily="34" charset="0"/>
                <a:cs typeface="Arial" panose="020B0604020202020204" pitchFamily="34" charset="0"/>
              </a:rPr>
              <a:t>KCl</a:t>
            </a:r>
            <a:r>
              <a:rPr lang="cs-CZ" sz="2000" b="1" dirty="0">
                <a:latin typeface="Arial" panose="020B0604020202020204" pitchFamily="34" charset="0"/>
                <a:cs typeface="Arial" panose="020B0604020202020204" pitchFamily="34" charset="0"/>
              </a:rPr>
              <a:t> nebo KOH</a:t>
            </a:r>
            <a:r>
              <a:rPr lang="cs-CZ" sz="2000" dirty="0">
                <a:latin typeface="Arial" panose="020B0604020202020204" pitchFamily="34" charset="0"/>
                <a:cs typeface="Arial" panose="020B0604020202020204" pitchFamily="34" charset="0"/>
              </a:rPr>
              <a:t>, v omezené míře se draslík připravoval </a:t>
            </a:r>
            <a:r>
              <a:rPr lang="cs-CZ" sz="2000" b="1" dirty="0">
                <a:latin typeface="Arial" panose="020B0604020202020204" pitchFamily="34" charset="0"/>
                <a:cs typeface="Arial" panose="020B0604020202020204" pitchFamily="34" charset="0"/>
              </a:rPr>
              <a:t>termickým rozkladem vinného kamene </a:t>
            </a:r>
            <a:r>
              <a:rPr lang="cs-CZ" sz="2000" i="1" dirty="0">
                <a:latin typeface="Arial" panose="020B0604020202020204" pitchFamily="34" charset="0"/>
                <a:cs typeface="Arial" panose="020B0604020202020204" pitchFamily="34" charset="0"/>
              </a:rPr>
              <a:t>(draselná sůl kyseliny vinné)</a:t>
            </a:r>
            <a:r>
              <a:rPr lang="cs-CZ" sz="2000" dirty="0">
                <a:latin typeface="Arial" panose="020B0604020202020204" pitchFamily="34" charset="0"/>
                <a:cs typeface="Arial" panose="020B0604020202020204" pitchFamily="34" charset="0"/>
              </a:rPr>
              <a:t> HOOCCH(OH)CH(OH)COOK</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Volný draslík nemá významné přímé využití (redukční činidlo </a:t>
            </a:r>
            <a:r>
              <a:rPr lang="cs-CZ" sz="2000" dirty="0">
                <a:latin typeface="Arial" panose="020B0604020202020204" pitchFamily="34" charset="0"/>
                <a:cs typeface="Arial" panose="020B0604020202020204" pitchFamily="34" charset="0"/>
              </a:rPr>
              <a:t>v organické syntéze </a:t>
            </a:r>
            <a:r>
              <a:rPr lang="cs-CZ" sz="2000" dirty="0" smtClean="0">
                <a:latin typeface="Arial" panose="020B0604020202020204" pitchFamily="34" charset="0"/>
                <a:cs typeface="Arial" panose="020B0604020202020204" pitchFamily="34" charset="0"/>
              </a:rPr>
              <a:t>a </a:t>
            </a:r>
            <a:r>
              <a:rPr lang="cs-CZ" sz="2000" dirty="0">
                <a:latin typeface="Arial" panose="020B0604020202020204" pitchFamily="34" charset="0"/>
                <a:cs typeface="Arial" panose="020B0604020202020204" pitchFamily="34" charset="0"/>
              </a:rPr>
              <a:t>analytické </a:t>
            </a:r>
            <a:r>
              <a:rPr lang="cs-CZ" sz="2000" dirty="0" smtClean="0">
                <a:latin typeface="Arial" panose="020B0604020202020204" pitchFamily="34" charset="0"/>
                <a:cs typeface="Arial" panose="020B0604020202020204" pitchFamily="34" charset="0"/>
              </a:rPr>
              <a:t>chemii), velmi důležité jsou však jeho sloučeniny</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Perspektivní využití může kapalný draslík najít jako chladivo v doposud experimentálních jaderných reaktorech moderovaných vodíkem. </a:t>
            </a:r>
          </a:p>
        </p:txBody>
      </p:sp>
    </p:spTree>
    <p:extLst>
      <p:ext uri="{BB962C8B-B14F-4D97-AF65-F5344CB8AC3E}">
        <p14:creationId xmlns:p14="http://schemas.microsoft.com/office/powerpoint/2010/main" val="335671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a:xfrm>
            <a:off x="152400" y="228600"/>
            <a:ext cx="8839200" cy="5486400"/>
          </a:xfrm>
        </p:spPr>
        <p:txBody>
          <a:bodyPr>
            <a:noAutofit/>
          </a:bodyPr>
          <a:lstStyle/>
          <a:p>
            <a:pPr marL="0" indent="0" algn="just" eaLnBrk="1" hangingPunct="1">
              <a:lnSpc>
                <a:spcPct val="90000"/>
              </a:lnSpc>
              <a:spcBef>
                <a:spcPts val="0"/>
              </a:spcBef>
              <a:buFont typeface="Wingdings" pitchFamily="2" charset="2"/>
              <a:buNone/>
            </a:pPr>
            <a:r>
              <a:rPr lang="cs-CZ" altLang="en-US" sz="2000" b="1" dirty="0" smtClean="0">
                <a:latin typeface="Arial" panose="020B0604020202020204" pitchFamily="34" charset="0"/>
                <a:cs typeface="Arial" panose="020B0604020202020204" pitchFamily="34" charset="0"/>
              </a:rPr>
              <a:t>KOH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podobné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použití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jako</a:t>
            </a:r>
            <a:r>
              <a:rPr lang="en-GB" altLang="en-US" sz="2000" dirty="0" smtClean="0">
                <a:latin typeface="Arial" panose="020B0604020202020204" pitchFamily="34" charset="0"/>
                <a:cs typeface="Arial" panose="020B0604020202020204" pitchFamily="34" charset="0"/>
              </a:rPr>
              <a:t> u </a:t>
            </a:r>
            <a:r>
              <a:rPr lang="cs-CZ"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ale pro </a:t>
            </a:r>
            <a:r>
              <a:rPr lang="en-GB" altLang="en-US" sz="2000" dirty="0" err="1" smtClean="0">
                <a:latin typeface="Arial" panose="020B0604020202020204" pitchFamily="34" charset="0"/>
                <a:cs typeface="Arial" panose="020B0604020202020204" pitchFamily="34" charset="0"/>
              </a:rPr>
              <a:t>jeho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vyšší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cenu</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používá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jen</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specifických</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ípadech</a:t>
            </a:r>
            <a:r>
              <a:rPr lang="cs-CZ" altLang="en-US" sz="2000" dirty="0" smtClean="0">
                <a:latin typeface="Arial" panose="020B0604020202020204" pitchFamily="34" charset="0"/>
                <a:cs typeface="Arial" panose="020B0604020202020204" pitchFamily="34" charset="0"/>
              </a:rPr>
              <a:t>, např. při </a:t>
            </a:r>
            <a:r>
              <a:rPr lang="cs-CZ" sz="2000" dirty="0" smtClean="0">
                <a:latin typeface="Arial" panose="020B0604020202020204" pitchFamily="34" charset="0"/>
                <a:cs typeface="Arial" panose="020B0604020202020204" pitchFamily="34" charset="0"/>
              </a:rPr>
              <a:t>výrobě </a:t>
            </a:r>
            <a:r>
              <a:rPr lang="cs-CZ" sz="2000" dirty="0">
                <a:latin typeface="Arial" panose="020B0604020202020204" pitchFamily="34" charset="0"/>
                <a:cs typeface="Arial" panose="020B0604020202020204" pitchFamily="34" charset="0"/>
              </a:rPr>
              <a:t>mýdel reakcí s vyššími tzv. mastnými kyselinami. Draselná mýdla jsou většinou tekutá, na rozdíl od sodných, která jsou téměř všechna pevná. Hydroxid draselný se také používá při výrobě léčiv, </a:t>
            </a:r>
            <a:r>
              <a:rPr lang="cs-CZ" sz="2000" dirty="0" err="1">
                <a:latin typeface="Arial" panose="020B0604020202020204" pitchFamily="34" charset="0"/>
                <a:cs typeface="Arial" panose="020B0604020202020204" pitchFamily="34" charset="0"/>
              </a:rPr>
              <a:t>celulosy</a:t>
            </a:r>
            <a:r>
              <a:rPr lang="cs-CZ" sz="2000" dirty="0">
                <a:latin typeface="Arial" panose="020B0604020202020204" pitchFamily="34" charset="0"/>
                <a:cs typeface="Arial" panose="020B0604020202020204" pitchFamily="34" charset="0"/>
              </a:rPr>
              <a:t>, papíru, umělého hedvábí a oxidu hlinitého. </a:t>
            </a:r>
            <a:r>
              <a:rPr lang="en-GB" altLang="en-US" sz="2000" dirty="0" smtClean="0">
                <a:latin typeface="Arial" panose="020B0604020202020204" pitchFamily="34" charset="0"/>
                <a:cs typeface="Arial" panose="020B0604020202020204" pitchFamily="34" charset="0"/>
              </a:rPr>
              <a:t> </a:t>
            </a:r>
          </a:p>
          <a:p>
            <a:pPr algn="just" eaLnBrk="1" hangingPunct="1">
              <a:lnSpc>
                <a:spcPct val="90000"/>
              </a:lnSpc>
              <a:buFont typeface="Wingdings" pitchFamily="2" charset="2"/>
              <a:buNone/>
            </a:pPr>
            <a:endParaRPr lang="cs-CZ" altLang="en-US" sz="1000" dirty="0" smtClean="0">
              <a:latin typeface="Arial" panose="020B0604020202020204" pitchFamily="34" charset="0"/>
              <a:cs typeface="Arial" panose="020B0604020202020204" pitchFamily="34" charset="0"/>
            </a:endParaRPr>
          </a:p>
          <a:p>
            <a:pPr marL="0" algn="just" eaLnBrk="1" hangingPunct="1">
              <a:lnSpc>
                <a:spcPct val="90000"/>
              </a:lnSpc>
              <a:buFont typeface="Wingdings" pitchFamily="2" charset="2"/>
              <a:buNone/>
            </a:pPr>
            <a:r>
              <a:rPr lang="cs-CZ" altLang="en-US" sz="2000" b="1" dirty="0" smtClean="0">
                <a:latin typeface="Arial" panose="020B0604020202020204" pitchFamily="34" charset="0"/>
                <a:cs typeface="Arial" panose="020B0604020202020204" pitchFamily="34" charset="0"/>
              </a:rPr>
              <a:t>KClO</a:t>
            </a:r>
            <a:r>
              <a:rPr lang="cs-CZ" altLang="en-US" sz="2000" b="1"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podporuje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ho</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ení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silné</a:t>
            </a:r>
            <a:r>
              <a:rPr lang="en-GB" altLang="en-US" sz="2000" dirty="0" smtClean="0">
                <a:latin typeface="Arial" panose="020B0604020202020204" pitchFamily="34" charset="0"/>
                <a:cs typeface="Arial" panose="020B0604020202020204" pitchFamily="34" charset="0"/>
              </a:rPr>
              <a:t> ox</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inidlo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sm</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si</a:t>
            </a:r>
            <a:r>
              <a:rPr lang="en-GB" altLang="en-US" sz="2000" dirty="0" smtClean="0">
                <a:latin typeface="Arial" panose="020B0604020202020204" pitchFamily="34" charset="0"/>
                <a:cs typeface="Arial" panose="020B0604020202020204" pitchFamily="34" charset="0"/>
              </a:rPr>
              <a:t> s org</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látkami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probíhá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prudká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explosivní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která</a:t>
            </a:r>
            <a:r>
              <a:rPr lang="en-GB" altLang="en-US" sz="2000" dirty="0" smtClean="0">
                <a:latin typeface="Arial" panose="020B0604020202020204" pitchFamily="34" charset="0"/>
                <a:cs typeface="Arial" panose="020B0604020202020204" pitchFamily="34" charset="0"/>
              </a:rPr>
              <a:t> m</a:t>
            </a:r>
            <a:r>
              <a:rPr lang="cs-CZ" altLang="en-US" sz="2000" dirty="0" smtClean="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že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být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iniciována</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zah</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átím</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nebo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nárazem</a:t>
            </a:r>
            <a:endParaRPr lang="en-GB" altLang="en-US" sz="2000" dirty="0" smtClean="0">
              <a:latin typeface="Arial" panose="020B0604020202020204" pitchFamily="34" charset="0"/>
              <a:cs typeface="Arial" panose="020B0604020202020204" pitchFamily="34" charset="0"/>
            </a:endParaRPr>
          </a:p>
          <a:p>
            <a:pPr algn="just" eaLnBrk="1" hangingPunct="1">
              <a:lnSpc>
                <a:spcPct val="90000"/>
              </a:lnSpc>
              <a:buFont typeface="Wingdings" pitchFamily="2" charset="2"/>
              <a:buNone/>
            </a:pPr>
            <a:endParaRPr lang="en-GB" altLang="en-US" sz="1000" dirty="0">
              <a:latin typeface="Arial" panose="020B0604020202020204" pitchFamily="34" charset="0"/>
              <a:cs typeface="Arial" panose="020B0604020202020204" pitchFamily="34" charset="0"/>
            </a:endParaRPr>
          </a:p>
          <a:p>
            <a:pPr marL="0" algn="just">
              <a:buNone/>
            </a:pPr>
            <a:r>
              <a:rPr lang="cs-CZ" altLang="en-US" sz="2000" b="1" dirty="0" smtClean="0">
                <a:latin typeface="Arial" panose="020B0604020202020204" pitchFamily="34" charset="0"/>
                <a:cs typeface="Arial" panose="020B0604020202020204" pitchFamily="34" charset="0"/>
              </a:rPr>
              <a:t>KNO</a:t>
            </a:r>
            <a:r>
              <a:rPr lang="cs-CZ" altLang="en-US" sz="2000" b="1" baseline="-25000" dirty="0" smtClean="0">
                <a:latin typeface="Arial" panose="020B0604020202020204" pitchFamily="34" charset="0"/>
                <a:cs typeface="Arial" panose="020B0604020202020204" pitchFamily="34" charset="0"/>
              </a:rPr>
              <a:t>3</a:t>
            </a:r>
            <a:r>
              <a:rPr lang="en-GB" altLang="en-US" sz="2000" b="1"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draselný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ledek</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hnojivo</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ipravuje</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konverzí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levn</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jšího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ledku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chilského</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marL="0" algn="ctr">
              <a:buNone/>
            </a:pPr>
            <a:r>
              <a:rPr lang="en-GB" altLang="en-US" sz="2000" dirty="0" smtClean="0">
                <a:latin typeface="Arial" panose="020B0604020202020204" pitchFamily="34" charset="0"/>
                <a:cs typeface="Arial" panose="020B0604020202020204" pitchFamily="34" charset="0"/>
              </a:rPr>
              <a:t>NaNO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KCl</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KNO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NaCl</a:t>
            </a:r>
            <a:r>
              <a:rPr lang="en-GB" altLang="en-US" sz="2000" dirty="0" smtClean="0">
                <a:latin typeface="Arial" panose="020B0604020202020204" pitchFamily="34" charset="0"/>
                <a:cs typeface="Arial" panose="020B0604020202020204" pitchFamily="34" charset="0"/>
              </a:rPr>
              <a:t> </a:t>
            </a:r>
          </a:p>
          <a:p>
            <a:pPr marL="0" algn="just">
              <a:buNone/>
            </a:pPr>
            <a:r>
              <a:rPr lang="cs-CZ" sz="2000" dirty="0" smtClean="0">
                <a:latin typeface="Arial" panose="020B0604020202020204" pitchFamily="34" charset="0"/>
                <a:cs typeface="Arial" panose="020B0604020202020204" pitchFamily="34" charset="0"/>
              </a:rPr>
              <a:t>KNO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byl v minulosti důležitou surovinou pro přípravu černého střelného prachu. </a:t>
            </a:r>
            <a:endParaRPr lang="en-US" sz="2000" dirty="0" smtClean="0">
              <a:latin typeface="Arial" panose="020B0604020202020204" pitchFamily="34" charset="0"/>
              <a:cs typeface="Arial" panose="020B0604020202020204" pitchFamily="34" charset="0"/>
            </a:endParaRPr>
          </a:p>
          <a:p>
            <a:pPr algn="just">
              <a:buNone/>
            </a:pPr>
            <a:endParaRPr lang="en-GB" altLang="en-US" sz="1000" dirty="0" smtClean="0">
              <a:latin typeface="Arial" panose="020B0604020202020204" pitchFamily="34" charset="0"/>
              <a:cs typeface="Arial" panose="020B0604020202020204" pitchFamily="34" charset="0"/>
            </a:endParaRPr>
          </a:p>
          <a:p>
            <a:pPr marL="0" algn="just">
              <a:buNone/>
            </a:pPr>
            <a:r>
              <a:rPr lang="cs-CZ" altLang="en-US" sz="2000" b="1" dirty="0" smtClean="0">
                <a:latin typeface="Arial" panose="020B0604020202020204" pitchFamily="34" charset="0"/>
                <a:cs typeface="Arial" panose="020B0604020202020204" pitchFamily="34" charset="0"/>
              </a:rPr>
              <a:t>K</a:t>
            </a:r>
            <a:r>
              <a:rPr lang="cs-CZ" altLang="en-US" sz="2000" b="1" baseline="-25000" dirty="0" smtClean="0">
                <a:latin typeface="Arial" panose="020B0604020202020204" pitchFamily="34" charset="0"/>
                <a:cs typeface="Arial" panose="020B0604020202020204" pitchFamily="34" charset="0"/>
              </a:rPr>
              <a:t>2</a:t>
            </a:r>
            <a:r>
              <a:rPr lang="cs-CZ" altLang="en-US" sz="2000" b="1" dirty="0" smtClean="0">
                <a:latin typeface="Arial" panose="020B0604020202020204" pitchFamily="34" charset="0"/>
                <a:cs typeface="Arial" panose="020B0604020202020204" pitchFamily="34" charset="0"/>
              </a:rPr>
              <a:t>CO</a:t>
            </a:r>
            <a:r>
              <a:rPr lang="cs-CZ" altLang="en-US" sz="2000" b="1" baseline="-25000" dirty="0" smtClean="0">
                <a:latin typeface="Arial" panose="020B0604020202020204" pitchFamily="34" charset="0"/>
                <a:cs typeface="Arial" panose="020B0604020202020204" pitchFamily="34" charset="0"/>
              </a:rPr>
              <a:t>3</a:t>
            </a:r>
            <a:r>
              <a:rPr lang="en-GB"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a:t>
            </a:r>
            <a:r>
              <a:rPr lang="en-GB" altLang="en-US" sz="2000" dirty="0" err="1" smtClean="0">
                <a:latin typeface="Arial" panose="020B0604020202020204" pitchFamily="34" charset="0"/>
                <a:cs typeface="Arial" panose="020B0604020202020204" pitchFamily="34" charset="0"/>
              </a:rPr>
              <a:t>potaš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bezvodý</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dihydrát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význam</a:t>
            </a:r>
            <a:r>
              <a:rPr lang="en-GB" altLang="en-US" sz="2000" dirty="0" smtClean="0">
                <a:latin typeface="Arial" panose="020B0604020202020204" pitchFamily="34" charset="0"/>
                <a:cs typeface="Arial" panose="020B0604020202020204" pitchFamily="34" charset="0"/>
              </a:rPr>
              <a:t> p</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výrob</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mýdel</a:t>
            </a:r>
            <a:r>
              <a:rPr lang="en-GB"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při výrobě skla, v textilním a papírenském průmyslu, jako součást pracích prášků, při výrobě pigmentů, v barvířství a běličství a při praní vlny, </a:t>
            </a:r>
            <a:r>
              <a:rPr lang="en-GB" altLang="en-US" sz="2000" dirty="0" smtClean="0">
                <a:latin typeface="Arial" panose="020B0604020202020204" pitchFamily="34" charset="0"/>
                <a:cs typeface="Arial" panose="020B0604020202020204" pitchFamily="34" charset="0"/>
              </a:rPr>
              <a:t>v </a:t>
            </a:r>
            <a:r>
              <a:rPr lang="en-GB" altLang="en-US" sz="2000" dirty="0" err="1" smtClean="0">
                <a:latin typeface="Arial" panose="020B0604020202020204" pitchFamily="34" charset="0"/>
                <a:cs typeface="Arial" panose="020B0604020202020204" pitchFamily="34" charset="0"/>
              </a:rPr>
              <a:t>chemické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analýze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sm</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si</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sodou</a:t>
            </a:r>
            <a:r>
              <a:rPr lang="en-GB" altLang="en-US" sz="2000" dirty="0" smtClean="0">
                <a:latin typeface="Arial" panose="020B0604020202020204" pitchFamily="34" charset="0"/>
                <a:cs typeface="Arial" panose="020B0604020202020204" pitchFamily="34" charset="0"/>
              </a:rPr>
              <a:t> k </a:t>
            </a:r>
            <a:r>
              <a:rPr lang="en-GB" altLang="en-US" sz="2000" dirty="0" err="1" smtClean="0">
                <a:latin typeface="Arial" panose="020B0604020202020204" pitchFamily="34" charset="0"/>
                <a:cs typeface="Arial" panose="020B0604020202020204" pitchFamily="34" charset="0"/>
              </a:rPr>
              <a:t>tavení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analyzovan</a:t>
            </a:r>
            <a:r>
              <a:rPr lang="cs-CZ" altLang="en-US" sz="2000" dirty="0" smtClean="0">
                <a:latin typeface="Arial" panose="020B0604020202020204" pitchFamily="34" charset="0"/>
                <a:cs typeface="Arial" panose="020B0604020202020204" pitchFamily="34" charset="0"/>
              </a:rPr>
              <a:t>ý</a:t>
            </a:r>
            <a:r>
              <a:rPr lang="en-GB" altLang="en-US" sz="2000" dirty="0" err="1" smtClean="0">
                <a:latin typeface="Arial" panose="020B0604020202020204" pitchFamily="34" charset="0"/>
                <a:cs typeface="Arial" panose="020B0604020202020204" pitchFamily="34" charset="0"/>
              </a:rPr>
              <a:t>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látek</a:t>
            </a:r>
            <a:r>
              <a:rPr lang="cs-CZ" alt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Používá </a:t>
            </a:r>
            <a:r>
              <a:rPr lang="cs-CZ" sz="2000" dirty="0">
                <a:latin typeface="Arial" panose="020B0604020202020204" pitchFamily="34" charset="0"/>
                <a:cs typeface="Arial" panose="020B0604020202020204" pitchFamily="34" charset="0"/>
              </a:rPr>
              <a:t>se také pro přípravu kyanidu draselného. </a:t>
            </a:r>
            <a:endParaRPr lang="cs-CZ" altLang="en-US" sz="2000" dirty="0" smtClean="0">
              <a:latin typeface="Arial" panose="020B0604020202020204" pitchFamily="34" charset="0"/>
              <a:cs typeface="Arial" panose="020B0604020202020204" pitchFamily="34" charset="0"/>
            </a:endParaRPr>
          </a:p>
          <a:p>
            <a:pPr algn="just" eaLnBrk="1" hangingPunct="1">
              <a:lnSpc>
                <a:spcPct val="90000"/>
              </a:lnSpc>
              <a:buFont typeface="Wingdings" pitchFamily="2" charset="2"/>
              <a:buNone/>
            </a:pPr>
            <a:endParaRPr lang="en-GB" altLang="en-US" sz="2000" dirty="0" smtClean="0">
              <a:latin typeface="Arial" panose="020B0604020202020204" pitchFamily="34" charset="0"/>
              <a:cs typeface="Arial" panose="020B0604020202020204" pitchFamily="34" charset="0"/>
            </a:endParaRPr>
          </a:p>
          <a:p>
            <a:pPr algn="just" eaLnBrk="1" hangingPunct="1">
              <a:lnSpc>
                <a:spcPct val="90000"/>
              </a:lnSpc>
              <a:buFont typeface="Wingdings" pitchFamily="2" charset="2"/>
              <a:buNone/>
            </a:pP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611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392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Kyanatan </a:t>
            </a:r>
            <a:r>
              <a:rPr lang="cs-CZ" sz="2000" b="1" dirty="0">
                <a:latin typeface="Arial" panose="020B0604020202020204" pitchFamily="34" charset="0"/>
                <a:cs typeface="Arial" panose="020B0604020202020204" pitchFamily="34" charset="0"/>
              </a:rPr>
              <a:t>draselný </a:t>
            </a:r>
            <a:r>
              <a:rPr lang="cs-CZ" sz="2000" dirty="0">
                <a:latin typeface="Arial" panose="020B0604020202020204" pitchFamily="34" charset="0"/>
                <a:cs typeface="Arial" panose="020B0604020202020204" pitchFamily="34" charset="0"/>
              </a:rPr>
              <a:t>KOCN je účinnou složkou selektivního herbicidu </a:t>
            </a:r>
            <a:r>
              <a:rPr lang="cs-CZ" sz="2000" dirty="0" err="1">
                <a:latin typeface="Arial" panose="020B0604020202020204" pitchFamily="34" charset="0"/>
                <a:cs typeface="Arial" panose="020B0604020202020204" pitchFamily="34" charset="0"/>
              </a:rPr>
              <a:t>Alisan</a:t>
            </a:r>
            <a:r>
              <a:rPr lang="cs-CZ" sz="2000" dirty="0">
                <a:latin typeface="Arial" panose="020B0604020202020204" pitchFamily="34" charset="0"/>
                <a:cs typeface="Arial" panose="020B0604020202020204" pitchFamily="34" charset="0"/>
              </a:rPr>
              <a:t> a využívá se ve veterinární medicíně.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Fulminát </a:t>
            </a:r>
            <a:r>
              <a:rPr lang="cs-CZ" sz="2000" b="1" dirty="0">
                <a:latin typeface="Arial" panose="020B0604020202020204" pitchFamily="34" charset="0"/>
                <a:cs typeface="Arial" panose="020B0604020202020204" pitchFamily="34" charset="0"/>
              </a:rPr>
              <a:t>draselný </a:t>
            </a:r>
            <a:r>
              <a:rPr lang="cs-CZ" sz="2000" dirty="0">
                <a:latin typeface="Arial" panose="020B0604020202020204" pitchFamily="34" charset="0"/>
                <a:cs typeface="Arial" panose="020B0604020202020204" pitchFamily="34" charset="0"/>
              </a:rPr>
              <a:t>KCNO se využívá k </a:t>
            </a:r>
            <a:r>
              <a:rPr lang="cs-CZ" sz="2000" dirty="0" err="1">
                <a:latin typeface="Arial" panose="020B0604020202020204" pitchFamily="34" charset="0"/>
                <a:cs typeface="Arial" panose="020B0604020202020204" pitchFamily="34" charset="0"/>
              </a:rPr>
              <a:t>vyrobě</a:t>
            </a:r>
            <a:r>
              <a:rPr lang="cs-CZ" sz="2000" dirty="0">
                <a:latin typeface="Arial" panose="020B0604020202020204" pitchFamily="34" charset="0"/>
                <a:cs typeface="Arial" panose="020B0604020202020204" pitchFamily="34" charset="0"/>
              </a:rPr>
              <a:t> zápalek do perkusních zbraní.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Sulfid </a:t>
            </a:r>
            <a:r>
              <a:rPr lang="cs-CZ" sz="2000" b="1" dirty="0">
                <a:latin typeface="Arial" panose="020B0604020202020204" pitchFamily="34" charset="0"/>
                <a:cs typeface="Arial" panose="020B0604020202020204" pitchFamily="34" charset="0"/>
              </a:rPr>
              <a:t>draselný </a:t>
            </a: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se využívá v kožním lékařství. </a:t>
            </a:r>
            <a:endParaRPr lang="en-US" sz="2000"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Pentasulfid</a:t>
            </a:r>
            <a:r>
              <a:rPr lang="cs-CZ" sz="2000" b="1" dirty="0" smtClean="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didraselný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5</a:t>
            </a:r>
            <a:r>
              <a:rPr lang="cs-CZ" sz="2000" dirty="0">
                <a:latin typeface="Arial" panose="020B0604020202020204" pitchFamily="34" charset="0"/>
                <a:cs typeface="Arial" panose="020B0604020202020204" pitchFamily="34" charset="0"/>
              </a:rPr>
              <a:t> se používá k patinování slitin mědi a slouží k výrobě léčiv. </a:t>
            </a:r>
            <a:endParaRPr lang="cs-CZ" sz="2000" dirty="0" smtClean="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Síran draselný </a:t>
            </a:r>
            <a:r>
              <a:rPr lang="cs-CZ" sz="2000" dirty="0">
                <a:latin typeface="Arial" panose="020B0604020202020204" pitchFamily="34" charset="0"/>
                <a:cs typeface="Arial" panose="020B0604020202020204" pitchFamily="34" charset="0"/>
              </a:rPr>
              <a:t>se používá při výrobě skla, kamence draselného a používá se jako hnojivo.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Manganistan draselný </a:t>
            </a:r>
            <a:r>
              <a:rPr lang="cs-CZ" sz="2000" dirty="0" smtClean="0">
                <a:latin typeface="Arial" panose="020B0604020202020204" pitchFamily="34" charset="0"/>
                <a:cs typeface="Arial" panose="020B0604020202020204" pitchFamily="34" charset="0"/>
              </a:rPr>
              <a:t>a </a:t>
            </a:r>
            <a:r>
              <a:rPr lang="cs-CZ" sz="2000" b="1" dirty="0" smtClean="0">
                <a:latin typeface="Arial" panose="020B0604020202020204" pitchFamily="34" charset="0"/>
                <a:cs typeface="Arial" panose="020B0604020202020204" pitchFamily="34" charset="0"/>
              </a:rPr>
              <a:t>dichroman draselný </a:t>
            </a:r>
            <a:r>
              <a:rPr lang="cs-CZ" sz="2000" dirty="0" smtClean="0">
                <a:latin typeface="Arial" panose="020B0604020202020204" pitchFamily="34" charset="0"/>
                <a:cs typeface="Arial" panose="020B0604020202020204" pitchFamily="34" charset="0"/>
              </a:rPr>
              <a:t>= oxidační činidla.</a:t>
            </a: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Mezi organické sloučeniny draslíku patří zejména draselné soli organických kyselin </a:t>
            </a:r>
            <a:r>
              <a:rPr lang="cs-CZ" sz="2000" b="1" dirty="0" smtClean="0">
                <a:latin typeface="Arial" panose="020B0604020202020204" pitchFamily="34" charset="0"/>
                <a:cs typeface="Arial" panose="020B0604020202020204" pitchFamily="34" charset="0"/>
              </a:rPr>
              <a:t>a draselné alkoholáty</a:t>
            </a:r>
            <a:r>
              <a:rPr lang="cs-CZ" sz="2000" dirty="0" smtClean="0">
                <a:latin typeface="Arial" panose="020B0604020202020204" pitchFamily="34" charset="0"/>
                <a:cs typeface="Arial" panose="020B0604020202020204" pitchFamily="34" charset="0"/>
              </a:rPr>
              <a:t>. </a:t>
            </a:r>
          </a:p>
          <a:p>
            <a:pPr algn="just"/>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Vinan</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sodno</a:t>
            </a:r>
            <a:r>
              <a:rPr lang="cs-CZ" sz="2000" b="1" dirty="0" smtClean="0">
                <a:latin typeface="Arial" panose="020B0604020202020204" pitchFamily="34" charset="0"/>
                <a:cs typeface="Arial" panose="020B0604020202020204" pitchFamily="34" charset="0"/>
              </a:rPr>
              <a:t>-draselný </a:t>
            </a:r>
            <a:r>
              <a:rPr lang="cs-CZ" sz="2000" dirty="0" smtClean="0">
                <a:latin typeface="Arial" panose="020B0604020202020204" pitchFamily="34" charset="0"/>
                <a:cs typeface="Arial" panose="020B0604020202020204" pitchFamily="34" charset="0"/>
              </a:rPr>
              <a:t>KOOCCH(OH)CH(OH)</a:t>
            </a:r>
            <a:r>
              <a:rPr lang="cs-CZ" sz="2000" dirty="0" err="1" smtClean="0">
                <a:latin typeface="Arial" panose="020B0604020202020204" pitchFamily="34" charset="0"/>
                <a:cs typeface="Arial" panose="020B0604020202020204" pitchFamily="34" charset="0"/>
              </a:rPr>
              <a:t>COONa</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Seignettova</a:t>
            </a:r>
            <a:r>
              <a:rPr lang="cs-CZ" sz="2000" i="1" dirty="0" smtClean="0">
                <a:latin typeface="Arial" panose="020B0604020202020204" pitchFamily="34" charset="0"/>
                <a:cs typeface="Arial" panose="020B0604020202020204" pitchFamily="34" charset="0"/>
              </a:rPr>
              <a:t> sůl)</a:t>
            </a:r>
            <a:r>
              <a:rPr lang="cs-CZ" sz="2000" dirty="0" smtClean="0">
                <a:latin typeface="Arial" panose="020B0604020202020204" pitchFamily="34" charset="0"/>
                <a:cs typeface="Arial" panose="020B0604020202020204" pitchFamily="34" charset="0"/>
              </a:rPr>
              <a:t> je složkou Fehlingova činidla, které slouží k analytickému důkazu ketonů a aldehydů. </a:t>
            </a:r>
            <a:endParaRPr lang="en-US"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  Acetát draselný </a:t>
            </a:r>
            <a:r>
              <a:rPr lang="cs-CZ" sz="2000" dirty="0" smtClean="0">
                <a:latin typeface="Arial" panose="020B0604020202020204" pitchFamily="34" charset="0"/>
                <a:cs typeface="Arial" panose="020B0604020202020204" pitchFamily="34" charset="0"/>
              </a:rPr>
              <a:t>CH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COOK je dehydratačním prostředkem při výrobě bezvodého </a:t>
            </a:r>
            <a:r>
              <a:rPr lang="cs-CZ" sz="2000" dirty="0" err="1" smtClean="0">
                <a:latin typeface="Arial" panose="020B0604020202020204" pitchFamily="34" charset="0"/>
                <a:cs typeface="Arial" panose="020B0604020202020204" pitchFamily="34" charset="0"/>
              </a:rPr>
              <a:t>ethanolu</a:t>
            </a:r>
            <a:r>
              <a:rPr lang="cs-CZ" sz="2000" dirty="0" smtClean="0">
                <a:latin typeface="Arial" panose="020B0604020202020204" pitchFamily="34" charset="0"/>
                <a:cs typeface="Arial" panose="020B0604020202020204" pitchFamily="34" charset="0"/>
              </a:rPr>
              <a:t> a jako </a:t>
            </a:r>
            <a:r>
              <a:rPr lang="cs-CZ" sz="2000" dirty="0" err="1" smtClean="0">
                <a:latin typeface="Arial" panose="020B0604020202020204" pitchFamily="34" charset="0"/>
                <a:cs typeface="Arial" panose="020B0604020202020204" pitchFamily="34" charset="0"/>
              </a:rPr>
              <a:t>konzervant</a:t>
            </a:r>
            <a:r>
              <a:rPr lang="cs-CZ" sz="2000" dirty="0" smtClean="0">
                <a:latin typeface="Arial" panose="020B0604020202020204" pitchFamily="34" charset="0"/>
                <a:cs typeface="Arial" panose="020B0604020202020204" pitchFamily="34" charset="0"/>
              </a:rPr>
              <a:t> E 261 se používá v potravinářství.</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00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81000"/>
            <a:ext cx="8686800" cy="707886"/>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K </a:t>
            </a:r>
            <a:r>
              <a:rPr lang="cs-CZ" sz="2000" dirty="0">
                <a:latin typeface="Arial" panose="020B0604020202020204" pitchFamily="34" charset="0"/>
                <a:cs typeface="Arial" panose="020B0604020202020204" pitchFamily="34" charset="0"/>
              </a:rPr>
              <a:t>dalším draselným sloučeninám patří organické komplexy draselných sloučenin tzv. </a:t>
            </a:r>
            <a:r>
              <a:rPr lang="cs-CZ" sz="2000" dirty="0" err="1">
                <a:latin typeface="Arial" panose="020B0604020202020204" pitchFamily="34" charset="0"/>
                <a:cs typeface="Arial" panose="020B0604020202020204" pitchFamily="34" charset="0"/>
                <a:hlinkClick r:id="rId2" tooltip="Crown"/>
              </a:rPr>
              <a:t>crowny</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hlinkClick r:id="rId3" tooltip="Kryptát (stránka neexistuje)"/>
              </a:rPr>
              <a:t>kryptáty</a:t>
            </a:r>
            <a:r>
              <a:rPr lang="cs-CZ" sz="2000" dirty="0">
                <a:latin typeface="Arial" panose="020B0604020202020204" pitchFamily="34" charset="0"/>
                <a:cs typeface="Arial" panose="020B0604020202020204" pitchFamily="34" charset="0"/>
              </a:rPr>
              <a:t>.</a:t>
            </a:r>
          </a:p>
        </p:txBody>
      </p:sp>
      <p:pic>
        <p:nvPicPr>
          <p:cNvPr id="5" name="Picture 2" descr="Zobrazit zdrojový obráz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295400"/>
            <a:ext cx="1691259"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21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1113205"/>
            <a:ext cx="2895600"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75098" y="3828267"/>
            <a:ext cx="5105400" cy="1015663"/>
          </a:xfrm>
          <a:prstGeom prst="rect">
            <a:avLst/>
          </a:prstGeom>
          <a:noFill/>
        </p:spPr>
        <p:txBody>
          <a:bodyPr wrap="square" rtlCol="0">
            <a:spAutoFit/>
          </a:bodyPr>
          <a:lstStyle/>
          <a:p>
            <a:r>
              <a:rPr lang="cs-CZ" sz="2000" b="1" dirty="0" err="1" smtClean="0">
                <a:latin typeface="Arial" panose="020B0604020202020204" pitchFamily="34" charset="0"/>
                <a:cs typeface="Arial" panose="020B0604020202020204" pitchFamily="34" charset="0"/>
              </a:rPr>
              <a:t>Valinomycin</a:t>
            </a:r>
            <a:r>
              <a:rPr lang="cs-CZ" sz="2000" dirty="0" smtClean="0">
                <a:latin typeface="Arial" panose="020B0604020202020204" pitchFamily="34" charset="0"/>
                <a:cs typeface="Arial" panose="020B0604020202020204" pitchFamily="34" charset="0"/>
              </a:rPr>
              <a:t> = peptid používaný k přenosu iontů K (iontově selektivní elektrody) a jako antibiotikum.</a:t>
            </a:r>
            <a:endParaRPr lang="cs-CZ" sz="2000" dirty="0">
              <a:latin typeface="Arial" panose="020B0604020202020204" pitchFamily="34" charset="0"/>
              <a:cs typeface="Arial" panose="020B0604020202020204" pitchFamily="34" charset="0"/>
            </a:endParaRPr>
          </a:p>
        </p:txBody>
      </p:sp>
      <p:pic>
        <p:nvPicPr>
          <p:cNvPr id="92164" name="Picture 4" descr="Zobrazit zdrojový obráze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413" y="5140506"/>
            <a:ext cx="2590800" cy="1479369"/>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Zobrazit zdrojový obráz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384" y="3203478"/>
            <a:ext cx="3234366" cy="328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63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686800" cy="5509200"/>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Rubidium</a:t>
            </a:r>
            <a:r>
              <a:rPr lang="cs-CZ" sz="3200" dirty="0" smtClean="0">
                <a:latin typeface="Arial" panose="020B0604020202020204" pitchFamily="34" charset="0"/>
                <a:cs typeface="Arial" panose="020B0604020202020204" pitchFamily="34" charset="0"/>
              </a:rPr>
              <a:t> </a:t>
            </a:r>
          </a:p>
          <a:p>
            <a:pPr algn="just"/>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velmi měkký, stříbrobílý neušlechtilý kov</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Podobně jako další alkalické kovy je i rubidium mimořádně reaktivní chemický prvek. Na vzduchu je nestálé, pokrývá se vrstvou hydroxidu. V atmosféře </a:t>
            </a:r>
            <a:r>
              <a:rPr lang="cs-CZ" sz="2000" u="sng" dirty="0">
                <a:latin typeface="Arial" panose="020B0604020202020204" pitchFamily="34" charset="0"/>
                <a:cs typeface="Arial" panose="020B0604020202020204" pitchFamily="34" charset="0"/>
              </a:rPr>
              <a:t>kyslíku</a:t>
            </a:r>
            <a:r>
              <a:rPr lang="cs-CZ" sz="2000" dirty="0">
                <a:latin typeface="Arial" panose="020B0604020202020204" pitchFamily="34" charset="0"/>
                <a:cs typeface="Arial" panose="020B0604020202020204" pitchFamily="34" charset="0"/>
              </a:rPr>
              <a:t> shoří na </a:t>
            </a:r>
            <a:r>
              <a:rPr lang="cs-CZ" sz="2000" dirty="0" err="1">
                <a:latin typeface="Arial" panose="020B0604020202020204" pitchFamily="34" charset="0"/>
                <a:cs typeface="Arial" panose="020B0604020202020204" pitchFamily="34" charset="0"/>
              </a:rPr>
              <a:t>superoxid</a:t>
            </a:r>
            <a:r>
              <a:rPr lang="cs-CZ" sz="2000" dirty="0">
                <a:latin typeface="Arial" panose="020B0604020202020204" pitchFamily="34" charset="0"/>
                <a:cs typeface="Arial" panose="020B0604020202020204" pitchFamily="34" charset="0"/>
              </a:rPr>
              <a:t> RbO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atmosféře ozonu shoří za vzniku nestabilního červeně zbarveného ozonidu rubidného RbO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reaguje velmi prudce a bouřlivě za vzniku hydroxidu rubidného a </a:t>
            </a:r>
            <a:r>
              <a:rPr lang="cs-CZ" sz="2000" u="sng" dirty="0">
                <a:latin typeface="Arial" panose="020B0604020202020204" pitchFamily="34" charset="0"/>
                <a:cs typeface="Arial" panose="020B0604020202020204" pitchFamily="34" charset="0"/>
              </a:rPr>
              <a:t>vodíku</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2Rb + 2H2O → 2RbOH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Prudce </a:t>
            </a:r>
            <a:r>
              <a:rPr lang="cs-CZ" sz="2000" dirty="0" smtClean="0">
                <a:latin typeface="Arial" panose="020B0604020202020204" pitchFamily="34" charset="0"/>
                <a:cs typeface="Arial" panose="020B0604020202020204" pitchFamily="34" charset="0"/>
              </a:rPr>
              <a:t>reaguje </a:t>
            </a:r>
            <a:r>
              <a:rPr lang="cs-CZ" sz="2000" dirty="0">
                <a:latin typeface="Arial" panose="020B0604020202020204" pitchFamily="34" charset="0"/>
                <a:cs typeface="Arial" panose="020B0604020202020204" pitchFamily="34" charset="0"/>
              </a:rPr>
              <a:t>s kyselinami za vzniku </a:t>
            </a:r>
            <a:r>
              <a:rPr lang="cs-CZ" sz="2000" dirty="0" err="1">
                <a:latin typeface="Arial" panose="020B0604020202020204" pitchFamily="34" charset="0"/>
                <a:cs typeface="Arial" panose="020B0604020202020204" pitchFamily="34" charset="0"/>
              </a:rPr>
              <a:t>rudidné</a:t>
            </a:r>
            <a:r>
              <a:rPr lang="cs-CZ" sz="2000" dirty="0">
                <a:latin typeface="Arial" panose="020B0604020202020204" pitchFamily="34" charset="0"/>
                <a:cs typeface="Arial" panose="020B0604020202020204" pitchFamily="34" charset="0"/>
              </a:rPr>
              <a:t> soli:</a:t>
            </a:r>
          </a:p>
          <a:p>
            <a:pPr algn="ctr"/>
            <a:r>
              <a:rPr lang="cs-CZ" sz="2000" dirty="0">
                <a:latin typeface="Arial" panose="020B0604020202020204" pitchFamily="34" charset="0"/>
                <a:cs typeface="Arial" panose="020B0604020202020204" pitchFamily="34" charset="0"/>
              </a:rPr>
              <a:t>2Rb + 2HCl → 2RbCl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8Rb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S + 6H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vodíkem se při teplotě nad 300°C slučuje za vzniku reaktivního hydridu </a:t>
            </a:r>
            <a:r>
              <a:rPr lang="cs-CZ" sz="2000" dirty="0" err="1">
                <a:latin typeface="Arial" panose="020B0604020202020204" pitchFamily="34" charset="0"/>
                <a:cs typeface="Arial" panose="020B0604020202020204" pitchFamily="34" charset="0"/>
              </a:rPr>
              <a:t>RbH</a:t>
            </a:r>
            <a:r>
              <a:rPr lang="cs-CZ" sz="2000" dirty="0">
                <a:latin typeface="Arial" panose="020B0604020202020204" pitchFamily="34" charset="0"/>
                <a:cs typeface="Arial" panose="020B0604020202020204" pitchFamily="34" charset="0"/>
              </a:rPr>
              <a:t>, který je i na suchém vzduchu samozápalný. Za laboratorní teploty se explozivně slučuje 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na halogenidy </a:t>
            </a:r>
            <a:r>
              <a:rPr lang="cs-CZ" sz="2000" dirty="0" err="1">
                <a:latin typeface="Arial" panose="020B0604020202020204" pitchFamily="34" charset="0"/>
                <a:cs typeface="Arial" panose="020B0604020202020204" pitchFamily="34" charset="0"/>
              </a:rPr>
              <a:t>RbX</a:t>
            </a:r>
            <a:r>
              <a:rPr lang="cs-CZ" sz="2000" dirty="0">
                <a:latin typeface="Arial" panose="020B0604020202020204" pitchFamily="34" charset="0"/>
                <a:cs typeface="Arial" panose="020B0604020202020204" pitchFamily="34" charset="0"/>
              </a:rPr>
              <a:t>. Se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reaguje za vzniku selenidu rubidného 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 a telluridu rubidného 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Te již při teplotě -40°C, ale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se na sulfid rubidný 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slučuje až po zahřátí na teplotu </a:t>
            </a:r>
            <a:r>
              <a:rPr lang="cs-CZ" sz="2000" dirty="0" smtClean="0">
                <a:latin typeface="Arial" panose="020B0604020202020204" pitchFamily="34" charset="0"/>
                <a:cs typeface="Arial" panose="020B0604020202020204" pitchFamily="34" charset="0"/>
              </a:rPr>
              <a:t>110°C.</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5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152400"/>
            <a:ext cx="8991600" cy="6247864"/>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S kapalným amoniakem reaguje již při teplotě -40°C za tvorby tmavě modrého </a:t>
            </a:r>
            <a:r>
              <a:rPr lang="cs-CZ" sz="2000" dirty="0" err="1" smtClean="0">
                <a:latin typeface="Arial" panose="020B0604020202020204" pitchFamily="34" charset="0"/>
                <a:cs typeface="Arial" panose="020B0604020202020204" pitchFamily="34" charset="0"/>
              </a:rPr>
              <a:t>hexaaminrubidného</a:t>
            </a:r>
            <a:r>
              <a:rPr lang="cs-CZ" sz="2000" dirty="0" smtClean="0">
                <a:latin typeface="Arial" panose="020B0604020202020204" pitchFamily="34" charset="0"/>
                <a:cs typeface="Arial" panose="020B0604020202020204" pitchFamily="34" charset="0"/>
              </a:rPr>
              <a:t> komplexu, při vyšších teplotách tvoří s plynným amoniakem amid rubidný:</a:t>
            </a:r>
          </a:p>
          <a:p>
            <a:pPr algn="ctr"/>
            <a:r>
              <a:rPr lang="cs-CZ" sz="2000" dirty="0" err="1" smtClean="0">
                <a:latin typeface="Arial" panose="020B0604020202020204" pitchFamily="34" charset="0"/>
                <a:cs typeface="Arial" panose="020B0604020202020204" pitchFamily="34" charset="0"/>
              </a:rPr>
              <a:t>Rb</a:t>
            </a:r>
            <a:r>
              <a:rPr lang="cs-CZ" sz="2000" dirty="0" smtClean="0">
                <a:latin typeface="Arial" panose="020B0604020202020204" pitchFamily="34" charset="0"/>
                <a:cs typeface="Arial" panose="020B0604020202020204" pitchFamily="34" charset="0"/>
              </a:rPr>
              <a:t> + 6NH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a:t>
            </a:r>
            <a:r>
              <a:rPr lang="cs-CZ" sz="2000" dirty="0" err="1" smtClean="0">
                <a:latin typeface="Arial" panose="020B0604020202020204" pitchFamily="34" charset="0"/>
                <a:cs typeface="Arial" panose="020B0604020202020204" pitchFamily="34" charset="0"/>
              </a:rPr>
              <a:t>Rb</a:t>
            </a:r>
            <a:r>
              <a:rPr lang="cs-CZ" sz="2000" dirty="0" smtClean="0">
                <a:latin typeface="Arial" panose="020B0604020202020204" pitchFamily="34" charset="0"/>
                <a:cs typeface="Arial" panose="020B0604020202020204" pitchFamily="34" charset="0"/>
              </a:rPr>
              <a:t>(NH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a:t>
            </a:r>
            <a:br>
              <a:rPr lang="cs-CZ" sz="2000" dirty="0" smtClean="0">
                <a:latin typeface="Arial" panose="020B0604020202020204" pitchFamily="34" charset="0"/>
                <a:cs typeface="Arial" panose="020B0604020202020204" pitchFamily="34" charset="0"/>
              </a:rPr>
            </a:br>
            <a:r>
              <a:rPr lang="cs-CZ" sz="2000" dirty="0" smtClean="0">
                <a:latin typeface="Arial" panose="020B0604020202020204" pitchFamily="34" charset="0"/>
                <a:cs typeface="Arial" panose="020B0604020202020204" pitchFamily="34" charset="0"/>
              </a:rPr>
              <a:t>2Rb + 2NH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2RbNH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Se sirovodíkem rubidium reaguje za vzniku </a:t>
            </a:r>
            <a:r>
              <a:rPr lang="cs-CZ" sz="2000" dirty="0" err="1" smtClean="0">
                <a:latin typeface="Arial" panose="020B0604020202020204" pitchFamily="34" charset="0"/>
                <a:cs typeface="Arial" panose="020B0604020202020204" pitchFamily="34" charset="0"/>
              </a:rPr>
              <a:t>hydrogensulfidu</a:t>
            </a:r>
            <a:r>
              <a:rPr lang="cs-CZ" sz="2000" dirty="0" smtClean="0">
                <a:latin typeface="Arial" panose="020B0604020202020204" pitchFamily="34" charset="0"/>
                <a:cs typeface="Arial" panose="020B0604020202020204" pitchFamily="34" charset="0"/>
              </a:rPr>
              <a:t> rubidného:</a:t>
            </a:r>
          </a:p>
          <a:p>
            <a:pPr algn="ctr"/>
            <a:r>
              <a:rPr lang="cs-CZ" sz="2000" dirty="0" smtClean="0">
                <a:latin typeface="Arial" panose="020B0604020202020204" pitchFamily="34" charset="0"/>
                <a:cs typeface="Arial" panose="020B0604020202020204" pitchFamily="34" charset="0"/>
              </a:rPr>
              <a:t>2Rb + 2H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 → 2RbHS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Většina sloučenin rubidia je ve vodě dobře rozpustná, téměř nerozpustný je </a:t>
            </a:r>
            <a:r>
              <a:rPr lang="cs-CZ" sz="2000" dirty="0" err="1" smtClean="0">
                <a:latin typeface="Arial" panose="020B0604020202020204" pitchFamily="34" charset="0"/>
                <a:cs typeface="Arial" panose="020B0604020202020204" pitchFamily="34" charset="0"/>
              </a:rPr>
              <a:t>hexaflurokřemičitan</a:t>
            </a:r>
            <a:r>
              <a:rPr lang="cs-CZ" sz="2000" dirty="0" smtClean="0">
                <a:latin typeface="Arial" panose="020B0604020202020204" pitchFamily="34" charset="0"/>
                <a:cs typeface="Arial" panose="020B0604020202020204" pitchFamily="34" charset="0"/>
              </a:rPr>
              <a:t> rubidný Rb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SiF</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 </a:t>
            </a:r>
          </a:p>
          <a:p>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přírodě se volné rubidium nevyskytuje, je znám pouze jeho výskyt ve sloučeninách, ve kterých vystupuje výhradně v oxidačním stupni I jako kation </a:t>
            </a:r>
            <a:r>
              <a:rPr lang="cs-CZ" sz="2000" dirty="0" err="1" smtClean="0">
                <a:latin typeface="Arial" panose="020B0604020202020204" pitchFamily="34" charset="0"/>
                <a:cs typeface="Arial" panose="020B0604020202020204" pitchFamily="34" charset="0"/>
              </a:rPr>
              <a:t>Rb</a:t>
            </a:r>
            <a:r>
              <a:rPr lang="cs-CZ" sz="2000" baseline="30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Rubidium ve stopových množstvích doprovází ostatní alkalické kovy, např. cesium v </a:t>
            </a:r>
            <a:r>
              <a:rPr lang="cs-CZ" sz="2000" dirty="0" err="1" smtClean="0">
                <a:latin typeface="Arial" panose="020B0604020202020204" pitchFamily="34" charset="0"/>
                <a:cs typeface="Arial" panose="020B0604020202020204" pitchFamily="34" charset="0"/>
              </a:rPr>
              <a:t>polucitu</a:t>
            </a:r>
            <a:r>
              <a:rPr lang="cs-CZ" sz="2000" dirty="0" smtClean="0">
                <a:latin typeface="Arial" panose="020B0604020202020204" pitchFamily="34" charset="0"/>
                <a:cs typeface="Arial" panose="020B0604020202020204" pitchFamily="34" charset="0"/>
              </a:rPr>
              <a:t> nebo draslík v karnalitu.</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Nejdůležitějším zdrojem pro průmyslovou výrobu rubidia je uhličitan rubidný Rb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který je hlavní součástí odpadních produktů po rafinaci lithia.</a:t>
            </a:r>
          </a:p>
          <a:p>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0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981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smtClean="0">
                <a:latin typeface="Arial" panose="020B0604020202020204" pitchFamily="34" charset="0"/>
                <a:cs typeface="Arial" panose="020B0604020202020204" pitchFamily="34" charset="0"/>
              </a:rPr>
              <a:t>Prvky I. hlavní podskupiny</a:t>
            </a:r>
            <a:r>
              <a:rPr lang="en-GB" altLang="en-US" smtClean="0">
                <a:latin typeface="Arial" panose="020B0604020202020204" pitchFamily="34" charset="0"/>
                <a:cs typeface="Arial" panose="020B0604020202020204" pitchFamily="34" charset="0"/>
              </a:rPr>
              <a:t> </a:t>
            </a:r>
            <a:endParaRPr lang="cs-CZ" altLang="en-US" dirty="0">
              <a:latin typeface="Arial" panose="020B0604020202020204" pitchFamily="34" charset="0"/>
              <a:cs typeface="Arial" panose="020B0604020202020204" pitchFamily="34" charset="0"/>
            </a:endParaRPr>
          </a:p>
        </p:txBody>
      </p:sp>
      <p:sp>
        <p:nvSpPr>
          <p:cNvPr id="2" name="Obdélník 1"/>
          <p:cNvSpPr/>
          <p:nvPr/>
        </p:nvSpPr>
        <p:spPr>
          <a:xfrm>
            <a:off x="2895600" y="3505200"/>
            <a:ext cx="3166251" cy="584775"/>
          </a:xfrm>
          <a:prstGeom prst="rect">
            <a:avLst/>
          </a:prstGeom>
        </p:spPr>
        <p:txBody>
          <a:bodyPr wrap="none">
            <a:spAutoFit/>
          </a:bodyPr>
          <a:lstStyle/>
          <a:p>
            <a:r>
              <a:rPr lang="en-GB" altLang="en-US" sz="3200" dirty="0" smtClean="0">
                <a:latin typeface="Arial" panose="020B0604020202020204" pitchFamily="34" charset="0"/>
                <a:cs typeface="Arial" panose="020B0604020202020204" pitchFamily="34" charset="0"/>
              </a:rPr>
              <a:t> </a:t>
            </a:r>
            <a:r>
              <a:rPr lang="en-GB" altLang="en-US" sz="3200" b="1" dirty="0" err="1">
                <a:latin typeface="Arial" panose="020B0604020202020204" pitchFamily="34" charset="0"/>
                <a:cs typeface="Arial" panose="020B0604020202020204" pitchFamily="34" charset="0"/>
              </a:rPr>
              <a:t>alkalické</a:t>
            </a:r>
            <a:r>
              <a:rPr lang="en-GB" altLang="en-US" sz="3200" b="1" dirty="0">
                <a:latin typeface="Arial" panose="020B0604020202020204" pitchFamily="34" charset="0"/>
                <a:cs typeface="Arial" panose="020B0604020202020204" pitchFamily="34" charset="0"/>
              </a:rPr>
              <a:t> </a:t>
            </a:r>
            <a:r>
              <a:rPr lang="en-GB" altLang="en-US" sz="3200" b="1" dirty="0" err="1">
                <a:latin typeface="Arial" panose="020B0604020202020204" pitchFamily="34" charset="0"/>
                <a:cs typeface="Arial" panose="020B0604020202020204" pitchFamily="34" charset="0"/>
              </a:rPr>
              <a:t>kovy</a:t>
            </a:r>
            <a:r>
              <a:rPr lang="en-GB" altLang="en-US" sz="3200" dirty="0">
                <a:latin typeface="Arial" panose="020B0604020202020204" pitchFamily="34" charset="0"/>
                <a:cs typeface="Arial" panose="020B0604020202020204" pitchFamily="34" charset="0"/>
              </a:rPr>
              <a:t> </a:t>
            </a:r>
            <a:endParaRPr lang="en-GB" alt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421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563231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Výroba </a:t>
            </a:r>
            <a:r>
              <a:rPr lang="cs-CZ" sz="2000" dirty="0">
                <a:latin typeface="Arial" panose="020B0604020202020204" pitchFamily="34" charset="0"/>
                <a:cs typeface="Arial" panose="020B0604020202020204" pitchFamily="34" charset="0"/>
              </a:rPr>
              <a:t>rubidia se provádí tavnou elektrolýzou chloridu rubidného </a:t>
            </a:r>
            <a:r>
              <a:rPr lang="cs-CZ" sz="2000" dirty="0" err="1">
                <a:latin typeface="Arial" panose="020B0604020202020204" pitchFamily="34" charset="0"/>
                <a:cs typeface="Arial" panose="020B0604020202020204" pitchFamily="34" charset="0"/>
              </a:rPr>
              <a:t>RbCl</a:t>
            </a:r>
            <a:r>
              <a:rPr lang="cs-CZ" sz="2000" dirty="0">
                <a:latin typeface="Arial" panose="020B0604020202020204" pitchFamily="34" charset="0"/>
                <a:cs typeface="Arial" panose="020B0604020202020204" pitchFamily="34" charset="0"/>
              </a:rPr>
              <a:t> nebo jeho </a:t>
            </a:r>
            <a:r>
              <a:rPr lang="cs-CZ" sz="2000" b="1" dirty="0">
                <a:latin typeface="Arial" panose="020B0604020202020204" pitchFamily="34" charset="0"/>
                <a:cs typeface="Arial" panose="020B0604020202020204" pitchFamily="34" charset="0"/>
              </a:rPr>
              <a:t>termickou redukcí vápníkem</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2RbCl → 2Rb + 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2RbCl + Ca → 2Rb + CaCl</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Mezi další způsoby výroby rubidia patří </a:t>
            </a:r>
            <a:r>
              <a:rPr lang="cs-CZ" sz="2000" b="1" dirty="0">
                <a:latin typeface="Arial" panose="020B0604020202020204" pitchFamily="34" charset="0"/>
                <a:cs typeface="Arial" panose="020B0604020202020204" pitchFamily="34" charset="0"/>
              </a:rPr>
              <a:t>redukce</a:t>
            </a:r>
            <a:r>
              <a:rPr lang="cs-CZ" sz="2000" dirty="0">
                <a:latin typeface="Arial" panose="020B0604020202020204" pitchFamily="34" charset="0"/>
                <a:cs typeface="Arial" panose="020B0604020202020204" pitchFamily="34" charset="0"/>
              </a:rPr>
              <a:t> hydroxidu rubidného </a:t>
            </a:r>
            <a:r>
              <a:rPr lang="cs-CZ" sz="2000" b="1" dirty="0">
                <a:latin typeface="Arial" panose="020B0604020202020204" pitchFamily="34" charset="0"/>
                <a:cs typeface="Arial" panose="020B0604020202020204" pitchFamily="34" charset="0"/>
              </a:rPr>
              <a:t>hořčíkem</a:t>
            </a:r>
            <a:r>
              <a:rPr lang="cs-CZ" sz="2000" dirty="0">
                <a:latin typeface="Arial" panose="020B0604020202020204" pitchFamily="34" charset="0"/>
                <a:cs typeface="Arial" panose="020B0604020202020204" pitchFamily="34" charset="0"/>
              </a:rPr>
              <a:t> nebo redukce oxidu rubidného </a:t>
            </a:r>
            <a:r>
              <a:rPr lang="cs-CZ" sz="2000" b="1" dirty="0">
                <a:latin typeface="Arial" panose="020B0604020202020204" pitchFamily="34" charset="0"/>
                <a:cs typeface="Arial" panose="020B0604020202020204" pitchFamily="34" charset="0"/>
              </a:rPr>
              <a:t>vápníkem</a:t>
            </a:r>
            <a:r>
              <a:rPr lang="cs-CZ" sz="2000" dirty="0">
                <a:latin typeface="Arial" panose="020B0604020202020204" pitchFamily="34" charset="0"/>
                <a:cs typeface="Arial" panose="020B0604020202020204" pitchFamily="34" charset="0"/>
              </a:rPr>
              <a:t>:</a:t>
            </a:r>
          </a:p>
          <a:p>
            <a:pPr algn="ctr"/>
            <a:r>
              <a:rPr lang="cs-CZ" sz="2000" dirty="0">
                <a:latin typeface="Arial" panose="020B0604020202020204" pitchFamily="34" charset="0"/>
                <a:cs typeface="Arial" panose="020B0604020202020204" pitchFamily="34" charset="0"/>
              </a:rPr>
              <a:t>2RbOH + Mg → 2Rb + Mg(OH)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Rb</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Ca → 2Rb + </a:t>
            </a:r>
            <a:r>
              <a:rPr lang="cs-CZ" sz="2000" dirty="0" err="1">
                <a:latin typeface="Arial" panose="020B0604020202020204" pitchFamily="34" charset="0"/>
                <a:cs typeface="Arial" panose="020B0604020202020204" pitchFamily="34" charset="0"/>
              </a:rPr>
              <a:t>CaO</a:t>
            </a:r>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Vzhledem </a:t>
            </a:r>
            <a:r>
              <a:rPr lang="cs-CZ" sz="2000" dirty="0">
                <a:latin typeface="Arial" panose="020B0604020202020204" pitchFamily="34" charset="0"/>
                <a:cs typeface="Arial" panose="020B0604020202020204" pitchFamily="34" charset="0"/>
              </a:rPr>
              <a:t>ke své mimořádné nestálosti a reaktivitě má kovové rubidium jen minimální praktické využití</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Kovové </a:t>
            </a:r>
            <a:r>
              <a:rPr lang="cs-CZ" sz="2000" dirty="0">
                <a:latin typeface="Arial" panose="020B0604020202020204" pitchFamily="34" charset="0"/>
                <a:cs typeface="Arial" panose="020B0604020202020204" pitchFamily="34" charset="0"/>
              </a:rPr>
              <a:t>rubidium se používá při výrobě fotočlánků (</a:t>
            </a:r>
            <a:r>
              <a:rPr lang="cs-CZ" sz="2000" i="1" dirty="0" err="1">
                <a:latin typeface="Arial" panose="020B0604020202020204" pitchFamily="34" charset="0"/>
                <a:cs typeface="Arial" panose="020B0604020202020204" pitchFamily="34" charset="0"/>
              </a:rPr>
              <a:t>termoiontové</a:t>
            </a:r>
            <a:r>
              <a:rPr lang="cs-CZ" sz="2000" i="1" dirty="0">
                <a:latin typeface="Arial" panose="020B0604020202020204" pitchFamily="34" charset="0"/>
                <a:cs typeface="Arial" panose="020B0604020202020204" pitchFamily="34" charset="0"/>
              </a:rPr>
              <a:t> konvertory</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díky nízkému ionizačnímu potenciálu. </a:t>
            </a:r>
            <a:r>
              <a:rPr lang="cs-CZ" sz="2000" dirty="0">
                <a:latin typeface="Arial" panose="020B0604020202020204" pitchFamily="34" charset="0"/>
                <a:cs typeface="Arial" panose="020B0604020202020204" pitchFamily="34" charset="0"/>
              </a:rPr>
              <a:t>Zároveň je proto perspektivním médiem pro iontové motory jako pohonné jednotky kosmických plavidel</a:t>
            </a:r>
            <a:r>
              <a:rPr lang="cs-CZ" sz="2000" dirty="0" smtClean="0">
                <a:latin typeface="Arial" panose="020B0604020202020204" pitchFamily="34" charset="0"/>
                <a:cs typeface="Arial" panose="020B0604020202020204" pitchFamily="34" charset="0"/>
              </a:rPr>
              <a:t>. Důležité využití nachází rubidium při </a:t>
            </a:r>
            <a:r>
              <a:rPr lang="cs-CZ" sz="2000" dirty="0">
                <a:latin typeface="Arial" panose="020B0604020202020204" pitchFamily="34" charset="0"/>
                <a:cs typeface="Arial" panose="020B0604020202020204" pitchFamily="34" charset="0"/>
              </a:rPr>
              <a:t>odstraňování zbytků plynů z vakuových </a:t>
            </a:r>
            <a:r>
              <a:rPr lang="cs-CZ" sz="2000" dirty="0" smtClean="0">
                <a:latin typeface="Arial" panose="020B0604020202020204" pitchFamily="34" charset="0"/>
                <a:cs typeface="Arial" panose="020B0604020202020204" pitchFamily="34" charset="0"/>
              </a:rPr>
              <a:t>trubic a  jako </a:t>
            </a:r>
            <a:r>
              <a:rPr lang="cs-CZ" sz="2000" dirty="0">
                <a:latin typeface="Arial" panose="020B0604020202020204" pitchFamily="34" charset="0"/>
                <a:cs typeface="Arial" panose="020B0604020202020204" pitchFamily="34" charset="0"/>
              </a:rPr>
              <a:t>součást přesných atomových hodin v satelitech </a:t>
            </a:r>
            <a:r>
              <a:rPr lang="cs-CZ" sz="2000" dirty="0" smtClean="0">
                <a:latin typeface="Arial" panose="020B0604020202020204" pitchFamily="34" charset="0"/>
                <a:cs typeface="Arial" panose="020B0604020202020204" pitchFamily="34" charset="0"/>
              </a:rPr>
              <a:t>GPS. </a:t>
            </a:r>
            <a:r>
              <a:rPr lang="cs-CZ" sz="2000" dirty="0">
                <a:latin typeface="Arial" panose="020B0604020202020204" pitchFamily="34" charset="0"/>
                <a:cs typeface="Arial" panose="020B0604020202020204" pitchFamily="34" charset="0"/>
              </a:rPr>
              <a:t>Stále stoupá význam rubidia ve výzkumu a vývoji supravodivých materiálů. </a:t>
            </a:r>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26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3785652"/>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Izotop </a:t>
            </a:r>
            <a:r>
              <a:rPr lang="cs-CZ" sz="2000" baseline="30000" dirty="0" smtClean="0">
                <a:latin typeface="Arial" panose="020B0604020202020204" pitchFamily="34" charset="0"/>
                <a:cs typeface="Arial" panose="020B0604020202020204" pitchFamily="34" charset="0"/>
              </a:rPr>
              <a:t>82</a:t>
            </a:r>
            <a:r>
              <a:rPr lang="cs-CZ" sz="2000" dirty="0" smtClean="0">
                <a:latin typeface="Arial" panose="020B0604020202020204" pitchFamily="34" charset="0"/>
                <a:cs typeface="Arial" panose="020B0604020202020204" pitchFamily="34" charset="0"/>
              </a:rPr>
              <a:t>Rb se využívá v medicíně v pozitronové emisní tomografii (PET) v kombinaci s CT angiografií.</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Izotop </a:t>
            </a:r>
            <a:r>
              <a:rPr lang="cs-CZ" sz="2000" baseline="30000" dirty="0">
                <a:latin typeface="Arial" panose="020B0604020202020204" pitchFamily="34" charset="0"/>
                <a:cs typeface="Arial" panose="020B0604020202020204" pitchFamily="34" charset="0"/>
              </a:rPr>
              <a:t>87</a:t>
            </a:r>
            <a:r>
              <a:rPr lang="cs-CZ" sz="2000" dirty="0">
                <a:latin typeface="Arial" panose="020B0604020202020204" pitchFamily="34" charset="0"/>
                <a:cs typeface="Arial" panose="020B0604020202020204" pitchFamily="34" charset="0"/>
              </a:rPr>
              <a:t>Rb s přirozeným výskytem 27,8 % je mírně radioaktivní, rozpadá se s poločasem 4,92×10</a:t>
            </a:r>
            <a:r>
              <a:rPr lang="cs-CZ" sz="2000" baseline="30000" dirty="0">
                <a:latin typeface="Arial" panose="020B0604020202020204" pitchFamily="34" charset="0"/>
                <a:cs typeface="Arial" panose="020B0604020202020204" pitchFamily="34" charset="0"/>
              </a:rPr>
              <a:t>10</a:t>
            </a:r>
            <a:r>
              <a:rPr lang="cs-CZ" sz="2000" dirty="0">
                <a:latin typeface="Arial" panose="020B0604020202020204" pitchFamily="34" charset="0"/>
                <a:cs typeface="Arial" panose="020B0604020202020204" pitchFamily="34" charset="0"/>
              </a:rPr>
              <a:t> roku za vzniku izotopu </a:t>
            </a:r>
            <a:r>
              <a:rPr lang="cs-CZ" sz="2000" baseline="30000" dirty="0">
                <a:latin typeface="Arial" panose="020B0604020202020204" pitchFamily="34" charset="0"/>
                <a:cs typeface="Arial" panose="020B0604020202020204" pitchFamily="34" charset="0"/>
              </a:rPr>
              <a:t>87</a:t>
            </a:r>
            <a:r>
              <a:rPr lang="cs-CZ" sz="2000" dirty="0">
                <a:latin typeface="Arial" panose="020B0604020202020204" pitchFamily="34" charset="0"/>
                <a:cs typeface="Arial" panose="020B0604020202020204" pitchFamily="34" charset="0"/>
              </a:rPr>
              <a:t>Sr a uvolnění </a:t>
            </a:r>
            <a:r>
              <a:rPr lang="el-GR" sz="2000" dirty="0">
                <a:latin typeface="Arial" panose="020B0604020202020204" pitchFamily="34" charset="0"/>
                <a:cs typeface="Arial" panose="020B0604020202020204" pitchFamily="34" charset="0"/>
              </a:rPr>
              <a:t>β-</a:t>
            </a:r>
            <a:r>
              <a:rPr lang="cs-CZ" sz="2000" dirty="0">
                <a:latin typeface="Arial" panose="020B0604020202020204" pitchFamily="34" charset="0"/>
                <a:cs typeface="Arial" panose="020B0604020202020204" pitchFamily="34" charset="0"/>
              </a:rPr>
              <a:t>záření. Toho se v geologii využívá k datování stáří hornin</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Soli rubidia se přidávají do směsí </a:t>
            </a:r>
            <a:r>
              <a:rPr lang="cs-CZ" sz="2000" b="1" dirty="0">
                <a:latin typeface="Arial" panose="020B0604020202020204" pitchFamily="34" charset="0"/>
                <a:cs typeface="Arial" panose="020B0604020202020204" pitchFamily="34" charset="0"/>
              </a:rPr>
              <a:t>zábavné pyrotechniky</a:t>
            </a:r>
            <a:r>
              <a:rPr lang="cs-CZ" sz="2000" dirty="0">
                <a:latin typeface="Arial" panose="020B0604020202020204" pitchFamily="34" charset="0"/>
                <a:cs typeface="Arial" panose="020B0604020202020204" pitchFamily="34" charset="0"/>
              </a:rPr>
              <a:t> a barví vzniklé světelné efekty do fialova</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Oxid rubidný </a:t>
            </a:r>
            <a:r>
              <a:rPr lang="cs-CZ" sz="2000" dirty="0" smtClean="0">
                <a:latin typeface="Arial" panose="020B0604020202020204" pitchFamily="34" charset="0"/>
                <a:cs typeface="Arial" panose="020B0604020202020204" pitchFamily="34" charset="0"/>
              </a:rPr>
              <a:t>Rb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 se používá jako sklářská přísada pro zvýšení tvrdosti skla.</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576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5816977"/>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C</a:t>
            </a:r>
            <a:r>
              <a:rPr lang="cs-CZ" sz="3200" b="1" dirty="0" err="1" smtClean="0">
                <a:latin typeface="Arial" panose="020B0604020202020204" pitchFamily="34" charset="0"/>
                <a:cs typeface="Arial" panose="020B0604020202020204" pitchFamily="34" charset="0"/>
              </a:rPr>
              <a:t>esium</a:t>
            </a:r>
            <a:r>
              <a:rPr lang="cs-CZ"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modrobílý, lesklý, na vzduchu nestálý kov. Ze všech kovů je cesium nejměkčí</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Cesium je ze všech alkalických kovů nejreaktivnější chemický prvek a má silně elektropozitivní charakter. Ve sloučeninách cesium vystupuje výhradně jako bezbarvý kation </a:t>
            </a:r>
            <a:r>
              <a:rPr lang="cs-CZ" sz="2000" dirty="0" err="1">
                <a:latin typeface="Arial" panose="020B0604020202020204" pitchFamily="34" charset="0"/>
                <a:cs typeface="Arial" panose="020B0604020202020204" pitchFamily="34" charset="0"/>
              </a:rPr>
              <a:t>Cs</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Naprostá většina sloučenin cesia je ve vodě dobře rozpustná, výjimku tvoří nerozpustné podvojné halogenidy cesia s </a:t>
            </a:r>
            <a:r>
              <a:rPr lang="cs-CZ" sz="2000" u="sng" dirty="0">
                <a:latin typeface="Arial" panose="020B0604020202020204" pitchFamily="34" charset="0"/>
                <a:cs typeface="Arial" panose="020B0604020202020204" pitchFamily="34" charset="0"/>
              </a:rPr>
              <a:t>železem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mědí</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kadmiem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antimonem</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olovem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bismutem</a:t>
            </a:r>
            <a:r>
              <a:rPr lang="cs-CZ" sz="2000" dirty="0">
                <a:latin typeface="Arial" panose="020B0604020202020204" pitchFamily="34" charset="0"/>
                <a:cs typeface="Arial" panose="020B0604020202020204" pitchFamily="34" charset="0"/>
              </a:rPr>
              <a:t>, manganistan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CsMnO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terafluoroboritan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CsBF</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Na </a:t>
            </a:r>
            <a:r>
              <a:rPr lang="cs-CZ" sz="2000" dirty="0">
                <a:latin typeface="Arial" panose="020B0604020202020204" pitchFamily="34" charset="0"/>
                <a:cs typeface="Arial" panose="020B0604020202020204" pitchFamily="34" charset="0"/>
              </a:rPr>
              <a:t>vzduchu se cesium samovolně vznítí a shoří za vzniku </a:t>
            </a:r>
            <a:r>
              <a:rPr lang="cs-CZ" sz="2000" dirty="0" err="1">
                <a:latin typeface="Arial" panose="020B0604020202020204" pitchFamily="34" charset="0"/>
                <a:cs typeface="Arial" panose="020B0604020202020204" pitchFamily="34" charset="0"/>
              </a:rPr>
              <a:t>superoxidu</a:t>
            </a:r>
            <a:r>
              <a:rPr lang="cs-CZ" sz="2000" dirty="0">
                <a:latin typeface="Arial" panose="020B0604020202020204" pitchFamily="34" charset="0"/>
                <a:cs typeface="Arial" panose="020B0604020202020204" pitchFamily="34" charset="0"/>
              </a:rPr>
              <a:t> CsO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atmosféře ozonu hoří za vzniku červeného nestabilního ozonidu </a:t>
            </a:r>
            <a:r>
              <a:rPr lang="cs-CZ" sz="2000" dirty="0" err="1">
                <a:latin typeface="Arial" panose="020B0604020202020204" pitchFamily="34" charset="0"/>
                <a:cs typeface="Arial" panose="020B0604020202020204" pitchFamily="34" charset="0"/>
              </a:rPr>
              <a:t>cesného</a:t>
            </a:r>
            <a:r>
              <a:rPr lang="cs-CZ" sz="2000" dirty="0">
                <a:latin typeface="Arial" panose="020B0604020202020204" pitchFamily="34" charset="0"/>
                <a:cs typeface="Arial" panose="020B0604020202020204" pitchFamily="34" charset="0"/>
              </a:rPr>
              <a:t> CsO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i s ledem reaguje cesium velmi prudce, až explozivně, za vzniku hydroxidu </a:t>
            </a:r>
            <a:r>
              <a:rPr lang="cs-CZ" sz="2000" dirty="0" err="1">
                <a:latin typeface="Arial" panose="020B0604020202020204" pitchFamily="34" charset="0"/>
                <a:cs typeface="Arial" panose="020B0604020202020204" pitchFamily="34" charset="0"/>
              </a:rPr>
              <a:t>cesného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CsOH</a:t>
            </a:r>
            <a:r>
              <a:rPr lang="cs-CZ" sz="2000" dirty="0">
                <a:latin typeface="Arial" panose="020B0604020202020204" pitchFamily="34" charset="0"/>
                <a:cs typeface="Arial" panose="020B0604020202020204" pitchFamily="34" charset="0"/>
              </a:rPr>
              <a:t>, který je ze všech hydroxidů alkalických kovů nejsilnější žíravinou:</a:t>
            </a:r>
          </a:p>
          <a:p>
            <a:pPr algn="ctr"/>
            <a:r>
              <a:rPr lang="cs-CZ" sz="2000" dirty="0">
                <a:latin typeface="Arial" panose="020B0604020202020204" pitchFamily="34" charset="0"/>
                <a:cs typeface="Arial" panose="020B0604020202020204" pitchFamily="34" charset="0"/>
              </a:rPr>
              <a:t>2Cs + 2H2O → 2CsOH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S vodíkem se slučuje za vzniku tuhého, prudce reaktivního hydridu </a:t>
            </a:r>
            <a:r>
              <a:rPr lang="cs-CZ" sz="2000" dirty="0" err="1">
                <a:latin typeface="Arial" panose="020B0604020202020204" pitchFamily="34" charset="0"/>
                <a:cs typeface="Arial" panose="020B0604020202020204" pitchFamily="34" charset="0"/>
              </a:rPr>
              <a:t>CsH</a:t>
            </a:r>
            <a:r>
              <a:rPr lang="cs-CZ" sz="2000" dirty="0">
                <a:latin typeface="Arial" panose="020B0604020202020204" pitchFamily="34" charset="0"/>
                <a:cs typeface="Arial" panose="020B0604020202020204" pitchFamily="34" charset="0"/>
              </a:rPr>
              <a:t>, který je i na suchém vzduchu samozápalný. 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reaguje již za laboratorní teploty, se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se slučuje i za teplot hluboko pod bodem mrazu.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reaguje již za teploty 100°C. </a:t>
            </a:r>
          </a:p>
        </p:txBody>
      </p:sp>
    </p:spTree>
    <p:extLst>
      <p:ext uri="{BB962C8B-B14F-4D97-AF65-F5344CB8AC3E}">
        <p14:creationId xmlns:p14="http://schemas.microsoft.com/office/powerpoint/2010/main" val="707098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28600"/>
            <a:ext cx="8882974" cy="5632311"/>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Reakce cesia s kapalným amoniakem probíhá za vzniku </a:t>
            </a:r>
            <a:r>
              <a:rPr lang="cs-CZ" sz="2000" dirty="0" err="1" smtClean="0">
                <a:latin typeface="Arial" panose="020B0604020202020204" pitchFamily="34" charset="0"/>
                <a:cs typeface="Arial" panose="020B0604020202020204" pitchFamily="34" charset="0"/>
              </a:rPr>
              <a:t>hexaamincesného</a:t>
            </a:r>
            <a:r>
              <a:rPr lang="cs-CZ" sz="2000" dirty="0" smtClean="0">
                <a:latin typeface="Arial" panose="020B0604020202020204" pitchFamily="34" charset="0"/>
                <a:cs typeface="Arial" panose="020B0604020202020204" pitchFamily="34" charset="0"/>
              </a:rPr>
              <a:t> komplexu, s plynným amoniakem reaguje za vzniku amidu </a:t>
            </a:r>
            <a:r>
              <a:rPr lang="cs-CZ" sz="2000" dirty="0" err="1" smtClean="0">
                <a:latin typeface="Arial" panose="020B0604020202020204" pitchFamily="34" charset="0"/>
                <a:cs typeface="Arial" panose="020B0604020202020204" pitchFamily="34" charset="0"/>
              </a:rPr>
              <a:t>cesného</a:t>
            </a:r>
            <a:r>
              <a:rPr lang="cs-CZ" sz="2000" dirty="0" smtClean="0">
                <a:latin typeface="Arial" panose="020B0604020202020204" pitchFamily="34" charset="0"/>
                <a:cs typeface="Arial" panose="020B0604020202020204" pitchFamily="34" charset="0"/>
              </a:rPr>
              <a:t>:</a:t>
            </a:r>
          </a:p>
          <a:p>
            <a:pPr algn="ctr"/>
            <a:r>
              <a:rPr lang="cs-CZ" sz="2000" dirty="0" err="1" smtClean="0">
                <a:latin typeface="Arial" panose="020B0604020202020204" pitchFamily="34" charset="0"/>
                <a:cs typeface="Arial" panose="020B0604020202020204" pitchFamily="34" charset="0"/>
              </a:rPr>
              <a:t>Cs</a:t>
            </a:r>
            <a:r>
              <a:rPr lang="cs-CZ" sz="2000" dirty="0" smtClean="0">
                <a:latin typeface="Arial" panose="020B0604020202020204" pitchFamily="34" charset="0"/>
                <a:cs typeface="Arial" panose="020B0604020202020204" pitchFamily="34" charset="0"/>
              </a:rPr>
              <a:t> + 6NH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a:t>
            </a:r>
            <a:r>
              <a:rPr lang="cs-CZ" sz="2000" dirty="0" err="1" smtClean="0">
                <a:latin typeface="Arial" panose="020B0604020202020204" pitchFamily="34" charset="0"/>
                <a:cs typeface="Arial" panose="020B0604020202020204" pitchFamily="34" charset="0"/>
              </a:rPr>
              <a:t>Cs</a:t>
            </a:r>
            <a:r>
              <a:rPr lang="cs-CZ" sz="2000" dirty="0" smtClean="0">
                <a:latin typeface="Arial" panose="020B0604020202020204" pitchFamily="34" charset="0"/>
                <a:cs typeface="Arial" panose="020B0604020202020204" pitchFamily="34" charset="0"/>
              </a:rPr>
              <a:t>(NH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6</a:t>
            </a:r>
            <a:r>
              <a:rPr lang="cs-CZ" sz="2000" dirty="0" smtClean="0">
                <a:latin typeface="Arial" panose="020B0604020202020204" pitchFamily="34" charset="0"/>
                <a:cs typeface="Arial" panose="020B0604020202020204" pitchFamily="34" charset="0"/>
              </a:rPr>
              <a:t>]</a:t>
            </a:r>
            <a:br>
              <a:rPr lang="cs-CZ" sz="2000" dirty="0" smtClean="0">
                <a:latin typeface="Arial" panose="020B0604020202020204" pitchFamily="34" charset="0"/>
                <a:cs typeface="Arial" panose="020B0604020202020204" pitchFamily="34" charset="0"/>
              </a:rPr>
            </a:br>
            <a:r>
              <a:rPr lang="cs-CZ" sz="2000" dirty="0" smtClean="0">
                <a:latin typeface="Arial" panose="020B0604020202020204" pitchFamily="34" charset="0"/>
                <a:cs typeface="Arial" panose="020B0604020202020204" pitchFamily="34" charset="0"/>
              </a:rPr>
              <a:t>2Cs + 2NH</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 2CsNH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Cesium je silné redukční činidlo, působením cesia je možné připravit </a:t>
            </a:r>
            <a:r>
              <a:rPr lang="cs-CZ" sz="2000" b="1" dirty="0" err="1" smtClean="0">
                <a:latin typeface="Arial" panose="020B0604020202020204" pitchFamily="34" charset="0"/>
                <a:cs typeface="Arial" panose="020B0604020202020204" pitchFamily="34" charset="0"/>
              </a:rPr>
              <a:t>aurid</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cesný</a:t>
            </a:r>
            <a:r>
              <a:rPr lang="cs-CZ" sz="2000" b="1" dirty="0" smtClean="0">
                <a:latin typeface="Arial" panose="020B0604020202020204" pitchFamily="34" charset="0"/>
                <a:cs typeface="Arial" panose="020B0604020202020204" pitchFamily="34" charset="0"/>
              </a:rPr>
              <a:t> </a:t>
            </a:r>
            <a:r>
              <a:rPr lang="cs-CZ" sz="2000" b="1" dirty="0" err="1" smtClean="0">
                <a:latin typeface="Arial" panose="020B0604020202020204" pitchFamily="34" charset="0"/>
                <a:cs typeface="Arial" panose="020B0604020202020204" pitchFamily="34" charset="0"/>
              </a:rPr>
              <a:t>CsAu</a:t>
            </a:r>
            <a:r>
              <a:rPr lang="cs-CZ" sz="2000" dirty="0" smtClean="0">
                <a:latin typeface="Arial" panose="020B0604020202020204" pitchFamily="34" charset="0"/>
                <a:cs typeface="Arial" panose="020B0604020202020204" pitchFamily="34" charset="0"/>
              </a:rPr>
              <a:t>, unikátní sloučeninu, ve které se ušlechtilý kov </a:t>
            </a:r>
            <a:r>
              <a:rPr lang="cs-CZ" sz="2000" u="sng" dirty="0" smtClean="0">
                <a:latin typeface="Arial" panose="020B0604020202020204" pitchFamily="34" charset="0"/>
                <a:cs typeface="Arial" panose="020B0604020202020204" pitchFamily="34" charset="0"/>
              </a:rPr>
              <a:t>zlato</a:t>
            </a:r>
            <a:r>
              <a:rPr lang="cs-CZ" sz="2000" dirty="0" smtClean="0">
                <a:latin typeface="Arial" panose="020B0604020202020204" pitchFamily="34" charset="0"/>
                <a:cs typeface="Arial" panose="020B0604020202020204" pitchFamily="34" charset="0"/>
              </a:rPr>
              <a:t> vyskytuje v oxidačním stupni -I, stejnou vlastnost má pouze </a:t>
            </a:r>
            <a:r>
              <a:rPr lang="cs-CZ" sz="2000" u="sng" dirty="0" smtClean="0">
                <a:latin typeface="Arial" panose="020B0604020202020204" pitchFamily="34" charset="0"/>
                <a:cs typeface="Arial" panose="020B0604020202020204" pitchFamily="34" charset="0"/>
              </a:rPr>
              <a:t>rubidium</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Redukční vlastnosti cesia se projevují také v jeho reakci se zředěnou kyselinou sírovou, při které dochází k vyredukování elementární síry:</a:t>
            </a:r>
          </a:p>
          <a:p>
            <a:pPr algn="ctr"/>
            <a:r>
              <a:rPr lang="cs-CZ" sz="2000" dirty="0" smtClean="0">
                <a:latin typeface="Arial" panose="020B0604020202020204" pitchFamily="34" charset="0"/>
                <a:cs typeface="Arial" panose="020B0604020202020204" pitchFamily="34" charset="0"/>
              </a:rPr>
              <a:t>8Cs + 6H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4Cs</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SO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SO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 S + 6H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pPr algn="just"/>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 </a:t>
            </a:r>
            <a:r>
              <a:rPr lang="en-US" sz="2000" u="sng" dirty="0" err="1" smtClean="0">
                <a:latin typeface="Arial" panose="020B0604020202020204" pitchFamily="34" charset="0"/>
                <a:cs typeface="Arial" panose="020B0604020202020204" pitchFamily="34" charset="0"/>
              </a:rPr>
              <a:t>galliem</a:t>
            </a:r>
            <a:r>
              <a:rPr lang="cs-CZ" sz="2000" dirty="0" smtClean="0">
                <a:latin typeface="Arial" panose="020B0604020202020204" pitchFamily="34" charset="0"/>
                <a:cs typeface="Arial" panose="020B0604020202020204" pitchFamily="34" charset="0"/>
              </a:rPr>
              <a:t>, </a:t>
            </a:r>
            <a:r>
              <a:rPr lang="cs-CZ" sz="2000" u="sng" dirty="0" smtClean="0">
                <a:latin typeface="Arial" panose="020B0604020202020204" pitchFamily="34" charset="0"/>
                <a:cs typeface="Arial" panose="020B0604020202020204" pitchFamily="34" charset="0"/>
              </a:rPr>
              <a:t>indiem</a:t>
            </a:r>
            <a:r>
              <a:rPr lang="cs-CZ" sz="2000" dirty="0" smtClean="0">
                <a:latin typeface="Arial" panose="020B0604020202020204" pitchFamily="34" charset="0"/>
                <a:cs typeface="Arial" panose="020B0604020202020204" pitchFamily="34" charset="0"/>
              </a:rPr>
              <a:t> a </a:t>
            </a:r>
            <a:r>
              <a:rPr lang="cs-CZ" sz="2000" u="sng" dirty="0" smtClean="0">
                <a:latin typeface="Arial" panose="020B0604020202020204" pitchFamily="34" charset="0"/>
                <a:cs typeface="Arial" panose="020B0604020202020204" pitchFamily="34" charset="0"/>
              </a:rPr>
              <a:t>thoriem</a:t>
            </a:r>
            <a:r>
              <a:rPr lang="cs-CZ" sz="2000" dirty="0" smtClean="0">
                <a:latin typeface="Arial" panose="020B0604020202020204" pitchFamily="34" charset="0"/>
                <a:cs typeface="Arial" panose="020B0604020202020204" pitchFamily="34" charset="0"/>
              </a:rPr>
              <a:t> tvoří intermetalické sloučeniny, které se vyznačují fotocitlivými vlastnostmi.</a:t>
            </a:r>
            <a:endParaRPr lang="en-US"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 přírodě se elementární cesium nevyskytuje, ve formě sloučenin ve stopových množstvích doprovází ostatní alkalické kovy.</a:t>
            </a: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945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763000" cy="6247864"/>
          </a:xfrm>
          <a:prstGeom prst="rect">
            <a:avLst/>
          </a:prstGeom>
        </p:spPr>
        <p:txBody>
          <a:bodyPr wrap="square">
            <a:spAutoFit/>
          </a:bodyPr>
          <a:lstStyle/>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Výroba </a:t>
            </a:r>
            <a:r>
              <a:rPr lang="cs-CZ" sz="2000" dirty="0">
                <a:latin typeface="Arial" panose="020B0604020202020204" pitchFamily="34" charset="0"/>
                <a:cs typeface="Arial" panose="020B0604020202020204" pitchFamily="34" charset="0"/>
              </a:rPr>
              <a:t>cesia se provádí </a:t>
            </a:r>
            <a:r>
              <a:rPr lang="cs-CZ" sz="2000" b="1" dirty="0">
                <a:latin typeface="Arial" panose="020B0604020202020204" pitchFamily="34" charset="0"/>
                <a:cs typeface="Arial" panose="020B0604020202020204" pitchFamily="34" charset="0"/>
              </a:rPr>
              <a:t>tavnou elektrolýzou chloridu nebo hydroxidu </a:t>
            </a:r>
            <a:r>
              <a:rPr lang="cs-CZ" sz="2000" b="1" dirty="0" err="1">
                <a:latin typeface="Arial" panose="020B0604020202020204" pitchFamily="34" charset="0"/>
                <a:cs typeface="Arial" panose="020B0604020202020204" pitchFamily="34" charset="0"/>
              </a:rPr>
              <a:t>cesného</a:t>
            </a:r>
            <a:r>
              <a:rPr lang="cs-CZ" sz="2000" dirty="0">
                <a:latin typeface="Arial" panose="020B0604020202020204" pitchFamily="34" charset="0"/>
                <a:cs typeface="Arial" panose="020B0604020202020204" pitchFamily="34" charset="0"/>
              </a:rPr>
              <a:t>. Chlorid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potřebný pro elektrolýzu se připravuje loužením </a:t>
            </a:r>
            <a:r>
              <a:rPr lang="cs-CZ" sz="2000" dirty="0" err="1">
                <a:latin typeface="Arial" panose="020B0604020202020204" pitchFamily="34" charset="0"/>
                <a:cs typeface="Arial" panose="020B0604020202020204" pitchFamily="34" charset="0"/>
              </a:rPr>
              <a:t>polucitu</a:t>
            </a:r>
            <a:r>
              <a:rPr lang="cs-CZ" sz="2000" dirty="0">
                <a:latin typeface="Arial" panose="020B0604020202020204" pitchFamily="34" charset="0"/>
                <a:cs typeface="Arial" panose="020B0604020202020204" pitchFamily="34" charset="0"/>
              </a:rPr>
              <a:t> kyselinou chlorovodíkovou s malým přídavkem kyselin fluorovodíkové a bromovodíkové. Produktem loužení není čistý chlorid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ale směs CsSbCl</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Cs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ICl a [CS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(CeCl</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 ze kterých se čistý chlorid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 připravuje frakční krystalizací a následnou hydrolýzou. Další možností je alkalické tavení rudy se směsí CaCO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CaCl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nebo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 </a:t>
            </a:r>
            <a:r>
              <a:rPr lang="cs-CZ" sz="2000" dirty="0" err="1">
                <a:latin typeface="Arial" panose="020B0604020202020204" pitchFamily="34" charset="0"/>
                <a:cs typeface="Arial" panose="020B0604020202020204" pitchFamily="34" charset="0"/>
              </a:rPr>
              <a:t>NaCl</a:t>
            </a:r>
            <a:r>
              <a:rPr lang="cs-CZ" sz="2000" dirty="0">
                <a:latin typeface="Arial" panose="020B0604020202020204" pitchFamily="34" charset="0"/>
                <a:cs typeface="Arial" panose="020B0604020202020204" pitchFamily="34" charset="0"/>
              </a:rPr>
              <a:t>. Produktem alkalického tavení je Cs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který se reakcí s </a:t>
            </a:r>
            <a:r>
              <a:rPr lang="cs-CZ" sz="2000" dirty="0" err="1">
                <a:latin typeface="Arial" panose="020B0604020202020204" pitchFamily="34" charset="0"/>
                <a:cs typeface="Arial" panose="020B0604020202020204" pitchFamily="34" charset="0"/>
              </a:rPr>
              <a:t>HCl</a:t>
            </a:r>
            <a:r>
              <a:rPr lang="cs-CZ" sz="2000" dirty="0">
                <a:latin typeface="Arial" panose="020B0604020202020204" pitchFamily="34" charset="0"/>
                <a:cs typeface="Arial" panose="020B0604020202020204" pitchFamily="34" charset="0"/>
              </a:rPr>
              <a:t> převádí na chlorid </a:t>
            </a:r>
            <a:r>
              <a:rPr lang="cs-CZ" sz="2000" dirty="0" err="1">
                <a:latin typeface="Arial" panose="020B0604020202020204" pitchFamily="34" charset="0"/>
                <a:cs typeface="Arial" panose="020B0604020202020204" pitchFamily="34" charset="0"/>
              </a:rPr>
              <a:t>cesný</a:t>
            </a:r>
            <a:r>
              <a:rPr lang="cs-CZ" sz="2000" dirty="0">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Dalším </a:t>
            </a:r>
            <a:r>
              <a:rPr lang="cs-CZ" sz="2000" dirty="0">
                <a:latin typeface="Arial" panose="020B0604020202020204" pitchFamily="34" charset="0"/>
                <a:cs typeface="Arial" panose="020B0604020202020204" pitchFamily="34" charset="0"/>
              </a:rPr>
              <a:t>způsobem výroby cesia je </a:t>
            </a:r>
            <a:r>
              <a:rPr lang="cs-CZ" sz="2000" b="1" dirty="0">
                <a:latin typeface="Arial" panose="020B0604020202020204" pitchFamily="34" charset="0"/>
                <a:cs typeface="Arial" panose="020B0604020202020204" pitchFamily="34" charset="0"/>
              </a:rPr>
              <a:t>loužení </a:t>
            </a:r>
            <a:r>
              <a:rPr lang="cs-CZ" sz="2000" b="1" dirty="0" err="1">
                <a:latin typeface="Arial" panose="020B0604020202020204" pitchFamily="34" charset="0"/>
                <a:cs typeface="Arial" panose="020B0604020202020204" pitchFamily="34" charset="0"/>
              </a:rPr>
              <a:t>polucitu</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40% kyselině sírové, cesium přejde do roztoku ve formě kamence Cs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·24H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Posledním </a:t>
            </a:r>
            <a:r>
              <a:rPr lang="cs-CZ" sz="2000" dirty="0">
                <a:latin typeface="Arial" panose="020B0604020202020204" pitchFamily="34" charset="0"/>
                <a:cs typeface="Arial" panose="020B0604020202020204" pitchFamily="34" charset="0"/>
              </a:rPr>
              <a:t>způsobem výroby je </a:t>
            </a:r>
            <a:r>
              <a:rPr lang="cs-CZ" sz="2000" b="1" dirty="0">
                <a:latin typeface="Arial" panose="020B0604020202020204" pitchFamily="34" charset="0"/>
                <a:cs typeface="Arial" panose="020B0604020202020204" pitchFamily="34" charset="0"/>
              </a:rPr>
              <a:t>přímá redukce </a:t>
            </a:r>
            <a:r>
              <a:rPr lang="cs-CZ" sz="2000" b="1" dirty="0" err="1">
                <a:latin typeface="Arial" panose="020B0604020202020204" pitchFamily="34" charset="0"/>
                <a:cs typeface="Arial" panose="020B0604020202020204" pitchFamily="34" charset="0"/>
              </a:rPr>
              <a:t>policitu</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pomocí </a:t>
            </a:r>
            <a:r>
              <a:rPr lang="cs-CZ" sz="2000" u="sng" dirty="0">
                <a:latin typeface="Arial" panose="020B0604020202020204" pitchFamily="34" charset="0"/>
                <a:cs typeface="Arial" panose="020B0604020202020204" pitchFamily="34" charset="0"/>
              </a:rPr>
              <a:t>sodíku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draslíku</a:t>
            </a:r>
            <a:r>
              <a:rPr lang="cs-CZ" sz="2000" dirty="0">
                <a:latin typeface="Arial" panose="020B0604020202020204" pitchFamily="34" charset="0"/>
                <a:cs typeface="Arial" panose="020B0604020202020204" pitchFamily="34" charset="0"/>
              </a:rPr>
              <a:t>, </a:t>
            </a:r>
            <a:r>
              <a:rPr lang="cs-CZ" sz="2000" u="sng" dirty="0">
                <a:latin typeface="Arial" panose="020B0604020202020204" pitchFamily="34" charset="0"/>
                <a:cs typeface="Arial" panose="020B0604020202020204" pitchFamily="34" charset="0"/>
              </a:rPr>
              <a:t>vápníku</a:t>
            </a:r>
            <a:r>
              <a:rPr lang="cs-CZ" sz="2000" dirty="0">
                <a:latin typeface="Arial" panose="020B0604020202020204" pitchFamily="34" charset="0"/>
                <a:cs typeface="Arial" panose="020B0604020202020204" pitchFamily="34" charset="0"/>
              </a:rPr>
              <a:t> nebo </a:t>
            </a:r>
            <a:r>
              <a:rPr lang="cs-CZ" sz="2000" u="sng" dirty="0">
                <a:latin typeface="Arial" panose="020B0604020202020204" pitchFamily="34" charset="0"/>
                <a:cs typeface="Arial" panose="020B0604020202020204" pitchFamily="34" charset="0"/>
              </a:rPr>
              <a:t>zirkonia</a:t>
            </a:r>
            <a:r>
              <a:rPr lang="cs-CZ" sz="2000" dirty="0">
                <a:latin typeface="Arial" panose="020B0604020202020204" pitchFamily="34" charset="0"/>
                <a:cs typeface="Arial" panose="020B0604020202020204" pitchFamily="34" charset="0"/>
              </a:rPr>
              <a:t>, redukce probíhá ve vakuu nebo ve velmi zředěné atmosféře </a:t>
            </a:r>
            <a:r>
              <a:rPr lang="cs-CZ" sz="2000" u="sng" dirty="0">
                <a:latin typeface="Arial" panose="020B0604020202020204" pitchFamily="34" charset="0"/>
                <a:cs typeface="Arial" panose="020B0604020202020204" pitchFamily="34" charset="0"/>
              </a:rPr>
              <a:t>argonu</a:t>
            </a:r>
            <a:r>
              <a:rPr lang="cs-CZ" sz="2000" dirty="0">
                <a:latin typeface="Arial" panose="020B0604020202020204" pitchFamily="34" charset="0"/>
                <a:cs typeface="Arial" panose="020B0604020202020204" pitchFamily="34" charset="0"/>
              </a:rPr>
              <a:t> při teplotách mezi 640 - 700°C. Produktem je kovové cesium o čistotě přesahující 98%, hlavní znečišťující příměsí je rubidium. </a:t>
            </a:r>
            <a:endParaRPr lang="en-US" sz="2000" dirty="0" smtClean="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Kovové </a:t>
            </a:r>
            <a:r>
              <a:rPr lang="cs-CZ" sz="2000" dirty="0">
                <a:latin typeface="Arial" panose="020B0604020202020204" pitchFamily="34" charset="0"/>
                <a:cs typeface="Arial" panose="020B0604020202020204" pitchFamily="34" charset="0"/>
              </a:rPr>
              <a:t>cesium je také možné získat</a:t>
            </a:r>
            <a:r>
              <a:rPr lang="cs-CZ" sz="2000" b="1" dirty="0">
                <a:latin typeface="Arial" panose="020B0604020202020204" pitchFamily="34" charset="0"/>
                <a:cs typeface="Arial" panose="020B0604020202020204" pitchFamily="34" charset="0"/>
              </a:rPr>
              <a:t> redukcí </a:t>
            </a:r>
            <a:r>
              <a:rPr lang="cs-CZ" sz="2000" dirty="0">
                <a:latin typeface="Arial" panose="020B0604020202020204" pitchFamily="34" charset="0"/>
                <a:cs typeface="Arial" panose="020B0604020202020204" pitchFamily="34" charset="0"/>
              </a:rPr>
              <a:t>uhličitanu, hydroxidu nebo hlinitanu </a:t>
            </a:r>
            <a:r>
              <a:rPr lang="cs-CZ" sz="2000" b="1" dirty="0">
                <a:latin typeface="Arial" panose="020B0604020202020204" pitchFamily="34" charset="0"/>
                <a:cs typeface="Arial" panose="020B0604020202020204" pitchFamily="34" charset="0"/>
              </a:rPr>
              <a:t>roztaveným hořčíkem </a:t>
            </a:r>
            <a:r>
              <a:rPr lang="cs-CZ" sz="2000" dirty="0">
                <a:latin typeface="Arial" panose="020B0604020202020204" pitchFamily="34" charset="0"/>
                <a:cs typeface="Arial" panose="020B0604020202020204" pitchFamily="34" charset="0"/>
              </a:rPr>
              <a:t>ve vodíkové atmosféře nebo </a:t>
            </a:r>
            <a:r>
              <a:rPr lang="cs-CZ" sz="2000" b="1" dirty="0">
                <a:latin typeface="Arial" panose="020B0604020202020204" pitchFamily="34" charset="0"/>
                <a:cs typeface="Arial" panose="020B0604020202020204" pitchFamily="34" charset="0"/>
              </a:rPr>
              <a:t>redukcí vápníkem</a:t>
            </a:r>
            <a:r>
              <a:rPr lang="cs-CZ" sz="2000" dirty="0">
                <a:latin typeface="Arial" panose="020B0604020202020204" pitchFamily="34" charset="0"/>
                <a:cs typeface="Arial" panose="020B0604020202020204" pitchFamily="34" charset="0"/>
              </a:rPr>
              <a:t> ve vakuu. V minulosti se kovové cesium připravovalo také </a:t>
            </a:r>
            <a:r>
              <a:rPr lang="cs-CZ" sz="2000" b="1" dirty="0">
                <a:latin typeface="Arial" panose="020B0604020202020204" pitchFamily="34" charset="0"/>
                <a:cs typeface="Arial" panose="020B0604020202020204" pitchFamily="34" charset="0"/>
              </a:rPr>
              <a:t>redukcí chromanu </a:t>
            </a:r>
            <a:r>
              <a:rPr lang="cs-CZ" sz="2000" b="1" dirty="0" err="1">
                <a:latin typeface="Arial" panose="020B0604020202020204" pitchFamily="34" charset="0"/>
                <a:cs typeface="Arial" panose="020B0604020202020204" pitchFamily="34" charset="0"/>
              </a:rPr>
              <a:t>cesného</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kovovým zirkoniem</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051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6200" y="228600"/>
            <a:ext cx="8899187" cy="4401205"/>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Kromě minerálů je hlavním zdrojem cesia pro jeho výrobu uhličitan </a:t>
            </a:r>
            <a:r>
              <a:rPr lang="cs-CZ" sz="2000" dirty="0" err="1" smtClean="0">
                <a:latin typeface="Arial" panose="020B0604020202020204" pitchFamily="34" charset="0"/>
                <a:cs typeface="Arial" panose="020B0604020202020204" pitchFamily="34" charset="0"/>
              </a:rPr>
              <a:t>cesný</a:t>
            </a:r>
            <a:r>
              <a:rPr lang="cs-CZ" sz="2000" dirty="0" smtClean="0">
                <a:latin typeface="Arial" panose="020B0604020202020204" pitchFamily="34" charset="0"/>
                <a:cs typeface="Arial" panose="020B0604020202020204" pitchFamily="34" charset="0"/>
              </a:rPr>
              <a:t> Cs</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který společně s uhličitanem rubidným Rb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vzniká jako odpadní produkt při rafinaci lithia. Na velmi vysokou čistotu se surové cesium rafinuje termickým rozkladem azidu </a:t>
            </a:r>
            <a:r>
              <a:rPr lang="cs-CZ" sz="2000" dirty="0" err="1" smtClean="0">
                <a:latin typeface="Arial" panose="020B0604020202020204" pitchFamily="34" charset="0"/>
                <a:cs typeface="Arial" panose="020B0604020202020204" pitchFamily="34" charset="0"/>
              </a:rPr>
              <a:t>cesného</a:t>
            </a:r>
            <a:r>
              <a:rPr lang="cs-CZ" sz="2000" dirty="0" smtClean="0">
                <a:latin typeface="Arial" panose="020B0604020202020204" pitchFamily="34" charset="0"/>
                <a:cs typeface="Arial" panose="020B0604020202020204" pitchFamily="34" charset="0"/>
              </a:rPr>
              <a:t> CsN</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při teplotě 390°C. Azid </a:t>
            </a:r>
            <a:r>
              <a:rPr lang="cs-CZ" sz="2000" dirty="0" err="1" smtClean="0">
                <a:latin typeface="Arial" panose="020B0604020202020204" pitchFamily="34" charset="0"/>
                <a:cs typeface="Arial" panose="020B0604020202020204" pitchFamily="34" charset="0"/>
              </a:rPr>
              <a:t>cesný</a:t>
            </a:r>
            <a:r>
              <a:rPr lang="cs-CZ" sz="2000" dirty="0" smtClean="0">
                <a:latin typeface="Arial" panose="020B0604020202020204" pitchFamily="34" charset="0"/>
                <a:cs typeface="Arial" panose="020B0604020202020204" pitchFamily="34" charset="0"/>
              </a:rPr>
              <a:t> se připravuje reakcí rozpustných solí cesia s azidem barnatým Ba(N</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Zpočátku nemělo cesium významnější praktické využití, od roku 1920 se začalo využívat při výrobě elektronek jako </a:t>
            </a:r>
            <a:r>
              <a:rPr lang="cs-CZ" sz="2000" dirty="0" err="1" smtClean="0">
                <a:latin typeface="Arial" panose="020B0604020202020204" pitchFamily="34" charset="0"/>
                <a:cs typeface="Arial" panose="020B0604020202020204" pitchFamily="34" charset="0"/>
              </a:rPr>
              <a:t>getter</a:t>
            </a:r>
            <a:r>
              <a:rPr lang="cs-CZ" sz="2000" dirty="0" smtClean="0">
                <a:latin typeface="Arial" panose="020B0604020202020204" pitchFamily="34" charset="0"/>
                <a:cs typeface="Arial" panose="020B0604020202020204" pitchFamily="34" charset="0"/>
              </a:rPr>
              <a:t>, tj. látka sloužící k odstraňovaní zbytků kyslíku při evakuaci skleněných trubic a baněk.</a:t>
            </a: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současnosti se cesium ve formě intermetalické sloučeniny </a:t>
            </a:r>
            <a:r>
              <a:rPr lang="cs-CZ" sz="2000" dirty="0" err="1" smtClean="0">
                <a:latin typeface="Arial" panose="020B0604020202020204" pitchFamily="34" charset="0"/>
                <a:cs typeface="Arial" panose="020B0604020202020204" pitchFamily="34" charset="0"/>
              </a:rPr>
              <a:t>KCsSb</a:t>
            </a:r>
            <a:r>
              <a:rPr lang="cs-CZ" sz="2000" dirty="0" smtClean="0">
                <a:latin typeface="Arial" panose="020B0604020202020204" pitchFamily="34" charset="0"/>
                <a:cs typeface="Arial" panose="020B0604020202020204" pitchFamily="34" charset="0"/>
              </a:rPr>
              <a:t> používá k výrobě citlivé vrstvy fotoelektrických článků do přístrojů pro noční vidění.</a:t>
            </a:r>
            <a:endParaRPr lang="en-US" sz="2000" dirty="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152399" y="4114800"/>
            <a:ext cx="8822987" cy="1938992"/>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Jeho </a:t>
            </a:r>
            <a:r>
              <a:rPr lang="cs-CZ" sz="2000" dirty="0">
                <a:latin typeface="Arial" panose="020B0604020202020204" pitchFamily="34" charset="0"/>
                <a:cs typeface="Arial" panose="020B0604020202020204" pitchFamily="34" charset="0"/>
              </a:rPr>
              <a:t>nízký ionizační potenciál dává možnost jeho uplatnění ve </a:t>
            </a:r>
            <a:r>
              <a:rPr lang="cs-CZ" sz="2000" b="1" dirty="0">
                <a:latin typeface="Arial" panose="020B0604020202020204" pitchFamily="34" charset="0"/>
                <a:cs typeface="Arial" panose="020B0604020202020204" pitchFamily="34" charset="0"/>
              </a:rPr>
              <a:t>fotočláncích</a:t>
            </a:r>
            <a:r>
              <a:rPr lang="cs-CZ" sz="2000" dirty="0">
                <a:latin typeface="Arial" panose="020B0604020202020204" pitchFamily="34" charset="0"/>
                <a:cs typeface="Arial" panose="020B0604020202020204" pitchFamily="34" charset="0"/>
              </a:rPr>
              <a:t>, sloužících pro přímou přeměnu světelné energie v elektrickou. </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Zároveň </a:t>
            </a:r>
            <a:r>
              <a:rPr lang="cs-CZ" sz="2000" dirty="0">
                <a:latin typeface="Arial" panose="020B0604020202020204" pitchFamily="34" charset="0"/>
                <a:cs typeface="Arial" panose="020B0604020202020204" pitchFamily="34" charset="0"/>
              </a:rPr>
              <a:t>je proto perspektivním médiem pro </a:t>
            </a:r>
            <a:r>
              <a:rPr lang="cs-CZ" sz="2000" b="1" dirty="0">
                <a:latin typeface="Arial" panose="020B0604020202020204" pitchFamily="34" charset="0"/>
                <a:cs typeface="Arial" panose="020B0604020202020204" pitchFamily="34" charset="0"/>
              </a:rPr>
              <a:t>iontové motory,</a:t>
            </a:r>
            <a:r>
              <a:rPr lang="cs-CZ" sz="2000" dirty="0">
                <a:latin typeface="Arial" panose="020B0604020202020204" pitchFamily="34" charset="0"/>
                <a:cs typeface="Arial" panose="020B0604020202020204" pitchFamily="34" charset="0"/>
              </a:rPr>
              <a:t> jako pohonné jednotky vesmírných plavidel, dále ke konstrukci elektronek a fotonek (jako jediný kov vyzařuje elektrony při osvětlení světlem všech barev)</a:t>
            </a:r>
          </a:p>
        </p:txBody>
      </p:sp>
    </p:spTree>
    <p:extLst>
      <p:ext uri="{BB962C8B-B14F-4D97-AF65-F5344CB8AC3E}">
        <p14:creationId xmlns:p14="http://schemas.microsoft.com/office/powerpoint/2010/main" val="1165772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327498"/>
            <a:ext cx="8763000" cy="2862322"/>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výrobě katodových trubic</a:t>
            </a:r>
            <a:r>
              <a:rPr lang="cs-CZ" sz="2000" dirty="0">
                <a:latin typeface="Arial" panose="020B0604020202020204" pitchFamily="34" charset="0"/>
                <a:cs typeface="Arial" panose="020B0604020202020204" pitchFamily="34" charset="0"/>
              </a:rPr>
              <a:t>, pracujících s nízkotlakou náplní inertního plynu, se užívá cesia jako getru, tj. látky sloužící k zachycení a odstranění posledních zbytků přimíšených reaktivních plynů</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Používá se do </a:t>
            </a:r>
            <a:r>
              <a:rPr lang="cs-CZ" sz="2000" dirty="0">
                <a:latin typeface="Arial" panose="020B0604020202020204" pitchFamily="34" charset="0"/>
                <a:cs typeface="Arial" panose="020B0604020202020204" pitchFamily="34" charset="0"/>
              </a:rPr>
              <a:t>přístrojů pro noční vidění, ve fotonásobičích elektronů a v televizních </a:t>
            </a:r>
            <a:r>
              <a:rPr lang="cs-CZ" sz="2000" dirty="0" smtClean="0">
                <a:latin typeface="Arial" panose="020B0604020202020204" pitchFamily="34" charset="0"/>
                <a:cs typeface="Arial" panose="020B0604020202020204" pitchFamily="34" charset="0"/>
              </a:rPr>
              <a:t>přijímačích.</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Radioaktivní izotop </a:t>
            </a:r>
            <a:r>
              <a:rPr lang="cs-CZ" sz="2000" baseline="30000" dirty="0" smtClean="0">
                <a:latin typeface="Arial" panose="020B0604020202020204" pitchFamily="34" charset="0"/>
                <a:cs typeface="Arial" panose="020B0604020202020204" pitchFamily="34" charset="0"/>
              </a:rPr>
              <a:t>137</a:t>
            </a:r>
            <a:r>
              <a:rPr lang="cs-CZ" sz="2000" dirty="0" smtClean="0">
                <a:latin typeface="Arial" panose="020B0604020202020204" pitchFamily="34" charset="0"/>
                <a:cs typeface="Arial" panose="020B0604020202020204" pitchFamily="34" charset="0"/>
              </a:rPr>
              <a:t>Cs se využívá v</a:t>
            </a:r>
            <a:r>
              <a:rPr lang="cs-CZ" sz="2000" dirty="0">
                <a:latin typeface="Arial" panose="020B0604020202020204" pitchFamily="34" charset="0"/>
                <a:cs typeface="Arial" panose="020B0604020202020204" pitchFamily="34" charset="0"/>
              </a:rPr>
              <a:t> nedestruktivním zkoušení materiálů a výrobků (defektoskopii</a:t>
            </a:r>
            <a:r>
              <a:rPr lang="cs-CZ" sz="2000" dirty="0" smtClean="0">
                <a:latin typeface="Arial" panose="020B0604020202020204" pitchFamily="34" charset="0"/>
                <a:cs typeface="Arial" panose="020B0604020202020204" pitchFamily="34" charset="0"/>
              </a:rPr>
              <a:t>), v medicíně </a:t>
            </a:r>
            <a:r>
              <a:rPr lang="cs-CZ" sz="2000" dirty="0">
                <a:latin typeface="Arial" panose="020B0604020202020204" pitchFamily="34" charset="0"/>
                <a:cs typeface="Arial" panose="020B0604020202020204" pitchFamily="34" charset="0"/>
              </a:rPr>
              <a:t>při ozařování rakovinných nádorů</a:t>
            </a:r>
            <a:r>
              <a:rPr lang="cs-CZ" sz="2000" dirty="0" smtClean="0">
                <a:latin typeface="Arial" panose="020B0604020202020204" pitchFamily="34" charset="0"/>
                <a:cs typeface="Arial" panose="020B0604020202020204" pitchFamily="34" charset="0"/>
              </a:rPr>
              <a:t> a při radiační sterilizaci potravin.</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60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0"/>
            <a:ext cx="57150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descr="Nalezený obrázek pro 137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115" y="228600"/>
            <a:ext cx="5270770" cy="33205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04800" y="1676400"/>
            <a:ext cx="2185214" cy="646331"/>
          </a:xfrm>
          <a:prstGeom prst="rect">
            <a:avLst/>
          </a:prstGeom>
        </p:spPr>
        <p:txBody>
          <a:bodyPr wrap="none">
            <a:spAutoFit/>
          </a:bodyPr>
          <a:lstStyle/>
          <a:p>
            <a:pPr algn="ctr"/>
            <a:r>
              <a:rPr lang="cs-CZ" baseline="30000" dirty="0" smtClean="0">
                <a:latin typeface="Arial" panose="020B0604020202020204" pitchFamily="34" charset="0"/>
                <a:cs typeface="Arial" panose="020B0604020202020204" pitchFamily="34" charset="0"/>
              </a:rPr>
              <a:t>137</a:t>
            </a:r>
            <a:r>
              <a:rPr lang="cs-CZ" dirty="0" smtClean="0">
                <a:latin typeface="Arial" panose="020B0604020202020204" pitchFamily="34" charset="0"/>
                <a:cs typeface="Arial" panose="020B0604020202020204" pitchFamily="34" charset="0"/>
              </a:rPr>
              <a:t>Cs </a:t>
            </a:r>
            <a:endParaRPr lang="en-US" dirty="0" smtClean="0">
              <a:latin typeface="Arial" panose="020B0604020202020204" pitchFamily="34" charset="0"/>
              <a:cs typeface="Arial" panose="020B0604020202020204" pitchFamily="34" charset="0"/>
            </a:endParaRPr>
          </a:p>
          <a:p>
            <a:pPr algn="ctr"/>
            <a:r>
              <a:rPr lang="cs-CZ" dirty="0" smtClean="0">
                <a:latin typeface="Arial" panose="020B0604020202020204" pitchFamily="34" charset="0"/>
                <a:cs typeface="Arial" panose="020B0604020202020204" pitchFamily="34" charset="0"/>
              </a:rPr>
              <a:t>(p</a:t>
            </a:r>
            <a:r>
              <a:rPr lang="en-US" dirty="0" err="1" smtClean="0">
                <a:latin typeface="Arial" panose="020B0604020202020204" pitchFamily="34" charset="0"/>
                <a:cs typeface="Arial" panose="020B0604020202020204" pitchFamily="34" charset="0"/>
              </a:rPr>
              <a:t>olo</a:t>
            </a:r>
            <a:r>
              <a:rPr lang="cs-CZ" dirty="0" smtClean="0">
                <a:latin typeface="Arial" panose="020B0604020202020204" pitchFamily="34" charset="0"/>
                <a:cs typeface="Arial" panose="020B0604020202020204" pitchFamily="34" charset="0"/>
              </a:rPr>
              <a:t>č</a:t>
            </a:r>
            <a:r>
              <a:rPr lang="en-US" dirty="0" smtClean="0">
                <a:latin typeface="Arial" panose="020B0604020202020204" pitchFamily="34" charset="0"/>
                <a:cs typeface="Arial" panose="020B0604020202020204" pitchFamily="34" charset="0"/>
              </a:rPr>
              <a:t>as</a:t>
            </a:r>
            <a:r>
              <a:rPr lang="cs-CZ" dirty="0" smtClean="0">
                <a:latin typeface="Arial" panose="020B0604020202020204" pitchFamily="34" charset="0"/>
                <a:cs typeface="Arial" panose="020B0604020202020204" pitchFamily="34" charset="0"/>
              </a:rPr>
              <a:t> cca 30 let)</a:t>
            </a:r>
            <a:endParaRPr lang="cs-CZ" dirty="0"/>
          </a:p>
        </p:txBody>
      </p:sp>
    </p:spTree>
    <p:extLst>
      <p:ext uri="{BB962C8B-B14F-4D97-AF65-F5344CB8AC3E}">
        <p14:creationId xmlns:p14="http://schemas.microsoft.com/office/powerpoint/2010/main" val="2614912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202179"/>
            <a:ext cx="8915400" cy="5324535"/>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Cs</a:t>
            </a:r>
            <a:r>
              <a:rPr lang="cs-CZ" sz="2000" b="1" baseline="-25000" dirty="0" smtClean="0">
                <a:latin typeface="Arial" panose="020B0604020202020204" pitchFamily="34" charset="0"/>
                <a:cs typeface="Arial" panose="020B0604020202020204" pitchFamily="34" charset="0"/>
              </a:rPr>
              <a:t>2</a:t>
            </a:r>
            <a:r>
              <a:rPr lang="cs-CZ" sz="2000" b="1" dirty="0" smtClean="0">
                <a:latin typeface="Arial" panose="020B0604020202020204" pitchFamily="34" charset="0"/>
                <a:cs typeface="Arial" panose="020B0604020202020204" pitchFamily="34" charset="0"/>
              </a:rPr>
              <a:t>O</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součástí katalyzátorů některých chemických reakcí </a:t>
            </a:r>
            <a:r>
              <a:rPr lang="cs-CZ" sz="2000" i="1" dirty="0">
                <a:latin typeface="Arial" panose="020B0604020202020204" pitchFamily="34" charset="0"/>
                <a:cs typeface="Arial" panose="020B0604020202020204" pitchFamily="34" charset="0"/>
              </a:rPr>
              <a:t>(výroba kyseliny akrylové, styrenu, </a:t>
            </a:r>
            <a:r>
              <a:rPr lang="cs-CZ" sz="2000" i="1" dirty="0" err="1">
                <a:latin typeface="Arial" panose="020B0604020202020204" pitchFamily="34" charset="0"/>
                <a:cs typeface="Arial" panose="020B0604020202020204" pitchFamily="34" charset="0"/>
              </a:rPr>
              <a:t>methanolu</a:t>
            </a:r>
            <a:r>
              <a:rPr lang="cs-CZ" sz="2000" i="1" dirty="0">
                <a:latin typeface="Arial" panose="020B0604020202020204" pitchFamily="34" charset="0"/>
                <a:cs typeface="Arial" panose="020B0604020202020204" pitchFamily="34" charset="0"/>
              </a:rPr>
              <a:t>, antrachinonu, anhydridu kyseliny ftalové apod.)</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Cesiem </a:t>
            </a:r>
            <a:r>
              <a:rPr lang="cs-CZ" sz="2000" dirty="0">
                <a:latin typeface="Arial" panose="020B0604020202020204" pitchFamily="34" charset="0"/>
                <a:cs typeface="Arial" panose="020B0604020202020204" pitchFamily="34" charset="0"/>
              </a:rPr>
              <a:t>dopované katalyzátory na bázi oxidů přechodných kovů se používají při oxidaci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na SO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při výrobě kyseliny sírové. </a:t>
            </a:r>
            <a:endParaRPr lang="cs-CZ" sz="2000" dirty="0" smtClean="0">
              <a:latin typeface="Arial" panose="020B0604020202020204" pitchFamily="34" charset="0"/>
              <a:cs typeface="Arial" panose="020B0604020202020204" pitchFamily="34" charset="0"/>
            </a:endParaRPr>
          </a:p>
          <a:p>
            <a:r>
              <a:rPr lang="cs-CZ" sz="2000" b="1" dirty="0" err="1" smtClean="0">
                <a:latin typeface="Arial" panose="020B0604020202020204" pitchFamily="34" charset="0"/>
                <a:cs typeface="Arial" panose="020B0604020202020204" pitchFamily="34" charset="0"/>
              </a:rPr>
              <a:t>CsOH</a:t>
            </a:r>
            <a:r>
              <a:rPr lang="en-US" sz="2000" dirty="0" smtClean="0">
                <a:latin typeface="Arial" panose="020B0604020202020204" pitchFamily="34" charset="0"/>
                <a:cs typeface="Arial" panose="020B0604020202020204" pitchFamily="34" charset="0"/>
              </a:rPr>
              <a:t>, v</a:t>
            </a:r>
            <a:r>
              <a:rPr lang="cs-CZ" sz="2000" dirty="0" err="1" smtClean="0">
                <a:latin typeface="Arial" panose="020B0604020202020204" pitchFamily="34" charset="0"/>
                <a:cs typeface="Arial" panose="020B0604020202020204" pitchFamily="34" charset="0"/>
              </a:rPr>
              <a:t>elmi</a:t>
            </a:r>
            <a:r>
              <a:rPr lang="cs-CZ" sz="2000" dirty="0" smtClean="0">
                <a:latin typeface="Arial" panose="020B0604020202020204" pitchFamily="34" charset="0"/>
                <a:cs typeface="Arial" panose="020B0604020202020204" pitchFamily="34" charset="0"/>
              </a:rPr>
              <a:t> agresivní hydroxid</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hlavní složkou leptacích lázní při výrobě polovodičů a slouží k odsiřování některých druhů </a:t>
            </a:r>
            <a:r>
              <a:rPr lang="cs-CZ" sz="2000" dirty="0" err="1">
                <a:latin typeface="Arial" panose="020B0604020202020204" pitchFamily="34" charset="0"/>
                <a:cs typeface="Arial" panose="020B0604020202020204" pitchFamily="34" charset="0"/>
              </a:rPr>
              <a:t>težké</a:t>
            </a:r>
            <a:r>
              <a:rPr lang="cs-CZ" sz="2000" dirty="0">
                <a:latin typeface="Arial" panose="020B0604020202020204" pitchFamily="34" charset="0"/>
                <a:cs typeface="Arial" panose="020B0604020202020204" pitchFamily="34" charset="0"/>
              </a:rPr>
              <a:t> ropy.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Jeho </a:t>
            </a:r>
            <a:r>
              <a:rPr lang="cs-CZ" sz="2000" dirty="0">
                <a:latin typeface="Arial" panose="020B0604020202020204" pitchFamily="34" charset="0"/>
                <a:cs typeface="Arial" panose="020B0604020202020204" pitchFamily="34" charset="0"/>
              </a:rPr>
              <a:t>rozpouštěním v kyselině mravenčí se připravuje </a:t>
            </a:r>
            <a:r>
              <a:rPr lang="cs-CZ" sz="2000" b="1" dirty="0">
                <a:latin typeface="Arial" panose="020B0604020202020204" pitchFamily="34" charset="0"/>
                <a:cs typeface="Arial" panose="020B0604020202020204" pitchFamily="34" charset="0"/>
              </a:rPr>
              <a:t>mravenčan </a:t>
            </a:r>
            <a:r>
              <a:rPr lang="cs-CZ" sz="2000" b="1" dirty="0" err="1">
                <a:latin typeface="Arial" panose="020B0604020202020204" pitchFamily="34" charset="0"/>
                <a:cs typeface="Arial" panose="020B0604020202020204" pitchFamily="34" charset="0"/>
              </a:rPr>
              <a:t>cesný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HCOOCs</a:t>
            </a:r>
            <a:r>
              <a:rPr lang="cs-CZ" sz="2000" dirty="0">
                <a:latin typeface="Arial" panose="020B0604020202020204" pitchFamily="34" charset="0"/>
                <a:cs typeface="Arial" panose="020B0604020202020204" pitchFamily="34" charset="0"/>
              </a:rPr>
              <a:t>, který se používá k přípravě velmi hustých roztoků pro výplachy podmořských ropných </a:t>
            </a:r>
            <a:r>
              <a:rPr lang="cs-CZ" sz="2000" dirty="0" smtClean="0">
                <a:latin typeface="Arial" panose="020B0604020202020204" pitchFamily="34" charset="0"/>
                <a:cs typeface="Arial" panose="020B0604020202020204" pitchFamily="34" charset="0"/>
              </a:rPr>
              <a:t>vrtů (má </a:t>
            </a:r>
            <a:r>
              <a:rPr lang="cs-CZ" sz="2000" dirty="0">
                <a:latin typeface="Arial" panose="020B0604020202020204" pitchFamily="34" charset="0"/>
                <a:cs typeface="Arial" panose="020B0604020202020204" pitchFamily="34" charset="0"/>
              </a:rPr>
              <a:t>hustotu až 2,3 g·cm</a:t>
            </a:r>
            <a:r>
              <a:rPr lang="cs-CZ" sz="2000" baseline="30000" dirty="0">
                <a:latin typeface="Arial" panose="020B0604020202020204" pitchFamily="34" charset="0"/>
                <a:cs typeface="Arial" panose="020B0604020202020204" pitchFamily="34" charset="0"/>
              </a:rPr>
              <a:t>−</a:t>
            </a:r>
            <a:r>
              <a:rPr lang="cs-CZ" sz="2000" baseline="30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Krystalický </a:t>
            </a:r>
            <a:r>
              <a:rPr lang="cs-CZ" sz="2000" b="1" dirty="0">
                <a:latin typeface="Arial" panose="020B0604020202020204" pitchFamily="34" charset="0"/>
                <a:cs typeface="Arial" panose="020B0604020202020204" pitchFamily="34" charset="0"/>
              </a:rPr>
              <a:t>jodid</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bromid </a:t>
            </a:r>
            <a:r>
              <a:rPr lang="cs-CZ" sz="2000" b="1" dirty="0" err="1">
                <a:latin typeface="Arial" panose="020B0604020202020204" pitchFamily="34" charset="0"/>
                <a:cs typeface="Arial" panose="020B0604020202020204" pitchFamily="34" charset="0"/>
              </a:rPr>
              <a:t>cesný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používají na výrobu citlivých vrstev scintilačních přístrojů, zejména k detekci paprsků </a:t>
            </a:r>
            <a:r>
              <a:rPr lang="el-GR" sz="2000" dirty="0">
                <a:latin typeface="Arial" panose="020B0604020202020204" pitchFamily="34" charset="0"/>
                <a:cs typeface="Arial" panose="020B0604020202020204" pitchFamily="34" charset="0"/>
              </a:rPr>
              <a:t>γ </a:t>
            </a:r>
            <a:r>
              <a:rPr lang="cs-CZ" sz="2000" dirty="0">
                <a:latin typeface="Arial" panose="020B0604020202020204" pitchFamily="34" charset="0"/>
                <a:cs typeface="Arial" panose="020B0604020202020204" pitchFamily="34" charset="0"/>
              </a:rPr>
              <a:t>a Rentgenového záření.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Síran </a:t>
            </a:r>
            <a:r>
              <a:rPr lang="cs-CZ" sz="2000" b="1" dirty="0" err="1">
                <a:latin typeface="Arial" panose="020B0604020202020204" pitchFamily="34" charset="0"/>
                <a:cs typeface="Arial" panose="020B0604020202020204" pitchFamily="34" charset="0"/>
              </a:rPr>
              <a:t>cesný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Cs</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err="1">
                <a:latin typeface="Arial" panose="020B0604020202020204" pitchFamily="34" charset="0"/>
                <a:cs typeface="Arial" panose="020B0604020202020204" pitchFamily="34" charset="0"/>
              </a:rPr>
              <a:t>trifluoracetát</a:t>
            </a:r>
            <a:r>
              <a:rPr lang="cs-CZ" sz="2000" b="1" dirty="0">
                <a:latin typeface="Arial" panose="020B0604020202020204" pitchFamily="34" charset="0"/>
                <a:cs typeface="Arial" panose="020B0604020202020204" pitchFamily="34" charset="0"/>
              </a:rPr>
              <a:t> cesia </a:t>
            </a:r>
            <a:r>
              <a:rPr lang="cs-CZ" sz="2000" dirty="0">
                <a:latin typeface="Arial" panose="020B0604020202020204" pitchFamily="34" charset="0"/>
                <a:cs typeface="Arial" panose="020B0604020202020204" pitchFamily="34" charset="0"/>
              </a:rPr>
              <a:t>CF</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COOCs se využívají k úpravě hustoty roztoků při separaci virů a nukleových kyselin pomocí ultracentrifugy. </a:t>
            </a:r>
            <a:endParaRPr lang="en-US"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Chlorid </a:t>
            </a:r>
            <a:r>
              <a:rPr lang="cs-CZ" sz="2000" b="1" dirty="0" err="1">
                <a:latin typeface="Arial" panose="020B0604020202020204" pitchFamily="34" charset="0"/>
                <a:cs typeface="Arial" panose="020B0604020202020204" pitchFamily="34" charset="0"/>
              </a:rPr>
              <a:t>cesný</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se používá jako protijed při otravách sloučeninami arsenu. </a:t>
            </a:r>
            <a:endParaRPr lang="en-US"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Jodid </a:t>
            </a:r>
            <a:r>
              <a:rPr lang="cs-CZ" sz="2000" b="1" dirty="0" err="1">
                <a:latin typeface="Arial" panose="020B0604020202020204" pitchFamily="34" charset="0"/>
                <a:cs typeface="Arial" panose="020B0604020202020204" pitchFamily="34" charset="0"/>
              </a:rPr>
              <a:t>cesný</a:t>
            </a:r>
            <a:r>
              <a:rPr lang="cs-CZ" sz="2000" b="1"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CsI</a:t>
            </a:r>
            <a:r>
              <a:rPr lang="cs-CZ" sz="2000" dirty="0">
                <a:latin typeface="Arial" panose="020B0604020202020204" pitchFamily="34" charset="0"/>
                <a:cs typeface="Arial" panose="020B0604020202020204" pitchFamily="34" charset="0"/>
              </a:rPr>
              <a:t> slouží jako luminofor v halogenidových výbojkách. </a:t>
            </a:r>
            <a:endParaRPr lang="en-US" sz="2000" dirty="0" smtClean="0">
              <a:latin typeface="Arial" panose="020B0604020202020204" pitchFamily="34" charset="0"/>
              <a:cs typeface="Arial" panose="020B0604020202020204" pitchFamily="34" charset="0"/>
            </a:endParaRPr>
          </a:p>
          <a:p>
            <a:r>
              <a:rPr lang="cs-CZ" sz="2000" b="1" dirty="0" smtClean="0">
                <a:latin typeface="Arial" panose="020B0604020202020204" pitchFamily="34" charset="0"/>
                <a:cs typeface="Arial" panose="020B0604020202020204" pitchFamily="34" charset="0"/>
              </a:rPr>
              <a:t>Dusičnan </a:t>
            </a:r>
            <a:r>
              <a:rPr lang="cs-CZ" sz="2000" b="1" dirty="0" err="1">
                <a:latin typeface="Arial" panose="020B0604020202020204" pitchFamily="34" charset="0"/>
                <a:cs typeface="Arial" panose="020B0604020202020204" pitchFamily="34" charset="0"/>
              </a:rPr>
              <a:t>cesn</a:t>
            </a:r>
            <a:r>
              <a:rPr lang="cs-CZ" sz="2000" dirty="0" err="1">
                <a:latin typeface="Arial" panose="020B0604020202020204" pitchFamily="34" charset="0"/>
                <a:cs typeface="Arial" panose="020B0604020202020204" pitchFamily="34" charset="0"/>
              </a:rPr>
              <a:t>ý</a:t>
            </a:r>
            <a:r>
              <a:rPr lang="cs-CZ" sz="2000" dirty="0">
                <a:latin typeface="Arial" panose="020B0604020202020204" pitchFamily="34" charset="0"/>
                <a:cs typeface="Arial" panose="020B0604020202020204" pitchFamily="34" charset="0"/>
              </a:rPr>
              <a:t> CsNO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se používá v pyrotechnice - barví plamen modře</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231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2400" y="152400"/>
            <a:ext cx="8839200" cy="4893647"/>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F</a:t>
            </a:r>
            <a:r>
              <a:rPr lang="cs-CZ" sz="3200" b="1" dirty="0" err="1" smtClean="0">
                <a:latin typeface="Arial" panose="020B0604020202020204" pitchFamily="34" charset="0"/>
                <a:cs typeface="Arial" panose="020B0604020202020204" pitchFamily="34" charset="0"/>
              </a:rPr>
              <a:t>rancium</a:t>
            </a:r>
            <a:r>
              <a:rPr lang="cs-CZ"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radioaktivní kovový prvek. Nejstabilnější izotop francia </a:t>
            </a:r>
            <a:r>
              <a:rPr lang="cs-CZ" sz="2000" baseline="30000" dirty="0">
                <a:latin typeface="Arial" panose="020B0604020202020204" pitchFamily="34" charset="0"/>
                <a:cs typeface="Arial" panose="020B0604020202020204" pitchFamily="34" charset="0"/>
              </a:rPr>
              <a:t>223</a:t>
            </a:r>
            <a:r>
              <a:rPr lang="cs-CZ" sz="2000" dirty="0">
                <a:latin typeface="Arial" panose="020B0604020202020204" pitchFamily="34" charset="0"/>
                <a:cs typeface="Arial" panose="020B0604020202020204" pitchFamily="34" charset="0"/>
              </a:rPr>
              <a:t>Fr má poločas rozpadu 21 minut. V přírodě francium vzniká radioaktivním rozpadem aktinia.</a:t>
            </a:r>
          </a:p>
          <a:p>
            <a:pPr algn="just"/>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Za pokojové teploty je francium pevný kov </a:t>
            </a:r>
            <a:r>
              <a:rPr lang="cs-CZ" sz="2000" b="1" dirty="0">
                <a:latin typeface="Arial" panose="020B0604020202020204" pitchFamily="34" charset="0"/>
                <a:cs typeface="Arial" panose="020B0604020202020204" pitchFamily="34" charset="0"/>
              </a:rPr>
              <a:t>s nejnižší hodnotou elektronegativity</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Ve </a:t>
            </a:r>
            <a:r>
              <a:rPr lang="cs-CZ" sz="2000" dirty="0">
                <a:latin typeface="Arial" panose="020B0604020202020204" pitchFamily="34" charset="0"/>
                <a:cs typeface="Arial" panose="020B0604020202020204" pitchFamily="34" charset="0"/>
              </a:rPr>
              <a:t>sloučeninách vystupuje francium pouze jako kation Fr</a:t>
            </a:r>
            <a:r>
              <a:rPr lang="cs-CZ" sz="2000" baseline="30000"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 Fluorid francia (</a:t>
            </a:r>
            <a:r>
              <a:rPr lang="cs-CZ" sz="2000" dirty="0" err="1" smtClean="0">
                <a:latin typeface="Arial" panose="020B0604020202020204" pitchFamily="34" charset="0"/>
                <a:cs typeface="Arial" panose="020B0604020202020204" pitchFamily="34" charset="0"/>
              </a:rPr>
              <a:t>FrF</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je sloučeninou s největším rozdílem elektronegativity mezi vázanými prvky. Je velmi reaktivní a jeho sloučeniny se svými vlastnostmi podobají sloučeninám cesia. Téměř všechny soli francia jsou ve vodě rozpustné. </a:t>
            </a:r>
            <a:endParaRPr lang="cs-CZ"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Francium </a:t>
            </a:r>
            <a:r>
              <a:rPr lang="cs-CZ" sz="2000" dirty="0">
                <a:latin typeface="Arial" panose="020B0604020202020204" pitchFamily="34" charset="0"/>
                <a:cs typeface="Arial" panose="020B0604020202020204" pitchFamily="34" charset="0"/>
              </a:rPr>
              <a:t>se dobře rozpouští v minerálních kyselinách za vzniku </a:t>
            </a:r>
            <a:r>
              <a:rPr lang="cs-CZ" sz="2000" dirty="0" err="1">
                <a:latin typeface="Arial" panose="020B0604020202020204" pitchFamily="34" charset="0"/>
                <a:cs typeface="Arial" panose="020B0604020202020204" pitchFamily="34" charset="0"/>
              </a:rPr>
              <a:t>francné</a:t>
            </a:r>
            <a:r>
              <a:rPr lang="cs-CZ" sz="2000" dirty="0">
                <a:latin typeface="Arial" panose="020B0604020202020204" pitchFamily="34" charset="0"/>
                <a:cs typeface="Arial" panose="020B0604020202020204" pitchFamily="34" charset="0"/>
              </a:rPr>
              <a:t> soli příslušné kyseliny a </a:t>
            </a:r>
            <a:r>
              <a:rPr lang="cs-CZ" sz="2000" u="sng" dirty="0">
                <a:latin typeface="Arial" panose="020B0604020202020204" pitchFamily="34" charset="0"/>
                <a:cs typeface="Arial" panose="020B0604020202020204" pitchFamily="34" charset="0"/>
              </a:rPr>
              <a:t>vodíku</a:t>
            </a:r>
            <a:r>
              <a:rPr lang="cs-CZ" sz="2000" dirty="0">
                <a:latin typeface="Arial" panose="020B0604020202020204" pitchFamily="34" charset="0"/>
                <a:cs typeface="Arial" panose="020B0604020202020204" pitchFamily="34" charset="0"/>
              </a:rPr>
              <a:t>, s vodou reaguje za vzniku hydroxidu </a:t>
            </a:r>
            <a:r>
              <a:rPr lang="cs-CZ" sz="2000" dirty="0" err="1">
                <a:latin typeface="Arial" panose="020B0604020202020204" pitchFamily="34" charset="0"/>
                <a:cs typeface="Arial" panose="020B0604020202020204" pitchFamily="34" charset="0"/>
              </a:rPr>
              <a:t>francného</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FrOH</a:t>
            </a:r>
            <a:r>
              <a:rPr lang="cs-CZ" sz="2000" dirty="0">
                <a:latin typeface="Arial" panose="020B0604020202020204" pitchFamily="34" charset="0"/>
                <a:cs typeface="Arial" panose="020B0604020202020204" pitchFamily="34" charset="0"/>
              </a:rPr>
              <a:t> a vodíku, v atmosféře </a:t>
            </a:r>
            <a:r>
              <a:rPr lang="cs-CZ" sz="2000" u="sng" dirty="0">
                <a:latin typeface="Arial" panose="020B0604020202020204" pitchFamily="34" charset="0"/>
                <a:cs typeface="Arial" panose="020B0604020202020204" pitchFamily="34" charset="0"/>
              </a:rPr>
              <a:t>kyslíku</a:t>
            </a:r>
            <a:r>
              <a:rPr lang="cs-CZ" sz="2000" dirty="0">
                <a:latin typeface="Arial" panose="020B0604020202020204" pitchFamily="34" charset="0"/>
                <a:cs typeface="Arial" panose="020B0604020202020204" pitchFamily="34" charset="0"/>
              </a:rPr>
              <a:t> shoří na </a:t>
            </a:r>
            <a:r>
              <a:rPr lang="cs-CZ" sz="2000" dirty="0" err="1">
                <a:latin typeface="Arial" panose="020B0604020202020204" pitchFamily="34" charset="0"/>
                <a:cs typeface="Arial" panose="020B0604020202020204" pitchFamily="34" charset="0"/>
              </a:rPr>
              <a:t>hyperoxid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francný</a:t>
            </a:r>
            <a:r>
              <a:rPr lang="cs-CZ" sz="2000" dirty="0">
                <a:latin typeface="Arial" panose="020B0604020202020204" pitchFamily="34" charset="0"/>
                <a:cs typeface="Arial" panose="020B0604020202020204" pitchFamily="34" charset="0"/>
              </a:rPr>
              <a:t> FrO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 ochotně reaguje 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Praktické </a:t>
            </a:r>
            <a:r>
              <a:rPr lang="cs-CZ" sz="2000" dirty="0">
                <a:latin typeface="Arial" panose="020B0604020202020204" pitchFamily="34" charset="0"/>
                <a:cs typeface="Arial" panose="020B0604020202020204" pitchFamily="34" charset="0"/>
              </a:rPr>
              <a:t>využití kovové francium ani sloučeniny francia nemají. </a:t>
            </a:r>
          </a:p>
        </p:txBody>
      </p:sp>
    </p:spTree>
    <p:extLst>
      <p:ext uri="{BB962C8B-B14F-4D97-AF65-F5344CB8AC3E}">
        <p14:creationId xmlns:p14="http://schemas.microsoft.com/office/powerpoint/2010/main" val="258647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152400" y="228600"/>
            <a:ext cx="8839200" cy="5516563"/>
          </a:xfrm>
        </p:spPr>
        <p:txBody>
          <a:bodyPr>
            <a:normAutofit/>
          </a:bodyPr>
          <a:lstStyle/>
          <a:p>
            <a:pPr marL="0" indent="0" eaLnBrk="1" hangingPunct="1">
              <a:buNone/>
            </a:pPr>
            <a:r>
              <a:rPr lang="en-GB" altLang="en-US" sz="2800" b="1" dirty="0" smtClean="0">
                <a:latin typeface="Arial" panose="020B0604020202020204" pitchFamily="34" charset="0"/>
                <a:cs typeface="Arial" panose="020B0604020202020204" pitchFamily="34" charset="0"/>
              </a:rPr>
              <a:t>Li, Na, K, </a:t>
            </a:r>
            <a:r>
              <a:rPr lang="en-GB" altLang="en-US" sz="2800" b="1" dirty="0" err="1" smtClean="0">
                <a:latin typeface="Arial" panose="020B0604020202020204" pitchFamily="34" charset="0"/>
                <a:cs typeface="Arial" panose="020B0604020202020204" pitchFamily="34" charset="0"/>
              </a:rPr>
              <a:t>Rb</a:t>
            </a:r>
            <a:r>
              <a:rPr lang="en-GB" altLang="en-US" sz="2800" b="1" dirty="0" smtClean="0">
                <a:latin typeface="Arial" panose="020B0604020202020204" pitchFamily="34" charset="0"/>
                <a:cs typeface="Arial" panose="020B0604020202020204" pitchFamily="34" charset="0"/>
              </a:rPr>
              <a:t>, Cs, </a:t>
            </a:r>
            <a:r>
              <a:rPr lang="en-GB" altLang="en-US" sz="2800" b="1" dirty="0" smtClean="0">
                <a:latin typeface="Arial" panose="020B0604020202020204" pitchFamily="34" charset="0"/>
                <a:cs typeface="Arial" panose="020B0604020202020204" pitchFamily="34" charset="0"/>
              </a:rPr>
              <a:t>Fr</a:t>
            </a:r>
            <a:endParaRPr lang="cs-CZ" altLang="en-US" sz="2800" b="1" dirty="0" smtClean="0">
              <a:latin typeface="Arial" panose="020B0604020202020204" pitchFamily="34" charset="0"/>
              <a:cs typeface="Arial" panose="020B0604020202020204" pitchFamily="34" charset="0"/>
            </a:endParaRPr>
          </a:p>
          <a:p>
            <a:pPr marL="0" indent="0" eaLnBrk="1" hangingPunct="1">
              <a:buNone/>
            </a:pPr>
            <a:endParaRPr lang="cs-CZ" altLang="en-US" sz="2000" b="1"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b="1" dirty="0" err="1" smtClean="0">
                <a:latin typeface="Arial" panose="020B0604020202020204" pitchFamily="34" charset="0"/>
                <a:cs typeface="Arial" panose="020B0604020202020204" pitchFamily="34" charset="0"/>
              </a:rPr>
              <a:t>elektronová</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konfigurace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vzácný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plyn</a:t>
            </a:r>
            <a:r>
              <a:rPr lang="en-GB" altLang="en-US" sz="2000" dirty="0" smtClean="0">
                <a:latin typeface="Arial" panose="020B0604020202020204" pitchFamily="34" charset="0"/>
                <a:cs typeface="Arial" panose="020B0604020202020204" pitchFamily="34" charset="0"/>
              </a:rPr>
              <a:t> + 1 s </a:t>
            </a:r>
            <a:r>
              <a:rPr lang="en-GB" altLang="en-US" sz="2000" dirty="0" err="1" smtClean="0">
                <a:latin typeface="Arial" panose="020B0604020202020204" pitchFamily="34" charset="0"/>
                <a:cs typeface="Arial" panose="020B0604020202020204" pitchFamily="34" charset="0"/>
              </a:rPr>
              <a:t>elektron</a:t>
            </a:r>
            <a:r>
              <a:rPr lang="en-GB"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Li</a:t>
            </a:r>
            <a:r>
              <a:rPr lang="en-GB" altLang="en-US" sz="2000" dirty="0" smtClean="0">
                <a:latin typeface="Arial" panose="020B0604020202020204" pitchFamily="34" charset="0"/>
                <a:cs typeface="Arial" panose="020B0604020202020204" pitchFamily="34" charset="0"/>
              </a:rPr>
              <a:t> - (He)2s</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 (Ne)3s</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K</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Ar</a:t>
            </a:r>
            <a:r>
              <a:rPr lang="en-GB" altLang="en-US" sz="2000" dirty="0" smtClean="0">
                <a:latin typeface="Arial" panose="020B0604020202020204" pitchFamily="34" charset="0"/>
                <a:cs typeface="Arial" panose="020B0604020202020204" pitchFamily="34" charset="0"/>
              </a:rPr>
              <a:t>)4s</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Rb</a:t>
            </a:r>
            <a:r>
              <a:rPr lang="en-GB" altLang="en-US" sz="2000" dirty="0" smtClean="0">
                <a:latin typeface="Arial" panose="020B0604020202020204" pitchFamily="34" charset="0"/>
                <a:cs typeface="Arial" panose="020B0604020202020204" pitchFamily="34" charset="0"/>
              </a:rPr>
              <a:t> - (Kr)5s</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Cs</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Xe</a:t>
            </a:r>
            <a:r>
              <a:rPr lang="en-GB" altLang="en-US" sz="2000" dirty="0" smtClean="0">
                <a:latin typeface="Arial" panose="020B0604020202020204" pitchFamily="34" charset="0"/>
                <a:cs typeface="Arial" panose="020B0604020202020204" pitchFamily="34" charset="0"/>
              </a:rPr>
              <a:t>)6s</a:t>
            </a:r>
            <a:r>
              <a:rPr lang="en-GB" altLang="en-US" sz="2000" baseline="30000" dirty="0" smtClean="0">
                <a:latin typeface="Arial" panose="020B0604020202020204" pitchFamily="34" charset="0"/>
                <a:cs typeface="Arial" panose="020B0604020202020204" pitchFamily="34" charset="0"/>
              </a:rPr>
              <a:t>1</a:t>
            </a:r>
            <a:r>
              <a:rPr lang="en-GB" altLang="en-US" sz="2000"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Fr</a:t>
            </a:r>
            <a:r>
              <a:rPr lang="en-GB" altLang="en-US" sz="2000" dirty="0" smtClean="0">
                <a:latin typeface="Arial" panose="020B0604020202020204" pitchFamily="34" charset="0"/>
                <a:cs typeface="Arial" panose="020B0604020202020204" pitchFamily="34" charset="0"/>
              </a:rPr>
              <a:t> - (Rn)7s</a:t>
            </a:r>
            <a:r>
              <a:rPr lang="en-GB" altLang="en-US" sz="2000" baseline="30000" dirty="0" smtClean="0">
                <a:latin typeface="Arial" panose="020B0604020202020204" pitchFamily="34" charset="0"/>
                <a:cs typeface="Arial" panose="020B0604020202020204" pitchFamily="34" charset="0"/>
              </a:rPr>
              <a:t>1</a:t>
            </a:r>
          </a:p>
          <a:p>
            <a:pPr eaLnBrk="1" hangingPunct="1">
              <a:buFont typeface="Wingdings" pitchFamily="2" charset="2"/>
              <a:buNone/>
            </a:pPr>
            <a:endParaRPr lang="cs-CZ" altLang="en-US" sz="1000" b="1" dirty="0" smtClean="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b="1" dirty="0" err="1" smtClean="0">
                <a:latin typeface="Arial" panose="020B0604020202020204" pitchFamily="34" charset="0"/>
                <a:cs typeface="Arial" panose="020B0604020202020204" pitchFamily="34" charset="0"/>
              </a:rPr>
              <a:t>oxida</a:t>
            </a:r>
            <a:r>
              <a:rPr lang="cs-CZ" altLang="en-US" sz="2000" b="1" dirty="0" smtClean="0">
                <a:latin typeface="Arial" panose="020B0604020202020204" pitchFamily="34" charset="0"/>
                <a:cs typeface="Arial" panose="020B0604020202020204" pitchFamily="34" charset="0"/>
              </a:rPr>
              <a:t>č</a:t>
            </a:r>
            <a:r>
              <a:rPr lang="en-GB" altLang="en-US" sz="2000" b="1" dirty="0" err="1" smtClean="0">
                <a:latin typeface="Arial" panose="020B0604020202020204" pitchFamily="34" charset="0"/>
                <a:cs typeface="Arial" panose="020B0604020202020204" pitchFamily="34" charset="0"/>
              </a:rPr>
              <a:t>ní</a:t>
            </a:r>
            <a:r>
              <a:rPr lang="en-GB" altLang="en-US" sz="2000" b="1"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č</a:t>
            </a:r>
            <a:r>
              <a:rPr lang="en-GB" altLang="en-US" sz="2000" b="1" dirty="0" err="1" smtClean="0">
                <a:latin typeface="Arial" panose="020B0604020202020204" pitchFamily="34" charset="0"/>
                <a:cs typeface="Arial" panose="020B0604020202020204" pitchFamily="34" charset="0"/>
              </a:rPr>
              <a:t>ísla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alkalické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nabývají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pouze</a:t>
            </a:r>
            <a:r>
              <a:rPr lang="en-GB" altLang="en-US" sz="2000" dirty="0" smtClean="0">
                <a:latin typeface="Arial" panose="020B0604020202020204" pitchFamily="34" charset="0"/>
                <a:cs typeface="Arial" panose="020B0604020202020204" pitchFamily="34" charset="0"/>
              </a:rPr>
              <a:t> ox</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ísla</a:t>
            </a:r>
            <a:r>
              <a:rPr lang="en-GB" altLang="en-US" sz="2000" dirty="0" smtClean="0">
                <a:latin typeface="Arial" panose="020B0604020202020204" pitchFamily="34" charset="0"/>
                <a:cs typeface="Arial" panose="020B0604020202020204" pitchFamily="34" charset="0"/>
              </a:rPr>
              <a:t> I</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podobné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fyzikální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chemické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vlastnosti</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a:t>
            </a:r>
            <a:r>
              <a:rPr lang="en-GB" altLang="en-US" sz="2000" dirty="0" err="1" smtClean="0">
                <a:latin typeface="Arial" panose="020B0604020202020204" pitchFamily="34" charset="0"/>
                <a:cs typeface="Arial" panose="020B0604020202020204" pitchFamily="34" charset="0"/>
              </a:rPr>
              <a:t>výjimku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a:t>
            </a:r>
            <a:r>
              <a:rPr lang="cs-CZ" altLang="en-US" sz="2000" dirty="0" smtClean="0">
                <a:latin typeface="Arial" panose="020B0604020202020204" pitchFamily="34" charset="0"/>
                <a:cs typeface="Arial" panose="020B0604020202020204" pitchFamily="34" charset="0"/>
              </a:rPr>
              <a:t>ř</a:t>
            </a:r>
            <a:r>
              <a:rPr lang="en-GB" altLang="en-US" sz="2000" dirty="0" smtClean="0">
                <a:latin typeface="Arial" panose="020B0604020202020204" pitchFamily="34" charset="0"/>
                <a:cs typeface="Arial" panose="020B0604020202020204" pitchFamily="34" charset="0"/>
              </a:rPr>
              <a:t>í Li</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typické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kovy</a:t>
            </a:r>
            <a:endParaRPr lang="en-GB" altLang="en-US" sz="2000" b="1" dirty="0" smtClean="0">
              <a:latin typeface="Arial" panose="020B0604020202020204" pitchFamily="34" charset="0"/>
              <a:cs typeface="Arial" panose="020B0604020202020204" pitchFamily="34" charset="0"/>
            </a:endParaRPr>
          </a:p>
          <a:p>
            <a:pPr marL="0" indent="0" eaLnBrk="1" hangingPunct="1">
              <a:buNone/>
            </a:pPr>
            <a:endParaRPr lang="cs-CZ" altLang="en-US" sz="1000" b="1" dirty="0" smtClean="0">
              <a:latin typeface="Arial" panose="020B0604020202020204" pitchFamily="34" charset="0"/>
              <a:cs typeface="Arial" panose="020B0604020202020204" pitchFamily="34" charset="0"/>
            </a:endParaRPr>
          </a:p>
          <a:p>
            <a:pPr marL="0" indent="0" eaLnBrk="1" hangingPunct="1">
              <a:buNone/>
            </a:pPr>
            <a:r>
              <a:rPr lang="en-GB" altLang="en-US" sz="2000" b="1" dirty="0" err="1" smtClean="0">
                <a:latin typeface="Arial" panose="020B0604020202020204" pitchFamily="34" charset="0"/>
                <a:cs typeface="Arial" panose="020B0604020202020204" pitchFamily="34" charset="0"/>
              </a:rPr>
              <a:t>Fyzikální</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vlastnosti</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kovový</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vzhled</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šedé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lesklé</a:t>
            </a:r>
            <a:r>
              <a:rPr lang="en-GB" altLang="en-US" sz="2000" dirty="0" smtClean="0">
                <a:latin typeface="Arial" panose="020B0604020202020204" pitchFamily="34" charset="0"/>
                <a:cs typeface="Arial" panose="020B0604020202020204" pitchFamily="34" charset="0"/>
              </a:rPr>
              <a:t>, m</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kké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jako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vosk</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dají</a:t>
            </a:r>
            <a:r>
              <a:rPr lang="en-GB" altLang="en-US" sz="2000" dirty="0" smtClean="0">
                <a:latin typeface="Arial" panose="020B0604020202020204" pitchFamily="34" charset="0"/>
                <a:cs typeface="Arial" panose="020B0604020202020204" pitchFamily="34" charset="0"/>
              </a:rPr>
              <a:t> se </a:t>
            </a:r>
            <a:r>
              <a:rPr lang="en-GB" altLang="en-US" sz="2000" dirty="0" err="1" smtClean="0">
                <a:latin typeface="Arial" panose="020B0604020202020204" pitchFamily="34" charset="0"/>
                <a:cs typeface="Arial" panose="020B0604020202020204" pitchFamily="34" charset="0"/>
              </a:rPr>
              <a:t>krájet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nožem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hustota</a:t>
            </a:r>
            <a:r>
              <a:rPr lang="en-GB" altLang="en-US" sz="2000" dirty="0" smtClean="0">
                <a:latin typeface="Arial" panose="020B0604020202020204" pitchFamily="34" charset="0"/>
                <a:cs typeface="Arial" panose="020B0604020202020204" pitchFamily="34" charset="0"/>
              </a:rPr>
              <a:t> pro Li, Na a K </a:t>
            </a:r>
            <a:r>
              <a:rPr lang="en-GB" altLang="en-US" sz="2000" dirty="0" err="1" smtClean="0">
                <a:latin typeface="Arial" panose="020B0604020202020204" pitchFamily="34" charset="0"/>
                <a:cs typeface="Arial" panose="020B0604020202020204" pitchFamily="34" charset="0"/>
              </a:rPr>
              <a:t>nižší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než</a:t>
            </a:r>
            <a:r>
              <a:rPr lang="en-GB" altLang="en-US" sz="2000" dirty="0" smtClean="0">
                <a:latin typeface="Arial" panose="020B0604020202020204" pitchFamily="34" charset="0"/>
                <a:cs typeface="Arial" panose="020B0604020202020204" pitchFamily="34" charset="0"/>
              </a:rPr>
              <a:t> 1g/l - </a:t>
            </a:r>
            <a:r>
              <a:rPr lang="en-GB" altLang="en-US" sz="2000" dirty="0" err="1" smtClean="0">
                <a:latin typeface="Arial" panose="020B0604020202020204" pitchFamily="34" charset="0"/>
                <a:cs typeface="Arial" panose="020B0604020202020204" pitchFamily="34" charset="0"/>
              </a:rPr>
              <a:t>plavou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vod</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samoz</a:t>
            </a:r>
            <a:r>
              <a:rPr lang="cs-CZ" altLang="en-US" sz="2000" dirty="0" smtClean="0">
                <a:latin typeface="Arial" panose="020B0604020202020204" pitchFamily="34" charset="0"/>
                <a:cs typeface="Arial" panose="020B0604020202020204" pitchFamily="34" charset="0"/>
              </a:rPr>
              <a:t>ř</a:t>
            </a:r>
            <a:r>
              <a:rPr lang="en-GB" altLang="en-US" sz="2000" dirty="0" err="1" smtClean="0">
                <a:latin typeface="Arial" panose="020B0604020202020204" pitchFamily="34" charset="0"/>
                <a:cs typeface="Arial" panose="020B0604020202020204" pitchFamily="34" charset="0"/>
              </a:rPr>
              <a:t>ejm</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reagují</a:t>
            </a:r>
            <a:r>
              <a:rPr lang="en-GB"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T</a:t>
            </a:r>
            <a:r>
              <a:rPr lang="cs-CZ" altLang="en-US" sz="2000" dirty="0" smtClean="0">
                <a:latin typeface="Arial" panose="020B0604020202020204" pitchFamily="34" charset="0"/>
                <a:cs typeface="Arial" panose="020B0604020202020204" pitchFamily="34" charset="0"/>
              </a:rPr>
              <a:t>ě</a:t>
            </a:r>
            <a:r>
              <a:rPr lang="en-GB" altLang="en-US" sz="2000" dirty="0" err="1" smtClean="0">
                <a:latin typeface="Arial" panose="020B0604020202020204" pitchFamily="34" charset="0"/>
                <a:cs typeface="Arial" panose="020B0604020202020204" pitchFamily="34" charset="0"/>
              </a:rPr>
              <a:t>kavé</a:t>
            </a:r>
            <a:r>
              <a:rPr lang="en-GB" altLang="en-US" sz="2000" dirty="0" smtClean="0">
                <a:latin typeface="Arial" panose="020B0604020202020204" pitchFamily="34" charset="0"/>
                <a:cs typeface="Arial" panose="020B0604020202020204" pitchFamily="34" charset="0"/>
              </a:rPr>
              <a:t> soli </a:t>
            </a:r>
            <a:r>
              <a:rPr lang="en-GB" altLang="en-US" sz="2000" dirty="0" err="1" smtClean="0">
                <a:latin typeface="Arial" panose="020B0604020202020204" pitchFamily="34" charset="0"/>
                <a:cs typeface="Arial" panose="020B0604020202020204" pitchFamily="34" charset="0"/>
              </a:rPr>
              <a:t>barví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plamen</a:t>
            </a:r>
            <a:r>
              <a:rPr lang="en-GB" altLang="en-US" sz="2000" dirty="0" smtClean="0">
                <a:latin typeface="Arial" panose="020B0604020202020204" pitchFamily="34" charset="0"/>
                <a:cs typeface="Arial" panose="020B0604020202020204" pitchFamily="34" charset="0"/>
              </a:rPr>
              <a:t>: Li - </a:t>
            </a:r>
            <a:r>
              <a:rPr lang="cs-CZ" altLang="en-US" sz="2000" dirty="0" smtClean="0">
                <a:solidFill>
                  <a:srgbClr val="FF0000"/>
                </a:solidFill>
                <a:latin typeface="Arial" panose="020B0604020202020204" pitchFamily="34" charset="0"/>
                <a:cs typeface="Arial" panose="020B0604020202020204" pitchFamily="34" charset="0"/>
              </a:rPr>
              <a:t>č</a:t>
            </a:r>
            <a:r>
              <a:rPr lang="en-GB" altLang="en-US" sz="2000" dirty="0" smtClean="0">
                <a:solidFill>
                  <a:srgbClr val="FF0000"/>
                </a:solidFill>
                <a:latin typeface="Arial" panose="020B0604020202020204" pitchFamily="34" charset="0"/>
                <a:cs typeface="Arial" panose="020B0604020202020204" pitchFamily="34" charset="0"/>
              </a:rPr>
              <a:t>erven</a:t>
            </a:r>
            <a:r>
              <a:rPr lang="cs-CZ" altLang="en-US" sz="2000" dirty="0" smtClean="0">
                <a:solidFill>
                  <a:srgbClr val="FF0000"/>
                </a:solidFill>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Na - </a:t>
            </a:r>
            <a:r>
              <a:rPr lang="en-GB" altLang="en-US" sz="2000" dirty="0" err="1" smtClean="0">
                <a:solidFill>
                  <a:srgbClr val="FFFF00"/>
                </a:solidFill>
                <a:latin typeface="Arial" panose="020B0604020202020204" pitchFamily="34" charset="0"/>
                <a:cs typeface="Arial" panose="020B0604020202020204" pitchFamily="34" charset="0"/>
              </a:rPr>
              <a:t>žlut</a:t>
            </a:r>
            <a:r>
              <a:rPr lang="cs-CZ" altLang="en-US" sz="2000" dirty="0" smtClean="0">
                <a:solidFill>
                  <a:srgbClr val="FFFF00"/>
                </a:solidFill>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K, </a:t>
            </a:r>
            <a:r>
              <a:rPr lang="en-GB" altLang="en-US" sz="2000" dirty="0" err="1" smtClean="0">
                <a:latin typeface="Arial" panose="020B0604020202020204" pitchFamily="34" charset="0"/>
                <a:cs typeface="Arial" panose="020B0604020202020204" pitchFamily="34" charset="0"/>
              </a:rPr>
              <a:t>Rb</a:t>
            </a:r>
            <a:r>
              <a:rPr lang="en-GB" altLang="en-US" sz="2000" dirty="0" smtClean="0">
                <a:latin typeface="Arial" panose="020B0604020202020204" pitchFamily="34" charset="0"/>
                <a:cs typeface="Arial" panose="020B0604020202020204" pitchFamily="34" charset="0"/>
              </a:rPr>
              <a:t>, Cs - </a:t>
            </a:r>
            <a:r>
              <a:rPr lang="en-GB" altLang="en-US" sz="2000" dirty="0" err="1" smtClean="0">
                <a:solidFill>
                  <a:srgbClr val="9900CC"/>
                </a:solidFill>
                <a:latin typeface="Arial" panose="020B0604020202020204" pitchFamily="34" charset="0"/>
                <a:cs typeface="Arial" panose="020B0604020202020204" pitchFamily="34" charset="0"/>
              </a:rPr>
              <a:t>modrofialov</a:t>
            </a:r>
            <a:r>
              <a:rPr lang="cs-CZ" altLang="en-US" sz="2000" dirty="0" smtClean="0">
                <a:solidFill>
                  <a:srgbClr val="9900CC"/>
                </a:solidFill>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p:txBody>
      </p:sp>
      <p:pic>
        <p:nvPicPr>
          <p:cNvPr id="542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134434"/>
            <a:ext cx="5524500" cy="164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390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92162"/>
          </a:xfrm>
        </p:spPr>
        <p:txBody>
          <a:bodyPr>
            <a:normAutofit/>
          </a:bodyPr>
          <a:lstStyle/>
          <a:p>
            <a:pPr eaLnBrk="1" hangingPunct="1"/>
            <a:r>
              <a:rPr lang="en-US" altLang="en-US" sz="3200" b="1" dirty="0" smtClean="0">
                <a:latin typeface="Arial" panose="020B0604020202020204" pitchFamily="34" charset="0"/>
                <a:cs typeface="Arial" panose="020B0604020202020204" pitchFamily="34" charset="0"/>
              </a:rPr>
              <a:t>P</a:t>
            </a:r>
            <a:r>
              <a:rPr lang="cs-CZ" altLang="en-US" sz="3200" b="1" dirty="0" smtClean="0">
                <a:latin typeface="Arial" panose="020B0604020202020204" pitchFamily="34" charset="0"/>
                <a:cs typeface="Arial" panose="020B0604020202020204" pitchFamily="34" charset="0"/>
              </a:rPr>
              <a:t>ŘECHODNÉ PRVKY</a:t>
            </a:r>
          </a:p>
        </p:txBody>
      </p:sp>
      <p:sp>
        <p:nvSpPr>
          <p:cNvPr id="3076" name="Rectangle 3"/>
          <p:cNvSpPr>
            <a:spLocks noGrp="1" noChangeArrowheads="1"/>
          </p:cNvSpPr>
          <p:nvPr>
            <p:ph type="body" idx="1"/>
          </p:nvPr>
        </p:nvSpPr>
        <p:spPr>
          <a:xfrm>
            <a:off x="152400" y="1219200"/>
            <a:ext cx="8839200" cy="5181600"/>
          </a:xfrm>
        </p:spPr>
        <p:txBody>
          <a:bodyPr>
            <a:normAutofit/>
          </a:bodyPr>
          <a:lstStyle/>
          <a:p>
            <a:pPr marL="0" indent="0" eaLnBrk="1" hangingPunct="1">
              <a:buNone/>
            </a:pPr>
            <a:r>
              <a:rPr lang="cs-CZ" altLang="en-US" sz="2000" b="1" dirty="0" smtClean="0">
                <a:latin typeface="Arial" panose="020B0604020202020204" pitchFamily="34" charset="0"/>
                <a:cs typeface="Arial" panose="020B0604020202020204" pitchFamily="34" charset="0"/>
              </a:rPr>
              <a:t>Umístění v PS:</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zaujímají d-blok v tabulce PS</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vytvářejí 10 3-členných skupin počínající</a:t>
            </a:r>
          </a:p>
          <a:p>
            <a:pPr algn="ct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Sc</a:t>
            </a:r>
            <a:r>
              <a:rPr lang="cs-CZ" altLang="en-US" sz="2000" b="1" dirty="0" smtClean="0">
                <a:latin typeface="Arial" panose="020B0604020202020204" pitchFamily="34" charset="0"/>
                <a:cs typeface="Arial" panose="020B0604020202020204" pitchFamily="34" charset="0"/>
              </a:rPr>
              <a:t>, Ti, V, </a:t>
            </a:r>
            <a:r>
              <a:rPr lang="cs-CZ" altLang="en-US" sz="2000" b="1" dirty="0" err="1" smtClean="0">
                <a:latin typeface="Arial" panose="020B0604020202020204" pitchFamily="34" charset="0"/>
                <a:cs typeface="Arial" panose="020B0604020202020204" pitchFamily="34" charset="0"/>
              </a:rPr>
              <a:t>Cr</a:t>
            </a: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Mn</a:t>
            </a: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Fe</a:t>
            </a:r>
            <a:r>
              <a:rPr lang="cs-CZ" altLang="en-US" sz="2000" b="1" dirty="0" smtClean="0">
                <a:latin typeface="Arial" panose="020B0604020202020204" pitchFamily="34" charset="0"/>
                <a:cs typeface="Arial" panose="020B0604020202020204" pitchFamily="34" charset="0"/>
              </a:rPr>
              <a:t>, Co, Ni, </a:t>
            </a:r>
            <a:r>
              <a:rPr lang="cs-CZ" altLang="en-US" sz="2000" b="1" dirty="0" err="1" smtClean="0">
                <a:latin typeface="Arial" panose="020B0604020202020204" pitchFamily="34" charset="0"/>
                <a:cs typeface="Arial" panose="020B0604020202020204" pitchFamily="34" charset="0"/>
              </a:rPr>
              <a:t>Cu</a:t>
            </a: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Zn</a:t>
            </a:r>
            <a:endParaRPr lang="cs-CZ" altLang="en-US" sz="2000" b="1"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O</a:t>
            </a:r>
            <a:r>
              <a:rPr lang="cs-CZ" altLang="en-US" sz="2000" dirty="0" smtClean="0">
                <a:latin typeface="Arial" panose="020B0604020202020204" pitchFamily="34" charset="0"/>
                <a:cs typeface="Arial" panose="020B0604020202020204" pitchFamily="34" charset="0"/>
              </a:rPr>
              <a:t>bě krajní skupiny </a:t>
            </a:r>
            <a:r>
              <a:rPr lang="cs-CZ" altLang="en-US" sz="2000" dirty="0" err="1" smtClean="0">
                <a:latin typeface="Arial" panose="020B0604020202020204" pitchFamily="34" charset="0"/>
                <a:cs typeface="Arial" panose="020B0604020202020204" pitchFamily="34" charset="0"/>
              </a:rPr>
              <a:t>tj.skupina</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Sc</a:t>
            </a:r>
            <a:r>
              <a:rPr lang="cs-CZ" altLang="en-US" sz="2000" dirty="0" smtClean="0">
                <a:latin typeface="Arial" panose="020B0604020202020204" pitchFamily="34" charset="0"/>
                <a:cs typeface="Arial" panose="020B0604020202020204" pitchFamily="34" charset="0"/>
              </a:rPr>
              <a:t> a </a:t>
            </a:r>
            <a:r>
              <a:rPr lang="cs-CZ" altLang="en-US" sz="2000" dirty="0" err="1" smtClean="0">
                <a:latin typeface="Arial" panose="020B0604020202020204" pitchFamily="34" charset="0"/>
                <a:cs typeface="Arial" panose="020B0604020202020204" pitchFamily="34" charset="0"/>
              </a:rPr>
              <a:t>Zn</a:t>
            </a:r>
            <a:r>
              <a:rPr lang="cs-CZ" altLang="en-US" sz="2000" dirty="0" smtClean="0">
                <a:latin typeface="Arial" panose="020B0604020202020204" pitchFamily="34" charset="0"/>
                <a:cs typeface="Arial" panose="020B0604020202020204" pitchFamily="34" charset="0"/>
              </a:rPr>
              <a:t> mají částečně chování prvků nepřechodných</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u skupiny </a:t>
            </a:r>
            <a:r>
              <a:rPr lang="cs-CZ" altLang="en-US" sz="2000" dirty="0" err="1" smtClean="0">
                <a:latin typeface="Arial" panose="020B0604020202020204" pitchFamily="34" charset="0"/>
                <a:cs typeface="Arial" panose="020B0604020202020204" pitchFamily="34" charset="0"/>
              </a:rPr>
              <a:t>Zn</a:t>
            </a:r>
            <a:r>
              <a:rPr lang="cs-CZ" altLang="en-US" sz="2000" dirty="0" smtClean="0">
                <a:latin typeface="Arial" panose="020B0604020202020204" pitchFamily="34" charset="0"/>
                <a:cs typeface="Arial" panose="020B0604020202020204" pitchFamily="34" charset="0"/>
              </a:rPr>
              <a:t>: prvky v </a:t>
            </a:r>
            <a:r>
              <a:rPr lang="cs-CZ" altLang="en-US" sz="2000" dirty="0" err="1" smtClean="0">
                <a:latin typeface="Arial" panose="020B0604020202020204" pitchFamily="34" charset="0"/>
                <a:cs typeface="Arial" panose="020B0604020202020204" pitchFamily="34" charset="0"/>
              </a:rPr>
              <a:t>chem.vazbě</a:t>
            </a:r>
            <a:r>
              <a:rPr lang="cs-CZ" altLang="en-US" sz="2000"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neuplatňují el. z d-orbitalů</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u skupiny </a:t>
            </a:r>
            <a:r>
              <a:rPr lang="cs-CZ" altLang="en-US" sz="2000" dirty="0" err="1" smtClean="0">
                <a:latin typeface="Arial" panose="020B0604020202020204" pitchFamily="34" charset="0"/>
                <a:cs typeface="Arial" panose="020B0604020202020204" pitchFamily="34" charset="0"/>
              </a:rPr>
              <a:t>Sc</a:t>
            </a:r>
            <a:r>
              <a:rPr lang="cs-CZ" altLang="en-US" sz="2000" dirty="0" smtClean="0">
                <a:latin typeface="Arial" panose="020B0604020202020204" pitchFamily="34" charset="0"/>
                <a:cs typeface="Arial" panose="020B0604020202020204" pitchFamily="34" charset="0"/>
              </a:rPr>
              <a:t>: prvky </a:t>
            </a:r>
            <a:r>
              <a:rPr lang="cs-CZ" altLang="en-US" sz="2000" b="1" dirty="0" smtClean="0">
                <a:latin typeface="Arial" panose="020B0604020202020204" pitchFamily="34" charset="0"/>
                <a:cs typeface="Arial" panose="020B0604020202020204" pitchFamily="34" charset="0"/>
              </a:rPr>
              <a:t>pouze </a:t>
            </a:r>
            <a:r>
              <a:rPr lang="cs-CZ" altLang="en-US" sz="2000" b="1" dirty="0" err="1" smtClean="0">
                <a:latin typeface="Arial" panose="020B0604020202020204" pitchFamily="34" charset="0"/>
                <a:cs typeface="Arial" panose="020B0604020202020204" pitchFamily="34" charset="0"/>
              </a:rPr>
              <a:t>ox.č</a:t>
            </a:r>
            <a:r>
              <a:rPr lang="cs-CZ" altLang="en-US" sz="2000" b="1" dirty="0" smtClean="0">
                <a:latin typeface="Arial" panose="020B0604020202020204" pitchFamily="34" charset="0"/>
                <a:cs typeface="Arial" panose="020B0604020202020204" pitchFamily="34" charset="0"/>
              </a:rPr>
              <a:t>. III</a:t>
            </a:r>
            <a:r>
              <a:rPr lang="cs-CZ" altLang="en-US" sz="2000" dirty="0" smtClean="0">
                <a:latin typeface="Arial" panose="020B0604020202020204" pitchFamily="34" charset="0"/>
                <a:cs typeface="Arial" panose="020B0604020202020204" pitchFamily="34" charset="0"/>
              </a:rPr>
              <a:t>, navíc velký kation M</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připomíná kationty prvků z bloku </a:t>
            </a:r>
            <a:r>
              <a:rPr lang="cs-CZ" altLang="en-US" sz="2000" b="1" dirty="0" smtClean="0">
                <a:latin typeface="Arial" panose="020B0604020202020204" pitchFamily="34" charset="0"/>
                <a:cs typeface="Arial" panose="020B0604020202020204" pitchFamily="34" charset="0"/>
              </a:rPr>
              <a:t>s</a:t>
            </a:r>
            <a:r>
              <a:rPr lang="cs-CZ" altLang="en-US" sz="2000" dirty="0" smtClean="0">
                <a:latin typeface="Arial" panose="020B0604020202020204" pitchFamily="34" charset="0"/>
                <a:cs typeface="Arial" panose="020B0604020202020204" pitchFamily="34" charset="0"/>
              </a:rPr>
              <a:t> nebo </a:t>
            </a:r>
            <a:r>
              <a:rPr lang="cs-CZ" altLang="en-US" sz="2000" b="1" dirty="0" smtClean="0">
                <a:latin typeface="Arial" panose="020B0604020202020204" pitchFamily="34" charset="0"/>
                <a:cs typeface="Arial" panose="020B0604020202020204" pitchFamily="34" charset="0"/>
              </a:rPr>
              <a:t>p</a:t>
            </a:r>
            <a:r>
              <a:rPr lang="cs-CZ"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a:buNone/>
            </a:pPr>
            <a:r>
              <a:rPr lang="cs-CZ" altLang="en-US" sz="2000" dirty="0" smtClean="0">
                <a:latin typeface="Arial" panose="020B0604020202020204" pitchFamily="34" charset="0"/>
                <a:cs typeface="Arial" panose="020B0604020202020204" pitchFamily="34" charset="0"/>
              </a:rPr>
              <a:t>Na rozdíl od prvků bloku </a:t>
            </a:r>
            <a:r>
              <a:rPr lang="cs-CZ" altLang="en-US" sz="2000" b="1" dirty="0" smtClean="0">
                <a:latin typeface="Arial" panose="020B0604020202020204" pitchFamily="34" charset="0"/>
                <a:cs typeface="Arial" panose="020B0604020202020204" pitchFamily="34" charset="0"/>
              </a:rPr>
              <a:t>s</a:t>
            </a:r>
            <a:r>
              <a:rPr lang="cs-CZ" altLang="en-US" sz="2000" dirty="0" smtClean="0">
                <a:latin typeface="Arial" panose="020B0604020202020204" pitchFamily="34" charset="0"/>
                <a:cs typeface="Arial" panose="020B0604020202020204" pitchFamily="34" charset="0"/>
              </a:rPr>
              <a:t> a </a:t>
            </a:r>
            <a:r>
              <a:rPr lang="cs-CZ" altLang="en-US" sz="2000" b="1" dirty="0" smtClean="0">
                <a:latin typeface="Arial" panose="020B0604020202020204" pitchFamily="34" charset="0"/>
                <a:cs typeface="Arial" panose="020B0604020202020204" pitchFamily="34" charset="0"/>
              </a:rPr>
              <a:t>p</a:t>
            </a:r>
            <a:r>
              <a:rPr lang="cs-CZ" altLang="en-US" sz="2000" dirty="0" smtClean="0">
                <a:latin typeface="Arial" panose="020B0604020202020204" pitchFamily="34" charset="0"/>
                <a:cs typeface="Arial" panose="020B0604020202020204" pitchFamily="34" charset="0"/>
              </a:rPr>
              <a:t> obsazují kovy z </a:t>
            </a:r>
            <a:r>
              <a:rPr lang="cs-CZ" altLang="en-US" sz="2000" b="1" dirty="0" smtClean="0">
                <a:latin typeface="Arial" panose="020B0604020202020204" pitchFamily="34" charset="0"/>
                <a:cs typeface="Arial" panose="020B0604020202020204" pitchFamily="34" charset="0"/>
              </a:rPr>
              <a:t>d</a:t>
            </a:r>
            <a:r>
              <a:rPr lang="cs-CZ" altLang="en-US" sz="2000" dirty="0" smtClean="0">
                <a:latin typeface="Arial" panose="020B0604020202020204" pitchFamily="34" charset="0"/>
                <a:cs typeface="Arial" panose="020B0604020202020204" pitchFamily="34" charset="0"/>
              </a:rPr>
              <a:t>-bloku větší počet orbitalů se stejným vedlejším kvantovým číslem </a:t>
            </a:r>
            <a:endParaRPr lang="cs-CZ" altLang="en-US" sz="2000" dirty="0" smtClean="0">
              <a:latin typeface="Arial" panose="020B0604020202020204" pitchFamily="34" charset="0"/>
              <a:cs typeface="Arial" panose="020B0604020202020204" pitchFamily="34" charset="0"/>
              <a:sym typeface="Symbol" pitchFamily="18" charset="2"/>
            </a:endParaRPr>
          </a:p>
          <a:p>
            <a:pPr>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větší obdoba chemického chování ve vodorovném směru.</a:t>
            </a:r>
          </a:p>
          <a:p>
            <a:pP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59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2"/>
          <p:cNvSpPr>
            <a:spLocks noGrp="1"/>
          </p:cNvSpPr>
          <p:nvPr>
            <p:ph type="sldNum" sz="quarter" idx="11"/>
          </p:nvPr>
        </p:nvSpPr>
        <p:spPr/>
        <p:txBody>
          <a:bodyPr/>
          <a:lstStyle/>
          <a:p>
            <a:pPr>
              <a:defRPr/>
            </a:pPr>
            <a:fld id="{50068578-80FC-45F5-BCBB-4ECA431FD762}" type="slidenum">
              <a:rPr lang="en-US" altLang="en-US"/>
              <a:pPr>
                <a:defRPr/>
              </a:pPr>
              <a:t>51</a:t>
            </a:fld>
            <a:endParaRPr lang="en-US" altLang="en-US"/>
          </a:p>
        </p:txBody>
      </p:sp>
      <p:sp>
        <p:nvSpPr>
          <p:cNvPr id="640002" name="Text Box 2"/>
          <p:cNvSpPr txBox="1">
            <a:spLocks noChangeArrowheads="1"/>
          </p:cNvSpPr>
          <p:nvPr/>
        </p:nvSpPr>
        <p:spPr bwMode="auto">
          <a:xfrm>
            <a:off x="1905000" y="228600"/>
            <a:ext cx="5105400" cy="58896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ClrTx/>
              <a:buSzTx/>
              <a:buFontTx/>
              <a:buNone/>
              <a:defRPr/>
            </a:pPr>
            <a:r>
              <a:rPr lang="de-DE" altLang="en-US" sz="3200" b="1" baseline="0">
                <a:solidFill>
                  <a:schemeClr val="accent2"/>
                </a:solidFill>
                <a:effectLst>
                  <a:outerShdw blurRad="38100" dist="38100" dir="2700000" algn="tl">
                    <a:srgbClr val="000000"/>
                  </a:outerShdw>
                </a:effectLst>
                <a:latin typeface="Arial" charset="0"/>
              </a:rPr>
              <a:t>P</a:t>
            </a:r>
            <a:r>
              <a:rPr lang="cs-CZ" altLang="en-US" sz="3200" b="1" baseline="0">
                <a:solidFill>
                  <a:schemeClr val="accent2"/>
                </a:solidFill>
                <a:effectLst>
                  <a:outerShdw blurRad="38100" dist="38100" dir="2700000" algn="tl">
                    <a:srgbClr val="000000"/>
                  </a:outerShdw>
                </a:effectLst>
                <a:latin typeface="Arial" charset="0"/>
              </a:rPr>
              <a:t>řechodné kovy</a:t>
            </a:r>
            <a:endParaRPr lang="cs-CZ" altLang="en-US" baseline="0"/>
          </a:p>
        </p:txBody>
      </p:sp>
      <p:graphicFrame>
        <p:nvGraphicFramePr>
          <p:cNvPr id="4100" name="Object 3"/>
          <p:cNvGraphicFramePr>
            <a:graphicFrameLocks noChangeAspect="1"/>
          </p:cNvGraphicFramePr>
          <p:nvPr/>
        </p:nvGraphicFramePr>
        <p:xfrm>
          <a:off x="685800" y="1143000"/>
          <a:ext cx="8001000" cy="5080000"/>
        </p:xfrm>
        <a:graphic>
          <a:graphicData uri="http://schemas.openxmlformats.org/presentationml/2006/ole">
            <mc:AlternateContent xmlns:mc="http://schemas.openxmlformats.org/markup-compatibility/2006">
              <mc:Choice xmlns:v="urn:schemas-microsoft-com:vml" Requires="v">
                <p:oleObj spid="_x0000_s1202" name="dokument" r:id="rId4" imgW="9268968" imgH="5961888" progId="Word.Document.8">
                  <p:embed/>
                </p:oleObj>
              </mc:Choice>
              <mc:Fallback>
                <p:oleObj name="dokument" r:id="rId4" imgW="9268968" imgH="596188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250"/>
                      <a:stretch>
                        <a:fillRect/>
                      </a:stretch>
                    </p:blipFill>
                    <p:spPr bwMode="auto">
                      <a:xfrm>
                        <a:off x="685800" y="1143000"/>
                        <a:ext cx="8001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4"/>
          <p:cNvSpPr>
            <a:spLocks noChangeArrowheads="1"/>
          </p:cNvSpPr>
          <p:nvPr/>
        </p:nvSpPr>
        <p:spPr bwMode="auto">
          <a:xfrm>
            <a:off x="1727200" y="2868613"/>
            <a:ext cx="4267200" cy="1474787"/>
          </a:xfrm>
          <a:prstGeom prst="rect">
            <a:avLst/>
          </a:prstGeom>
          <a:noFill/>
          <a:ln w="3810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4102" name="Line 5"/>
          <p:cNvSpPr>
            <a:spLocks noChangeShapeType="1"/>
          </p:cNvSpPr>
          <p:nvPr/>
        </p:nvSpPr>
        <p:spPr bwMode="auto">
          <a:xfrm flipH="1">
            <a:off x="3200400" y="838200"/>
            <a:ext cx="1143000" cy="2057400"/>
          </a:xfrm>
          <a:prstGeom prst="line">
            <a:avLst/>
          </a:prstGeom>
          <a:noFill/>
          <a:ln w="254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03" name="Line 6"/>
          <p:cNvSpPr>
            <a:spLocks noChangeShapeType="1"/>
          </p:cNvSpPr>
          <p:nvPr/>
        </p:nvSpPr>
        <p:spPr bwMode="auto">
          <a:xfrm>
            <a:off x="4343400" y="838200"/>
            <a:ext cx="609600" cy="419100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04" name="Rectangle 7"/>
          <p:cNvSpPr>
            <a:spLocks noChangeArrowheads="1"/>
          </p:cNvSpPr>
          <p:nvPr/>
        </p:nvSpPr>
        <p:spPr bwMode="auto">
          <a:xfrm>
            <a:off x="1644650" y="5029200"/>
            <a:ext cx="5943600" cy="990600"/>
          </a:xfrm>
          <a:prstGeom prst="rect">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4105" name="Text Box 8"/>
          <p:cNvSpPr txBox="1">
            <a:spLocks noChangeArrowheads="1"/>
          </p:cNvSpPr>
          <p:nvPr/>
        </p:nvSpPr>
        <p:spPr bwMode="auto">
          <a:xfrm>
            <a:off x="4953000" y="46482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50000"/>
              </a:spcBef>
              <a:buClrTx/>
              <a:buSzTx/>
              <a:buFontTx/>
              <a:buNone/>
            </a:pPr>
            <a:r>
              <a:rPr lang="cs-CZ" altLang="en-US" sz="1800" b="1" baseline="0">
                <a:solidFill>
                  <a:schemeClr val="accent2"/>
                </a:solidFill>
                <a:latin typeface="Arial" pitchFamily="34" charset="0"/>
              </a:rPr>
              <a:t>vnitřně přechodné</a:t>
            </a:r>
          </a:p>
        </p:txBody>
      </p:sp>
      <p:sp>
        <p:nvSpPr>
          <p:cNvPr id="4106" name="Text Box 9"/>
          <p:cNvSpPr txBox="1">
            <a:spLocks noChangeArrowheads="1"/>
          </p:cNvSpPr>
          <p:nvPr/>
        </p:nvSpPr>
        <p:spPr bwMode="auto">
          <a:xfrm>
            <a:off x="76200" y="5105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50000"/>
              </a:spcBef>
              <a:buClrTx/>
              <a:buSzTx/>
              <a:buFontTx/>
              <a:buNone/>
            </a:pPr>
            <a:r>
              <a:rPr lang="cs-CZ" altLang="en-US" sz="1800" b="1" baseline="0">
                <a:solidFill>
                  <a:schemeClr val="accent2"/>
                </a:solidFill>
                <a:latin typeface="Arial" pitchFamily="34" charset="0"/>
              </a:rPr>
              <a:t>Lanthanoidy</a:t>
            </a:r>
          </a:p>
        </p:txBody>
      </p:sp>
      <p:sp>
        <p:nvSpPr>
          <p:cNvPr id="4107" name="Text Box 10"/>
          <p:cNvSpPr txBox="1">
            <a:spLocks noChangeArrowheads="1"/>
          </p:cNvSpPr>
          <p:nvPr/>
        </p:nvSpPr>
        <p:spPr bwMode="auto">
          <a:xfrm>
            <a:off x="76200" y="55626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50000"/>
              </a:spcBef>
              <a:buClrTx/>
              <a:buSzTx/>
              <a:buFontTx/>
              <a:buNone/>
            </a:pPr>
            <a:r>
              <a:rPr lang="cs-CZ" altLang="en-US" sz="1800" b="1" baseline="0">
                <a:solidFill>
                  <a:schemeClr val="accent2"/>
                </a:solidFill>
                <a:latin typeface="Arial" pitchFamily="34" charset="0"/>
              </a:rPr>
              <a:t>Aktinoidy</a:t>
            </a:r>
          </a:p>
        </p:txBody>
      </p:sp>
    </p:spTree>
    <p:extLst>
      <p:ext uri="{BB962C8B-B14F-4D97-AF65-F5344CB8AC3E}">
        <p14:creationId xmlns:p14="http://schemas.microsoft.com/office/powerpoint/2010/main" val="1840583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2"/>
          <p:cNvSpPr>
            <a:spLocks noGrp="1"/>
          </p:cNvSpPr>
          <p:nvPr>
            <p:ph type="sldNum" sz="quarter" idx="11"/>
          </p:nvPr>
        </p:nvSpPr>
        <p:spPr/>
        <p:txBody>
          <a:bodyPr/>
          <a:lstStyle/>
          <a:p>
            <a:pPr>
              <a:defRPr/>
            </a:pPr>
            <a:fld id="{58702D84-D28F-4281-8EEF-5941CE5DCAAB}" type="slidenum">
              <a:rPr lang="en-US" altLang="en-US"/>
              <a:pPr>
                <a:defRPr/>
              </a:pPr>
              <a:t>52</a:t>
            </a:fld>
            <a:endParaRPr lang="en-US" altLang="en-US"/>
          </a:p>
        </p:txBody>
      </p:sp>
      <p:sp>
        <p:nvSpPr>
          <p:cNvPr id="643074" name="Text Box 2"/>
          <p:cNvSpPr txBox="1">
            <a:spLocks noChangeArrowheads="1"/>
          </p:cNvSpPr>
          <p:nvPr/>
        </p:nvSpPr>
        <p:spPr bwMode="auto">
          <a:xfrm>
            <a:off x="1905000" y="152400"/>
            <a:ext cx="5105400" cy="588963"/>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ClrTx/>
              <a:buSzTx/>
              <a:buFontTx/>
              <a:buNone/>
              <a:defRPr/>
            </a:pPr>
            <a:r>
              <a:rPr lang="de-DE" altLang="en-US" sz="3200" b="1" baseline="0">
                <a:solidFill>
                  <a:schemeClr val="accent2"/>
                </a:solidFill>
                <a:effectLst>
                  <a:outerShdw blurRad="38100" dist="38100" dir="2700000" algn="tl">
                    <a:srgbClr val="000000"/>
                  </a:outerShdw>
                </a:effectLst>
                <a:latin typeface="Arial" charset="0"/>
              </a:rPr>
              <a:t>Elektronová konfigurace</a:t>
            </a:r>
            <a:endParaRPr lang="cs-CZ" altLang="en-US" baseline="0"/>
          </a:p>
        </p:txBody>
      </p:sp>
      <p:graphicFrame>
        <p:nvGraphicFramePr>
          <p:cNvPr id="6148" name="Object 3"/>
          <p:cNvGraphicFramePr>
            <a:graphicFrameLocks noChangeAspect="1"/>
          </p:cNvGraphicFramePr>
          <p:nvPr/>
        </p:nvGraphicFramePr>
        <p:xfrm>
          <a:off x="381000" y="1524000"/>
          <a:ext cx="2644775" cy="4114800"/>
        </p:xfrm>
        <a:graphic>
          <a:graphicData uri="http://schemas.openxmlformats.org/presentationml/2006/ole">
            <mc:AlternateContent xmlns:mc="http://schemas.openxmlformats.org/markup-compatibility/2006">
              <mc:Choice xmlns:v="urn:schemas-microsoft-com:vml" Requires="v">
                <p:oleObj spid="_x0000_s2578" name="dokument" r:id="rId3" imgW="6080760" imgH="3416808" progId="Word.Document.8">
                  <p:embed/>
                </p:oleObj>
              </mc:Choice>
              <mc:Fallback>
                <p:oleObj name="dokument" r:id="rId3" imgW="6080760" imgH="34168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65022" b="3113"/>
                      <a:stretch>
                        <a:fillRect/>
                      </a:stretch>
                    </p:blipFill>
                    <p:spPr bwMode="auto">
                      <a:xfrm>
                        <a:off x="381000" y="1524000"/>
                        <a:ext cx="2644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4"/>
          <p:cNvGraphicFramePr>
            <a:graphicFrameLocks noChangeAspect="1"/>
          </p:cNvGraphicFramePr>
          <p:nvPr/>
        </p:nvGraphicFramePr>
        <p:xfrm>
          <a:off x="3298825" y="1524000"/>
          <a:ext cx="2644775" cy="4114800"/>
        </p:xfrm>
        <a:graphic>
          <a:graphicData uri="http://schemas.openxmlformats.org/presentationml/2006/ole">
            <mc:AlternateContent xmlns:mc="http://schemas.openxmlformats.org/markup-compatibility/2006">
              <mc:Choice xmlns:v="urn:schemas-microsoft-com:vml" Requires="v">
                <p:oleObj spid="_x0000_s2579" name="dokument" r:id="rId5" imgW="6080760" imgH="3416808" progId="Word.Document.8">
                  <p:embed/>
                </p:oleObj>
              </mc:Choice>
              <mc:Fallback>
                <p:oleObj name="dokument" r:id="rId5" imgW="6080760" imgH="341680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65022" b="3113"/>
                      <a:stretch>
                        <a:fillRect/>
                      </a:stretch>
                    </p:blipFill>
                    <p:spPr bwMode="auto">
                      <a:xfrm>
                        <a:off x="3298825" y="1524000"/>
                        <a:ext cx="26447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5"/>
          <p:cNvGraphicFramePr>
            <a:graphicFrameLocks noChangeAspect="1"/>
          </p:cNvGraphicFramePr>
          <p:nvPr/>
        </p:nvGraphicFramePr>
        <p:xfrm>
          <a:off x="6175375" y="1524000"/>
          <a:ext cx="2740025" cy="4114800"/>
        </p:xfrm>
        <a:graphic>
          <a:graphicData uri="http://schemas.openxmlformats.org/presentationml/2006/ole">
            <mc:AlternateContent xmlns:mc="http://schemas.openxmlformats.org/markup-compatibility/2006">
              <mc:Choice xmlns:v="urn:schemas-microsoft-com:vml" Requires="v">
                <p:oleObj spid="_x0000_s2580" name="dokument" r:id="rId7" imgW="6080760" imgH="3416808" progId="Word.Document.8">
                  <p:embed/>
                </p:oleObj>
              </mc:Choice>
              <mc:Fallback>
                <p:oleObj name="dokument" r:id="rId7" imgW="6080760" imgH="3416808"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63770" b="3113"/>
                      <a:stretch>
                        <a:fillRect/>
                      </a:stretch>
                    </p:blipFill>
                    <p:spPr bwMode="auto">
                      <a:xfrm>
                        <a:off x="6175375" y="1524000"/>
                        <a:ext cx="2740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7746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400" y="152400"/>
            <a:ext cx="8763000" cy="6477000"/>
          </a:xfrm>
        </p:spPr>
        <p:txBody>
          <a:bodyPr>
            <a:noAutofit/>
          </a:bodyPr>
          <a:lstStyle/>
          <a:p>
            <a:pPr>
              <a:buNone/>
            </a:pPr>
            <a:r>
              <a:rPr lang="cs-CZ" altLang="en-US" sz="2000" dirty="0" smtClean="0">
                <a:latin typeface="Arial" panose="020B0604020202020204" pitchFamily="34" charset="0"/>
                <a:cs typeface="Arial" panose="020B0604020202020204" pitchFamily="34" charset="0"/>
              </a:rPr>
              <a:t>Rozdělení na 3 řady: </a:t>
            </a:r>
          </a:p>
          <a:p>
            <a:pPr>
              <a:buNone/>
            </a:pPr>
            <a:r>
              <a:rPr lang="cs-CZ" altLang="en-US" sz="2000" dirty="0" smtClean="0">
                <a:latin typeface="Arial" panose="020B0604020202020204" pitchFamily="34" charset="0"/>
                <a:cs typeface="Arial" panose="020B0604020202020204" pitchFamily="34" charset="0"/>
              </a:rPr>
              <a:t>	4.perioda   (1.řada přechodných kovů)</a:t>
            </a:r>
          </a:p>
          <a:p>
            <a:pPr>
              <a:buNone/>
            </a:pPr>
            <a:r>
              <a:rPr lang="cs-CZ" altLang="en-US" sz="2000" dirty="0" smtClean="0">
                <a:latin typeface="Arial" panose="020B0604020202020204" pitchFamily="34" charset="0"/>
                <a:cs typeface="Arial" panose="020B0604020202020204" pitchFamily="34" charset="0"/>
              </a:rPr>
              <a:t>	5.perioda   (2.řada přechodných kovů)</a:t>
            </a:r>
          </a:p>
          <a:p>
            <a:pPr>
              <a:buNone/>
            </a:pPr>
            <a:r>
              <a:rPr lang="cs-CZ" altLang="en-US" sz="2000" dirty="0" smtClean="0">
                <a:latin typeface="Arial" panose="020B0604020202020204" pitchFamily="34" charset="0"/>
                <a:cs typeface="Arial" panose="020B0604020202020204" pitchFamily="34" charset="0"/>
              </a:rPr>
              <a:t>	6.perioda   (3.řada přechodných kovů)</a:t>
            </a:r>
          </a:p>
          <a:p>
            <a:pPr>
              <a:buNone/>
            </a:pPr>
            <a:r>
              <a:rPr lang="cs-CZ" altLang="en-US" sz="1000" dirty="0" smtClean="0">
                <a:latin typeface="Arial" panose="020B0604020202020204" pitchFamily="34" charset="0"/>
                <a:cs typeface="Arial" panose="020B0604020202020204" pitchFamily="34" charset="0"/>
              </a:rPr>
              <a:t>	</a:t>
            </a:r>
          </a:p>
          <a:p>
            <a:pPr>
              <a:buNone/>
            </a:pPr>
            <a:r>
              <a:rPr lang="cs-CZ" altLang="en-US" sz="2000" dirty="0" smtClean="0">
                <a:latin typeface="Arial" panose="020B0604020202020204" pitchFamily="34" charset="0"/>
                <a:cs typeface="Arial" panose="020B0604020202020204" pitchFamily="34" charset="0"/>
              </a:rPr>
              <a:t>Zvlášť vyčleněny z d-bloku:</a:t>
            </a:r>
          </a:p>
          <a:p>
            <a:r>
              <a:rPr lang="cs-CZ" altLang="en-US" sz="2000" b="1" dirty="0" smtClean="0">
                <a:latin typeface="Arial" panose="020B0604020202020204" pitchFamily="34" charset="0"/>
                <a:cs typeface="Arial" panose="020B0604020202020204" pitchFamily="34" charset="0"/>
              </a:rPr>
              <a:t>Lanthanoidy</a:t>
            </a:r>
            <a:r>
              <a:rPr lang="cs-CZ" altLang="en-US" sz="2000" dirty="0" smtClean="0">
                <a:latin typeface="Arial" panose="020B0604020202020204" pitchFamily="34" charset="0"/>
                <a:cs typeface="Arial" panose="020B0604020202020204" pitchFamily="34" charset="0"/>
              </a:rPr>
              <a:t> - prvky stojící za La s </a:t>
            </a:r>
            <a:r>
              <a:rPr lang="cs-CZ" altLang="en-US" sz="2000" dirty="0" err="1" smtClean="0">
                <a:latin typeface="Arial" panose="020B0604020202020204" pitchFamily="34" charset="0"/>
                <a:cs typeface="Arial" panose="020B0604020202020204" pitchFamily="34" charset="0"/>
              </a:rPr>
              <a:t>at</a:t>
            </a:r>
            <a:r>
              <a:rPr lang="cs-CZ" altLang="en-US" sz="2000" dirty="0" smtClean="0">
                <a:latin typeface="Arial" panose="020B0604020202020204" pitchFamily="34" charset="0"/>
                <a:cs typeface="Arial" panose="020B0604020202020204" pitchFamily="34" charset="0"/>
              </a:rPr>
              <a:t>. č. 58 - 71 </a:t>
            </a:r>
          </a:p>
          <a:p>
            <a:r>
              <a:rPr lang="cs-CZ" altLang="en-US" sz="2000" b="1" dirty="0" smtClean="0">
                <a:latin typeface="Arial" panose="020B0604020202020204" pitchFamily="34" charset="0"/>
                <a:cs typeface="Arial" panose="020B0604020202020204" pitchFamily="34" charset="0"/>
              </a:rPr>
              <a:t>Aktinoidy</a:t>
            </a:r>
            <a:r>
              <a:rPr lang="cs-CZ" altLang="en-US" sz="2000" dirty="0" smtClean="0">
                <a:latin typeface="Arial" panose="020B0604020202020204" pitchFamily="34" charset="0"/>
                <a:cs typeface="Arial" panose="020B0604020202020204" pitchFamily="34" charset="0"/>
              </a:rPr>
              <a:t>  - prvky stojící za </a:t>
            </a:r>
            <a:r>
              <a:rPr lang="cs-CZ" altLang="en-US" sz="2000" dirty="0" err="1" smtClean="0">
                <a:latin typeface="Arial" panose="020B0604020202020204" pitchFamily="34" charset="0"/>
                <a:cs typeface="Arial" panose="020B0604020202020204" pitchFamily="34" charset="0"/>
              </a:rPr>
              <a:t>Ac</a:t>
            </a:r>
            <a:r>
              <a:rPr lang="cs-CZ" altLang="en-US" sz="2000" dirty="0" smtClean="0">
                <a:latin typeface="Arial" panose="020B0604020202020204" pitchFamily="34" charset="0"/>
                <a:cs typeface="Arial" panose="020B0604020202020204" pitchFamily="34" charset="0"/>
              </a:rPr>
              <a:t> s </a:t>
            </a:r>
            <a:r>
              <a:rPr lang="cs-CZ" altLang="en-US" sz="2000" dirty="0" err="1" smtClean="0">
                <a:latin typeface="Arial" panose="020B0604020202020204" pitchFamily="34" charset="0"/>
                <a:cs typeface="Arial" panose="020B0604020202020204" pitchFamily="34" charset="0"/>
              </a:rPr>
              <a:t>at</a:t>
            </a:r>
            <a:r>
              <a:rPr lang="cs-CZ" altLang="en-US" sz="2000" dirty="0" smtClean="0">
                <a:latin typeface="Arial" panose="020B0604020202020204" pitchFamily="34" charset="0"/>
                <a:cs typeface="Arial" panose="020B0604020202020204" pitchFamily="34" charset="0"/>
              </a:rPr>
              <a:t>. č. 90 - 103</a:t>
            </a:r>
          </a:p>
          <a:p>
            <a:pPr marL="0" indent="0"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Velká </a:t>
            </a:r>
            <a:r>
              <a:rPr lang="cs-CZ" altLang="en-US" sz="2000" u="sng" dirty="0" smtClean="0">
                <a:latin typeface="Arial" panose="020B0604020202020204" pitchFamily="34" charset="0"/>
                <a:cs typeface="Arial" panose="020B0604020202020204" pitchFamily="34" charset="0"/>
              </a:rPr>
              <a:t>podobnost i ve skupinách</a:t>
            </a:r>
            <a:r>
              <a:rPr lang="cs-CZ" altLang="en-US" sz="2000" dirty="0" smtClean="0">
                <a:latin typeface="Arial" panose="020B0604020202020204" pitchFamily="34" charset="0"/>
                <a:cs typeface="Arial" panose="020B0604020202020204" pitchFamily="34" charset="0"/>
              </a:rPr>
              <a:t>, největší podoba je mezi prvky 2. a 3. přechodné řady - způsobeno </a:t>
            </a:r>
            <a:r>
              <a:rPr lang="cs-CZ" altLang="en-US" sz="2000" b="1" dirty="0" smtClean="0">
                <a:latin typeface="Arial" panose="020B0604020202020204" pitchFamily="34" charset="0"/>
                <a:cs typeface="Arial" panose="020B0604020202020204" pitchFamily="34" charset="0"/>
              </a:rPr>
              <a:t>tzv. </a:t>
            </a:r>
            <a:r>
              <a:rPr lang="cs-CZ" altLang="en-US" sz="2000" b="1" dirty="0" err="1" smtClean="0">
                <a:latin typeface="Arial" panose="020B0604020202020204" pitchFamily="34" charset="0"/>
                <a:cs typeface="Arial" panose="020B0604020202020204" pitchFamily="34" charset="0"/>
              </a:rPr>
              <a:t>lanthanoidovou</a:t>
            </a:r>
            <a:r>
              <a:rPr lang="cs-CZ" altLang="en-US" sz="2000" b="1" dirty="0" smtClean="0">
                <a:latin typeface="Arial" panose="020B0604020202020204" pitchFamily="34" charset="0"/>
                <a:cs typeface="Arial" panose="020B0604020202020204" pitchFamily="34" charset="0"/>
              </a:rPr>
              <a:t> kontrakcí</a:t>
            </a:r>
            <a:endParaRPr lang="cs-CZ" altLang="en-US" sz="2000" dirty="0" smtClean="0">
              <a:latin typeface="Arial" panose="020B0604020202020204" pitchFamily="34" charset="0"/>
              <a:cs typeface="Arial" panose="020B0604020202020204" pitchFamily="34" charset="0"/>
            </a:endParaRPr>
          </a:p>
          <a:p>
            <a:pPr marL="0" indent="0"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 obsazování 7 orbitalů 4f  spojeno s kontrakcí atomů lanthanoidů, která zhruba odpovídá průměr. přírůstku ve velikosti atomů při přechodu od 5. periody (2. </a:t>
            </a:r>
            <a:r>
              <a:rPr lang="cs-CZ" altLang="en-US" sz="2000" dirty="0" err="1" smtClean="0">
                <a:latin typeface="Arial" panose="020B0604020202020204" pitchFamily="34" charset="0"/>
                <a:cs typeface="Arial" panose="020B0604020202020204" pitchFamily="34" charset="0"/>
              </a:rPr>
              <a:t>přech</a:t>
            </a:r>
            <a:r>
              <a:rPr lang="cs-CZ" altLang="en-US" sz="2000" dirty="0" smtClean="0">
                <a:latin typeface="Arial" panose="020B0604020202020204" pitchFamily="34" charset="0"/>
                <a:cs typeface="Arial" panose="020B0604020202020204" pitchFamily="34" charset="0"/>
              </a:rPr>
              <a:t>. řady) k 6. periodě (3</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přech</a:t>
            </a:r>
            <a:r>
              <a:rPr lang="cs-CZ" altLang="en-US" sz="2000" dirty="0" smtClean="0">
                <a:latin typeface="Arial" panose="020B0604020202020204" pitchFamily="34" charset="0"/>
                <a:cs typeface="Arial" panose="020B0604020202020204" pitchFamily="34" charset="0"/>
              </a:rPr>
              <a:t>. řadě)</a:t>
            </a:r>
          </a:p>
          <a:p>
            <a:pPr marL="0" indent="0"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mezi prvky 1. a 2. </a:t>
            </a:r>
            <a:r>
              <a:rPr lang="cs-CZ" altLang="en-US" sz="2000" dirty="0" err="1" smtClean="0">
                <a:latin typeface="Arial" panose="020B0604020202020204" pitchFamily="34" charset="0"/>
                <a:cs typeface="Arial" panose="020B0604020202020204" pitchFamily="34" charset="0"/>
              </a:rPr>
              <a:t>přech</a:t>
            </a:r>
            <a:r>
              <a:rPr lang="cs-CZ" altLang="en-US" sz="2000" dirty="0" smtClean="0">
                <a:latin typeface="Arial" panose="020B0604020202020204" pitchFamily="34" charset="0"/>
                <a:cs typeface="Arial" panose="020B0604020202020204" pitchFamily="34" charset="0"/>
              </a:rPr>
              <a:t>. řady je přírůstek ve velikosti </a:t>
            </a:r>
            <a:r>
              <a:rPr lang="cs-CZ" altLang="en-US" sz="2000" dirty="0" smtClean="0">
                <a:latin typeface="Arial" panose="020B0604020202020204" pitchFamily="34" charset="0"/>
                <a:cs typeface="Arial" panose="020B0604020202020204" pitchFamily="34" charset="0"/>
              </a:rPr>
              <a:t>atomového </a:t>
            </a:r>
            <a:r>
              <a:rPr lang="cs-CZ" altLang="en-US" sz="2000" dirty="0" smtClean="0">
                <a:latin typeface="Arial" panose="020B0604020202020204" pitchFamily="34" charset="0"/>
                <a:cs typeface="Arial" panose="020B0604020202020204" pitchFamily="34" charset="0"/>
              </a:rPr>
              <a:t>poloměru cca 0.1-0.2</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10</a:t>
            </a:r>
            <a:r>
              <a:rPr lang="cs-CZ" altLang="en-US" sz="2000" baseline="30000" dirty="0" smtClean="0">
                <a:latin typeface="Arial" panose="020B0604020202020204" pitchFamily="34" charset="0"/>
                <a:cs typeface="Arial" panose="020B0604020202020204" pitchFamily="34" charset="0"/>
              </a:rPr>
              <a:t>-10</a:t>
            </a:r>
            <a:r>
              <a:rPr lang="cs-CZ" altLang="en-US" sz="2000" dirty="0" smtClean="0">
                <a:latin typeface="Arial" panose="020B0604020202020204" pitchFamily="34" charset="0"/>
                <a:cs typeface="Arial" panose="020B0604020202020204" pitchFamily="34" charset="0"/>
              </a:rPr>
              <a:t> m</a:t>
            </a:r>
            <a:endParaRPr lang="cs-CZ" altLang="en-US" sz="2000" i="1"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cs-CZ" altLang="en-US" sz="2000" i="1" dirty="0" smtClean="0">
                <a:latin typeface="Arial" panose="020B0604020202020204" pitchFamily="34" charset="0"/>
                <a:cs typeface="Arial" panose="020B0604020202020204" pitchFamily="34" charset="0"/>
              </a:rPr>
              <a:t>ale </a:t>
            </a:r>
            <a:r>
              <a:rPr lang="cs-CZ" altLang="en-US" sz="2000" dirty="0" smtClean="0">
                <a:latin typeface="Arial" panose="020B0604020202020204" pitchFamily="34" charset="0"/>
                <a:cs typeface="Arial" panose="020B0604020202020204" pitchFamily="34" charset="0"/>
              </a:rPr>
              <a:t>mezi prvky 2. a 3. </a:t>
            </a:r>
            <a:r>
              <a:rPr lang="cs-CZ" altLang="en-US" sz="2000" dirty="0" err="1" smtClean="0">
                <a:latin typeface="Arial" panose="020B0604020202020204" pitchFamily="34" charset="0"/>
                <a:cs typeface="Arial" panose="020B0604020202020204" pitchFamily="34" charset="0"/>
              </a:rPr>
              <a:t>přech</a:t>
            </a:r>
            <a:r>
              <a:rPr lang="cs-CZ" altLang="en-US" sz="2000" dirty="0" smtClean="0">
                <a:latin typeface="Arial" panose="020B0604020202020204" pitchFamily="34" charset="0"/>
                <a:cs typeface="Arial" panose="020B0604020202020204" pitchFamily="34" charset="0"/>
              </a:rPr>
              <a:t>. řady se prakticky neliší. Např.:</a:t>
            </a: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Ti        1.45</a:t>
            </a:r>
            <a:r>
              <a:rPr lang="cs-CZ" altLang="en-US" sz="2000" b="1" dirty="0" smtClean="0">
                <a:latin typeface="Arial" panose="020B0604020202020204" pitchFamily="34" charset="0"/>
                <a:cs typeface="Arial" panose="020B0604020202020204" pitchFamily="34" charset="0"/>
                <a:sym typeface="Symbol" pitchFamily="18" charset="2"/>
              </a:rPr>
              <a:t></a:t>
            </a:r>
            <a:r>
              <a:rPr lang="cs-CZ" altLang="en-US" sz="2000" b="1" dirty="0" smtClean="0">
                <a:latin typeface="Arial" panose="020B0604020202020204" pitchFamily="34" charset="0"/>
                <a:cs typeface="Arial" panose="020B0604020202020204" pitchFamily="34" charset="0"/>
              </a:rPr>
              <a:t> 10</a:t>
            </a:r>
            <a:r>
              <a:rPr lang="cs-CZ" altLang="en-US" sz="2000" b="1" baseline="30000" dirty="0" smtClean="0">
                <a:latin typeface="Arial" panose="020B0604020202020204" pitchFamily="34" charset="0"/>
                <a:cs typeface="Arial" panose="020B0604020202020204" pitchFamily="34" charset="0"/>
              </a:rPr>
              <a:t>-10</a:t>
            </a:r>
            <a:r>
              <a:rPr lang="cs-CZ" altLang="en-US" sz="2000" b="1" dirty="0" smtClean="0">
                <a:latin typeface="Arial" panose="020B0604020202020204" pitchFamily="34" charset="0"/>
                <a:cs typeface="Arial" panose="020B0604020202020204" pitchFamily="34" charset="0"/>
              </a:rPr>
              <a:t> m</a:t>
            </a:r>
          </a:p>
          <a:p>
            <a:pPr eaLnBrk="1" hangingPunct="1">
              <a:lnSpc>
                <a:spcPct val="90000"/>
              </a:lnSpc>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Zr</a:t>
            </a:r>
            <a:r>
              <a:rPr lang="cs-CZ" altLang="en-US" sz="2000" b="1" dirty="0" smtClean="0">
                <a:latin typeface="Arial" panose="020B0604020202020204" pitchFamily="34" charset="0"/>
                <a:cs typeface="Arial" panose="020B0604020202020204" pitchFamily="34" charset="0"/>
              </a:rPr>
              <a:t>        1.60</a:t>
            </a:r>
            <a:r>
              <a:rPr lang="cs-CZ" altLang="en-US" sz="2000" b="1" dirty="0" smtClean="0">
                <a:latin typeface="Arial" panose="020B0604020202020204" pitchFamily="34" charset="0"/>
                <a:cs typeface="Arial" panose="020B0604020202020204" pitchFamily="34" charset="0"/>
                <a:sym typeface="Symbol" pitchFamily="18" charset="2"/>
              </a:rPr>
              <a:t></a:t>
            </a:r>
            <a:r>
              <a:rPr lang="cs-CZ" altLang="en-US" sz="2000" b="1" dirty="0" smtClean="0">
                <a:latin typeface="Arial" panose="020B0604020202020204" pitchFamily="34" charset="0"/>
                <a:cs typeface="Arial" panose="020B0604020202020204" pitchFamily="34" charset="0"/>
              </a:rPr>
              <a:t> 10</a:t>
            </a:r>
            <a:r>
              <a:rPr lang="cs-CZ" altLang="en-US" sz="2000" b="1" baseline="30000" dirty="0" smtClean="0">
                <a:latin typeface="Arial" panose="020B0604020202020204" pitchFamily="34" charset="0"/>
                <a:cs typeface="Arial" panose="020B0604020202020204" pitchFamily="34" charset="0"/>
              </a:rPr>
              <a:t>-10</a:t>
            </a:r>
            <a:r>
              <a:rPr lang="cs-CZ" altLang="en-US" sz="2000" b="1" dirty="0" smtClean="0">
                <a:latin typeface="Arial" panose="020B0604020202020204" pitchFamily="34" charset="0"/>
                <a:cs typeface="Arial" panose="020B0604020202020204" pitchFamily="34" charset="0"/>
              </a:rPr>
              <a:t> m</a:t>
            </a:r>
          </a:p>
          <a:p>
            <a:pPr eaLnBrk="1" hangingPunct="1">
              <a:lnSpc>
                <a:spcPct val="90000"/>
              </a:lnSpc>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Hf</a:t>
            </a:r>
            <a:r>
              <a:rPr lang="cs-CZ" altLang="en-US" sz="2000" b="1" dirty="0" smtClean="0">
                <a:latin typeface="Arial" panose="020B0604020202020204" pitchFamily="34" charset="0"/>
                <a:cs typeface="Arial" panose="020B0604020202020204" pitchFamily="34" charset="0"/>
              </a:rPr>
              <a:t>        1.59</a:t>
            </a:r>
            <a:r>
              <a:rPr lang="cs-CZ" altLang="en-US" sz="2000" b="1" dirty="0" smtClean="0">
                <a:latin typeface="Arial" panose="020B0604020202020204" pitchFamily="34" charset="0"/>
                <a:cs typeface="Arial" panose="020B0604020202020204" pitchFamily="34" charset="0"/>
                <a:sym typeface="Symbol" pitchFamily="18" charset="2"/>
              </a:rPr>
              <a:t></a:t>
            </a:r>
            <a:r>
              <a:rPr lang="cs-CZ" altLang="en-US" sz="2000" b="1" dirty="0" smtClean="0">
                <a:latin typeface="Arial" panose="020B0604020202020204" pitchFamily="34" charset="0"/>
                <a:cs typeface="Arial" panose="020B0604020202020204" pitchFamily="34" charset="0"/>
              </a:rPr>
              <a:t> 10</a:t>
            </a:r>
            <a:r>
              <a:rPr lang="cs-CZ" altLang="en-US" sz="2000" b="1" baseline="30000" dirty="0" smtClean="0">
                <a:latin typeface="Arial" panose="020B0604020202020204" pitchFamily="34" charset="0"/>
                <a:cs typeface="Arial" panose="020B0604020202020204" pitchFamily="34" charset="0"/>
              </a:rPr>
              <a:t>-10</a:t>
            </a:r>
            <a:r>
              <a:rPr lang="cs-CZ" altLang="en-US" sz="2000" b="1" dirty="0" smtClean="0">
                <a:latin typeface="Arial" panose="020B0604020202020204" pitchFamily="34" charset="0"/>
                <a:cs typeface="Arial" panose="020B0604020202020204" pitchFamily="34" charset="0"/>
              </a:rPr>
              <a:t> m</a:t>
            </a: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obdoba v </a:t>
            </a:r>
            <a:r>
              <a:rPr lang="cs-CZ" altLang="en-US" sz="2000" dirty="0" err="1" smtClean="0">
                <a:latin typeface="Arial" panose="020B0604020202020204" pitchFamily="34" charset="0"/>
                <a:cs typeface="Arial" panose="020B0604020202020204" pitchFamily="34" charset="0"/>
              </a:rPr>
              <a:t>chem</a:t>
            </a:r>
            <a:r>
              <a:rPr lang="cs-CZ" altLang="en-US" sz="2000" dirty="0" smtClean="0">
                <a:latin typeface="Arial" panose="020B0604020202020204" pitchFamily="34" charset="0"/>
                <a:cs typeface="Arial" panose="020B0604020202020204" pitchFamily="34" charset="0"/>
              </a:rPr>
              <a:t>. vlast. prvků 2. a 3. </a:t>
            </a:r>
            <a:r>
              <a:rPr lang="cs-CZ" altLang="en-US" sz="2000" dirty="0" err="1" smtClean="0">
                <a:latin typeface="Arial" panose="020B0604020202020204" pitchFamily="34" charset="0"/>
                <a:cs typeface="Arial" panose="020B0604020202020204" pitchFamily="34" charset="0"/>
              </a:rPr>
              <a:t>přech</a:t>
            </a:r>
            <a:r>
              <a:rPr lang="cs-CZ" altLang="en-US" sz="2000" dirty="0" smtClean="0">
                <a:latin typeface="Arial" panose="020B0604020202020204" pitchFamily="34" charset="0"/>
                <a:cs typeface="Arial" panose="020B0604020202020204" pitchFamily="34" charset="0"/>
              </a:rPr>
              <a:t>. řady</a:t>
            </a:r>
          </a:p>
        </p:txBody>
      </p:sp>
    </p:spTree>
    <p:extLst>
      <p:ext uri="{BB962C8B-B14F-4D97-AF65-F5344CB8AC3E}">
        <p14:creationId xmlns:p14="http://schemas.microsoft.com/office/powerpoint/2010/main" val="3542605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563562"/>
          </a:xfrm>
        </p:spPr>
        <p:txBody>
          <a:bodyPr>
            <a:normAutofit/>
          </a:bodyPr>
          <a:lstStyle/>
          <a:p>
            <a:pPr eaLnBrk="1" hangingPunct="1"/>
            <a:r>
              <a:rPr lang="cs-CZ" altLang="en-US" sz="2800" b="1" dirty="0" smtClean="0">
                <a:latin typeface="Arial" panose="020B0604020202020204" pitchFamily="34" charset="0"/>
                <a:cs typeface="Arial" panose="020B0604020202020204" pitchFamily="34" charset="0"/>
              </a:rPr>
              <a:t>Základní vlastnosti</a:t>
            </a:r>
          </a:p>
        </p:txBody>
      </p:sp>
      <p:sp>
        <p:nvSpPr>
          <p:cNvPr id="11268" name="Rectangle 3"/>
          <p:cNvSpPr>
            <a:spLocks noGrp="1" noChangeArrowheads="1"/>
          </p:cNvSpPr>
          <p:nvPr>
            <p:ph type="body" idx="1"/>
          </p:nvPr>
        </p:nvSpPr>
        <p:spPr>
          <a:xfrm>
            <a:off x="152400" y="838200"/>
            <a:ext cx="8839200" cy="4525963"/>
          </a:xfrm>
        </p:spPr>
        <p:txBody>
          <a:bodyPr>
            <a:normAutofit/>
          </a:bodyPr>
          <a:lstStyle/>
          <a:p>
            <a:pPr marL="0" indent="0" eaLnBrk="1" hangingPunct="1">
              <a:buNone/>
            </a:pPr>
            <a:r>
              <a:rPr lang="cs-CZ" altLang="en-US" sz="2000" b="1" dirty="0" smtClean="0">
                <a:latin typeface="Arial" panose="020B0604020202020204" pitchFamily="34" charset="0"/>
                <a:cs typeface="Arial" panose="020B0604020202020204" pitchFamily="34" charset="0"/>
              </a:rPr>
              <a:t>oxidační čísla</a:t>
            </a: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větší počet el. ve větším počtu orbitů ve srovnání s </a:t>
            </a:r>
            <a:r>
              <a:rPr lang="cs-CZ" altLang="en-US" sz="2000" dirty="0" err="1" smtClean="0">
                <a:latin typeface="Arial" panose="020B0604020202020204" pitchFamily="34" charset="0"/>
                <a:cs typeface="Arial" panose="020B0604020202020204" pitchFamily="34" charset="0"/>
              </a:rPr>
              <a:t>nepřech</a:t>
            </a:r>
            <a:r>
              <a:rPr lang="cs-CZ" altLang="en-US" sz="2000" dirty="0" smtClean="0">
                <a:latin typeface="Arial" panose="020B0604020202020204" pitchFamily="34" charset="0"/>
                <a:cs typeface="Arial" panose="020B0604020202020204" pitchFamily="34" charset="0"/>
              </a:rPr>
              <a:t>. prvky se projevuje ve větším počtu </a:t>
            </a:r>
            <a:r>
              <a:rPr lang="cs-CZ" altLang="en-US" sz="2000" dirty="0" err="1" smtClean="0">
                <a:latin typeface="Arial" panose="020B0604020202020204" pitchFamily="34" charset="0"/>
                <a:cs typeface="Arial" panose="020B0604020202020204" pitchFamily="34" charset="0"/>
              </a:rPr>
              <a:t>ox.čísel</a:t>
            </a:r>
            <a:r>
              <a:rPr lang="cs-CZ"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elektrony snadno přecházejí mezi </a:t>
            </a:r>
            <a:r>
              <a:rPr lang="cs-CZ" altLang="en-US" sz="2000" dirty="0" err="1" smtClean="0">
                <a:latin typeface="Arial" panose="020B0604020202020204" pitchFamily="34" charset="0"/>
                <a:cs typeface="Arial" panose="020B0604020202020204" pitchFamily="34" charset="0"/>
              </a:rPr>
              <a:t>valenč</a:t>
            </a:r>
            <a:r>
              <a:rPr lang="cs-CZ" altLang="en-US" sz="2000" dirty="0" smtClean="0">
                <a:latin typeface="Arial" panose="020B0604020202020204" pitchFamily="34" charset="0"/>
                <a:cs typeface="Arial" panose="020B0604020202020204" pitchFamily="34" charset="0"/>
              </a:rPr>
              <a:t>. orbitaly, proto jsou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čísla proměnlivá.</a:t>
            </a:r>
            <a:endParaRPr lang="cs-CZ"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u="sng" dirty="0" smtClean="0">
                <a:latin typeface="Arial" panose="020B0604020202020204" pitchFamily="34" charset="0"/>
                <a:cs typeface="Arial" panose="020B0604020202020204" pitchFamily="34" charset="0"/>
                <a:sym typeface="Symbol" pitchFamily="18" charset="2"/>
              </a:rPr>
              <a:t></a:t>
            </a:r>
            <a:r>
              <a:rPr lang="cs-CZ" altLang="en-US" sz="2000" u="sng" dirty="0" smtClean="0">
                <a:latin typeface="Arial" panose="020B0604020202020204" pitchFamily="34" charset="0"/>
                <a:cs typeface="Arial" panose="020B0604020202020204" pitchFamily="34" charset="0"/>
              </a:rPr>
              <a:t> velký počet a nestálost </a:t>
            </a:r>
            <a:r>
              <a:rPr lang="cs-CZ" altLang="en-US" sz="2000" u="sng" dirty="0" err="1" smtClean="0">
                <a:latin typeface="Arial" panose="020B0604020202020204" pitchFamily="34" charset="0"/>
                <a:cs typeface="Arial" panose="020B0604020202020204" pitchFamily="34" charset="0"/>
              </a:rPr>
              <a:t>ox.čísel</a:t>
            </a:r>
            <a:endParaRPr lang="cs-CZ" altLang="en-US" sz="2000" u="sng"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od skupiny </a:t>
            </a:r>
            <a:r>
              <a:rPr lang="cs-CZ" altLang="en-US" sz="2000" u="sng" dirty="0" err="1" smtClean="0">
                <a:latin typeface="Arial" panose="020B0604020202020204" pitchFamily="34" charset="0"/>
                <a:cs typeface="Arial" panose="020B0604020202020204" pitchFamily="34" charset="0"/>
              </a:rPr>
              <a:t>Sc</a:t>
            </a:r>
            <a:r>
              <a:rPr lang="cs-CZ" altLang="en-US" sz="2000" u="sng" dirty="0" smtClean="0">
                <a:latin typeface="Arial" panose="020B0604020202020204" pitchFamily="34" charset="0"/>
                <a:cs typeface="Arial" panose="020B0604020202020204" pitchFamily="34" charset="0"/>
              </a:rPr>
              <a:t> až ke skupině </a:t>
            </a:r>
            <a:r>
              <a:rPr lang="cs-CZ" altLang="en-US" sz="2000" u="sng" dirty="0" err="1" smtClean="0">
                <a:latin typeface="Arial" panose="020B0604020202020204" pitchFamily="34" charset="0"/>
                <a:cs typeface="Arial" panose="020B0604020202020204" pitchFamily="34" charset="0"/>
              </a:rPr>
              <a:t>Mn</a:t>
            </a:r>
            <a:r>
              <a:rPr lang="cs-CZ" altLang="en-US" sz="2000" dirty="0" smtClean="0">
                <a:latin typeface="Arial" panose="020B0604020202020204" pitchFamily="34" charset="0"/>
                <a:cs typeface="Arial" panose="020B0604020202020204" pitchFamily="34" charset="0"/>
              </a:rPr>
              <a:t> se mohou uplatnit ve sloučeninách všechny </a:t>
            </a:r>
            <a:r>
              <a:rPr lang="cs-CZ" altLang="en-US" sz="2000" dirty="0" err="1" smtClean="0">
                <a:latin typeface="Arial" panose="020B0604020202020204" pitchFamily="34" charset="0"/>
                <a:cs typeface="Arial" panose="020B0604020202020204" pitchFamily="34" charset="0"/>
              </a:rPr>
              <a:t>valenč</a:t>
            </a:r>
            <a:r>
              <a:rPr lang="cs-CZ" altLang="en-US" sz="2000" dirty="0" smtClean="0">
                <a:latin typeface="Arial" panose="020B0604020202020204" pitchFamily="34" charset="0"/>
                <a:cs typeface="Arial" panose="020B0604020202020204" pitchFamily="34" charset="0"/>
              </a:rPr>
              <a:t>. elektrony, </a:t>
            </a:r>
            <a:r>
              <a:rPr lang="cs-CZ" altLang="en-US" sz="2000" u="sng" dirty="0" smtClean="0">
                <a:latin typeface="Arial" panose="020B0604020202020204" pitchFamily="34" charset="0"/>
                <a:cs typeface="Arial" panose="020B0604020202020204" pitchFamily="34" charset="0"/>
              </a:rPr>
              <a:t>max. </a:t>
            </a:r>
            <a:r>
              <a:rPr lang="cs-CZ" altLang="en-US" sz="2000" u="sng" dirty="0" err="1" smtClean="0">
                <a:latin typeface="Arial" panose="020B0604020202020204" pitchFamily="34" charset="0"/>
                <a:cs typeface="Arial" panose="020B0604020202020204" pitchFamily="34" charset="0"/>
              </a:rPr>
              <a:t>ox</a:t>
            </a:r>
            <a:r>
              <a:rPr lang="cs-CZ" altLang="en-US" sz="2000" u="sng" dirty="0" smtClean="0">
                <a:latin typeface="Arial" panose="020B0604020202020204" pitchFamily="34" charset="0"/>
                <a:cs typeface="Arial" panose="020B0604020202020204" pitchFamily="34" charset="0"/>
              </a:rPr>
              <a:t>. číslo je skupinovým </a:t>
            </a:r>
            <a:r>
              <a:rPr lang="cs-CZ" altLang="en-US" sz="2000" u="sng" dirty="0" err="1" smtClean="0">
                <a:latin typeface="Arial" panose="020B0604020202020204" pitchFamily="34" charset="0"/>
                <a:cs typeface="Arial" panose="020B0604020202020204" pitchFamily="34" charset="0"/>
              </a:rPr>
              <a:t>ox.číslem</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počínaje skupinou </a:t>
            </a:r>
            <a:r>
              <a:rPr lang="cs-CZ" altLang="en-US" sz="2000" u="sng"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 ztrácejí přechodné prvky při svém velkém počtu el. tuto schopnost a </a:t>
            </a:r>
            <a:r>
              <a:rPr lang="cs-CZ" altLang="en-US" sz="2000" u="sng" dirty="0" smtClean="0">
                <a:latin typeface="Arial" panose="020B0604020202020204" pitchFamily="34" charset="0"/>
                <a:cs typeface="Arial" panose="020B0604020202020204" pitchFamily="34" charset="0"/>
              </a:rPr>
              <a:t>max. </a:t>
            </a:r>
            <a:r>
              <a:rPr lang="cs-CZ" altLang="en-US" sz="2000" u="sng" dirty="0" err="1" smtClean="0">
                <a:latin typeface="Arial" panose="020B0604020202020204" pitchFamily="34" charset="0"/>
                <a:cs typeface="Arial" panose="020B0604020202020204" pitchFamily="34" charset="0"/>
              </a:rPr>
              <a:t>ox</a:t>
            </a:r>
            <a:r>
              <a:rPr lang="cs-CZ" altLang="en-US" sz="2000" u="sng" dirty="0" smtClean="0">
                <a:latin typeface="Arial" panose="020B0604020202020204" pitchFamily="34" charset="0"/>
                <a:cs typeface="Arial" panose="020B0604020202020204" pitchFamily="34" charset="0"/>
              </a:rPr>
              <a:t>. číslo je nižší</a:t>
            </a:r>
            <a:r>
              <a:rPr lang="cs-CZ" altLang="en-US" sz="2000" dirty="0" smtClean="0">
                <a:latin typeface="Arial" panose="020B0604020202020204" pitchFamily="34" charset="0"/>
                <a:cs typeface="Arial" panose="020B0604020202020204" pitchFamily="34" charset="0"/>
              </a:rPr>
              <a:t> než součet </a:t>
            </a:r>
            <a:r>
              <a:rPr lang="cs-CZ" altLang="en-US" sz="2000" dirty="0" err="1" smtClean="0">
                <a:latin typeface="Arial" panose="020B0604020202020204" pitchFamily="34" charset="0"/>
                <a:cs typeface="Arial" panose="020B0604020202020204" pitchFamily="34" charset="0"/>
              </a:rPr>
              <a:t>valenč.el</a:t>
            </a:r>
            <a:r>
              <a:rPr lang="cs-CZ" altLang="en-US" sz="2000"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d</a:t>
            </a:r>
            <a:r>
              <a:rPr lang="cs-CZ" altLang="en-US" sz="2000" dirty="0" smtClean="0">
                <a:latin typeface="Arial" panose="020B0604020202020204" pitchFamily="34" charset="0"/>
                <a:cs typeface="Arial" panose="020B0604020202020204" pitchFamily="34" charset="0"/>
              </a:rPr>
              <a:t> a </a:t>
            </a:r>
            <a:r>
              <a:rPr lang="cs-CZ" altLang="en-US" sz="2000" b="1" dirty="0" smtClean="0">
                <a:latin typeface="Arial" panose="020B0604020202020204" pitchFamily="34" charset="0"/>
                <a:cs typeface="Arial" panose="020B0604020202020204" pitchFamily="34" charset="0"/>
              </a:rPr>
              <a:t>s</a:t>
            </a:r>
            <a:r>
              <a:rPr lang="cs-CZ" altLang="en-US" sz="2000" dirty="0" smtClean="0">
                <a:latin typeface="Arial" panose="020B0604020202020204" pitchFamily="34" charset="0"/>
                <a:cs typeface="Arial" panose="020B0604020202020204" pitchFamily="34" charset="0"/>
              </a:rPr>
              <a:t> (kromě </a:t>
            </a:r>
            <a:r>
              <a:rPr lang="cs-CZ" altLang="en-US" sz="2000" dirty="0" err="1" smtClean="0">
                <a:latin typeface="Arial" panose="020B0604020202020204" pitchFamily="34" charset="0"/>
                <a:cs typeface="Arial" panose="020B0604020202020204" pitchFamily="34" charset="0"/>
              </a:rPr>
              <a:t>Ru</a:t>
            </a:r>
            <a:r>
              <a:rPr lang="cs-CZ" altLang="en-US" sz="2000" dirty="0" smtClean="0">
                <a:latin typeface="Arial" panose="020B0604020202020204" pitchFamily="34" charset="0"/>
                <a:cs typeface="Arial" panose="020B0604020202020204" pitchFamily="34" charset="0"/>
              </a:rPr>
              <a:t> a Os)</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u triád </a:t>
            </a:r>
            <a:r>
              <a:rPr lang="cs-CZ" altLang="en-US" sz="2000"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 a platinových kovů nabývají význam </a:t>
            </a:r>
            <a:r>
              <a:rPr lang="cs-CZ" altLang="en-US" sz="2000" dirty="0" err="1" smtClean="0">
                <a:latin typeface="Arial" panose="020B0604020202020204" pitchFamily="34" charset="0"/>
                <a:cs typeface="Arial" panose="020B0604020202020204" pitchFamily="34" charset="0"/>
              </a:rPr>
              <a:t>ox.čísla</a:t>
            </a:r>
            <a:r>
              <a:rPr lang="cs-CZ" altLang="en-US" sz="2000" dirty="0" smtClean="0">
                <a:latin typeface="Arial" panose="020B0604020202020204" pitchFamily="34" charset="0"/>
                <a:cs typeface="Arial" panose="020B0604020202020204" pitchFamily="34" charset="0"/>
              </a:rPr>
              <a:t> II, III a IV</a:t>
            </a:r>
          </a:p>
        </p:txBody>
      </p:sp>
    </p:spTree>
    <p:extLst>
      <p:ext uri="{BB962C8B-B14F-4D97-AF65-F5344CB8AC3E}">
        <p14:creationId xmlns:p14="http://schemas.microsoft.com/office/powerpoint/2010/main" val="2944507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2"/>
          <p:cNvSpPr>
            <a:spLocks noGrp="1"/>
          </p:cNvSpPr>
          <p:nvPr>
            <p:ph type="sldNum" sz="quarter" idx="11"/>
          </p:nvPr>
        </p:nvSpPr>
        <p:spPr/>
        <p:txBody>
          <a:bodyPr/>
          <a:lstStyle/>
          <a:p>
            <a:pPr>
              <a:defRPr/>
            </a:pPr>
            <a:fld id="{D978EA54-FE7A-4048-AA65-2DCD556A33BC}" type="slidenum">
              <a:rPr lang="en-US" altLang="en-US"/>
              <a:pPr>
                <a:defRPr/>
              </a:pPr>
              <a:t>55</a:t>
            </a:fld>
            <a:endParaRPr lang="en-US" altLang="en-US"/>
          </a:p>
        </p:txBody>
      </p:sp>
      <p:sp>
        <p:nvSpPr>
          <p:cNvPr id="650242" name="Text Box 2"/>
          <p:cNvSpPr txBox="1">
            <a:spLocks noChangeArrowheads="1"/>
          </p:cNvSpPr>
          <p:nvPr/>
        </p:nvSpPr>
        <p:spPr bwMode="auto">
          <a:xfrm>
            <a:off x="2057400" y="96838"/>
            <a:ext cx="5105400" cy="58896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buClrTx/>
              <a:buSzTx/>
              <a:buFontTx/>
              <a:buNone/>
              <a:defRPr/>
            </a:pPr>
            <a:r>
              <a:rPr lang="cs-CZ" altLang="en-US" sz="3200" b="1" baseline="0">
                <a:solidFill>
                  <a:schemeClr val="accent2"/>
                </a:solidFill>
                <a:effectLst>
                  <a:outerShdw blurRad="38100" dist="38100" dir="2700000" algn="tl">
                    <a:srgbClr val="000000"/>
                  </a:outerShdw>
                </a:effectLst>
                <a:latin typeface="Arial" charset="0"/>
              </a:rPr>
              <a:t>Oxidační stavy</a:t>
            </a:r>
            <a:endParaRPr lang="cs-CZ" altLang="en-US" baseline="0"/>
          </a:p>
        </p:txBody>
      </p:sp>
      <p:graphicFrame>
        <p:nvGraphicFramePr>
          <p:cNvPr id="12292" name="Object 3"/>
          <p:cNvGraphicFramePr>
            <a:graphicFrameLocks noChangeAspect="1"/>
          </p:cNvGraphicFramePr>
          <p:nvPr/>
        </p:nvGraphicFramePr>
        <p:xfrm>
          <a:off x="914400" y="838200"/>
          <a:ext cx="7467600" cy="1954213"/>
        </p:xfrm>
        <a:graphic>
          <a:graphicData uri="http://schemas.openxmlformats.org/presentationml/2006/ole">
            <mc:AlternateContent xmlns:mc="http://schemas.openxmlformats.org/markup-compatibility/2006">
              <mc:Choice xmlns:v="urn:schemas-microsoft-com:vml" Requires="v">
                <p:oleObj spid="_x0000_s3602" name="dokument" r:id="rId3" imgW="6068060" imgH="1818640" progId="Word.Document.8">
                  <p:embed/>
                </p:oleObj>
              </mc:Choice>
              <mc:Fallback>
                <p:oleObj name="dokument" r:id="rId3" imgW="6068060" imgH="18186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066" b="3581"/>
                      <a:stretch>
                        <a:fillRect/>
                      </a:stretch>
                    </p:blipFill>
                    <p:spPr bwMode="auto">
                      <a:xfrm>
                        <a:off x="914400" y="838200"/>
                        <a:ext cx="74676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4"/>
          <p:cNvGraphicFramePr>
            <a:graphicFrameLocks noChangeAspect="1"/>
          </p:cNvGraphicFramePr>
          <p:nvPr/>
        </p:nvGraphicFramePr>
        <p:xfrm>
          <a:off x="914400" y="2819400"/>
          <a:ext cx="7467600" cy="1981200"/>
        </p:xfrm>
        <a:graphic>
          <a:graphicData uri="http://schemas.openxmlformats.org/presentationml/2006/ole">
            <mc:AlternateContent xmlns:mc="http://schemas.openxmlformats.org/markup-compatibility/2006">
              <mc:Choice xmlns:v="urn:schemas-microsoft-com:vml" Requires="v">
                <p:oleObj spid="_x0000_s3603" name="dokument" r:id="rId5" imgW="6068060" imgH="1818640" progId="Word.Document.8">
                  <p:embed/>
                </p:oleObj>
              </mc:Choice>
              <mc:Fallback>
                <p:oleObj name="dokument" r:id="rId5" imgW="6068060" imgH="181864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r="2303" b="3842"/>
                      <a:stretch>
                        <a:fillRect/>
                      </a:stretch>
                    </p:blipFill>
                    <p:spPr bwMode="auto">
                      <a:xfrm>
                        <a:off x="914400" y="2819400"/>
                        <a:ext cx="7467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5"/>
          <p:cNvGraphicFramePr>
            <a:graphicFrameLocks noChangeAspect="1"/>
          </p:cNvGraphicFramePr>
          <p:nvPr/>
        </p:nvGraphicFramePr>
        <p:xfrm>
          <a:off x="914400" y="4437063"/>
          <a:ext cx="7467600" cy="1981200"/>
        </p:xfrm>
        <a:graphic>
          <a:graphicData uri="http://schemas.openxmlformats.org/presentationml/2006/ole">
            <mc:AlternateContent xmlns:mc="http://schemas.openxmlformats.org/markup-compatibility/2006">
              <mc:Choice xmlns:v="urn:schemas-microsoft-com:vml" Requires="v">
                <p:oleObj spid="_x0000_s3604" name="dokument" r:id="rId7" imgW="6068060" imgH="1818640" progId="Word.Document.8">
                  <p:embed/>
                </p:oleObj>
              </mc:Choice>
              <mc:Fallback>
                <p:oleObj name="dokument" r:id="rId7" imgW="6068060" imgH="181864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r="2303" b="3842"/>
                      <a:stretch>
                        <a:fillRect/>
                      </a:stretch>
                    </p:blipFill>
                    <p:spPr bwMode="auto">
                      <a:xfrm>
                        <a:off x="914400" y="4437063"/>
                        <a:ext cx="7467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90330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52400" y="152400"/>
            <a:ext cx="8839200" cy="6553200"/>
          </a:xfrm>
        </p:spPr>
        <p:txBody>
          <a:bodyPr>
            <a:noAutofit/>
          </a:bodyPr>
          <a:lstStyle/>
          <a:p>
            <a:pPr marL="0" indent="0" algn="just" eaLnBrk="1" hangingPunct="1">
              <a:buNone/>
            </a:pPr>
            <a:r>
              <a:rPr lang="cs-CZ" altLang="en-US" sz="2000" dirty="0" smtClean="0">
                <a:latin typeface="Arial" panose="020B0604020202020204" pitchFamily="34" charset="0"/>
                <a:cs typeface="Arial" panose="020B0604020202020204" pitchFamily="34" charset="0"/>
              </a:rPr>
              <a:t>U sloučenin se skupin.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číslem přechod. kovu, při kterém nabývá prvek el. konfigurace vzácného plynu (tj. bez všech </a:t>
            </a:r>
            <a:r>
              <a:rPr lang="cs-CZ" altLang="en-US" sz="2000" b="1" dirty="0" smtClean="0">
                <a:latin typeface="Arial" panose="020B0604020202020204" pitchFamily="34" charset="0"/>
                <a:cs typeface="Arial" panose="020B0604020202020204" pitchFamily="34" charset="0"/>
              </a:rPr>
              <a:t>d </a:t>
            </a:r>
            <a:r>
              <a:rPr lang="cs-CZ" altLang="en-US" sz="2000" dirty="0" smtClean="0">
                <a:latin typeface="Arial" panose="020B0604020202020204" pitchFamily="34" charset="0"/>
                <a:cs typeface="Arial" panose="020B0604020202020204" pitchFamily="34" charset="0"/>
              </a:rPr>
              <a:t>a </a:t>
            </a:r>
            <a:r>
              <a:rPr lang="cs-CZ" altLang="en-US" sz="2000" b="1" dirty="0" smtClean="0">
                <a:latin typeface="Arial" panose="020B0604020202020204" pitchFamily="34" charset="0"/>
                <a:cs typeface="Arial" panose="020B0604020202020204" pitchFamily="34" charset="0"/>
              </a:rPr>
              <a:t>s</a:t>
            </a:r>
            <a:r>
              <a:rPr lang="cs-CZ" altLang="en-US" sz="2000" dirty="0" smtClean="0">
                <a:latin typeface="Arial" panose="020B0604020202020204" pitchFamily="34" charset="0"/>
                <a:cs typeface="Arial" panose="020B0604020202020204" pitchFamily="34" charset="0"/>
              </a:rPr>
              <a:t> el.) se uplatňuje obdoba v chování se sloučeninami nepřechodných prvků se stejným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číslem.</a:t>
            </a: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např. shodné chemické chování pro:</a:t>
            </a: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chromany - sírany</a:t>
            </a: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manganistany - chloristany</a:t>
            </a:r>
          </a:p>
          <a:p>
            <a:pPr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wolframany – tellurany</a:t>
            </a:r>
          </a:p>
          <a:p>
            <a:pPr algn="just" eaLnBrk="1" hangingPunct="1">
              <a:buFont typeface="Wingdings" pitchFamily="2" charset="2"/>
              <a:buNone/>
            </a:pPr>
            <a:endParaRPr lang="cs-CZ" altLang="en-US" sz="1000" dirty="0">
              <a:latin typeface="Arial" panose="020B0604020202020204" pitchFamily="34" charset="0"/>
              <a:cs typeface="Arial" panose="020B0604020202020204" pitchFamily="34" charset="0"/>
            </a:endParaRPr>
          </a:p>
          <a:p>
            <a:pPr marL="0" indent="0" algn="just">
              <a:buNone/>
            </a:pPr>
            <a:r>
              <a:rPr lang="cs-CZ" altLang="en-US" sz="2000" dirty="0" smtClean="0">
                <a:latin typeface="Arial" panose="020B0604020202020204" pitchFamily="34" charset="0"/>
                <a:cs typeface="Arial" panose="020B0604020202020204" pitchFamily="34" charset="0"/>
              </a:rPr>
              <a:t>Při porovnání přechodných prvků 1. řady s </a:t>
            </a:r>
            <a:r>
              <a:rPr lang="cs-CZ" altLang="en-US" sz="2000" dirty="0" err="1" smtClean="0">
                <a:latin typeface="Arial" panose="020B0604020202020204" pitchFamily="34" charset="0"/>
                <a:cs typeface="Arial" panose="020B0604020202020204" pitchFamily="34" charset="0"/>
              </a:rPr>
              <a:t>přechod.prvky</a:t>
            </a:r>
            <a:r>
              <a:rPr lang="cs-CZ" altLang="en-US" sz="2000" dirty="0" smtClean="0">
                <a:latin typeface="Arial" panose="020B0604020202020204" pitchFamily="34" charset="0"/>
                <a:cs typeface="Arial" panose="020B0604020202020204" pitchFamily="34" charset="0"/>
              </a:rPr>
              <a:t> 2. a 3. řady - vzrůst stálosti vyšších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čísel s výjimkou skupin </a:t>
            </a:r>
            <a:r>
              <a:rPr lang="cs-CZ" altLang="en-US" sz="2000" dirty="0" err="1" smtClean="0">
                <a:latin typeface="Arial" panose="020B0604020202020204" pitchFamily="34" charset="0"/>
                <a:cs typeface="Arial" panose="020B0604020202020204" pitchFamily="34" charset="0"/>
              </a:rPr>
              <a:t>Sc</a:t>
            </a:r>
            <a:r>
              <a:rPr lang="cs-CZ" altLang="en-US" sz="2000" dirty="0" smtClean="0">
                <a:latin typeface="Arial" panose="020B0604020202020204" pitchFamily="34" charset="0"/>
                <a:cs typeface="Arial" panose="020B0604020202020204" pitchFamily="34" charset="0"/>
              </a:rPr>
              <a:t>, Ti a V (kde se uplatňují pouze skupin.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čísla) a pokles stálosti nižších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čísel.</a:t>
            </a:r>
          </a:p>
          <a:p>
            <a:pPr algn="just">
              <a:buNone/>
            </a:pP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důsledky: např. chroman je silným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činidlem ale wolframan je </a:t>
            </a:r>
            <a:r>
              <a:rPr lang="cs-CZ" altLang="en-US" sz="2000" dirty="0" err="1" smtClean="0">
                <a:latin typeface="Arial" panose="020B0604020202020204" pitchFamily="34" charset="0"/>
                <a:cs typeface="Arial" panose="020B0604020202020204" pitchFamily="34" charset="0"/>
              </a:rPr>
              <a:t>oxidoredukčně</a:t>
            </a:r>
            <a:r>
              <a:rPr lang="cs-CZ" altLang="en-US" sz="2000" dirty="0" smtClean="0">
                <a:latin typeface="Arial" panose="020B0604020202020204" pitchFamily="34" charset="0"/>
                <a:cs typeface="Arial" panose="020B0604020202020204" pitchFamily="34" charset="0"/>
              </a:rPr>
              <a:t> stálý, naopak sloučeniny Cr</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stálé, ale </a:t>
            </a:r>
            <a:r>
              <a:rPr lang="cs-CZ" altLang="en-US" sz="2000" dirty="0" err="1" smtClean="0">
                <a:latin typeface="Arial" panose="020B0604020202020204" pitchFamily="34" charset="0"/>
                <a:cs typeface="Arial" panose="020B0604020202020204" pitchFamily="34" charset="0"/>
              </a:rPr>
              <a:t>wolframité</a:t>
            </a:r>
            <a:r>
              <a:rPr lang="cs-CZ" altLang="en-US" sz="2000" dirty="0" smtClean="0">
                <a:latin typeface="Arial" panose="020B0604020202020204" pitchFamily="34" charset="0"/>
                <a:cs typeface="Arial" panose="020B0604020202020204" pitchFamily="34" charset="0"/>
              </a:rPr>
              <a:t> nestálé (</a:t>
            </a:r>
            <a:r>
              <a:rPr lang="cs-CZ" altLang="en-US" sz="2000" dirty="0" err="1" smtClean="0">
                <a:latin typeface="Arial" panose="020B0604020202020204" pitchFamily="34" charset="0"/>
                <a:cs typeface="Arial" panose="020B0604020202020204" pitchFamily="34" charset="0"/>
              </a:rPr>
              <a:t>reduk</a:t>
            </a:r>
            <a:r>
              <a:rPr lang="cs-CZ" altLang="en-US" sz="2000" dirty="0" smtClean="0">
                <a:latin typeface="Arial" panose="020B0604020202020204" pitchFamily="34" charset="0"/>
                <a:cs typeface="Arial" panose="020B0604020202020204" pitchFamily="34" charset="0"/>
              </a:rPr>
              <a:t>. činidla)</a:t>
            </a:r>
          </a:p>
          <a:p>
            <a:pPr marL="0" indent="0">
              <a:buNone/>
            </a:pPr>
            <a:endParaRPr lang="cs-CZ" altLang="en-US" sz="2000" dirty="0" smtClean="0">
              <a:latin typeface="Arial" panose="020B0604020202020204" pitchFamily="34" charset="0"/>
              <a:cs typeface="Arial" panose="020B0604020202020204" pitchFamily="34" charset="0"/>
            </a:endParaRPr>
          </a:p>
          <a:p>
            <a:pPr marL="0" indent="0" algn="just">
              <a:buNone/>
            </a:pPr>
            <a:r>
              <a:rPr lang="cs-CZ" altLang="en-US" sz="2000" dirty="0" smtClean="0">
                <a:latin typeface="Arial" panose="020B0604020202020204" pitchFamily="34" charset="0"/>
                <a:cs typeface="Arial" panose="020B0604020202020204" pitchFamily="34" charset="0"/>
              </a:rPr>
              <a:t>S </a:t>
            </a:r>
            <a:r>
              <a:rPr lang="cs-CZ" altLang="en-US" sz="2000" dirty="0" err="1" smtClean="0">
                <a:latin typeface="Arial" panose="020B0604020202020204" pitchFamily="34" charset="0"/>
                <a:cs typeface="Arial" panose="020B0604020202020204" pitchFamily="34" charset="0"/>
              </a:rPr>
              <a:t>ox.číslem</a:t>
            </a:r>
            <a:r>
              <a:rPr lang="cs-CZ" altLang="en-US" sz="2000" dirty="0" smtClean="0">
                <a:latin typeface="Arial" panose="020B0604020202020204" pitchFamily="34" charset="0"/>
                <a:cs typeface="Arial" panose="020B0604020202020204" pitchFamily="34" charset="0"/>
              </a:rPr>
              <a:t> souvisí </a:t>
            </a:r>
            <a:r>
              <a:rPr lang="cs-CZ" altLang="en-US" sz="2000" b="1" dirty="0" smtClean="0">
                <a:latin typeface="Arial" panose="020B0604020202020204" pitchFamily="34" charset="0"/>
                <a:cs typeface="Arial" panose="020B0604020202020204" pitchFamily="34" charset="0"/>
              </a:rPr>
              <a:t>kyselinotvornost či zásadotvornost</a:t>
            </a:r>
            <a:r>
              <a:rPr lang="cs-CZ" altLang="en-US" sz="2000" dirty="0" smtClean="0">
                <a:latin typeface="Arial" panose="020B0604020202020204" pitchFamily="34" charset="0"/>
                <a:cs typeface="Arial" panose="020B0604020202020204" pitchFamily="34" charset="0"/>
              </a:rPr>
              <a:t> oxidů:</a:t>
            </a:r>
          </a:p>
          <a:p>
            <a:pPr algn="just">
              <a:buNone/>
            </a:pPr>
            <a:r>
              <a:rPr lang="cs-CZ" altLang="en-US" sz="2000" dirty="0" smtClean="0">
                <a:latin typeface="Arial" panose="020B0604020202020204" pitchFamily="34" charset="0"/>
                <a:cs typeface="Arial" panose="020B0604020202020204" pitchFamily="34" charset="0"/>
              </a:rPr>
              <a:t>	- se vzrůstajícím </a:t>
            </a:r>
            <a:r>
              <a:rPr lang="cs-CZ" altLang="en-US" sz="2000" dirty="0" err="1" smtClean="0">
                <a:latin typeface="Arial" panose="020B0604020202020204" pitchFamily="34" charset="0"/>
                <a:cs typeface="Arial" panose="020B0604020202020204" pitchFamily="34" charset="0"/>
              </a:rPr>
              <a:t>ox</a:t>
            </a:r>
            <a:r>
              <a:rPr lang="cs-CZ" altLang="en-US" sz="2000" dirty="0" smtClean="0">
                <a:latin typeface="Arial" panose="020B0604020202020204" pitchFamily="34" charset="0"/>
                <a:cs typeface="Arial" panose="020B0604020202020204" pitchFamily="34" charset="0"/>
              </a:rPr>
              <a:t>. číslem klesá zásadotvornost oxidů.</a:t>
            </a:r>
          </a:p>
        </p:txBody>
      </p:sp>
    </p:spTree>
    <p:extLst>
      <p:ext uri="{BB962C8B-B14F-4D97-AF65-F5344CB8AC3E}">
        <p14:creationId xmlns:p14="http://schemas.microsoft.com/office/powerpoint/2010/main" val="19981751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84826" y="228600"/>
            <a:ext cx="8806774" cy="4678204"/>
          </a:xfrm>
          <a:prstGeom prst="rect">
            <a:avLst/>
          </a:prstGeom>
        </p:spPr>
        <p:txBody>
          <a:bodyPr wrap="square">
            <a:spAutoFit/>
          </a:bodyPr>
          <a:lstStyle/>
          <a:p>
            <a:pPr algn="just">
              <a:lnSpc>
                <a:spcPct val="110000"/>
              </a:lnSpc>
            </a:pPr>
            <a:r>
              <a:rPr lang="cs-CZ" altLang="en-US" sz="2000" dirty="0" smtClean="0">
                <a:latin typeface="Arial" panose="020B0604020202020204" pitchFamily="34" charset="0"/>
                <a:cs typeface="Arial" panose="020B0604020202020204" pitchFamily="34" charset="0"/>
              </a:rPr>
              <a:t>Např. </a:t>
            </a:r>
            <a:r>
              <a:rPr lang="cs-CZ" altLang="en-US" sz="2000" dirty="0" err="1" smtClean="0">
                <a:latin typeface="Arial" panose="020B0604020202020204" pitchFamily="34" charset="0"/>
                <a:cs typeface="Arial" panose="020B0604020202020204" pitchFamily="34" charset="0"/>
              </a:rPr>
              <a:t>Cr</a:t>
            </a:r>
            <a:r>
              <a:rPr lang="cs-CZ" altLang="en-US" sz="2000" baseline="30000" dirty="0" err="1" smtClean="0">
                <a:latin typeface="Arial" panose="020B0604020202020204" pitchFamily="34" charset="0"/>
                <a:cs typeface="Arial" panose="020B0604020202020204" pitchFamily="34" charset="0"/>
              </a:rPr>
              <a:t>II</a:t>
            </a:r>
            <a:r>
              <a:rPr lang="cs-CZ" altLang="en-US" sz="2000" dirty="0" err="1" smtClean="0">
                <a:latin typeface="Arial" panose="020B0604020202020204" pitchFamily="34" charset="0"/>
                <a:cs typeface="Arial" panose="020B0604020202020204" pitchFamily="34" charset="0"/>
              </a:rPr>
              <a:t>O</a:t>
            </a:r>
            <a:r>
              <a:rPr lang="cs-CZ" altLang="en-US" sz="2000" dirty="0" smtClean="0">
                <a:latin typeface="Arial" panose="020B0604020202020204" pitchFamily="34" charset="0"/>
                <a:cs typeface="Arial" panose="020B0604020202020204" pitchFamily="34" charset="0"/>
              </a:rPr>
              <a:t> je zásadotvorný a rozpouští se  v kyselinách  za tvorby chromnatých solí, Cr</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O</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je amfoterní a tvoří Cr</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soli v kyselém prostředí a chromitany [</a:t>
            </a:r>
            <a:r>
              <a:rPr lang="cs-CZ" altLang="en-US" sz="2000" dirty="0" err="1" smtClean="0">
                <a:latin typeface="Arial" panose="020B0604020202020204" pitchFamily="34" charset="0"/>
                <a:cs typeface="Arial" panose="020B0604020202020204" pitchFamily="34" charset="0"/>
              </a:rPr>
              <a:t>Cr</a:t>
            </a:r>
            <a:r>
              <a:rPr lang="cs-CZ" altLang="en-US" sz="2000" dirty="0" smtClean="0">
                <a:latin typeface="Arial" panose="020B0604020202020204" pitchFamily="34" charset="0"/>
                <a:cs typeface="Arial" panose="020B0604020202020204" pitchFamily="34" charset="0"/>
              </a:rPr>
              <a:t>(OH)</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rPr>
              <a:t>]</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v alkalickém, CrO</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je pouze kyselinotvorný a poskytuje chromany nebo dvojchromany.</a:t>
            </a:r>
          </a:p>
          <a:p>
            <a:pPr algn="just">
              <a:lnSpc>
                <a:spcPct val="110000"/>
              </a:lnSpc>
            </a:pPr>
            <a:endParaRPr lang="cs-CZ" altLang="en-US" sz="2000" dirty="0">
              <a:latin typeface="Arial" panose="020B0604020202020204" pitchFamily="34" charset="0"/>
              <a:cs typeface="Arial" panose="020B0604020202020204" pitchFamily="34" charset="0"/>
            </a:endParaRPr>
          </a:p>
          <a:p>
            <a:pPr algn="just">
              <a:lnSpc>
                <a:spcPct val="110000"/>
              </a:lnSpc>
            </a:pPr>
            <a:r>
              <a:rPr lang="cs-CZ" altLang="en-US" sz="2000" dirty="0" smtClean="0">
                <a:latin typeface="Arial" panose="020B0604020202020204" pitchFamily="34" charset="0"/>
                <a:cs typeface="Arial" panose="020B0604020202020204" pitchFamily="34" charset="0"/>
              </a:rPr>
              <a:t>Všechny přechodné prvky jsou kovy, tvrdé, pevné, mají vysoké body tání i varu, dobré vodiče tepla i </a:t>
            </a:r>
            <a:r>
              <a:rPr lang="cs-CZ" altLang="en-US" sz="2000" dirty="0" err="1" smtClean="0">
                <a:latin typeface="Arial" panose="020B0604020202020204" pitchFamily="34" charset="0"/>
                <a:cs typeface="Arial" panose="020B0604020202020204" pitchFamily="34" charset="0"/>
              </a:rPr>
              <a:t>el.proudu</a:t>
            </a:r>
            <a:r>
              <a:rPr lang="cs-CZ" altLang="en-US" sz="2000" dirty="0" smtClean="0">
                <a:latin typeface="Arial" panose="020B0604020202020204" pitchFamily="34" charset="0"/>
                <a:cs typeface="Arial" panose="020B0604020202020204" pitchFamily="34" charset="0"/>
              </a:rPr>
              <a:t>, ve sloučeninách často paramagnetické</a:t>
            </a:r>
          </a:p>
          <a:p>
            <a:pPr algn="just">
              <a:lnSpc>
                <a:spcPct val="110000"/>
              </a:lnSpc>
            </a:pPr>
            <a:endParaRPr lang="cs-CZ" altLang="en-US" sz="2000" dirty="0" smtClean="0">
              <a:latin typeface="Arial" panose="020B0604020202020204" pitchFamily="34" charset="0"/>
              <a:cs typeface="Arial" panose="020B0604020202020204" pitchFamily="34" charset="0"/>
            </a:endParaRPr>
          </a:p>
          <a:p>
            <a:pPr algn="just"/>
            <a:r>
              <a:rPr lang="en-US" altLang="en-US" sz="2000" dirty="0" smtClean="0">
                <a:latin typeface="Arial" panose="020B0604020202020204" pitchFamily="34" charset="0"/>
                <a:cs typeface="Arial" panose="020B0604020202020204" pitchFamily="34" charset="0"/>
              </a:rPr>
              <a:t>C</a:t>
            </a:r>
            <a:r>
              <a:rPr lang="cs-CZ" altLang="en-US" sz="2000" dirty="0" err="1" smtClean="0">
                <a:latin typeface="Arial" panose="020B0604020202020204" pitchFamily="34" charset="0"/>
                <a:cs typeface="Arial" panose="020B0604020202020204" pitchFamily="34" charset="0"/>
              </a:rPr>
              <a:t>harakteristická</a:t>
            </a:r>
            <a:r>
              <a:rPr lang="cs-CZ" altLang="en-US" sz="2000" dirty="0" smtClean="0">
                <a:latin typeface="Arial" panose="020B0604020202020204" pitchFamily="34" charset="0"/>
                <a:cs typeface="Arial" panose="020B0604020202020204" pitchFamily="34" charset="0"/>
              </a:rPr>
              <a:t> je schopnost tvořit komplexy (volné d orbitaly vytvářejí příznivé podmínky pro tvorbu koordinačních sloučenin)</a:t>
            </a:r>
            <a:endParaRPr lang="cs-CZ" altLang="en-US" sz="2000" dirty="0" smtClean="0">
              <a:latin typeface="Arial" panose="020B0604020202020204" pitchFamily="34" charset="0"/>
              <a:cs typeface="Arial" panose="020B0604020202020204" pitchFamily="34" charset="0"/>
              <a:sym typeface="Symbol" pitchFamily="18" charset="2"/>
            </a:endParaRPr>
          </a:p>
          <a:p>
            <a:pPr algn="just"/>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 kationty přechodných prvků jsou </a:t>
            </a:r>
            <a:r>
              <a:rPr lang="cs-CZ" altLang="en-US" sz="2000" b="1" dirty="0" err="1" smtClean="0">
                <a:latin typeface="Arial" panose="020B0604020202020204" pitchFamily="34" charset="0"/>
                <a:cs typeface="Arial" panose="020B0604020202020204" pitchFamily="34" charset="0"/>
              </a:rPr>
              <a:t>komplexotvorné</a:t>
            </a:r>
            <a:r>
              <a:rPr lang="cs-CZ" altLang="en-US" sz="2000" b="1" dirty="0" smtClean="0">
                <a:latin typeface="Arial" panose="020B0604020202020204" pitchFamily="34" charset="0"/>
                <a:cs typeface="Arial" panose="020B0604020202020204" pitchFamily="34" charset="0"/>
              </a:rPr>
              <a:t> částice</a:t>
            </a:r>
          </a:p>
          <a:p>
            <a:pPr algn="just"/>
            <a:endParaRPr lang="cs-CZ" altLang="en-US" sz="2000" dirty="0" smtClean="0">
              <a:latin typeface="Arial" panose="020B0604020202020204" pitchFamily="34" charset="0"/>
              <a:cs typeface="Arial" panose="020B0604020202020204" pitchFamily="34" charset="0"/>
            </a:endParaRPr>
          </a:p>
          <a:p>
            <a:pPr algn="just"/>
            <a:r>
              <a:rPr lang="cs-CZ" altLang="en-US" sz="2000" dirty="0" smtClean="0">
                <a:latin typeface="Arial" panose="020B0604020202020204" pitchFamily="34" charset="0"/>
                <a:cs typeface="Arial" panose="020B0604020202020204" pitchFamily="34" charset="0"/>
              </a:rPr>
              <a:t>s nukleofilními molekulami či ionty tvoří </a:t>
            </a:r>
            <a:r>
              <a:rPr lang="cs-CZ" altLang="en-US" sz="2000" b="1" dirty="0" smtClean="0">
                <a:latin typeface="Arial" panose="020B0604020202020204" pitchFamily="34" charset="0"/>
                <a:cs typeface="Arial" panose="020B0604020202020204" pitchFamily="34" charset="0"/>
              </a:rPr>
              <a:t>koordinační sloučeniny</a:t>
            </a:r>
          </a:p>
          <a:p>
            <a:pPr algn="just">
              <a:lnSpc>
                <a:spcPct val="110000"/>
              </a:lnSpc>
            </a:pP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556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74638"/>
            <a:ext cx="8229600" cy="715962"/>
          </a:xfrm>
        </p:spPr>
        <p:txBody>
          <a:bodyPr>
            <a:normAutofit/>
          </a:bodyPr>
          <a:lstStyle/>
          <a:p>
            <a:pPr eaLnBrk="1" hangingPunct="1"/>
            <a:r>
              <a:rPr lang="cs-CZ" altLang="en-US" sz="2800" b="1" dirty="0" smtClean="0">
                <a:latin typeface="Times New Roman" pitchFamily="18" charset="0"/>
              </a:rPr>
              <a:t>KOORDINAČNÍ SLOUČENINY</a:t>
            </a:r>
          </a:p>
        </p:txBody>
      </p:sp>
      <p:sp>
        <p:nvSpPr>
          <p:cNvPr id="18436" name="Rectangle 3"/>
          <p:cNvSpPr>
            <a:spLocks noGrp="1" noChangeArrowheads="1"/>
          </p:cNvSpPr>
          <p:nvPr>
            <p:ph type="body" idx="1"/>
          </p:nvPr>
        </p:nvSpPr>
        <p:spPr>
          <a:xfrm>
            <a:off x="152400" y="1066800"/>
            <a:ext cx="8839200" cy="4525963"/>
          </a:xfrm>
        </p:spPr>
        <p:txBody>
          <a:bodyPr>
            <a:normAutofit/>
          </a:bodyPr>
          <a:lstStyle/>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M</a:t>
            </a:r>
            <a:r>
              <a:rPr lang="cs-CZ" altLang="en-US" sz="2000" baseline="30000" dirty="0" err="1" smtClean="0">
                <a:latin typeface="Arial" panose="020B0604020202020204" pitchFamily="34" charset="0"/>
                <a:cs typeface="Arial" panose="020B0604020202020204" pitchFamily="34" charset="0"/>
              </a:rPr>
              <a:t>n</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xL</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ML</a:t>
            </a:r>
            <a:r>
              <a:rPr lang="cs-CZ" altLang="en-US" sz="2000" baseline="-25000" dirty="0" err="1" smtClean="0">
                <a:latin typeface="Arial" panose="020B0604020202020204" pitchFamily="34" charset="0"/>
                <a:cs typeface="Arial" panose="020B0604020202020204" pitchFamily="34" charset="0"/>
              </a:rPr>
              <a:t>x</a:t>
            </a:r>
            <a:r>
              <a:rPr lang="cs-CZ" altLang="en-US" sz="2000" baseline="30000" dirty="0" err="1" smtClean="0">
                <a:latin typeface="Arial" panose="020B0604020202020204" pitchFamily="34" charset="0"/>
                <a:cs typeface="Arial" panose="020B0604020202020204" pitchFamily="34" charset="0"/>
              </a:rPr>
              <a:t>n</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(M = centrální atom, L= neutrální ligand)</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M</a:t>
            </a:r>
            <a:r>
              <a:rPr lang="cs-CZ" altLang="en-US" sz="2000" baseline="30000" dirty="0" err="1" smtClean="0">
                <a:latin typeface="Arial" panose="020B0604020202020204" pitchFamily="34" charset="0"/>
                <a:cs typeface="Arial" panose="020B0604020202020204" pitchFamily="34" charset="0"/>
              </a:rPr>
              <a:t>n</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xL</a:t>
            </a:r>
            <a:r>
              <a:rPr lang="cs-CZ" altLang="en-US" sz="2000" baseline="30000" dirty="0" err="1" smtClean="0">
                <a:latin typeface="Arial" panose="020B0604020202020204" pitchFamily="34" charset="0"/>
                <a:cs typeface="Arial" panose="020B0604020202020204" pitchFamily="34" charset="0"/>
              </a:rPr>
              <a:t>y</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ML</a:t>
            </a:r>
            <a:r>
              <a:rPr lang="cs-CZ" altLang="en-US" sz="2000" baseline="-25000" dirty="0" err="1" smtClean="0">
                <a:latin typeface="Arial" panose="020B0604020202020204" pitchFamily="34" charset="0"/>
                <a:cs typeface="Arial" panose="020B0604020202020204" pitchFamily="34" charset="0"/>
              </a:rPr>
              <a:t>x</a:t>
            </a:r>
            <a:r>
              <a:rPr lang="cs-CZ" altLang="en-US" sz="2000" baseline="30000" dirty="0" err="1" smtClean="0">
                <a:latin typeface="Arial" panose="020B0604020202020204" pitchFamily="34" charset="0"/>
                <a:cs typeface="Arial" panose="020B0604020202020204" pitchFamily="34" charset="0"/>
              </a:rPr>
              <a:t>n</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cs-CZ" altLang="en-US" sz="2000" baseline="30000" dirty="0" smtClean="0">
                <a:latin typeface="Arial" panose="020B0604020202020204" pitchFamily="34" charset="0"/>
                <a:cs typeface="Arial" panose="020B0604020202020204" pitchFamily="34" charset="0"/>
              </a:rPr>
              <a:t>- (</a:t>
            </a:r>
            <a:r>
              <a:rPr lang="cs-CZ" altLang="en-US" sz="2000" baseline="30000" dirty="0" err="1" smtClean="0">
                <a:latin typeface="Arial" panose="020B0604020202020204" pitchFamily="34" charset="0"/>
                <a:cs typeface="Arial" panose="020B0604020202020204" pitchFamily="34" charset="0"/>
              </a:rPr>
              <a:t>x.y</a:t>
            </a:r>
            <a:r>
              <a:rPr lang="cs-CZ" altLang="en-US" sz="2000" baseline="30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(L= aniontový ligand)</a:t>
            </a:r>
          </a:p>
          <a:p>
            <a:pPr eaLnBrk="1" hangingPunct="1">
              <a:buFont typeface="Wingdings" pitchFamily="2" charset="2"/>
              <a:buNone/>
            </a:pPr>
            <a:endParaRPr lang="cs-CZ" altLang="en-US" sz="1000" u="sng" dirty="0" smtClean="0">
              <a:latin typeface="Arial" panose="020B0604020202020204" pitchFamily="34" charset="0"/>
              <a:cs typeface="Arial" panose="020B0604020202020204" pitchFamily="34" charset="0"/>
            </a:endParaRPr>
          </a:p>
          <a:p>
            <a:pPr marL="0" indent="0" eaLnBrk="1" hangingPunct="1">
              <a:buNone/>
            </a:pPr>
            <a:r>
              <a:rPr lang="cs-CZ" altLang="en-US" sz="2000" b="1" dirty="0" smtClean="0">
                <a:latin typeface="Arial" panose="020B0604020202020204" pitchFamily="34" charset="0"/>
                <a:cs typeface="Arial" panose="020B0604020202020204" pitchFamily="34" charset="0"/>
              </a:rPr>
              <a:t>Koordinační číslo</a:t>
            </a:r>
            <a:r>
              <a:rPr lang="cs-CZ" altLang="en-US" sz="2000" dirty="0" smtClean="0">
                <a:latin typeface="Arial" panose="020B0604020202020204" pitchFamily="34" charset="0"/>
                <a:cs typeface="Arial" panose="020B0604020202020204" pitchFamily="34" charset="0"/>
              </a:rPr>
              <a:t> - počet atomů ligandů přímo vázaných na centrální atom v jeho koordinační sféře prostřednictvím tzv. </a:t>
            </a:r>
            <a:r>
              <a:rPr lang="cs-CZ" altLang="en-US" sz="2000" b="1" dirty="0" smtClean="0">
                <a:latin typeface="Arial" panose="020B0604020202020204" pitchFamily="34" charset="0"/>
                <a:cs typeface="Arial" panose="020B0604020202020204" pitchFamily="34" charset="0"/>
              </a:rPr>
              <a:t>donorového atomu</a:t>
            </a:r>
            <a:r>
              <a:rPr lang="cs-CZ" altLang="en-US" sz="2000" dirty="0" smtClean="0">
                <a:latin typeface="Arial" panose="020B0604020202020204" pitchFamily="34" charset="0"/>
                <a:cs typeface="Arial" panose="020B0604020202020204" pitchFamily="34" charset="0"/>
              </a:rPr>
              <a:t> (většinou C, P, N, O, S nebo halogen)</a:t>
            </a:r>
          </a:p>
        </p:txBody>
      </p:sp>
      <p:pic>
        <p:nvPicPr>
          <p:cNvPr id="6" name="Picture 2" descr="http://images.tutorvista.com/cms/images/80/Ligand-Bi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62400"/>
            <a:ext cx="6642720" cy="270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42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152400"/>
            <a:ext cx="8686800" cy="6324600"/>
          </a:xfrm>
        </p:spPr>
        <p:txBody>
          <a:bodyPr>
            <a:normAutofit/>
          </a:bodyPr>
          <a:lstStyle/>
          <a:p>
            <a:pPr marL="0" indent="0" eaLnBrk="1" hangingPunct="1">
              <a:buNone/>
            </a:pPr>
            <a:r>
              <a:rPr lang="cs-CZ" altLang="en-US" sz="2000" b="1" dirty="0" smtClean="0">
                <a:latin typeface="Arial" panose="020B0604020202020204" pitchFamily="34" charset="0"/>
                <a:cs typeface="Arial" panose="020B0604020202020204" pitchFamily="34" charset="0"/>
              </a:rPr>
              <a:t>Klasifikace </a:t>
            </a:r>
            <a:r>
              <a:rPr lang="cs-CZ" altLang="en-US" sz="2000" b="1" dirty="0" err="1" smtClean="0">
                <a:latin typeface="Arial" panose="020B0604020202020204" pitchFamily="34" charset="0"/>
                <a:cs typeface="Arial" panose="020B0604020202020204" pitchFamily="34" charset="0"/>
              </a:rPr>
              <a:t>koodinačních</a:t>
            </a:r>
            <a:r>
              <a:rPr lang="cs-CZ" altLang="en-US" sz="2000" b="1" dirty="0" smtClean="0">
                <a:latin typeface="Arial" panose="020B0604020202020204" pitchFamily="34" charset="0"/>
                <a:cs typeface="Arial" panose="020B0604020202020204" pitchFamily="34" charset="0"/>
              </a:rPr>
              <a:t> sloučenin:</a:t>
            </a: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a) podle počtu centrálních atomů: jednojaderné, </a:t>
            </a:r>
            <a:r>
              <a:rPr lang="cs-CZ" altLang="en-US" sz="2000" dirty="0" err="1" smtClean="0">
                <a:latin typeface="Arial" panose="020B0604020202020204" pitchFamily="34" charset="0"/>
                <a:cs typeface="Arial" panose="020B0604020202020204" pitchFamily="34" charset="0"/>
              </a:rPr>
              <a:t>dvojjaderné</a:t>
            </a:r>
            <a:r>
              <a:rPr lang="cs-CZ"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b) podle koordinačního čísla centrálního atomu:</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koord</a:t>
            </a:r>
            <a:r>
              <a:rPr lang="cs-CZ" altLang="en-US" sz="2000" dirty="0" smtClean="0">
                <a:latin typeface="Arial" panose="020B0604020202020204" pitchFamily="34" charset="0"/>
                <a:cs typeface="Arial" panose="020B0604020202020204" pitchFamily="34" charset="0"/>
              </a:rPr>
              <a:t>. č. 2 (zřídka) - lineární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err="1" smtClean="0">
                <a:latin typeface="Arial" panose="020B0604020202020204" pitchFamily="34" charset="0"/>
                <a:cs typeface="Arial" panose="020B0604020202020204" pitchFamily="34" charset="0"/>
              </a:rPr>
              <a:t>Ag</a:t>
            </a:r>
            <a:r>
              <a:rPr lang="cs-CZ" altLang="en-US" sz="2000" dirty="0" smtClean="0">
                <a:latin typeface="Arial" panose="020B0604020202020204" pitchFamily="34" charset="0"/>
                <a:cs typeface="Arial" panose="020B0604020202020204" pitchFamily="34" charset="0"/>
              </a:rPr>
              <a:t>(CN)</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koord</a:t>
            </a:r>
            <a:r>
              <a:rPr lang="cs-CZ" altLang="en-US" sz="2000" dirty="0" smtClean="0">
                <a:latin typeface="Arial" panose="020B0604020202020204" pitchFamily="34" charset="0"/>
                <a:cs typeface="Arial" panose="020B0604020202020204" pitchFamily="34" charset="0"/>
              </a:rPr>
              <a:t>. č. 3 (zřídka) - trojúhelník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HgI</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koord</a:t>
            </a:r>
            <a:r>
              <a:rPr lang="cs-CZ" altLang="en-US" sz="2000" b="1" dirty="0" smtClean="0">
                <a:latin typeface="Arial" panose="020B0604020202020204" pitchFamily="34" charset="0"/>
                <a:cs typeface="Arial" panose="020B0604020202020204" pitchFamily="34" charset="0"/>
              </a:rPr>
              <a:t>. č. 4  </a:t>
            </a:r>
            <a:r>
              <a:rPr lang="cs-CZ" altLang="en-US" sz="2000" dirty="0" smtClean="0">
                <a:latin typeface="Arial" panose="020B0604020202020204" pitchFamily="34" charset="0"/>
                <a:cs typeface="Arial" panose="020B0604020202020204" pitchFamily="34" charset="0"/>
              </a:rPr>
              <a:t>(často) -  tetraedr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err="1" smtClean="0">
                <a:latin typeface="Arial" panose="020B0604020202020204" pitchFamily="34" charset="0"/>
                <a:cs typeface="Arial" panose="020B0604020202020204" pitchFamily="34" charset="0"/>
              </a:rPr>
              <a:t>Cu</a:t>
            </a:r>
            <a:r>
              <a:rPr lang="cs-CZ" altLang="en-US" sz="2000" dirty="0" smtClean="0">
                <a:latin typeface="Arial" panose="020B0604020202020204" pitchFamily="34" charset="0"/>
                <a:cs typeface="Arial" panose="020B0604020202020204" pitchFamily="34" charset="0"/>
              </a:rPr>
              <a:t>(CN)</a:t>
            </a:r>
            <a:r>
              <a:rPr lang="cs-CZ" altLang="en-US" sz="2000" baseline="-25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čtverec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err="1" smtClean="0">
                <a:latin typeface="Arial" panose="020B0604020202020204" pitchFamily="34" charset="0"/>
                <a:cs typeface="Arial" panose="020B0604020202020204" pitchFamily="34" charset="0"/>
              </a:rPr>
              <a:t>Pt</a:t>
            </a:r>
            <a:r>
              <a:rPr lang="cs-CZ" altLang="en-US" sz="2000" dirty="0" smtClean="0">
                <a:latin typeface="Arial" panose="020B0604020202020204" pitchFamily="34" charset="0"/>
                <a:cs typeface="Arial" panose="020B0604020202020204" pitchFamily="34" charset="0"/>
              </a:rPr>
              <a:t>(NH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koord</a:t>
            </a:r>
            <a:r>
              <a:rPr lang="cs-CZ" altLang="en-US" sz="2000" dirty="0" smtClean="0">
                <a:latin typeface="Arial" panose="020B0604020202020204" pitchFamily="34" charset="0"/>
                <a:cs typeface="Arial" panose="020B0604020202020204" pitchFamily="34" charset="0"/>
              </a:rPr>
              <a:t>. č. 5 (zřídka) - trojboká pyramida nebo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čtvercová pyramida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(CO)</a:t>
            </a:r>
            <a:r>
              <a:rPr lang="cs-CZ" altLang="en-US" sz="2000" baseline="-25000" dirty="0" smtClean="0">
                <a:latin typeface="Arial" panose="020B0604020202020204" pitchFamily="34" charset="0"/>
                <a:cs typeface="Arial" panose="020B0604020202020204" pitchFamily="34" charset="0"/>
              </a:rPr>
              <a:t>5</a:t>
            </a:r>
            <a:r>
              <a:rPr lang="cs-CZ" altLang="en-US" sz="2000" dirty="0" smtClean="0">
                <a:latin typeface="Arial" panose="020B0604020202020204" pitchFamily="34" charset="0"/>
                <a:cs typeface="Arial" panose="020B0604020202020204" pitchFamily="34" charset="0"/>
                <a:sym typeface="Symbol" pitchFamily="18" charset="2"/>
              </a:rPr>
              <a:t></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koord</a:t>
            </a:r>
            <a:r>
              <a:rPr lang="cs-CZ" altLang="en-US" sz="2000" b="1" dirty="0" smtClean="0">
                <a:latin typeface="Arial" panose="020B0604020202020204" pitchFamily="34" charset="0"/>
                <a:cs typeface="Arial" panose="020B0604020202020204" pitchFamily="34" charset="0"/>
              </a:rPr>
              <a:t>. č. 6  </a:t>
            </a:r>
            <a:r>
              <a:rPr lang="cs-CZ" altLang="en-US" sz="2000" dirty="0" smtClean="0">
                <a:latin typeface="Arial" panose="020B0604020202020204" pitchFamily="34" charset="0"/>
                <a:cs typeface="Arial" panose="020B0604020202020204" pitchFamily="34" charset="0"/>
              </a:rPr>
              <a:t>(nejčastější) - oktaedr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3+</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koord</a:t>
            </a:r>
            <a:r>
              <a:rPr lang="cs-CZ" altLang="en-US" sz="2000" dirty="0" smtClean="0">
                <a:latin typeface="Arial" panose="020B0604020202020204" pitchFamily="34" charset="0"/>
                <a:cs typeface="Arial" panose="020B0604020202020204" pitchFamily="34" charset="0"/>
              </a:rPr>
              <a:t>. č. 7 (zřídka) - pentagonál. </a:t>
            </a:r>
            <a:r>
              <a:rPr lang="cs-CZ" altLang="en-US" sz="2000" dirty="0" err="1" smtClean="0">
                <a:latin typeface="Arial" panose="020B0604020202020204" pitchFamily="34" charset="0"/>
                <a:cs typeface="Arial" panose="020B0604020202020204" pitchFamily="34" charset="0"/>
              </a:rPr>
              <a:t>bipyramida</a:t>
            </a: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ZrF</a:t>
            </a:r>
            <a:r>
              <a:rPr lang="cs-CZ" altLang="en-US" sz="2000" baseline="-25000" dirty="0" smtClean="0">
                <a:latin typeface="Arial" panose="020B0604020202020204" pitchFamily="34" charset="0"/>
                <a:cs typeface="Arial" panose="020B0604020202020204" pitchFamily="34" charset="0"/>
              </a:rPr>
              <a:t>7</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endParaRPr lang="cs-CZ" altLang="en-US" sz="2000" baseline="30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10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 y="304800"/>
            <a:ext cx="8763000" cy="6229350"/>
          </a:xfrm>
        </p:spPr>
        <p:txBody>
          <a:bodyPr>
            <a:normAutofit/>
          </a:bodyPr>
          <a:lstStyle/>
          <a:p>
            <a:pPr marL="0" indent="0" eaLnBrk="1" hangingPunct="1">
              <a:buNone/>
            </a:pPr>
            <a:r>
              <a:rPr lang="en-GB" altLang="en-US" sz="2000" b="1" dirty="0" err="1" smtClean="0">
                <a:latin typeface="Arial" panose="020B0604020202020204" pitchFamily="34" charset="0"/>
                <a:cs typeface="Arial" panose="020B0604020202020204" pitchFamily="34" charset="0"/>
              </a:rPr>
              <a:t>Chemické</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vlastnosti</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vysoká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elektropozitivita</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velmi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snadno</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ztrácejí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val</a:t>
            </a:r>
            <a:r>
              <a:rPr lang="cs-CZ" altLang="en-US" sz="2000" dirty="0" err="1" smtClean="0">
                <a:latin typeface="Arial" panose="020B0604020202020204" pitchFamily="34" charset="0"/>
                <a:cs typeface="Arial" panose="020B0604020202020204" pitchFamily="34" charset="0"/>
              </a:rPr>
              <a:t>enční</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a:t>
            </a:r>
            <a:endParaRPr lang="en-GB"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ochotn</a:t>
            </a:r>
            <a:r>
              <a:rPr lang="cs-CZ" altLang="en-US" sz="2000" dirty="0" smtClean="0">
                <a:latin typeface="Arial" panose="020B0604020202020204" pitchFamily="34" charset="0"/>
                <a:cs typeface="Arial" panose="020B0604020202020204" pitchFamily="34" charset="0"/>
              </a:rPr>
              <a:t>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tvo</a:t>
            </a:r>
            <a:r>
              <a:rPr lang="cs-CZ" altLang="en-US" sz="2000" dirty="0" smtClean="0">
                <a:latin typeface="Arial" panose="020B0604020202020204" pitchFamily="34" charset="0"/>
                <a:cs typeface="Arial" panose="020B0604020202020204" pitchFamily="34" charset="0"/>
              </a:rPr>
              <a:t>ř</a:t>
            </a:r>
            <a:r>
              <a:rPr lang="en-GB" altLang="en-US" sz="2000" dirty="0" smtClean="0">
                <a:latin typeface="Arial" panose="020B0604020202020204" pitchFamily="34" charset="0"/>
                <a:cs typeface="Arial" panose="020B0604020202020204" pitchFamily="34" charset="0"/>
              </a:rPr>
              <a:t>í </a:t>
            </a:r>
            <a:r>
              <a:rPr lang="en-GB" altLang="en-US" sz="2000" dirty="0" err="1" smtClean="0">
                <a:latin typeface="Arial" panose="020B0604020202020204" pitchFamily="34" charset="0"/>
                <a:cs typeface="Arial" panose="020B0604020202020204" pitchFamily="34" charset="0"/>
              </a:rPr>
              <a:t>ionty</a:t>
            </a:r>
            <a:r>
              <a:rPr lang="en-GB" altLang="en-US" sz="2000" dirty="0" smtClean="0">
                <a:latin typeface="Arial" panose="020B0604020202020204" pitchFamily="34" charset="0"/>
                <a:cs typeface="Arial" panose="020B0604020202020204" pitchFamily="34" charset="0"/>
              </a:rPr>
              <a:t>  Li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 Na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 K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 </a:t>
            </a:r>
            <a:r>
              <a:rPr lang="en-GB" altLang="en-US" sz="2000" dirty="0" err="1" smtClean="0">
                <a:latin typeface="Arial" panose="020B0604020202020204" pitchFamily="34" charset="0"/>
                <a:cs typeface="Arial" panose="020B0604020202020204" pitchFamily="34" charset="0"/>
              </a:rPr>
              <a:t>Rb</a:t>
            </a:r>
            <a:r>
              <a:rPr lang="en-GB" altLang="en-US" sz="2000" dirty="0" smtClean="0">
                <a:latin typeface="Arial" panose="020B0604020202020204" pitchFamily="34" charset="0"/>
                <a:cs typeface="Arial" panose="020B0604020202020204" pitchFamily="34" charset="0"/>
              </a:rPr>
              <a:t>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 Cs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 Fr </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chemická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reaktivita</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vysoká</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vzr</a:t>
            </a:r>
            <a:r>
              <a:rPr lang="cs-CZ" altLang="en-US" sz="2000" dirty="0" smtClean="0">
                <a:latin typeface="Arial" panose="020B0604020202020204" pitchFamily="34" charset="0"/>
                <a:cs typeface="Arial" panose="020B0604020202020204" pitchFamily="34" charset="0"/>
              </a:rPr>
              <a:t>ů</a:t>
            </a:r>
            <a:r>
              <a:rPr lang="en-GB" altLang="en-US" sz="2000" dirty="0" err="1" smtClean="0">
                <a:latin typeface="Arial" panose="020B0604020202020204" pitchFamily="34" charset="0"/>
                <a:cs typeface="Arial" panose="020B0604020202020204" pitchFamily="34" charset="0"/>
              </a:rPr>
              <a:t>stá</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atomovým</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íslem</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silná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reduk</a:t>
            </a:r>
            <a:r>
              <a:rPr lang="cs-CZ" altLang="en-US" sz="2000" dirty="0" smtClean="0">
                <a:latin typeface="Arial" panose="020B0604020202020204" pitchFamily="34" charset="0"/>
                <a:cs typeface="Arial" panose="020B0604020202020204" pitchFamily="34" charset="0"/>
              </a:rPr>
              <a:t>ční</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inidla</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Ve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slou</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eninách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vázány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výlu</a:t>
            </a:r>
            <a:r>
              <a:rPr lang="cs-CZ" altLang="en-US" sz="2000" dirty="0" smtClean="0">
                <a:latin typeface="Arial" panose="020B0604020202020204" pitchFamily="34" charset="0"/>
                <a:cs typeface="Arial" panose="020B0604020202020204" pitchFamily="34" charset="0"/>
              </a:rPr>
              <a:t>čně</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iont</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vazbou</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malou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odchylkou</a:t>
            </a:r>
            <a:r>
              <a:rPr lang="en-GB" altLang="en-US" sz="2000" dirty="0" smtClean="0">
                <a:latin typeface="Arial" panose="020B0604020202020204" pitchFamily="34" charset="0"/>
                <a:cs typeface="Arial" panose="020B0604020202020204" pitchFamily="34" charset="0"/>
              </a:rPr>
              <a:t> u Li). </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S</a:t>
            </a:r>
            <a:r>
              <a:rPr lang="en-GB" altLang="en-US" sz="2000" dirty="0" err="1" smtClean="0">
                <a:latin typeface="Arial" panose="020B0604020202020204" pitchFamily="34" charset="0"/>
                <a:cs typeface="Arial" panose="020B0604020202020204" pitchFamily="34" charset="0"/>
              </a:rPr>
              <a:t>lou</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eniny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obsahující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kationty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jsou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bezbarvé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není</a:t>
            </a:r>
            <a:r>
              <a:rPr lang="en-GB" altLang="en-US" sz="2000" dirty="0" smtClean="0">
                <a:latin typeface="Arial" panose="020B0604020202020204" pitchFamily="34" charset="0"/>
                <a:cs typeface="Arial" panose="020B0604020202020204" pitchFamily="34" charset="0"/>
              </a:rPr>
              <a:t>-li </a:t>
            </a:r>
            <a:r>
              <a:rPr lang="en-GB" altLang="en-US" sz="2000" dirty="0" err="1" smtClean="0">
                <a:latin typeface="Arial" panose="020B0604020202020204" pitchFamily="34" charset="0"/>
                <a:cs typeface="Arial" panose="020B0604020202020204" pitchFamily="34" charset="0"/>
              </a:rPr>
              <a:t>barevný</a:t>
            </a:r>
            <a:r>
              <a:rPr lang="en-GB" altLang="en-US" sz="2000" dirty="0" smtClean="0">
                <a:latin typeface="Arial" panose="020B0604020202020204" pitchFamily="34" charset="0"/>
                <a:cs typeface="Arial" panose="020B0604020202020204" pitchFamily="34" charset="0"/>
              </a:rPr>
              <a:t> anion. </a:t>
            </a:r>
            <a:endParaRPr lang="en-GB" altLang="en-US" sz="2000" b="1" dirty="0" smtClean="0">
              <a:latin typeface="Arial" panose="020B0604020202020204" pitchFamily="34" charset="0"/>
              <a:cs typeface="Arial" panose="020B0604020202020204" pitchFamily="34" charset="0"/>
            </a:endParaRPr>
          </a:p>
          <a:p>
            <a:pPr>
              <a:buNone/>
            </a:pPr>
            <a:r>
              <a:rPr lang="cs-CZ" altLang="en-US" sz="2000" b="1"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NH</a:t>
            </a:r>
            <a:r>
              <a:rPr lang="en-GB" altLang="en-US" sz="2000" b="1" baseline="-25000" dirty="0" smtClean="0">
                <a:latin typeface="Arial" panose="020B0604020202020204" pitchFamily="34" charset="0"/>
                <a:cs typeface="Arial" panose="020B0604020202020204" pitchFamily="34" charset="0"/>
              </a:rPr>
              <a:t>4</a:t>
            </a:r>
            <a:r>
              <a:rPr lang="en-GB" altLang="en-US" sz="2000" b="1"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a </a:t>
            </a:r>
            <a:r>
              <a:rPr lang="cs-CZ" altLang="en-US" sz="2000" b="1" dirty="0" err="1" smtClean="0">
                <a:latin typeface="Arial" panose="020B0604020202020204" pitchFamily="34" charset="0"/>
                <a:cs typeface="Arial" panose="020B0604020202020204" pitchFamily="34" charset="0"/>
              </a:rPr>
              <a:t>Tl</a:t>
            </a:r>
            <a:r>
              <a:rPr lang="en-GB" altLang="en-US" sz="2000" b="1" baseline="30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chemicky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podobn</a:t>
            </a:r>
            <a:r>
              <a:rPr lang="cs-CZ" altLang="en-US" sz="2000" dirty="0" smtClean="0">
                <a:latin typeface="Arial" panose="020B0604020202020204" pitchFamily="34" charset="0"/>
                <a:cs typeface="Arial" panose="020B0604020202020204" pitchFamily="34" charset="0"/>
              </a:rPr>
              <a:t>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kationt</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m </a:t>
            </a:r>
            <a:r>
              <a:rPr lang="en-GB" altLang="en-US" sz="2000" dirty="0" err="1" smtClean="0">
                <a:latin typeface="Arial" panose="020B0604020202020204" pitchFamily="34" charset="0"/>
                <a:cs typeface="Arial" panose="020B0604020202020204" pitchFamily="34" charset="0"/>
              </a:rPr>
              <a:t>alk</a:t>
            </a:r>
            <a:r>
              <a:rPr lang="cs-CZ" altLang="en-US" sz="2000" dirty="0" err="1" smtClean="0">
                <a:latin typeface="Arial" panose="020B0604020202020204" pitchFamily="34" charset="0"/>
                <a:cs typeface="Arial" panose="020B0604020202020204" pitchFamily="34" charset="0"/>
              </a:rPr>
              <a:t>alických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err="1" smtClean="0">
                <a:latin typeface="Arial" panose="020B0604020202020204" pitchFamily="34" charset="0"/>
                <a:cs typeface="Arial" panose="020B0604020202020204" pitchFamily="34" charset="0"/>
              </a:rPr>
              <a:t>alických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a:t>
            </a:r>
            <a:endParaRPr lang="en-GB" altLang="en-US" sz="2000" b="1"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M   +  2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 MOH   +   H</a:t>
            </a:r>
            <a:r>
              <a:rPr lang="en-GB" altLang="en-US" sz="2000" baseline="-25000" dirty="0" smtClean="0">
                <a:latin typeface="Arial" panose="020B0604020202020204" pitchFamily="34" charset="0"/>
                <a:cs typeface="Arial" panose="020B0604020202020204" pitchFamily="34" charset="0"/>
              </a:rPr>
              <a:t>2</a:t>
            </a:r>
            <a:r>
              <a:rPr lang="en-GB" altLang="en-US" sz="2000" b="1" dirty="0" smtClean="0">
                <a:latin typeface="Arial" panose="020B0604020202020204" pitchFamily="34" charset="0"/>
                <a:cs typeface="Arial" panose="020B0604020202020204" pitchFamily="34" charset="0"/>
              </a:rPr>
              <a:t>                   </a:t>
            </a:r>
            <a:endParaRPr lang="en-GB"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2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V lab</a:t>
            </a:r>
            <a:r>
              <a:rPr lang="cs-CZ" altLang="en-US" sz="2000" dirty="0" smtClean="0">
                <a:latin typeface="Arial" panose="020B0604020202020204" pitchFamily="34" charset="0"/>
                <a:cs typeface="Arial" panose="020B0604020202020204" pitchFamily="34" charset="0"/>
              </a:rPr>
              <a:t>oratoři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uchováváme</a:t>
            </a:r>
            <a:r>
              <a:rPr lang="en-GB" altLang="en-US" sz="2000" dirty="0" smtClean="0">
                <a:latin typeface="Arial" panose="020B0604020202020204" pitchFamily="34" charset="0"/>
                <a:cs typeface="Arial" panose="020B0604020202020204" pitchFamily="34" charset="0"/>
              </a:rPr>
              <a:t> Na a K  </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smtClean="0">
                <a:latin typeface="Arial" panose="020B0604020202020204" pitchFamily="34" charset="0"/>
                <a:cs typeface="Arial" panose="020B0604020202020204" pitchFamily="34" charset="0"/>
              </a:rPr>
              <a:t>pod </a:t>
            </a:r>
            <a:r>
              <a:rPr lang="en-GB" altLang="en-US" sz="2000" dirty="0" err="1" smtClean="0">
                <a:latin typeface="Arial" panose="020B0604020202020204" pitchFamily="34" charset="0"/>
                <a:cs typeface="Arial" panose="020B0604020202020204" pitchFamily="34" charset="0"/>
              </a:rPr>
              <a:t>vrstvou</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petroleje</a:t>
            </a:r>
            <a:r>
              <a:rPr lang="en-GB" altLang="en-US" sz="2000" dirty="0" smtClean="0">
                <a:latin typeface="Arial" panose="020B0604020202020204" pitchFamily="34" charset="0"/>
                <a:cs typeface="Arial" panose="020B0604020202020204" pitchFamily="34" charset="0"/>
              </a:rPr>
              <a:t>.</a:t>
            </a:r>
            <a:endParaRPr lang="cs-CZ" altLang="en-US" sz="2000" dirty="0" smtClean="0">
              <a:latin typeface="Arial" panose="020B0604020202020204" pitchFamily="34" charset="0"/>
              <a:cs typeface="Arial" panose="020B0604020202020204" pitchFamily="34" charset="0"/>
            </a:endParaRPr>
          </a:p>
        </p:txBody>
      </p:sp>
      <p:pic>
        <p:nvPicPr>
          <p:cNvPr id="53252" name="Picture 4"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374" y="5533417"/>
            <a:ext cx="14986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14332"/>
            <a:ext cx="3205163" cy="214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48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52400" y="228600"/>
            <a:ext cx="8839200" cy="5318125"/>
          </a:xfrm>
        </p:spPr>
        <p:txBody>
          <a:bodyPr>
            <a:normAutofit/>
          </a:bodyPr>
          <a:lstStyle/>
          <a:p>
            <a:pPr marL="0" indent="0" eaLnBrk="1" hangingPunct="1">
              <a:lnSpc>
                <a:spcPct val="90000"/>
              </a:lnSpc>
              <a:buNone/>
            </a:pPr>
            <a:r>
              <a:rPr lang="cs-CZ" altLang="en-US" sz="2000" b="1" dirty="0" smtClean="0">
                <a:latin typeface="Arial" panose="020B0604020202020204" pitchFamily="34" charset="0"/>
                <a:cs typeface="Arial" panose="020B0604020202020204" pitchFamily="34" charset="0"/>
              </a:rPr>
              <a:t>Chelátové komplexy:</a:t>
            </a:r>
          </a:p>
          <a:p>
            <a:pPr marL="0" indent="0" algn="just"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cheláty, vznikají při koordinaci tzv. </a:t>
            </a:r>
            <a:r>
              <a:rPr lang="cs-CZ" altLang="en-US" sz="2000" dirty="0" err="1" smtClean="0">
                <a:latin typeface="Arial" panose="020B0604020202020204" pitchFamily="34" charset="0"/>
                <a:cs typeface="Arial" panose="020B0604020202020204" pitchFamily="34" charset="0"/>
              </a:rPr>
              <a:t>vícevazebných</a:t>
            </a:r>
            <a:r>
              <a:rPr lang="cs-CZ" altLang="en-US" sz="2000" dirty="0" smtClean="0">
                <a:latin typeface="Arial" panose="020B0604020202020204" pitchFamily="34" charset="0"/>
                <a:cs typeface="Arial" panose="020B0604020202020204" pitchFamily="34" charset="0"/>
              </a:rPr>
              <a:t> ligandů (tj. ligandů obsahujících více donorových atomů) za vzniku cyklů, nejčastěji čtyř-, pěti- či šestičlenných</a:t>
            </a:r>
          </a:p>
          <a:p>
            <a:pPr eaLnBrk="1" hangingPunct="1">
              <a:lnSpc>
                <a:spcPct val="90000"/>
              </a:lnSpc>
              <a:buFont typeface="Wingdings" pitchFamily="2" charset="2"/>
              <a:buNone/>
            </a:pPr>
            <a:r>
              <a:rPr lang="cs-CZ"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Např.: koordinace 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N-CH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CH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-NH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ethylendiaminu</a:t>
            </a:r>
            <a:r>
              <a:rPr lang="cs-CZ" altLang="en-US" sz="2000" dirty="0" smtClean="0">
                <a:latin typeface="Arial" panose="020B0604020202020204" pitchFamily="34" charset="0"/>
                <a:cs typeface="Arial" panose="020B0604020202020204" pitchFamily="34" charset="0"/>
              </a:rPr>
              <a:t> = en) </a:t>
            </a: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FF0000"/>
                </a:solidFill>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FF0000"/>
                </a:solidFill>
                <a:latin typeface="Arial" panose="020B0604020202020204" pitchFamily="34" charset="0"/>
                <a:cs typeface="Arial" panose="020B0604020202020204" pitchFamily="34" charset="0"/>
                <a:sym typeface="Symbol" pitchFamily="18" charset="2"/>
              </a:rPr>
              <a:t></a:t>
            </a:r>
            <a:endParaRPr lang="cs-CZ" altLang="en-US" sz="2000" dirty="0" smtClean="0">
              <a:solidFill>
                <a:srgbClr val="FF0000"/>
              </a:solidFill>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cs-CZ" altLang="en-US" sz="2000" dirty="0" smtClean="0">
                <a:latin typeface="Arial" panose="020B0604020202020204" pitchFamily="34" charset="0"/>
                <a:cs typeface="Arial" panose="020B0604020202020204" pitchFamily="34" charset="0"/>
              </a:rPr>
              <a:t>na Cu</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za vzniku komplexu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err="1" smtClean="0">
                <a:latin typeface="Arial" panose="020B0604020202020204" pitchFamily="34" charset="0"/>
                <a:cs typeface="Arial" panose="020B0604020202020204" pitchFamily="34" charset="0"/>
              </a:rPr>
              <a:t>Cu</a:t>
            </a:r>
            <a:r>
              <a:rPr lang="cs-CZ" altLang="en-US" sz="2000" dirty="0" smtClean="0">
                <a:latin typeface="Arial" panose="020B0604020202020204" pitchFamily="34" charset="0"/>
                <a:cs typeface="Arial" panose="020B0604020202020204" pitchFamily="34" charset="0"/>
              </a:rPr>
              <a:t>(en)</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 </a:t>
            </a:r>
            <a:r>
              <a:rPr lang="cs-CZ" altLang="en-US" sz="2000" dirty="0" smtClean="0">
                <a:latin typeface="Arial" panose="020B0604020202020204" pitchFamily="34" charset="0"/>
                <a:cs typeface="Arial" panose="020B0604020202020204" pitchFamily="34" charset="0"/>
              </a:rPr>
              <a:t>= bis(</a:t>
            </a:r>
            <a:r>
              <a:rPr lang="cs-CZ" altLang="en-US" sz="2000" dirty="0" err="1" smtClean="0">
                <a:latin typeface="Arial" panose="020B0604020202020204" pitchFamily="34" charset="0"/>
                <a:cs typeface="Arial" panose="020B0604020202020204" pitchFamily="34" charset="0"/>
              </a:rPr>
              <a:t>ethylendiamin</a:t>
            </a:r>
            <a:r>
              <a:rPr lang="cs-CZ" altLang="en-US" sz="2000" dirty="0" smtClean="0">
                <a:latin typeface="Arial" panose="020B0604020202020204" pitchFamily="34" charset="0"/>
                <a:cs typeface="Arial" panose="020B0604020202020204" pitchFamily="34" charset="0"/>
              </a:rPr>
              <a:t>) měďnatý komplex</a:t>
            </a:r>
          </a:p>
          <a:p>
            <a:pPr eaLnBrk="1" hangingPunct="1">
              <a:lnSpc>
                <a:spcPct val="90000"/>
              </a:lnSpc>
              <a:buFont typeface="Wingdings" pitchFamily="2" charset="2"/>
              <a:buNone/>
            </a:pPr>
            <a:endParaRPr lang="cs-CZ" altLang="en-US" sz="1000" dirty="0" smtClean="0">
              <a:latin typeface="Arial" panose="020B0604020202020204" pitchFamily="34" charset="0"/>
              <a:cs typeface="Arial" panose="020B0604020202020204" pitchFamily="34" charset="0"/>
            </a:endParaRP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typické ligandy tvořící chelátové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komplexy- </a:t>
            </a:r>
            <a:r>
              <a:rPr lang="cs-CZ" altLang="en-US" sz="2000" dirty="0" err="1" smtClean="0">
                <a:latin typeface="Arial" panose="020B0604020202020204" pitchFamily="34" charset="0"/>
                <a:cs typeface="Arial" panose="020B0604020202020204" pitchFamily="34" charset="0"/>
              </a:rPr>
              <a:t>chelatační</a:t>
            </a:r>
            <a:r>
              <a:rPr lang="cs-CZ" altLang="en-US" sz="2000" dirty="0" smtClean="0">
                <a:latin typeface="Arial" panose="020B0604020202020204" pitchFamily="34" charset="0"/>
                <a:cs typeface="Arial" panose="020B0604020202020204" pitchFamily="34" charset="0"/>
              </a:rPr>
              <a:t> činidla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 sloučeniny mající v uhlíkovém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řetězci zabudovány dva či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více dusíkových atomů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(popřípadě atomů kyslíku či </a:t>
            </a:r>
          </a:p>
          <a:p>
            <a:pPr algn="just" eaLnBrk="1" hangingPunct="1">
              <a:lnSpc>
                <a:spcPct val="90000"/>
              </a:lnSpc>
              <a:buFontTx/>
              <a:buChar char="-"/>
            </a:pPr>
            <a:r>
              <a:rPr lang="cs-CZ" altLang="en-US" sz="2000" dirty="0" smtClean="0">
                <a:latin typeface="Arial" panose="020B0604020202020204" pitchFamily="34" charset="0"/>
                <a:cs typeface="Arial" panose="020B0604020202020204" pitchFamily="34" charset="0"/>
              </a:rPr>
              <a:t>síry- obvyklých donorových atomů)</a:t>
            </a:r>
          </a:p>
        </p:txBody>
      </p:sp>
      <p:pic>
        <p:nvPicPr>
          <p:cNvPr id="1638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621" y="2667000"/>
            <a:ext cx="2738962" cy="380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2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227306"/>
            <a:ext cx="862012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3124200" y="309079"/>
            <a:ext cx="2877326" cy="523220"/>
          </a:xfrm>
          <a:prstGeom prst="rect">
            <a:avLst/>
          </a:prstGeom>
          <a:noFill/>
        </p:spPr>
        <p:txBody>
          <a:bodyPr wrap="none" rtlCol="0">
            <a:spAutoFit/>
          </a:bodyPr>
          <a:lstStyle/>
          <a:p>
            <a:r>
              <a:rPr lang="en-US" sz="2800" b="1" dirty="0" err="1" smtClean="0"/>
              <a:t>Teorie</a:t>
            </a:r>
            <a:r>
              <a:rPr lang="en-US" sz="2800" b="1" dirty="0" smtClean="0"/>
              <a:t> </a:t>
            </a:r>
            <a:r>
              <a:rPr lang="en-US" sz="2800" b="1" dirty="0" err="1" smtClean="0"/>
              <a:t>hybridizace</a:t>
            </a:r>
            <a:endParaRPr lang="cs-CZ" sz="2800" b="1" dirty="0"/>
          </a:p>
        </p:txBody>
      </p:sp>
    </p:spTree>
    <p:extLst>
      <p:ext uri="{BB962C8B-B14F-4D97-AF65-F5344CB8AC3E}">
        <p14:creationId xmlns:p14="http://schemas.microsoft.com/office/powerpoint/2010/main" val="2292363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457200"/>
            <a:ext cx="685089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82329"/>
            <a:ext cx="4419600" cy="270419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609600" y="4267200"/>
            <a:ext cx="846707" cy="461665"/>
          </a:xfrm>
          <a:prstGeom prst="rect">
            <a:avLst/>
          </a:prstGeom>
          <a:noFill/>
        </p:spPr>
        <p:txBody>
          <a:bodyPr wrap="none" rtlCol="0">
            <a:spAutoFit/>
          </a:bodyPr>
          <a:lstStyle/>
          <a:p>
            <a:r>
              <a:rPr lang="cs-CZ" sz="2400" b="1" dirty="0" smtClean="0"/>
              <a:t>d</a:t>
            </a:r>
            <a:r>
              <a:rPr lang="cs-CZ" sz="2400" b="1" baseline="30000" dirty="0" smtClean="0"/>
              <a:t>2</a:t>
            </a:r>
            <a:r>
              <a:rPr lang="cs-CZ" sz="2400" b="1" dirty="0" smtClean="0"/>
              <a:t>sp</a:t>
            </a:r>
            <a:r>
              <a:rPr lang="cs-CZ" sz="2400" b="1" baseline="30000" dirty="0" smtClean="0"/>
              <a:t>3</a:t>
            </a:r>
            <a:endParaRPr lang="cs-CZ" sz="2400" b="1" baseline="30000" dirty="0"/>
          </a:p>
        </p:txBody>
      </p:sp>
    </p:spTree>
    <p:extLst>
      <p:ext uri="{BB962C8B-B14F-4D97-AF65-F5344CB8AC3E}">
        <p14:creationId xmlns:p14="http://schemas.microsoft.com/office/powerpoint/2010/main" val="12096264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0"/>
            <a:ext cx="60960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Zobrazit zdrojový obrá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858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04800" y="1447800"/>
            <a:ext cx="577402" cy="461665"/>
          </a:xfrm>
          <a:prstGeom prst="rect">
            <a:avLst/>
          </a:prstGeom>
          <a:noFill/>
        </p:spPr>
        <p:txBody>
          <a:bodyPr wrap="none" rtlCol="0">
            <a:spAutoFit/>
          </a:bodyPr>
          <a:lstStyle/>
          <a:p>
            <a:r>
              <a:rPr lang="cs-CZ" sz="2400" b="1" dirty="0" smtClean="0"/>
              <a:t>sp</a:t>
            </a:r>
            <a:r>
              <a:rPr lang="cs-CZ" sz="2400" b="1" baseline="30000" dirty="0" smtClean="0"/>
              <a:t>3</a:t>
            </a:r>
            <a:endParaRPr lang="cs-CZ" sz="2400" b="1" baseline="30000" dirty="0"/>
          </a:p>
        </p:txBody>
      </p:sp>
      <p:sp>
        <p:nvSpPr>
          <p:cNvPr id="3" name="TextovéPole 2"/>
          <p:cNvSpPr txBox="1"/>
          <p:nvPr/>
        </p:nvSpPr>
        <p:spPr>
          <a:xfrm>
            <a:off x="381000" y="4724400"/>
            <a:ext cx="742511" cy="461665"/>
          </a:xfrm>
          <a:prstGeom prst="rect">
            <a:avLst/>
          </a:prstGeom>
          <a:noFill/>
        </p:spPr>
        <p:txBody>
          <a:bodyPr wrap="none" rtlCol="0">
            <a:spAutoFit/>
          </a:bodyPr>
          <a:lstStyle/>
          <a:p>
            <a:r>
              <a:rPr lang="cs-CZ" sz="2400" b="1" dirty="0" smtClean="0"/>
              <a:t>dsp</a:t>
            </a:r>
            <a:r>
              <a:rPr lang="cs-CZ" sz="2400" b="1" baseline="30000" dirty="0" smtClean="0"/>
              <a:t>2</a:t>
            </a:r>
            <a:endParaRPr lang="cs-CZ" sz="2400" b="1" baseline="30000" dirty="0"/>
          </a:p>
        </p:txBody>
      </p:sp>
    </p:spTree>
    <p:extLst>
      <p:ext uri="{BB962C8B-B14F-4D97-AF65-F5344CB8AC3E}">
        <p14:creationId xmlns:p14="http://schemas.microsoft.com/office/powerpoint/2010/main" val="33536499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274638"/>
            <a:ext cx="8229600" cy="792162"/>
          </a:xfrm>
        </p:spPr>
        <p:txBody>
          <a:bodyPr>
            <a:normAutofit/>
          </a:bodyPr>
          <a:lstStyle/>
          <a:p>
            <a:pPr eaLnBrk="1" hangingPunct="1"/>
            <a:r>
              <a:rPr lang="cs-CZ" altLang="en-US" sz="2800" b="1" dirty="0" smtClean="0">
                <a:latin typeface="Arial" panose="020B0604020202020204" pitchFamily="34" charset="0"/>
                <a:cs typeface="Arial" panose="020B0604020202020204" pitchFamily="34" charset="0"/>
              </a:rPr>
              <a:t>TEORIE LIGANDOVÉHO POLE</a:t>
            </a:r>
          </a:p>
        </p:txBody>
      </p:sp>
      <p:sp>
        <p:nvSpPr>
          <p:cNvPr id="26628" name="Rectangle 3"/>
          <p:cNvSpPr>
            <a:spLocks noGrp="1" noChangeArrowheads="1"/>
          </p:cNvSpPr>
          <p:nvPr>
            <p:ph type="body" idx="1"/>
          </p:nvPr>
        </p:nvSpPr>
        <p:spPr>
          <a:xfrm>
            <a:off x="76200" y="1066800"/>
            <a:ext cx="8915400" cy="4525963"/>
          </a:xfrm>
        </p:spPr>
        <p:txBody>
          <a:bodyPr>
            <a:normAutofit/>
          </a:bodyPr>
          <a:lstStyle/>
          <a:p>
            <a:pPr marL="0" indent="0"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vysvětluje elektronovou konfiguraci (a s tím související vlastnosti komplexu) centrálního atomu o dané symetrii obklopujících ligandů</a:t>
            </a:r>
          </a:p>
          <a:p>
            <a:pPr marL="0" indent="0" eaLnBrk="1" hangingPunct="1">
              <a:buFont typeface="Wingdings" pitchFamily="2" charset="2"/>
              <a:buNone/>
            </a:pPr>
            <a:r>
              <a:rPr lang="cs-CZ" altLang="en-US" sz="2000" dirty="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Nejčastější je </a:t>
            </a:r>
            <a:r>
              <a:rPr lang="cs-CZ" altLang="en-US" sz="2000" b="1" dirty="0" smtClean="0">
                <a:latin typeface="Arial" panose="020B0604020202020204" pitchFamily="34" charset="0"/>
                <a:cs typeface="Arial" panose="020B0604020202020204" pitchFamily="34" charset="0"/>
              </a:rPr>
              <a:t>oktaedrická symetrie</a:t>
            </a: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endParaRPr lang="cs-CZ" altLang="en-US" sz="2000" dirty="0" smtClean="0">
              <a:latin typeface="Arial" panose="020B0604020202020204" pitchFamily="34" charset="0"/>
              <a:cs typeface="Arial" panose="020B0604020202020204" pitchFamily="34" charset="0"/>
            </a:endParaRPr>
          </a:p>
          <a:p>
            <a:pPr marL="0" indent="0"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centrální atom je obklopen 6 ligandy, elektrony na orbitech d</a:t>
            </a:r>
            <a:r>
              <a:rPr lang="cs-CZ" altLang="en-US" sz="2000" baseline="-25000" dirty="0" smtClean="0">
                <a:latin typeface="Arial" panose="020B0604020202020204" pitchFamily="34" charset="0"/>
                <a:cs typeface="Arial" panose="020B0604020202020204" pitchFamily="34" charset="0"/>
              </a:rPr>
              <a:t>x2-y2</a:t>
            </a:r>
            <a:r>
              <a:rPr lang="cs-CZ" altLang="en-US" sz="2000" dirty="0" smtClean="0">
                <a:latin typeface="Arial" panose="020B0604020202020204" pitchFamily="34" charset="0"/>
                <a:cs typeface="Arial" panose="020B0604020202020204" pitchFamily="34" charset="0"/>
              </a:rPr>
              <a:t> a d</a:t>
            </a:r>
            <a:r>
              <a:rPr lang="cs-CZ" altLang="en-US" sz="2000" baseline="-25000" dirty="0" smtClean="0">
                <a:latin typeface="Arial" panose="020B0604020202020204" pitchFamily="34" charset="0"/>
                <a:cs typeface="Arial" panose="020B0604020202020204" pitchFamily="34" charset="0"/>
              </a:rPr>
              <a:t>z2</a:t>
            </a:r>
            <a:r>
              <a:rPr lang="cs-CZ" altLang="en-US" sz="2000" dirty="0" smtClean="0">
                <a:latin typeface="Arial" panose="020B0604020202020204" pitchFamily="34" charset="0"/>
                <a:cs typeface="Arial" panose="020B0604020202020204" pitchFamily="34" charset="0"/>
              </a:rPr>
              <a:t> jsou lokalizovány v bezprostřední blízkosti záporných nábojů ligandů, zatím co elektrony na zbývajících d orbitalech jsou ovlivněny ligandy méně. Soubor 5 původně degenerovaných d-orbitalů se elektronovou repulzí energeticky štěpí na 2 </a:t>
            </a:r>
            <a:r>
              <a:rPr lang="cs-CZ" altLang="en-US" sz="2000" dirty="0" err="1" smtClean="0">
                <a:latin typeface="Arial" panose="020B0604020202020204" pitchFamily="34" charset="0"/>
                <a:cs typeface="Arial" panose="020B0604020202020204" pitchFamily="34" charset="0"/>
              </a:rPr>
              <a:t>podhladiny</a:t>
            </a:r>
            <a:r>
              <a:rPr lang="cs-CZ" altLang="en-US" sz="2000" dirty="0" smtClean="0">
                <a:latin typeface="Arial" panose="020B0604020202020204" pitchFamily="34" charset="0"/>
                <a:cs typeface="Arial" panose="020B0604020202020204" pitchFamily="34" charset="0"/>
              </a:rPr>
              <a:t>: </a:t>
            </a:r>
          </a:p>
          <a:p>
            <a:pPr marL="0" indent="0"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d</a:t>
            </a:r>
            <a:r>
              <a:rPr lang="cs-CZ" altLang="en-US" sz="2000" b="1" baseline="-25000" dirty="0" smtClean="0">
                <a:latin typeface="Arial" panose="020B0604020202020204" pitchFamily="34" charset="0"/>
                <a:cs typeface="Arial" panose="020B0604020202020204" pitchFamily="34" charset="0"/>
              </a:rPr>
              <a:t>x2-y2</a:t>
            </a:r>
            <a:r>
              <a:rPr lang="cs-CZ" altLang="en-US" sz="2000" b="1" dirty="0" smtClean="0">
                <a:latin typeface="Arial" panose="020B0604020202020204" pitchFamily="34" charset="0"/>
                <a:cs typeface="Arial" panose="020B0604020202020204" pitchFamily="34" charset="0"/>
              </a:rPr>
              <a:t>, d</a:t>
            </a:r>
            <a:r>
              <a:rPr lang="cs-CZ" altLang="en-US" sz="2000" b="1" baseline="-25000" dirty="0" smtClean="0">
                <a:latin typeface="Arial" panose="020B0604020202020204" pitchFamily="34" charset="0"/>
                <a:cs typeface="Arial" panose="020B0604020202020204" pitchFamily="34" charset="0"/>
              </a:rPr>
              <a:t>z2</a:t>
            </a:r>
            <a:r>
              <a:rPr lang="cs-CZ" altLang="en-US" sz="2000" dirty="0" smtClean="0">
                <a:latin typeface="Arial" panose="020B0604020202020204" pitchFamily="34" charset="0"/>
                <a:cs typeface="Arial" panose="020B0604020202020204" pitchFamily="34" charset="0"/>
              </a:rPr>
              <a:t>          a     	</a:t>
            </a:r>
            <a:r>
              <a:rPr lang="cs-CZ" altLang="en-US" sz="2000" b="1" dirty="0" err="1" smtClean="0">
                <a:latin typeface="Arial" panose="020B0604020202020204" pitchFamily="34" charset="0"/>
                <a:cs typeface="Arial" panose="020B0604020202020204" pitchFamily="34" charset="0"/>
              </a:rPr>
              <a:t>d</a:t>
            </a:r>
            <a:r>
              <a:rPr lang="cs-CZ" altLang="en-US" sz="2000" b="1" baseline="-25000" dirty="0" err="1" smtClean="0">
                <a:latin typeface="Arial" panose="020B0604020202020204" pitchFamily="34" charset="0"/>
                <a:cs typeface="Arial" panose="020B0604020202020204" pitchFamily="34" charset="0"/>
              </a:rPr>
              <a:t>xy</a:t>
            </a:r>
            <a:r>
              <a:rPr lang="cs-CZ" altLang="en-US" sz="2000" b="1" dirty="0" smtClean="0">
                <a:latin typeface="Arial" panose="020B0604020202020204" pitchFamily="34" charset="0"/>
                <a:cs typeface="Arial" panose="020B0604020202020204" pitchFamily="34" charset="0"/>
              </a:rPr>
              <a:t>, </a:t>
            </a:r>
            <a:r>
              <a:rPr lang="cs-CZ" altLang="en-US" sz="2000" b="1" dirty="0" err="1" smtClean="0">
                <a:latin typeface="Arial" panose="020B0604020202020204" pitchFamily="34" charset="0"/>
                <a:cs typeface="Arial" panose="020B0604020202020204" pitchFamily="34" charset="0"/>
              </a:rPr>
              <a:t>d</a:t>
            </a:r>
            <a:r>
              <a:rPr lang="cs-CZ" altLang="en-US" sz="2000" b="1" baseline="-25000" dirty="0" err="1" smtClean="0">
                <a:latin typeface="Arial" panose="020B0604020202020204" pitchFamily="34" charset="0"/>
                <a:cs typeface="Arial" panose="020B0604020202020204" pitchFamily="34" charset="0"/>
              </a:rPr>
              <a:t>xz</a:t>
            </a:r>
            <a:r>
              <a:rPr lang="cs-CZ" altLang="en-US" sz="2000" b="1" dirty="0" smtClean="0">
                <a:latin typeface="Arial" panose="020B0604020202020204" pitchFamily="34" charset="0"/>
                <a:cs typeface="Arial" panose="020B0604020202020204" pitchFamily="34" charset="0"/>
              </a:rPr>
              <a:t> , </a:t>
            </a:r>
            <a:r>
              <a:rPr lang="cs-CZ" altLang="en-US" sz="2000" b="1" dirty="0" err="1" smtClean="0">
                <a:latin typeface="Arial" panose="020B0604020202020204" pitchFamily="34" charset="0"/>
                <a:cs typeface="Arial" panose="020B0604020202020204" pitchFamily="34" charset="0"/>
              </a:rPr>
              <a:t>d</a:t>
            </a:r>
            <a:r>
              <a:rPr lang="cs-CZ" altLang="en-US" sz="2000" b="1" baseline="-25000" dirty="0" err="1" smtClean="0">
                <a:latin typeface="Arial" panose="020B0604020202020204" pitchFamily="34" charset="0"/>
                <a:cs typeface="Arial" panose="020B0604020202020204" pitchFamily="34" charset="0"/>
              </a:rPr>
              <a:t>yz</a:t>
            </a:r>
            <a:endParaRPr lang="cs-CZ" altLang="en-US" sz="2000" b="1" baseline="-25000" dirty="0" smtClean="0">
              <a:latin typeface="Arial" panose="020B0604020202020204" pitchFamily="34" charset="0"/>
              <a:cs typeface="Arial" panose="020B0604020202020204" pitchFamily="34" charset="0"/>
            </a:endParaRPr>
          </a:p>
          <a:p>
            <a:pPr marL="0" indent="0"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Energetický rozdíl mezi těmito </a:t>
            </a:r>
            <a:r>
              <a:rPr lang="cs-CZ" altLang="en-US" sz="2000" dirty="0" err="1" smtClean="0">
                <a:latin typeface="Arial" panose="020B0604020202020204" pitchFamily="34" charset="0"/>
                <a:cs typeface="Arial" panose="020B0604020202020204" pitchFamily="34" charset="0"/>
              </a:rPr>
              <a:t>podhladiny</a:t>
            </a:r>
            <a:r>
              <a:rPr lang="cs-CZ" altLang="en-US" sz="2000" dirty="0" smtClean="0">
                <a:latin typeface="Arial" panose="020B0604020202020204" pitchFamily="34" charset="0"/>
                <a:cs typeface="Arial" panose="020B0604020202020204" pitchFamily="34" charset="0"/>
              </a:rPr>
              <a:t> se nazývá </a:t>
            </a:r>
            <a:r>
              <a:rPr lang="cs-CZ" altLang="en-US" sz="2000" b="1" dirty="0" smtClean="0">
                <a:latin typeface="Arial" panose="020B0604020202020204" pitchFamily="34" charset="0"/>
                <a:cs typeface="Arial" panose="020B0604020202020204" pitchFamily="34" charset="0"/>
              </a:rPr>
              <a:t>síla ligandového pole</a:t>
            </a:r>
            <a:r>
              <a:rPr lang="cs-CZ" altLang="en-US" sz="2000" dirty="0" smtClean="0">
                <a:latin typeface="Arial" panose="020B0604020202020204" pitchFamily="34" charset="0"/>
                <a:cs typeface="Arial" panose="020B0604020202020204" pitchFamily="34" charset="0"/>
              </a:rPr>
              <a:t>, označuje se </a:t>
            </a:r>
            <a:r>
              <a:rPr lang="cs-CZ" altLang="en-US" sz="2000" b="1" dirty="0" smtClean="0">
                <a:latin typeface="Arial" panose="020B0604020202020204" pitchFamily="34" charset="0"/>
                <a:cs typeface="Arial" panose="020B0604020202020204" pitchFamily="34" charset="0"/>
              </a:rPr>
              <a:t>D</a:t>
            </a:r>
            <a:r>
              <a:rPr lang="cs-CZ" altLang="en-US" sz="2000" dirty="0" smtClean="0">
                <a:latin typeface="Arial" panose="020B0604020202020204" pitchFamily="34" charset="0"/>
                <a:cs typeface="Arial" panose="020B0604020202020204" pitchFamily="34" charset="0"/>
              </a:rPr>
              <a:t> a udává se v cm</a:t>
            </a:r>
            <a:r>
              <a:rPr lang="cs-CZ" altLang="en-US" sz="2000" baseline="30000" dirty="0" smtClean="0">
                <a:latin typeface="Arial" panose="020B0604020202020204" pitchFamily="34" charset="0"/>
                <a:cs typeface="Arial" panose="020B0604020202020204" pitchFamily="34" charset="0"/>
              </a:rPr>
              <a:t>-1</a:t>
            </a:r>
            <a:r>
              <a:rPr lang="cs-CZ" altLang="en-U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00956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ástupný symbol pro číslo snímku 3"/>
          <p:cNvSpPr>
            <a:spLocks noGrp="1"/>
          </p:cNvSpPr>
          <p:nvPr>
            <p:ph type="sldNum" sz="quarter" idx="11"/>
          </p:nvPr>
        </p:nvSpPr>
        <p:spPr/>
        <p:txBody>
          <a:bodyPr/>
          <a:lstStyle/>
          <a:p>
            <a:pPr>
              <a:defRPr/>
            </a:pPr>
            <a:fld id="{62F08B4F-15D6-49FC-BF9A-B40AA2CEE923}" type="slidenum">
              <a:rPr lang="en-US" altLang="en-US"/>
              <a:pPr>
                <a:defRPr/>
              </a:pPr>
              <a:t>65</a:t>
            </a:fld>
            <a:endParaRPr lang="en-US" altLang="en-US"/>
          </a:p>
        </p:txBody>
      </p:sp>
      <p:grpSp>
        <p:nvGrpSpPr>
          <p:cNvPr id="27651" name="Group 4"/>
          <p:cNvGrpSpPr>
            <a:grpSpLocks/>
          </p:cNvGrpSpPr>
          <p:nvPr/>
        </p:nvGrpSpPr>
        <p:grpSpPr bwMode="auto">
          <a:xfrm>
            <a:off x="609600" y="1447800"/>
            <a:ext cx="5114925" cy="4213225"/>
            <a:chOff x="384" y="912"/>
            <a:chExt cx="2496" cy="1680"/>
          </a:xfrm>
        </p:grpSpPr>
        <p:sp>
          <p:nvSpPr>
            <p:cNvPr id="27653" name="Line 5"/>
            <p:cNvSpPr>
              <a:spLocks noChangeShapeType="1"/>
            </p:cNvSpPr>
            <p:nvPr/>
          </p:nvSpPr>
          <p:spPr bwMode="auto">
            <a:xfrm flipV="1">
              <a:off x="384" y="960"/>
              <a:ext cx="0" cy="16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4" name="Line 6"/>
            <p:cNvSpPr>
              <a:spLocks noChangeShapeType="1"/>
            </p:cNvSpPr>
            <p:nvPr/>
          </p:nvSpPr>
          <p:spPr bwMode="auto">
            <a:xfrm>
              <a:off x="384" y="2592"/>
              <a:ext cx="22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5" name="Line 7"/>
            <p:cNvSpPr>
              <a:spLocks noChangeShapeType="1"/>
            </p:cNvSpPr>
            <p:nvPr/>
          </p:nvSpPr>
          <p:spPr bwMode="auto">
            <a:xfrm>
              <a:off x="480" y="1728"/>
              <a:ext cx="9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6" name="Line 8"/>
            <p:cNvSpPr>
              <a:spLocks noChangeShapeType="1"/>
            </p:cNvSpPr>
            <p:nvPr/>
          </p:nvSpPr>
          <p:spPr bwMode="auto">
            <a:xfrm>
              <a:off x="1824" y="1056"/>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7" name="Line 9"/>
            <p:cNvSpPr>
              <a:spLocks noChangeShapeType="1"/>
            </p:cNvSpPr>
            <p:nvPr/>
          </p:nvSpPr>
          <p:spPr bwMode="auto">
            <a:xfrm>
              <a:off x="1776" y="2160"/>
              <a:ext cx="7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8" name="Line 10"/>
            <p:cNvSpPr>
              <a:spLocks noChangeShapeType="1"/>
            </p:cNvSpPr>
            <p:nvPr/>
          </p:nvSpPr>
          <p:spPr bwMode="auto">
            <a:xfrm flipH="1">
              <a:off x="1440" y="1056"/>
              <a:ext cx="384"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59" name="Line 11"/>
            <p:cNvSpPr>
              <a:spLocks noChangeShapeType="1"/>
            </p:cNvSpPr>
            <p:nvPr/>
          </p:nvSpPr>
          <p:spPr bwMode="auto">
            <a:xfrm>
              <a:off x="1440" y="1728"/>
              <a:ext cx="33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60" name="Oval 12"/>
            <p:cNvSpPr>
              <a:spLocks noChangeArrowheads="1"/>
            </p:cNvSpPr>
            <p:nvPr/>
          </p:nvSpPr>
          <p:spPr bwMode="auto">
            <a:xfrm>
              <a:off x="672" y="16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1" name="Oval 13"/>
            <p:cNvSpPr>
              <a:spLocks noChangeArrowheads="1"/>
            </p:cNvSpPr>
            <p:nvPr/>
          </p:nvSpPr>
          <p:spPr bwMode="auto">
            <a:xfrm>
              <a:off x="864" y="16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2" name="Oval 14"/>
            <p:cNvSpPr>
              <a:spLocks noChangeArrowheads="1"/>
            </p:cNvSpPr>
            <p:nvPr/>
          </p:nvSpPr>
          <p:spPr bwMode="auto">
            <a:xfrm>
              <a:off x="1056" y="16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3" name="Oval 15"/>
            <p:cNvSpPr>
              <a:spLocks noChangeArrowheads="1"/>
            </p:cNvSpPr>
            <p:nvPr/>
          </p:nvSpPr>
          <p:spPr bwMode="auto">
            <a:xfrm>
              <a:off x="480" y="16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4" name="Oval 16"/>
            <p:cNvSpPr>
              <a:spLocks noChangeArrowheads="1"/>
            </p:cNvSpPr>
            <p:nvPr/>
          </p:nvSpPr>
          <p:spPr bwMode="auto">
            <a:xfrm>
              <a:off x="1248" y="168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5" name="Oval 17"/>
            <p:cNvSpPr>
              <a:spLocks noChangeArrowheads="1"/>
            </p:cNvSpPr>
            <p:nvPr/>
          </p:nvSpPr>
          <p:spPr bwMode="auto">
            <a:xfrm>
              <a:off x="1920" y="1008"/>
              <a:ext cx="144" cy="144"/>
            </a:xfrm>
            <a:prstGeom prst="ellipse">
              <a:avLst/>
            </a:prstGeom>
            <a:solidFill>
              <a:srgbClr val="CC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6" name="Oval 18"/>
            <p:cNvSpPr>
              <a:spLocks noChangeArrowheads="1"/>
            </p:cNvSpPr>
            <p:nvPr/>
          </p:nvSpPr>
          <p:spPr bwMode="auto">
            <a:xfrm>
              <a:off x="2160" y="1008"/>
              <a:ext cx="144" cy="144"/>
            </a:xfrm>
            <a:prstGeom prst="ellipse">
              <a:avLst/>
            </a:prstGeom>
            <a:solidFill>
              <a:srgbClr val="CC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7" name="Oval 19"/>
            <p:cNvSpPr>
              <a:spLocks noChangeArrowheads="1"/>
            </p:cNvSpPr>
            <p:nvPr/>
          </p:nvSpPr>
          <p:spPr bwMode="auto">
            <a:xfrm>
              <a:off x="1824" y="2112"/>
              <a:ext cx="144" cy="144"/>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8" name="Oval 20"/>
            <p:cNvSpPr>
              <a:spLocks noChangeArrowheads="1"/>
            </p:cNvSpPr>
            <p:nvPr/>
          </p:nvSpPr>
          <p:spPr bwMode="auto">
            <a:xfrm>
              <a:off x="2064" y="2112"/>
              <a:ext cx="144" cy="144"/>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69" name="Oval 21"/>
            <p:cNvSpPr>
              <a:spLocks noChangeArrowheads="1"/>
            </p:cNvSpPr>
            <p:nvPr/>
          </p:nvSpPr>
          <p:spPr bwMode="auto">
            <a:xfrm>
              <a:off x="2304" y="2112"/>
              <a:ext cx="144" cy="144"/>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7670" name="Rectangle 22"/>
            <p:cNvSpPr>
              <a:spLocks noChangeArrowheads="1"/>
            </p:cNvSpPr>
            <p:nvPr/>
          </p:nvSpPr>
          <p:spPr bwMode="auto">
            <a:xfrm>
              <a:off x="624" y="2352"/>
              <a:ext cx="511"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800" b="1" baseline="0">
                  <a:solidFill>
                    <a:schemeClr val="accent2"/>
                  </a:solidFill>
                  <a:latin typeface="Arial" pitchFamily="34" charset="0"/>
                </a:rPr>
                <a:t>sférické</a:t>
              </a:r>
              <a:endParaRPr lang="cs-CZ" altLang="en-US" b="1" baseline="0">
                <a:solidFill>
                  <a:schemeClr val="accent2"/>
                </a:solidFill>
                <a:latin typeface="Arial" pitchFamily="34" charset="0"/>
              </a:endParaRPr>
            </a:p>
          </p:txBody>
        </p:sp>
        <p:sp>
          <p:nvSpPr>
            <p:cNvPr id="27671" name="Rectangle 23"/>
            <p:cNvSpPr>
              <a:spLocks noChangeArrowheads="1"/>
            </p:cNvSpPr>
            <p:nvPr/>
          </p:nvSpPr>
          <p:spPr bwMode="auto">
            <a:xfrm>
              <a:off x="1680" y="2352"/>
              <a:ext cx="71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800" b="1" baseline="0">
                  <a:solidFill>
                    <a:schemeClr val="accent2"/>
                  </a:solidFill>
                  <a:latin typeface="Arial" pitchFamily="34" charset="0"/>
                </a:rPr>
                <a:t>oktaedrické</a:t>
              </a:r>
              <a:endParaRPr lang="cs-CZ" altLang="en-US" b="1" baseline="0">
                <a:solidFill>
                  <a:schemeClr val="accent2"/>
                </a:solidFill>
                <a:latin typeface="Arial" pitchFamily="34" charset="0"/>
              </a:endParaRPr>
            </a:p>
          </p:txBody>
        </p:sp>
        <p:sp>
          <p:nvSpPr>
            <p:cNvPr id="27672" name="Rectangle 24"/>
            <p:cNvSpPr>
              <a:spLocks noChangeArrowheads="1"/>
            </p:cNvSpPr>
            <p:nvPr/>
          </p:nvSpPr>
          <p:spPr bwMode="auto">
            <a:xfrm>
              <a:off x="2400" y="912"/>
              <a:ext cx="255"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800" b="1" i="1" baseline="0">
                  <a:solidFill>
                    <a:schemeClr val="accent2"/>
                  </a:solidFill>
                  <a:latin typeface="Arial" pitchFamily="34" charset="0"/>
                </a:rPr>
                <a:t>e</a:t>
              </a:r>
              <a:r>
                <a:rPr lang="cs-CZ" altLang="en-US" sz="1800" b="1" i="1" baseline="-25000">
                  <a:solidFill>
                    <a:schemeClr val="accent2"/>
                  </a:solidFill>
                  <a:latin typeface="Arial" pitchFamily="34" charset="0"/>
                </a:rPr>
                <a:t>g</a:t>
              </a:r>
              <a:endParaRPr lang="cs-CZ" altLang="en-US" b="1" baseline="0">
                <a:solidFill>
                  <a:schemeClr val="accent2"/>
                </a:solidFill>
                <a:latin typeface="Arial" pitchFamily="34" charset="0"/>
              </a:endParaRPr>
            </a:p>
          </p:txBody>
        </p:sp>
        <p:sp>
          <p:nvSpPr>
            <p:cNvPr id="27673" name="Rectangle 25"/>
            <p:cNvSpPr>
              <a:spLocks noChangeArrowheads="1"/>
            </p:cNvSpPr>
            <p:nvPr/>
          </p:nvSpPr>
          <p:spPr bwMode="auto">
            <a:xfrm>
              <a:off x="2544" y="2064"/>
              <a:ext cx="33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800" b="1" i="1" baseline="0">
                  <a:solidFill>
                    <a:schemeClr val="accent2"/>
                  </a:solidFill>
                  <a:latin typeface="Arial" pitchFamily="34" charset="0"/>
                </a:rPr>
                <a:t>t</a:t>
              </a:r>
              <a:r>
                <a:rPr lang="cs-CZ" altLang="en-US" sz="1800" b="1" i="1" baseline="-25000">
                  <a:solidFill>
                    <a:schemeClr val="accent2"/>
                  </a:solidFill>
                  <a:latin typeface="Arial" pitchFamily="34" charset="0"/>
                </a:rPr>
                <a:t>2g</a:t>
              </a:r>
              <a:endParaRPr lang="cs-CZ" altLang="en-US" b="1" baseline="0">
                <a:solidFill>
                  <a:schemeClr val="accent2"/>
                </a:solidFill>
                <a:latin typeface="Arial" pitchFamily="34" charset="0"/>
              </a:endParaRPr>
            </a:p>
          </p:txBody>
        </p:sp>
        <p:sp>
          <p:nvSpPr>
            <p:cNvPr id="27674" name="Line 26"/>
            <p:cNvSpPr>
              <a:spLocks noChangeShapeType="1"/>
            </p:cNvSpPr>
            <p:nvPr/>
          </p:nvSpPr>
          <p:spPr bwMode="auto">
            <a:xfrm>
              <a:off x="2832" y="1056"/>
              <a:ext cx="0" cy="110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75" name="Rectangle 27"/>
            <p:cNvSpPr>
              <a:spLocks noChangeArrowheads="1"/>
            </p:cNvSpPr>
            <p:nvPr/>
          </p:nvSpPr>
          <p:spPr bwMode="auto">
            <a:xfrm>
              <a:off x="2544" y="1440"/>
              <a:ext cx="288"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800" b="1" i="1" baseline="0">
                  <a:solidFill>
                    <a:schemeClr val="accent2"/>
                  </a:solidFill>
                  <a:latin typeface="Symbol" pitchFamily="18" charset="2"/>
                </a:rPr>
                <a:t>D</a:t>
              </a:r>
              <a:r>
                <a:rPr lang="cs-CZ" altLang="en-US" sz="1800" b="1" i="1" baseline="-25000">
                  <a:solidFill>
                    <a:schemeClr val="accent2"/>
                  </a:solidFill>
                  <a:latin typeface="Arial" pitchFamily="34" charset="0"/>
                </a:rPr>
                <a:t>O</a:t>
              </a:r>
              <a:endParaRPr lang="cs-CZ" altLang="en-US" b="1" baseline="0">
                <a:solidFill>
                  <a:schemeClr val="accent2"/>
                </a:solidFill>
                <a:latin typeface="Arial" pitchFamily="34" charset="0"/>
              </a:endParaRPr>
            </a:p>
          </p:txBody>
        </p:sp>
        <p:sp>
          <p:nvSpPr>
            <p:cNvPr id="27676" name="Rectangle 28"/>
            <p:cNvSpPr>
              <a:spLocks noChangeArrowheads="1"/>
            </p:cNvSpPr>
            <p:nvPr/>
          </p:nvSpPr>
          <p:spPr bwMode="auto">
            <a:xfrm>
              <a:off x="2016" y="1276"/>
              <a:ext cx="52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600" b="1" baseline="0">
                  <a:solidFill>
                    <a:schemeClr val="accent2"/>
                  </a:solidFill>
                  <a:latin typeface="Symbol" pitchFamily="18" charset="2"/>
                </a:rPr>
                <a:t>3/5</a:t>
              </a:r>
              <a:r>
                <a:rPr lang="cs-CZ" altLang="en-US" sz="1600" b="1" i="1" baseline="0">
                  <a:solidFill>
                    <a:schemeClr val="accent2"/>
                  </a:solidFill>
                  <a:latin typeface="Symbol" pitchFamily="18" charset="2"/>
                </a:rPr>
                <a:t> D</a:t>
              </a:r>
              <a:r>
                <a:rPr lang="cs-CZ" altLang="en-US" sz="1600" b="1" i="1" baseline="-25000">
                  <a:solidFill>
                    <a:schemeClr val="accent2"/>
                  </a:solidFill>
                  <a:latin typeface="Arial" pitchFamily="34" charset="0"/>
                </a:rPr>
                <a:t>O</a:t>
              </a:r>
              <a:endParaRPr lang="cs-CZ" altLang="en-US" b="1" baseline="0">
                <a:solidFill>
                  <a:schemeClr val="accent2"/>
                </a:solidFill>
                <a:latin typeface="Arial" pitchFamily="34" charset="0"/>
              </a:endParaRPr>
            </a:p>
          </p:txBody>
        </p:sp>
        <p:sp>
          <p:nvSpPr>
            <p:cNvPr id="27677" name="Rectangle 29"/>
            <p:cNvSpPr>
              <a:spLocks noChangeArrowheads="1"/>
            </p:cNvSpPr>
            <p:nvPr/>
          </p:nvSpPr>
          <p:spPr bwMode="auto">
            <a:xfrm>
              <a:off x="2016" y="1824"/>
              <a:ext cx="52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a:spcBef>
                  <a:spcPct val="0"/>
                </a:spcBef>
                <a:buClrTx/>
                <a:buSzTx/>
                <a:buFontTx/>
                <a:buNone/>
              </a:pPr>
              <a:r>
                <a:rPr lang="cs-CZ" altLang="en-US" sz="1600" b="1" baseline="0">
                  <a:solidFill>
                    <a:schemeClr val="accent2"/>
                  </a:solidFill>
                  <a:latin typeface="Symbol" pitchFamily="18" charset="2"/>
                </a:rPr>
                <a:t>2/5</a:t>
              </a:r>
              <a:r>
                <a:rPr lang="cs-CZ" altLang="en-US" sz="1600" b="1" i="1" baseline="0">
                  <a:solidFill>
                    <a:schemeClr val="accent2"/>
                  </a:solidFill>
                  <a:latin typeface="Symbol" pitchFamily="18" charset="2"/>
                </a:rPr>
                <a:t> D</a:t>
              </a:r>
              <a:r>
                <a:rPr lang="cs-CZ" altLang="en-US" sz="1600" b="1" i="1" baseline="-25000">
                  <a:solidFill>
                    <a:schemeClr val="accent2"/>
                  </a:solidFill>
                  <a:latin typeface="Arial" pitchFamily="34" charset="0"/>
                </a:rPr>
                <a:t>O</a:t>
              </a:r>
              <a:endParaRPr lang="cs-CZ" altLang="en-US" b="1" baseline="0">
                <a:solidFill>
                  <a:schemeClr val="accent2"/>
                </a:solidFill>
                <a:latin typeface="Arial" pitchFamily="34" charset="0"/>
              </a:endParaRPr>
            </a:p>
          </p:txBody>
        </p:sp>
        <p:sp>
          <p:nvSpPr>
            <p:cNvPr id="27678" name="Line 30"/>
            <p:cNvSpPr>
              <a:spLocks noChangeShapeType="1"/>
            </p:cNvSpPr>
            <p:nvPr/>
          </p:nvSpPr>
          <p:spPr bwMode="auto">
            <a:xfrm>
              <a:off x="2448" y="1680"/>
              <a:ext cx="0" cy="480"/>
            </a:xfrm>
            <a:prstGeom prst="line">
              <a:avLst/>
            </a:prstGeom>
            <a:noFill/>
            <a:ln w="635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679" name="Line 31"/>
            <p:cNvSpPr>
              <a:spLocks noChangeShapeType="1"/>
            </p:cNvSpPr>
            <p:nvPr/>
          </p:nvSpPr>
          <p:spPr bwMode="auto">
            <a:xfrm>
              <a:off x="2448" y="1056"/>
              <a:ext cx="0" cy="624"/>
            </a:xfrm>
            <a:prstGeom prst="line">
              <a:avLst/>
            </a:prstGeom>
            <a:noFill/>
            <a:ln w="635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pic>
        <p:nvPicPr>
          <p:cNvPr id="27652" name="Picture 32"/>
          <p:cNvPicPr>
            <a:picLocks noGrp="1" noChangeAspect="1" noChangeArrowheads="1"/>
          </p:cNvPicPr>
          <p:nvPr>
            <p:ph/>
          </p:nvPr>
        </p:nvPicPr>
        <p:blipFill>
          <a:blip r:embed="rId2">
            <a:extLst>
              <a:ext uri="{28A0092B-C50C-407E-A947-70E740481C1C}">
                <a14:useLocalDpi xmlns:a14="http://schemas.microsoft.com/office/drawing/2010/main" val="0"/>
              </a:ext>
            </a:extLst>
          </a:blip>
          <a:srcRect l="34509" t="26433" r="34482" b="26401"/>
          <a:stretch>
            <a:fillRect/>
          </a:stretch>
        </p:blipFill>
        <p:spPr>
          <a:xfrm>
            <a:off x="6588125" y="1557338"/>
            <a:ext cx="2232025" cy="2484437"/>
          </a:xfrm>
          <a:noFill/>
        </p:spPr>
      </p:pic>
    </p:spTree>
    <p:extLst>
      <p:ext uri="{BB962C8B-B14F-4D97-AF65-F5344CB8AC3E}">
        <p14:creationId xmlns:p14="http://schemas.microsoft.com/office/powerpoint/2010/main" val="3080578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52400" y="228600"/>
            <a:ext cx="8839200" cy="5472113"/>
          </a:xfrm>
        </p:spPr>
        <p:txBody>
          <a:bodyPr>
            <a:normAutofit/>
          </a:bodyPr>
          <a:lstStyle/>
          <a:p>
            <a:pPr marL="0" indent="0" eaLnBrk="1" hangingPunct="1">
              <a:buNone/>
            </a:pPr>
            <a:r>
              <a:rPr lang="cs-CZ" altLang="en-US" sz="2000" b="1" dirty="0" smtClean="0">
                <a:latin typeface="Arial" panose="020B0604020202020204" pitchFamily="34" charset="0"/>
                <a:cs typeface="Arial" panose="020B0604020202020204" pitchFamily="34" charset="0"/>
              </a:rPr>
              <a:t>Velikost D závisí:</a:t>
            </a:r>
          </a:p>
          <a:p>
            <a:pP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I) </a:t>
            </a:r>
            <a:r>
              <a:rPr lang="cs-CZ" altLang="en-US" sz="2000" u="sng" dirty="0" smtClean="0">
                <a:latin typeface="Arial" panose="020B0604020202020204" pitchFamily="34" charset="0"/>
                <a:cs typeface="Arial" panose="020B0604020202020204" pitchFamily="34" charset="0"/>
              </a:rPr>
              <a:t>na centrálním atomu</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 s oxidačním číslem stoupá D</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b) s hlavním kvantovým číslem stoupá D</a:t>
            </a:r>
          </a:p>
          <a:p>
            <a:pP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II) </a:t>
            </a:r>
            <a:r>
              <a:rPr lang="cs-CZ" altLang="en-US" sz="2000" u="sng" dirty="0" smtClean="0">
                <a:latin typeface="Arial" panose="020B0604020202020204" pitchFamily="34" charset="0"/>
                <a:cs typeface="Arial" panose="020B0604020202020204" pitchFamily="34" charset="0"/>
              </a:rPr>
              <a:t>na povaze ligandu</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ligandy lze sestavit podle schopnosti štěpit d-orbitaly centrálního kovu do tzv. </a:t>
            </a:r>
            <a:r>
              <a:rPr lang="cs-CZ" altLang="en-US" sz="2000" b="1" dirty="0" err="1" smtClean="0">
                <a:latin typeface="Arial" panose="020B0604020202020204" pitchFamily="34" charset="0"/>
                <a:cs typeface="Arial" panose="020B0604020202020204" pitchFamily="34" charset="0"/>
              </a:rPr>
              <a:t>spektrochemické</a:t>
            </a:r>
            <a:r>
              <a:rPr lang="cs-CZ" altLang="en-US" sz="2000" b="1" dirty="0" smtClean="0">
                <a:latin typeface="Arial" panose="020B0604020202020204" pitchFamily="34" charset="0"/>
                <a:cs typeface="Arial" panose="020B0604020202020204" pitchFamily="34" charset="0"/>
              </a:rPr>
              <a:t> řady ligandů</a:t>
            </a:r>
            <a:r>
              <a:rPr lang="en-US" altLang="en-US" sz="2000" b="1" dirty="0" smtClean="0">
                <a:latin typeface="Arial" panose="020B0604020202020204" pitchFamily="34" charset="0"/>
                <a:cs typeface="Arial" panose="020B0604020202020204" pitchFamily="34" charset="0"/>
              </a:rPr>
              <a:t>:</a:t>
            </a:r>
            <a:endParaRPr lang="cs-CZ" altLang="en-US" sz="2000" b="1"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en-US" altLang="en-US" sz="1000" b="1" dirty="0" smtClean="0">
              <a:latin typeface="Arial" panose="020B0604020202020204" pitchFamily="34" charset="0"/>
              <a:cs typeface="Arial" panose="020B0604020202020204" pitchFamily="34" charset="0"/>
            </a:endParaRPr>
          </a:p>
          <a:p>
            <a:pPr marL="0" indent="0" algn="just">
              <a:buClrTx/>
              <a:buSzTx/>
              <a:buFontTx/>
              <a:buNone/>
            </a:pPr>
            <a:r>
              <a:rPr lang="cs-CZ" altLang="en-US" sz="2000" b="1" dirty="0" smtClean="0">
                <a:solidFill>
                  <a:schemeClr val="accent2"/>
                </a:solidFill>
                <a:latin typeface="Arial" panose="020B0604020202020204" pitchFamily="34" charset="0"/>
                <a:cs typeface="Arial" panose="020B0604020202020204" pitchFamily="34" charset="0"/>
              </a:rPr>
              <a:t>I</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 Br</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Cl</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SCN</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F</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S</a:t>
            </a:r>
            <a:r>
              <a:rPr lang="cs-CZ" altLang="en-US" sz="2000" b="1" baseline="-25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O</a:t>
            </a:r>
            <a:r>
              <a:rPr lang="cs-CZ" altLang="en-US" sz="2000" b="1" baseline="-25000" dirty="0" smtClean="0">
                <a:solidFill>
                  <a:schemeClr val="accent2"/>
                </a:solidFill>
                <a:latin typeface="Arial" panose="020B0604020202020204" pitchFamily="34" charset="0"/>
                <a:cs typeface="Arial" panose="020B0604020202020204" pitchFamily="34" charset="0"/>
              </a:rPr>
              <a:t>3</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CO</a:t>
            </a:r>
            <a:r>
              <a:rPr lang="cs-CZ" altLang="en-US" sz="2000" b="1" baseline="-25000" dirty="0" smtClean="0">
                <a:solidFill>
                  <a:schemeClr val="accent2"/>
                </a:solidFill>
                <a:latin typeface="Arial" panose="020B0604020202020204" pitchFamily="34" charset="0"/>
                <a:cs typeface="Arial" panose="020B0604020202020204" pitchFamily="34" charset="0"/>
              </a:rPr>
              <a:t>3</a:t>
            </a:r>
            <a:r>
              <a:rPr lang="cs-CZ" altLang="en-US" sz="2000" b="1" baseline="30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 OH</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NO</a:t>
            </a:r>
            <a:r>
              <a:rPr lang="cs-CZ" altLang="en-US" sz="2000" b="1" baseline="-25000" dirty="0" smtClean="0">
                <a:solidFill>
                  <a:schemeClr val="accent2"/>
                </a:solidFill>
                <a:latin typeface="Arial" panose="020B0604020202020204" pitchFamily="34" charset="0"/>
                <a:cs typeface="Arial" panose="020B0604020202020204" pitchFamily="34" charset="0"/>
              </a:rPr>
              <a:t>3</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SO</a:t>
            </a:r>
            <a:r>
              <a:rPr lang="cs-CZ" altLang="en-US" sz="2000" b="1" baseline="-25000" dirty="0" smtClean="0">
                <a:solidFill>
                  <a:schemeClr val="accent2"/>
                </a:solidFill>
                <a:latin typeface="Arial" panose="020B0604020202020204" pitchFamily="34" charset="0"/>
                <a:cs typeface="Arial" panose="020B0604020202020204" pitchFamily="34" charset="0"/>
              </a:rPr>
              <a:t>4</a:t>
            </a:r>
            <a:r>
              <a:rPr lang="cs-CZ" altLang="en-US" sz="2000" b="1" baseline="30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 H</a:t>
            </a:r>
            <a:r>
              <a:rPr lang="cs-CZ" altLang="en-US" sz="2000" b="1" baseline="-25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O, C</a:t>
            </a:r>
            <a:r>
              <a:rPr lang="cs-CZ" altLang="en-US" sz="2000" b="1" baseline="-25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O</a:t>
            </a:r>
            <a:r>
              <a:rPr lang="cs-CZ" altLang="en-US" sz="2000" b="1" baseline="-25000" dirty="0" smtClean="0">
                <a:solidFill>
                  <a:schemeClr val="accent2"/>
                </a:solidFill>
                <a:latin typeface="Arial" panose="020B0604020202020204" pitchFamily="34" charset="0"/>
                <a:cs typeface="Arial" panose="020B0604020202020204" pitchFamily="34" charset="0"/>
              </a:rPr>
              <a:t>4</a:t>
            </a:r>
            <a:r>
              <a:rPr lang="cs-CZ" altLang="en-US" sz="2000" b="1" baseline="30000" dirty="0" smtClean="0">
                <a:solidFill>
                  <a:schemeClr val="accent2"/>
                </a:solidFill>
                <a:latin typeface="Arial" panose="020B0604020202020204" pitchFamily="34" charset="0"/>
                <a:cs typeface="Arial" panose="020B0604020202020204" pitchFamily="34" charset="0"/>
              </a:rPr>
              <a:t>2-</a:t>
            </a:r>
            <a:r>
              <a:rPr lang="cs-CZ" altLang="en-US" sz="2000" b="1" dirty="0" smtClean="0">
                <a:solidFill>
                  <a:schemeClr val="accent2"/>
                </a:solidFill>
                <a:latin typeface="Arial" panose="020B0604020202020204" pitchFamily="34" charset="0"/>
                <a:cs typeface="Arial" panose="020B0604020202020204" pitchFamily="34" charset="0"/>
              </a:rPr>
              <a:t>, NO</a:t>
            </a:r>
            <a:r>
              <a:rPr lang="cs-CZ" altLang="en-US" sz="2000" b="1" baseline="-25000" dirty="0" smtClean="0">
                <a:solidFill>
                  <a:schemeClr val="accent2"/>
                </a:solidFill>
                <a:latin typeface="Arial" panose="020B0604020202020204" pitchFamily="34" charset="0"/>
                <a:cs typeface="Arial" panose="020B0604020202020204" pitchFamily="34" charset="0"/>
              </a:rPr>
              <a:t>2</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NH</a:t>
            </a:r>
            <a:r>
              <a:rPr lang="cs-CZ" altLang="en-US" sz="2000" b="1" baseline="-25000" dirty="0" smtClean="0">
                <a:solidFill>
                  <a:schemeClr val="accent2"/>
                </a:solidFill>
                <a:latin typeface="Arial" panose="020B0604020202020204" pitchFamily="34" charset="0"/>
                <a:cs typeface="Arial" panose="020B0604020202020204" pitchFamily="34" charset="0"/>
              </a:rPr>
              <a:t>3</a:t>
            </a:r>
            <a:r>
              <a:rPr lang="cs-CZ" altLang="en-US" sz="2000" b="1" dirty="0" smtClean="0">
                <a:solidFill>
                  <a:schemeClr val="accent2"/>
                </a:solidFill>
                <a:latin typeface="Arial" panose="020B0604020202020204" pitchFamily="34" charset="0"/>
                <a:cs typeface="Arial" panose="020B0604020202020204" pitchFamily="34" charset="0"/>
              </a:rPr>
              <a:t>, C</a:t>
            </a:r>
            <a:r>
              <a:rPr lang="cs-CZ" altLang="en-US" sz="2000" b="1" baseline="-25000" dirty="0" smtClean="0">
                <a:solidFill>
                  <a:schemeClr val="accent2"/>
                </a:solidFill>
                <a:latin typeface="Arial" panose="020B0604020202020204" pitchFamily="34" charset="0"/>
                <a:cs typeface="Arial" panose="020B0604020202020204" pitchFamily="34" charset="0"/>
              </a:rPr>
              <a:t>5</a:t>
            </a:r>
            <a:r>
              <a:rPr lang="cs-CZ" altLang="en-US" sz="2000" b="1" dirty="0" smtClean="0">
                <a:solidFill>
                  <a:schemeClr val="accent2"/>
                </a:solidFill>
                <a:latin typeface="Arial" panose="020B0604020202020204" pitchFamily="34" charset="0"/>
                <a:cs typeface="Arial" panose="020B0604020202020204" pitchFamily="34" charset="0"/>
              </a:rPr>
              <a:t>H</a:t>
            </a:r>
            <a:r>
              <a:rPr lang="cs-CZ" altLang="en-US" sz="2000" b="1" baseline="-25000" dirty="0" smtClean="0">
                <a:solidFill>
                  <a:schemeClr val="accent2"/>
                </a:solidFill>
                <a:latin typeface="Arial" panose="020B0604020202020204" pitchFamily="34" charset="0"/>
                <a:cs typeface="Arial" panose="020B0604020202020204" pitchFamily="34" charset="0"/>
              </a:rPr>
              <a:t>5</a:t>
            </a:r>
            <a:r>
              <a:rPr lang="cs-CZ" altLang="en-US" sz="2000" b="1" dirty="0" smtClean="0">
                <a:solidFill>
                  <a:schemeClr val="accent2"/>
                </a:solidFill>
                <a:latin typeface="Arial" panose="020B0604020202020204" pitchFamily="34" charset="0"/>
                <a:cs typeface="Arial" panose="020B0604020202020204" pitchFamily="34" charset="0"/>
              </a:rPr>
              <a:t>N, en, H</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C</a:t>
            </a:r>
            <a:r>
              <a:rPr lang="cs-CZ" altLang="en-US" sz="2000" b="1" baseline="-25000" dirty="0" smtClean="0">
                <a:solidFill>
                  <a:schemeClr val="accent2"/>
                </a:solidFill>
                <a:latin typeface="Arial" panose="020B0604020202020204" pitchFamily="34" charset="0"/>
                <a:cs typeface="Arial" panose="020B0604020202020204" pitchFamily="34" charset="0"/>
              </a:rPr>
              <a:t>5</a:t>
            </a:r>
            <a:r>
              <a:rPr lang="cs-CZ" altLang="en-US" sz="2000" b="1" dirty="0" smtClean="0">
                <a:solidFill>
                  <a:schemeClr val="accent2"/>
                </a:solidFill>
                <a:latin typeface="Arial" panose="020B0604020202020204" pitchFamily="34" charset="0"/>
                <a:cs typeface="Arial" panose="020B0604020202020204" pitchFamily="34" charset="0"/>
              </a:rPr>
              <a:t>H</a:t>
            </a:r>
            <a:r>
              <a:rPr lang="cs-CZ" altLang="en-US" sz="2000" b="1" baseline="-25000" dirty="0" smtClean="0">
                <a:solidFill>
                  <a:schemeClr val="accent2"/>
                </a:solidFill>
                <a:latin typeface="Arial" panose="020B0604020202020204" pitchFamily="34" charset="0"/>
                <a:cs typeface="Arial" panose="020B0604020202020204" pitchFamily="34" charset="0"/>
              </a:rPr>
              <a:t>5</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CO, CN</a:t>
            </a:r>
            <a:r>
              <a:rPr lang="cs-CZ" altLang="en-US" sz="2000" b="1" baseline="30000" dirty="0" smtClean="0">
                <a:solidFill>
                  <a:schemeClr val="accent2"/>
                </a:solidFill>
                <a:latin typeface="Arial" panose="020B0604020202020204" pitchFamily="34" charset="0"/>
                <a:cs typeface="Arial" panose="020B0604020202020204" pitchFamily="34" charset="0"/>
              </a:rPr>
              <a:t>-</a:t>
            </a:r>
            <a:r>
              <a:rPr lang="cs-CZ" altLang="en-US" sz="2000" b="1" dirty="0" smtClean="0">
                <a:solidFill>
                  <a:schemeClr val="accent2"/>
                </a:solidFill>
                <a:latin typeface="Arial" panose="020B0604020202020204" pitchFamily="34" charset="0"/>
                <a:cs typeface="Arial" panose="020B0604020202020204" pitchFamily="34" charset="0"/>
              </a:rPr>
              <a:t> </a:t>
            </a:r>
          </a:p>
          <a:p>
            <a:pPr marL="0" indent="0" algn="just">
              <a:buClrTx/>
              <a:buSzTx/>
              <a:buFontTx/>
              <a:buNone/>
            </a:pPr>
            <a:endParaRPr lang="cs-CZ" altLang="en-US" sz="1000" b="1" dirty="0" smtClean="0">
              <a:solidFill>
                <a:schemeClr val="accent2"/>
              </a:solidFill>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 zhruba platí pořadí: </a:t>
            </a:r>
          </a:p>
          <a:p>
            <a:pPr eaLnBrk="1" hangingPunct="1">
              <a:buFont typeface="Wingdings" pitchFamily="2" charset="2"/>
              <a:buNone/>
            </a:pPr>
            <a:r>
              <a:rPr lang="cs-CZ" altLang="en-US" sz="2000" dirty="0" err="1" smtClean="0">
                <a:latin typeface="Arial" panose="020B0604020202020204" pitchFamily="34" charset="0"/>
                <a:cs typeface="Arial" panose="020B0604020202020204" pitchFamily="34" charset="0"/>
              </a:rPr>
              <a:t>halogenkomplexy</a:t>
            </a:r>
            <a:r>
              <a:rPr lang="cs-CZ" altLang="en-US" sz="2000" dirty="0" smtClean="0">
                <a:latin typeface="Arial" panose="020B0604020202020204" pitchFamily="34" charset="0"/>
                <a:cs typeface="Arial" panose="020B0604020202020204" pitchFamily="34" charset="0"/>
                <a:sym typeface="Symbol" pitchFamily="18" charset="2"/>
              </a:rPr>
              <a:t> </a:t>
            </a:r>
            <a:r>
              <a:rPr lang="en-US" altLang="en-US" sz="2000" dirty="0" smtClean="0">
                <a:latin typeface="Arial" panose="020B0604020202020204" pitchFamily="34" charset="0"/>
                <a:cs typeface="Arial" panose="020B0604020202020204" pitchFamily="34" charset="0"/>
                <a:sym typeface="Symbol" pitchFamily="18" charset="2"/>
              </a:rPr>
              <a:t>&lt;</a:t>
            </a: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err="1" smtClean="0">
                <a:latin typeface="Arial" panose="020B0604020202020204" pitchFamily="34" charset="0"/>
                <a:cs typeface="Arial" panose="020B0604020202020204" pitchFamily="34" charset="0"/>
              </a:rPr>
              <a:t>aguakomplexy</a:t>
            </a:r>
            <a:r>
              <a:rPr lang="cs-CZ"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sym typeface="Symbol" pitchFamily="18" charset="2"/>
              </a:rPr>
              <a:t>&lt;</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amminkomplexy</a:t>
            </a:r>
            <a:r>
              <a:rPr lang="cs-CZ"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sym typeface="Symbol" pitchFamily="18" charset="2"/>
              </a:rPr>
              <a:t>&lt;</a:t>
            </a:r>
            <a:r>
              <a:rPr lang="cs-CZ" altLang="en-US" sz="2000" dirty="0" smtClean="0">
                <a:latin typeface="Arial" panose="020B0604020202020204" pitchFamily="34" charset="0"/>
                <a:cs typeface="Arial" panose="020B0604020202020204" pitchFamily="34" charset="0"/>
              </a:rPr>
              <a:t> </a:t>
            </a:r>
            <a:r>
              <a:rPr lang="cs-CZ" altLang="en-US" sz="2000" dirty="0" err="1" smtClean="0">
                <a:latin typeface="Arial" panose="020B0604020202020204" pitchFamily="34" charset="0"/>
                <a:cs typeface="Arial" panose="020B0604020202020204" pitchFamily="34" charset="0"/>
              </a:rPr>
              <a:t>kyanokomplexy</a:t>
            </a:r>
            <a:endParaRPr lang="cs-CZ" altLang="en-US" sz="2000" dirty="0" smtClean="0">
              <a:latin typeface="Arial" panose="020B0604020202020204" pitchFamily="34" charset="0"/>
              <a:cs typeface="Arial" panose="020B0604020202020204" pitchFamily="34" charset="0"/>
            </a:endParaRPr>
          </a:p>
        </p:txBody>
      </p:sp>
      <p:sp>
        <p:nvSpPr>
          <p:cNvPr id="28676" name="AutoShape 4"/>
          <p:cNvSpPr>
            <a:spLocks noChangeArrowheads="1"/>
          </p:cNvSpPr>
          <p:nvPr/>
        </p:nvSpPr>
        <p:spPr bwMode="auto">
          <a:xfrm>
            <a:off x="250825" y="4508500"/>
            <a:ext cx="976313" cy="485775"/>
          </a:xfrm>
          <a:prstGeom prst="rightArrow">
            <a:avLst>
              <a:gd name="adj1" fmla="val 84315"/>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
        <p:nvSpPr>
          <p:cNvPr id="28677" name="AutoShape 5"/>
          <p:cNvSpPr>
            <a:spLocks noChangeArrowheads="1"/>
          </p:cNvSpPr>
          <p:nvPr/>
        </p:nvSpPr>
        <p:spPr bwMode="auto">
          <a:xfrm>
            <a:off x="684213" y="6308725"/>
            <a:ext cx="3311525" cy="485775"/>
          </a:xfrm>
          <a:prstGeom prst="rightArrow">
            <a:avLst>
              <a:gd name="adj1" fmla="val 50000"/>
              <a:gd name="adj2" fmla="val 17042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Font typeface="Wingdings" pitchFamily="2" charset="2"/>
              <a:defRPr sz="2400" baseline="30000">
                <a:solidFill>
                  <a:schemeClr val="tx1"/>
                </a:solidFill>
                <a:latin typeface="Times New Roman" pitchFamily="18" charset="0"/>
              </a:defRPr>
            </a:lvl9pPr>
          </a:lstStyle>
          <a:p>
            <a:pPr eaLnBrk="1" hangingPunct="1"/>
            <a:endParaRPr lang="cs-CZ" altLang="cs-CZ"/>
          </a:p>
        </p:txBody>
      </p:sp>
    </p:spTree>
    <p:extLst>
      <p:ext uri="{BB962C8B-B14F-4D97-AF65-F5344CB8AC3E}">
        <p14:creationId xmlns:p14="http://schemas.microsoft.com/office/powerpoint/2010/main" val="3599190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chem1.com/acad/webtext/chembond/CB-images/ligand_streng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0" y="4811546"/>
            <a:ext cx="8409600" cy="172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http://www.chem1.com/acad/webtext/chembond/CB-images/cc-highlowfie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60" y="27364"/>
            <a:ext cx="7473600" cy="276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strong Fie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00" y="2706045"/>
            <a:ext cx="2782080" cy="191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weak Fie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840" y="2661400"/>
            <a:ext cx="2695680" cy="200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648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dlt.ncssm.edu/tiger/diagrams/complexions/Octahed_Complex_CoF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80" y="594783"/>
            <a:ext cx="6750720" cy="248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www.dlt.ncssm.edu/tiger/diagrams/complexions/Octahed_Complex_CoNH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21" y="3575896"/>
            <a:ext cx="7103520" cy="261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69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chem1.com/acad/webtext/chembond/CB-images/CCdorbspl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14400"/>
            <a:ext cx="5080320" cy="312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http://www.chem1.com/acad/webtext/chembond/CB-images/CC-dorbsplitt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41" y="249146"/>
            <a:ext cx="3038400" cy="235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http://images.flatworldknowledge.com/averillfwk/averillfwk-fig23_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0080" y="4565600"/>
            <a:ext cx="6407793" cy="22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http://chemwiki.ucdavis.edu/@api/deki/files/14823/=weak_Fie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00" y="2695963"/>
            <a:ext cx="2280960" cy="169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0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304800"/>
            <a:ext cx="8763000" cy="6400800"/>
          </a:xfrm>
        </p:spPr>
        <p:txBody>
          <a:bodyPr>
            <a:normAutofit/>
          </a:bodyPr>
          <a:lstStyle/>
          <a:p>
            <a:pP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Reakc</a:t>
            </a:r>
            <a:r>
              <a:rPr lang="cs-CZ" altLang="en-US" sz="2000" dirty="0" smtClean="0">
                <a:latin typeface="Arial" panose="020B0604020202020204" pitchFamily="34" charset="0"/>
                <a:cs typeface="Arial" panose="020B0604020202020204" pitchFamily="34" charset="0"/>
              </a:rPr>
              <a:t>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dikyslíkem</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vznikají oxidy, peroxidy a </a:t>
            </a:r>
            <a:r>
              <a:rPr lang="cs-CZ" altLang="en-US" sz="2000" dirty="0" err="1" smtClean="0">
                <a:latin typeface="Arial" panose="020B0604020202020204" pitchFamily="34" charset="0"/>
                <a:cs typeface="Arial" panose="020B0604020202020204" pitchFamily="34" charset="0"/>
              </a:rPr>
              <a:t>superoxidy</a:t>
            </a:r>
            <a:r>
              <a:rPr lang="en-GB" altLang="en-US" sz="2000" dirty="0" smtClean="0">
                <a:latin typeface="Arial" panose="020B0604020202020204" pitchFamily="34" charset="0"/>
                <a:cs typeface="Arial" panose="020B0604020202020204" pitchFamily="34" charset="0"/>
              </a:rPr>
              <a:t>:</a:t>
            </a:r>
            <a:endParaRPr lang="en-GB" altLang="en-US" sz="2000" b="1"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b="1"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            </a:t>
            </a:r>
            <a:r>
              <a:rPr lang="cs-CZ" altLang="en-US" sz="2000" b="1" dirty="0" smtClean="0">
                <a:latin typeface="Arial" panose="020B0604020202020204" pitchFamily="34" charset="0"/>
                <a:cs typeface="Arial" panose="020B0604020202020204" pitchFamily="34" charset="0"/>
              </a:rPr>
              <a:t>	</a:t>
            </a:r>
            <a:r>
              <a:rPr lang="en-GB" altLang="en-US" sz="2000" b="1"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4Li   +   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2Li</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2Na  +   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Na</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K   +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KO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endParaRPr lang="cs-CZ" altLang="en-US" sz="1000" dirty="0" smtClean="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oxid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peroxid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 </a:t>
            </a:r>
            <a:r>
              <a:rPr lang="en-GB" altLang="en-US" sz="2000" dirty="0" err="1" smtClean="0">
                <a:latin typeface="Arial" panose="020B0604020202020204" pitchFamily="34" charset="0"/>
                <a:cs typeface="Arial" panose="020B0604020202020204" pitchFamily="34" charset="0"/>
              </a:rPr>
              <a:t>superoxid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vodou</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Li</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2LiOH</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Na</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2H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2NaOH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2KO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   2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2KOH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  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p>
          <a:p>
            <a:pPr eaLnBrk="1" hangingPunct="1">
              <a:buFont typeface="Wingdings" pitchFamily="2" charset="2"/>
              <a:buNone/>
            </a:pPr>
            <a:endParaRPr lang="cs-CZ" altLang="en-US" sz="1000" dirty="0">
              <a:latin typeface="Arial" panose="020B0604020202020204" pitchFamily="34" charset="0"/>
              <a:cs typeface="Arial" panose="020B0604020202020204" pitchFamily="34" charset="0"/>
            </a:endParaRPr>
          </a:p>
          <a:p>
            <a:pPr eaLnBrk="1" hangingPunct="1">
              <a:buFont typeface="Wingdings" pitchFamily="2" charset="2"/>
              <a:buNone/>
            </a:pP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hydroxid</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oxidem</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uhli</a:t>
            </a:r>
            <a:r>
              <a:rPr lang="cs-CZ" altLang="en-US" sz="2000" dirty="0" smtClean="0">
                <a:latin typeface="Arial" panose="020B0604020202020204" pitchFamily="34" charset="0"/>
                <a:cs typeface="Arial" panose="020B0604020202020204" pitchFamily="34" charset="0"/>
              </a:rPr>
              <a:t>č</a:t>
            </a:r>
            <a:r>
              <a:rPr lang="en-GB" altLang="en-US" sz="2000" dirty="0" err="1" smtClean="0">
                <a:latin typeface="Arial" panose="020B0604020202020204" pitchFamily="34" charset="0"/>
                <a:cs typeface="Arial" panose="020B0604020202020204" pitchFamily="34" charset="0"/>
              </a:rPr>
              <a:t>itým</a:t>
            </a:r>
            <a:r>
              <a:rPr lang="en-GB" altLang="en-US" sz="2000" dirty="0" smtClean="0">
                <a:latin typeface="Arial" panose="020B0604020202020204" pitchFamily="34" charset="0"/>
                <a:cs typeface="Arial" panose="020B0604020202020204" pitchFamily="34" charset="0"/>
              </a:rPr>
              <a:t>:</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  CO</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NaHCO</a:t>
            </a:r>
            <a:r>
              <a:rPr lang="en-GB" altLang="en-US" sz="2000" baseline="-25000" dirty="0" smtClean="0">
                <a:latin typeface="Arial" panose="020B0604020202020204" pitchFamily="34" charset="0"/>
                <a:cs typeface="Arial" panose="020B0604020202020204" pitchFamily="34" charset="0"/>
              </a:rPr>
              <a:t>3</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endParaRPr lang="cs-CZ" altLang="en-US" sz="1000" dirty="0">
              <a:latin typeface="Arial" panose="020B0604020202020204" pitchFamily="34" charset="0"/>
              <a:cs typeface="Arial" panose="020B0604020202020204" pitchFamily="34" charset="0"/>
            </a:endParaRPr>
          </a:p>
          <a:p>
            <a:pPr>
              <a:buNone/>
            </a:pPr>
            <a:r>
              <a:rPr lang="en-GB" altLang="en-US" sz="2000" dirty="0" err="1" smtClean="0">
                <a:latin typeface="Arial" panose="020B0604020202020204" pitchFamily="34" charset="0"/>
                <a:cs typeface="Arial" panose="020B0604020202020204" pitchFamily="34" charset="0"/>
              </a:rPr>
              <a:t>Reakce</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alkalických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s </a:t>
            </a:r>
            <a:r>
              <a:rPr lang="en-GB" altLang="en-US" sz="2000" dirty="0" err="1" smtClean="0">
                <a:latin typeface="Arial" panose="020B0604020202020204" pitchFamily="34" charset="0"/>
                <a:cs typeface="Arial" panose="020B0604020202020204" pitchFamily="34" charset="0"/>
              </a:rPr>
              <a:t>vodíkem</a:t>
            </a:r>
            <a:r>
              <a:rPr lang="en-GB" altLang="en-US" sz="2000" dirty="0" smtClean="0">
                <a:latin typeface="Arial" panose="020B0604020202020204" pitchFamily="34" charset="0"/>
                <a:cs typeface="Arial" panose="020B0604020202020204" pitchFamily="34" charset="0"/>
              </a:rPr>
              <a:t> : </a:t>
            </a:r>
          </a:p>
          <a:p>
            <a:pPr>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2 Na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2 </a:t>
            </a:r>
            <a:r>
              <a:rPr lang="en-GB" altLang="en-US" sz="2000" dirty="0" err="1" smtClean="0">
                <a:latin typeface="Arial" panose="020B0604020202020204" pitchFamily="34" charset="0"/>
                <a:cs typeface="Arial" panose="020B0604020202020204" pitchFamily="34" charset="0"/>
              </a:rPr>
              <a:t>NaH</a:t>
            </a:r>
            <a:r>
              <a:rPr lang="en-GB" altLang="en-US" sz="2000" dirty="0" smtClean="0">
                <a:latin typeface="Arial" panose="020B0604020202020204" pitchFamily="34" charset="0"/>
                <a:cs typeface="Arial" panose="020B0604020202020204" pitchFamily="34" charset="0"/>
              </a:rPr>
              <a:t>   </a:t>
            </a:r>
            <a:endParaRPr lang="cs-CZ" altLang="en-US" sz="2000" dirty="0" smtClean="0">
              <a:latin typeface="Arial" panose="020B0604020202020204" pitchFamily="34" charset="0"/>
              <a:cs typeface="Arial" panose="020B0604020202020204" pitchFamily="34" charset="0"/>
            </a:endParaRPr>
          </a:p>
          <a:p>
            <a:pPr>
              <a:buNone/>
            </a:pPr>
            <a:r>
              <a:rPr lang="en-GB" altLang="en-US" sz="1000" dirty="0" smtClean="0">
                <a:latin typeface="Arial" panose="020B0604020202020204" pitchFamily="34" charset="0"/>
                <a:cs typeface="Arial" panose="020B0604020202020204" pitchFamily="34" charset="0"/>
              </a:rPr>
              <a:t>                </a:t>
            </a:r>
          </a:p>
          <a:p>
            <a:pPr>
              <a:buNone/>
            </a:pPr>
            <a:r>
              <a:rPr lang="en-GB" altLang="en-US" sz="2000" dirty="0" smtClean="0">
                <a:latin typeface="Arial" panose="020B0604020202020204" pitchFamily="34" charset="0"/>
                <a:cs typeface="Arial" panose="020B0604020202020204" pitchFamily="34" charset="0"/>
              </a:rPr>
              <a:t>Ion H</a:t>
            </a:r>
            <a:r>
              <a:rPr lang="en-GB" altLang="en-US" sz="2000" baseline="30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má</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velmi</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silné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reduk</a:t>
            </a:r>
            <a:r>
              <a:rPr lang="cs-CZ" altLang="en-US" sz="2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ú</a:t>
            </a:r>
            <a:r>
              <a:rPr lang="cs-CZ" altLang="en-US" sz="2000" dirty="0" smtClean="0">
                <a:latin typeface="Arial" panose="020B0604020202020204" pitchFamily="34" charset="0"/>
                <a:cs typeface="Arial" panose="020B0604020202020204" pitchFamily="34" charset="0"/>
              </a:rPr>
              <a:t>č</a:t>
            </a:r>
            <a:r>
              <a:rPr lang="en-GB" altLang="en-US" sz="2000" dirty="0" smtClean="0">
                <a:latin typeface="Arial" panose="020B0604020202020204" pitchFamily="34" charset="0"/>
                <a:cs typeface="Arial" panose="020B0604020202020204" pitchFamily="34" charset="0"/>
              </a:rPr>
              <a:t>inky:</a:t>
            </a:r>
          </a:p>
          <a:p>
            <a:pPr>
              <a:buNone/>
            </a:pP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NaH</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r>
              <a:rPr lang="en-GB" altLang="en-US" sz="2000" dirty="0" smtClean="0">
                <a:latin typeface="Arial" panose="020B0604020202020204" pitchFamily="34" charset="0"/>
                <a:cs typeface="Arial" panose="020B0604020202020204" pitchFamily="34" charset="0"/>
              </a:rPr>
              <a:t>O  </a:t>
            </a:r>
            <a:r>
              <a:rPr lang="en-GB" altLang="en-US" sz="2000" dirty="0" smtClean="0">
                <a:latin typeface="Arial" panose="020B0604020202020204" pitchFamily="34" charset="0"/>
                <a:cs typeface="Arial" panose="020B0604020202020204" pitchFamily="34" charset="0"/>
                <a:sym typeface="Symbol" pitchFamily="18" charset="2"/>
              </a:rPr>
              <a:t></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NaOH</a:t>
            </a:r>
            <a:r>
              <a:rPr lang="en-GB" altLang="en-US" sz="2000" dirty="0" smtClean="0">
                <a:latin typeface="Arial" panose="020B0604020202020204" pitchFamily="34" charset="0"/>
                <a:cs typeface="Arial" panose="020B0604020202020204" pitchFamily="34" charset="0"/>
              </a:rPr>
              <a:t>  +  H</a:t>
            </a:r>
            <a:r>
              <a:rPr lang="en-GB" altLang="en-US" sz="2000" baseline="-25000" dirty="0" smtClean="0">
                <a:latin typeface="Arial" panose="020B0604020202020204" pitchFamily="34" charset="0"/>
                <a:cs typeface="Arial" panose="020B0604020202020204" pitchFamily="34" charset="0"/>
              </a:rPr>
              <a:t>2</a:t>
            </a:r>
            <a:endParaRPr lang="cs-CZ"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552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o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68533"/>
            <a:ext cx="4724400" cy="19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http://www.dlt.ncssm.edu/tiger/diagrams/complexions/Complex_Ions-Octahed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79" y="381000"/>
            <a:ext cx="2438400" cy="198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974" y="2514600"/>
            <a:ext cx="4377540" cy="205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dlt.ncssm.edu/tiger/diagrams/complexions/Complex_Ions-Tetrahedr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103" y="2462236"/>
            <a:ext cx="2654515" cy="215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q pl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558" y="4495800"/>
            <a:ext cx="4580373" cy="222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dlt.ncssm.edu/tiger/diagrams/complexions/Complex_Ions-SqPlan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20" y="4619256"/>
            <a:ext cx="2641748" cy="214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65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http://images.flatworldknowledge.com/averillfwk/averillfwk-fig23_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40" y="2875983"/>
            <a:ext cx="8434080" cy="33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8" descr="http://bouman.chem.georgetown.edu/S02/lect32/e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20" y="180020"/>
            <a:ext cx="3624480" cy="3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43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52400" y="152401"/>
            <a:ext cx="8839200" cy="6477000"/>
          </a:xfrm>
        </p:spPr>
        <p:txBody>
          <a:bodyPr>
            <a:normAutofit/>
          </a:bodyPr>
          <a:lstStyle/>
          <a:p>
            <a:pPr marL="0" indent="0" eaLnBrk="1" hangingPunct="1">
              <a:buNone/>
            </a:pPr>
            <a:r>
              <a:rPr lang="cs-CZ" altLang="en-US" sz="2400" b="1" dirty="0" smtClean="0">
                <a:latin typeface="Arial" panose="020B0604020202020204" pitchFamily="34" charset="0"/>
                <a:cs typeface="Arial" panose="020B0604020202020204" pitchFamily="34" charset="0"/>
              </a:rPr>
              <a:t>Aplikace teorie ligandového pole</a:t>
            </a:r>
          </a:p>
          <a:p>
            <a:pPr marL="0" indent="0" eaLnBrk="1" hangingPunct="1">
              <a:buNone/>
            </a:pPr>
            <a:endParaRPr lang="cs-CZ" altLang="en-US" sz="2000" b="1" dirty="0" smtClean="0">
              <a:latin typeface="Arial" panose="020B0604020202020204" pitchFamily="34" charset="0"/>
              <a:cs typeface="Arial" panose="020B0604020202020204" pitchFamily="34" charset="0"/>
            </a:endParaRPr>
          </a:p>
          <a:p>
            <a:pPr marL="0" indent="0" eaLnBrk="1" hangingPunct="1">
              <a:buNone/>
            </a:pPr>
            <a:r>
              <a:rPr lang="cs-CZ" altLang="en-US" sz="2000" b="1" dirty="0" smtClean="0">
                <a:latin typeface="Arial" panose="020B0604020202020204" pitchFamily="34" charset="0"/>
                <a:cs typeface="Arial" panose="020B0604020202020204" pitchFamily="34" charset="0"/>
              </a:rPr>
              <a:t>Magnetické vlastnosti</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přibližně určeny počtem nepárových elektronů </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podle multiplicity dělíme komplexy na </a:t>
            </a:r>
            <a:r>
              <a:rPr lang="cs-CZ" altLang="en-US" sz="2000" dirty="0" err="1" smtClean="0">
                <a:latin typeface="Arial" panose="020B0604020202020204" pitchFamily="34" charset="0"/>
                <a:cs typeface="Arial" panose="020B0604020202020204" pitchFamily="34" charset="0"/>
              </a:rPr>
              <a:t>nízkospinové</a:t>
            </a:r>
            <a:r>
              <a:rPr lang="cs-CZ" altLang="en-US" sz="2000" dirty="0" smtClean="0">
                <a:latin typeface="Arial" panose="020B0604020202020204" pitchFamily="34" charset="0"/>
                <a:cs typeface="Arial" panose="020B0604020202020204" pitchFamily="34" charset="0"/>
              </a:rPr>
              <a:t> a </a:t>
            </a:r>
            <a:r>
              <a:rPr lang="cs-CZ" altLang="en-US" sz="2000" dirty="0" err="1" smtClean="0">
                <a:latin typeface="Arial" panose="020B0604020202020204" pitchFamily="34" charset="0"/>
                <a:cs typeface="Arial" panose="020B0604020202020204" pitchFamily="34" charset="0"/>
              </a:rPr>
              <a:t>vysokospinové</a:t>
            </a:r>
            <a:r>
              <a:rPr lang="cs-CZ" altLang="en-US" sz="2000" dirty="0" smtClean="0">
                <a:latin typeface="Arial" panose="020B0604020202020204" pitchFamily="34" charset="0"/>
                <a:cs typeface="Arial" panose="020B0604020202020204" pitchFamily="34" charset="0"/>
              </a:rPr>
              <a:t> (diamagnetické a paramagnetické)</a:t>
            </a:r>
          </a:p>
          <a:p>
            <a:pPr eaLnBrk="1" hangingPunct="1">
              <a:buFont typeface="Wingdings" pitchFamily="2" charset="2"/>
              <a:buNone/>
            </a:pPr>
            <a:endParaRPr lang="cs-CZ" altLang="en-US" sz="2000" dirty="0" smtClean="0">
              <a:latin typeface="Arial" panose="020B0604020202020204" pitchFamily="34" charset="0"/>
              <a:cs typeface="Arial" panose="020B0604020202020204" pitchFamily="34" charset="0"/>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Např. pro oktaedrické komplexy Fe</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(d</a:t>
            </a:r>
            <a:r>
              <a:rPr lang="cs-CZ" altLang="en-US" sz="2000" baseline="30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rPr>
              <a:t>) platí:</a:t>
            </a:r>
            <a:endParaRPr lang="cs-CZ"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O)</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vysokospinový</a:t>
            </a:r>
            <a:r>
              <a:rPr lang="cs-CZ" altLang="en-US" sz="2000" dirty="0" smtClean="0">
                <a:latin typeface="Arial" panose="020B0604020202020204" pitchFamily="34" charset="0"/>
                <a:cs typeface="Arial" panose="020B0604020202020204" pitchFamily="34" charset="0"/>
              </a:rPr>
              <a:t> komplex (D </a:t>
            </a:r>
            <a:r>
              <a:rPr lang="en-US" altLang="en-US" sz="2000" dirty="0" smtClean="0">
                <a:latin typeface="Arial" panose="020B0604020202020204" pitchFamily="34" charset="0"/>
                <a:cs typeface="Arial" panose="020B0604020202020204" pitchFamily="34" charset="0"/>
              </a:rPr>
              <a:t>&lt;</a:t>
            </a:r>
            <a:r>
              <a:rPr lang="cs-CZ" altLang="en-US" sz="2000" dirty="0" smtClean="0">
                <a:latin typeface="Arial" panose="020B0604020202020204" pitchFamily="34" charset="0"/>
                <a:cs typeface="Arial" panose="020B0604020202020204" pitchFamily="34" charset="0"/>
              </a:rPr>
              <a:t> p = energie párování)</a:t>
            </a:r>
            <a:endParaRPr lang="en-US"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(CN)</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nízkospinový</a:t>
            </a:r>
            <a:r>
              <a:rPr lang="cs-CZ" altLang="en-US" sz="2000" dirty="0" smtClean="0">
                <a:latin typeface="Arial" panose="020B0604020202020204" pitchFamily="34" charset="0"/>
                <a:cs typeface="Arial" panose="020B0604020202020204" pitchFamily="34" charset="0"/>
              </a:rPr>
              <a:t> komplex (D </a:t>
            </a:r>
            <a:r>
              <a:rPr lang="en-US" altLang="en-US" sz="2000" dirty="0" smtClean="0">
                <a:latin typeface="Arial" panose="020B0604020202020204" pitchFamily="34" charset="0"/>
                <a:cs typeface="Arial" panose="020B0604020202020204" pitchFamily="34" charset="0"/>
              </a:rPr>
              <a:t>&gt;</a:t>
            </a:r>
            <a:r>
              <a:rPr lang="cs-CZ" altLang="en-US" sz="2000" dirty="0" smtClean="0">
                <a:latin typeface="Arial" panose="020B0604020202020204" pitchFamily="34" charset="0"/>
                <a:cs typeface="Arial" panose="020B0604020202020204" pitchFamily="34" charset="0"/>
              </a:rPr>
              <a:t> p )</a:t>
            </a:r>
            <a:endParaRPr lang="en-US"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vliv ligandu</a:t>
            </a:r>
            <a:r>
              <a:rPr lang="cs-CZ" altLang="en-US" sz="2000" dirty="0" smtClean="0">
                <a:latin typeface="Arial" panose="020B0604020202020204" pitchFamily="34" charset="0"/>
                <a:cs typeface="Arial" panose="020B0604020202020204" pitchFamily="34" charset="0"/>
              </a:rPr>
              <a:t>, postavení ve </a:t>
            </a:r>
            <a:r>
              <a:rPr lang="cs-CZ" altLang="en-US" sz="2000" dirty="0" err="1" smtClean="0">
                <a:latin typeface="Arial" panose="020B0604020202020204" pitchFamily="34" charset="0"/>
                <a:cs typeface="Arial" panose="020B0604020202020204" pitchFamily="34" charset="0"/>
              </a:rPr>
              <a:t>spektr</a:t>
            </a:r>
            <a:r>
              <a:rPr lang="cs-CZ" altLang="en-US" sz="2000" dirty="0" smtClean="0">
                <a:latin typeface="Arial" panose="020B0604020202020204" pitchFamily="34" charset="0"/>
                <a:cs typeface="Arial" panose="020B0604020202020204" pitchFamily="34" charset="0"/>
              </a:rPr>
              <a:t>. řadě)</a:t>
            </a:r>
            <a:endParaRPr lang="cs-CZ"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endParaRPr lang="cs-CZ" altLang="en-US" sz="1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err="1" smtClean="0">
                <a:latin typeface="Arial" panose="020B0604020202020204" pitchFamily="34" charset="0"/>
                <a:cs typeface="Arial" panose="020B0604020202020204" pitchFamily="34" charset="0"/>
              </a:rPr>
              <a:t>Fe</a:t>
            </a:r>
            <a:r>
              <a:rPr lang="cs-CZ" altLang="en-US" sz="2000" dirty="0" smtClean="0">
                <a:latin typeface="Arial" panose="020B0604020202020204" pitchFamily="34" charset="0"/>
                <a:cs typeface="Arial" panose="020B0604020202020204" pitchFamily="34" charset="0"/>
              </a:rPr>
              <a:t>(H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O)</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vysokospinový</a:t>
            </a:r>
            <a:r>
              <a:rPr lang="cs-CZ" altLang="en-US" sz="2000" dirty="0" smtClean="0">
                <a:latin typeface="Arial" panose="020B0604020202020204" pitchFamily="34" charset="0"/>
                <a:cs typeface="Arial" panose="020B0604020202020204" pitchFamily="34" charset="0"/>
              </a:rPr>
              <a:t> komplex</a:t>
            </a:r>
            <a:endParaRPr lang="cs-CZ"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Co(H</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O)</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 </a:t>
            </a:r>
            <a:r>
              <a:rPr lang="cs-CZ" altLang="en-US" sz="2000" dirty="0" err="1" smtClean="0">
                <a:latin typeface="Arial" panose="020B0604020202020204" pitchFamily="34" charset="0"/>
                <a:cs typeface="Arial" panose="020B0604020202020204" pitchFamily="34" charset="0"/>
              </a:rPr>
              <a:t>nízkospinový</a:t>
            </a:r>
            <a:r>
              <a:rPr lang="cs-CZ" altLang="en-US" sz="2000" dirty="0" smtClean="0">
                <a:latin typeface="Arial" panose="020B0604020202020204" pitchFamily="34" charset="0"/>
                <a:cs typeface="Arial" panose="020B0604020202020204" pitchFamily="34" charset="0"/>
              </a:rPr>
              <a:t> komplex</a:t>
            </a: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(vliv </a:t>
            </a:r>
            <a:r>
              <a:rPr lang="cs-CZ" altLang="en-US" sz="2000" dirty="0" err="1" smtClean="0">
                <a:latin typeface="Arial" panose="020B0604020202020204" pitchFamily="34" charset="0"/>
                <a:cs typeface="Arial" panose="020B0604020202020204" pitchFamily="34" charset="0"/>
              </a:rPr>
              <a:t>ox.čísla</a:t>
            </a:r>
            <a:r>
              <a:rPr lang="cs-CZ" altLang="en-US" sz="2000" dirty="0" smtClean="0">
                <a:latin typeface="Arial" panose="020B0604020202020204" pitchFamily="34" charset="0"/>
                <a:cs typeface="Arial" panose="020B0604020202020204" pitchFamily="34" charset="0"/>
              </a:rPr>
              <a:t> centrálního atomu)</a:t>
            </a:r>
          </a:p>
        </p:txBody>
      </p:sp>
    </p:spTree>
    <p:extLst>
      <p:ext uri="{BB962C8B-B14F-4D97-AF65-F5344CB8AC3E}">
        <p14:creationId xmlns:p14="http://schemas.microsoft.com/office/powerpoint/2010/main" val="25794077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www.chem1.com/acad/webtext/chembond/CB-images/ccdef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40" y="940419"/>
            <a:ext cx="4093920" cy="328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8" descr="http://www.chem1.com/acad/webtext/chembond/CB-images/cc-dblo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20" y="4736658"/>
            <a:ext cx="4282560" cy="128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http://www.dlt.ncssm.edu/tiger/diagrams/complexions/Hi-LoSp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881" y="95050"/>
            <a:ext cx="4537440" cy="624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582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52400" y="228600"/>
            <a:ext cx="8839200" cy="4525963"/>
          </a:xfrm>
        </p:spPr>
        <p:txBody>
          <a:bodyPr>
            <a:normAutofit/>
          </a:bodyPr>
          <a:lstStyle/>
          <a:p>
            <a:pPr marL="0" indent="0" eaLnBrk="1" hangingPunct="1">
              <a:buNone/>
            </a:pPr>
            <a:r>
              <a:rPr lang="cs-CZ" altLang="en-US" sz="2000" b="1" dirty="0" smtClean="0">
                <a:latin typeface="Arial" panose="020B0604020202020204" pitchFamily="34" charset="0"/>
                <a:cs typeface="Arial" panose="020B0604020202020204" pitchFamily="34" charset="0"/>
              </a:rPr>
              <a:t>Elektronová spektra a zbarvení komplexů</a:t>
            </a:r>
          </a:p>
          <a:p>
            <a:pPr marL="0" indent="0"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síla ligandového pole často odpovídá energii viditelného záření 13000 - 25000 cm</a:t>
            </a:r>
            <a:r>
              <a:rPr lang="cs-CZ" altLang="en-US" sz="2000" baseline="30000" dirty="0" smtClean="0">
                <a:latin typeface="Arial" panose="020B0604020202020204" pitchFamily="34" charset="0"/>
                <a:cs typeface="Arial" panose="020B0604020202020204" pitchFamily="34" charset="0"/>
              </a:rPr>
              <a:t>-1</a:t>
            </a:r>
            <a:r>
              <a:rPr lang="cs-CZ" altLang="en-US" sz="2000" dirty="0" smtClean="0">
                <a:latin typeface="Arial" panose="020B0604020202020204" pitchFamily="34" charset="0"/>
                <a:cs typeface="Arial" panose="020B0604020202020204" pitchFamily="34" charset="0"/>
              </a:rPr>
              <a:t> což vede k barevnosti většiny sloučenin přechodných kovů (v absorpčních spektrech absorpční pásy tzv. d-d přechodů)</a:t>
            </a:r>
          </a:p>
          <a:p>
            <a:pPr marL="0" indent="0"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  Barva sloučeniny je dána  selektivní absorpcí světelného záření různých vlnočtů. Pokud látka absorbuje v celém rozsahu tj. </a:t>
            </a:r>
            <a:r>
              <a:rPr lang="cs-CZ" altLang="en-US" sz="2000" dirty="0" smtClean="0">
                <a:solidFill>
                  <a:srgbClr val="FF0000"/>
                </a:solidFill>
                <a:latin typeface="Arial" panose="020B0604020202020204" pitchFamily="34" charset="0"/>
                <a:cs typeface="Arial" panose="020B0604020202020204" pitchFamily="34" charset="0"/>
              </a:rPr>
              <a:t>13000</a:t>
            </a:r>
            <a:r>
              <a:rPr lang="cs-CZ" altLang="en-US" sz="2000" dirty="0" smtClean="0">
                <a:latin typeface="Arial" panose="020B0604020202020204" pitchFamily="34" charset="0"/>
                <a:cs typeface="Arial" panose="020B0604020202020204" pitchFamily="34" charset="0"/>
              </a:rPr>
              <a:t> - </a:t>
            </a:r>
            <a:r>
              <a:rPr lang="cs-CZ" altLang="en-US" sz="2000" dirty="0" smtClean="0">
                <a:solidFill>
                  <a:srgbClr val="0033CC"/>
                </a:solidFill>
                <a:latin typeface="Arial" panose="020B0604020202020204" pitchFamily="34" charset="0"/>
                <a:cs typeface="Arial" panose="020B0604020202020204" pitchFamily="34" charset="0"/>
              </a:rPr>
              <a:t>25000</a:t>
            </a:r>
            <a:r>
              <a:rPr lang="cs-CZ" altLang="en-US" sz="2000" dirty="0" smtClean="0">
                <a:latin typeface="Arial" panose="020B0604020202020204" pitchFamily="34" charset="0"/>
                <a:cs typeface="Arial" panose="020B0604020202020204" pitchFamily="34" charset="0"/>
              </a:rPr>
              <a:t> cm</a:t>
            </a:r>
            <a:r>
              <a:rPr lang="cs-CZ" altLang="en-US" sz="2000" baseline="30000" dirty="0" smtClean="0">
                <a:latin typeface="Arial" panose="020B0604020202020204" pitchFamily="34" charset="0"/>
                <a:cs typeface="Arial" panose="020B0604020202020204" pitchFamily="34" charset="0"/>
              </a:rPr>
              <a:t>-1</a:t>
            </a:r>
            <a:r>
              <a:rPr lang="cs-CZ" altLang="en-US" sz="2000" dirty="0" smtClean="0">
                <a:latin typeface="Arial" panose="020B0604020202020204" pitchFamily="34" charset="0"/>
                <a:cs typeface="Arial" panose="020B0604020202020204" pitchFamily="34" charset="0"/>
              </a:rPr>
              <a:t> jeví se jako </a:t>
            </a:r>
            <a:r>
              <a:rPr lang="cs-CZ" altLang="en-US" sz="2000" b="1" dirty="0" smtClean="0">
                <a:latin typeface="Arial" panose="020B0604020202020204" pitchFamily="34" charset="0"/>
                <a:cs typeface="Arial" panose="020B0604020202020204" pitchFamily="34" charset="0"/>
              </a:rPr>
              <a:t>černá</a:t>
            </a:r>
            <a:r>
              <a:rPr lang="cs-CZ" altLang="en-US" sz="2000" dirty="0" smtClean="0">
                <a:latin typeface="Arial" panose="020B0604020202020204" pitchFamily="34" charset="0"/>
                <a:cs typeface="Arial" panose="020B0604020202020204" pitchFamily="34" charset="0"/>
              </a:rPr>
              <a:t>. </a:t>
            </a:r>
            <a:r>
              <a:rPr lang="cs-CZ" altLang="en-US" sz="2000" u="sng" dirty="0" smtClean="0">
                <a:latin typeface="Arial" panose="020B0604020202020204" pitchFamily="34" charset="0"/>
                <a:cs typeface="Arial" panose="020B0604020202020204" pitchFamily="34" charset="0"/>
              </a:rPr>
              <a:t>Zbarvení je totožné s barvou propuštěného nebo odraženého světla.</a:t>
            </a:r>
          </a:p>
          <a:p>
            <a:pPr marL="0" indent="0" eaLnBrk="1" hangingPunct="1">
              <a:buFont typeface="Wingdings" pitchFamily="2" charset="2"/>
              <a:buNone/>
            </a:pPr>
            <a:r>
              <a:rPr lang="cs-CZ" altLang="en-US" sz="2000" u="sng" dirty="0" smtClean="0">
                <a:latin typeface="Arial" panose="020B0604020202020204" pitchFamily="34" charset="0"/>
                <a:cs typeface="Arial" panose="020B0604020202020204" pitchFamily="34" charset="0"/>
              </a:rPr>
              <a:t>  V případě, že látka absorbuje přibližně monochromatické světlo, je zabarvení látky v komplementární barvě</a:t>
            </a:r>
          </a:p>
        </p:txBody>
      </p:sp>
      <p:graphicFrame>
        <p:nvGraphicFramePr>
          <p:cNvPr id="6" name="Group 41"/>
          <p:cNvGraphicFramePr>
            <a:graphicFrameLocks/>
          </p:cNvGraphicFramePr>
          <p:nvPr>
            <p:extLst>
              <p:ext uri="{D42A27DB-BD31-4B8C-83A1-F6EECF244321}">
                <p14:modId xmlns:p14="http://schemas.microsoft.com/office/powerpoint/2010/main" val="270530950"/>
              </p:ext>
            </p:extLst>
          </p:nvPr>
        </p:nvGraphicFramePr>
        <p:xfrm>
          <a:off x="304799" y="4343400"/>
          <a:ext cx="8697913" cy="2366963"/>
        </p:xfrm>
        <a:graphic>
          <a:graphicData uri="http://schemas.openxmlformats.org/drawingml/2006/table">
            <a:tbl>
              <a:tblPr/>
              <a:tblGrid>
                <a:gridCol w="2283839"/>
                <a:gridCol w="1254355"/>
                <a:gridCol w="939887"/>
                <a:gridCol w="1173542"/>
                <a:gridCol w="1018944"/>
                <a:gridCol w="939888"/>
                <a:gridCol w="1087458"/>
              </a:tblGrid>
              <a:tr h="823913">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1" i="0" u="none" strike="noStrike" cap="none" normalizeH="0" baseline="0" dirty="0" smtClean="0">
                          <a:ln>
                            <a:noFill/>
                          </a:ln>
                          <a:solidFill>
                            <a:schemeClr val="tx1"/>
                          </a:solidFill>
                          <a:effectLst/>
                          <a:latin typeface="Times New Roman" pitchFamily="18" charset="0"/>
                        </a:rPr>
                        <a:t>Spektrální barva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indigová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modrá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modro-zelená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zelená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žlutá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červená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1" i="0" u="none" strike="noStrike" cap="none" normalizeH="0" baseline="0" smtClean="0">
                          <a:ln>
                            <a:noFill/>
                          </a:ln>
                          <a:solidFill>
                            <a:schemeClr val="tx1"/>
                          </a:solidFill>
                          <a:effectLst/>
                          <a:latin typeface="Times New Roman" pitchFamily="18" charset="0"/>
                        </a:rPr>
                        <a:t>Vlnočet /10</a:t>
                      </a:r>
                      <a:r>
                        <a:rPr kumimoji="0" lang="cs-CZ" altLang="en-US" sz="2000" b="1" i="0" u="none" strike="noStrike" cap="none" normalizeH="0" baseline="30000" smtClean="0">
                          <a:ln>
                            <a:noFill/>
                          </a:ln>
                          <a:solidFill>
                            <a:schemeClr val="tx1"/>
                          </a:solidFill>
                          <a:effectLst/>
                          <a:latin typeface="Times New Roman" pitchFamily="18" charset="0"/>
                        </a:rPr>
                        <a:t>3</a:t>
                      </a:r>
                      <a:r>
                        <a:rPr kumimoji="0" lang="cs-CZ" altLang="en-US" sz="2000" b="1" i="0" u="none" strike="noStrike" cap="none" normalizeH="0" baseline="0" smtClean="0">
                          <a:ln>
                            <a:noFill/>
                          </a:ln>
                          <a:solidFill>
                            <a:schemeClr val="tx1"/>
                          </a:solidFill>
                          <a:effectLst/>
                          <a:latin typeface="Times New Roman" pitchFamily="18" charset="0"/>
                        </a:rPr>
                        <a:t> cm</a:t>
                      </a:r>
                      <a:r>
                        <a:rPr kumimoji="0" lang="cs-CZ" altLang="en-US" sz="2000" b="1" i="0" u="none" strike="noStrike" cap="none" normalizeH="0" baseline="3000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dirty="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3775">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1" i="0" u="none" strike="noStrike" cap="none" normalizeH="0" baseline="0" dirty="0" smtClean="0">
                          <a:ln>
                            <a:noFill/>
                          </a:ln>
                          <a:solidFill>
                            <a:schemeClr val="tx1"/>
                          </a:solidFill>
                          <a:effectLst/>
                          <a:latin typeface="Times New Roman" pitchFamily="18" charset="0"/>
                        </a:rPr>
                        <a:t>Komplementární barva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citronová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žlutá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červená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fialová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smtClean="0">
                          <a:ln>
                            <a:noFill/>
                          </a:ln>
                          <a:solidFill>
                            <a:schemeClr val="tx1"/>
                          </a:solidFill>
                          <a:effectLst/>
                          <a:latin typeface="Times New Roman" pitchFamily="18" charset="0"/>
                        </a:rPr>
                        <a:t>modrá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a:solidFill>
                            <a:schemeClr val="tx1"/>
                          </a:solidFill>
                          <a:latin typeface="Arial" charset="0"/>
                        </a:defRPr>
                      </a:lvl1pPr>
                      <a:lvl2pPr>
                        <a:buClr>
                          <a:schemeClr val="accent2"/>
                        </a:buClr>
                        <a:buSzPct val="80000"/>
                        <a:defRPr sz="1600">
                          <a:solidFill>
                            <a:schemeClr val="tx1"/>
                          </a:solidFill>
                          <a:latin typeface="Arial" charset="0"/>
                        </a:defRPr>
                      </a:lvl2pPr>
                      <a:lvl3pPr>
                        <a:buSzPct val="65000"/>
                        <a:defRPr sz="1400">
                          <a:solidFill>
                            <a:schemeClr val="tx1"/>
                          </a:solidFill>
                          <a:latin typeface="Arial" charset="0"/>
                        </a:defRPr>
                      </a:lvl3pPr>
                      <a:lvl4pPr>
                        <a:buClr>
                          <a:schemeClr val="accent2"/>
                        </a:buClr>
                        <a:buSzPct val="70000"/>
                        <a:defRPr sz="1200">
                          <a:solidFill>
                            <a:schemeClr val="tx1"/>
                          </a:solidFill>
                          <a:latin typeface="Arial" charset="0"/>
                        </a:defRPr>
                      </a:lvl4pPr>
                      <a:lvl5pPr>
                        <a:defRPr sz="1200">
                          <a:solidFill>
                            <a:schemeClr val="tx1"/>
                          </a:solidFill>
                          <a:latin typeface="Arial" charset="0"/>
                        </a:defRPr>
                      </a:lvl5pPr>
                      <a:lvl6pPr fontAlgn="base">
                        <a:spcBef>
                          <a:spcPct val="20000"/>
                        </a:spcBef>
                        <a:spcAft>
                          <a:spcPct val="0"/>
                        </a:spcAft>
                        <a:buClr>
                          <a:schemeClr val="bg2"/>
                        </a:buClr>
                        <a:buFont typeface="Wingdings" pitchFamily="2" charset="2"/>
                        <a:defRPr sz="1200">
                          <a:solidFill>
                            <a:schemeClr val="tx1"/>
                          </a:solidFill>
                          <a:latin typeface="Arial" charset="0"/>
                        </a:defRPr>
                      </a:lvl6pPr>
                      <a:lvl7pPr fontAlgn="base">
                        <a:spcBef>
                          <a:spcPct val="20000"/>
                        </a:spcBef>
                        <a:spcAft>
                          <a:spcPct val="0"/>
                        </a:spcAft>
                        <a:buClr>
                          <a:schemeClr val="bg2"/>
                        </a:buClr>
                        <a:buFont typeface="Wingdings" pitchFamily="2" charset="2"/>
                        <a:defRPr sz="1200">
                          <a:solidFill>
                            <a:schemeClr val="tx1"/>
                          </a:solidFill>
                          <a:latin typeface="Arial" charset="0"/>
                        </a:defRPr>
                      </a:lvl7pPr>
                      <a:lvl8pPr fontAlgn="base">
                        <a:spcBef>
                          <a:spcPct val="20000"/>
                        </a:spcBef>
                        <a:spcAft>
                          <a:spcPct val="0"/>
                        </a:spcAft>
                        <a:buClr>
                          <a:schemeClr val="bg2"/>
                        </a:buClr>
                        <a:buFont typeface="Wingdings" pitchFamily="2" charset="2"/>
                        <a:defRPr sz="1200">
                          <a:solidFill>
                            <a:schemeClr val="tx1"/>
                          </a:solidFill>
                          <a:latin typeface="Arial" charset="0"/>
                        </a:defRPr>
                      </a:lvl8pPr>
                      <a:lvl9pPr fontAlgn="base">
                        <a:spcBef>
                          <a:spcPct val="20000"/>
                        </a:spcBef>
                        <a:spcAft>
                          <a:spcPct val="0"/>
                        </a:spcAft>
                        <a:buClr>
                          <a:schemeClr val="bg2"/>
                        </a:buClr>
                        <a:buFont typeface="Wingdings" pitchFamily="2"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cs-CZ" altLang="en-US" sz="2000" b="0" i="0" u="none" strike="noStrike" cap="none" normalizeH="0" baseline="0" dirty="0" smtClean="0">
                          <a:ln>
                            <a:noFill/>
                          </a:ln>
                          <a:solidFill>
                            <a:schemeClr val="tx1"/>
                          </a:solidFill>
                          <a:effectLst/>
                          <a:latin typeface="Times New Roman" pitchFamily="18" charset="0"/>
                        </a:rPr>
                        <a:t>modro-zelená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Object 37"/>
          <p:cNvGraphicFramePr>
            <a:graphicFrameLocks noChangeAspect="1"/>
          </p:cNvGraphicFramePr>
          <p:nvPr>
            <p:extLst>
              <p:ext uri="{D42A27DB-BD31-4B8C-83A1-F6EECF244321}">
                <p14:modId xmlns:p14="http://schemas.microsoft.com/office/powerpoint/2010/main" val="2638533917"/>
              </p:ext>
            </p:extLst>
          </p:nvPr>
        </p:nvGraphicFramePr>
        <p:xfrm>
          <a:off x="1524000" y="3733800"/>
          <a:ext cx="6134743" cy="274638"/>
        </p:xfrm>
        <a:graphic>
          <a:graphicData uri="http://schemas.openxmlformats.org/presentationml/2006/ole">
            <mc:AlternateContent xmlns:mc="http://schemas.openxmlformats.org/markup-compatibility/2006">
              <mc:Choice xmlns:v="urn:schemas-microsoft-com:vml" Requires="v">
                <p:oleObj spid="_x0000_s10401" name="CorelPhotoPaint.Image.8" r:id="rId3" imgW="33676190" imgH="1600000" progId="CorelPhotoPaint.Image.8">
                  <p:embed/>
                </p:oleObj>
              </mc:Choice>
              <mc:Fallback>
                <p:oleObj name="CorelPhotoPaint.Image.8" r:id="rId3" imgW="33676190" imgH="160000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33800"/>
                        <a:ext cx="6134743" cy="2746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63305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152400" y="152400"/>
            <a:ext cx="8763000" cy="6553200"/>
          </a:xfrm>
        </p:spPr>
        <p:txBody>
          <a:bodyPr>
            <a:normAutofit/>
          </a:bodyPr>
          <a:lstStyle/>
          <a:p>
            <a:pPr marL="0" indent="0" algn="just" eaLnBrk="1" hangingPunct="1">
              <a:buFont typeface="Wingdings" pitchFamily="2" charset="2"/>
              <a:buNone/>
            </a:pPr>
            <a:r>
              <a:rPr lang="cs-CZ" altLang="en-US" sz="2000" dirty="0" smtClean="0">
                <a:latin typeface="Arial" panose="020B0604020202020204" pitchFamily="34" charset="0"/>
                <a:cs typeface="Arial" panose="020B0604020202020204" pitchFamily="34" charset="0"/>
              </a:rPr>
              <a:t>Např. zabarvení derivátů </a:t>
            </a:r>
            <a:r>
              <a:rPr lang="en-US" altLang="en-US" sz="2000" dirty="0" err="1" smtClean="0">
                <a:latin typeface="Arial" panose="020B0604020202020204" pitchFamily="34" charset="0"/>
                <a:cs typeface="Arial" panose="020B0604020202020204" pitchFamily="34" charset="0"/>
              </a:rPr>
              <a:t>kationtu</a:t>
            </a:r>
            <a:r>
              <a:rPr lang="en-US"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ve kterých je molekula 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substituována ligandem,</a:t>
            </a:r>
            <a:r>
              <a:rPr lang="en-US"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rPr>
              <a:t>který stojí ve </a:t>
            </a:r>
            <a:r>
              <a:rPr lang="cs-CZ" altLang="en-US" sz="2000" dirty="0" err="1" smtClean="0">
                <a:latin typeface="Arial" panose="020B0604020202020204" pitchFamily="34" charset="0"/>
                <a:cs typeface="Arial" panose="020B0604020202020204" pitchFamily="34" charset="0"/>
              </a:rPr>
              <a:t>spektrochemické</a:t>
            </a:r>
            <a:r>
              <a:rPr lang="cs-CZ" altLang="en-US" sz="2000" dirty="0" smtClean="0">
                <a:latin typeface="Arial" panose="020B0604020202020204" pitchFamily="34" charset="0"/>
                <a:cs typeface="Arial" panose="020B0604020202020204" pitchFamily="34" charset="0"/>
              </a:rPr>
              <a:t> řadě vlevo od 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S klesající silou </a:t>
            </a:r>
            <a:r>
              <a:rPr lang="cs-CZ" altLang="en-US" sz="2000" u="sng" dirty="0" smtClean="0">
                <a:latin typeface="Arial" panose="020B0604020202020204" pitchFamily="34" charset="0"/>
                <a:cs typeface="Arial" panose="020B0604020202020204" pitchFamily="34" charset="0"/>
              </a:rPr>
              <a:t>průměrného</a:t>
            </a:r>
            <a:r>
              <a:rPr lang="cs-CZ" altLang="en-US" sz="2000" dirty="0" smtClean="0">
                <a:latin typeface="Arial" panose="020B0604020202020204" pitchFamily="34" charset="0"/>
                <a:cs typeface="Arial" panose="020B0604020202020204" pitchFamily="34" charset="0"/>
              </a:rPr>
              <a:t> ligandového pole se mění zabarvení:</a:t>
            </a:r>
            <a:endParaRPr lang="cs-CZ" altLang="en-US" sz="2000" dirty="0" smtClean="0">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FFFF00"/>
                </a:solidFill>
                <a:latin typeface="Arial" panose="020B0604020202020204" pitchFamily="34" charset="0"/>
                <a:cs typeface="Arial" panose="020B0604020202020204" pitchFamily="34" charset="0"/>
              </a:rPr>
              <a:t>žlutý</a:t>
            </a:r>
            <a:endParaRPr lang="cs-CZ" altLang="en-US" sz="2000" dirty="0" smtClean="0">
              <a:solidFill>
                <a:srgbClr val="FFFF00"/>
              </a:solidFill>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5</a:t>
            </a:r>
            <a:r>
              <a:rPr lang="cs-CZ" altLang="en-US" sz="2000" dirty="0" smtClean="0">
                <a:latin typeface="Arial" panose="020B0604020202020204" pitchFamily="34" charset="0"/>
                <a:cs typeface="Arial" panose="020B0604020202020204" pitchFamily="34" charset="0"/>
              </a:rPr>
              <a:t>Cl</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FF0000"/>
                </a:solidFill>
                <a:latin typeface="Arial" panose="020B0604020202020204" pitchFamily="34" charset="0"/>
                <a:cs typeface="Arial" panose="020B0604020202020204" pitchFamily="34" charset="0"/>
              </a:rPr>
              <a:t>červený</a:t>
            </a:r>
            <a:endParaRPr lang="cs-CZ" altLang="en-US" sz="2000" dirty="0" smtClean="0">
              <a:solidFill>
                <a:srgbClr val="FF0000"/>
              </a:solidFill>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rPr>
              <a:t>Cl</a:t>
            </a:r>
            <a:r>
              <a:rPr lang="cs-CZ" altLang="en-US" sz="2000" baseline="-25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baseline="30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9900CC"/>
                </a:solidFill>
                <a:latin typeface="Arial" panose="020B0604020202020204" pitchFamily="34" charset="0"/>
                <a:cs typeface="Arial" panose="020B0604020202020204" pitchFamily="34" charset="0"/>
              </a:rPr>
              <a:t>fialový</a:t>
            </a:r>
            <a:endParaRPr lang="cs-CZ" altLang="en-US" sz="2000" dirty="0" smtClean="0">
              <a:solidFill>
                <a:srgbClr val="9900CC"/>
              </a:solidFill>
              <a:latin typeface="Arial" panose="020B0604020202020204" pitchFamily="34" charset="0"/>
              <a:cs typeface="Arial" panose="020B0604020202020204" pitchFamily="34" charset="0"/>
              <a:sym typeface="Symbol" pitchFamily="18" charset="2"/>
            </a:endParaRPr>
          </a:p>
          <a:p>
            <a:pPr eaLnBrk="1" hangingPunct="1">
              <a:buFont typeface="Wingdings" pitchFamily="2" charset="2"/>
              <a:buNone/>
            </a:pP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Co(NH</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Cl</a:t>
            </a:r>
            <a:r>
              <a:rPr lang="cs-CZ" altLang="en-US" sz="2000" baseline="-25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a:t>
            </a:r>
            <a:r>
              <a:rPr lang="cs-CZ" altLang="en-US" sz="2000" dirty="0" smtClean="0">
                <a:solidFill>
                  <a:srgbClr val="0033CC"/>
                </a:solidFill>
                <a:latin typeface="Arial" panose="020B0604020202020204" pitchFamily="34" charset="0"/>
                <a:cs typeface="Arial" panose="020B0604020202020204" pitchFamily="34" charset="0"/>
              </a:rPr>
              <a:t>modrý</a:t>
            </a:r>
          </a:p>
          <a:p>
            <a:pPr eaLnBrk="1" hangingPunct="1">
              <a:buFont typeface="Wingdings" pitchFamily="2" charset="2"/>
              <a:buNone/>
            </a:pPr>
            <a:endParaRPr lang="cs-CZ" altLang="en-US" sz="2000" dirty="0" smtClean="0">
              <a:solidFill>
                <a:srgbClr val="0033CC"/>
              </a:solidFill>
              <a:latin typeface="Arial" panose="020B0604020202020204" pitchFamily="34" charset="0"/>
              <a:cs typeface="Arial" panose="020B0604020202020204" pitchFamily="34" charset="0"/>
            </a:endParaRPr>
          </a:p>
          <a:p>
            <a:pPr marL="0" indent="0">
              <a:buNone/>
            </a:pPr>
            <a:r>
              <a:rPr lang="cs-CZ" altLang="en-US" sz="2400" b="1" dirty="0" err="1" smtClean="0">
                <a:latin typeface="Arial" panose="020B0604020202020204" pitchFamily="34" charset="0"/>
                <a:cs typeface="Arial" panose="020B0604020202020204" pitchFamily="34" charset="0"/>
              </a:rPr>
              <a:t>Oxidoredukční</a:t>
            </a:r>
            <a:r>
              <a:rPr lang="cs-CZ" altLang="en-US" sz="2400" b="1" dirty="0" smtClean="0">
                <a:latin typeface="Arial" panose="020B0604020202020204" pitchFamily="34" charset="0"/>
                <a:cs typeface="Arial" panose="020B0604020202020204" pitchFamily="34" charset="0"/>
              </a:rPr>
              <a:t> stálost komplexů</a:t>
            </a:r>
          </a:p>
          <a:p>
            <a:pPr marL="0" indent="0" algn="just">
              <a:buNone/>
            </a:pPr>
            <a:r>
              <a:rPr lang="cs-CZ" altLang="en-US" sz="2000" dirty="0" smtClean="0">
                <a:latin typeface="Arial" panose="020B0604020202020204" pitchFamily="34" charset="0"/>
                <a:cs typeface="Arial" panose="020B0604020202020204" pitchFamily="34" charset="0"/>
              </a:rPr>
              <a:t>   Z možných el. konfigurací má univerzální stabilizační vliv konfigurace d</a:t>
            </a:r>
            <a:r>
              <a:rPr lang="cs-CZ" altLang="en-US" sz="2000" baseline="30000" dirty="0" smtClean="0">
                <a:latin typeface="Arial" panose="020B0604020202020204" pitchFamily="34" charset="0"/>
                <a:cs typeface="Arial" panose="020B0604020202020204" pitchFamily="34" charset="0"/>
              </a:rPr>
              <a:t>0</a:t>
            </a:r>
            <a:r>
              <a:rPr lang="cs-CZ" altLang="en-US" sz="2000" dirty="0" smtClean="0">
                <a:latin typeface="Arial" panose="020B0604020202020204" pitchFamily="34" charset="0"/>
                <a:cs typeface="Arial" panose="020B0604020202020204" pitchFamily="34" charset="0"/>
              </a:rPr>
              <a:t> a d</a:t>
            </a:r>
            <a:r>
              <a:rPr lang="cs-CZ" altLang="en-US" sz="2000" baseline="30000" dirty="0" smtClean="0">
                <a:latin typeface="Arial" panose="020B0604020202020204" pitchFamily="34" charset="0"/>
                <a:cs typeface="Arial" panose="020B0604020202020204" pitchFamily="34" charset="0"/>
              </a:rPr>
              <a:t>10</a:t>
            </a:r>
            <a:r>
              <a:rPr lang="cs-CZ" altLang="en-US" sz="2000" dirty="0" smtClean="0">
                <a:latin typeface="Arial" panose="020B0604020202020204" pitchFamily="34" charset="0"/>
                <a:cs typeface="Arial" panose="020B0604020202020204" pitchFamily="34" charset="0"/>
              </a:rPr>
              <a:t>. Ostatní závisí na symetrii a síle ligand. pole. Např. pro oktaedr. komplexy se slabým ligand. polem je velmi stálá konfigurace d</a:t>
            </a:r>
            <a:r>
              <a:rPr lang="cs-CZ" altLang="en-US" sz="2000" baseline="30000" dirty="0" smtClean="0">
                <a:latin typeface="Arial" panose="020B0604020202020204" pitchFamily="34" charset="0"/>
                <a:cs typeface="Arial" panose="020B0604020202020204" pitchFamily="34" charset="0"/>
              </a:rPr>
              <a:t>5</a:t>
            </a:r>
            <a:r>
              <a:rPr lang="cs-CZ" altLang="en-US" sz="2000" dirty="0" smtClean="0">
                <a:latin typeface="Arial" panose="020B0604020202020204" pitchFamily="34" charset="0"/>
                <a:cs typeface="Arial" panose="020B0604020202020204" pitchFamily="34" charset="0"/>
              </a:rPr>
              <a:t> s </a:t>
            </a:r>
            <a:r>
              <a:rPr lang="cs-CZ" altLang="en-US" sz="2000" dirty="0" err="1" smtClean="0">
                <a:latin typeface="Arial" panose="020B0604020202020204" pitchFamily="34" charset="0"/>
                <a:cs typeface="Arial" panose="020B0604020202020204" pitchFamily="34" charset="0"/>
              </a:rPr>
              <a:t>vysokospinovým</a:t>
            </a:r>
            <a:r>
              <a:rPr lang="cs-CZ" altLang="en-US" sz="2000" dirty="0" smtClean="0">
                <a:latin typeface="Arial" panose="020B0604020202020204" pitchFamily="34" charset="0"/>
                <a:cs typeface="Arial" panose="020B0604020202020204" pitchFamily="34" charset="0"/>
              </a:rPr>
              <a:t> uspořádáním (Mn</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 Fe</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nebo d</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(Cr</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Při silném ligandovém poli je stálá konfigurace d</a:t>
            </a:r>
            <a:r>
              <a:rPr lang="cs-CZ" altLang="en-US" sz="2000" baseline="30000" dirty="0" smtClean="0">
                <a:latin typeface="Arial" panose="020B0604020202020204" pitchFamily="34" charset="0"/>
                <a:cs typeface="Arial" panose="020B0604020202020204" pitchFamily="34" charset="0"/>
              </a:rPr>
              <a:t>6</a:t>
            </a:r>
            <a:r>
              <a:rPr lang="cs-CZ" altLang="en-US" sz="2000" dirty="0" smtClean="0">
                <a:latin typeface="Arial" panose="020B0604020202020204" pitchFamily="34" charset="0"/>
                <a:cs typeface="Arial" panose="020B0604020202020204" pitchFamily="34" charset="0"/>
              </a:rPr>
              <a:t>, která odpovídá obsazení všech orbitalů t</a:t>
            </a:r>
            <a:r>
              <a:rPr lang="cs-CZ" altLang="en-US" sz="2000" baseline="-25000" dirty="0" smtClean="0">
                <a:latin typeface="Arial" panose="020B0604020202020204" pitchFamily="34" charset="0"/>
                <a:cs typeface="Arial" panose="020B0604020202020204" pitchFamily="34" charset="0"/>
              </a:rPr>
              <a:t>2g</a:t>
            </a:r>
            <a:r>
              <a:rPr lang="cs-CZ" altLang="en-US" sz="2000" dirty="0" smtClean="0">
                <a:latin typeface="Arial" panose="020B0604020202020204" pitchFamily="34" charset="0"/>
                <a:cs typeface="Arial" panose="020B0604020202020204" pitchFamily="34" charset="0"/>
              </a:rPr>
              <a:t>. V případě, že el. konfigurace leží mezi uvedenými, je nestálá např.:</a:t>
            </a:r>
          </a:p>
          <a:p>
            <a:pPr>
              <a:buNone/>
            </a:pPr>
            <a:r>
              <a:rPr lang="cs-CZ" altLang="en-US" sz="2000" dirty="0" smtClean="0">
                <a:latin typeface="Arial" panose="020B0604020202020204" pitchFamily="34" charset="0"/>
                <a:cs typeface="Arial" panose="020B0604020202020204" pitchFamily="34" charset="0"/>
              </a:rPr>
              <a:t>	Cr</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(d</a:t>
            </a:r>
            <a:r>
              <a:rPr lang="cs-CZ" altLang="en-US" sz="2000" baseline="30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a:t>
            </a:r>
            <a:r>
              <a:rPr lang="cs-CZ" altLang="en-US" sz="2000" dirty="0" smtClean="0">
                <a:latin typeface="Arial" panose="020B0604020202020204" pitchFamily="34" charset="0"/>
                <a:cs typeface="Arial" panose="020B0604020202020204" pitchFamily="34" charset="0"/>
              </a:rPr>
              <a:t> Cr</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(d</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     ...  oxidace</a:t>
            </a:r>
          </a:p>
          <a:p>
            <a:pPr>
              <a:buNone/>
            </a:pPr>
            <a:r>
              <a:rPr lang="cs-CZ" altLang="en-US" sz="2000" dirty="0" smtClean="0">
                <a:latin typeface="Arial" panose="020B0604020202020204" pitchFamily="34" charset="0"/>
                <a:cs typeface="Arial" panose="020B0604020202020204" pitchFamily="34" charset="0"/>
              </a:rPr>
              <a:t>	Mn</a:t>
            </a:r>
            <a:r>
              <a:rPr lang="cs-CZ" altLang="en-US" sz="2000" baseline="30000" dirty="0" smtClean="0">
                <a:latin typeface="Arial" panose="020B0604020202020204" pitchFamily="34" charset="0"/>
                <a:cs typeface="Arial" panose="020B0604020202020204" pitchFamily="34" charset="0"/>
              </a:rPr>
              <a:t>3+</a:t>
            </a:r>
            <a:r>
              <a:rPr lang="cs-CZ" altLang="en-US" sz="2000" dirty="0" smtClean="0">
                <a:latin typeface="Arial" panose="020B0604020202020204" pitchFamily="34" charset="0"/>
                <a:cs typeface="Arial" panose="020B0604020202020204" pitchFamily="34" charset="0"/>
              </a:rPr>
              <a:t>(d</a:t>
            </a:r>
            <a:r>
              <a:rPr lang="cs-CZ" altLang="en-US" sz="2000" baseline="30000" dirty="0" smtClean="0">
                <a:latin typeface="Arial" panose="020B0604020202020204" pitchFamily="34" charset="0"/>
                <a:cs typeface="Arial" panose="020B0604020202020204" pitchFamily="34" charset="0"/>
              </a:rPr>
              <a:t>4</a:t>
            </a:r>
            <a:r>
              <a:rPr lang="cs-CZ" altLang="en-US" sz="2000" dirty="0" smtClean="0">
                <a:latin typeface="Arial" panose="020B0604020202020204" pitchFamily="34" charset="0"/>
                <a:cs typeface="Arial" panose="020B0604020202020204" pitchFamily="34" charset="0"/>
              </a:rPr>
              <a:t>) </a:t>
            </a:r>
            <a:r>
              <a:rPr lang="cs-CZ" altLang="en-US" sz="2000" dirty="0" smtClean="0">
                <a:latin typeface="Arial" panose="020B0604020202020204" pitchFamily="34" charset="0"/>
                <a:cs typeface="Arial" panose="020B0604020202020204" pitchFamily="34" charset="0"/>
                <a:sym typeface="Symbol" pitchFamily="18" charset="2"/>
              </a:rPr>
              <a:t> </a:t>
            </a:r>
            <a:r>
              <a:rPr lang="cs-CZ" altLang="en-US" sz="2000" dirty="0" smtClean="0">
                <a:latin typeface="Arial" panose="020B0604020202020204" pitchFamily="34" charset="0"/>
                <a:cs typeface="Arial" panose="020B0604020202020204" pitchFamily="34" charset="0"/>
              </a:rPr>
              <a:t>Mn</a:t>
            </a:r>
            <a:r>
              <a:rPr lang="cs-CZ" altLang="en-US" sz="2000" baseline="30000" dirty="0" smtClean="0">
                <a:latin typeface="Arial" panose="020B0604020202020204" pitchFamily="34" charset="0"/>
                <a:cs typeface="Arial" panose="020B0604020202020204" pitchFamily="34" charset="0"/>
              </a:rPr>
              <a:t>2+</a:t>
            </a:r>
            <a:r>
              <a:rPr lang="cs-CZ" altLang="en-US" sz="2000" dirty="0" smtClean="0">
                <a:latin typeface="Arial" panose="020B0604020202020204" pitchFamily="34" charset="0"/>
                <a:cs typeface="Arial" panose="020B0604020202020204" pitchFamily="34" charset="0"/>
              </a:rPr>
              <a:t>(d</a:t>
            </a:r>
            <a:r>
              <a:rPr lang="cs-CZ" altLang="en-US" sz="2000" baseline="30000" dirty="0" smtClean="0">
                <a:latin typeface="Arial" panose="020B0604020202020204" pitchFamily="34" charset="0"/>
                <a:cs typeface="Arial" panose="020B0604020202020204" pitchFamily="34" charset="0"/>
              </a:rPr>
              <a:t>5</a:t>
            </a:r>
            <a:r>
              <a:rPr lang="cs-CZ" altLang="en-US" sz="2000" dirty="0" smtClean="0">
                <a:latin typeface="Arial" panose="020B0604020202020204" pitchFamily="34" charset="0"/>
                <a:cs typeface="Arial" panose="020B0604020202020204" pitchFamily="34" charset="0"/>
              </a:rPr>
              <a:t>)   ...  redukce</a:t>
            </a:r>
          </a:p>
        </p:txBody>
      </p:sp>
    </p:spTree>
    <p:extLst>
      <p:ext uri="{BB962C8B-B14F-4D97-AF65-F5344CB8AC3E}">
        <p14:creationId xmlns:p14="http://schemas.microsoft.com/office/powerpoint/2010/main" val="1920902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3" descr="Pouring liquid mercury bione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190999"/>
            <a:ext cx="2029774" cy="2200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543800" y="3646888"/>
            <a:ext cx="527709" cy="400110"/>
          </a:xfrm>
          <a:prstGeom prst="rect">
            <a:avLst/>
          </a:prstGeom>
          <a:noFill/>
        </p:spPr>
        <p:txBody>
          <a:bodyPr wrap="none" rtlCol="0">
            <a:spAutoFit/>
          </a:bodyPr>
          <a:lstStyle/>
          <a:p>
            <a:r>
              <a:rPr lang="cs-CZ" sz="2000" b="1" dirty="0" err="1" smtClean="0">
                <a:latin typeface="Arial" panose="020B0604020202020204" pitchFamily="34" charset="0"/>
                <a:cs typeface="Arial" panose="020B0604020202020204" pitchFamily="34" charset="0"/>
              </a:rPr>
              <a:t>Hg</a:t>
            </a:r>
            <a:endParaRPr lang="cs-CZ" sz="2000" b="1" dirty="0">
              <a:latin typeface="Arial" panose="020B0604020202020204" pitchFamily="34" charset="0"/>
              <a:cs typeface="Arial" panose="020B0604020202020204" pitchFamily="34" charset="0"/>
            </a:endParaRPr>
          </a:p>
        </p:txBody>
      </p:sp>
      <p:pic>
        <p:nvPicPr>
          <p:cNvPr id="88066" name="Picture 2" descr="Kovové kadmium">
            <a:hlinkClick r:id="rId4" tooltip="Kovové kadmium"/>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397086"/>
            <a:ext cx="3132306" cy="202973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780482" y="3585333"/>
            <a:ext cx="513282" cy="461665"/>
          </a:xfrm>
          <a:prstGeom prst="rect">
            <a:avLst/>
          </a:prstGeom>
          <a:noFill/>
        </p:spPr>
        <p:txBody>
          <a:bodyPr wrap="none" rtlCol="0">
            <a:spAutoFit/>
          </a:bodyPr>
          <a:lstStyle/>
          <a:p>
            <a:r>
              <a:rPr lang="cs-CZ" sz="2400" b="1" dirty="0" smtClean="0"/>
              <a:t>Cd</a:t>
            </a:r>
            <a:endParaRPr lang="cs-CZ" sz="2400" b="1" dirty="0"/>
          </a:p>
        </p:txBody>
      </p:sp>
      <p:pic>
        <p:nvPicPr>
          <p:cNvPr id="88068" name="Picture 4" descr="Zinc fragment sublimed and 1cm3 cub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397086"/>
            <a:ext cx="3334966" cy="2041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295400" y="3646888"/>
            <a:ext cx="497252" cy="461665"/>
          </a:xfrm>
          <a:prstGeom prst="rect">
            <a:avLst/>
          </a:prstGeom>
          <a:noFill/>
        </p:spPr>
        <p:txBody>
          <a:bodyPr wrap="none" rtlCol="0">
            <a:spAutoFit/>
          </a:bodyPr>
          <a:lstStyle/>
          <a:p>
            <a:r>
              <a:rPr lang="cs-CZ" sz="2400" b="1" dirty="0" err="1" smtClean="0"/>
              <a:t>Zn</a:t>
            </a:r>
            <a:endParaRPr lang="cs-CZ" sz="2400" b="1" dirty="0"/>
          </a:p>
        </p:txBody>
      </p:sp>
      <p:sp>
        <p:nvSpPr>
          <p:cNvPr id="3" name="TextovéPole 2"/>
          <p:cNvSpPr txBox="1"/>
          <p:nvPr/>
        </p:nvSpPr>
        <p:spPr>
          <a:xfrm>
            <a:off x="3200400" y="917457"/>
            <a:ext cx="2306722" cy="707886"/>
          </a:xfrm>
          <a:prstGeom prst="rect">
            <a:avLst/>
          </a:prstGeom>
          <a:noFill/>
        </p:spPr>
        <p:txBody>
          <a:bodyPr wrap="none" rtlCol="0">
            <a:spAutoFit/>
          </a:bodyPr>
          <a:lstStyle/>
          <a:p>
            <a:r>
              <a:rPr lang="cs-CZ" sz="4000" b="1" dirty="0" smtClean="0"/>
              <a:t>II. B prvky</a:t>
            </a:r>
            <a:endParaRPr lang="cs-CZ" sz="4000" b="1" dirty="0"/>
          </a:p>
        </p:txBody>
      </p:sp>
    </p:spTree>
    <p:extLst>
      <p:ext uri="{BB962C8B-B14F-4D97-AF65-F5344CB8AC3E}">
        <p14:creationId xmlns:p14="http://schemas.microsoft.com/office/powerpoint/2010/main" val="4192092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42672" y="76200"/>
            <a:ext cx="8925128" cy="6740307"/>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Z</a:t>
            </a:r>
            <a:r>
              <a:rPr lang="cs-CZ" sz="3200" b="1" dirty="0" err="1" smtClean="0">
                <a:latin typeface="Arial" panose="020B0604020202020204" pitchFamily="34" charset="0"/>
                <a:cs typeface="Arial" panose="020B0604020202020204" pitchFamily="34" charset="0"/>
              </a:rPr>
              <a:t>inek</a:t>
            </a:r>
            <a:r>
              <a:rPr lang="cs-CZ"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modrobílý lesklý kov, při vyšších teplotách velmi tažný. Na vzduchu se pokrývá vrstvou oxidu. Při teplotě 60°C se zinek přímo slučuje 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při 130°C reaguje 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Od teploty 400°C reaguje s </a:t>
            </a:r>
            <a:r>
              <a:rPr lang="cs-CZ" sz="2000" u="sng" dirty="0">
                <a:latin typeface="Arial" panose="020B0604020202020204" pitchFamily="34" charset="0"/>
                <a:cs typeface="Arial" panose="020B0604020202020204" pitchFamily="34" charset="0"/>
              </a:rPr>
              <a:t>fosforem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arsenem</a:t>
            </a:r>
            <a:r>
              <a:rPr lang="cs-CZ" sz="2000" dirty="0">
                <a:latin typeface="Arial" panose="020B0604020202020204" pitchFamily="34" charset="0"/>
                <a:cs typeface="Arial" panose="020B0604020202020204" pitchFamily="34" charset="0"/>
              </a:rPr>
              <a:t>. 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přímo nereaguje, ale s amoniakem tvoří při teplotě 600°C nitrid Zn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se slučuje až při teplotě 900°C. Při teplotě 700°C reaguje s vodní párou:</a:t>
            </a:r>
          </a:p>
          <a:p>
            <a:pPr algn="ct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a:t>
            </a:r>
            <a:r>
              <a:rPr lang="cs-CZ" sz="2000" dirty="0" err="1">
                <a:latin typeface="Arial" panose="020B0604020202020204" pitchFamily="34" charset="0"/>
                <a:cs typeface="Arial" panose="020B0604020202020204" pitchFamily="34" charset="0"/>
              </a:rPr>
              <a:t>ZnO</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Zinek se dobře rozpouští v neoxidujících kyselinách za vývoje vodíku:</a:t>
            </a:r>
          </a:p>
          <a:p>
            <a:pPr algn="ct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+ 2HCl → ZnCl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Reakce zinku s koncentrovanými oxidujícími kyselinami probíhají bez vývoje vodíku:</a:t>
            </a:r>
          </a:p>
          <a:p>
            <a:pPr algn="ct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ZnSO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4Zn + 5H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4ZnSO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 </a:t>
            </a:r>
            <a:r>
              <a:rPr lang="cs-CZ" sz="2000" dirty="0" smtClean="0">
                <a:latin typeface="Arial" panose="020B0604020202020204" pitchFamily="34" charset="0"/>
                <a:cs typeface="Arial" panose="020B0604020202020204" pitchFamily="34" charset="0"/>
              </a:rPr>
              <a:t>4H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en-US" sz="2000" dirty="0" smtClean="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Reakce zinku s velmi zředěnou kyselinou dusičnou probíhá za vzniku dusičnanu amonného:</a:t>
            </a:r>
          </a:p>
          <a:p>
            <a:pPr algn="ctr"/>
            <a:r>
              <a:rPr lang="cs-CZ" sz="2000" dirty="0">
                <a:latin typeface="Arial" panose="020B0604020202020204" pitchFamily="34" charset="0"/>
                <a:cs typeface="Arial" panose="020B0604020202020204" pitchFamily="34" charset="0"/>
              </a:rPr>
              <a:t>4Zn + 10HNO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4Zn(NO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Zinek patří mezi amfoterní kovy, reakcí zinku s alkalickými hydroxidy vznikají alkalické </a:t>
            </a:r>
            <a:r>
              <a:rPr lang="cs-CZ" sz="2000" dirty="0" err="1">
                <a:latin typeface="Arial" panose="020B0604020202020204" pitchFamily="34" charset="0"/>
                <a:cs typeface="Arial" panose="020B0604020202020204" pitchFamily="34" charset="0"/>
              </a:rPr>
              <a:t>tetrahydroxozinečnatany</a:t>
            </a:r>
            <a:r>
              <a:rPr lang="cs-CZ" sz="2000" dirty="0">
                <a:latin typeface="Arial" panose="020B0604020202020204" pitchFamily="34" charset="0"/>
                <a:cs typeface="Arial" panose="020B0604020202020204" pitchFamily="34" charset="0"/>
              </a:rPr>
              <a:t>:</a:t>
            </a:r>
          </a:p>
          <a:p>
            <a:pPr algn="ct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 + 2KOH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K</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(OH)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389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555641"/>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Zinek tvoří celou řadu sloučenin, ve kterých je znám pouze v oxidačním stupni II. Vodné roztoky solí zinku jsou bezbarvé s výjimkou lehce nažloutlého jodidu zinečnatého ZnI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nerozpustné sloučeniny zinku jsou bílé látky, mezi barevné výjimky patří nerozpustný </a:t>
            </a:r>
            <a:r>
              <a:rPr lang="cs-CZ" sz="2000" dirty="0" err="1">
                <a:latin typeface="Arial" panose="020B0604020202020204" pitchFamily="34" charset="0"/>
                <a:cs typeface="Arial" panose="020B0604020202020204" pitchFamily="34" charset="0"/>
              </a:rPr>
              <a:t>světležlutý</a:t>
            </a:r>
            <a:r>
              <a:rPr lang="cs-CZ" sz="2000" dirty="0">
                <a:latin typeface="Arial" panose="020B0604020202020204" pitchFamily="34" charset="0"/>
                <a:cs typeface="Arial" panose="020B0604020202020204" pitchFamily="34" charset="0"/>
              </a:rPr>
              <a:t> chroman zinečnatý ZnCrO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Zinek vytváří četné komplexní sloučeniny ve kterých se obvykle vyskytuje ve formě komplexního kationtu, tvorba komplexních aniontů zinku je méně obvyklá</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 přírodě se zinek nalézá ryzí a v rudách </a:t>
            </a:r>
            <a:r>
              <a:rPr lang="cs-CZ" sz="2000" b="1" dirty="0">
                <a:latin typeface="Arial" panose="020B0604020202020204" pitchFamily="34" charset="0"/>
                <a:cs typeface="Arial" panose="020B0604020202020204" pitchFamily="34" charset="0"/>
              </a:rPr>
              <a:t>smithsonit</a:t>
            </a:r>
            <a:r>
              <a:rPr lang="cs-CZ" sz="2000" dirty="0">
                <a:latin typeface="Arial" panose="020B0604020202020204" pitchFamily="34" charset="0"/>
                <a:cs typeface="Arial" panose="020B0604020202020204" pitchFamily="34" charset="0"/>
              </a:rPr>
              <a:t> ZnCO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sfalerit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ZnS</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hemimorfit</a:t>
            </a:r>
            <a:r>
              <a:rPr lang="cs-CZ" sz="2000" dirty="0">
                <a:latin typeface="Arial" panose="020B0604020202020204" pitchFamily="34" charset="0"/>
                <a:cs typeface="Arial" panose="020B0604020202020204" pitchFamily="34" charset="0"/>
              </a:rPr>
              <a:t> (willemit) Zn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t>
            </a:r>
            <a:r>
              <a:rPr lang="cs-CZ" sz="2000" b="1" dirty="0">
                <a:latin typeface="Arial" panose="020B0604020202020204" pitchFamily="34" charset="0"/>
                <a:cs typeface="Arial" panose="020B0604020202020204" pitchFamily="34" charset="0"/>
              </a:rPr>
              <a:t>zinkit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ZnO</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franklinit</a:t>
            </a:r>
            <a:r>
              <a:rPr lang="cs-CZ" sz="2000" dirty="0">
                <a:latin typeface="Arial" panose="020B0604020202020204" pitchFamily="34" charset="0"/>
                <a:cs typeface="Arial" panose="020B0604020202020204" pitchFamily="34" charset="0"/>
              </a:rPr>
              <a:t> ZnFe</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Pro průmyslovou výrobu zinku má dnes rozhodující význam smithsonit</a:t>
            </a:r>
            <a:r>
              <a:rPr lang="cs-CZ"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Nenahraditelný je zinek</a:t>
            </a:r>
            <a:r>
              <a:rPr lang="cs-CZ" sz="2000" u="sng"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pro </a:t>
            </a:r>
            <a:r>
              <a:rPr lang="cs-CZ" sz="2000" dirty="0">
                <a:latin typeface="Arial" panose="020B0604020202020204" pitchFamily="34" charset="0"/>
                <a:cs typeface="Arial" panose="020B0604020202020204" pitchFamily="34" charset="0"/>
              </a:rPr>
              <a:t>lidský organismus.</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Výroba zinku se prováděla suchým způsobem </a:t>
            </a:r>
            <a:r>
              <a:rPr lang="cs-CZ" sz="2000" b="1" dirty="0">
                <a:latin typeface="Arial" panose="020B0604020202020204" pitchFamily="34" charset="0"/>
                <a:cs typeface="Arial" panose="020B0604020202020204" pitchFamily="34" charset="0"/>
              </a:rPr>
              <a:t>redukcí oxidu zinečnatého uhlíkem</a:t>
            </a:r>
            <a:r>
              <a:rPr lang="cs-CZ" sz="2000" dirty="0">
                <a:latin typeface="Arial" panose="020B0604020202020204" pitchFamily="34" charset="0"/>
                <a:cs typeface="Arial" panose="020B0604020202020204" pitchFamily="34" charset="0"/>
              </a:rPr>
              <a:t> v plynné fázi. Pro výrobu zinku suchým způsobem se používaly muflové pece různých konstrukcí (</a:t>
            </a:r>
            <a:r>
              <a:rPr lang="cs-CZ" sz="2000" i="1" dirty="0">
                <a:latin typeface="Arial" panose="020B0604020202020204" pitchFamily="34" charset="0"/>
                <a:cs typeface="Arial" panose="020B0604020202020204" pitchFamily="34" charset="0"/>
              </a:rPr>
              <a:t>slezská pec, belgická pec, porýnská pec</a:t>
            </a:r>
            <a:r>
              <a:rPr lang="cs-CZ" sz="2000" dirty="0">
                <a:latin typeface="Arial" panose="020B0604020202020204" pitchFamily="34" charset="0"/>
                <a:cs typeface="Arial" panose="020B0604020202020204" pitchFamily="34" charset="0"/>
              </a:rPr>
              <a:t>). Surovina pro muflové pece se připravovala tzv. </a:t>
            </a:r>
            <a:r>
              <a:rPr lang="cs-CZ" sz="2000" i="1" dirty="0">
                <a:latin typeface="Arial" panose="020B0604020202020204" pitchFamily="34" charset="0"/>
                <a:cs typeface="Arial" panose="020B0604020202020204" pitchFamily="34" charset="0"/>
              </a:rPr>
              <a:t>"převalováním"</a:t>
            </a:r>
            <a:r>
              <a:rPr lang="cs-CZ" sz="2000" dirty="0">
                <a:latin typeface="Arial" panose="020B0604020202020204" pitchFamily="34" charset="0"/>
                <a:cs typeface="Arial" panose="020B0604020202020204" pitchFamily="34" charset="0"/>
              </a:rPr>
              <a:t>. Při převalování se chudé křemičitanové a uhličitanové zinkové rudy pražily v rotační peci s koksem a oxidem vápenatým. Vzniklý oxid zinečnatý sloužil jako vsázka pro muflové pece.</a:t>
            </a:r>
          </a:p>
          <a:p>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479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01675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Surový hutní zinek se </a:t>
            </a:r>
            <a:r>
              <a:rPr lang="cs-CZ" sz="2000" b="1" dirty="0" smtClean="0">
                <a:latin typeface="Arial" panose="020B0604020202020204" pitchFamily="34" charset="0"/>
                <a:cs typeface="Arial" panose="020B0604020202020204" pitchFamily="34" charset="0"/>
              </a:rPr>
              <a:t>rafinuje</a:t>
            </a:r>
            <a:r>
              <a:rPr lang="cs-CZ" sz="2000" dirty="0" smtClean="0">
                <a:latin typeface="Arial" panose="020B0604020202020204" pitchFamily="34" charset="0"/>
                <a:cs typeface="Arial" panose="020B0604020202020204" pitchFamily="34" charset="0"/>
              </a:rPr>
              <a:t> frakční destilací v destilační koloně vyložené karbidem křemíku. Při destilační rafinaci zinku se jako cenný vedlejší produkt získává </a:t>
            </a:r>
            <a:r>
              <a:rPr lang="cs-CZ" sz="2000" u="sng" dirty="0" smtClean="0">
                <a:latin typeface="Arial" panose="020B0604020202020204" pitchFamily="34" charset="0"/>
                <a:cs typeface="Arial" panose="020B0604020202020204" pitchFamily="34" charset="0"/>
              </a:rPr>
              <a:t>germanium</a:t>
            </a:r>
            <a:r>
              <a:rPr lang="cs-CZ" sz="2000" dirty="0" smtClean="0">
                <a:latin typeface="Arial" panose="020B0604020202020204" pitchFamily="34" charset="0"/>
                <a:cs typeface="Arial" panose="020B0604020202020204" pitchFamily="34" charset="0"/>
              </a:rPr>
              <a:t>, </a:t>
            </a:r>
            <a:r>
              <a:rPr lang="cs-CZ" sz="2000" u="sng" dirty="0" smtClean="0">
                <a:latin typeface="Arial" panose="020B0604020202020204" pitchFamily="34" charset="0"/>
                <a:cs typeface="Arial" panose="020B0604020202020204" pitchFamily="34" charset="0"/>
              </a:rPr>
              <a:t>kadmium</a:t>
            </a:r>
            <a:r>
              <a:rPr lang="cs-CZ" sz="2000" dirty="0" smtClean="0">
                <a:latin typeface="Arial" panose="020B0604020202020204" pitchFamily="34" charset="0"/>
                <a:cs typeface="Arial" panose="020B0604020202020204" pitchFamily="34" charset="0"/>
              </a:rPr>
              <a:t> a </a:t>
            </a:r>
            <a:r>
              <a:rPr lang="cs-CZ" sz="2000" u="sng" dirty="0" smtClean="0">
                <a:latin typeface="Arial" panose="020B0604020202020204" pitchFamily="34" charset="0"/>
                <a:cs typeface="Arial" panose="020B0604020202020204" pitchFamily="34" charset="0"/>
              </a:rPr>
              <a:t>indium</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Dnes </a:t>
            </a:r>
            <a:r>
              <a:rPr lang="cs-CZ" sz="2000" dirty="0">
                <a:latin typeface="Arial" panose="020B0604020202020204" pitchFamily="34" charset="0"/>
                <a:cs typeface="Arial" panose="020B0604020202020204" pitchFamily="34" charset="0"/>
              </a:rPr>
              <a:t>je obvyklejší </a:t>
            </a:r>
            <a:r>
              <a:rPr lang="cs-CZ" sz="2000" b="1" dirty="0">
                <a:latin typeface="Arial" panose="020B0604020202020204" pitchFamily="34" charset="0"/>
                <a:cs typeface="Arial" panose="020B0604020202020204" pitchFamily="34" charset="0"/>
              </a:rPr>
              <a:t>elektrolytický způsob </a:t>
            </a:r>
            <a:r>
              <a:rPr lang="cs-CZ" sz="2000" dirty="0">
                <a:latin typeface="Arial" panose="020B0604020202020204" pitchFamily="34" charset="0"/>
                <a:cs typeface="Arial" panose="020B0604020202020204" pitchFamily="34" charset="0"/>
              </a:rPr>
              <a:t>výroby zinku, který poskytuje kov vysoké čistoty bez nutnosti další rafinace. Suroviny pro elektrolýzu se připravují pražením zinkových rud s chloridem sodným s následným vyluhováním vodou nebo častěji přímým vyluhováním pražené zinkové rudy kyselinou sírovou. Jako </a:t>
            </a:r>
            <a:r>
              <a:rPr lang="cs-CZ" sz="2000" dirty="0" err="1">
                <a:latin typeface="Arial" panose="020B0604020202020204" pitchFamily="34" charset="0"/>
                <a:cs typeface="Arial" panose="020B0604020202020204" pitchFamily="34" charset="0"/>
              </a:rPr>
              <a:t>loužící</a:t>
            </a:r>
            <a:r>
              <a:rPr lang="cs-CZ" sz="2000" dirty="0">
                <a:latin typeface="Arial" panose="020B0604020202020204" pitchFamily="34" charset="0"/>
                <a:cs typeface="Arial" panose="020B0604020202020204" pitchFamily="34" charset="0"/>
              </a:rPr>
              <a:t> činidlo se používá vratný elektrolyt s obsahem kyseliny sírové:</a:t>
            </a:r>
          </a:p>
          <a:p>
            <a:pPr algn="ctr"/>
            <a:r>
              <a:rPr lang="cs-CZ" sz="2000" dirty="0" err="1">
                <a:latin typeface="Arial" panose="020B0604020202020204" pitchFamily="34" charset="0"/>
                <a:cs typeface="Arial" panose="020B0604020202020204" pitchFamily="34" charset="0"/>
              </a:rPr>
              <a:t>ZnO</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ZnSO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Po </a:t>
            </a:r>
            <a:r>
              <a:rPr lang="cs-CZ" sz="2000" dirty="0">
                <a:latin typeface="Arial" panose="020B0604020202020204" pitchFamily="34" charset="0"/>
                <a:cs typeface="Arial" panose="020B0604020202020204" pitchFamily="34" charset="0"/>
              </a:rPr>
              <a:t>kyselém loužení následuje elektrolýza síranu zinečnatého, která probíhá v dřevěných nebo betonových elektrolyzérech s olověnou anodou a hliníkovou katodou. Pracuje se při teplotě 30-35°C s napětím 3,5V. Vzniklý elektrolyt s obsahem kyseliny sírové se opět používá k loužení praženého rudného koncentrátu. Odpadní anodové kaly z elektrolytické výroby zinku jsou zdrojem dalších cenných prvků, zejména </a:t>
            </a:r>
            <a:r>
              <a:rPr lang="cs-CZ" sz="2000" u="sng" dirty="0">
                <a:latin typeface="Arial" panose="020B0604020202020204" pitchFamily="34" charset="0"/>
                <a:cs typeface="Arial" panose="020B0604020202020204" pitchFamily="34" charset="0"/>
              </a:rPr>
              <a:t>platiny</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palladia</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47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304800"/>
            <a:ext cx="8686800" cy="4525963"/>
          </a:xfrm>
        </p:spPr>
        <p:txBody>
          <a:bodyPr>
            <a:normAutofit/>
          </a:bodyPr>
          <a:lstStyle/>
          <a:p>
            <a:pPr eaLnBrk="1" hangingPunct="1">
              <a:buFont typeface="Wingdings" pitchFamily="2" charset="2"/>
              <a:buNone/>
            </a:pPr>
            <a:r>
              <a:rPr lang="en-GB" altLang="en-US" sz="2000" b="1" dirty="0" err="1" smtClean="0">
                <a:latin typeface="Arial" panose="020B0604020202020204" pitchFamily="34" charset="0"/>
                <a:cs typeface="Arial" panose="020B0604020202020204" pitchFamily="34" charset="0"/>
              </a:rPr>
              <a:t>Roztoky</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alk</a:t>
            </a:r>
            <a:r>
              <a:rPr lang="cs-CZ" altLang="en-US" sz="2000" b="1" dirty="0" smtClean="0">
                <a:latin typeface="Arial" panose="020B0604020202020204" pitchFamily="34" charset="0"/>
                <a:cs typeface="Arial" panose="020B0604020202020204" pitchFamily="34" charset="0"/>
              </a:rPr>
              <a:t>.</a:t>
            </a:r>
            <a:r>
              <a:rPr lang="en-GB" altLang="en-US" sz="2000" b="1" dirty="0" smtClean="0">
                <a:latin typeface="Arial" panose="020B0604020202020204" pitchFamily="34" charset="0"/>
                <a:cs typeface="Arial" panose="020B0604020202020204" pitchFamily="34" charset="0"/>
              </a:rPr>
              <a:t> </a:t>
            </a:r>
            <a:r>
              <a:rPr lang="en-GB" altLang="en-US" sz="2000" b="1" dirty="0" err="1" smtClean="0">
                <a:latin typeface="Arial" panose="020B0604020202020204" pitchFamily="34" charset="0"/>
                <a:cs typeface="Arial" panose="020B0604020202020204" pitchFamily="34" charset="0"/>
              </a:rPr>
              <a:t>kov</a:t>
            </a:r>
            <a:r>
              <a:rPr lang="cs-CZ" altLang="en-US" sz="2000" b="1" dirty="0" smtClean="0">
                <a:latin typeface="Arial" panose="020B0604020202020204" pitchFamily="34" charset="0"/>
                <a:cs typeface="Arial" panose="020B0604020202020204" pitchFamily="34" charset="0"/>
              </a:rPr>
              <a:t>ů</a:t>
            </a:r>
            <a:r>
              <a:rPr lang="en-GB" altLang="en-US" sz="2000" b="1" dirty="0" smtClean="0">
                <a:latin typeface="Arial" panose="020B0604020202020204" pitchFamily="34" charset="0"/>
                <a:cs typeface="Arial" panose="020B0604020202020204" pitchFamily="34" charset="0"/>
              </a:rPr>
              <a:t> v </a:t>
            </a:r>
            <a:r>
              <a:rPr lang="en-GB" altLang="en-US" sz="2000" b="1" dirty="0" err="1" smtClean="0">
                <a:latin typeface="Arial" panose="020B0604020202020204" pitchFamily="34" charset="0"/>
                <a:cs typeface="Arial" panose="020B0604020202020204" pitchFamily="34" charset="0"/>
              </a:rPr>
              <a:t>amoniaku</a:t>
            </a:r>
            <a:r>
              <a:rPr lang="en-GB" altLang="en-US" sz="2000" dirty="0" smtClean="0">
                <a:latin typeface="Arial" panose="020B0604020202020204" pitchFamily="34" charset="0"/>
                <a:cs typeface="Arial" panose="020B0604020202020204" pitchFamily="34" charset="0"/>
              </a:rPr>
              <a:t>:</a:t>
            </a:r>
          </a:p>
          <a:p>
            <a:pPr eaLnBrk="1" hangingPunct="1">
              <a:buFontTx/>
              <a:buChar char="-"/>
            </a:pPr>
            <a:r>
              <a:rPr lang="en-GB" altLang="en-US" sz="2000" dirty="0" err="1" smtClean="0">
                <a:latin typeface="Arial" panose="020B0604020202020204" pitchFamily="34" charset="0"/>
                <a:cs typeface="Arial" panose="020B0604020202020204" pitchFamily="34" charset="0"/>
              </a:rPr>
              <a:t>modré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roztoky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obsahující</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kationty</a:t>
            </a:r>
            <a:endParaRPr lang="en-GB" altLang="en-US" sz="2000" dirty="0" smtClean="0">
              <a:latin typeface="Arial" panose="020B0604020202020204" pitchFamily="34" charset="0"/>
              <a:cs typeface="Arial" panose="020B0604020202020204" pitchFamily="34" charset="0"/>
            </a:endParaRPr>
          </a:p>
          <a:p>
            <a:pPr marL="0" indent="0" eaLnBrk="1" hangingPunct="1">
              <a:buNone/>
            </a:pPr>
            <a:r>
              <a:rPr lang="en-GB" altLang="en-US" sz="2000" dirty="0" err="1" smtClean="0">
                <a:latin typeface="Arial" panose="020B0604020202020204" pitchFamily="34" charset="0"/>
                <a:cs typeface="Arial" panose="020B0604020202020204" pitchFamily="34" charset="0"/>
              </a:rPr>
              <a:t>alkalických</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kov</a:t>
            </a:r>
            <a:r>
              <a:rPr lang="cs-CZ" altLang="en-US" sz="2000" dirty="0" smtClean="0">
                <a:latin typeface="Arial" panose="020B0604020202020204" pitchFamily="34" charset="0"/>
                <a:cs typeface="Arial" panose="020B0604020202020204" pitchFamily="34" charset="0"/>
              </a:rPr>
              <a:t>ů</a:t>
            </a:r>
            <a:r>
              <a:rPr lang="en-GB" altLang="en-US" sz="2000" dirty="0" smtClean="0">
                <a:latin typeface="Arial" panose="020B0604020202020204" pitchFamily="34" charset="0"/>
                <a:cs typeface="Arial" panose="020B0604020202020204" pitchFamily="34" charset="0"/>
              </a:rPr>
              <a:t> (Na</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 K</a:t>
            </a:r>
            <a:r>
              <a:rPr lang="en-GB" altLang="en-US" sz="2000" baseline="30000" dirty="0" smtClean="0">
                <a:latin typeface="Arial" panose="020B0604020202020204" pitchFamily="34" charset="0"/>
                <a:cs typeface="Arial" panose="020B0604020202020204" pitchFamily="34" charset="0"/>
              </a:rPr>
              <a:t>+</a:t>
            </a:r>
            <a:r>
              <a:rPr lang="en-GB" altLang="en-US" sz="2000" dirty="0" smtClean="0">
                <a:latin typeface="Arial" panose="020B0604020202020204" pitchFamily="34" charset="0"/>
                <a:cs typeface="Arial" panose="020B0604020202020204" pitchFamily="34" charset="0"/>
              </a:rPr>
              <a:t>,</a:t>
            </a:r>
            <a:r>
              <a:rPr lang="cs-CZ" altLang="en-US" sz="2000" dirty="0" smtClean="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p>
          <a:p>
            <a:pPr marL="0" indent="0" eaLnBrk="1" hangingPunct="1">
              <a:buNone/>
            </a:pPr>
            <a:r>
              <a:rPr lang="en-GB" altLang="en-US" sz="2000" dirty="0" smtClean="0">
                <a:latin typeface="Arial" panose="020B0604020202020204" pitchFamily="34" charset="0"/>
                <a:cs typeface="Arial" panose="020B0604020202020204" pitchFamily="34" charset="0"/>
              </a:rPr>
              <a:t>a </a:t>
            </a:r>
            <a:r>
              <a:rPr lang="en-GB" altLang="en-US" sz="2000" dirty="0" err="1" smtClean="0">
                <a:latin typeface="Arial" panose="020B0604020202020204" pitchFamily="34" charset="0"/>
                <a:cs typeface="Arial" panose="020B0604020202020204" pitchFamily="34" charset="0"/>
              </a:rPr>
              <a:t>solvatované</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elektrony</a:t>
            </a:r>
            <a:r>
              <a:rPr lang="en-GB" altLang="en-US" sz="2000" dirty="0" smtClean="0">
                <a:latin typeface="Arial" panose="020B0604020202020204" pitchFamily="34" charset="0"/>
                <a:cs typeface="Arial" panose="020B0604020202020204" pitchFamily="34" charset="0"/>
              </a:rPr>
              <a:t> </a:t>
            </a:r>
            <a:r>
              <a:rPr lang="en-GB" altLang="en-US" sz="2000" dirty="0" err="1" smtClean="0">
                <a:latin typeface="Arial" panose="020B0604020202020204" pitchFamily="34" charset="0"/>
                <a:cs typeface="Arial" panose="020B0604020202020204" pitchFamily="34" charset="0"/>
              </a:rPr>
              <a:t>e</a:t>
            </a:r>
            <a:r>
              <a:rPr lang="en-GB" altLang="en-US" sz="2000" baseline="30000" dirty="0" err="1" smtClean="0">
                <a:latin typeface="Arial" panose="020B0604020202020204" pitchFamily="34" charset="0"/>
                <a:cs typeface="Arial" panose="020B0604020202020204" pitchFamily="34" charset="0"/>
                <a:sym typeface="Symbol" pitchFamily="18" charset="2"/>
              </a:rPr>
              <a:t></a:t>
            </a:r>
            <a:r>
              <a:rPr lang="en-GB" altLang="en-US" sz="2000" baseline="-25000" dirty="0" err="1" smtClean="0">
                <a:latin typeface="Arial" panose="020B0604020202020204" pitchFamily="34" charset="0"/>
                <a:cs typeface="Arial" panose="020B0604020202020204" pitchFamily="34" charset="0"/>
              </a:rPr>
              <a:t>solv</a:t>
            </a:r>
            <a:r>
              <a:rPr lang="en-GB" altLang="en-US" sz="2000" dirty="0" smtClean="0">
                <a:latin typeface="Arial" panose="020B0604020202020204" pitchFamily="34" charset="0"/>
                <a:cs typeface="Arial" panose="020B0604020202020204" pitchFamily="34" charset="0"/>
              </a:rPr>
              <a:t> </a:t>
            </a:r>
          </a:p>
        </p:txBody>
      </p:sp>
      <p:pic>
        <p:nvPicPr>
          <p:cNvPr id="51202"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2400"/>
            <a:ext cx="3308409"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85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915400" cy="6555641"/>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t>
            </a:r>
            <a:r>
              <a:rPr lang="cs-CZ" sz="2000" dirty="0" err="1" smtClean="0">
                <a:latin typeface="Arial" panose="020B0604020202020204" pitchFamily="34" charset="0"/>
                <a:cs typeface="Arial" panose="020B0604020202020204" pitchFamily="34" charset="0"/>
              </a:rPr>
              <a:t>oužívá</a:t>
            </a:r>
            <a:r>
              <a:rPr lang="cs-CZ" sz="2000" dirty="0" smtClean="0">
                <a:latin typeface="Arial" panose="020B0604020202020204" pitchFamily="34" charset="0"/>
                <a:cs typeface="Arial" panose="020B0604020202020204" pitchFamily="34" charset="0"/>
              </a:rPr>
              <a:t> se k </a:t>
            </a:r>
            <a:r>
              <a:rPr lang="cs-CZ" sz="2000" b="1" dirty="0" smtClean="0">
                <a:latin typeface="Arial" panose="020B0604020202020204" pitchFamily="34" charset="0"/>
                <a:cs typeface="Arial" panose="020B0604020202020204" pitchFamily="34" charset="0"/>
              </a:rPr>
              <a:t>povrchové úpravě železa</a:t>
            </a:r>
            <a:r>
              <a:rPr lang="cs-CZ" sz="2000" dirty="0" smtClean="0">
                <a:latin typeface="Arial" panose="020B0604020202020204" pitchFamily="34" charset="0"/>
                <a:cs typeface="Arial" panose="020B0604020202020204" pitchFamily="34" charset="0"/>
              </a:rPr>
              <a:t>, k výrobě plechů a zejména řady slitin. </a:t>
            </a:r>
            <a:r>
              <a:rPr lang="cs-CZ" sz="2000" dirty="0">
                <a:latin typeface="Arial" panose="020B0604020202020204" pitchFamily="34" charset="0"/>
                <a:cs typeface="Arial" panose="020B0604020202020204" pitchFamily="34" charset="0"/>
              </a:rPr>
              <a:t>Pozinkovaný železný plech se vyrábí řadou postupů, nejčastější je galvanické pokovování, postřikování, napařování nebo žárové nanášení tenkého povlaku zinku. </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Zinek </a:t>
            </a:r>
            <a:r>
              <a:rPr lang="cs-CZ" sz="2000" dirty="0">
                <a:latin typeface="Arial" panose="020B0604020202020204" pitchFamily="34" charset="0"/>
                <a:cs typeface="Arial" panose="020B0604020202020204" pitchFamily="34" charset="0"/>
              </a:rPr>
              <a:t>má velmi dobré vlastnosti pro </a:t>
            </a:r>
            <a:r>
              <a:rPr lang="cs-CZ" sz="2000" b="1" dirty="0">
                <a:latin typeface="Arial" panose="020B0604020202020204" pitchFamily="34" charset="0"/>
                <a:cs typeface="Arial" panose="020B0604020202020204" pitchFamily="34" charset="0"/>
              </a:rPr>
              <a:t>výrobu odlitků</a:t>
            </a:r>
            <a:r>
              <a:rPr lang="cs-CZ" sz="2000" dirty="0">
                <a:latin typeface="Arial" panose="020B0604020202020204" pitchFamily="34" charset="0"/>
                <a:cs typeface="Arial" panose="020B0604020202020204" pitchFamily="34" charset="0"/>
              </a:rPr>
              <a:t> – díky výborné </a:t>
            </a:r>
            <a:r>
              <a:rPr lang="cs-CZ" sz="2000" dirty="0" err="1">
                <a:latin typeface="Arial" panose="020B0604020202020204" pitchFamily="34" charset="0"/>
                <a:cs typeface="Arial" panose="020B0604020202020204" pitchFamily="34" charset="0"/>
              </a:rPr>
              <a:t>zatékavosti</a:t>
            </a:r>
            <a:r>
              <a:rPr lang="cs-CZ" sz="2000" dirty="0">
                <a:latin typeface="Arial" panose="020B0604020202020204" pitchFamily="34" charset="0"/>
                <a:cs typeface="Arial" panose="020B0604020202020204" pitchFamily="34" charset="0"/>
              </a:rPr>
              <a:t> vyplňuje roztavený zinek dokonale odlévací formu. Vyrábí se tak kovové součástky, které jsou dobře odolné vůči atmosférickým vlivům (v suchu nekorodují, ale ve vlhku výrazně), ale nemusejí snášet výrazné mechanické namáhání, protože zinek je mechanicky velmi málo odolný. Příkladem mohou být některé části motorových karburátorů, kovové ozdoby, okenní kliky, konve, vědra, vany, střešní okapy, střechy, obkládání nádrží, skříní, ledniček apod.</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Jako </a:t>
            </a:r>
            <a:r>
              <a:rPr lang="cs-CZ" sz="2000" b="1" dirty="0" smtClean="0">
                <a:latin typeface="Arial" panose="020B0604020202020204" pitchFamily="34" charset="0"/>
                <a:cs typeface="Arial" panose="020B0604020202020204" pitchFamily="34" charset="0"/>
              </a:rPr>
              <a:t>legující přísada </a:t>
            </a:r>
            <a:r>
              <a:rPr lang="cs-CZ" sz="2000" dirty="0" smtClean="0">
                <a:latin typeface="Arial" panose="020B0604020202020204" pitchFamily="34" charset="0"/>
                <a:cs typeface="Arial" panose="020B0604020202020204" pitchFamily="34" charset="0"/>
              </a:rPr>
              <a:t>podstatným způsobem zvyšuje pevnost slitin hliníku, ale má negativní vliv na jejich korozivzdornost. </a:t>
            </a:r>
            <a:endParaRPr lang="en-US" sz="2000" dirty="0" smtClean="0">
              <a:latin typeface="Arial" panose="020B0604020202020204" pitchFamily="34" charset="0"/>
              <a:cs typeface="Arial" panose="020B0604020202020204" pitchFamily="34" charset="0"/>
            </a:endParaRPr>
          </a:p>
          <a:p>
            <a:r>
              <a:rPr lang="cs-CZ" sz="2000" dirty="0" smtClean="0">
                <a:latin typeface="Arial" panose="020B0604020202020204" pitchFamily="34" charset="0"/>
                <a:cs typeface="Arial" panose="020B0604020202020204" pitchFamily="34" charset="0"/>
              </a:rPr>
              <a:t>Kovový zinek nalézá uplatnění také při laboratorní </a:t>
            </a:r>
            <a:r>
              <a:rPr lang="cs-CZ" sz="2000" b="1" dirty="0" smtClean="0">
                <a:latin typeface="Arial" panose="020B0604020202020204" pitchFamily="34" charset="0"/>
                <a:cs typeface="Arial" panose="020B0604020202020204" pitchFamily="34" charset="0"/>
              </a:rPr>
              <a:t>přípravě vodíku</a:t>
            </a:r>
            <a:r>
              <a:rPr lang="cs-CZ" sz="2000" dirty="0" smtClean="0">
                <a:latin typeface="Arial" panose="020B0604020202020204" pitchFamily="34" charset="0"/>
                <a:cs typeface="Arial" panose="020B0604020202020204" pitchFamily="34" charset="0"/>
              </a:rPr>
              <a:t>, práškový zinek je v laboratorní praxi osvědčeným prostředkem k </a:t>
            </a:r>
            <a:r>
              <a:rPr lang="cs-CZ" sz="2000" b="1" dirty="0" smtClean="0">
                <a:latin typeface="Arial" panose="020B0604020202020204" pitchFamily="34" charset="0"/>
                <a:cs typeface="Arial" panose="020B0604020202020204" pitchFamily="34" charset="0"/>
              </a:rPr>
              <a:t>likvidaci rozlité rtuti</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Poměrně </a:t>
            </a:r>
            <a:r>
              <a:rPr lang="cs-CZ" sz="2000" dirty="0">
                <a:latin typeface="Arial" panose="020B0604020202020204" pitchFamily="34" charset="0"/>
                <a:cs typeface="Arial" panose="020B0604020202020204" pitchFamily="34" charset="0"/>
              </a:rPr>
              <a:t>významné místo patřilo zinku ve výrobě </a:t>
            </a:r>
            <a:r>
              <a:rPr lang="cs-CZ" sz="2000" b="1" dirty="0">
                <a:latin typeface="Arial" panose="020B0604020202020204" pitchFamily="34" charset="0"/>
                <a:cs typeface="Arial" panose="020B0604020202020204" pitchFamily="34" charset="0"/>
              </a:rPr>
              <a:t>galvanických článků </a:t>
            </a:r>
            <a:r>
              <a:rPr lang="cs-CZ" sz="2000" dirty="0">
                <a:latin typeface="Arial" panose="020B0604020202020204" pitchFamily="34" charset="0"/>
                <a:cs typeface="Arial" panose="020B0604020202020204" pitchFamily="34" charset="0"/>
              </a:rPr>
              <a:t>(a jejich baterií). Dodnes je běžně užíván </a:t>
            </a:r>
            <a:r>
              <a:rPr lang="cs-CZ" sz="2000" dirty="0" err="1">
                <a:latin typeface="Arial" panose="020B0604020202020204" pitchFamily="34" charset="0"/>
                <a:cs typeface="Arial" panose="020B0604020202020204" pitchFamily="34" charset="0"/>
              </a:rPr>
              <a:t>zinko</a:t>
            </a:r>
            <a:r>
              <a:rPr lang="cs-CZ" sz="2000" dirty="0">
                <a:latin typeface="Arial" panose="020B0604020202020204" pitchFamily="34" charset="0"/>
                <a:cs typeface="Arial" panose="020B0604020202020204" pitchFamily="34" charset="0"/>
              </a:rPr>
              <a:t>-uhlíkový článek. V této oblasti se ale stále více využívají jiné principy, které pracují s jinými prvky, zejména niklem a lithiem.</a:t>
            </a:r>
          </a:p>
        </p:txBody>
      </p:sp>
    </p:spTree>
    <p:extLst>
      <p:ext uri="{BB962C8B-B14F-4D97-AF65-F5344CB8AC3E}">
        <p14:creationId xmlns:p14="http://schemas.microsoft.com/office/powerpoint/2010/main" val="836815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05902" y="228600"/>
            <a:ext cx="8686800" cy="6247864"/>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Ze </a:t>
            </a:r>
            <a:r>
              <a:rPr lang="cs-CZ" sz="2000" dirty="0">
                <a:latin typeface="Arial" panose="020B0604020202020204" pitchFamily="34" charset="0"/>
                <a:cs typeface="Arial" panose="020B0604020202020204" pitchFamily="34" charset="0"/>
              </a:rPr>
              <a:t>slitin zinku je nejvýznamnější slitina s mědí – bílá a červená </a:t>
            </a:r>
            <a:r>
              <a:rPr lang="cs-CZ" sz="2000" b="1" dirty="0">
                <a:latin typeface="Arial" panose="020B0604020202020204" pitchFamily="34" charset="0"/>
                <a:cs typeface="Arial" panose="020B0604020202020204" pitchFamily="34" charset="0"/>
              </a:rPr>
              <a:t>mosaz</a:t>
            </a:r>
            <a:r>
              <a:rPr lang="cs-CZ" sz="2000" dirty="0">
                <a:latin typeface="Arial" panose="020B0604020202020204" pitchFamily="34" charset="0"/>
                <a:cs typeface="Arial" panose="020B0604020202020204" pitchFamily="34" charset="0"/>
              </a:rPr>
              <a:t>. Prakticky se využívá řady různých mosazí s odlišným poměrem obou kovů, které se liší jak barvou tak mechanickými vlastnostmi – tvrdostí, kujností, tažností i odolností proti vlivům okolního prostředí. Obecně se mosaz oproti čistému zinku vyznačuje výrazně lepší mechanickou odolností i vzhledem. Bílá mosaz se skládá z 85 % zinku, 5 % hliníku a 10 % mědi.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Zinek </a:t>
            </a:r>
            <a:r>
              <a:rPr lang="cs-CZ" sz="2000" dirty="0">
                <a:latin typeface="Arial" panose="020B0604020202020204" pitchFamily="34" charset="0"/>
                <a:cs typeface="Arial" panose="020B0604020202020204" pitchFamily="34" charset="0"/>
              </a:rPr>
              <a:t>se v menší míře používá i při výrobě </a:t>
            </a:r>
            <a:r>
              <a:rPr lang="cs-CZ" sz="2000" b="1" dirty="0">
                <a:latin typeface="Arial" panose="020B0604020202020204" pitchFamily="34" charset="0"/>
                <a:cs typeface="Arial" panose="020B0604020202020204" pitchFamily="34" charset="0"/>
              </a:rPr>
              <a:t>klenotnických slitin</a:t>
            </a:r>
            <a:r>
              <a:rPr lang="cs-CZ" sz="2000" dirty="0">
                <a:latin typeface="Arial" panose="020B0604020202020204" pitchFamily="34" charset="0"/>
                <a:cs typeface="Arial" panose="020B0604020202020204" pitchFamily="34" charset="0"/>
              </a:rPr>
              <a:t> se zlatem, stříbrem, mědí a niklem.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Využívá </a:t>
            </a:r>
            <a:r>
              <a:rPr lang="cs-CZ" sz="2000" dirty="0">
                <a:latin typeface="Arial" panose="020B0604020202020204" pitchFamily="34" charset="0"/>
                <a:cs typeface="Arial" panose="020B0604020202020204" pitchFamily="34" charset="0"/>
              </a:rPr>
              <a:t>se ho také k </a:t>
            </a:r>
            <a:r>
              <a:rPr lang="cs-CZ" sz="2000" b="1" dirty="0">
                <a:latin typeface="Arial" panose="020B0604020202020204" pitchFamily="34" charset="0"/>
                <a:cs typeface="Arial" panose="020B0604020202020204" pitchFamily="34" charset="0"/>
              </a:rPr>
              <a:t>srážení zlata </a:t>
            </a:r>
            <a:r>
              <a:rPr lang="cs-CZ" sz="2000" dirty="0">
                <a:latin typeface="Arial" panose="020B0604020202020204" pitchFamily="34" charset="0"/>
                <a:cs typeface="Arial" panose="020B0604020202020204" pitchFamily="34" charset="0"/>
              </a:rPr>
              <a:t>vyluhovaného kyanidem a v hutnictví k odstříbřování olova – tzv. </a:t>
            </a:r>
            <a:r>
              <a:rPr lang="cs-CZ" sz="2000" b="1" dirty="0">
                <a:latin typeface="Arial" panose="020B0604020202020204" pitchFamily="34" charset="0"/>
                <a:cs typeface="Arial" panose="020B0604020202020204" pitchFamily="34" charset="0"/>
              </a:rPr>
              <a:t>parkesování</a:t>
            </a:r>
            <a:r>
              <a:rPr lang="cs-CZ" sz="2000" dirty="0">
                <a:latin typeface="Arial" panose="020B0604020202020204" pitchFamily="34" charset="0"/>
                <a:cs typeface="Arial" panose="020B0604020202020204" pitchFamily="34" charset="0"/>
              </a:rPr>
              <a:t>. </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Další </a:t>
            </a:r>
            <a:r>
              <a:rPr lang="cs-CZ" sz="2000" dirty="0">
                <a:latin typeface="Arial" panose="020B0604020202020204" pitchFamily="34" charset="0"/>
                <a:cs typeface="Arial" panose="020B0604020202020204" pitchFamily="34" charset="0"/>
              </a:rPr>
              <a:t>využití zinku je při </a:t>
            </a:r>
            <a:r>
              <a:rPr lang="cs-CZ" sz="2000" b="1" dirty="0">
                <a:latin typeface="Arial" panose="020B0604020202020204" pitchFamily="34" charset="0"/>
                <a:cs typeface="Arial" panose="020B0604020202020204" pitchFamily="34" charset="0"/>
              </a:rPr>
              <a:t>výrobě závaží </a:t>
            </a:r>
            <a:r>
              <a:rPr lang="cs-CZ" sz="2000" dirty="0">
                <a:latin typeface="Arial" panose="020B0604020202020204" pitchFamily="34" charset="0"/>
                <a:cs typeface="Arial" panose="020B0604020202020204" pitchFamily="34" charset="0"/>
              </a:rPr>
              <a:t>pro vyvažování automobilových kol jako náhrada za toxické olovo.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Ze zinku se také razily </a:t>
            </a:r>
            <a:r>
              <a:rPr lang="cs-CZ" sz="2000" b="1" dirty="0">
                <a:latin typeface="Arial" panose="020B0604020202020204" pitchFamily="34" charset="0"/>
                <a:cs typeface="Arial" panose="020B0604020202020204" pitchFamily="34" charset="0"/>
              </a:rPr>
              <a:t>mince</a:t>
            </a:r>
            <a:r>
              <a:rPr lang="cs-CZ" sz="2000" dirty="0">
                <a:latin typeface="Arial" panose="020B0604020202020204" pitchFamily="34" charset="0"/>
                <a:cs typeface="Arial" panose="020B0604020202020204" pitchFamily="34" charset="0"/>
              </a:rPr>
              <a:t> (zejména za válečných období) – </a:t>
            </a:r>
            <a:r>
              <a:rPr lang="cs-CZ" sz="2000" dirty="0" smtClean="0">
                <a:latin typeface="Arial" panose="020B0604020202020204" pitchFamily="34" charset="0"/>
                <a:cs typeface="Arial" panose="020B0604020202020204" pitchFamily="34" charset="0"/>
              </a:rPr>
              <a:t>protektorátní </a:t>
            </a:r>
            <a:r>
              <a:rPr lang="cs-CZ" sz="2000" dirty="0" smtClean="0">
                <a:latin typeface="Arial" panose="020B0604020202020204" pitchFamily="34" charset="0"/>
                <a:cs typeface="Arial" panose="020B0604020202020204" pitchFamily="34" charset="0"/>
              </a:rPr>
              <a:t>10, 20 a 50 haléře </a:t>
            </a:r>
            <a:r>
              <a:rPr lang="cs-CZ" sz="2000" dirty="0">
                <a:latin typeface="Arial" panose="020B0604020202020204" pitchFamily="34" charset="0"/>
                <a:cs typeface="Arial" panose="020B0604020202020204" pitchFamily="34" charset="0"/>
              </a:rPr>
              <a:t>a </a:t>
            </a:r>
            <a:r>
              <a:rPr lang="cs-CZ" sz="2000" dirty="0" smtClean="0">
                <a:latin typeface="Arial" panose="020B0604020202020204" pitchFamily="34" charset="0"/>
                <a:cs typeface="Arial" panose="020B0604020202020204" pitchFamily="34" charset="0"/>
              </a:rPr>
              <a:t>1 koruny </a:t>
            </a:r>
            <a:r>
              <a:rPr lang="cs-CZ" sz="2000" dirty="0">
                <a:latin typeface="Arial" panose="020B0604020202020204" pitchFamily="34" charset="0"/>
                <a:cs typeface="Arial" panose="020B0604020202020204" pitchFamily="34" charset="0"/>
              </a:rPr>
              <a:t>a některé říšské </a:t>
            </a:r>
            <a:r>
              <a:rPr lang="cs-CZ" sz="2000" dirty="0" err="1">
                <a:latin typeface="Arial" panose="020B0604020202020204" pitchFamily="34" charset="0"/>
                <a:cs typeface="Arial" panose="020B0604020202020204" pitchFamily="34" charset="0"/>
              </a:rPr>
              <a:t>pfennigy</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Přítomnost zinku v organizmu je </a:t>
            </a:r>
            <a:r>
              <a:rPr lang="cs-CZ" sz="2000" b="1" dirty="0">
                <a:latin typeface="Arial" panose="020B0604020202020204" pitchFamily="34" charset="0"/>
                <a:cs typeface="Arial" panose="020B0604020202020204" pitchFamily="34" charset="0"/>
              </a:rPr>
              <a:t>nezbytnou podmínkou pro správné fungování řady enzymatických systémů</a:t>
            </a:r>
            <a:r>
              <a:rPr lang="cs-CZ" sz="2000" dirty="0">
                <a:latin typeface="Arial" panose="020B0604020202020204" pitchFamily="34" charset="0"/>
                <a:cs typeface="Arial" panose="020B0604020202020204" pitchFamily="34" charset="0"/>
              </a:rPr>
              <a:t> – nejvýznamnější je patrně inzulínový. </a:t>
            </a:r>
          </a:p>
        </p:txBody>
      </p:sp>
    </p:spTree>
    <p:extLst>
      <p:ext uri="{BB962C8B-B14F-4D97-AF65-F5344CB8AC3E}">
        <p14:creationId xmlns:p14="http://schemas.microsoft.com/office/powerpoint/2010/main" val="25674372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228600"/>
            <a:ext cx="86868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Chlorid zinečnatý </a:t>
            </a:r>
            <a:r>
              <a:rPr lang="cs-CZ" sz="2000" dirty="0" smtClean="0">
                <a:latin typeface="Arial" panose="020B0604020202020204" pitchFamily="34" charset="0"/>
                <a:cs typeface="Arial" panose="020B0604020202020204" pitchFamily="34" charset="0"/>
              </a:rPr>
              <a:t>ZnCl</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je </a:t>
            </a:r>
            <a:r>
              <a:rPr lang="cs-CZ" sz="2000" dirty="0">
                <a:latin typeface="Arial" panose="020B0604020202020204" pitchFamily="34" charset="0"/>
                <a:cs typeface="Arial" panose="020B0604020202020204" pitchFamily="34" charset="0"/>
              </a:rPr>
              <a:t>bílá krystalická látka, dobře rozpustná ve </a:t>
            </a:r>
            <a:r>
              <a:rPr lang="cs-CZ" sz="2000" dirty="0" smtClean="0">
                <a:latin typeface="Arial" panose="020B0604020202020204" pitchFamily="34" charset="0"/>
                <a:cs typeface="Arial" panose="020B0604020202020204" pitchFamily="34" charset="0"/>
              </a:rPr>
              <a:t>vodě i  v organických </a:t>
            </a:r>
            <a:r>
              <a:rPr lang="cs-CZ" sz="2000" dirty="0">
                <a:latin typeface="Arial" panose="020B0604020202020204" pitchFamily="34" charset="0"/>
                <a:cs typeface="Arial" panose="020B0604020202020204" pitchFamily="34" charset="0"/>
              </a:rPr>
              <a:t>rozpouštědlech, je značně hygroskopický. </a:t>
            </a:r>
            <a:r>
              <a:rPr lang="cs-CZ" sz="2000" dirty="0" smtClean="0">
                <a:latin typeface="Arial" panose="020B0604020202020204" pitchFamily="34" charset="0"/>
                <a:cs typeface="Arial" panose="020B0604020202020204" pitchFamily="34" charset="0"/>
              </a:rPr>
              <a:t>Slouží </a:t>
            </a:r>
            <a:r>
              <a:rPr lang="cs-CZ" sz="2000" dirty="0">
                <a:latin typeface="Arial" panose="020B0604020202020204" pitchFamily="34" charset="0"/>
                <a:cs typeface="Arial" panose="020B0604020202020204" pitchFamily="34" charset="0"/>
              </a:rPr>
              <a:t>jako impregnační prostředek pro ochranu dřeva před plísněmi a hnilobou. Používá se také při výrobě deodorantů, v lékařství, v tisku tkanin, při výrobě organických barviv a například při naleptávání kovů při pájení. </a:t>
            </a:r>
            <a:r>
              <a:rPr lang="cs-CZ" sz="2000" dirty="0" smtClean="0">
                <a:latin typeface="Arial" panose="020B0604020202020204" pitchFamily="34" charset="0"/>
                <a:cs typeface="Arial" panose="020B0604020202020204" pitchFamily="34" charset="0"/>
              </a:rPr>
              <a:t>V</a:t>
            </a:r>
            <a:r>
              <a:rPr lang="cs-CZ" sz="2000" dirty="0">
                <a:latin typeface="Arial" panose="020B0604020202020204" pitchFamily="34" charset="0"/>
                <a:cs typeface="Arial" panose="020B0604020202020204" pitchFamily="34" charset="0"/>
              </a:rPr>
              <a:t> roztoku vytváří podvojné adiční i komplexní sloučeniny.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Bromid zinečnatý </a:t>
            </a:r>
            <a:r>
              <a:rPr lang="cs-CZ" sz="2000" dirty="0" smtClean="0">
                <a:latin typeface="Arial" panose="020B0604020202020204" pitchFamily="34" charset="0"/>
                <a:cs typeface="Arial" panose="020B0604020202020204" pitchFamily="34" charset="0"/>
              </a:rPr>
              <a:t>ZnBr</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se používá jako laboratorní činidlo v organické chemii, slouží jako elektrolyt v </a:t>
            </a:r>
            <a:r>
              <a:rPr lang="cs-CZ" sz="2000" dirty="0" err="1" smtClean="0">
                <a:latin typeface="Arial" panose="020B0604020202020204" pitchFamily="34" charset="0"/>
                <a:cs typeface="Arial" panose="020B0604020202020204" pitchFamily="34" charset="0"/>
              </a:rPr>
              <a:t>zinkobromidových</a:t>
            </a:r>
            <a:r>
              <a:rPr lang="cs-CZ" sz="2000" dirty="0" smtClean="0">
                <a:latin typeface="Arial" panose="020B0604020202020204" pitchFamily="34" charset="0"/>
                <a:cs typeface="Arial" panose="020B0604020202020204" pitchFamily="34" charset="0"/>
              </a:rPr>
              <a:t> bateriích a používá se k přípravě velmi hustých roztoků k </a:t>
            </a:r>
            <a:r>
              <a:rPr lang="cs-CZ" sz="2000" dirty="0" err="1" smtClean="0">
                <a:latin typeface="Arial" panose="020B0604020202020204" pitchFamily="34" charset="0"/>
                <a:cs typeface="Arial" panose="020B0604020202020204" pitchFamily="34" charset="0"/>
              </a:rPr>
              <a:t>vyplachům</a:t>
            </a:r>
            <a:r>
              <a:rPr lang="cs-CZ" sz="2000" dirty="0" smtClean="0">
                <a:latin typeface="Arial" panose="020B0604020202020204" pitchFamily="34" charset="0"/>
                <a:cs typeface="Arial" panose="020B0604020202020204" pitchFamily="34" charset="0"/>
              </a:rPr>
              <a:t> ropných vrtů. </a:t>
            </a:r>
          </a:p>
          <a:p>
            <a:pPr algn="just"/>
            <a:r>
              <a:rPr lang="cs-CZ" sz="2000" b="1" dirty="0" smtClean="0">
                <a:latin typeface="Arial" panose="020B0604020202020204" pitchFamily="34" charset="0"/>
                <a:cs typeface="Arial" panose="020B0604020202020204" pitchFamily="34" charset="0"/>
              </a:rPr>
              <a:t>Jodid zinečnatý </a:t>
            </a:r>
            <a:r>
              <a:rPr lang="cs-CZ" sz="2000" dirty="0" smtClean="0">
                <a:latin typeface="Arial" panose="020B0604020202020204" pitchFamily="34" charset="0"/>
                <a:cs typeface="Arial" panose="020B0604020202020204" pitchFamily="34" charset="0"/>
              </a:rPr>
              <a:t>ZnI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se používá jako stínící prostředek v průmyslové radiografii. </a:t>
            </a:r>
          </a:p>
          <a:p>
            <a:pPr algn="just"/>
            <a:r>
              <a:rPr lang="cs-CZ" sz="2000" b="1" dirty="0" smtClean="0">
                <a:latin typeface="Arial" panose="020B0604020202020204" pitchFamily="34" charset="0"/>
                <a:cs typeface="Arial" panose="020B0604020202020204" pitchFamily="34" charset="0"/>
              </a:rPr>
              <a:t>Oxid zinečnatý </a:t>
            </a:r>
            <a:r>
              <a:rPr lang="cs-CZ" sz="2000" dirty="0" err="1" smtClean="0">
                <a:latin typeface="Arial" panose="020B0604020202020204" pitchFamily="34" charset="0"/>
                <a:cs typeface="Arial" panose="020B0604020202020204" pitchFamily="34" charset="0"/>
              </a:rPr>
              <a:t>ZnO</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slouží jako plnicí prostředek při výrobě vulkanizovaného kaučuku, jako bílý pigment zinková běloba a je hlavní součástí dentálního cementu. Nachází </a:t>
            </a:r>
            <a:r>
              <a:rPr lang="cs-CZ" sz="2000" dirty="0">
                <a:latin typeface="Arial" panose="020B0604020202020204" pitchFamily="34" charset="0"/>
                <a:cs typeface="Arial" panose="020B0604020202020204" pitchFamily="34" charset="0"/>
              </a:rPr>
              <a:t>uplatnění i v keramickém a sklářském průmyslu při výrobě speciálních chemicky odolných skel a glazur nebo emailů.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Peroxid zinku </a:t>
            </a:r>
            <a:r>
              <a:rPr lang="cs-CZ" sz="2000" dirty="0" smtClean="0">
                <a:latin typeface="Arial" panose="020B0604020202020204" pitchFamily="34" charset="0"/>
                <a:cs typeface="Arial" panose="020B0604020202020204" pitchFamily="34" charset="0"/>
              </a:rPr>
              <a:t>ZnO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se v minulosti používal jako desinfekční prostředek, v současnosti se využívá v pyrotechnice.</a:t>
            </a:r>
          </a:p>
          <a:p>
            <a:pPr algn="just"/>
            <a:r>
              <a:rPr lang="cs-CZ" sz="2000" b="1" dirty="0" smtClean="0">
                <a:latin typeface="Arial" panose="020B0604020202020204" pitchFamily="34" charset="0"/>
                <a:cs typeface="Arial" panose="020B0604020202020204" pitchFamily="34" charset="0"/>
              </a:rPr>
              <a:t>Hydroxid zinečnatý </a:t>
            </a:r>
            <a:r>
              <a:rPr lang="cs-CZ" sz="2000" dirty="0" err="1" smtClean="0">
                <a:latin typeface="Arial" panose="020B0604020202020204" pitchFamily="34" charset="0"/>
                <a:cs typeface="Arial" panose="020B0604020202020204" pitchFamily="34" charset="0"/>
              </a:rPr>
              <a:t>Zn</a:t>
            </a:r>
            <a:r>
              <a:rPr lang="cs-CZ" sz="2000" dirty="0" smtClean="0">
                <a:latin typeface="Arial" panose="020B0604020202020204" pitchFamily="34" charset="0"/>
                <a:cs typeface="Arial" panose="020B0604020202020204" pitchFamily="34" charset="0"/>
              </a:rPr>
              <a:t>(OH)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slouží k přípravě chirurgických obvazů.</a:t>
            </a:r>
          </a:p>
        </p:txBody>
      </p:sp>
    </p:spTree>
    <p:extLst>
      <p:ext uri="{BB962C8B-B14F-4D97-AF65-F5344CB8AC3E}">
        <p14:creationId xmlns:p14="http://schemas.microsoft.com/office/powerpoint/2010/main" val="18569097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152400"/>
            <a:ext cx="86868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  Sulfid zinečnatý</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ZnS</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zinkové blejno,</a:t>
            </a:r>
            <a:r>
              <a:rPr lang="cs-CZ" sz="2000" dirty="0" smtClean="0">
                <a:latin typeface="Arial" panose="020B0604020202020204" pitchFamily="34" charset="0"/>
                <a:cs typeface="Arial" panose="020B0604020202020204" pitchFamily="34" charset="0"/>
              </a:rPr>
              <a:t> se používá jako </a:t>
            </a:r>
            <a:r>
              <a:rPr lang="cs-CZ" sz="2000" dirty="0" err="1" smtClean="0">
                <a:latin typeface="Arial" panose="020B0604020202020204" pitchFamily="34" charset="0"/>
                <a:cs typeface="Arial" panose="020B0604020202020204" pitchFamily="34" charset="0"/>
              </a:rPr>
              <a:t>antikorózní</a:t>
            </a:r>
            <a:r>
              <a:rPr lang="cs-CZ" sz="2000" dirty="0" smtClean="0">
                <a:latin typeface="Arial" panose="020B0604020202020204" pitchFamily="34" charset="0"/>
                <a:cs typeface="Arial" panose="020B0604020202020204" pitchFamily="34" charset="0"/>
              </a:rPr>
              <a:t> nátěr na železo, např. mosty a části strojů. Směsí sulfidu zinečnatého a síranu barnatého je bílý pigment </a:t>
            </a:r>
            <a:r>
              <a:rPr lang="cs-CZ" sz="2000" dirty="0" err="1" smtClean="0">
                <a:latin typeface="Arial" panose="020B0604020202020204" pitchFamily="34" charset="0"/>
                <a:cs typeface="Arial" panose="020B0604020202020204" pitchFamily="34" charset="0"/>
              </a:rPr>
              <a:t>lithopon</a:t>
            </a:r>
            <a:r>
              <a:rPr lang="cs-CZ" sz="2000" dirty="0" smtClean="0">
                <a:latin typeface="Arial" panose="020B0604020202020204" pitchFamily="34" charset="0"/>
                <a:cs typeface="Arial" panose="020B0604020202020204" pitchFamily="34" charset="0"/>
              </a:rPr>
              <a:t>. Hexagonální modifikace sulfidu zinečnatého </a:t>
            </a:r>
            <a:r>
              <a:rPr lang="el-GR" sz="2000" dirty="0" smtClean="0">
                <a:latin typeface="Arial" panose="020B0604020202020204" pitchFamily="34" charset="0"/>
                <a:cs typeface="Arial" panose="020B0604020202020204" pitchFamily="34" charset="0"/>
              </a:rPr>
              <a:t>α-</a:t>
            </a:r>
            <a:r>
              <a:rPr lang="cs-CZ" sz="2000" dirty="0" err="1" smtClean="0">
                <a:latin typeface="Arial" panose="020B0604020202020204" pitchFamily="34" charset="0"/>
                <a:cs typeface="Arial" panose="020B0604020202020204" pitchFamily="34" charset="0"/>
              </a:rPr>
              <a:t>ZnS</a:t>
            </a:r>
            <a:r>
              <a:rPr lang="cs-CZ" sz="2000" dirty="0" smtClean="0">
                <a:latin typeface="Arial" panose="020B0604020202020204" pitchFamily="34" charset="0"/>
                <a:cs typeface="Arial" panose="020B0604020202020204" pitchFamily="34" charset="0"/>
              </a:rPr>
              <a:t> </a:t>
            </a:r>
            <a:r>
              <a:rPr lang="cs-CZ" sz="2000" i="1" dirty="0" smtClean="0">
                <a:latin typeface="Arial" panose="020B0604020202020204" pitchFamily="34" charset="0"/>
                <a:cs typeface="Arial" panose="020B0604020202020204" pitchFamily="34" charset="0"/>
              </a:rPr>
              <a:t>(</a:t>
            </a:r>
            <a:r>
              <a:rPr lang="cs-CZ" sz="2000" i="1" dirty="0" err="1" smtClean="0">
                <a:latin typeface="Arial" panose="020B0604020202020204" pitchFamily="34" charset="0"/>
                <a:cs typeface="Arial" panose="020B0604020202020204" pitchFamily="34" charset="0"/>
              </a:rPr>
              <a:t>Sidotovo</a:t>
            </a:r>
            <a:r>
              <a:rPr lang="cs-CZ" sz="2000" i="1" dirty="0" smtClean="0">
                <a:latin typeface="Arial" panose="020B0604020202020204" pitchFamily="34" charset="0"/>
                <a:cs typeface="Arial" panose="020B0604020202020204" pitchFamily="34" charset="0"/>
              </a:rPr>
              <a:t> blejno)</a:t>
            </a:r>
            <a:r>
              <a:rPr lang="cs-CZ" sz="2000" dirty="0" smtClean="0">
                <a:latin typeface="Arial" panose="020B0604020202020204" pitchFamily="34" charset="0"/>
                <a:cs typeface="Arial" panose="020B0604020202020204" pitchFamily="34" charset="0"/>
              </a:rPr>
              <a:t> vykazuje vlivem radioaktivního záření výraznou modrou luminiscenci a používá se ke konstrukci stínítek indikačních přístrojů </a:t>
            </a:r>
            <a:r>
              <a:rPr lang="cs-CZ" sz="2000" i="1" dirty="0" smtClean="0">
                <a:latin typeface="Arial" panose="020B0604020202020204" pitchFamily="34" charset="0"/>
                <a:cs typeface="Arial" panose="020B0604020202020204" pitchFamily="34" charset="0"/>
              </a:rPr>
              <a:t>(scintilátory)</a:t>
            </a:r>
            <a:r>
              <a:rPr lang="cs-CZ" sz="2000" dirty="0" smtClean="0">
                <a:latin typeface="Arial" panose="020B0604020202020204" pitchFamily="34" charset="0"/>
                <a:cs typeface="Arial" panose="020B0604020202020204" pitchFamily="34" charset="0"/>
              </a:rPr>
              <a:t> a pro světélkující stupnice přístrojů.</a:t>
            </a:r>
          </a:p>
          <a:p>
            <a:pPr algn="just"/>
            <a:r>
              <a:rPr lang="cs-CZ" sz="2000" b="1" dirty="0" smtClean="0">
                <a:latin typeface="Arial" panose="020B0604020202020204" pitchFamily="34" charset="0"/>
                <a:cs typeface="Arial" panose="020B0604020202020204" pitchFamily="34" charset="0"/>
              </a:rPr>
              <a:t>  Síran </a:t>
            </a:r>
            <a:r>
              <a:rPr lang="cs-CZ" sz="2000" b="1" dirty="0">
                <a:latin typeface="Arial" panose="020B0604020202020204" pitchFamily="34" charset="0"/>
                <a:cs typeface="Arial" panose="020B0604020202020204" pitchFamily="34" charset="0"/>
              </a:rPr>
              <a:t>zinečnatý </a:t>
            </a:r>
            <a:r>
              <a:rPr lang="cs-CZ" sz="2000" dirty="0">
                <a:latin typeface="Arial" panose="020B0604020202020204" pitchFamily="34" charset="0"/>
                <a:cs typeface="Arial" panose="020B0604020202020204" pitchFamily="34" charset="0"/>
              </a:rPr>
              <a:t>ZnSO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je bílá krystalická látka, dobře rozpustná ve vodě, známá také jako </a:t>
            </a:r>
            <a:r>
              <a:rPr lang="cs-CZ" sz="2000" i="1" dirty="0">
                <a:latin typeface="Arial" panose="020B0604020202020204" pitchFamily="34" charset="0"/>
                <a:cs typeface="Arial" panose="020B0604020202020204" pitchFamily="34" charset="0"/>
              </a:rPr>
              <a:t>bílá skalice</a:t>
            </a:r>
            <a:r>
              <a:rPr lang="cs-CZ" sz="2000" dirty="0">
                <a:latin typeface="Arial" panose="020B0604020202020204" pitchFamily="34" charset="0"/>
                <a:cs typeface="Arial" panose="020B0604020202020204" pitchFamily="34" charset="0"/>
              </a:rPr>
              <a:t> v podobě svého </a:t>
            </a:r>
            <a:r>
              <a:rPr lang="cs-CZ" sz="2000" dirty="0" err="1">
                <a:latin typeface="Arial" panose="020B0604020202020204" pitchFamily="34" charset="0"/>
                <a:cs typeface="Arial" panose="020B0604020202020204" pitchFamily="34" charset="0"/>
              </a:rPr>
              <a:t>heptahydrátu</a:t>
            </a:r>
            <a:r>
              <a:rPr lang="cs-CZ" sz="2000" dirty="0">
                <a:latin typeface="Arial" panose="020B0604020202020204" pitchFamily="34" charset="0"/>
                <a:cs typeface="Arial" panose="020B0604020202020204" pitchFamily="34" charset="0"/>
              </a:rPr>
              <a:t> síranu zinečnatého ZnSO</a:t>
            </a:r>
            <a:r>
              <a:rPr lang="cs-CZ" sz="2000" baseline="-25000" dirty="0">
                <a:latin typeface="Arial" panose="020B0604020202020204" pitchFamily="34" charset="0"/>
                <a:cs typeface="Arial" panose="020B0604020202020204" pitchFamily="34" charset="0"/>
              </a:rPr>
              <a:t>4</a:t>
            </a:r>
            <a:r>
              <a:rPr lang="cs-CZ" sz="2000" b="1" dirty="0">
                <a:latin typeface="Arial" panose="020B0604020202020204" pitchFamily="34" charset="0"/>
                <a:cs typeface="Arial" panose="020B0604020202020204" pitchFamily="34" charset="0"/>
              </a:rPr>
              <a:t>.</a:t>
            </a:r>
            <a:r>
              <a:rPr lang="cs-CZ" sz="2000" dirty="0">
                <a:latin typeface="Arial" panose="020B0604020202020204" pitchFamily="34" charset="0"/>
                <a:cs typeface="Arial" panose="020B0604020202020204" pitchFamily="34" charset="0"/>
              </a:rPr>
              <a:t>7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V přírodě se vyskytuje jako nerost </a:t>
            </a:r>
            <a:r>
              <a:rPr lang="cs-CZ" sz="2000" i="1" dirty="0" err="1" smtClean="0">
                <a:latin typeface="Arial" panose="020B0604020202020204" pitchFamily="34" charset="0"/>
                <a:cs typeface="Arial" panose="020B0604020202020204" pitchFamily="34" charset="0"/>
              </a:rPr>
              <a:t>goslarit</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Síran zinečnatý slouží jako součást barviv pro potisk tkanin i přípravků pro impregnaci dřeva, k přípravě </a:t>
            </a:r>
            <a:r>
              <a:rPr lang="cs-CZ" sz="2000" dirty="0" err="1" smtClean="0">
                <a:latin typeface="Arial" panose="020B0604020202020204" pitchFamily="34" charset="0"/>
                <a:cs typeface="Arial" panose="020B0604020202020204" pitchFamily="34" charset="0"/>
              </a:rPr>
              <a:t>lithopon</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 galvanostegii, v lékařství a je základní látkou pro přípravu dalších zinečnatých sloučenin. Zředěné vodné roztoky této soli mají dezinfekční účinky. V roztoku vytváří síran zinečnatý adiční a podvojné sloučeniny. Připravuje se rozpouštěním hydroxidu zinečnatého, uhličitanu zinečnatého, oxidu zinečnatého nebo zinkových odpadů v kyselině sírové</a:t>
            </a:r>
            <a:r>
              <a:rPr lang="cs-CZ" sz="2000" dirty="0" smtClean="0">
                <a:latin typeface="Arial" panose="020B0604020202020204" pitchFamily="34" charset="0"/>
                <a:cs typeface="Arial" panose="020B0604020202020204" pitchFamily="34" charset="0"/>
              </a:rPr>
              <a:t>.</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Fosfid zinečnatý </a:t>
            </a:r>
            <a:r>
              <a:rPr lang="cs-CZ" sz="2000" dirty="0" smtClean="0">
                <a:latin typeface="Arial" panose="020B0604020202020204" pitchFamily="34" charset="0"/>
                <a:cs typeface="Arial" panose="020B0604020202020204" pitchFamily="34" charset="0"/>
              </a:rPr>
              <a:t>ZnP</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je perspektivním materiálem pro výrobu pokročilých </a:t>
            </a:r>
            <a:r>
              <a:rPr lang="cs-CZ" sz="2000" dirty="0" err="1" smtClean="0">
                <a:latin typeface="Arial" panose="020B0604020202020204" pitchFamily="34" charset="0"/>
                <a:cs typeface="Arial" panose="020B0604020202020204" pitchFamily="34" charset="0"/>
              </a:rPr>
              <a:t>fotovoltaických</a:t>
            </a:r>
            <a:r>
              <a:rPr lang="cs-CZ" sz="2000" dirty="0" smtClean="0">
                <a:latin typeface="Arial" panose="020B0604020202020204" pitchFamily="34" charset="0"/>
                <a:cs typeface="Arial" panose="020B0604020202020204" pitchFamily="34" charset="0"/>
              </a:rPr>
              <a:t> článků, dříve se používal jako rodenticid. </a:t>
            </a:r>
          </a:p>
          <a:p>
            <a:pPr algn="just"/>
            <a:endParaRPr lang="cs-CZ"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180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152400"/>
            <a:ext cx="8839200" cy="5324535"/>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Antimonidy zinku </a:t>
            </a:r>
            <a:r>
              <a:rPr lang="cs-CZ" sz="2000" dirty="0" err="1" smtClean="0">
                <a:latin typeface="Arial" panose="020B0604020202020204" pitchFamily="34" charset="0"/>
                <a:cs typeface="Arial" panose="020B0604020202020204" pitchFamily="34" charset="0"/>
              </a:rPr>
              <a:t>ZnSb</a:t>
            </a:r>
            <a:r>
              <a:rPr lang="cs-CZ" sz="2000" dirty="0" smtClean="0">
                <a:latin typeface="Arial" panose="020B0604020202020204" pitchFamily="34" charset="0"/>
                <a:cs typeface="Arial" panose="020B0604020202020204" pitchFamily="34" charset="0"/>
              </a:rPr>
              <a:t>, Zn</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Sb</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a Zn</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Sb</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 mají polovodivé vlastnosti a používají se v infračervených detektorech a </a:t>
            </a:r>
            <a:r>
              <a:rPr lang="cs-CZ" sz="2000" dirty="0" err="1" smtClean="0">
                <a:latin typeface="Arial" panose="020B0604020202020204" pitchFamily="34" charset="0"/>
                <a:cs typeface="Arial" panose="020B0604020202020204" pitchFamily="34" charset="0"/>
              </a:rPr>
              <a:t>termokamerách</a:t>
            </a:r>
            <a:r>
              <a:rPr lang="cs-CZ" sz="2000" dirty="0" smtClean="0">
                <a:latin typeface="Arial" panose="020B0604020202020204" pitchFamily="34" charset="0"/>
                <a:cs typeface="Arial" panose="020B0604020202020204" pitchFamily="34" charset="0"/>
              </a:rPr>
              <a:t>.</a:t>
            </a:r>
          </a:p>
          <a:p>
            <a:pPr algn="just"/>
            <a:r>
              <a:rPr lang="cs-CZ" sz="2000" b="1" dirty="0" smtClean="0">
                <a:latin typeface="Arial" panose="020B0604020202020204" pitchFamily="34" charset="0"/>
                <a:cs typeface="Arial" panose="020B0604020202020204" pitchFamily="34" charset="0"/>
              </a:rPr>
              <a:t>Molybdenan </a:t>
            </a:r>
            <a:r>
              <a:rPr lang="cs-CZ" sz="2000" b="1" dirty="0">
                <a:latin typeface="Arial" panose="020B0604020202020204" pitchFamily="34" charset="0"/>
                <a:cs typeface="Arial" panose="020B0604020202020204" pitchFamily="34" charset="0"/>
              </a:rPr>
              <a:t>zinečnatý </a:t>
            </a:r>
            <a:r>
              <a:rPr lang="cs-CZ" sz="2000" dirty="0">
                <a:latin typeface="Arial" panose="020B0604020202020204" pitchFamily="34" charset="0"/>
                <a:cs typeface="Arial" panose="020B0604020202020204" pitchFamily="34" charset="0"/>
              </a:rPr>
              <a:t>ZnMoO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chroman zinečnatý </a:t>
            </a:r>
            <a:r>
              <a:rPr lang="cs-CZ" sz="2000" dirty="0">
                <a:latin typeface="Arial" panose="020B0604020202020204" pitchFamily="34" charset="0"/>
                <a:cs typeface="Arial" panose="020B0604020202020204" pitchFamily="34" charset="0"/>
              </a:rPr>
              <a:t>ZnCrO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 </a:t>
            </a:r>
            <a:r>
              <a:rPr lang="cs-CZ" sz="2000" b="1" dirty="0">
                <a:latin typeface="Arial" panose="020B0604020202020204" pitchFamily="34" charset="0"/>
                <a:cs typeface="Arial" panose="020B0604020202020204" pitchFamily="34" charset="0"/>
              </a:rPr>
              <a:t>fosforečnan zinečnatý </a:t>
            </a:r>
            <a:r>
              <a:rPr lang="cs-CZ" sz="2000" dirty="0">
                <a:latin typeface="Arial" panose="020B0604020202020204" pitchFamily="34" charset="0"/>
                <a:cs typeface="Arial" panose="020B0604020202020204" pitchFamily="34" charset="0"/>
              </a:rPr>
              <a:t>Zn</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(PO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jsou jako inhibitory koroze součástí antikorozních přípravků.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Kyanid </a:t>
            </a:r>
            <a:r>
              <a:rPr lang="cs-CZ" sz="2000" b="1" dirty="0">
                <a:latin typeface="Arial" panose="020B0604020202020204" pitchFamily="34" charset="0"/>
                <a:cs typeface="Arial" panose="020B0604020202020204" pitchFamily="34" charset="0"/>
              </a:rPr>
              <a:t>zinečnatý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(CN)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součástí lázní pro galvanické pozinkování.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Dusičnan </a:t>
            </a:r>
            <a:r>
              <a:rPr lang="cs-CZ" sz="2000" b="1" dirty="0">
                <a:latin typeface="Arial" panose="020B0604020202020204" pitchFamily="34" charset="0"/>
                <a:cs typeface="Arial" panose="020B0604020202020204" pitchFamily="34" charset="0"/>
              </a:rPr>
              <a:t>zinečnatý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používá jako mořidlo při barvení tkanin.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Chlorečnan </a:t>
            </a:r>
            <a:r>
              <a:rPr lang="cs-CZ" sz="2000" b="1" dirty="0">
                <a:latin typeface="Arial" panose="020B0604020202020204" pitchFamily="34" charset="0"/>
                <a:cs typeface="Arial" panose="020B0604020202020204" pitchFamily="34" charset="0"/>
              </a:rPr>
              <a:t>zinečnatý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(ClO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jako silné oxidační činidlo používá v pyrotechnice.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Octan zinečnatý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se používá </a:t>
            </a:r>
            <a:r>
              <a:rPr lang="cs-CZ" sz="2000" dirty="0">
                <a:latin typeface="Arial" panose="020B0604020202020204" pitchFamily="34" charset="0"/>
                <a:cs typeface="Arial" panose="020B0604020202020204" pitchFamily="34" charset="0"/>
              </a:rPr>
              <a:t>se jako ochranný prostředek proti ohni, v lékařství jako kloktadlo a k omývání při kožních onemocněních.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Stearan </a:t>
            </a:r>
            <a:r>
              <a:rPr lang="cs-CZ" sz="2000" b="1" dirty="0">
                <a:latin typeface="Arial" panose="020B0604020202020204" pitchFamily="34" charset="0"/>
                <a:cs typeface="Arial" panose="020B0604020202020204" pitchFamily="34" charset="0"/>
              </a:rPr>
              <a:t>zinečnatý </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36</a:t>
            </a:r>
            <a:r>
              <a:rPr lang="cs-CZ" sz="2000" dirty="0">
                <a:latin typeface="Arial" panose="020B0604020202020204" pitchFamily="34" charset="0"/>
                <a:cs typeface="Arial" panose="020B0604020202020204" pitchFamily="34" charset="0"/>
              </a:rPr>
              <a:t>H</a:t>
            </a:r>
            <a:r>
              <a:rPr lang="cs-CZ" sz="2000" baseline="-25000" dirty="0">
                <a:latin typeface="Arial" panose="020B0604020202020204" pitchFamily="34" charset="0"/>
                <a:cs typeface="Arial" panose="020B0604020202020204" pitchFamily="34" charset="0"/>
              </a:rPr>
              <a:t>70</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Zn slouží jako lubrikant a </a:t>
            </a:r>
            <a:r>
              <a:rPr lang="cs-CZ" sz="2000" dirty="0" smtClean="0">
                <a:latin typeface="Arial" panose="020B0604020202020204" pitchFamily="34" charset="0"/>
                <a:cs typeface="Arial" panose="020B0604020202020204" pitchFamily="34" charset="0"/>
              </a:rPr>
              <a:t>separační </a:t>
            </a:r>
            <a:r>
              <a:rPr lang="cs-CZ" sz="2000" dirty="0">
                <a:latin typeface="Arial" panose="020B0604020202020204" pitchFamily="34" charset="0"/>
                <a:cs typeface="Arial" panose="020B0604020202020204" pitchFamily="34" charset="0"/>
              </a:rPr>
              <a:t>přípravek při lisování plastů. </a:t>
            </a:r>
            <a:endParaRPr lang="cs-CZ" sz="2000"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Dimethylzinek</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(CH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Zn je první známá organokovová sloučenina, </a:t>
            </a:r>
            <a:r>
              <a:rPr lang="cs-CZ" sz="2000" dirty="0" smtClean="0">
                <a:latin typeface="Arial" panose="020B0604020202020204" pitchFamily="34" charset="0"/>
                <a:cs typeface="Arial" panose="020B0604020202020204" pitchFamily="34" charset="0"/>
              </a:rPr>
              <a:t> sehrál </a:t>
            </a:r>
            <a:r>
              <a:rPr lang="cs-CZ" sz="2000" dirty="0">
                <a:latin typeface="Arial" panose="020B0604020202020204" pitchFamily="34" charset="0"/>
                <a:cs typeface="Arial" panose="020B0604020202020204" pitchFamily="34" charset="0"/>
              </a:rPr>
              <a:t>důležitou úlohu při přípravě řady dalších organokovových sloučenin a dodnes se využívá při výrobě polovodičů. </a:t>
            </a:r>
          </a:p>
        </p:txBody>
      </p:sp>
    </p:spTree>
    <p:extLst>
      <p:ext uri="{BB962C8B-B14F-4D97-AF65-F5344CB8AC3E}">
        <p14:creationId xmlns:p14="http://schemas.microsoft.com/office/powerpoint/2010/main" val="7564798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6200" y="76200"/>
            <a:ext cx="8915400" cy="6432530"/>
          </a:xfrm>
          <a:prstGeom prst="rect">
            <a:avLst/>
          </a:prstGeom>
        </p:spPr>
        <p:txBody>
          <a:bodyPr wrap="square">
            <a:spAutoFit/>
          </a:bodyPr>
          <a:lstStyle/>
          <a:p>
            <a:pPr algn="ctr"/>
            <a:r>
              <a:rPr lang="en-US" sz="3200" b="1" dirty="0" smtClean="0">
                <a:latin typeface="Arial" panose="020B0604020202020204" pitchFamily="34" charset="0"/>
                <a:cs typeface="Arial" panose="020B0604020202020204" pitchFamily="34" charset="0"/>
              </a:rPr>
              <a:t>K</a:t>
            </a:r>
            <a:r>
              <a:rPr lang="cs-CZ" sz="3200" b="1" dirty="0" err="1" smtClean="0">
                <a:latin typeface="Arial" panose="020B0604020202020204" pitchFamily="34" charset="0"/>
                <a:cs typeface="Arial" panose="020B0604020202020204" pitchFamily="34" charset="0"/>
              </a:rPr>
              <a:t>admium</a:t>
            </a:r>
            <a:r>
              <a:rPr lang="cs-CZ"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j</a:t>
            </a:r>
            <a:r>
              <a:rPr lang="cs-CZ" sz="2000" dirty="0" smtClean="0">
                <a:latin typeface="Arial" panose="020B0604020202020204" pitchFamily="34" charset="0"/>
                <a:cs typeface="Arial" panose="020B0604020202020204" pitchFamily="34" charset="0"/>
              </a:rPr>
              <a:t>e </a:t>
            </a:r>
            <a:r>
              <a:rPr lang="cs-CZ" sz="2000" dirty="0">
                <a:latin typeface="Arial" panose="020B0604020202020204" pitchFamily="34" charset="0"/>
                <a:cs typeface="Arial" panose="020B0604020202020204" pitchFamily="34" charset="0"/>
              </a:rPr>
              <a:t>bílý, lesklý, měkký a velmi tažný kov. Na vzduchu se kadmium pokrývá vrstvou oxidu, za vyšších teplot reaguje s </a:t>
            </a:r>
            <a:r>
              <a:rPr lang="cs-CZ" sz="2000" u="sng" dirty="0">
                <a:latin typeface="Arial" panose="020B0604020202020204" pitchFamily="34" charset="0"/>
                <a:cs typeface="Arial" panose="020B0604020202020204" pitchFamily="34" charset="0"/>
              </a:rPr>
              <a:t>halogeny</a:t>
            </a:r>
            <a:r>
              <a:rPr lang="cs-CZ" sz="2000" dirty="0">
                <a:latin typeface="Arial" panose="020B0604020202020204" pitchFamily="34" charset="0"/>
                <a:cs typeface="Arial" panose="020B0604020202020204" pitchFamily="34" charset="0"/>
              </a:rPr>
              <a:t>. Zapáleno v atmosféře </a:t>
            </a:r>
            <a:r>
              <a:rPr lang="cs-CZ" sz="2000" u="sng" dirty="0">
                <a:latin typeface="Arial" panose="020B0604020202020204" pitchFamily="34" charset="0"/>
                <a:cs typeface="Arial" panose="020B0604020202020204" pitchFamily="34" charset="0"/>
              </a:rPr>
              <a:t>kyslíku</a:t>
            </a:r>
            <a:r>
              <a:rPr lang="cs-CZ" sz="2000" dirty="0">
                <a:latin typeface="Arial" panose="020B0604020202020204" pitchFamily="34" charset="0"/>
                <a:cs typeface="Arial" panose="020B0604020202020204" pitchFamily="34" charset="0"/>
              </a:rPr>
              <a:t> shoří jasným červeným plamenem za vzniku hnědého oxidu kademnatého </a:t>
            </a:r>
            <a:r>
              <a:rPr lang="cs-CZ" sz="2000" dirty="0" err="1">
                <a:latin typeface="Arial" panose="020B0604020202020204" pitchFamily="34" charset="0"/>
                <a:cs typeface="Arial" panose="020B0604020202020204" pitchFamily="34" charset="0"/>
              </a:rPr>
              <a:t>CdO</a:t>
            </a:r>
            <a:r>
              <a:rPr lang="cs-CZ" sz="2000" dirty="0">
                <a:latin typeface="Arial" panose="020B0604020202020204" pitchFamily="34" charset="0"/>
                <a:cs typeface="Arial" panose="020B0604020202020204" pitchFamily="34" charset="0"/>
              </a:rPr>
              <a:t>. Za normálních podmínek se neslučuje s </a:t>
            </a:r>
            <a:r>
              <a:rPr lang="cs-CZ" sz="2000" u="sng" dirty="0">
                <a:latin typeface="Arial" panose="020B0604020202020204" pitchFamily="34" charset="0"/>
                <a:cs typeface="Arial" panose="020B0604020202020204" pitchFamily="34" charset="0"/>
              </a:rPr>
              <a:t>dusíkem</a:t>
            </a:r>
            <a:r>
              <a:rPr lang="cs-CZ" sz="2000" dirty="0">
                <a:latin typeface="Arial" panose="020B0604020202020204" pitchFamily="34" charset="0"/>
                <a:cs typeface="Arial" panose="020B0604020202020204" pitchFamily="34" charset="0"/>
              </a:rPr>
              <a:t> ani s </a:t>
            </a:r>
            <a:r>
              <a:rPr lang="cs-CZ" sz="2000" u="sng" dirty="0">
                <a:latin typeface="Arial" panose="020B0604020202020204" pitchFamily="34" charset="0"/>
                <a:cs typeface="Arial" panose="020B0604020202020204" pitchFamily="34" charset="0"/>
              </a:rPr>
              <a:t>vodíkem</a:t>
            </a:r>
            <a:r>
              <a:rPr lang="cs-CZ" sz="2000" dirty="0">
                <a:latin typeface="Arial" panose="020B0604020202020204" pitchFamily="34" charset="0"/>
                <a:cs typeface="Arial" panose="020B0604020202020204" pitchFamily="34" charset="0"/>
              </a:rPr>
              <a:t>. Snadno se rozpouští v kyselinách, reakce kadmia se zředěnou kyselinou sírovou probíhá za vývoje vodíku, v koncentrované kyselině sírové se rozpouští za vývoje oxidu siřičitého:</a:t>
            </a:r>
          </a:p>
          <a:p>
            <a:pPr algn="ctr"/>
            <a:r>
              <a:rPr lang="cs-CZ" sz="2000" dirty="0">
                <a:latin typeface="Arial" panose="020B0604020202020204" pitchFamily="34" charset="0"/>
                <a:cs typeface="Arial" panose="020B0604020202020204" pitchFamily="34" charset="0"/>
              </a:rPr>
              <a:t>Cd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CdSO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Cd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CdSO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Se zředěnou kyselinou dusičnou reaguje za vývoje oxidu dusného:</a:t>
            </a:r>
          </a:p>
          <a:p>
            <a:pPr algn="ctr"/>
            <a:r>
              <a:rPr lang="cs-CZ" sz="2000" dirty="0">
                <a:latin typeface="Arial" panose="020B0604020202020204" pitchFamily="34" charset="0"/>
                <a:cs typeface="Arial" panose="020B0604020202020204" pitchFamily="34" charset="0"/>
              </a:rPr>
              <a:t>3Cd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3Cd(NO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 přítomnosti vzdušného kyslíku je dobře rozpustné v roztocích alkalických kyanidů a reaguje s vodným roztokem dusičnanu amonného:</a:t>
            </a:r>
          </a:p>
          <a:p>
            <a:pPr algn="ctr"/>
            <a:r>
              <a:rPr lang="cs-CZ" sz="2000" dirty="0">
                <a:latin typeface="Arial" panose="020B0604020202020204" pitchFamily="34" charset="0"/>
                <a:cs typeface="Arial" panose="020B0604020202020204" pitchFamily="34" charset="0"/>
              </a:rPr>
              <a:t>2Cd + 8NaCN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[Cd(CN)</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+ 4NaOH</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2Cd + 4NH</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Cd(NO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[Cd(H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(NH</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NO</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endParaRPr lang="en-US" sz="2000" baseline="-25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Kovové kadmium reaguje s vodní párou za vzniku oxidu kademnatého, práškové kadmium reaguje s vodou za vzniku hydroxidu kademnatého:</a:t>
            </a:r>
          </a:p>
          <a:p>
            <a:pPr algn="ctr"/>
            <a:r>
              <a:rPr lang="cs-CZ" sz="2000" dirty="0">
                <a:latin typeface="Arial" panose="020B0604020202020204" pitchFamily="34" charset="0"/>
                <a:cs typeface="Arial" panose="020B0604020202020204" pitchFamily="34" charset="0"/>
              </a:rPr>
              <a:t>Cd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(g) → </a:t>
            </a:r>
            <a:r>
              <a:rPr lang="cs-CZ" sz="2000" dirty="0" err="1">
                <a:latin typeface="Arial" panose="020B0604020202020204" pitchFamily="34" charset="0"/>
                <a:cs typeface="Arial" panose="020B0604020202020204" pitchFamily="34" charset="0"/>
              </a:rPr>
              <a:t>CdO</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Cd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(l) → Cd(OH)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H</a:t>
            </a:r>
            <a:r>
              <a:rPr lang="cs-CZ" sz="2000" baseline="-25000" dirty="0" smtClean="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327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594008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Kadmium tvoří řadu binárních i komplexních sloučenin ve kterých se vždy vyskytuje v oxidačním stupni II. </a:t>
            </a:r>
            <a:r>
              <a:rPr lang="cs-CZ" sz="2000" b="1" dirty="0" smtClean="0">
                <a:latin typeface="Arial" panose="020B0604020202020204" pitchFamily="34" charset="0"/>
                <a:cs typeface="Arial" panose="020B0604020202020204" pitchFamily="34" charset="0"/>
              </a:rPr>
              <a:t>Jednomocné kadmium </a:t>
            </a:r>
            <a:r>
              <a:rPr lang="cs-CZ" sz="2000" dirty="0" smtClean="0">
                <a:latin typeface="Arial" panose="020B0604020202020204" pitchFamily="34" charset="0"/>
                <a:cs typeface="Arial" panose="020B0604020202020204" pitchFamily="34" charset="0"/>
              </a:rPr>
              <a:t>se vyskytuje vzácně pouze v několika sloučeninách, n</a:t>
            </a:r>
            <a:r>
              <a:rPr lang="en-US" sz="2000" dirty="0" err="1" smtClean="0">
                <a:latin typeface="Arial" panose="020B0604020202020204" pitchFamily="34" charset="0"/>
                <a:cs typeface="Arial" panose="020B0604020202020204" pitchFamily="34" charset="0"/>
              </a:rPr>
              <a:t>ap</a:t>
            </a:r>
            <a:r>
              <a:rPr lang="cs-CZ" sz="2000" dirty="0" smtClean="0">
                <a:latin typeface="Arial" panose="020B0604020202020204" pitchFamily="34" charset="0"/>
                <a:cs typeface="Arial" panose="020B0604020202020204" pitchFamily="34" charset="0"/>
              </a:rPr>
              <a:t>ř</a:t>
            </a:r>
            <a:r>
              <a:rPr lang="en-US" sz="2000" dirty="0" smtClean="0">
                <a:latin typeface="Arial" panose="020B0604020202020204" pitchFamily="34" charset="0"/>
                <a:cs typeface="Arial" panose="020B0604020202020204" pitchFamily="34" charset="0"/>
              </a:rPr>
              <a:t>.</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tetrachlorohlinitan</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kademný</a:t>
            </a:r>
            <a:r>
              <a:rPr lang="cs-CZ" sz="2000" dirty="0" smtClean="0">
                <a:latin typeface="Arial" panose="020B0604020202020204" pitchFamily="34" charset="0"/>
                <a:cs typeface="Arial" panose="020B0604020202020204" pitchFamily="34" charset="0"/>
              </a:rPr>
              <a:t> Cd</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[AlCl</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J</a:t>
            </a:r>
            <a:r>
              <a:rPr lang="cs-CZ" sz="2000" dirty="0" err="1" smtClean="0">
                <a:latin typeface="Arial" panose="020B0604020202020204" pitchFamily="34" charset="0"/>
                <a:cs typeface="Arial" panose="020B0604020202020204" pitchFamily="34" charset="0"/>
              </a:rPr>
              <a:t>edna</a:t>
            </a:r>
            <a:r>
              <a:rPr lang="cs-CZ" sz="2000" dirty="0" smtClean="0">
                <a:latin typeface="Arial" panose="020B0604020202020204" pitchFamily="34" charset="0"/>
                <a:cs typeface="Arial" panose="020B0604020202020204" pitchFamily="34" charset="0"/>
              </a:rPr>
              <a:t> z mála barevných sloučenin kadmia </a:t>
            </a:r>
            <a:r>
              <a:rPr lang="en-US" sz="2000" dirty="0" smtClean="0">
                <a:latin typeface="Arial" panose="020B0604020202020204" pitchFamily="34" charset="0"/>
                <a:cs typeface="Arial" panose="020B0604020202020204" pitchFamily="34" charset="0"/>
              </a:rPr>
              <a:t>je </a:t>
            </a:r>
            <a:r>
              <a:rPr lang="cs-CZ" sz="2000" dirty="0" smtClean="0">
                <a:latin typeface="Arial" panose="020B0604020202020204" pitchFamily="34" charset="0"/>
                <a:cs typeface="Arial" panose="020B0604020202020204" pitchFamily="34" charset="0"/>
              </a:rPr>
              <a:t>sulfid kademnat</a:t>
            </a:r>
            <a:r>
              <a:rPr lang="cs-CZ" sz="2000" dirty="0">
                <a:latin typeface="Arial" panose="020B0604020202020204" pitchFamily="34" charset="0"/>
                <a:cs typeface="Arial" panose="020B0604020202020204" pitchFamily="34" charset="0"/>
              </a:rPr>
              <a:t>ý</a:t>
            </a:r>
            <a:r>
              <a:rPr lang="cs-CZ" sz="2000" dirty="0" smtClean="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CdS</a:t>
            </a:r>
            <a:r>
              <a:rPr lang="cs-CZ" sz="2000" dirty="0" smtClean="0">
                <a:latin typeface="Arial" panose="020B0604020202020204" pitchFamily="34" charset="0"/>
                <a:cs typeface="Arial" panose="020B0604020202020204" pitchFamily="34" charset="0"/>
              </a:rPr>
              <a:t>, lehce nažloutlý je ještě bromid kademnatý CdBr</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 většina ostatních rozpustných i nerozpustných sloučenin kadmia je bílá či bezbarvá, dokonce i rozpustný chroman kademnatý CdCrO</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je bezbarvý s nepatrným nažloutlým nádechem - jedná se tak o jeden z mála známých prakticky bezbarvých chromanů.</a:t>
            </a: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Zajímavé je chování kadmia v roztocích sloučenin zlata, jako jediný neušlechtilý kov totiž kadmium </a:t>
            </a:r>
            <a:r>
              <a:rPr lang="cs-CZ" sz="2000" b="1" dirty="0" smtClean="0">
                <a:latin typeface="Arial" panose="020B0604020202020204" pitchFamily="34" charset="0"/>
                <a:cs typeface="Arial" panose="020B0604020202020204" pitchFamily="34" charset="0"/>
              </a:rPr>
              <a:t>neredukuje zlato v elementární formě,</a:t>
            </a:r>
            <a:r>
              <a:rPr lang="cs-CZ" sz="2000" dirty="0" smtClean="0">
                <a:latin typeface="Arial" panose="020B0604020202020204" pitchFamily="34" charset="0"/>
                <a:cs typeface="Arial" panose="020B0604020202020204" pitchFamily="34" charset="0"/>
              </a:rPr>
              <a:t> ale ve formě intermetalické sloučeniny Cd</a:t>
            </a:r>
            <a:r>
              <a:rPr lang="cs-CZ" sz="2000" baseline="-25000" dirty="0" smtClean="0">
                <a:latin typeface="Arial" panose="020B0604020202020204" pitchFamily="34" charset="0"/>
                <a:cs typeface="Arial" panose="020B0604020202020204" pitchFamily="34" charset="0"/>
              </a:rPr>
              <a:t>3</a:t>
            </a:r>
            <a:r>
              <a:rPr lang="cs-CZ" sz="2000" dirty="0" smtClean="0">
                <a:latin typeface="Arial" panose="020B0604020202020204" pitchFamily="34" charset="0"/>
                <a:cs typeface="Arial" panose="020B0604020202020204" pitchFamily="34" charset="0"/>
              </a:rPr>
              <a:t>Au. </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Většina rozpustných sloučenin kadmia je silně jedovatá.</a:t>
            </a:r>
            <a:r>
              <a:rPr lang="cs-CZ" sz="2000" dirty="0">
                <a:latin typeface="Arial" panose="020B0604020202020204" pitchFamily="34" charset="0"/>
                <a:cs typeface="Arial" panose="020B0604020202020204" pitchFamily="34" charset="0"/>
              </a:rPr>
              <a:t> Díky prokázané toxicitě kadmia převládá v současné době tendence k jeho nahrazování jinými kovy všude tam, kde je to technicky a ekonomicky možné. </a:t>
            </a:r>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963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5940088"/>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přírodě se kadmium nachází nejčastěji jako příměs v zinkových a olověných rudách. V oxidační zóně ložisek </a:t>
            </a:r>
            <a:r>
              <a:rPr lang="cs-CZ" sz="2000" dirty="0" err="1">
                <a:latin typeface="Arial" panose="020B0604020202020204" pitchFamily="34" charset="0"/>
                <a:cs typeface="Arial" panose="020B0604020202020204" pitchFamily="34" charset="0"/>
              </a:rPr>
              <a:t>Zn</a:t>
            </a:r>
            <a:r>
              <a:rPr lang="cs-CZ" sz="2000" dirty="0">
                <a:latin typeface="Arial" panose="020B0604020202020204" pitchFamily="34" charset="0"/>
                <a:cs typeface="Arial" panose="020B0604020202020204" pitchFamily="34" charset="0"/>
              </a:rPr>
              <a:t>-rud vznikají také samostatné minerály </a:t>
            </a:r>
            <a:r>
              <a:rPr lang="cs-CZ" sz="2000" dirty="0" smtClean="0">
                <a:latin typeface="Arial" panose="020B0604020202020204" pitchFamily="34" charset="0"/>
                <a:cs typeface="Arial" panose="020B0604020202020204" pitchFamily="34" charset="0"/>
              </a:rPr>
              <a:t>kadmia (např</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kadmoselit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CdSe</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monteponit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CdO</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otavit</a:t>
            </a:r>
            <a:r>
              <a:rPr lang="cs-CZ" sz="2000" dirty="0">
                <a:latin typeface="Arial" panose="020B0604020202020204" pitchFamily="34" charset="0"/>
                <a:cs typeface="Arial" panose="020B0604020202020204" pitchFamily="34" charset="0"/>
              </a:rPr>
              <a:t> CdCO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nebo </a:t>
            </a:r>
            <a:r>
              <a:rPr lang="cs-CZ" sz="2000" b="1" dirty="0" err="1">
                <a:latin typeface="Arial" panose="020B0604020202020204" pitchFamily="34" charset="0"/>
                <a:cs typeface="Arial" panose="020B0604020202020204" pitchFamily="34" charset="0"/>
              </a:rPr>
              <a:t>hawleyit</a:t>
            </a:r>
            <a:r>
              <a:rPr lang="cs-CZ" sz="2000" dirty="0">
                <a:latin typeface="Arial" panose="020B0604020202020204" pitchFamily="34" charset="0"/>
                <a:cs typeface="Arial" panose="020B0604020202020204" pitchFamily="34" charset="0"/>
              </a:rPr>
              <a:t> </a:t>
            </a:r>
            <a:r>
              <a:rPr lang="cs-CZ" sz="2000" dirty="0" err="1" smtClean="0">
                <a:latin typeface="Arial" panose="020B0604020202020204" pitchFamily="34" charset="0"/>
                <a:cs typeface="Arial" panose="020B0604020202020204" pitchFamily="34" charset="0"/>
              </a:rPr>
              <a:t>CdS</a:t>
            </a:r>
            <a:r>
              <a:rPr lang="cs-CZ" sz="2000" dirty="0" smtClean="0">
                <a:latin typeface="Arial" panose="020B0604020202020204" pitchFamily="34" charset="0"/>
                <a:cs typeface="Arial" panose="020B0604020202020204" pitchFamily="34" charset="0"/>
              </a:rPr>
              <a:t>).</a:t>
            </a:r>
          </a:p>
          <a:p>
            <a:pPr algn="just"/>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Z</a:t>
            </a:r>
            <a:r>
              <a:rPr lang="cs-CZ" sz="2000" dirty="0" smtClean="0">
                <a:latin typeface="Arial" panose="020B0604020202020204" pitchFamily="34" charset="0"/>
                <a:cs typeface="Arial" panose="020B0604020202020204" pitchFamily="34" charset="0"/>
              </a:rPr>
              <a:t>ákladní </a:t>
            </a:r>
            <a:r>
              <a:rPr lang="cs-CZ" sz="2000" dirty="0">
                <a:latin typeface="Arial" panose="020B0604020202020204" pitchFamily="34" charset="0"/>
                <a:cs typeface="Arial" panose="020B0604020202020204" pitchFamily="34" charset="0"/>
              </a:rPr>
              <a:t>surovinou pro výrobu kadmia jsou odpadní produkty po rafinaci zinku, ze kterých se kadmium získává dvěma základními postupy. </a:t>
            </a:r>
            <a:endParaRPr lang="cs-CZ" sz="2000" dirty="0" smtClean="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Při </a:t>
            </a:r>
            <a:r>
              <a:rPr lang="cs-CZ" sz="2000" b="1" dirty="0">
                <a:latin typeface="Arial" panose="020B0604020202020204" pitchFamily="34" charset="0"/>
                <a:cs typeface="Arial" panose="020B0604020202020204" pitchFamily="34" charset="0"/>
              </a:rPr>
              <a:t>mokrém postupu </a:t>
            </a:r>
            <a:r>
              <a:rPr lang="cs-CZ" sz="2000" dirty="0">
                <a:latin typeface="Arial" panose="020B0604020202020204" pitchFamily="34" charset="0"/>
                <a:cs typeface="Arial" panose="020B0604020202020204" pitchFamily="34" charset="0"/>
              </a:rPr>
              <a:t>se využívá loužení kyselinou sírovou, kadmium přejde do roztoku jako rozpustný síran kademnatý. Hlavní znečišťující příměsi, olovo a měď, zůstávají v nerozpustném zbytku. Z roztoku je poté kadmium vyredukováno práškovým zinkem ve formě kadmiové houby. Kadmiová houba se po promytí opět rozpouští v kyselině sírové, z roztoku se vylučuje kadmium </a:t>
            </a:r>
            <a:r>
              <a:rPr lang="cs-CZ" sz="2000" dirty="0" err="1">
                <a:latin typeface="Arial" panose="020B0604020202020204" pitchFamily="34" charset="0"/>
                <a:cs typeface="Arial" panose="020B0604020202020204" pitchFamily="34" charset="0"/>
              </a:rPr>
              <a:t>elektolyticky</a:t>
            </a:r>
            <a:r>
              <a:rPr lang="cs-CZ" sz="2000" dirty="0">
                <a:latin typeface="Arial" panose="020B0604020202020204" pitchFamily="34" charset="0"/>
                <a:cs typeface="Arial" panose="020B0604020202020204" pitchFamily="34" charset="0"/>
              </a:rPr>
              <a:t>. Elektrolytické kadmium se vyrábí o čistotě až 99,95%.</a:t>
            </a:r>
          </a:p>
          <a:p>
            <a:pPr algn="just"/>
            <a:r>
              <a:rPr lang="cs-CZ" sz="2000" dirty="0" smtClean="0">
                <a:latin typeface="Arial" panose="020B0604020202020204" pitchFamily="34" charset="0"/>
                <a:cs typeface="Arial" panose="020B0604020202020204" pitchFamily="34" charset="0"/>
              </a:rPr>
              <a:t>   Druhou </a:t>
            </a:r>
            <a:r>
              <a:rPr lang="cs-CZ" sz="2000" dirty="0">
                <a:latin typeface="Arial" panose="020B0604020202020204" pitchFamily="34" charset="0"/>
                <a:cs typeface="Arial" panose="020B0604020202020204" pitchFamily="34" charset="0"/>
              </a:rPr>
              <a:t>možností výroby kadmia je </a:t>
            </a:r>
            <a:r>
              <a:rPr lang="cs-CZ" sz="2000" b="1" dirty="0">
                <a:latin typeface="Arial" panose="020B0604020202020204" pitchFamily="34" charset="0"/>
                <a:cs typeface="Arial" panose="020B0604020202020204" pitchFamily="34" charset="0"/>
              </a:rPr>
              <a:t>frakční destilace</a:t>
            </a:r>
            <a:r>
              <a:rPr lang="cs-CZ" sz="2000" dirty="0">
                <a:latin typeface="Arial" panose="020B0604020202020204" pitchFamily="34" charset="0"/>
                <a:cs typeface="Arial" panose="020B0604020202020204" pitchFamily="34" charset="0"/>
              </a:rPr>
              <a:t>. Destilace se provádí v litinových retortách za teplot 600-800°C, získaný kondenzát s obsahem kadmia se v redukčním prostředí ještě jednou destiluje. Produktem destilace je surové hutní kadmium, rafinace na čistotu 99,5% se provádí přetavováním pod vrstvou hydroxidu sodného</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81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152400" y="228600"/>
            <a:ext cx="8839200" cy="1631216"/>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Kadmium se používá k </a:t>
            </a:r>
            <a:r>
              <a:rPr lang="cs-CZ" sz="2000" b="1" dirty="0" smtClean="0">
                <a:latin typeface="Arial" panose="020B0604020202020204" pitchFamily="34" charset="0"/>
                <a:cs typeface="Arial" panose="020B0604020202020204" pitchFamily="34" charset="0"/>
              </a:rPr>
              <a:t>povrchovému pokovování </a:t>
            </a:r>
            <a:r>
              <a:rPr lang="cs-CZ" sz="2000" dirty="0" smtClean="0">
                <a:latin typeface="Arial" panose="020B0604020202020204" pitchFamily="34" charset="0"/>
                <a:cs typeface="Arial" panose="020B0604020202020204" pitchFamily="34" charset="0"/>
              </a:rPr>
              <a:t>jiných kovů (p</a:t>
            </a:r>
            <a:r>
              <a:rPr lang="cs-CZ" sz="2000" dirty="0" smtClean="0"/>
              <a:t>ředevším </a:t>
            </a:r>
            <a:r>
              <a:rPr lang="cs-CZ" sz="2000" dirty="0"/>
              <a:t>pro železo a jeho </a:t>
            </a:r>
            <a:r>
              <a:rPr lang="cs-CZ" sz="2000" dirty="0" smtClean="0"/>
              <a:t>slitiny</a:t>
            </a:r>
            <a:r>
              <a:rPr lang="cs-CZ" sz="2000" dirty="0" smtClean="0">
                <a:latin typeface="Arial" panose="020B0604020202020204" pitchFamily="34" charset="0"/>
                <a:cs typeface="Arial" panose="020B0604020202020204" pitchFamily="34" charset="0"/>
              </a:rPr>
              <a:t>) proti korozi, k výrobě </a:t>
            </a:r>
            <a:r>
              <a:rPr lang="cs-CZ" sz="2000" dirty="0" err="1" smtClean="0">
                <a:latin typeface="Arial" panose="020B0604020202020204" pitchFamily="34" charset="0"/>
                <a:cs typeface="Arial" panose="020B0604020202020204" pitchFamily="34" charset="0"/>
              </a:rPr>
              <a:t>lehkotavitelných</a:t>
            </a:r>
            <a:r>
              <a:rPr lang="cs-CZ" sz="2000" dirty="0" smtClean="0">
                <a:latin typeface="Arial" panose="020B0604020202020204" pitchFamily="34" charset="0"/>
                <a:cs typeface="Arial" panose="020B0604020202020204" pitchFamily="34" charset="0"/>
              </a:rPr>
              <a:t> slitin, ložiskových kovů s velmi nízkým koeficientem tření a pájek. </a:t>
            </a:r>
          </a:p>
          <a:p>
            <a:pPr algn="just"/>
            <a:r>
              <a:rPr lang="cs-CZ" sz="2000" dirty="0" smtClean="0">
                <a:latin typeface="Arial" panose="020B0604020202020204" pitchFamily="34" charset="0"/>
                <a:cs typeface="Arial" panose="020B0604020202020204" pitchFamily="34" charset="0"/>
              </a:rPr>
              <a:t>Slitina kadmia se zlatem se využívá ve šperkařství pod názvem </a:t>
            </a:r>
            <a:r>
              <a:rPr lang="cs-CZ" sz="2000" b="1" dirty="0" smtClean="0">
                <a:latin typeface="Arial" panose="020B0604020202020204" pitchFamily="34" charset="0"/>
                <a:cs typeface="Arial" panose="020B0604020202020204" pitchFamily="34" charset="0"/>
              </a:rPr>
              <a:t>zelené zlato</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pic>
        <p:nvPicPr>
          <p:cNvPr id="8294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1656" y="1859816"/>
            <a:ext cx="2843731" cy="2132798"/>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52401" y="4495800"/>
            <a:ext cx="8822986" cy="707886"/>
          </a:xfrm>
          <a:prstGeom prst="rect">
            <a:avLst/>
          </a:prstGeom>
        </p:spPr>
        <p:txBody>
          <a:bodyPr wrap="square">
            <a:spAutoFit/>
          </a:bodyPr>
          <a:lstStyle/>
          <a:p>
            <a:r>
              <a:rPr lang="cs-CZ" sz="2000" dirty="0">
                <a:latin typeface="Arial" panose="020B0604020202020204" pitchFamily="34" charset="0"/>
                <a:cs typeface="Arial" panose="020B0604020202020204" pitchFamily="34" charset="0"/>
              </a:rPr>
              <a:t>Kadmium je nezbytné pro výrobu </a:t>
            </a:r>
            <a:r>
              <a:rPr lang="cs-CZ" sz="2000" b="1" dirty="0">
                <a:latin typeface="Arial" panose="020B0604020202020204" pitchFamily="34" charset="0"/>
                <a:cs typeface="Arial" panose="020B0604020202020204" pitchFamily="34" charset="0"/>
              </a:rPr>
              <a:t>nikl-kadmiových akumulátorů</a:t>
            </a:r>
            <a:r>
              <a:rPr lang="cs-CZ" sz="2000" dirty="0">
                <a:latin typeface="Arial" panose="020B0604020202020204" pitchFamily="34" charset="0"/>
                <a:cs typeface="Arial" panose="020B0604020202020204" pitchFamily="34" charset="0"/>
              </a:rPr>
              <a:t>, kde slouží jako materiál pro zápornou elektrodu</a:t>
            </a:r>
            <a:r>
              <a:rPr lang="cs-CZ" sz="2000" dirty="0" smtClean="0">
                <a:latin typeface="Arial" panose="020B0604020202020204" pitchFamily="34" charset="0"/>
                <a:cs typeface="Arial" panose="020B0604020202020204" pitchFamily="34" charset="0"/>
              </a:rPr>
              <a:t>.</a:t>
            </a:r>
          </a:p>
        </p:txBody>
      </p:sp>
      <p:pic>
        <p:nvPicPr>
          <p:cNvPr id="82950" name="Picture 6" descr="https://upload.wikimedia.org/wikipedia/commons/thumb/4/41/NiCd_various.jpg/330px-NiCd_vario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819400"/>
            <a:ext cx="20955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064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3352801"/>
            <a:ext cx="5975303" cy="336110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152400" y="152400"/>
            <a:ext cx="8839200" cy="1323439"/>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Kadmium </a:t>
            </a:r>
            <a:r>
              <a:rPr lang="cs-CZ" sz="2000" dirty="0">
                <a:latin typeface="Arial" panose="020B0604020202020204" pitchFamily="34" charset="0"/>
                <a:cs typeface="Arial" panose="020B0604020202020204" pitchFamily="34" charset="0"/>
              </a:rPr>
              <a:t>může snadno vstupovat do různých enzymatických reakcí místo zinku a následné biochemické pochody neproběhnou nebo probíhají jiným způsobem. Příkladem je zablokování inzulínového cyklu, které může působit vážné zdravotní komplikace.</a:t>
            </a:r>
          </a:p>
        </p:txBody>
      </p:sp>
      <p:sp>
        <p:nvSpPr>
          <p:cNvPr id="3" name="Obdélník 2"/>
          <p:cNvSpPr/>
          <p:nvPr/>
        </p:nvSpPr>
        <p:spPr>
          <a:xfrm>
            <a:off x="152400" y="1475839"/>
            <a:ext cx="8839200" cy="1631216"/>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  Choroba </a:t>
            </a:r>
            <a:r>
              <a:rPr lang="en-US" sz="2000" b="1" dirty="0" err="1" smtClean="0">
                <a:latin typeface="Arial" panose="020B0604020202020204" pitchFamily="34" charset="0"/>
                <a:cs typeface="Arial" panose="020B0604020202020204" pitchFamily="34" charset="0"/>
              </a:rPr>
              <a:t>Itai-itai</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by</a:t>
            </a:r>
            <a:r>
              <a:rPr lang="cs-CZ" sz="2000" dirty="0" smtClean="0">
                <a:latin typeface="Arial" panose="020B0604020202020204" pitchFamily="34" charset="0"/>
                <a:cs typeface="Arial" panose="020B0604020202020204" pitchFamily="34" charset="0"/>
              </a:rPr>
              <a:t>la důsledkem chronické otravy k</a:t>
            </a:r>
            <a:r>
              <a:rPr lang="en-US" sz="2000" dirty="0" err="1" smtClean="0">
                <a:latin typeface="Arial" panose="020B0604020202020204" pitchFamily="34" charset="0"/>
                <a:cs typeface="Arial" panose="020B0604020202020204" pitchFamily="34" charset="0"/>
              </a:rPr>
              <a:t>admi</a:t>
            </a:r>
            <a:r>
              <a:rPr lang="cs-CZ" sz="2000" dirty="0"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m</a:t>
            </a:r>
            <a:r>
              <a:rPr lang="cs-CZ" sz="2000"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v </a:t>
            </a:r>
            <a:r>
              <a:rPr lang="cs-CZ" sz="2000" dirty="0">
                <a:latin typeface="Arial" panose="020B0604020202020204" pitchFamily="34" charset="0"/>
                <a:cs typeface="Arial" panose="020B0604020202020204" pitchFamily="34" charset="0"/>
              </a:rPr>
              <a:t>prefektuře </a:t>
            </a:r>
            <a:r>
              <a:rPr lang="cs-CZ" sz="2000" dirty="0" err="1">
                <a:latin typeface="Arial" panose="020B0604020202020204" pitchFamily="34" charset="0"/>
                <a:cs typeface="Arial" panose="020B0604020202020204" pitchFamily="34" charset="0"/>
              </a:rPr>
              <a:t>Toyama</a:t>
            </a:r>
            <a:r>
              <a:rPr lang="cs-CZ" sz="2000" dirty="0">
                <a:latin typeface="Arial" panose="020B0604020202020204" pitchFamily="34" charset="0"/>
                <a:cs typeface="Arial" panose="020B0604020202020204" pitchFamily="34" charset="0"/>
              </a:rPr>
              <a:t> v Japonsku. Otrava se projevovala především selháním ledvin a měknutím kostí a byla provázena velkými bolestmi, díky nimž vznikl název pro nemoc. Kadmium se dostávalo z těžebních závodů do řek, jejichž vodou byla zavlažována rýžová pole.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62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28600" y="685800"/>
            <a:ext cx="86868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je na řezu stříbrobílý, lesklý, lehký, velmi měkký, neušlechtilý kov. </a:t>
            </a:r>
            <a:endParaRPr lang="en-US"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Na </a:t>
            </a:r>
            <a:r>
              <a:rPr lang="cs-CZ" sz="2000" dirty="0">
                <a:latin typeface="Arial" panose="020B0604020202020204" pitchFamily="34" charset="0"/>
                <a:cs typeface="Arial" panose="020B0604020202020204" pitchFamily="34" charset="0"/>
              </a:rPr>
              <a:t>vzduchu je nestálé, rychle se pokrývá vrstvou agresivního a korozivního hydroxidu lithného </a:t>
            </a:r>
            <a:r>
              <a:rPr lang="cs-CZ" sz="2000" dirty="0" err="1">
                <a:latin typeface="Arial" panose="020B0604020202020204" pitchFamily="34" charset="0"/>
                <a:cs typeface="Arial" panose="020B0604020202020204" pitchFamily="34" charset="0"/>
              </a:rPr>
              <a:t>LiOH</a:t>
            </a:r>
            <a:r>
              <a:rPr lang="cs-CZ" sz="2000" dirty="0">
                <a:latin typeface="Arial" panose="020B0604020202020204" pitchFamily="34" charset="0"/>
                <a:cs typeface="Arial" panose="020B0604020202020204" pitchFamily="34" charset="0"/>
              </a:rPr>
              <a:t> a posléze uhličitanu lithného </a:t>
            </a:r>
            <a:r>
              <a:rPr lang="cs-CZ" sz="2000" dirty="0" smtClean="0">
                <a:latin typeface="Arial" panose="020B0604020202020204" pitchFamily="34" charset="0"/>
                <a:cs typeface="Arial" panose="020B0604020202020204" pitchFamily="34" charset="0"/>
              </a:rPr>
              <a:t>Li</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CO</a:t>
            </a:r>
            <a:r>
              <a:rPr lang="cs-CZ" sz="2000" baseline="-25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a:t>
            </a:r>
          </a:p>
          <a:p>
            <a:pPr algn="just"/>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Z</a:t>
            </a:r>
            <a:r>
              <a:rPr lang="cs-CZ" sz="2000" dirty="0" err="1" smtClean="0">
                <a:latin typeface="Arial" panose="020B0604020202020204" pitchFamily="34" charset="0"/>
                <a:cs typeface="Arial" panose="020B0604020202020204" pitchFamily="34" charset="0"/>
              </a:rPr>
              <a:t>apáleno</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na vzduchu hoří za vzniku bílého oxidu lithného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a nitridu </a:t>
            </a:r>
            <a:r>
              <a:rPr lang="cs-CZ" sz="2000" dirty="0" err="1">
                <a:latin typeface="Arial" panose="020B0604020202020204" pitchFamily="34" charset="0"/>
                <a:cs typeface="Arial" panose="020B0604020202020204" pitchFamily="34" charset="0"/>
              </a:rPr>
              <a:t>lithého</a:t>
            </a:r>
            <a:r>
              <a:rPr lang="cs-CZ" sz="2000" dirty="0">
                <a:latin typeface="Arial" panose="020B0604020202020204" pitchFamily="34" charset="0"/>
                <a:cs typeface="Arial" panose="020B0604020202020204" pitchFamily="34" charset="0"/>
              </a:rPr>
              <a:t> Li</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N. S kyslíkem hoří za vzniku peroxidu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V atmosféře ozonu shoří za vzniku explozivního ozonidu lithného LiO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S vodou reaguje za vzniku vodíku:</a:t>
            </a:r>
          </a:p>
          <a:p>
            <a:pPr algn="ctr"/>
            <a:r>
              <a:rPr lang="cs-CZ" sz="2000" dirty="0">
                <a:latin typeface="Arial" panose="020B0604020202020204" pitchFamily="34" charset="0"/>
                <a:cs typeface="Arial" panose="020B0604020202020204" pitchFamily="34" charset="0"/>
              </a:rPr>
              <a:t>2Li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 → 2LiOH + H</a:t>
            </a:r>
            <a:r>
              <a:rPr lang="cs-CZ" sz="2000" baseline="-25000" dirty="0">
                <a:latin typeface="Arial" panose="020B0604020202020204" pitchFamily="34" charset="0"/>
                <a:cs typeface="Arial" panose="020B0604020202020204" pitchFamily="34" charset="0"/>
              </a:rPr>
              <a:t>2</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Reakce lithia s minerálními kyselinami probíhá prudce exotermně za vzniku lithné soli a vývoje vodíku:</a:t>
            </a:r>
          </a:p>
          <a:p>
            <a:pPr algn="ctr"/>
            <a:r>
              <a:rPr lang="cs-CZ" sz="2000" dirty="0">
                <a:latin typeface="Arial" panose="020B0604020202020204" pitchFamily="34" charset="0"/>
                <a:cs typeface="Arial" panose="020B0604020202020204" pitchFamily="34" charset="0"/>
              </a:rPr>
              <a:t>2Li + 2HCl → 2LiCl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2Li + 3H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2LiHSO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3Li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3LiNO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NO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S halogeny se slučuje přímo již při laboratorní teplotě, pouze s jodem reaguje až po zahřátí na teplotu přes 200°C. Za vyšších teplot reaguje s vodíkem za vzniku hydridu lithného </a:t>
            </a:r>
            <a:r>
              <a:rPr lang="cs-CZ" sz="2000" dirty="0" err="1">
                <a:latin typeface="Arial" panose="020B0604020202020204" pitchFamily="34" charset="0"/>
                <a:cs typeface="Arial" panose="020B0604020202020204" pitchFamily="34" charset="0"/>
              </a:rPr>
              <a:t>LiH</a:t>
            </a:r>
            <a:r>
              <a:rPr lang="cs-CZ" sz="2000" dirty="0">
                <a:latin typeface="Arial" panose="020B0604020202020204" pitchFamily="34" charset="0"/>
                <a:cs typeface="Arial" panose="020B0604020202020204" pitchFamily="34" charset="0"/>
              </a:rPr>
              <a:t>, s uhlíkem tvoří </a:t>
            </a:r>
            <a:r>
              <a:rPr lang="cs-CZ" sz="2000" dirty="0" err="1">
                <a:latin typeface="Arial" panose="020B0604020202020204" pitchFamily="34" charset="0"/>
                <a:cs typeface="Arial" panose="020B0604020202020204" pitchFamily="34" charset="0"/>
              </a:rPr>
              <a:t>acetylid</a:t>
            </a:r>
            <a:r>
              <a:rPr lang="cs-CZ" sz="2000" dirty="0">
                <a:latin typeface="Arial" panose="020B0604020202020204" pitchFamily="34" charset="0"/>
                <a:cs typeface="Arial" panose="020B0604020202020204" pitchFamily="34" charset="0"/>
              </a:rPr>
              <a:t>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C</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křemíkem tvoří silicidy Li</a:t>
            </a:r>
            <a:r>
              <a:rPr lang="cs-CZ" sz="2000" baseline="-25000" dirty="0">
                <a:latin typeface="Arial" panose="020B0604020202020204" pitchFamily="34" charset="0"/>
                <a:cs typeface="Arial" panose="020B0604020202020204" pitchFamily="34" charset="0"/>
              </a:rPr>
              <a:t>6</a:t>
            </a:r>
            <a:r>
              <a:rPr lang="cs-CZ" sz="2000" dirty="0">
                <a:latin typeface="Arial" panose="020B0604020202020204" pitchFamily="34" charset="0"/>
                <a:cs typeface="Arial" panose="020B0604020202020204" pitchFamily="34" charset="0"/>
              </a:rPr>
              <a:t>Si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Li</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Si a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Si. S kapalným amoniakem reaguje za vzniku amidu </a:t>
            </a:r>
            <a:r>
              <a:rPr lang="cs-CZ" sz="2000" dirty="0" err="1">
                <a:latin typeface="Arial" panose="020B0604020202020204" pitchFamily="34" charset="0"/>
                <a:cs typeface="Arial" panose="020B0604020202020204" pitchFamily="34" charset="0"/>
              </a:rPr>
              <a:t>lithého</a:t>
            </a:r>
            <a:r>
              <a:rPr lang="cs-CZ" sz="2000" dirty="0">
                <a:latin typeface="Arial" panose="020B0604020202020204" pitchFamily="34" charset="0"/>
                <a:cs typeface="Arial" panose="020B0604020202020204" pitchFamily="34" charset="0"/>
              </a:rPr>
              <a:t> LiNH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plynným amoniakem tvoří při teplotě 400°C imid lithný Li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NH. </a:t>
            </a:r>
          </a:p>
        </p:txBody>
      </p:sp>
      <p:sp>
        <p:nvSpPr>
          <p:cNvPr id="6" name="Rectangle 2"/>
          <p:cNvSpPr>
            <a:spLocks noGrp="1" noChangeArrowheads="1"/>
          </p:cNvSpPr>
          <p:nvPr>
            <p:ph type="title"/>
          </p:nvPr>
        </p:nvSpPr>
        <p:spPr>
          <a:xfrm>
            <a:off x="457200" y="122238"/>
            <a:ext cx="8229600" cy="563562"/>
          </a:xfrm>
        </p:spPr>
        <p:txBody>
          <a:bodyPr>
            <a:noAutofit/>
          </a:bodyPr>
          <a:lstStyle/>
          <a:p>
            <a:pPr eaLnBrk="1" hangingPunct="1"/>
            <a:r>
              <a:rPr lang="en-GB" altLang="en-US" sz="3200" b="1" dirty="0" smtClean="0">
                <a:latin typeface="Arial" panose="020B0604020202020204" pitchFamily="34" charset="0"/>
                <a:cs typeface="Arial" panose="020B0604020202020204" pitchFamily="34" charset="0"/>
              </a:rPr>
              <a:t>Lithium</a:t>
            </a:r>
            <a:endParaRPr lang="cs-CZ" alt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307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6200" y="152400"/>
            <a:ext cx="8915400" cy="5940088"/>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Sulfid </a:t>
            </a:r>
            <a:r>
              <a:rPr lang="cs-CZ" sz="2000" b="1" dirty="0">
                <a:latin typeface="Arial" panose="020B0604020202020204" pitchFamily="34" charset="0"/>
                <a:cs typeface="Arial" panose="020B0604020202020204" pitchFamily="34" charset="0"/>
              </a:rPr>
              <a:t>kademnatý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CdS</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(kadmiová žluť)</a:t>
            </a:r>
            <a:r>
              <a:rPr lang="cs-CZ" sz="2000" dirty="0">
                <a:latin typeface="Arial" panose="020B0604020202020204" pitchFamily="34" charset="0"/>
                <a:cs typeface="Arial" panose="020B0604020202020204" pitchFamily="34" charset="0"/>
              </a:rPr>
              <a:t> se používá jako žlutý pigment. </a:t>
            </a:r>
            <a:r>
              <a:rPr lang="cs-CZ" sz="2000" dirty="0" smtClean="0">
                <a:latin typeface="Arial" panose="020B0604020202020204" pitchFamily="34" charset="0"/>
                <a:cs typeface="Arial" panose="020B0604020202020204" pitchFamily="34" charset="0"/>
              </a:rPr>
              <a:t>Uplatnění </a:t>
            </a:r>
            <a:r>
              <a:rPr lang="cs-CZ" sz="2000" dirty="0">
                <a:latin typeface="Arial" panose="020B0604020202020204" pitchFamily="34" charset="0"/>
                <a:cs typeface="Arial" panose="020B0604020202020204" pitchFamily="34" charset="0"/>
              </a:rPr>
              <a:t>má i při výrobě CRT televizních obrazovek, kde je součástí luminoforů v množstvích do 5 %. </a:t>
            </a:r>
            <a:endParaRPr lang="cs-CZ" sz="2000" dirty="0" smtClean="0">
              <a:latin typeface="Arial" panose="020B0604020202020204" pitchFamily="34" charset="0"/>
              <a:cs typeface="Arial" panose="020B0604020202020204" pitchFamily="34" charset="0"/>
            </a:endParaRPr>
          </a:p>
          <a:p>
            <a:pPr algn="just"/>
            <a:r>
              <a:rPr lang="cs-CZ" sz="2000" b="1" dirty="0" err="1" smtClean="0">
                <a:latin typeface="Arial" panose="020B0604020202020204" pitchFamily="34" charset="0"/>
                <a:cs typeface="Arial" panose="020B0604020202020204" pitchFamily="34" charset="0"/>
              </a:rPr>
              <a:t>Sulfoselenid</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kademnatý </a:t>
            </a:r>
            <a:r>
              <a:rPr lang="cs-CZ" sz="2000" dirty="0" err="1">
                <a:latin typeface="Arial" panose="020B0604020202020204" pitchFamily="34" charset="0"/>
                <a:cs typeface="Arial" panose="020B0604020202020204" pitchFamily="34" charset="0"/>
              </a:rPr>
              <a:t>CdSSe</a:t>
            </a:r>
            <a:r>
              <a:rPr lang="cs-CZ" sz="2000" dirty="0">
                <a:latin typeface="Arial" panose="020B0604020202020204" pitchFamily="34" charset="0"/>
                <a:cs typeface="Arial" panose="020B0604020202020204" pitchFamily="34" charset="0"/>
              </a:rPr>
              <a:t> slouží jako oranžový pigment.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Fluorid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CdF</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slouží jako bezkyslíkatý zdroj kadmia ve slitinách a používá se jako činidlo v organické chemii.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Chlorid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výchozí látkou pro přípravu organokovových sloučenin kadmia.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Oxid </a:t>
            </a:r>
            <a:r>
              <a:rPr lang="cs-CZ" sz="2000" b="1" dirty="0">
                <a:latin typeface="Arial" panose="020B0604020202020204" pitchFamily="34" charset="0"/>
                <a:cs typeface="Arial" panose="020B0604020202020204" pitchFamily="34" charset="0"/>
              </a:rPr>
              <a:t>kademnatý </a:t>
            </a:r>
            <a:r>
              <a:rPr lang="cs-CZ" sz="2000" dirty="0" err="1">
                <a:latin typeface="Arial" panose="020B0604020202020204" pitchFamily="34" charset="0"/>
                <a:cs typeface="Arial" panose="020B0604020202020204" pitchFamily="34" charset="0"/>
              </a:rPr>
              <a:t>CdO</a:t>
            </a:r>
            <a:r>
              <a:rPr lang="cs-CZ" sz="2000" dirty="0">
                <a:latin typeface="Arial" panose="020B0604020202020204" pitchFamily="34" charset="0"/>
                <a:cs typeface="Arial" panose="020B0604020202020204" pitchFamily="34" charset="0"/>
              </a:rPr>
              <a:t> je jako červený pigment součástí keramických glazur.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Hydroxid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Cd(OH)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elektrolytem v Ni-Cd článcích.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Kyanid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Cd(CN)</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je složkou lázní pro galvanické pokadmiování.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Dusičnan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se používal jako pyrotechnický osvětlovací zdroj.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Síran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používal k výrobě luminoforů v zářivkách a je součástí elektrolytu Westonova normálového článku.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Chroman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CdCrO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se používá jako inhibitor koroze.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Wolframan </a:t>
            </a:r>
            <a:r>
              <a:rPr lang="cs-CZ" sz="2000" b="1" dirty="0">
                <a:latin typeface="Arial" panose="020B0604020202020204" pitchFamily="34" charset="0"/>
                <a:cs typeface="Arial" panose="020B0604020202020204" pitchFamily="34" charset="0"/>
              </a:rPr>
              <a:t>kademnatý </a:t>
            </a:r>
            <a:r>
              <a:rPr lang="cs-CZ" sz="2000" dirty="0">
                <a:latin typeface="Arial" panose="020B0604020202020204" pitchFamily="34" charset="0"/>
                <a:cs typeface="Arial" panose="020B0604020202020204" pitchFamily="34" charset="0"/>
              </a:rPr>
              <a:t>CdWO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slouží k výrobě detektorů gama záření.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Tellurid </a:t>
            </a:r>
            <a:r>
              <a:rPr lang="cs-CZ" sz="2000" b="1" dirty="0">
                <a:latin typeface="Arial" panose="020B0604020202020204" pitchFamily="34" charset="0"/>
                <a:cs typeface="Arial" panose="020B0604020202020204" pitchFamily="34" charset="0"/>
              </a:rPr>
              <a:t>kademna</a:t>
            </a:r>
            <a:r>
              <a:rPr lang="cs-CZ" sz="2000" dirty="0">
                <a:latin typeface="Arial" panose="020B0604020202020204" pitchFamily="34" charset="0"/>
                <a:cs typeface="Arial" panose="020B0604020202020204" pitchFamily="34" charset="0"/>
              </a:rPr>
              <a:t>tý </a:t>
            </a:r>
            <a:r>
              <a:rPr lang="cs-CZ" sz="2000" dirty="0" err="1">
                <a:latin typeface="Arial" panose="020B0604020202020204" pitchFamily="34" charset="0"/>
                <a:cs typeface="Arial" panose="020B0604020202020204" pitchFamily="34" charset="0"/>
              </a:rPr>
              <a:t>CdTe</a:t>
            </a:r>
            <a:r>
              <a:rPr lang="cs-CZ" sz="2000" dirty="0">
                <a:latin typeface="Arial" panose="020B0604020202020204" pitchFamily="34" charset="0"/>
                <a:cs typeface="Arial" panose="020B0604020202020204" pitchFamily="34" charset="0"/>
              </a:rPr>
              <a:t> slouží k výrobě solárních článků. </a:t>
            </a:r>
            <a:endParaRPr lang="cs-CZ" sz="2000" dirty="0" smtClean="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Arsenid </a:t>
            </a:r>
            <a:r>
              <a:rPr lang="cs-CZ" sz="2000" b="1" dirty="0">
                <a:latin typeface="Arial" panose="020B0604020202020204" pitchFamily="34" charset="0"/>
                <a:cs typeface="Arial" panose="020B0604020202020204" pitchFamily="34" charset="0"/>
              </a:rPr>
              <a:t>kademnatý</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CdAs</a:t>
            </a:r>
            <a:r>
              <a:rPr lang="cs-CZ" sz="2000" dirty="0">
                <a:latin typeface="Arial" panose="020B0604020202020204" pitchFamily="34" charset="0"/>
                <a:cs typeface="Arial" panose="020B0604020202020204" pitchFamily="34" charset="0"/>
              </a:rPr>
              <a:t> se používá jako detektor infračerveného záření.</a:t>
            </a:r>
          </a:p>
        </p:txBody>
      </p:sp>
    </p:spTree>
    <p:extLst>
      <p:ext uri="{BB962C8B-B14F-4D97-AF65-F5344CB8AC3E}">
        <p14:creationId xmlns:p14="http://schemas.microsoft.com/office/powerpoint/2010/main" val="28595261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Obdélník 2"/>
          <p:cNvSpPr/>
          <p:nvPr/>
        </p:nvSpPr>
        <p:spPr>
          <a:xfrm>
            <a:off x="76200" y="152400"/>
            <a:ext cx="8991600" cy="6124754"/>
          </a:xfrm>
          <a:prstGeom prst="rect">
            <a:avLst/>
          </a:prstGeom>
        </p:spPr>
        <p:txBody>
          <a:bodyPr wrap="square">
            <a:spAutoFit/>
          </a:bodyPr>
          <a:lstStyle/>
          <a:p>
            <a:pPr algn="ctr"/>
            <a:r>
              <a:rPr lang="cs-CZ" sz="3200" b="1" dirty="0" smtClean="0">
                <a:latin typeface="Arial" panose="020B0604020202020204" pitchFamily="34" charset="0"/>
                <a:cs typeface="Arial" panose="020B0604020202020204" pitchFamily="34" charset="0"/>
              </a:rPr>
              <a:t>Rtuť</a:t>
            </a:r>
            <a:r>
              <a:rPr lang="cs-CZ" sz="3200" dirty="0" smtClean="0">
                <a:latin typeface="Arial" panose="020B0604020202020204" pitchFamily="34" charset="0"/>
                <a:cs typeface="Arial" panose="020B0604020202020204" pitchFamily="34" charset="0"/>
              </a:rPr>
              <a:t> </a:t>
            </a:r>
          </a:p>
          <a:p>
            <a:r>
              <a:rPr lang="cs-CZ" sz="2000" dirty="0" smtClean="0">
                <a:latin typeface="Arial" panose="020B0604020202020204" pitchFamily="34" charset="0"/>
                <a:cs typeface="Arial" panose="020B0604020202020204" pitchFamily="34" charset="0"/>
              </a:rPr>
              <a:t>je </a:t>
            </a:r>
            <a:r>
              <a:rPr lang="cs-CZ" sz="2000" dirty="0">
                <a:latin typeface="Arial" panose="020B0604020202020204" pitchFamily="34" charset="0"/>
                <a:cs typeface="Arial" panose="020B0604020202020204" pitchFamily="34" charset="0"/>
              </a:rPr>
              <a:t>stříbrobílý, velmi lesklý, za normální teploty kapalný kov, v tuhém stavu krystaluje v trigonální nebo hexagonální soustavě. Za normální teploty dobře reaguje s chlorem, s řadou kovů (sodík, draslík, měď, zinek, stříbro, kadmium, cín, zlato, olovo) tvoří slitiny - </a:t>
            </a:r>
            <a:r>
              <a:rPr lang="cs-CZ" sz="2000" b="1" dirty="0">
                <a:latin typeface="Arial" panose="020B0604020202020204" pitchFamily="34" charset="0"/>
                <a:cs typeface="Arial" panose="020B0604020202020204" pitchFamily="34" charset="0"/>
              </a:rPr>
              <a:t>amalgámy</a:t>
            </a:r>
            <a:r>
              <a:rPr lang="cs-CZ" sz="2000" dirty="0" smtClean="0">
                <a:latin typeface="Arial" panose="020B0604020202020204" pitchFamily="34" charset="0"/>
                <a:cs typeface="Arial" panose="020B0604020202020204" pitchFamily="34" charset="0"/>
              </a:rPr>
              <a:t>. Na suchém vzduchu je rtuť stálá, vlivem vlhkosti se rychle oxiduje na </a:t>
            </a:r>
            <a:r>
              <a:rPr lang="cs-CZ" sz="2000" dirty="0" err="1" smtClean="0">
                <a:latin typeface="Arial" panose="020B0604020202020204" pitchFamily="34" charset="0"/>
                <a:cs typeface="Arial" panose="020B0604020202020204" pitchFamily="34" charset="0"/>
              </a:rPr>
              <a:t>HgO</a:t>
            </a:r>
            <a:r>
              <a:rPr lang="cs-CZ" sz="2000" dirty="0" smtClean="0">
                <a:latin typeface="Arial" panose="020B0604020202020204" pitchFamily="34" charset="0"/>
                <a:cs typeface="Arial" panose="020B0604020202020204" pitchFamily="34" charset="0"/>
              </a:rPr>
              <a:t>. </a:t>
            </a:r>
          </a:p>
          <a:p>
            <a:r>
              <a:rPr lang="cs-CZ" sz="2000" dirty="0" smtClean="0">
                <a:latin typeface="Arial" panose="020B0604020202020204" pitchFamily="34" charset="0"/>
                <a:cs typeface="Arial" panose="020B0604020202020204" pitchFamily="34" charset="0"/>
              </a:rPr>
              <a:t>Dobře </a:t>
            </a:r>
            <a:r>
              <a:rPr lang="cs-CZ" sz="2000" dirty="0">
                <a:latin typeface="Arial" panose="020B0604020202020204" pitchFamily="34" charset="0"/>
                <a:cs typeface="Arial" panose="020B0604020202020204" pitchFamily="34" charset="0"/>
              </a:rPr>
              <a:t>se rozpouští ve zředěné kyselině dusičné za vzniku dusičnanu rtuťného, s </a:t>
            </a:r>
            <a:r>
              <a:rPr lang="cs-CZ" sz="2000" dirty="0" err="1">
                <a:latin typeface="Arial" panose="020B0604020202020204" pitchFamily="34" charset="0"/>
                <a:cs typeface="Arial" panose="020B0604020202020204" pitchFamily="34" charset="0"/>
              </a:rPr>
              <a:t>koncentrovanbou</a:t>
            </a:r>
            <a:r>
              <a:rPr lang="cs-CZ" sz="2000" dirty="0">
                <a:latin typeface="Arial" panose="020B0604020202020204" pitchFamily="34" charset="0"/>
                <a:cs typeface="Arial" panose="020B0604020202020204" pitchFamily="34" charset="0"/>
              </a:rPr>
              <a:t> kyselinou reaguje za vzniku dusičnanu rtuťnatého:</a:t>
            </a:r>
          </a:p>
          <a:p>
            <a:pPr algn="ctr"/>
            <a:r>
              <a:rPr lang="cs-CZ" sz="2000" dirty="0">
                <a:latin typeface="Arial" panose="020B0604020202020204" pitchFamily="34" charset="0"/>
                <a:cs typeface="Arial" panose="020B0604020202020204" pitchFamily="34" charset="0"/>
              </a:rPr>
              <a:t>6Hg + 8HNO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3Hg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 + 4HNO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Reakce rtuti s lučavkou královskou poskytuje chlorid rtuťnatý:</a:t>
            </a:r>
          </a:p>
          <a:p>
            <a:pPr algn="ctr"/>
            <a:r>
              <a:rPr lang="cs-CZ" sz="2000" dirty="0">
                <a:latin typeface="Arial" panose="020B0604020202020204" pitchFamily="34" charset="0"/>
                <a:cs typeface="Arial" panose="020B0604020202020204" pitchFamily="34" charset="0"/>
              </a:rPr>
              <a:t>3Hg + 2HNO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+ 6HCl → 3HgCl</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+ 2NO + </a:t>
            </a:r>
            <a:r>
              <a:rPr lang="cs-CZ" sz="2000" dirty="0" smtClean="0">
                <a:latin typeface="Arial" panose="020B0604020202020204" pitchFamily="34" charset="0"/>
                <a:cs typeface="Arial" panose="020B0604020202020204" pitchFamily="34" charset="0"/>
              </a:rPr>
              <a:t>4H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Rtuť reaguje také s chladnou i horkou koncentrovanou kyselinou sírovou:</a:t>
            </a:r>
          </a:p>
          <a:p>
            <a:pPr algn="ct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HgSO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2Hg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+ 2H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r>
              <a:rPr lang="cs-CZ" sz="2000" dirty="0">
                <a:latin typeface="Arial" panose="020B0604020202020204" pitchFamily="34" charset="0"/>
                <a:cs typeface="Arial" panose="020B0604020202020204" pitchFamily="34" charset="0"/>
              </a:rPr>
              <a:t>Reakce rtuti s koncentrovanou kyselinou selenovou probíhá za vzniku </a:t>
            </a:r>
            <a:r>
              <a:rPr lang="cs-CZ" sz="2000" dirty="0" err="1">
                <a:latin typeface="Arial" panose="020B0604020202020204" pitchFamily="34" charset="0"/>
                <a:cs typeface="Arial" panose="020B0604020202020204" pitchFamily="34" charset="0"/>
              </a:rPr>
              <a:t>selenanu</a:t>
            </a:r>
            <a:r>
              <a:rPr lang="cs-CZ" sz="2000" dirty="0">
                <a:latin typeface="Arial" panose="020B0604020202020204" pitchFamily="34" charset="0"/>
                <a:cs typeface="Arial" panose="020B0604020202020204" pitchFamily="34" charset="0"/>
              </a:rPr>
              <a:t> rtuťného i rtuťnatého:</a:t>
            </a:r>
          </a:p>
          <a:p>
            <a:pPr algn="ctr"/>
            <a:r>
              <a:rPr lang="cs-CZ" sz="2000" dirty="0">
                <a:latin typeface="Arial" panose="020B0604020202020204" pitchFamily="34" charset="0"/>
                <a:cs typeface="Arial" panose="020B0604020202020204" pitchFamily="34" charset="0"/>
              </a:rPr>
              <a:t>3Hg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Hg</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HgSeO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+ 2SeO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 </a:t>
            </a:r>
            <a:r>
              <a:rPr lang="cs-CZ" sz="2000" dirty="0" smtClean="0">
                <a:latin typeface="Arial" panose="020B0604020202020204" pitchFamily="34" charset="0"/>
                <a:cs typeface="Arial" panose="020B0604020202020204" pitchFamily="34" charset="0"/>
              </a:rPr>
              <a:t>4H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O</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351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152400"/>
            <a:ext cx="8839200" cy="6217087"/>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Reakce rtuti s koncentrovanou kyselinou jodovodíkovou probíhá za vzniku komplexní kyseliny </a:t>
            </a:r>
            <a:r>
              <a:rPr lang="cs-CZ" sz="2000" dirty="0" err="1" smtClean="0">
                <a:latin typeface="Arial" panose="020B0604020202020204" pitchFamily="34" charset="0"/>
                <a:cs typeface="Arial" panose="020B0604020202020204" pitchFamily="34" charset="0"/>
              </a:rPr>
              <a:t>tetrajodortuťnaté</a:t>
            </a:r>
            <a:r>
              <a:rPr lang="cs-CZ" sz="2000" dirty="0" smtClean="0">
                <a:latin typeface="Arial" panose="020B0604020202020204" pitchFamily="34" charset="0"/>
                <a:cs typeface="Arial" panose="020B0604020202020204" pitchFamily="34" charset="0"/>
              </a:rPr>
              <a:t>:</a:t>
            </a:r>
          </a:p>
          <a:p>
            <a:pPr algn="ctr"/>
            <a:r>
              <a:rPr lang="cs-CZ" sz="2000" dirty="0" err="1" smtClean="0">
                <a:latin typeface="Arial" panose="020B0604020202020204" pitchFamily="34" charset="0"/>
                <a:cs typeface="Arial" panose="020B0604020202020204" pitchFamily="34" charset="0"/>
              </a:rPr>
              <a:t>Hg</a:t>
            </a:r>
            <a:r>
              <a:rPr lang="cs-CZ" sz="2000" dirty="0" smtClean="0">
                <a:latin typeface="Arial" panose="020B0604020202020204" pitchFamily="34" charset="0"/>
                <a:cs typeface="Arial" panose="020B0604020202020204" pitchFamily="34" charset="0"/>
              </a:rPr>
              <a:t> + 4HI → H</a:t>
            </a:r>
            <a:r>
              <a:rPr lang="cs-CZ" sz="2000" baseline="-25000" dirty="0" smtClean="0">
                <a:latin typeface="Arial" panose="020B0604020202020204" pitchFamily="34" charset="0"/>
                <a:cs typeface="Arial" panose="020B0604020202020204" pitchFamily="34" charset="0"/>
              </a:rPr>
              <a:t>2</a:t>
            </a:r>
            <a:r>
              <a:rPr lang="cs-CZ" sz="2000" dirty="0" smtClean="0">
                <a:latin typeface="Arial" panose="020B0604020202020204" pitchFamily="34" charset="0"/>
                <a:cs typeface="Arial" panose="020B0604020202020204" pitchFamily="34" charset="0"/>
              </a:rPr>
              <a:t>[HgI</a:t>
            </a:r>
            <a:r>
              <a:rPr lang="cs-CZ" sz="2000" baseline="-25000" dirty="0" smtClean="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 H</a:t>
            </a:r>
            <a:r>
              <a:rPr lang="cs-CZ" sz="2000" baseline="-25000" dirty="0" smtClean="0">
                <a:latin typeface="Arial" panose="020B0604020202020204" pitchFamily="34" charset="0"/>
                <a:cs typeface="Arial" panose="020B0604020202020204" pitchFamily="34" charset="0"/>
              </a:rPr>
              <a:t>2</a:t>
            </a:r>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Se </a:t>
            </a:r>
            <a:r>
              <a:rPr lang="cs-CZ" sz="2000" u="sng" dirty="0">
                <a:latin typeface="Arial" panose="020B0604020202020204" pitchFamily="34" charset="0"/>
                <a:cs typeface="Arial" panose="020B0604020202020204" pitchFamily="34" charset="0"/>
              </a:rPr>
              <a:t>sírou</a:t>
            </a:r>
            <a:r>
              <a:rPr lang="cs-CZ" sz="2000" dirty="0">
                <a:latin typeface="Arial" panose="020B0604020202020204" pitchFamily="34" charset="0"/>
                <a:cs typeface="Arial" panose="020B0604020202020204" pitchFamily="34" charset="0"/>
              </a:rPr>
              <a:t> se přímo slučuje již při teplotě 130°C, se </a:t>
            </a:r>
            <a:r>
              <a:rPr lang="cs-CZ" sz="2000" u="sng" dirty="0">
                <a:latin typeface="Arial" panose="020B0604020202020204" pitchFamily="34" charset="0"/>
                <a:cs typeface="Arial" panose="020B0604020202020204" pitchFamily="34" charset="0"/>
              </a:rPr>
              <a:t>selenem</a:t>
            </a:r>
            <a:r>
              <a:rPr lang="cs-CZ" sz="2000" dirty="0">
                <a:latin typeface="Arial" panose="020B0604020202020204" pitchFamily="34" charset="0"/>
                <a:cs typeface="Arial" panose="020B0604020202020204" pitchFamily="34" charset="0"/>
              </a:rPr>
              <a:t> a </a:t>
            </a:r>
            <a:r>
              <a:rPr lang="cs-CZ" sz="2000" u="sng" dirty="0">
                <a:latin typeface="Arial" panose="020B0604020202020204" pitchFamily="34" charset="0"/>
                <a:cs typeface="Arial" panose="020B0604020202020204" pitchFamily="34" charset="0"/>
              </a:rPr>
              <a:t>tellurem</a:t>
            </a:r>
            <a:r>
              <a:rPr lang="cs-CZ" sz="2000" dirty="0">
                <a:latin typeface="Arial" panose="020B0604020202020204" pitchFamily="34" charset="0"/>
                <a:cs typeface="Arial" panose="020B0604020202020204" pitchFamily="34" charset="0"/>
              </a:rPr>
              <a:t> reaguje při teplotě 600°C, s poloniem reaguje od teploty 325°C</a:t>
            </a:r>
            <a:r>
              <a:rPr lang="cs-CZ" sz="2000" dirty="0" smtClean="0">
                <a:latin typeface="Arial" panose="020B0604020202020204" pitchFamily="34" charset="0"/>
                <a:cs typeface="Arial" panose="020B0604020202020204" pitchFamily="34" charset="0"/>
              </a:rPr>
              <a:t>. </a:t>
            </a:r>
          </a:p>
          <a:p>
            <a:pPr algn="just"/>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 Ve </a:t>
            </a:r>
            <a:r>
              <a:rPr lang="cs-CZ" sz="2000" dirty="0">
                <a:latin typeface="Arial" panose="020B0604020202020204" pitchFamily="34" charset="0"/>
                <a:cs typeface="Arial" panose="020B0604020202020204" pitchFamily="34" charset="0"/>
              </a:rPr>
              <a:t>sloučeninách vystupuje rtuť formálně pouze jako </a:t>
            </a:r>
            <a:r>
              <a:rPr lang="cs-CZ" sz="2000" b="1" dirty="0">
                <a:latin typeface="Arial" panose="020B0604020202020204" pitchFamily="34" charset="0"/>
                <a:cs typeface="Arial" panose="020B0604020202020204" pitchFamily="34" charset="0"/>
              </a:rPr>
              <a:t>dvoumocná</a:t>
            </a:r>
            <a:r>
              <a:rPr lang="cs-CZ" sz="2000" dirty="0">
                <a:latin typeface="Arial" panose="020B0604020202020204" pitchFamily="34" charset="0"/>
                <a:cs typeface="Arial" panose="020B0604020202020204" pitchFamily="34" charset="0"/>
              </a:rPr>
              <a:t>. V některých sloučeninách jsou však dva atomy rtuti vzájemně vázány, takové sloučeniny se navenek elektrochemicky jeví jako sloučeniny </a:t>
            </a:r>
            <a:r>
              <a:rPr lang="cs-CZ" sz="2000" b="1" dirty="0">
                <a:latin typeface="Arial" panose="020B0604020202020204" pitchFamily="34" charset="0"/>
                <a:cs typeface="Arial" panose="020B0604020202020204" pitchFamily="34" charset="0"/>
              </a:rPr>
              <a:t>jednomocné</a:t>
            </a:r>
            <a:r>
              <a:rPr lang="cs-CZ" sz="2000" dirty="0">
                <a:latin typeface="Arial" panose="020B0604020202020204" pitchFamily="34" charset="0"/>
                <a:cs typeface="Arial" panose="020B0604020202020204" pitchFamily="34" charset="0"/>
              </a:rPr>
              <a:t> rtuti. Elektrochemicky jednomocná rtuť obvykle tvoří málo rozpustné sloučeniny a má malý sklon k tvorbě komplexních sloučenin. Dvoumocná rtuť naopak tvoří sloučeniny většinou dobře rozpustné a má silný sklon k tvorbě komplexních sloučenin</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Páry rtuti jsou i v malých dávkách prudce jedovaté.</a:t>
            </a:r>
          </a:p>
          <a:p>
            <a:endParaRPr lang="cs-CZ" dirty="0" smtClean="0"/>
          </a:p>
          <a:p>
            <a:pPr algn="just"/>
            <a:r>
              <a:rPr lang="cs-CZ" sz="2000" dirty="0" smtClean="0">
                <a:latin typeface="Arial" panose="020B0604020202020204" pitchFamily="34" charset="0"/>
                <a:cs typeface="Arial" panose="020B0604020202020204" pitchFamily="34" charset="0"/>
              </a:rPr>
              <a:t>V přírodě </a:t>
            </a:r>
            <a:r>
              <a:rPr lang="cs-CZ" sz="2000" dirty="0">
                <a:latin typeface="Arial" panose="020B0604020202020204" pitchFamily="34" charset="0"/>
                <a:cs typeface="Arial" panose="020B0604020202020204" pitchFamily="34" charset="0"/>
              </a:rPr>
              <a:t>se rtuť vyskytuje např. v minerálech </a:t>
            </a:r>
            <a:r>
              <a:rPr lang="cs-CZ" sz="2000" b="1" dirty="0">
                <a:latin typeface="Arial" panose="020B0604020202020204" pitchFamily="34" charset="0"/>
                <a:cs typeface="Arial" panose="020B0604020202020204" pitchFamily="34" charset="0"/>
              </a:rPr>
              <a:t>cinabarit</a:t>
            </a:r>
            <a:r>
              <a:rPr lang="cs-CZ" sz="200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rumělka</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HgS</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livingstonit</a:t>
            </a:r>
            <a:r>
              <a:rPr lang="cs-CZ" sz="2000" dirty="0">
                <a:latin typeface="Arial" panose="020B0604020202020204" pitchFamily="34" charset="0"/>
                <a:cs typeface="Arial" panose="020B0604020202020204" pitchFamily="34" charset="0"/>
              </a:rPr>
              <a:t> HgSb</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8</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laffittit</a:t>
            </a:r>
            <a:r>
              <a:rPr lang="cs-CZ" sz="2000" dirty="0">
                <a:latin typeface="Arial" panose="020B0604020202020204" pitchFamily="34" charset="0"/>
                <a:cs typeface="Arial" panose="020B0604020202020204" pitchFamily="34" charset="0"/>
              </a:rPr>
              <a:t> AgHgAsS</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coloradoit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HgTe</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montroydit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HgO</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tiemanit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HgSe</a:t>
            </a:r>
            <a:r>
              <a:rPr lang="cs-CZ" sz="2000"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grumiplucit</a:t>
            </a:r>
            <a:r>
              <a:rPr lang="cs-CZ" sz="2000" dirty="0">
                <a:latin typeface="Arial" panose="020B0604020202020204" pitchFamily="34" charset="0"/>
                <a:cs typeface="Arial" panose="020B0604020202020204" pitchFamily="34" charset="0"/>
              </a:rPr>
              <a:t> HgBi</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r>
              <a:rPr lang="cs-CZ" sz="2000" baseline="-25000" dirty="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a:t>
            </a:r>
          </a:p>
          <a:p>
            <a:pPr algn="just"/>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5086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304800"/>
            <a:ext cx="8763000" cy="5940088"/>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Výroba rtuti se v minulosti nejčastěji prováděla </a:t>
            </a:r>
            <a:r>
              <a:rPr lang="cs-CZ" sz="2000" b="1" dirty="0">
                <a:latin typeface="Arial" panose="020B0604020202020204" pitchFamily="34" charset="0"/>
                <a:cs typeface="Arial" panose="020B0604020202020204" pitchFamily="34" charset="0"/>
              </a:rPr>
              <a:t>oxidačním pražením cinabaritu</a:t>
            </a:r>
            <a:r>
              <a:rPr lang="cs-CZ" sz="2000" dirty="0">
                <a:latin typeface="Arial" panose="020B0604020202020204" pitchFamily="34" charset="0"/>
                <a:cs typeface="Arial" panose="020B0604020202020204" pitchFamily="34" charset="0"/>
              </a:rPr>
              <a:t> v různých typech šachtových, stříškových nebo rotačních pecí, kdy při teplotách nad 450°C dochází k tepelnému rozkladu </a:t>
            </a:r>
            <a:r>
              <a:rPr lang="cs-CZ" sz="2000" dirty="0" err="1">
                <a:latin typeface="Arial" panose="020B0604020202020204" pitchFamily="34" charset="0"/>
                <a:cs typeface="Arial" panose="020B0604020202020204" pitchFamily="34" charset="0"/>
              </a:rPr>
              <a:t>HgS</a:t>
            </a:r>
            <a:r>
              <a:rPr lang="cs-CZ" sz="2000" dirty="0">
                <a:latin typeface="Arial" panose="020B0604020202020204" pitchFamily="34" charset="0"/>
                <a:cs typeface="Arial" panose="020B0604020202020204" pitchFamily="34" charset="0"/>
              </a:rPr>
              <a:t> na rtuť a SO</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 s následnou kondenzací kovové rtuti. V současnosti jsou tyto pece nahrazovány fluidními pecemi</a:t>
            </a:r>
            <a:r>
              <a:rPr lang="cs-CZ" sz="2000" dirty="0" smtClean="0">
                <a:latin typeface="Arial" panose="020B0604020202020204" pitchFamily="34" charset="0"/>
                <a:cs typeface="Arial" panose="020B0604020202020204" pitchFamily="34" charset="0"/>
              </a:rPr>
              <a:t>. Bohaté </a:t>
            </a:r>
            <a:r>
              <a:rPr lang="cs-CZ" sz="2000" dirty="0">
                <a:latin typeface="Arial" panose="020B0604020202020204" pitchFamily="34" charset="0"/>
                <a:cs typeface="Arial" panose="020B0604020202020204" pitchFamily="34" charset="0"/>
              </a:rPr>
              <a:t>rudy se mohou pražit také bez přístupu vzduchu v retortách, rtuť se z cinabaritu vyredukuje pomocí přídavku železa nebo </a:t>
            </a:r>
            <a:r>
              <a:rPr lang="cs-CZ" sz="2000" dirty="0" smtClean="0">
                <a:latin typeface="Arial" panose="020B0604020202020204" pitchFamily="34" charset="0"/>
                <a:cs typeface="Arial" panose="020B0604020202020204" pitchFamily="34" charset="0"/>
              </a:rPr>
              <a:t>vápna:</a:t>
            </a:r>
            <a:endParaRPr lang="cs-CZ" sz="2000" dirty="0">
              <a:latin typeface="Arial" panose="020B0604020202020204" pitchFamily="34" charset="0"/>
              <a:cs typeface="Arial" panose="020B0604020202020204" pitchFamily="34" charset="0"/>
            </a:endParaRPr>
          </a:p>
          <a:p>
            <a:pPr algn="ctr"/>
            <a:r>
              <a:rPr lang="cs-CZ" sz="2000" dirty="0">
                <a:latin typeface="Arial" panose="020B0604020202020204" pitchFamily="34" charset="0"/>
                <a:cs typeface="Arial" panose="020B0604020202020204" pitchFamily="34" charset="0"/>
              </a:rPr>
              <a:t>4HgS + 4CaO → 4Hg + 3CaS + CaSO</a:t>
            </a:r>
            <a:r>
              <a:rPr lang="cs-CZ" sz="2000" baseline="-25000" dirty="0">
                <a:latin typeface="Arial" panose="020B0604020202020204" pitchFamily="34" charset="0"/>
                <a:cs typeface="Arial" panose="020B0604020202020204" pitchFamily="34" charset="0"/>
              </a:rPr>
              <a:t>4</a:t>
            </a:r>
            <a:r>
              <a:rPr lang="cs-CZ" sz="2000" dirty="0">
                <a:latin typeface="Arial" panose="020B0604020202020204" pitchFamily="34" charset="0"/>
                <a:cs typeface="Arial" panose="020B0604020202020204" pitchFamily="34" charset="0"/>
              </a:rPr>
              <a:t/>
            </a:r>
            <a:br>
              <a:rPr lang="cs-CZ" sz="2000" dirty="0">
                <a:latin typeface="Arial" panose="020B0604020202020204" pitchFamily="34" charset="0"/>
                <a:cs typeface="Arial" panose="020B0604020202020204" pitchFamily="34" charset="0"/>
              </a:rPr>
            </a:br>
            <a:r>
              <a:rPr lang="cs-CZ" sz="2000" dirty="0" err="1">
                <a:latin typeface="Arial" panose="020B0604020202020204" pitchFamily="34" charset="0"/>
                <a:cs typeface="Arial" panose="020B0604020202020204" pitchFamily="34" charset="0"/>
              </a:rPr>
              <a:t>HgS</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Fe</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Hg</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FeS</a:t>
            </a:r>
            <a:endParaRPr lang="cs-CZ" sz="2000" dirty="0">
              <a:latin typeface="Arial" panose="020B0604020202020204" pitchFamily="34" charset="0"/>
              <a:cs typeface="Arial" panose="020B0604020202020204" pitchFamily="34" charset="0"/>
            </a:endParaRPr>
          </a:p>
          <a:p>
            <a:pPr algn="just"/>
            <a:r>
              <a:rPr lang="cs-CZ" sz="2000" dirty="0">
                <a:latin typeface="Arial" panose="020B0604020202020204" pitchFamily="34" charset="0"/>
                <a:cs typeface="Arial" panose="020B0604020202020204" pitchFamily="34" charset="0"/>
              </a:rPr>
              <a:t>Rtuť vyrobená ve všech typech pecí obsahuje malý podíl olova a zinku a musí se </a:t>
            </a:r>
            <a:r>
              <a:rPr lang="cs-CZ" sz="2000" b="1" dirty="0">
                <a:latin typeface="Arial" panose="020B0604020202020204" pitchFamily="34" charset="0"/>
                <a:cs typeface="Arial" panose="020B0604020202020204" pitchFamily="34" charset="0"/>
              </a:rPr>
              <a:t>rafinovat</a:t>
            </a:r>
            <a:r>
              <a:rPr lang="cs-CZ" sz="2000" dirty="0">
                <a:latin typeface="Arial" panose="020B0604020202020204" pitchFamily="34" charset="0"/>
                <a:cs typeface="Arial" panose="020B0604020202020204" pitchFamily="34" charset="0"/>
              </a:rPr>
              <a:t> promýváním zředěnou kyselinou dusičnou nebo opakovanou destilací.</a:t>
            </a:r>
          </a:p>
          <a:p>
            <a:pPr algn="just"/>
            <a:r>
              <a:rPr lang="cs-CZ" sz="2000" dirty="0">
                <a:latin typeface="Arial" panose="020B0604020202020204" pitchFamily="34" charset="0"/>
                <a:cs typeface="Arial" panose="020B0604020202020204" pitchFamily="34" charset="0"/>
              </a:rPr>
              <a:t>V menší míře se provádí výroba rtuti </a:t>
            </a:r>
            <a:r>
              <a:rPr lang="cs-CZ" sz="2000" b="1" dirty="0">
                <a:latin typeface="Arial" panose="020B0604020202020204" pitchFamily="34" charset="0"/>
                <a:cs typeface="Arial" panose="020B0604020202020204" pitchFamily="34" charset="0"/>
              </a:rPr>
              <a:t>mokrou cestou</a:t>
            </a:r>
            <a:r>
              <a:rPr lang="cs-CZ" sz="2000" dirty="0">
                <a:latin typeface="Arial" panose="020B0604020202020204" pitchFamily="34" charset="0"/>
                <a:cs typeface="Arial" panose="020B0604020202020204" pitchFamily="34" charset="0"/>
              </a:rPr>
              <a:t>, která spočívá v rozpouštění jemně mletého cinabaritu v roztoku sirníku sodného, rtuť se poté v alkalickém prostředí z roztoku vysráží hliníkem:</a:t>
            </a:r>
          </a:p>
          <a:p>
            <a:pPr algn="ctr"/>
            <a:r>
              <a:rPr lang="cs-CZ" sz="2000" dirty="0" err="1">
                <a:latin typeface="Arial" panose="020B0604020202020204" pitchFamily="34" charset="0"/>
                <a:cs typeface="Arial" panose="020B0604020202020204" pitchFamily="34" charset="0"/>
              </a:rPr>
              <a:t>HgS</a:t>
            </a:r>
            <a:r>
              <a:rPr lang="cs-CZ" sz="2000" dirty="0">
                <a:latin typeface="Arial" panose="020B0604020202020204" pitchFamily="34" charset="0"/>
                <a:cs typeface="Arial" panose="020B0604020202020204" pitchFamily="34" charset="0"/>
              </a:rPr>
              <a:t> + 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 HgS·Na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3HgS·Na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+ 8NaOH + 2Al → 3Hg + 6Na</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S + 2NaAlO</a:t>
            </a:r>
            <a:r>
              <a:rPr lang="cs-CZ" sz="2000" baseline="-25000" dirty="0">
                <a:latin typeface="Arial" panose="020B0604020202020204" pitchFamily="34" charset="0"/>
                <a:cs typeface="Arial" panose="020B0604020202020204" pitchFamily="34" charset="0"/>
              </a:rPr>
              <a:t>3</a:t>
            </a:r>
            <a:r>
              <a:rPr lang="cs-CZ" sz="2000" dirty="0">
                <a:latin typeface="Arial" panose="020B0604020202020204" pitchFamily="34" charset="0"/>
                <a:cs typeface="Arial" panose="020B0604020202020204" pitchFamily="34" charset="0"/>
              </a:rPr>
              <a:t> + 4H</a:t>
            </a:r>
            <a:r>
              <a:rPr lang="cs-CZ" sz="2000" baseline="-25000" dirty="0">
                <a:latin typeface="Arial" panose="020B0604020202020204" pitchFamily="34" charset="0"/>
                <a:cs typeface="Arial" panose="020B0604020202020204" pitchFamily="34" charset="0"/>
              </a:rPr>
              <a:t>2</a:t>
            </a:r>
            <a:r>
              <a:rPr lang="cs-CZ" sz="2000" dirty="0">
                <a:latin typeface="Arial" panose="020B0604020202020204" pitchFamily="34" charset="0"/>
                <a:cs typeface="Arial" panose="020B0604020202020204" pitchFamily="34" charset="0"/>
              </a:rPr>
              <a:t>O</a:t>
            </a:r>
          </a:p>
          <a:p>
            <a:pPr algn="just"/>
            <a:r>
              <a:rPr lang="cs-CZ" sz="2000" dirty="0">
                <a:latin typeface="Arial" panose="020B0604020202020204" pitchFamily="34" charset="0"/>
                <a:cs typeface="Arial" panose="020B0604020202020204" pitchFamily="34" charset="0"/>
              </a:rPr>
              <a:t>Významným zdrojem rtuti jsou také </a:t>
            </a:r>
            <a:r>
              <a:rPr lang="cs-CZ" sz="2000" b="1" dirty="0">
                <a:latin typeface="Arial" panose="020B0604020202020204" pitchFamily="34" charset="0"/>
                <a:cs typeface="Arial" panose="020B0604020202020204" pitchFamily="34" charset="0"/>
              </a:rPr>
              <a:t>pražné plyny </a:t>
            </a:r>
            <a:r>
              <a:rPr lang="cs-CZ" sz="2000" dirty="0">
                <a:latin typeface="Arial" panose="020B0604020202020204" pitchFamily="34" charset="0"/>
                <a:cs typeface="Arial" panose="020B0604020202020204" pitchFamily="34" charset="0"/>
              </a:rPr>
              <a:t>vznikající při pražení ocelku během výroby železa.</a:t>
            </a:r>
          </a:p>
        </p:txBody>
      </p:sp>
    </p:spTree>
    <p:extLst>
      <p:ext uri="{BB962C8B-B14F-4D97-AF65-F5344CB8AC3E}">
        <p14:creationId xmlns:p14="http://schemas.microsoft.com/office/powerpoint/2010/main" val="2499073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 y="228600"/>
            <a:ext cx="8839200" cy="70788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Kovová rtuť se používá jako náplň do řady měřících a laboratorních </a:t>
            </a:r>
            <a:r>
              <a:rPr lang="cs-CZ" sz="2000" dirty="0" smtClean="0">
                <a:latin typeface="Arial" panose="020B0604020202020204" pitchFamily="34" charset="0"/>
                <a:cs typeface="Arial" panose="020B0604020202020204" pitchFamily="34" charset="0"/>
              </a:rPr>
              <a:t>přístrojů (teploměrů a tlakoměrů) a </a:t>
            </a:r>
            <a:r>
              <a:rPr lang="cs-CZ" sz="2000" dirty="0">
                <a:latin typeface="Arial" panose="020B0604020202020204" pitchFamily="34" charset="0"/>
                <a:cs typeface="Arial" panose="020B0604020202020204" pitchFamily="34" charset="0"/>
              </a:rPr>
              <a:t>pro výrobu výbojek a spínačů. </a:t>
            </a:r>
            <a:endParaRPr lang="cs-CZ" sz="2000" dirty="0" smtClean="0">
              <a:latin typeface="Arial" panose="020B0604020202020204" pitchFamily="34" charset="0"/>
              <a:cs typeface="Arial" panose="020B0604020202020204" pitchFamily="34" charset="0"/>
            </a:endParaRPr>
          </a:p>
        </p:txBody>
      </p:sp>
      <p:pic>
        <p:nvPicPr>
          <p:cNvPr id="83970"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19" y="1138038"/>
            <a:ext cx="2482715" cy="1862036"/>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04800" y="3581400"/>
            <a:ext cx="8839200" cy="1323439"/>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Rtuť se používá jako katoda v řadě elektrolytických výrob, např. výroba hydroxidu sodného a chloru. Tato </a:t>
            </a:r>
            <a:r>
              <a:rPr lang="cs-CZ" sz="2000" dirty="0">
                <a:latin typeface="Arial" panose="020B0604020202020204" pitchFamily="34" charset="0"/>
                <a:cs typeface="Arial" panose="020B0604020202020204" pitchFamily="34" charset="0"/>
              </a:rPr>
              <a:t>zařízení jsou energeticky náročná a jsou také významným zdrojem znečištění životního prostředí rtutí, a proto jsou postupně nahrazovány. </a:t>
            </a:r>
            <a:endParaRPr lang="cs-CZ" sz="2000" dirty="0" smtClean="0">
              <a:latin typeface="Arial" panose="020B0604020202020204" pitchFamily="34" charset="0"/>
              <a:cs typeface="Arial" panose="020B0604020202020204" pitchFamily="34" charset="0"/>
            </a:endParaRPr>
          </a:p>
        </p:txBody>
      </p:sp>
      <p:pic>
        <p:nvPicPr>
          <p:cNvPr id="83974" name="Picture 6" descr="Zobrazit zdrojový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219200"/>
            <a:ext cx="1968099" cy="1476074"/>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vesmir.cz/images/gallery/archiv/2014/7/rtut-minulost-a-soucasnost-tekuteho-kovu/page/2014_430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138038"/>
            <a:ext cx="3733800" cy="194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31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Obdélník 1"/>
          <p:cNvSpPr/>
          <p:nvPr/>
        </p:nvSpPr>
        <p:spPr>
          <a:xfrm>
            <a:off x="228600" y="152400"/>
            <a:ext cx="8763000" cy="1631216"/>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Elektrický výboj v prostředí rtuťových par s nízkým tlakem spolu s různými inertními plyny vyvolává silné světelné vyzařování v ultrafialové oblasti spektra. To se v luminoforu naneseném na vnitřním povrchu mění ve viditelné záření. Slouží tak při výrobě </a:t>
            </a:r>
            <a:r>
              <a:rPr lang="cs-CZ" sz="2000" b="1" dirty="0">
                <a:latin typeface="Arial" panose="020B0604020202020204" pitchFamily="34" charset="0"/>
                <a:cs typeface="Arial" panose="020B0604020202020204" pitchFamily="34" charset="0"/>
              </a:rPr>
              <a:t>osvětlovacích těles</a:t>
            </a:r>
            <a:r>
              <a:rPr lang="cs-CZ" sz="2000" dirty="0">
                <a:latin typeface="Arial" panose="020B0604020202020204" pitchFamily="34" charset="0"/>
                <a:cs typeface="Arial" panose="020B0604020202020204" pitchFamily="34" charset="0"/>
              </a:rPr>
              <a:t> s vyšší světelnou účinností, než klasické žárovky s wolframovým vláknem.</a:t>
            </a:r>
          </a:p>
        </p:txBody>
      </p:sp>
      <p:pic>
        <p:nvPicPr>
          <p:cNvPr id="97283" name="Picture 3" descr="https://upload.wikimedia.org/wikipedia/commons/thumb/5/5b/Leuchtstofflampen-chtaube050409.jpg/330px-Leuchtstofflampen-chtaube05040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81200"/>
            <a:ext cx="3124200" cy="234315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57783" y="4953000"/>
            <a:ext cx="8686800" cy="1323439"/>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První čínský císař</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Čchin</a:t>
            </a:r>
            <a:r>
              <a:rPr lang="cs-CZ" sz="2000" dirty="0">
                <a:latin typeface="Arial" panose="020B0604020202020204" pitchFamily="34" charset="0"/>
                <a:cs typeface="Arial" panose="020B0604020202020204" pitchFamily="34" charset="0"/>
              </a:rPr>
              <a:t> Š‘-</a:t>
            </a:r>
            <a:r>
              <a:rPr lang="cs-CZ" sz="2000" dirty="0" err="1">
                <a:latin typeface="Arial" panose="020B0604020202020204" pitchFamily="34" charset="0"/>
                <a:cs typeface="Arial" panose="020B0604020202020204" pitchFamily="34" charset="0"/>
              </a:rPr>
              <a:t>chuang</a:t>
            </a:r>
            <a:r>
              <a:rPr lang="cs-CZ" sz="2000" dirty="0">
                <a:latin typeface="Arial" panose="020B0604020202020204" pitchFamily="34" charset="0"/>
                <a:cs typeface="Arial" panose="020B0604020202020204" pitchFamily="34" charset="0"/>
              </a:rPr>
              <a:t>-ti (260–210 př. n. l.) zemřel po požití směsi rtuti a jadeitového prášku, vydávané za elixír věčného života. V jeho mauzoleu, střeženém terakotovou armádou, se má podle legendy nacházet model říše, kterou sjednotil. Řeky v tomto modelu mají být tvořeny rtutí.</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6687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0500" y="2819400"/>
            <a:ext cx="8763000" cy="3785652"/>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Amalgamace zlata </a:t>
            </a:r>
            <a:r>
              <a:rPr lang="cs-CZ" sz="2000" dirty="0" smtClean="0">
                <a:latin typeface="Arial" panose="020B0604020202020204" pitchFamily="34" charset="0"/>
                <a:cs typeface="Arial" panose="020B0604020202020204" pitchFamily="34" charset="0"/>
              </a:rPr>
              <a:t>se používá při </a:t>
            </a:r>
            <a:r>
              <a:rPr lang="cs-CZ" sz="2000" dirty="0">
                <a:latin typeface="Arial" panose="020B0604020202020204" pitchFamily="34" charset="0"/>
                <a:cs typeface="Arial" panose="020B0604020202020204" pitchFamily="34" charset="0"/>
              </a:rPr>
              <a:t>jeho těžbě z rud o vysoké kovnatosti. Jemně rozdrcená hornina se kontaktuje s kovovou rtutí a zlato prakticky kompletně přejde do kapalného amalgámu. Po oddělení od horniny se rtuť oddestiluje a vrací zpět do procesu, získané zlato se pak dále rafinuje. Velkým problémem tohoto způsobu těžby je fakt, že kompletní oddělení rtuti od zbytkové hlušiny je prakticky nemožné a dochází tak ke kontaminaci životního prostředí vysoce toxickou rtutí. </a:t>
            </a:r>
          </a:p>
          <a:p>
            <a:r>
              <a:rPr lang="cs-CZ" sz="2000" b="1" dirty="0" smtClean="0">
                <a:latin typeface="Arial" panose="020B0604020202020204" pitchFamily="34" charset="0"/>
                <a:cs typeface="Arial" panose="020B0604020202020204" pitchFamily="34" charset="0"/>
              </a:rPr>
              <a:t>  Sodíkový </a:t>
            </a:r>
            <a:r>
              <a:rPr lang="cs-CZ" sz="2000" b="1" dirty="0">
                <a:latin typeface="Arial" panose="020B0604020202020204" pitchFamily="34" charset="0"/>
                <a:cs typeface="Arial" panose="020B0604020202020204" pitchFamily="34" charset="0"/>
              </a:rPr>
              <a:t>amalgám </a:t>
            </a:r>
            <a:r>
              <a:rPr lang="cs-CZ" sz="2000" dirty="0">
                <a:latin typeface="Arial" panose="020B0604020202020204" pitchFamily="34" charset="0"/>
                <a:cs typeface="Arial" panose="020B0604020202020204" pitchFamily="34" charset="0"/>
              </a:rPr>
              <a:t>vznikající při elektrolýze chloridu sodného s použitím rtuťové katody se dále používá k </a:t>
            </a:r>
            <a:r>
              <a:rPr lang="cs-CZ" sz="2000" i="1" dirty="0">
                <a:latin typeface="Arial" panose="020B0604020202020204" pitchFamily="34" charset="0"/>
                <a:cs typeface="Arial" panose="020B0604020202020204" pitchFamily="34" charset="0"/>
              </a:rPr>
              <a:t>výrobě hydroxidu sodného</a:t>
            </a:r>
            <a:r>
              <a:rPr lang="cs-CZ" sz="2000" dirty="0">
                <a:latin typeface="Arial" panose="020B0604020202020204" pitchFamily="34" charset="0"/>
                <a:cs typeface="Arial" panose="020B0604020202020204" pitchFamily="34" charset="0"/>
              </a:rPr>
              <a:t> reakcí s vodou. Podstatná část ekologické havárie pří záplavách v roce 2002 ve Spolaně Neratovice byla způsobená zatopením provozu elektrolýzy a následnou kontaminací labské vody rtutí. </a:t>
            </a:r>
          </a:p>
        </p:txBody>
      </p:sp>
      <p:sp>
        <p:nvSpPr>
          <p:cNvPr id="3" name="Obdélník 2"/>
          <p:cNvSpPr/>
          <p:nvPr/>
        </p:nvSpPr>
        <p:spPr>
          <a:xfrm>
            <a:off x="216440" y="381000"/>
            <a:ext cx="8534400" cy="400110"/>
          </a:xfrm>
          <a:prstGeom prst="rect">
            <a:avLst/>
          </a:prstGeom>
        </p:spPr>
        <p:txBody>
          <a:bodyPr wrap="square">
            <a:spAutoFit/>
          </a:bodyPr>
          <a:lstStyle/>
          <a:p>
            <a:pPr algn="just"/>
            <a:r>
              <a:rPr lang="cs-CZ" sz="2000" dirty="0" smtClean="0">
                <a:latin typeface="Arial" panose="020B0604020202020204" pitchFamily="34" charset="0"/>
                <a:cs typeface="Arial" panose="020B0604020202020204" pitchFamily="34" charset="0"/>
              </a:rPr>
              <a:t>Technicky významné je využití rtuti ve formě amalgámů. </a:t>
            </a:r>
          </a:p>
        </p:txBody>
      </p:sp>
      <p:pic>
        <p:nvPicPr>
          <p:cNvPr id="4" name="Picture 4"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14400"/>
            <a:ext cx="2667000" cy="1732873"/>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16440" y="1059507"/>
            <a:ext cx="5410200" cy="1631216"/>
          </a:xfrm>
          <a:prstGeom prst="rect">
            <a:avLst/>
          </a:prstGeom>
        </p:spPr>
        <p:txBody>
          <a:bodyPr wrap="square">
            <a:spAutoFit/>
          </a:bodyPr>
          <a:lstStyle/>
          <a:p>
            <a:r>
              <a:rPr lang="cs-CZ" sz="2000" b="1" dirty="0" smtClean="0">
                <a:latin typeface="Arial" panose="020B0604020202020204" pitchFamily="34" charset="0"/>
                <a:cs typeface="Arial" panose="020B0604020202020204" pitchFamily="34" charset="0"/>
              </a:rPr>
              <a:t>Amalgámy dentální </a:t>
            </a:r>
            <a:r>
              <a:rPr lang="cs-CZ" sz="2000" dirty="0" smtClean="0">
                <a:latin typeface="Arial" panose="020B0604020202020204" pitchFamily="34" charset="0"/>
                <a:cs typeface="Arial" panose="020B0604020202020204" pitchFamily="34" charset="0"/>
              </a:rPr>
              <a:t>jsou</a:t>
            </a:r>
            <a:r>
              <a:rPr lang="cs-CZ" sz="2000" b="1" i="1" dirty="0" smtClean="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používané v </a:t>
            </a:r>
            <a:r>
              <a:rPr lang="cs-CZ" sz="2000" i="1" dirty="0" smtClean="0">
                <a:latin typeface="Arial" panose="020B0604020202020204" pitchFamily="34" charset="0"/>
                <a:cs typeface="Arial" panose="020B0604020202020204" pitchFamily="34" charset="0"/>
              </a:rPr>
              <a:t>zubním lékařství</a:t>
            </a:r>
            <a:r>
              <a:rPr lang="cs-CZ" sz="2000" dirty="0" smtClean="0">
                <a:latin typeface="Arial" panose="020B0604020202020204" pitchFamily="34" charset="0"/>
                <a:cs typeface="Arial" panose="020B0604020202020204" pitchFamily="34" charset="0"/>
              </a:rPr>
              <a:t> jako velmi odolná výplň zubu po odstranění zubního kazu. V současné době se používají amalgámy, které vzniknou smísením rtuti se slitinou stříbra, mědi a cínu. </a:t>
            </a:r>
          </a:p>
        </p:txBody>
      </p:sp>
    </p:spTree>
    <p:extLst>
      <p:ext uri="{BB962C8B-B14F-4D97-AF65-F5344CB8AC3E}">
        <p14:creationId xmlns:p14="http://schemas.microsoft.com/office/powerpoint/2010/main" val="7399237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 y="228600"/>
            <a:ext cx="8534400" cy="1015663"/>
          </a:xfrm>
          <a:prstGeom prst="rect">
            <a:avLst/>
          </a:prstGeom>
        </p:spPr>
        <p:txBody>
          <a:bodyPr wrap="square">
            <a:spAutoFit/>
          </a:bodyPr>
          <a:lstStyle/>
          <a:p>
            <a:pPr algn="just"/>
            <a:r>
              <a:rPr lang="cs-CZ" sz="2000" b="1" dirty="0" smtClean="0">
                <a:latin typeface="Arial" panose="020B0604020202020204" pitchFamily="34" charset="0"/>
                <a:cs typeface="Arial" panose="020B0604020202020204" pitchFamily="34" charset="0"/>
              </a:rPr>
              <a:t>Amalgámová </a:t>
            </a:r>
            <a:r>
              <a:rPr lang="cs-CZ" sz="2000" b="1" dirty="0">
                <a:latin typeface="Arial" panose="020B0604020202020204" pitchFamily="34" charset="0"/>
                <a:cs typeface="Arial" panose="020B0604020202020204" pitchFamily="34" charset="0"/>
              </a:rPr>
              <a:t>zrcadla </a:t>
            </a:r>
            <a:r>
              <a:rPr lang="cs-CZ" sz="2000" dirty="0">
                <a:latin typeface="Arial" panose="020B0604020202020204" pitchFamily="34" charset="0"/>
                <a:cs typeface="Arial" panose="020B0604020202020204" pitchFamily="34" charset="0"/>
              </a:rPr>
              <a:t>jsou tmavší a odraz v nich je lehce nazelenalý</a:t>
            </a:r>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Výroba zrcadel spočívala v rozprostření rtuti na tenkou cínovou fólii a přiložení skla. Přebytečná rtuť odtekla a cínový amalgám na sklo přilnul. </a:t>
            </a:r>
          </a:p>
        </p:txBody>
      </p:sp>
      <p:pic>
        <p:nvPicPr>
          <p:cNvPr id="14338"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621" y="1524000"/>
            <a:ext cx="6324600" cy="32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561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Zobrazit zdrojový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
            <a:ext cx="3390900" cy="4086225"/>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172200" y="4572000"/>
            <a:ext cx="2415982" cy="369332"/>
          </a:xfrm>
          <a:prstGeom prst="rect">
            <a:avLst/>
          </a:prstGeom>
        </p:spPr>
        <p:txBody>
          <a:bodyPr wrap="none">
            <a:spAutoFit/>
          </a:bodyPr>
          <a:lstStyle/>
          <a:p>
            <a:r>
              <a:rPr lang="cs-CZ" dirty="0" err="1"/>
              <a:t>Paracelsus</a:t>
            </a:r>
            <a:r>
              <a:rPr lang="cs-CZ" dirty="0"/>
              <a:t> (1493-1541) </a:t>
            </a:r>
          </a:p>
        </p:txBody>
      </p:sp>
      <p:sp>
        <p:nvSpPr>
          <p:cNvPr id="4" name="Obdélník 3"/>
          <p:cNvSpPr/>
          <p:nvPr/>
        </p:nvSpPr>
        <p:spPr>
          <a:xfrm>
            <a:off x="228600" y="304800"/>
            <a:ext cx="4959485" cy="3170099"/>
          </a:xfrm>
          <a:prstGeom prst="rect">
            <a:avLst/>
          </a:prstGeom>
        </p:spPr>
        <p:txBody>
          <a:bodyPr wrap="square">
            <a:spAutoFit/>
          </a:bodyPr>
          <a:lstStyle/>
          <a:p>
            <a:pPr algn="just"/>
            <a:r>
              <a:rPr lang="cs-CZ" sz="2000" dirty="0">
                <a:latin typeface="Arial" panose="020B0604020202020204" pitchFamily="34" charset="0"/>
                <a:cs typeface="Arial" panose="020B0604020202020204" pitchFamily="34" charset="0"/>
              </a:rPr>
              <a:t>Léčebné přípravky na bázi rtuti, především rtuťová mast (šedá mast), byly popsány již v arabském světě </a:t>
            </a:r>
            <a:r>
              <a:rPr lang="cs-CZ" sz="2000" dirty="0" err="1">
                <a:latin typeface="Arial" panose="020B0604020202020204" pitchFamily="34" charset="0"/>
                <a:cs typeface="Arial" panose="020B0604020202020204" pitchFamily="34" charset="0"/>
              </a:rPr>
              <a:t>Avicennou</a:t>
            </a:r>
            <a:r>
              <a:rPr lang="cs-CZ" sz="2000" dirty="0">
                <a:latin typeface="Arial" panose="020B0604020202020204" pitchFamily="34" charset="0"/>
                <a:cs typeface="Arial" panose="020B0604020202020204" pitchFamily="34" charset="0"/>
              </a:rPr>
              <a:t> v díle Kánon medicíny. </a:t>
            </a:r>
            <a:endParaRPr lang="cs-CZ" sz="2000" dirty="0" smtClean="0">
              <a:latin typeface="Arial" panose="020B0604020202020204" pitchFamily="34" charset="0"/>
              <a:cs typeface="Arial" panose="020B0604020202020204" pitchFamily="34" charset="0"/>
            </a:endParaRPr>
          </a:p>
          <a:p>
            <a:pPr algn="just"/>
            <a:endParaRPr lang="cs-CZ" sz="2000" b="1" dirty="0">
              <a:latin typeface="Arial" panose="020B0604020202020204" pitchFamily="34" charset="0"/>
              <a:cs typeface="Arial" panose="020B0604020202020204" pitchFamily="34" charset="0"/>
            </a:endParaRPr>
          </a:p>
          <a:p>
            <a:pPr algn="just"/>
            <a:r>
              <a:rPr lang="cs-CZ" sz="2000" b="1" dirty="0" smtClean="0">
                <a:latin typeface="Arial" panose="020B0604020202020204" pitchFamily="34" charset="0"/>
                <a:cs typeface="Arial" panose="020B0604020202020204" pitchFamily="34" charset="0"/>
              </a:rPr>
              <a:t>Léčení </a:t>
            </a:r>
            <a:r>
              <a:rPr lang="cs-CZ" sz="2000" b="1" dirty="0">
                <a:latin typeface="Arial" panose="020B0604020202020204" pitchFamily="34" charset="0"/>
                <a:cs typeface="Arial" panose="020B0604020202020204" pitchFamily="34" charset="0"/>
              </a:rPr>
              <a:t>syfilidy</a:t>
            </a:r>
            <a:r>
              <a:rPr lang="cs-CZ" sz="2000" dirty="0">
                <a:latin typeface="Arial" panose="020B0604020202020204" pitchFamily="34" charset="0"/>
                <a:cs typeface="Arial" panose="020B0604020202020204" pitchFamily="34" charset="0"/>
              </a:rPr>
              <a:t> </a:t>
            </a:r>
            <a:r>
              <a:rPr lang="cs-CZ" sz="2000" dirty="0" smtClean="0">
                <a:latin typeface="Arial" panose="020B0604020202020204" pitchFamily="34" charset="0"/>
                <a:cs typeface="Arial" panose="020B0604020202020204" pitchFamily="34" charset="0"/>
              </a:rPr>
              <a:t>sloučeninami </a:t>
            </a:r>
            <a:r>
              <a:rPr lang="cs-CZ" sz="2000" dirty="0">
                <a:latin typeface="Arial" panose="020B0604020202020204" pitchFamily="34" charset="0"/>
                <a:cs typeface="Arial" panose="020B0604020202020204" pitchFamily="34" charset="0"/>
              </a:rPr>
              <a:t>rtuti bylo obvyklé ještě začátkem 20. století. Léčba však byla horší než nemoc samotná a přestala se používat po objevu salvarsanu v roce 1910.</a:t>
            </a:r>
            <a:endParaRPr lang="cs-CZ" sz="2000" dirty="0">
              <a:latin typeface="Arial" panose="020B0604020202020204" pitchFamily="34" charset="0"/>
              <a:cs typeface="Arial" panose="020B0604020202020204" pitchFamily="34" charset="0"/>
            </a:endParaRPr>
          </a:p>
        </p:txBody>
      </p:sp>
      <p:sp>
        <p:nvSpPr>
          <p:cNvPr id="5" name="Obdélník 4"/>
          <p:cNvSpPr/>
          <p:nvPr/>
        </p:nvSpPr>
        <p:spPr>
          <a:xfrm>
            <a:off x="228599" y="3810000"/>
            <a:ext cx="5068111" cy="1323439"/>
          </a:xfrm>
          <a:prstGeom prst="rect">
            <a:avLst/>
          </a:prstGeom>
        </p:spPr>
        <p:txBody>
          <a:bodyPr wrap="square">
            <a:spAutoFit/>
          </a:bodyPr>
          <a:lstStyle/>
          <a:p>
            <a:r>
              <a:rPr lang="cs-CZ" sz="2000" b="1" dirty="0">
                <a:latin typeface="Arial" panose="020B0604020202020204" pitchFamily="34" charset="0"/>
                <a:cs typeface="Arial" panose="020B0604020202020204" pitchFamily="34" charset="0"/>
              </a:rPr>
              <a:t>Modré pilulky</a:t>
            </a:r>
            <a:r>
              <a:rPr lang="cs-CZ" sz="2000" dirty="0">
                <a:latin typeface="Arial" panose="020B0604020202020204" pitchFamily="34" charset="0"/>
                <a:cs typeface="Arial" panose="020B0604020202020204" pitchFamily="34" charset="0"/>
              </a:rPr>
              <a:t> (blue </a:t>
            </a:r>
            <a:r>
              <a:rPr lang="cs-CZ" sz="2000" dirty="0" err="1">
                <a:latin typeface="Arial" panose="020B0604020202020204" pitchFamily="34" charset="0"/>
                <a:cs typeface="Arial" panose="020B0604020202020204" pitchFamily="34" charset="0"/>
              </a:rPr>
              <a:t>mass</a:t>
            </a:r>
            <a:r>
              <a:rPr lang="cs-CZ" sz="2000" dirty="0">
                <a:latin typeface="Arial" panose="020B0604020202020204" pitchFamily="34" charset="0"/>
                <a:cs typeface="Arial" panose="020B0604020202020204" pitchFamily="34" charset="0"/>
              </a:rPr>
              <a:t>) jejichž 1/3 hmotnosti tvořila rtuť byly široce používané v USA v 19. století a melancholii s jejich pomocí zaháněl i Abraham Lincoln.</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8430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8600" y="533400"/>
            <a:ext cx="4191000" cy="1143000"/>
          </a:xfrm>
        </p:spPr>
        <p:txBody>
          <a:bodyPr>
            <a:noAutofit/>
          </a:bodyPr>
          <a:lstStyle/>
          <a:p>
            <a:r>
              <a:rPr lang="cs-CZ" sz="2400" b="1" dirty="0" smtClean="0">
                <a:latin typeface="Arial" panose="020B0604020202020204" pitchFamily="34" charset="0"/>
                <a:cs typeface="Arial" panose="020B0604020202020204" pitchFamily="34" charset="0"/>
              </a:rPr>
              <a:t>Doklad léčby rtutí</a:t>
            </a:r>
            <a:endParaRPr lang="cs-CZ" sz="2400" b="1"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7" y="3687759"/>
            <a:ext cx="37814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2650021" cy="2057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819400"/>
            <a:ext cx="1181100" cy="1762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946" y="2847108"/>
            <a:ext cx="1209675" cy="1762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ulka 3"/>
          <p:cNvGraphicFramePr>
            <a:graphicFrameLocks noGrp="1"/>
          </p:cNvGraphicFramePr>
          <p:nvPr>
            <p:extLst>
              <p:ext uri="{D42A27DB-BD31-4B8C-83A1-F6EECF244321}">
                <p14:modId xmlns:p14="http://schemas.microsoft.com/office/powerpoint/2010/main" val="1325915201"/>
              </p:ext>
            </p:extLst>
          </p:nvPr>
        </p:nvGraphicFramePr>
        <p:xfrm>
          <a:off x="353291" y="4343400"/>
          <a:ext cx="3785870" cy="2346960"/>
        </p:xfrm>
        <a:graphic>
          <a:graphicData uri="http://schemas.openxmlformats.org/drawingml/2006/table">
            <a:tbl>
              <a:tblPr firstRow="1" firstCol="1" bandRow="1">
                <a:tableStyleId>{5C22544A-7EE6-4342-B048-85BDC9FD1C3A}</a:tableStyleId>
              </a:tblPr>
              <a:tblGrid>
                <a:gridCol w="2204085"/>
                <a:gridCol w="763270"/>
                <a:gridCol w="818515"/>
              </a:tblGrid>
              <a:tr h="210262">
                <a:tc>
                  <a:txBody>
                    <a:bodyPr/>
                    <a:lstStyle/>
                    <a:p>
                      <a:pPr marL="0" marR="0" algn="ctr">
                        <a:spcBef>
                          <a:spcPts val="0"/>
                        </a:spcBef>
                        <a:spcAft>
                          <a:spcPts val="0"/>
                        </a:spcAft>
                      </a:pPr>
                      <a:r>
                        <a:rPr lang="cs-CZ" sz="1400">
                          <a:effectLst/>
                        </a:rPr>
                        <a:t>Jméno</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Rok úmrtí</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Hg (µg.g</a:t>
                      </a:r>
                      <a:r>
                        <a:rPr lang="cs-CZ" sz="1400" baseline="30000">
                          <a:effectLst/>
                        </a:rPr>
                        <a:t>-1</a:t>
                      </a:r>
                      <a:r>
                        <a:rPr lang="cs-CZ" sz="1400">
                          <a:effectLst/>
                        </a:rPr>
                        <a:t>)</a:t>
                      </a:r>
                      <a:endParaRPr lang="cs-CZ" sz="1400">
                        <a:effectLst/>
                        <a:latin typeface="Times New Roman"/>
                        <a:ea typeface="Times New Roman"/>
                      </a:endParaRPr>
                    </a:p>
                  </a:txBody>
                  <a:tcPr marL="68580" marR="68580" marT="0" marB="0" anchor="ctr"/>
                </a:tc>
              </a:tr>
              <a:tr h="420524">
                <a:tc>
                  <a:txBody>
                    <a:bodyPr/>
                    <a:lstStyle/>
                    <a:p>
                      <a:pPr marL="0" marR="0" algn="ctr">
                        <a:spcBef>
                          <a:spcPts val="0"/>
                        </a:spcBef>
                        <a:spcAft>
                          <a:spcPts val="0"/>
                        </a:spcAft>
                      </a:pPr>
                      <a:r>
                        <a:rPr lang="cs-CZ" sz="1400">
                          <a:effectLst/>
                        </a:rPr>
                        <a:t>Karolina Maxmiliána Dietrichsteinová</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1734</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8,20 ± 0,23</a:t>
                      </a:r>
                      <a:endParaRPr lang="cs-CZ" sz="1400">
                        <a:effectLst/>
                        <a:latin typeface="Times New Roman"/>
                        <a:ea typeface="Times New Roman"/>
                      </a:endParaRPr>
                    </a:p>
                  </a:txBody>
                  <a:tcPr marL="68580" marR="68580" marT="0" marB="0" anchor="ctr"/>
                </a:tc>
              </a:tr>
              <a:tr h="210262">
                <a:tc>
                  <a:txBody>
                    <a:bodyPr/>
                    <a:lstStyle/>
                    <a:p>
                      <a:pPr marL="0" marR="0" algn="ctr">
                        <a:spcBef>
                          <a:spcPts val="0"/>
                        </a:spcBef>
                        <a:spcAft>
                          <a:spcPts val="0"/>
                        </a:spcAft>
                      </a:pPr>
                      <a:r>
                        <a:rPr lang="cs-CZ" sz="1400">
                          <a:effectLst/>
                        </a:rPr>
                        <a:t>Robert Burns</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1844</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8,02</a:t>
                      </a:r>
                      <a:endParaRPr lang="cs-CZ" sz="1400">
                        <a:effectLst/>
                        <a:latin typeface="Times New Roman"/>
                        <a:ea typeface="Times New Roman"/>
                      </a:endParaRPr>
                    </a:p>
                  </a:txBody>
                  <a:tcPr marL="68580" marR="68580" marT="0" marB="0" anchor="ctr"/>
                </a:tc>
              </a:tr>
              <a:tr h="420524">
                <a:tc>
                  <a:txBody>
                    <a:bodyPr/>
                    <a:lstStyle/>
                    <a:p>
                      <a:pPr marL="0" marR="0" algn="ctr">
                        <a:spcBef>
                          <a:spcPts val="0"/>
                        </a:spcBef>
                        <a:spcAft>
                          <a:spcPts val="0"/>
                        </a:spcAft>
                      </a:pPr>
                      <a:r>
                        <a:rPr lang="cs-CZ" sz="1400">
                          <a:effectLst/>
                        </a:rPr>
                        <a:t>Andrew Jackson</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1845</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6,0</a:t>
                      </a:r>
                    </a:p>
                    <a:p>
                      <a:pPr marL="0" marR="0" algn="ctr">
                        <a:spcBef>
                          <a:spcPts val="0"/>
                        </a:spcBef>
                        <a:spcAft>
                          <a:spcPts val="0"/>
                        </a:spcAft>
                      </a:pPr>
                      <a:r>
                        <a:rPr lang="cs-CZ" sz="1400">
                          <a:effectLst/>
                        </a:rPr>
                        <a:t>5,6</a:t>
                      </a:r>
                      <a:endParaRPr lang="cs-CZ" sz="1400">
                        <a:effectLst/>
                        <a:latin typeface="Times New Roman"/>
                        <a:ea typeface="Times New Roman"/>
                      </a:endParaRPr>
                    </a:p>
                  </a:txBody>
                  <a:tcPr marL="68580" marR="68580" marT="0" marB="0" anchor="ctr"/>
                </a:tc>
              </a:tr>
              <a:tr h="630786">
                <a:tc>
                  <a:txBody>
                    <a:bodyPr/>
                    <a:lstStyle/>
                    <a:p>
                      <a:pPr marL="0" marR="0" algn="ctr">
                        <a:spcBef>
                          <a:spcPts val="0"/>
                        </a:spcBef>
                        <a:spcAft>
                          <a:spcPts val="0"/>
                        </a:spcAft>
                      </a:pPr>
                      <a:r>
                        <a:rPr lang="cs-CZ" sz="1400">
                          <a:effectLst/>
                        </a:rPr>
                        <a:t>Napoleon Bonaparte</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a:effectLst/>
                        </a:rPr>
                        <a:t>1821</a:t>
                      </a:r>
                      <a:endParaRPr lang="cs-CZ" sz="14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cs-CZ" sz="1400" dirty="0">
                          <a:effectLst/>
                        </a:rPr>
                        <a:t>3,98 ± 0,29</a:t>
                      </a:r>
                    </a:p>
                    <a:p>
                      <a:pPr marL="0" marR="0" algn="ctr">
                        <a:spcBef>
                          <a:spcPts val="0"/>
                        </a:spcBef>
                        <a:spcAft>
                          <a:spcPts val="0"/>
                        </a:spcAft>
                      </a:pPr>
                      <a:r>
                        <a:rPr lang="cs-CZ" sz="1400" dirty="0">
                          <a:effectLst/>
                        </a:rPr>
                        <a:t>3,3</a:t>
                      </a:r>
                    </a:p>
                    <a:p>
                      <a:pPr marL="0" marR="0" algn="ctr">
                        <a:spcBef>
                          <a:spcPts val="0"/>
                        </a:spcBef>
                        <a:spcAft>
                          <a:spcPts val="0"/>
                        </a:spcAft>
                      </a:pPr>
                      <a:r>
                        <a:rPr lang="cs-CZ" sz="1400" dirty="0">
                          <a:effectLst/>
                        </a:rPr>
                        <a:t>4,7</a:t>
                      </a:r>
                      <a:endParaRPr lang="cs-CZ" sz="1400" dirty="0">
                        <a:effectLst/>
                        <a:latin typeface="Times New Roman"/>
                        <a:ea typeface="Times New Roman"/>
                      </a:endParaRPr>
                    </a:p>
                  </a:txBody>
                  <a:tcPr marL="68580" marR="68580" marT="0" marB="0" anchor="ctr"/>
                </a:tc>
              </a:tr>
            </a:tbl>
          </a:graphicData>
        </a:graphic>
      </p:graphicFrame>
      <p:sp>
        <p:nvSpPr>
          <p:cNvPr id="5" name="Obdélník 4"/>
          <p:cNvSpPr/>
          <p:nvPr/>
        </p:nvSpPr>
        <p:spPr>
          <a:xfrm>
            <a:off x="381000" y="2003792"/>
            <a:ext cx="4876800" cy="1631216"/>
          </a:xfrm>
          <a:prstGeom prst="rect">
            <a:avLst/>
          </a:prstGeom>
        </p:spPr>
        <p:txBody>
          <a:bodyPr wrap="square">
            <a:spAutoFit/>
          </a:bodyPr>
          <a:lstStyle/>
          <a:p>
            <a:r>
              <a:rPr lang="cs-CZ" sz="2000" dirty="0" smtClean="0">
                <a:latin typeface="Arial" panose="020B0604020202020204" pitchFamily="34" charset="0"/>
                <a:cs typeface="Arial" panose="020B0604020202020204" pitchFamily="34" charset="0"/>
              </a:rPr>
              <a:t>Kněžna Karolina Maxmiliana </a:t>
            </a:r>
            <a:r>
              <a:rPr lang="cs-CZ" sz="2000" dirty="0" err="1" smtClean="0">
                <a:latin typeface="Arial" panose="020B0604020202020204" pitchFamily="34" charset="0"/>
                <a:cs typeface="Arial" panose="020B0604020202020204" pitchFamily="34" charset="0"/>
              </a:rPr>
              <a:t>Dietrichsteinová</a:t>
            </a:r>
            <a:r>
              <a:rPr lang="cs-CZ" sz="2000" dirty="0" smtClean="0">
                <a:latin typeface="Arial" panose="020B0604020202020204" pitchFamily="34" charset="0"/>
                <a:cs typeface="Arial" panose="020B0604020202020204" pitchFamily="34" charset="0"/>
              </a:rPr>
              <a:t> trpěla </a:t>
            </a:r>
            <a:r>
              <a:rPr lang="cs-CZ" sz="2000" dirty="0">
                <a:latin typeface="Arial" panose="020B0604020202020204" pitchFamily="34" charset="0"/>
                <a:cs typeface="Arial" panose="020B0604020202020204" pitchFamily="34" charset="0"/>
              </a:rPr>
              <a:t>nějakou blíže neurčenou, a na kosterních pozůstatcích nezjistitelnou, chorobou (uvažuje se o tzv. „rychlých souchotinách</a:t>
            </a:r>
            <a:r>
              <a:rPr lang="cs-CZ" sz="2000" dirty="0" smtClean="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92532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9530</TotalTime>
  <Words>4458</Words>
  <Application>Microsoft Office PowerPoint</Application>
  <PresentationFormat>Předvádění na obrazovce (4:3)</PresentationFormat>
  <Paragraphs>673</Paragraphs>
  <Slides>103</Slides>
  <Notes>3</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103</vt:i4>
      </vt:variant>
    </vt:vector>
  </HeadingPairs>
  <TitlesOfParts>
    <vt:vector size="106" baseType="lpstr">
      <vt:lpstr>Motiv systému Office</vt:lpstr>
      <vt:lpstr>dokument</vt:lpstr>
      <vt:lpstr>CorelPhotoPaint.Image.8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Lithium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PŘECHODNÉ PRVKY</vt:lpstr>
      <vt:lpstr>Prezentace aplikace PowerPoint</vt:lpstr>
      <vt:lpstr>Prezentace aplikace PowerPoint</vt:lpstr>
      <vt:lpstr>Prezentace aplikace PowerPoint</vt:lpstr>
      <vt:lpstr>Základní vlastnosti</vt:lpstr>
      <vt:lpstr>Prezentace aplikace PowerPoint</vt:lpstr>
      <vt:lpstr>Prezentace aplikace PowerPoint</vt:lpstr>
      <vt:lpstr>Prezentace aplikace PowerPoint</vt:lpstr>
      <vt:lpstr>KOORDINAČNÍ SLOUČENINY</vt:lpstr>
      <vt:lpstr>Prezentace aplikace PowerPoint</vt:lpstr>
      <vt:lpstr>Prezentace aplikace PowerPoint</vt:lpstr>
      <vt:lpstr>Prezentace aplikace PowerPoint</vt:lpstr>
      <vt:lpstr>Prezentace aplikace PowerPoint</vt:lpstr>
      <vt:lpstr>Prezentace aplikace PowerPoint</vt:lpstr>
      <vt:lpstr>TEORIE LIGANDOVÉHO POLE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Doklad léčby rtutí</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Lubomir Prokes</dc:creator>
  <cp:lastModifiedBy>Lubomir Prokes</cp:lastModifiedBy>
  <cp:revision>189</cp:revision>
  <dcterms:created xsi:type="dcterms:W3CDTF">2019-04-04T19:36:03Z</dcterms:created>
  <dcterms:modified xsi:type="dcterms:W3CDTF">2019-04-11T19:00:54Z</dcterms:modified>
</cp:coreProperties>
</file>