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9"/>
  </p:notesMasterIdLst>
  <p:sldIdLst>
    <p:sldId id="256" r:id="rId2"/>
    <p:sldId id="363" r:id="rId3"/>
    <p:sldId id="367" r:id="rId4"/>
    <p:sldId id="633" r:id="rId5"/>
    <p:sldId id="608" r:id="rId6"/>
    <p:sldId id="368" r:id="rId7"/>
    <p:sldId id="304" r:id="rId8"/>
    <p:sldId id="381" r:id="rId9"/>
    <p:sldId id="379" r:id="rId10"/>
    <p:sldId id="546" r:id="rId11"/>
    <p:sldId id="335" r:id="rId12"/>
    <p:sldId id="316" r:id="rId13"/>
    <p:sldId id="324" r:id="rId14"/>
    <p:sldId id="325" r:id="rId15"/>
    <p:sldId id="600" r:id="rId16"/>
    <p:sldId id="385" r:id="rId17"/>
    <p:sldId id="684" r:id="rId18"/>
    <p:sldId id="386" r:id="rId19"/>
    <p:sldId id="384" r:id="rId20"/>
    <p:sldId id="373" r:id="rId21"/>
    <p:sldId id="554" r:id="rId22"/>
    <p:sldId id="682" r:id="rId23"/>
    <p:sldId id="683" r:id="rId24"/>
    <p:sldId id="746" r:id="rId25"/>
    <p:sldId id="320" r:id="rId26"/>
    <p:sldId id="555" r:id="rId27"/>
    <p:sldId id="339" r:id="rId28"/>
    <p:sldId id="662" r:id="rId29"/>
    <p:sldId id="342" r:id="rId30"/>
    <p:sldId id="341" r:id="rId31"/>
    <p:sldId id="340" r:id="rId32"/>
    <p:sldId id="322" r:id="rId33"/>
    <p:sldId id="338" r:id="rId34"/>
    <p:sldId id="345" r:id="rId35"/>
    <p:sldId id="607" r:id="rId36"/>
    <p:sldId id="606" r:id="rId37"/>
    <p:sldId id="387" r:id="rId38"/>
    <p:sldId id="398" r:id="rId39"/>
    <p:sldId id="423" r:id="rId40"/>
    <p:sldId id="422" r:id="rId41"/>
    <p:sldId id="396" r:id="rId42"/>
    <p:sldId id="390" r:id="rId43"/>
    <p:sldId id="685" r:id="rId44"/>
    <p:sldId id="394" r:id="rId45"/>
    <p:sldId id="400" r:id="rId46"/>
    <p:sldId id="401" r:id="rId47"/>
    <p:sldId id="404" r:id="rId48"/>
    <p:sldId id="425" r:id="rId49"/>
    <p:sldId id="424" r:id="rId50"/>
    <p:sldId id="426" r:id="rId51"/>
    <p:sldId id="407" r:id="rId52"/>
    <p:sldId id="409" r:id="rId53"/>
    <p:sldId id="410" r:id="rId54"/>
    <p:sldId id="411" r:id="rId55"/>
    <p:sldId id="437" r:id="rId56"/>
    <p:sldId id="413" r:id="rId57"/>
    <p:sldId id="429" r:id="rId58"/>
    <p:sldId id="415" r:id="rId59"/>
    <p:sldId id="428" r:id="rId60"/>
    <p:sldId id="471" r:id="rId61"/>
    <p:sldId id="605" r:id="rId62"/>
    <p:sldId id="731" r:id="rId63"/>
    <p:sldId id="744" r:id="rId64"/>
    <p:sldId id="745" r:id="rId65"/>
    <p:sldId id="743" r:id="rId66"/>
    <p:sldId id="732" r:id="rId67"/>
    <p:sldId id="734" r:id="rId68"/>
    <p:sldId id="735" r:id="rId69"/>
    <p:sldId id="736" r:id="rId70"/>
    <p:sldId id="491" r:id="rId71"/>
    <p:sldId id="581" r:id="rId72"/>
    <p:sldId id="609" r:id="rId73"/>
    <p:sldId id="611" r:id="rId74"/>
    <p:sldId id="663" r:id="rId75"/>
    <p:sldId id="612" r:id="rId76"/>
    <p:sldId id="582" r:id="rId77"/>
    <p:sldId id="505" r:id="rId78"/>
    <p:sldId id="510" r:id="rId79"/>
    <p:sldId id="506" r:id="rId80"/>
    <p:sldId id="511" r:id="rId81"/>
    <p:sldId id="513" r:id="rId82"/>
    <p:sldId id="512" r:id="rId83"/>
    <p:sldId id="686" r:id="rId84"/>
    <p:sldId id="687" r:id="rId85"/>
    <p:sldId id="688" r:id="rId86"/>
    <p:sldId id="689" r:id="rId87"/>
    <p:sldId id="701" r:id="rId88"/>
    <p:sldId id="690" r:id="rId89"/>
    <p:sldId id="728" r:id="rId90"/>
    <p:sldId id="702" r:id="rId91"/>
    <p:sldId id="566" r:id="rId92"/>
    <p:sldId id="533" r:id="rId93"/>
    <p:sldId id="729" r:id="rId94"/>
    <p:sldId id="620" r:id="rId95"/>
    <p:sldId id="493" r:id="rId96"/>
    <p:sldId id="496" r:id="rId97"/>
    <p:sldId id="497" r:id="rId98"/>
    <p:sldId id="498" r:id="rId99"/>
    <p:sldId id="502" r:id="rId100"/>
    <p:sldId id="568" r:id="rId101"/>
    <p:sldId id="706" r:id="rId102"/>
    <p:sldId id="707" r:id="rId103"/>
    <p:sldId id="708" r:id="rId104"/>
    <p:sldId id="709" r:id="rId105"/>
    <p:sldId id="710" r:id="rId106"/>
    <p:sldId id="711" r:id="rId107"/>
    <p:sldId id="580" r:id="rId108"/>
    <p:sldId id="630" r:id="rId109"/>
    <p:sldId id="625" r:id="rId110"/>
    <p:sldId id="747" r:id="rId111"/>
    <p:sldId id="703" r:id="rId112"/>
    <p:sldId id="704" r:id="rId113"/>
    <p:sldId id="741" r:id="rId114"/>
    <p:sldId id="742" r:id="rId115"/>
    <p:sldId id="705" r:id="rId116"/>
    <p:sldId id="645" r:id="rId117"/>
    <p:sldId id="643" r:id="rId118"/>
    <p:sldId id="644" r:id="rId119"/>
    <p:sldId id="640" r:id="rId120"/>
    <p:sldId id="642" r:id="rId121"/>
    <p:sldId id="569" r:id="rId122"/>
    <p:sldId id="570" r:id="rId123"/>
    <p:sldId id="571" r:id="rId124"/>
    <p:sldId id="652" r:id="rId125"/>
    <p:sldId id="567" r:id="rId126"/>
    <p:sldId id="725" r:id="rId127"/>
    <p:sldId id="588" r:id="rId128"/>
    <p:sldId id="587" r:id="rId129"/>
    <p:sldId id="730" r:id="rId130"/>
    <p:sldId id="724" r:id="rId131"/>
    <p:sldId id="646" r:id="rId132"/>
    <p:sldId id="585" r:id="rId133"/>
    <p:sldId id="629" r:id="rId134"/>
    <p:sldId id="584" r:id="rId135"/>
    <p:sldId id="653" r:id="rId136"/>
    <p:sldId id="740" r:id="rId137"/>
    <p:sldId id="634" r:id="rId138"/>
    <p:sldId id="638" r:id="rId139"/>
    <p:sldId id="637" r:id="rId140"/>
    <p:sldId id="639" r:id="rId141"/>
    <p:sldId id="636" r:id="rId142"/>
    <p:sldId id="635" r:id="rId143"/>
    <p:sldId id="656" r:id="rId144"/>
    <p:sldId id="649" r:id="rId145"/>
    <p:sldId id="650" r:id="rId146"/>
    <p:sldId id="651" r:id="rId147"/>
    <p:sldId id="659" r:id="rId14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Styl Středně sytá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Styl Světlá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1" autoAdjust="0"/>
    <p:restoredTop sz="94660"/>
  </p:normalViewPr>
  <p:slideViewPr>
    <p:cSldViewPr>
      <p:cViewPr varScale="1">
        <p:scale>
          <a:sx n="65" d="100"/>
          <a:sy n="65" d="100"/>
        </p:scale>
        <p:origin x="-1312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54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78D7B8-C465-423D-BCD2-6E5050787DEE}" type="datetimeFigureOut">
              <a:rPr lang="cs-CZ" smtClean="0"/>
              <a:t>26.04.2019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ED142-9672-4486-8588-F58AA3A833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6309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9B67FE59-E9CD-4A9E-B0A0-B2465E858F88}" type="slidenum">
              <a:rPr lang="cs-CZ" altLang="cs-CZ">
                <a:solidFill>
                  <a:srgbClr val="000000"/>
                </a:solidFill>
                <a:latin typeface="Times New Roman" pitchFamily="18" charset="0"/>
              </a:rPr>
              <a:pPr eaLnBrk="1">
                <a:buFont typeface="Times New Roman" pitchFamily="18" charset="0"/>
                <a:buNone/>
              </a:pPr>
              <a:t>5</a:t>
            </a:fld>
            <a:endParaRPr lang="cs-CZ" altLang="cs-CZ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98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647A45-39F6-4232-8A48-9B023C6E686A}" type="slidenum">
              <a:rPr lang="cs-CZ" altLang="cs-CZ"/>
              <a:pPr/>
              <a:t>100</a:t>
            </a:fld>
            <a:endParaRPr lang="cs-CZ" altLang="cs-CZ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9FC7C6-A3C4-4020-825D-529290D98345}" type="slidenum">
              <a:rPr lang="cs-CZ" altLang="cs-CZ"/>
              <a:pPr/>
              <a:t>107</a:t>
            </a:fld>
            <a:endParaRPr lang="cs-CZ" altLang="cs-CZ"/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F91F4F-F703-4103-89BE-66E56DF92C99}" type="slidenum">
              <a:rPr lang="cs-CZ" altLang="cs-CZ"/>
              <a:pPr/>
              <a:t>121</a:t>
            </a:fld>
            <a:endParaRPr lang="cs-CZ" altLang="cs-CZ"/>
          </a:p>
        </p:txBody>
      </p:sp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86ED6E-0B45-49BA-8149-2021FE4DD9BB}" type="slidenum">
              <a:rPr lang="cs-CZ" altLang="cs-CZ"/>
              <a:pPr/>
              <a:t>122</a:t>
            </a:fld>
            <a:endParaRPr lang="cs-CZ" altLang="cs-CZ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4C0972-5F66-4C28-BD36-9FD3BE4B2EDA}" type="slidenum">
              <a:rPr lang="cs-CZ" altLang="cs-CZ"/>
              <a:pPr/>
              <a:t>123</a:t>
            </a:fld>
            <a:endParaRPr lang="cs-CZ" altLang="cs-CZ"/>
          </a:p>
        </p:txBody>
      </p:sp>
      <p:sp>
        <p:nvSpPr>
          <p:cNvPr id="24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7891" name="Zástupný symbol pro poznámky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5512" y="4343231"/>
            <a:ext cx="5486976" cy="40377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altLang="cs-CZ" smtClean="0">
              <a:solidFill>
                <a:srgbClr val="000000"/>
              </a:solidFill>
              <a:latin typeface="Arial" pitchFamily="34" charset="0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9939" name="Zástupný symbol pro poznámky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85512" y="4343231"/>
            <a:ext cx="5486976" cy="40377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altLang="cs-CZ" smtClean="0">
              <a:solidFill>
                <a:srgbClr val="000000"/>
              </a:solidFill>
              <a:latin typeface="Arial" pitchFamily="34" charset="0"/>
              <a:cs typeface="Mangal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ED142-9672-4486-8588-F58AA3A83306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979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AF4A02-43E3-4764-899B-F50539F95E3F}" type="slidenum">
              <a:rPr lang="en-US" altLang="cs-CZ"/>
              <a:pPr/>
              <a:t>23</a:t>
            </a:fld>
            <a:endParaRPr lang="en-US" altLang="cs-CZ"/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96913"/>
            <a:ext cx="4573587" cy="3430587"/>
          </a:xfrm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988" y="4347630"/>
            <a:ext cx="5046026" cy="4098984"/>
          </a:xfrm>
        </p:spPr>
        <p:txBody>
          <a:bodyPr/>
          <a:lstStyle/>
          <a:p>
            <a:endParaRPr lang="en-GB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2">
            <a:extLst>
              <a:ext uri="{FF2B5EF4-FFF2-40B4-BE49-F238E27FC236}">
                <a16:creationId xmlns:a16="http://schemas.microsoft.com/office/drawing/2014/main" xmlns="" id="{6DB27083-2D54-4BB3-8EB6-09ADCCF2679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92462" algn="l"/>
                <a:tab pos="786317" algn="l"/>
                <a:tab pos="1180170" algn="l"/>
                <a:tab pos="1574025" algn="l"/>
                <a:tab pos="1967878" algn="l"/>
                <a:tab pos="2361733" algn="l"/>
                <a:tab pos="2755587" algn="l"/>
                <a:tab pos="3149442" algn="l"/>
                <a:tab pos="3543295" algn="l"/>
                <a:tab pos="3937150" algn="l"/>
                <a:tab pos="4331003" algn="l"/>
                <a:tab pos="4724858" algn="l"/>
                <a:tab pos="5118711" algn="l"/>
                <a:tab pos="5512566" algn="l"/>
                <a:tab pos="5906419" algn="l"/>
                <a:tab pos="6300274" algn="l"/>
                <a:tab pos="6694127" algn="l"/>
                <a:tab pos="7087983" algn="l"/>
                <a:tab pos="7481836" algn="l"/>
                <a:tab pos="7875691" algn="l"/>
              </a:tabLst>
              <a:defRPr sz="10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92462" algn="l"/>
                <a:tab pos="786317" algn="l"/>
                <a:tab pos="1180170" algn="l"/>
                <a:tab pos="1574025" algn="l"/>
                <a:tab pos="1967878" algn="l"/>
                <a:tab pos="2361733" algn="l"/>
                <a:tab pos="2755587" algn="l"/>
                <a:tab pos="3149442" algn="l"/>
                <a:tab pos="3543295" algn="l"/>
                <a:tab pos="3937150" algn="l"/>
                <a:tab pos="4331003" algn="l"/>
                <a:tab pos="4724858" algn="l"/>
                <a:tab pos="5118711" algn="l"/>
                <a:tab pos="5512566" algn="l"/>
                <a:tab pos="5906419" algn="l"/>
                <a:tab pos="6300274" algn="l"/>
                <a:tab pos="6694127" algn="l"/>
                <a:tab pos="7087983" algn="l"/>
                <a:tab pos="7481836" algn="l"/>
                <a:tab pos="7875691" algn="l"/>
              </a:tabLst>
              <a:defRPr sz="10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92462" algn="l"/>
                <a:tab pos="786317" algn="l"/>
                <a:tab pos="1180170" algn="l"/>
                <a:tab pos="1574025" algn="l"/>
                <a:tab pos="1967878" algn="l"/>
                <a:tab pos="2361733" algn="l"/>
                <a:tab pos="2755587" algn="l"/>
                <a:tab pos="3149442" algn="l"/>
                <a:tab pos="3543295" algn="l"/>
                <a:tab pos="3937150" algn="l"/>
                <a:tab pos="4331003" algn="l"/>
                <a:tab pos="4724858" algn="l"/>
                <a:tab pos="5118711" algn="l"/>
                <a:tab pos="5512566" algn="l"/>
                <a:tab pos="5906419" algn="l"/>
                <a:tab pos="6300274" algn="l"/>
                <a:tab pos="6694127" algn="l"/>
                <a:tab pos="7087983" algn="l"/>
                <a:tab pos="7481836" algn="l"/>
                <a:tab pos="7875691" algn="l"/>
              </a:tabLst>
              <a:defRPr sz="10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92462" algn="l"/>
                <a:tab pos="786317" algn="l"/>
                <a:tab pos="1180170" algn="l"/>
                <a:tab pos="1574025" algn="l"/>
                <a:tab pos="1967878" algn="l"/>
                <a:tab pos="2361733" algn="l"/>
                <a:tab pos="2755587" algn="l"/>
                <a:tab pos="3149442" algn="l"/>
                <a:tab pos="3543295" algn="l"/>
                <a:tab pos="3937150" algn="l"/>
                <a:tab pos="4331003" algn="l"/>
                <a:tab pos="4724858" algn="l"/>
                <a:tab pos="5118711" algn="l"/>
                <a:tab pos="5512566" algn="l"/>
                <a:tab pos="5906419" algn="l"/>
                <a:tab pos="6300274" algn="l"/>
                <a:tab pos="6694127" algn="l"/>
                <a:tab pos="7087983" algn="l"/>
                <a:tab pos="7481836" algn="l"/>
                <a:tab pos="7875691" algn="l"/>
              </a:tabLst>
              <a:defRPr sz="1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92462" algn="l"/>
                <a:tab pos="786317" algn="l"/>
                <a:tab pos="1180170" algn="l"/>
                <a:tab pos="1574025" algn="l"/>
                <a:tab pos="1967878" algn="l"/>
                <a:tab pos="2361733" algn="l"/>
                <a:tab pos="2755587" algn="l"/>
                <a:tab pos="3149442" algn="l"/>
                <a:tab pos="3543295" algn="l"/>
                <a:tab pos="3937150" algn="l"/>
                <a:tab pos="4331003" algn="l"/>
                <a:tab pos="4724858" algn="l"/>
                <a:tab pos="5118711" algn="l"/>
                <a:tab pos="5512566" algn="l"/>
                <a:tab pos="5906419" algn="l"/>
                <a:tab pos="6300274" algn="l"/>
                <a:tab pos="6694127" algn="l"/>
                <a:tab pos="7087983" algn="l"/>
                <a:tab pos="7481836" algn="l"/>
                <a:tab pos="7875691" algn="l"/>
              </a:tabLst>
              <a:defRPr sz="1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04470" indent="-200406" defTabSz="39385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92462" algn="l"/>
                <a:tab pos="786317" algn="l"/>
                <a:tab pos="1180170" algn="l"/>
                <a:tab pos="1574025" algn="l"/>
                <a:tab pos="1967878" algn="l"/>
                <a:tab pos="2361733" algn="l"/>
                <a:tab pos="2755587" algn="l"/>
                <a:tab pos="3149442" algn="l"/>
                <a:tab pos="3543295" algn="l"/>
                <a:tab pos="3937150" algn="l"/>
                <a:tab pos="4331003" algn="l"/>
                <a:tab pos="4724858" algn="l"/>
                <a:tab pos="5118711" algn="l"/>
                <a:tab pos="5512566" algn="l"/>
                <a:tab pos="5906419" algn="l"/>
                <a:tab pos="6300274" algn="l"/>
                <a:tab pos="6694127" algn="l"/>
                <a:tab pos="7087983" algn="l"/>
                <a:tab pos="7481836" algn="l"/>
                <a:tab pos="7875691" algn="l"/>
              </a:tabLst>
              <a:defRPr sz="1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605282" indent="-200406" defTabSz="39385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92462" algn="l"/>
                <a:tab pos="786317" algn="l"/>
                <a:tab pos="1180170" algn="l"/>
                <a:tab pos="1574025" algn="l"/>
                <a:tab pos="1967878" algn="l"/>
                <a:tab pos="2361733" algn="l"/>
                <a:tab pos="2755587" algn="l"/>
                <a:tab pos="3149442" algn="l"/>
                <a:tab pos="3543295" algn="l"/>
                <a:tab pos="3937150" algn="l"/>
                <a:tab pos="4331003" algn="l"/>
                <a:tab pos="4724858" algn="l"/>
                <a:tab pos="5118711" algn="l"/>
                <a:tab pos="5512566" algn="l"/>
                <a:tab pos="5906419" algn="l"/>
                <a:tab pos="6300274" algn="l"/>
                <a:tab pos="6694127" algn="l"/>
                <a:tab pos="7087983" algn="l"/>
                <a:tab pos="7481836" algn="l"/>
                <a:tab pos="7875691" algn="l"/>
              </a:tabLst>
              <a:defRPr sz="1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006095" indent="-200406" defTabSz="39385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92462" algn="l"/>
                <a:tab pos="786317" algn="l"/>
                <a:tab pos="1180170" algn="l"/>
                <a:tab pos="1574025" algn="l"/>
                <a:tab pos="1967878" algn="l"/>
                <a:tab pos="2361733" algn="l"/>
                <a:tab pos="2755587" algn="l"/>
                <a:tab pos="3149442" algn="l"/>
                <a:tab pos="3543295" algn="l"/>
                <a:tab pos="3937150" algn="l"/>
                <a:tab pos="4331003" algn="l"/>
                <a:tab pos="4724858" algn="l"/>
                <a:tab pos="5118711" algn="l"/>
                <a:tab pos="5512566" algn="l"/>
                <a:tab pos="5906419" algn="l"/>
                <a:tab pos="6300274" algn="l"/>
                <a:tab pos="6694127" algn="l"/>
                <a:tab pos="7087983" algn="l"/>
                <a:tab pos="7481836" algn="l"/>
                <a:tab pos="7875691" algn="l"/>
              </a:tabLst>
              <a:defRPr sz="1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406907" indent="-200406" defTabSz="39385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92462" algn="l"/>
                <a:tab pos="786317" algn="l"/>
                <a:tab pos="1180170" algn="l"/>
                <a:tab pos="1574025" algn="l"/>
                <a:tab pos="1967878" algn="l"/>
                <a:tab pos="2361733" algn="l"/>
                <a:tab pos="2755587" algn="l"/>
                <a:tab pos="3149442" algn="l"/>
                <a:tab pos="3543295" algn="l"/>
                <a:tab pos="3937150" algn="l"/>
                <a:tab pos="4331003" algn="l"/>
                <a:tab pos="4724858" algn="l"/>
                <a:tab pos="5118711" algn="l"/>
                <a:tab pos="5512566" algn="l"/>
                <a:tab pos="5906419" algn="l"/>
                <a:tab pos="6300274" algn="l"/>
                <a:tab pos="6694127" algn="l"/>
                <a:tab pos="7087983" algn="l"/>
                <a:tab pos="7481836" algn="l"/>
                <a:tab pos="7875691" algn="l"/>
              </a:tabLst>
              <a:defRPr sz="1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EA73094-2D36-4139-AC11-C99E47BC6167}" type="slidenum">
              <a:rPr lang="en-GB" altLang="cs-CZ" sz="1200"/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GB" altLang="cs-CZ" sz="1200"/>
          </a:p>
        </p:txBody>
      </p:sp>
      <p:sp>
        <p:nvSpPr>
          <p:cNvPr id="84995" name="Text Box 1">
            <a:extLst>
              <a:ext uri="{FF2B5EF4-FFF2-40B4-BE49-F238E27FC236}">
                <a16:creationId xmlns:a16="http://schemas.microsoft.com/office/drawing/2014/main" xmlns="" id="{F1A4DF29-7EDE-49A5-B460-3AD5885E0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786" y="695135"/>
            <a:ext cx="4848988" cy="342815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63" tIns="40081" rIns="80163" bIns="40081" anchor="ctr"/>
          <a:lstStyle/>
          <a:p>
            <a:pPr eaLnBrk="1">
              <a:lnSpc>
                <a:spcPct val="87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84996" name="Rectangle 2">
            <a:extLst>
              <a:ext uri="{FF2B5EF4-FFF2-40B4-BE49-F238E27FC236}">
                <a16:creationId xmlns:a16="http://schemas.microsoft.com/office/drawing/2014/main" xmlns="" id="{2DE5FA4B-2C4A-4FDE-8195-196070384CE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512" y="4343231"/>
            <a:ext cx="5482656" cy="4111066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561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FA327631-8E34-4060-98AB-B7A152473416}" type="slidenum">
              <a:rPr lang="cs-CZ" altLang="cs-CZ">
                <a:solidFill>
                  <a:srgbClr val="000000"/>
                </a:solidFill>
                <a:latin typeface="Times New Roman" pitchFamily="18" charset="0"/>
              </a:rPr>
              <a:pPr eaLnBrk="1">
                <a:buFont typeface="Times New Roman" pitchFamily="18" charset="0"/>
                <a:buNone/>
              </a:pPr>
              <a:t>28</a:t>
            </a:fld>
            <a:endParaRPr lang="cs-CZ" altLang="cs-CZ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8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/>
            <a:fld id="{78E05D35-16BF-408D-8CB5-D72CA087FC2C}" type="slidenum">
              <a:rPr lang="en-GB" altLang="cs-CZ" smtClean="0">
                <a:solidFill>
                  <a:srgbClr val="000000"/>
                </a:solidFill>
                <a:latin typeface="Times New Roman" pitchFamily="18" charset="0"/>
              </a:rPr>
              <a:pPr eaLnBrk="1"/>
              <a:t>72</a:t>
            </a:fld>
            <a:endParaRPr lang="en-GB" altLang="cs-CZ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/>
            <a:fld id="{63D9E328-29BC-4C64-BFB6-E8CB3667B982}" type="slidenum">
              <a:rPr lang="en-GB" altLang="cs-CZ" smtClean="0">
                <a:solidFill>
                  <a:srgbClr val="000000"/>
                </a:solidFill>
                <a:latin typeface="Times New Roman" pitchFamily="18" charset="0"/>
              </a:rPr>
              <a:pPr eaLnBrk="1"/>
              <a:t>75</a:t>
            </a:fld>
            <a:endParaRPr lang="en-GB" altLang="cs-CZ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5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70799A-9228-4B75-8785-B2FDA66FAC00}" type="slidenum">
              <a:rPr lang="cs-CZ" altLang="cs-CZ"/>
              <a:pPr/>
              <a:t>76</a:t>
            </a:fld>
            <a:endParaRPr lang="cs-CZ" altLang="cs-CZ"/>
          </a:p>
        </p:txBody>
      </p:sp>
      <p:sp>
        <p:nvSpPr>
          <p:cNvPr id="26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E56CF9-2958-4F91-8045-27EA92EC1534}" type="slidenum">
              <a:rPr lang="cs-CZ" altLang="cs-CZ"/>
              <a:pPr/>
              <a:t>91</a:t>
            </a:fld>
            <a:endParaRPr lang="cs-CZ" altLang="cs-CZ"/>
          </a:p>
        </p:txBody>
      </p:sp>
      <p:sp>
        <p:nvSpPr>
          <p:cNvPr id="27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E78B-0BE8-407D-9CF5-5537E3586C3C}" type="datetimeFigureOut">
              <a:rPr lang="cs-CZ" smtClean="0"/>
              <a:t>26.04.2019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4D97-6156-48A6-A22D-265A8E0CE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345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E78B-0BE8-407D-9CF5-5537E3586C3C}" type="datetimeFigureOut">
              <a:rPr lang="cs-CZ" smtClean="0"/>
              <a:t>26.04.2019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4D97-6156-48A6-A22D-265A8E0CE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1980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E78B-0BE8-407D-9CF5-5537E3586C3C}" type="datetimeFigureOut">
              <a:rPr lang="cs-CZ" smtClean="0"/>
              <a:t>26.04.2019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4D97-6156-48A6-A22D-265A8E0CE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81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62547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981075"/>
            <a:ext cx="4038600" cy="48863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981075"/>
            <a:ext cx="4038600" cy="48863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/>
              <a:t>Anorganick</a:t>
            </a:r>
            <a:r>
              <a:rPr lang="cs-CZ" altLang="cs-CZ"/>
              <a:t>á chemie pro KATA</a:t>
            </a:r>
            <a:endParaRPr lang="en-US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48E80-BD54-466A-9A20-5D76B962379C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Praha 2007</a:t>
            </a:r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923562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E78B-0BE8-407D-9CF5-5537E3586C3C}" type="datetimeFigureOut">
              <a:rPr lang="cs-CZ" smtClean="0"/>
              <a:t>26.04.2019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4D97-6156-48A6-A22D-265A8E0CE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3529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E78B-0BE8-407D-9CF5-5537E3586C3C}" type="datetimeFigureOut">
              <a:rPr lang="cs-CZ" smtClean="0"/>
              <a:t>26.04.2019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4D97-6156-48A6-A22D-265A8E0CE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9089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E78B-0BE8-407D-9CF5-5537E3586C3C}" type="datetimeFigureOut">
              <a:rPr lang="cs-CZ" smtClean="0"/>
              <a:t>26.04.2019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4D97-6156-48A6-A22D-265A8E0CE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7173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E78B-0BE8-407D-9CF5-5537E3586C3C}" type="datetimeFigureOut">
              <a:rPr lang="cs-CZ" smtClean="0"/>
              <a:t>26.04.2019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4D97-6156-48A6-A22D-265A8E0CE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7669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E78B-0BE8-407D-9CF5-5537E3586C3C}" type="datetimeFigureOut">
              <a:rPr lang="cs-CZ" smtClean="0"/>
              <a:t>26.04.2019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4D97-6156-48A6-A22D-265A8E0CE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4186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E78B-0BE8-407D-9CF5-5537E3586C3C}" type="datetimeFigureOut">
              <a:rPr lang="cs-CZ" smtClean="0"/>
              <a:t>26.04.2019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4D97-6156-48A6-A22D-265A8E0CE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4765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E78B-0BE8-407D-9CF5-5537E3586C3C}" type="datetimeFigureOut">
              <a:rPr lang="cs-CZ" smtClean="0"/>
              <a:t>26.04.2019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4D97-6156-48A6-A22D-265A8E0CE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6207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E78B-0BE8-407D-9CF5-5537E3586C3C}" type="datetimeFigureOut">
              <a:rPr lang="cs-CZ" smtClean="0"/>
              <a:t>26.04.2019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4D97-6156-48A6-A22D-265A8E0CE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4797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DE78B-0BE8-407D-9CF5-5537E3586C3C}" type="datetimeFigureOut">
              <a:rPr lang="cs-CZ" smtClean="0"/>
              <a:t>26.04.2019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34D97-6156-48A6-A22D-265A8E0CE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2548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20.wmf"/><Relationship Id="rId4" Type="http://schemas.openxmlformats.org/officeDocument/2006/relationships/oleObject" Target="../embeddings/oleObject5.bin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gi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35.wmf"/><Relationship Id="rId4" Type="http://schemas.openxmlformats.org/officeDocument/2006/relationships/oleObject" Target="../embeddings/oleObject6.bin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gif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gif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6.jpeg"/><Relationship Id="rId7" Type="http://schemas.openxmlformats.org/officeDocument/2006/relationships/image" Target="../media/image160.jpe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5" Type="http://schemas.openxmlformats.org/officeDocument/2006/relationships/image" Target="../media/image158.jpeg"/><Relationship Id="rId4" Type="http://schemas.openxmlformats.org/officeDocument/2006/relationships/image" Target="../media/image157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jpeg"/><Relationship Id="rId4" Type="http://schemas.openxmlformats.org/officeDocument/2006/relationships/image" Target="../media/image164.gif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gif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gif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png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180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5.png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8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7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4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9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9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11.jpeg"/><Relationship Id="rId4" Type="http://schemas.openxmlformats.org/officeDocument/2006/relationships/image" Target="../media/image110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b="1" dirty="0" err="1" smtClean="0"/>
              <a:t>Ano</a:t>
            </a:r>
            <a:r>
              <a:rPr lang="cs-CZ" sz="6000" b="1" dirty="0" smtClean="0"/>
              <a:t>r</a:t>
            </a:r>
            <a:r>
              <a:rPr lang="en-US" sz="6000" b="1" dirty="0" err="1" smtClean="0"/>
              <a:t>ganick</a:t>
            </a:r>
            <a:r>
              <a:rPr lang="cs-CZ" sz="6000" b="1" dirty="0" smtClean="0"/>
              <a:t>á chemie</a:t>
            </a:r>
            <a:endParaRPr lang="cs-CZ" sz="6000" b="1" dirty="0"/>
          </a:p>
        </p:txBody>
      </p:sp>
    </p:spTree>
    <p:extLst>
      <p:ext uri="{BB962C8B-B14F-4D97-AF65-F5344CB8AC3E}">
        <p14:creationId xmlns:p14="http://schemas.microsoft.com/office/powerpoint/2010/main" val="4095054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VÃ½sledek obrÃ¡zku pro density periodic t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763000" cy="594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4960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Text Box 2"/>
          <p:cNvSpPr txBox="1">
            <a:spLocks noChangeArrowheads="1"/>
          </p:cNvSpPr>
          <p:nvPr/>
        </p:nvSpPr>
        <p:spPr bwMode="auto">
          <a:xfrm>
            <a:off x="3014799" y="152400"/>
            <a:ext cx="36377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cs-CZ" altLang="cs-CZ" sz="3200" b="1" dirty="0">
                <a:latin typeface="Book Antiqua" pitchFamily="18" charset="0"/>
              </a:rPr>
              <a:t>Iontová vazba</a:t>
            </a:r>
            <a:endParaRPr lang="cs-CZ" altLang="cs-CZ" sz="3200" dirty="0">
              <a:latin typeface="Times New Roman" pitchFamily="18" charset="0"/>
            </a:endParaRPr>
          </a:p>
        </p:txBody>
      </p:sp>
      <p:sp>
        <p:nvSpPr>
          <p:cNvPr id="231430" name="Rectangle 6"/>
          <p:cNvSpPr>
            <a:spLocks noChangeArrowheads="1"/>
          </p:cNvSpPr>
          <p:nvPr/>
        </p:nvSpPr>
        <p:spPr bwMode="auto">
          <a:xfrm>
            <a:off x="152400" y="914400"/>
            <a:ext cx="88392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just">
              <a:buNone/>
            </a:pP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cs-CZ" altLang="cs-CZ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založená na elektrostatickém přitahování opačně nabitých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iontů.</a:t>
            </a:r>
            <a:endParaRPr lang="cs-CZ" altLang="cs-CZ" sz="2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altLang="cs-CZ" sz="2000" dirty="0" smtClean="0"/>
              <a:t>Ve </a:t>
            </a:r>
            <a:r>
              <a:rPr lang="cs-CZ" altLang="cs-CZ" sz="2000" dirty="0"/>
              <a:t>sloučenině s iontovou vazbou existují kladně a záporně nabité ionty (kationty a anionty), které si navzájem kompenzují náboj – sloučenina musí být elektroneutrální</a:t>
            </a:r>
            <a:r>
              <a:rPr lang="en-US" altLang="cs-CZ" sz="2000" dirty="0"/>
              <a:t>. </a:t>
            </a:r>
            <a:r>
              <a:rPr lang="cs-CZ" altLang="cs-CZ" sz="2000" dirty="0" smtClean="0"/>
              <a:t>Iontovou </a:t>
            </a:r>
            <a:r>
              <a:rPr lang="cs-CZ" altLang="cs-CZ" sz="2000" dirty="0"/>
              <a:t>vazbu lze chápat jako kombinaci neutrálních atomů, při které dojde k transferu jednoho nebo více elektronů od jednoho atomu k druhému (popř. k několika). </a:t>
            </a:r>
            <a:endParaRPr lang="cs-CZ" altLang="cs-CZ" sz="2000" dirty="0" smtClean="0"/>
          </a:p>
          <a:p>
            <a:pPr marL="0" indent="0" algn="just">
              <a:buNone/>
            </a:pPr>
            <a:endParaRPr lang="cs-CZ" altLang="cs-CZ" sz="2000" dirty="0"/>
          </a:p>
          <a:p>
            <a:pPr marL="0" indent="0" algn="just">
              <a:buNone/>
            </a:pPr>
            <a:endParaRPr lang="cs-CZ" altLang="cs-CZ" sz="2000" dirty="0" smtClean="0"/>
          </a:p>
          <a:p>
            <a:pPr marL="0" indent="0" algn="just">
              <a:buNone/>
            </a:pPr>
            <a:endParaRPr lang="cs-CZ" altLang="cs-CZ" sz="2000" dirty="0"/>
          </a:p>
          <a:p>
            <a:pPr marL="0" indent="0" algn="just">
              <a:buNone/>
            </a:pPr>
            <a:endParaRPr lang="cs-CZ" altLang="cs-CZ" sz="2000" dirty="0" smtClean="0"/>
          </a:p>
          <a:p>
            <a:pPr marL="0" indent="0" algn="just">
              <a:buNone/>
            </a:pPr>
            <a:endParaRPr lang="cs-CZ" altLang="cs-CZ" sz="2000" dirty="0" smtClean="0"/>
          </a:p>
          <a:p>
            <a:pPr marL="0" indent="0" algn="just">
              <a:buNone/>
            </a:pPr>
            <a:r>
              <a:rPr lang="cs-CZ" altLang="cs-CZ" sz="2000" dirty="0" smtClean="0"/>
              <a:t>Sloučeniny </a:t>
            </a:r>
            <a:r>
              <a:rPr lang="cs-CZ" altLang="cs-CZ" sz="2000" dirty="0"/>
              <a:t>s iontovou vazbou </a:t>
            </a:r>
            <a:r>
              <a:rPr lang="cs-CZ" altLang="cs-CZ" sz="2000" dirty="0" smtClean="0"/>
              <a:t>jsou </a:t>
            </a:r>
          </a:p>
          <a:p>
            <a:pPr marL="0" indent="0" algn="just">
              <a:buNone/>
            </a:pPr>
            <a:r>
              <a:rPr lang="cs-CZ" altLang="cs-CZ" sz="2000" dirty="0" smtClean="0"/>
              <a:t>typicky </a:t>
            </a:r>
            <a:r>
              <a:rPr lang="cs-CZ" altLang="cs-CZ" sz="2000" dirty="0"/>
              <a:t>soli, tvořící </a:t>
            </a:r>
            <a:r>
              <a:rPr lang="cs-CZ" altLang="cs-CZ" sz="2000" dirty="0" smtClean="0"/>
              <a:t>za běžných </a:t>
            </a:r>
          </a:p>
          <a:p>
            <a:pPr marL="0" indent="0" algn="just">
              <a:buNone/>
            </a:pPr>
            <a:r>
              <a:rPr lang="cs-CZ" altLang="cs-CZ" sz="2000" dirty="0" smtClean="0"/>
              <a:t>podmínek </a:t>
            </a:r>
            <a:r>
              <a:rPr lang="cs-CZ" altLang="cs-CZ" sz="2000" dirty="0"/>
              <a:t>krystaly s </a:t>
            </a:r>
            <a:endParaRPr lang="cs-CZ" altLang="cs-CZ" sz="2000" dirty="0" smtClean="0"/>
          </a:p>
          <a:p>
            <a:pPr marL="0" indent="0" algn="just">
              <a:buNone/>
            </a:pPr>
            <a:r>
              <a:rPr lang="cs-CZ" altLang="cs-CZ" sz="2000" dirty="0" smtClean="0"/>
              <a:t>vysokou </a:t>
            </a:r>
            <a:r>
              <a:rPr lang="cs-CZ" altLang="cs-CZ" sz="2000" dirty="0"/>
              <a:t>teplotou tání</a:t>
            </a:r>
            <a:r>
              <a:rPr lang="en-US" altLang="cs-CZ" sz="2000" dirty="0"/>
              <a:t>.  </a:t>
            </a:r>
          </a:p>
          <a:p>
            <a:pPr marL="0" indent="0" algn="just">
              <a:buNone/>
            </a:pPr>
            <a:endParaRPr lang="en-US" altLang="cs-CZ" sz="2000" dirty="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328863" y="3338513"/>
            <a:ext cx="447675" cy="457200"/>
            <a:chOff x="896" y="1177"/>
            <a:chExt cx="282" cy="288"/>
          </a:xfrm>
        </p:grpSpPr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934" y="1177"/>
              <a:ext cx="2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cs-CZ" altLang="cs-CZ" sz="2400"/>
                <a:t>K</a:t>
              </a:r>
              <a:endParaRPr lang="en-US" altLang="cs-CZ" sz="2400"/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896" y="1264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762250" y="3338513"/>
            <a:ext cx="849313" cy="471487"/>
            <a:chOff x="1233" y="432"/>
            <a:chExt cx="535" cy="297"/>
          </a:xfrm>
        </p:grpSpPr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1233" y="432"/>
              <a:ext cx="2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cs-CZ" sz="2400"/>
                <a:t>+</a:t>
              </a:r>
            </a:p>
          </p:txBody>
        </p:sp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1488" y="432"/>
              <a:ext cx="280" cy="297"/>
              <a:chOff x="1440" y="2320"/>
              <a:chExt cx="280" cy="297"/>
            </a:xfrm>
          </p:grpSpPr>
          <p:sp>
            <p:nvSpPr>
              <p:cNvPr id="11" name="Text Box 10"/>
              <p:cNvSpPr txBox="1">
                <a:spLocks noChangeArrowheads="1"/>
              </p:cNvSpPr>
              <p:nvPr/>
            </p:nvSpPr>
            <p:spPr bwMode="auto">
              <a:xfrm>
                <a:off x="1468" y="2329"/>
                <a:ext cx="23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altLang="cs-CZ" sz="2400"/>
                  <a:t>F</a:t>
                </a:r>
              </a:p>
            </p:txBody>
          </p:sp>
          <p:grpSp>
            <p:nvGrpSpPr>
              <p:cNvPr id="12" name="Group 11"/>
              <p:cNvGrpSpPr>
                <a:grpSpLocks/>
              </p:cNvGrpSpPr>
              <p:nvPr/>
            </p:nvGrpSpPr>
            <p:grpSpPr bwMode="auto">
              <a:xfrm>
                <a:off x="1440" y="2400"/>
                <a:ext cx="48" cy="144"/>
                <a:chOff x="1440" y="2400"/>
                <a:chExt cx="48" cy="144"/>
              </a:xfrm>
            </p:grpSpPr>
            <p:sp>
              <p:nvSpPr>
                <p:cNvPr id="20" name="Oval 12"/>
                <p:cNvSpPr>
                  <a:spLocks noChangeArrowheads="1"/>
                </p:cNvSpPr>
                <p:nvPr/>
              </p:nvSpPr>
              <p:spPr bwMode="auto">
                <a:xfrm>
                  <a:off x="1440" y="240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1" name="Oval 13"/>
                <p:cNvSpPr>
                  <a:spLocks noChangeArrowheads="1"/>
                </p:cNvSpPr>
                <p:nvPr/>
              </p:nvSpPr>
              <p:spPr bwMode="auto">
                <a:xfrm>
                  <a:off x="1440" y="24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13" name="Oval 14"/>
              <p:cNvSpPr>
                <a:spLocks noChangeArrowheads="1"/>
              </p:cNvSpPr>
              <p:nvPr/>
            </p:nvSpPr>
            <p:spPr bwMode="auto">
              <a:xfrm>
                <a:off x="1672" y="240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grpSp>
            <p:nvGrpSpPr>
              <p:cNvPr id="14" name="Group 15"/>
              <p:cNvGrpSpPr>
                <a:grpSpLocks/>
              </p:cNvGrpSpPr>
              <p:nvPr/>
            </p:nvGrpSpPr>
            <p:grpSpPr bwMode="auto">
              <a:xfrm rot="5400000">
                <a:off x="1552" y="2272"/>
                <a:ext cx="48" cy="144"/>
                <a:chOff x="1440" y="2400"/>
                <a:chExt cx="48" cy="144"/>
              </a:xfrm>
            </p:grpSpPr>
            <p:sp>
              <p:nvSpPr>
                <p:cNvPr id="18" name="Oval 16"/>
                <p:cNvSpPr>
                  <a:spLocks noChangeArrowheads="1"/>
                </p:cNvSpPr>
                <p:nvPr/>
              </p:nvSpPr>
              <p:spPr bwMode="auto">
                <a:xfrm>
                  <a:off x="1440" y="240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19" name="Oval 17"/>
                <p:cNvSpPr>
                  <a:spLocks noChangeArrowheads="1"/>
                </p:cNvSpPr>
                <p:nvPr/>
              </p:nvSpPr>
              <p:spPr bwMode="auto">
                <a:xfrm>
                  <a:off x="1440" y="24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grpSp>
            <p:nvGrpSpPr>
              <p:cNvPr id="15" name="Group 18"/>
              <p:cNvGrpSpPr>
                <a:grpSpLocks/>
              </p:cNvGrpSpPr>
              <p:nvPr/>
            </p:nvGrpSpPr>
            <p:grpSpPr bwMode="auto">
              <a:xfrm rot="5400000">
                <a:off x="1552" y="2520"/>
                <a:ext cx="48" cy="144"/>
                <a:chOff x="1440" y="2400"/>
                <a:chExt cx="48" cy="144"/>
              </a:xfrm>
            </p:grpSpPr>
            <p:sp>
              <p:nvSpPr>
                <p:cNvPr id="16" name="Oval 19"/>
                <p:cNvSpPr>
                  <a:spLocks noChangeArrowheads="1"/>
                </p:cNvSpPr>
                <p:nvPr/>
              </p:nvSpPr>
              <p:spPr bwMode="auto">
                <a:xfrm>
                  <a:off x="1440" y="240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17" name="Oval 20"/>
                <p:cNvSpPr>
                  <a:spLocks noChangeArrowheads="1"/>
                </p:cNvSpPr>
                <p:nvPr/>
              </p:nvSpPr>
              <p:spPr bwMode="auto">
                <a:xfrm>
                  <a:off x="1440" y="24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</p:grpSp>
      </p:grp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5524500" y="3338513"/>
            <a:ext cx="506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cs-CZ" altLang="cs-CZ" sz="2400"/>
              <a:t>K</a:t>
            </a:r>
            <a:r>
              <a:rPr lang="en-US" altLang="cs-CZ" sz="2400" baseline="30000"/>
              <a:t>+</a:t>
            </a:r>
            <a:endParaRPr lang="en-US" altLang="cs-CZ" sz="2400"/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>
            <a:off x="3929063" y="3567113"/>
            <a:ext cx="1503362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5991225" y="3213100"/>
            <a:ext cx="698500" cy="596900"/>
            <a:chOff x="2856" y="353"/>
            <a:chExt cx="440" cy="376"/>
          </a:xfrm>
        </p:grpSpPr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3088" y="60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26" name="Group 25"/>
            <p:cNvGrpSpPr>
              <a:grpSpLocks/>
            </p:cNvGrpSpPr>
            <p:nvPr/>
          </p:nvGrpSpPr>
          <p:grpSpPr bwMode="auto">
            <a:xfrm>
              <a:off x="2856" y="432"/>
              <a:ext cx="280" cy="297"/>
              <a:chOff x="1440" y="2320"/>
              <a:chExt cx="280" cy="297"/>
            </a:xfrm>
          </p:grpSpPr>
          <p:sp>
            <p:nvSpPr>
              <p:cNvPr id="28" name="Text Box 26"/>
              <p:cNvSpPr txBox="1">
                <a:spLocks noChangeArrowheads="1"/>
              </p:cNvSpPr>
              <p:nvPr/>
            </p:nvSpPr>
            <p:spPr bwMode="auto">
              <a:xfrm>
                <a:off x="1468" y="2329"/>
                <a:ext cx="23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altLang="cs-CZ" sz="2400"/>
                  <a:t>F</a:t>
                </a:r>
              </a:p>
            </p:txBody>
          </p:sp>
          <p:grpSp>
            <p:nvGrpSpPr>
              <p:cNvPr id="29" name="Group 27"/>
              <p:cNvGrpSpPr>
                <a:grpSpLocks/>
              </p:cNvGrpSpPr>
              <p:nvPr/>
            </p:nvGrpSpPr>
            <p:grpSpPr bwMode="auto">
              <a:xfrm>
                <a:off x="1440" y="2400"/>
                <a:ext cx="48" cy="144"/>
                <a:chOff x="1440" y="2400"/>
                <a:chExt cx="48" cy="144"/>
              </a:xfrm>
            </p:grpSpPr>
            <p:sp>
              <p:nvSpPr>
                <p:cNvPr id="37" name="Oval 28"/>
                <p:cNvSpPr>
                  <a:spLocks noChangeArrowheads="1"/>
                </p:cNvSpPr>
                <p:nvPr/>
              </p:nvSpPr>
              <p:spPr bwMode="auto">
                <a:xfrm>
                  <a:off x="1440" y="240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8" name="Oval 29"/>
                <p:cNvSpPr>
                  <a:spLocks noChangeArrowheads="1"/>
                </p:cNvSpPr>
                <p:nvPr/>
              </p:nvSpPr>
              <p:spPr bwMode="auto">
                <a:xfrm>
                  <a:off x="1440" y="24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30" name="Oval 30"/>
              <p:cNvSpPr>
                <a:spLocks noChangeArrowheads="1"/>
              </p:cNvSpPr>
              <p:nvPr/>
            </p:nvSpPr>
            <p:spPr bwMode="auto">
              <a:xfrm>
                <a:off x="1672" y="240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grpSp>
            <p:nvGrpSpPr>
              <p:cNvPr id="31" name="Group 31"/>
              <p:cNvGrpSpPr>
                <a:grpSpLocks/>
              </p:cNvGrpSpPr>
              <p:nvPr/>
            </p:nvGrpSpPr>
            <p:grpSpPr bwMode="auto">
              <a:xfrm rot="5400000">
                <a:off x="1552" y="2272"/>
                <a:ext cx="48" cy="144"/>
                <a:chOff x="1440" y="2400"/>
                <a:chExt cx="48" cy="144"/>
              </a:xfrm>
            </p:grpSpPr>
            <p:sp>
              <p:nvSpPr>
                <p:cNvPr id="35" name="Oval 32"/>
                <p:cNvSpPr>
                  <a:spLocks noChangeArrowheads="1"/>
                </p:cNvSpPr>
                <p:nvPr/>
              </p:nvSpPr>
              <p:spPr bwMode="auto">
                <a:xfrm>
                  <a:off x="1440" y="240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6" name="Oval 33"/>
                <p:cNvSpPr>
                  <a:spLocks noChangeArrowheads="1"/>
                </p:cNvSpPr>
                <p:nvPr/>
              </p:nvSpPr>
              <p:spPr bwMode="auto">
                <a:xfrm>
                  <a:off x="1440" y="24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grpSp>
            <p:nvGrpSpPr>
              <p:cNvPr id="32" name="Group 34"/>
              <p:cNvGrpSpPr>
                <a:grpSpLocks/>
              </p:cNvGrpSpPr>
              <p:nvPr/>
            </p:nvGrpSpPr>
            <p:grpSpPr bwMode="auto">
              <a:xfrm rot="5400000">
                <a:off x="1552" y="2520"/>
                <a:ext cx="48" cy="144"/>
                <a:chOff x="1440" y="2400"/>
                <a:chExt cx="48" cy="144"/>
              </a:xfrm>
            </p:grpSpPr>
            <p:sp>
              <p:nvSpPr>
                <p:cNvPr id="33" name="Oval 35"/>
                <p:cNvSpPr>
                  <a:spLocks noChangeArrowheads="1"/>
                </p:cNvSpPr>
                <p:nvPr/>
              </p:nvSpPr>
              <p:spPr bwMode="auto">
                <a:xfrm>
                  <a:off x="1440" y="240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4" name="Oval 36"/>
                <p:cNvSpPr>
                  <a:spLocks noChangeArrowheads="1"/>
                </p:cNvSpPr>
                <p:nvPr/>
              </p:nvSpPr>
              <p:spPr bwMode="auto">
                <a:xfrm>
                  <a:off x="1440" y="24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</p:grpSp>
        <p:sp>
          <p:nvSpPr>
            <p:cNvPr id="27" name="Text Box 37"/>
            <p:cNvSpPr txBox="1">
              <a:spLocks noChangeArrowheads="1"/>
            </p:cNvSpPr>
            <p:nvPr/>
          </p:nvSpPr>
          <p:spPr bwMode="auto">
            <a:xfrm>
              <a:off x="3105" y="353"/>
              <a:ext cx="19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cs-CZ"/>
                <a:t>-</a:t>
              </a:r>
            </a:p>
          </p:txBody>
        </p:sp>
      </p:grpSp>
      <p:sp>
        <p:nvSpPr>
          <p:cNvPr id="39" name="Text Box 38"/>
          <p:cNvSpPr txBox="1">
            <a:spLocks noChangeArrowheads="1"/>
          </p:cNvSpPr>
          <p:nvPr/>
        </p:nvSpPr>
        <p:spPr bwMode="auto">
          <a:xfrm>
            <a:off x="1331913" y="2776538"/>
            <a:ext cx="1958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cs-CZ" sz="1600" dirty="0"/>
              <a:t>1s</a:t>
            </a:r>
            <a:r>
              <a:rPr lang="en-US" altLang="cs-CZ" sz="1600" baseline="30000" dirty="0"/>
              <a:t>2</a:t>
            </a:r>
            <a:r>
              <a:rPr lang="en-US" altLang="cs-CZ" sz="1600" dirty="0"/>
              <a:t>2s</a:t>
            </a:r>
            <a:r>
              <a:rPr lang="cs-CZ" altLang="cs-CZ" sz="1600" baseline="30000" dirty="0"/>
              <a:t>2</a:t>
            </a:r>
            <a:r>
              <a:rPr lang="cs-CZ" altLang="cs-CZ" sz="1600" dirty="0"/>
              <a:t>2p</a:t>
            </a:r>
            <a:r>
              <a:rPr lang="cs-CZ" altLang="cs-CZ" sz="1600" baseline="30000" dirty="0"/>
              <a:t>6</a:t>
            </a:r>
            <a:r>
              <a:rPr lang="cs-CZ" altLang="cs-CZ" sz="1600" dirty="0"/>
              <a:t>3s</a:t>
            </a:r>
            <a:r>
              <a:rPr lang="cs-CZ" altLang="cs-CZ" sz="1600" baseline="30000" dirty="0"/>
              <a:t>2</a:t>
            </a:r>
            <a:r>
              <a:rPr lang="cs-CZ" altLang="cs-CZ" sz="1600" dirty="0"/>
              <a:t>3p</a:t>
            </a:r>
            <a:r>
              <a:rPr lang="cs-CZ" altLang="cs-CZ" sz="1600" baseline="30000" dirty="0"/>
              <a:t>6</a:t>
            </a:r>
            <a:r>
              <a:rPr lang="cs-CZ" altLang="cs-CZ" sz="1600" dirty="0"/>
              <a:t>4s</a:t>
            </a:r>
            <a:r>
              <a:rPr lang="cs-CZ" altLang="cs-CZ" sz="1600" baseline="30000" dirty="0"/>
              <a:t>1</a:t>
            </a:r>
            <a:endParaRPr lang="en-US" altLang="cs-CZ" dirty="0"/>
          </a:p>
        </p:txBody>
      </p:sp>
      <p:sp>
        <p:nvSpPr>
          <p:cNvPr id="40" name="Text Box 41"/>
          <p:cNvSpPr txBox="1">
            <a:spLocks noChangeArrowheads="1"/>
          </p:cNvSpPr>
          <p:nvPr/>
        </p:nvSpPr>
        <p:spPr bwMode="auto">
          <a:xfrm>
            <a:off x="7308850" y="2776538"/>
            <a:ext cx="50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cs-CZ" sz="1600">
                <a:solidFill>
                  <a:srgbClr val="FF0000"/>
                </a:solidFill>
              </a:rPr>
              <a:t>[</a:t>
            </a:r>
            <a:r>
              <a:rPr lang="cs-CZ" altLang="cs-CZ" sz="1600">
                <a:solidFill>
                  <a:srgbClr val="FF0000"/>
                </a:solidFill>
              </a:rPr>
              <a:t>Ar</a:t>
            </a:r>
            <a:r>
              <a:rPr lang="en-US" altLang="cs-CZ" sz="1600">
                <a:solidFill>
                  <a:srgbClr val="FF0000"/>
                </a:solidFill>
              </a:rPr>
              <a:t>]</a:t>
            </a:r>
          </a:p>
        </p:txBody>
      </p:sp>
      <p:sp>
        <p:nvSpPr>
          <p:cNvPr id="41" name="Line 115"/>
          <p:cNvSpPr>
            <a:spLocks noChangeShapeType="1"/>
          </p:cNvSpPr>
          <p:nvPr/>
        </p:nvSpPr>
        <p:spPr bwMode="auto">
          <a:xfrm>
            <a:off x="3330575" y="2941638"/>
            <a:ext cx="1981200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2" name="Text Box 117"/>
          <p:cNvSpPr txBox="1">
            <a:spLocks noChangeArrowheads="1"/>
          </p:cNvSpPr>
          <p:nvPr/>
        </p:nvSpPr>
        <p:spPr bwMode="auto">
          <a:xfrm>
            <a:off x="5580063" y="2776538"/>
            <a:ext cx="16668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cs-CZ" sz="1600"/>
              <a:t>1s</a:t>
            </a:r>
            <a:r>
              <a:rPr lang="en-US" altLang="cs-CZ" sz="1600" baseline="30000"/>
              <a:t>2</a:t>
            </a:r>
            <a:r>
              <a:rPr lang="en-US" altLang="cs-CZ" sz="1600"/>
              <a:t>2s</a:t>
            </a:r>
            <a:r>
              <a:rPr lang="cs-CZ" altLang="cs-CZ" sz="1600" baseline="30000"/>
              <a:t>2</a:t>
            </a:r>
            <a:r>
              <a:rPr lang="cs-CZ" altLang="cs-CZ" sz="1600"/>
              <a:t>2p</a:t>
            </a:r>
            <a:r>
              <a:rPr lang="cs-CZ" altLang="cs-CZ" sz="1600" baseline="30000"/>
              <a:t>6</a:t>
            </a:r>
            <a:r>
              <a:rPr lang="cs-CZ" altLang="cs-CZ" sz="1600"/>
              <a:t>3s</a:t>
            </a:r>
            <a:r>
              <a:rPr lang="cs-CZ" altLang="cs-CZ" sz="1600" baseline="30000"/>
              <a:t>2</a:t>
            </a:r>
            <a:r>
              <a:rPr lang="cs-CZ" altLang="cs-CZ" sz="1600"/>
              <a:t>3p</a:t>
            </a:r>
            <a:r>
              <a:rPr lang="cs-CZ" altLang="cs-CZ" sz="1600" baseline="30000"/>
              <a:t>6</a:t>
            </a:r>
            <a:endParaRPr lang="en-US" altLang="cs-CZ"/>
          </a:p>
        </p:txBody>
      </p:sp>
      <p:pic>
        <p:nvPicPr>
          <p:cNvPr id="166914" name="Picture 2" descr="VÃ½sledek obrÃ¡zku pro ionic bo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92891"/>
            <a:ext cx="4271635" cy="253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01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435975" cy="625475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Ionizační energie atomu</a:t>
            </a:r>
          </a:p>
        </p:txBody>
      </p:sp>
      <p:sp>
        <p:nvSpPr>
          <p:cNvPr id="21508" name="Text Box 14"/>
          <p:cNvSpPr txBox="1">
            <a:spLocks noChangeArrowheads="1"/>
          </p:cNvSpPr>
          <p:nvPr/>
        </p:nvSpPr>
        <p:spPr bwMode="auto">
          <a:xfrm>
            <a:off x="228600" y="1143000"/>
            <a:ext cx="87630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cs-CZ" altLang="en-US" sz="20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cs-CZ" altLang="en-US" sz="2000" baseline="0" dirty="0">
                <a:latin typeface="Arial" panose="020B0604020202020204" pitchFamily="34" charset="0"/>
                <a:cs typeface="Arial" panose="020B0604020202020204" pitchFamily="34" charset="0"/>
              </a:rPr>
              <a:t>energie, kterou je nutno vynaložit, aby byl z </a:t>
            </a:r>
            <a:r>
              <a:rPr lang="cs-CZ" altLang="en-US" sz="20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atomu </a:t>
            </a:r>
            <a:r>
              <a:rPr lang="cs-CZ" altLang="en-US" sz="2000" baseline="0" dirty="0">
                <a:latin typeface="Arial" panose="020B0604020202020204" pitchFamily="34" charset="0"/>
                <a:cs typeface="Arial" panose="020B0604020202020204" pitchFamily="34" charset="0"/>
              </a:rPr>
              <a:t>v zákl. stavu odtržen nejslaběji </a:t>
            </a:r>
            <a:r>
              <a:rPr lang="cs-CZ" altLang="en-US" sz="20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poutaný </a:t>
            </a:r>
            <a:r>
              <a:rPr lang="cs-CZ" altLang="en-US" sz="2000" baseline="0" dirty="0">
                <a:latin typeface="Arial" panose="020B0604020202020204" pitchFamily="34" charset="0"/>
                <a:cs typeface="Arial" panose="020B0604020202020204" pitchFamily="34" charset="0"/>
              </a:rPr>
              <a:t>elektron (1. ionizační energie)</a:t>
            </a:r>
          </a:p>
          <a:p>
            <a:pPr algn="just" eaLnBrk="1" hangingPunct="1"/>
            <a:r>
              <a:rPr lang="cs-CZ" altLang="en-US" sz="2000" baseline="0" dirty="0">
                <a:latin typeface="Arial" panose="020B0604020202020204" pitchFamily="34" charset="0"/>
                <a:cs typeface="Arial" panose="020B0604020202020204" pitchFamily="34" charset="0"/>
              </a:rPr>
              <a:t>(analogicky vyšší ionizační energie) </a:t>
            </a:r>
            <a:endParaRPr lang="cs-CZ" altLang="en-US" sz="20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endParaRPr lang="cs-CZ" altLang="en-US" sz="200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cs-CZ" altLang="en-US" sz="20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= energie </a:t>
            </a:r>
            <a:r>
              <a:rPr lang="cs-CZ" altLang="en-US" sz="2000" baseline="0" dirty="0">
                <a:latin typeface="Arial" panose="020B0604020202020204" pitchFamily="34" charset="0"/>
                <a:cs typeface="Arial" panose="020B0604020202020204" pitchFamily="34" charset="0"/>
              </a:rPr>
              <a:t>nejvyššího obsazeného orbitalu </a:t>
            </a:r>
            <a:r>
              <a:rPr lang="cs-CZ" altLang="en-US" sz="20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ovlivněna </a:t>
            </a:r>
            <a:r>
              <a:rPr lang="cs-CZ" altLang="en-US" sz="2000" baseline="0" dirty="0">
                <a:latin typeface="Arial" panose="020B0604020202020204" pitchFamily="34" charset="0"/>
                <a:cs typeface="Arial" panose="020B0604020202020204" pitchFamily="34" charset="0"/>
              </a:rPr>
              <a:t>atom. číslem a elektron. konfigurací valenční sféry  </a:t>
            </a:r>
            <a:r>
              <a:rPr lang="cs-CZ" altLang="en-US" sz="2000" baseline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baseline="0" dirty="0">
                <a:latin typeface="Arial" panose="020B0604020202020204" pitchFamily="34" charset="0"/>
                <a:cs typeface="Arial" panose="020B0604020202020204" pitchFamily="34" charset="0"/>
              </a:rPr>
              <a:t>  periodický průběh </a:t>
            </a:r>
          </a:p>
          <a:p>
            <a:pPr algn="just" eaLnBrk="1" hangingPunct="1"/>
            <a:r>
              <a:rPr lang="cs-CZ" altLang="en-US" sz="2000" baseline="0" dirty="0">
                <a:latin typeface="Arial" panose="020B0604020202020204" pitchFamily="34" charset="0"/>
                <a:cs typeface="Arial" panose="020B0604020202020204" pitchFamily="34" charset="0"/>
              </a:rPr>
              <a:t>závislosti  IE  na atomovém čísle </a:t>
            </a:r>
          </a:p>
        </p:txBody>
      </p:sp>
      <p:pic>
        <p:nvPicPr>
          <p:cNvPr id="10" name="Picture 2" descr="https://upload.wikimedia.org/wikipedia/commons/thumb/1/1d/First_Ionization_Energy.svg/1920px-First_Ionization_Energy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81" y="3369012"/>
            <a:ext cx="8430638" cy="337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01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11"/>
          <p:cNvSpPr txBox="1">
            <a:spLocks noChangeArrowheads="1"/>
          </p:cNvSpPr>
          <p:nvPr/>
        </p:nvSpPr>
        <p:spPr bwMode="auto">
          <a:xfrm>
            <a:off x="585653" y="381000"/>
            <a:ext cx="832326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en-US" baseline="0" dirty="0"/>
              <a:t>a)  vzrůst IE v periodách (zvyšuje se náboj jádra)</a:t>
            </a:r>
          </a:p>
          <a:p>
            <a:pPr eaLnBrk="1" hangingPunct="1"/>
            <a:r>
              <a:rPr lang="cs-CZ" altLang="en-US" baseline="0" dirty="0"/>
              <a:t>b)  pokles IE ve skupinách (zvyšuje se </a:t>
            </a:r>
            <a:r>
              <a:rPr lang="cs-CZ" altLang="en-US" baseline="0" dirty="0" smtClean="0"/>
              <a:t>vzdálenost </a:t>
            </a:r>
            <a:r>
              <a:rPr lang="cs-CZ" altLang="en-US" baseline="0" dirty="0"/>
              <a:t>valenčních </a:t>
            </a:r>
            <a:r>
              <a:rPr lang="cs-CZ" altLang="en-US" baseline="0" dirty="0" smtClean="0"/>
              <a:t>elektronů </a:t>
            </a:r>
            <a:r>
              <a:rPr lang="cs-CZ" altLang="en-US" baseline="0" dirty="0"/>
              <a:t>od jádra)</a:t>
            </a:r>
          </a:p>
          <a:p>
            <a:pPr eaLnBrk="1" hangingPunct="1"/>
            <a:r>
              <a:rPr lang="cs-CZ" altLang="en-US" baseline="0" dirty="0"/>
              <a:t>c)  podružná maxima důsledkem úplného nebo </a:t>
            </a:r>
            <a:r>
              <a:rPr lang="cs-CZ" altLang="en-US" baseline="0" dirty="0" smtClean="0"/>
              <a:t>polovičního zaplnění </a:t>
            </a:r>
            <a:r>
              <a:rPr lang="cs-CZ" altLang="en-US" baseline="0" dirty="0"/>
              <a:t>orbitalů)</a:t>
            </a:r>
          </a:p>
        </p:txBody>
      </p:sp>
      <p:pic>
        <p:nvPicPr>
          <p:cNvPr id="7" name="Picture 2" descr="http://perso.numericable.fr/vincent.hedberg/periodicity/periodicity_Page_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89432"/>
            <a:ext cx="7750798" cy="409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22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349" y="381000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Ioniza</a:t>
            </a:r>
            <a:r>
              <a:rPr lang="cs-CZ" dirty="0" smtClean="0"/>
              <a:t>č</a:t>
            </a:r>
            <a:r>
              <a:rPr lang="en-US" dirty="0" smtClean="0"/>
              <a:t>n</a:t>
            </a:r>
            <a:r>
              <a:rPr lang="cs-CZ" dirty="0" smtClean="0"/>
              <a:t>í</a:t>
            </a:r>
            <a:r>
              <a:rPr lang="en-US" dirty="0" smtClean="0"/>
              <a:t> </a:t>
            </a:r>
            <a:r>
              <a:rPr lang="en-US" dirty="0" err="1" smtClean="0"/>
              <a:t>energie</a:t>
            </a:r>
            <a:endParaRPr lang="cs-CZ" dirty="0"/>
          </a:p>
        </p:txBody>
      </p:sp>
      <p:pic>
        <p:nvPicPr>
          <p:cNvPr id="27652" name="Picture 4" descr="VÃ½sledek obrÃ¡zku pro ionisation energy periodic tab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35" y="1295400"/>
            <a:ext cx="8794565" cy="512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65928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03294A8-F002-47BA-8A3C-93D789D6ED3E}" type="slidenum">
              <a:rPr lang="en-US" altLang="en-US"/>
              <a:pPr>
                <a:defRPr/>
              </a:pPr>
              <a:t>104</a:t>
            </a:fld>
            <a:endParaRPr lang="en-US" alt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cs-CZ" sz="3200" b="1" dirty="0"/>
              <a:t>Elektronová afinita</a:t>
            </a:r>
            <a:endParaRPr lang="cs-CZ" sz="3200" dirty="0"/>
          </a:p>
        </p:txBody>
      </p:sp>
      <p:sp>
        <p:nvSpPr>
          <p:cNvPr id="4" name="Obdélník 3"/>
          <p:cNvSpPr/>
          <p:nvPr/>
        </p:nvSpPr>
        <p:spPr>
          <a:xfrm>
            <a:off x="168613" y="1117060"/>
            <a:ext cx="8763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= energie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která se uvolní (nebo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kterou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musíme dodat) při přidání jednoho elektronu k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atomu. Je to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energetická bilance děje, při kterém vzniká z prvku v základním stavu anion.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83204" y="2243499"/>
            <a:ext cx="8763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Elektrony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jsou snadněji vázány takovými atomy, jejichž elektronová valenční vrstva je zaplněna podobně jako valenční vrstva vzácného plynu.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Prvky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 velkou elektronovou afinitou (např. F, Cl, Br, I) snadno tvoří anionty.</a:t>
            </a:r>
          </a:p>
        </p:txBody>
      </p:sp>
      <p:pic>
        <p:nvPicPr>
          <p:cNvPr id="11" name="Picture 2" descr="VÃ½sledek obrÃ¡zku pro electron affin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320366"/>
            <a:ext cx="7315200" cy="330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12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VÃ½sledek obrÃ¡zku pro electron affini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740" y="2514600"/>
            <a:ext cx="6629400" cy="405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04800" y="1277034"/>
            <a:ext cx="868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Elektronové afinity klesají v každé skupině periodické tabulky s rostoucím atomovým číslem a rostou v každé periodě s růstem atomového čísla.</a:t>
            </a:r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cs-CZ" sz="3200" b="1" dirty="0"/>
              <a:t>Elektronová afinita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46126383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https://chem.libretexts.org/@api/deki/files/41653/5f219fa0e900696b2a59ce113d2a9b01.jpg?revision=1&amp;size=bestfit&amp;width=929&amp;height=4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74" y="1295400"/>
            <a:ext cx="8991600" cy="522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3957" y="154371"/>
            <a:ext cx="8229600" cy="715962"/>
          </a:xfrm>
        </p:spPr>
        <p:txBody>
          <a:bodyPr>
            <a:normAutofit/>
          </a:bodyPr>
          <a:lstStyle/>
          <a:p>
            <a:r>
              <a:rPr lang="cs-CZ" sz="3200" b="1" dirty="0"/>
              <a:t>Elektronová afinita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15614364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Text Box 2"/>
          <p:cNvSpPr txBox="1">
            <a:spLocks noChangeArrowheads="1"/>
          </p:cNvSpPr>
          <p:nvPr/>
        </p:nvSpPr>
        <p:spPr bwMode="auto">
          <a:xfrm>
            <a:off x="2819400" y="304800"/>
            <a:ext cx="3352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cs-CZ" altLang="cs-CZ" sz="2800" b="1" dirty="0">
                <a:latin typeface="Book Antiqua" pitchFamily="18" charset="0"/>
              </a:rPr>
              <a:t>Oktetové pravidlo</a:t>
            </a:r>
            <a:endParaRPr lang="cs-CZ" altLang="cs-CZ" sz="2800" dirty="0">
              <a:latin typeface="Times New Roman" pitchFamily="18" charset="0"/>
            </a:endParaRPr>
          </a:p>
        </p:txBody>
      </p:sp>
      <p:sp>
        <p:nvSpPr>
          <p:cNvPr id="235525" name="Rectangle 5"/>
          <p:cNvSpPr>
            <a:spLocks noChangeArrowheads="1"/>
          </p:cNvSpPr>
          <p:nvPr/>
        </p:nvSpPr>
        <p:spPr bwMode="auto">
          <a:xfrm>
            <a:off x="309259" y="933855"/>
            <a:ext cx="85915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just">
              <a:buNone/>
            </a:pPr>
            <a:r>
              <a:rPr lang="cs-CZ" altLang="cs-CZ" sz="2000" dirty="0"/>
              <a:t>Elektronová konfigurace mnoha iontů odpovídá konfiguraci vzácného plynu</a:t>
            </a:r>
            <a:r>
              <a:rPr lang="en-US" altLang="cs-CZ" sz="2000" dirty="0"/>
              <a:t>. </a:t>
            </a:r>
            <a:endParaRPr lang="en-US" altLang="cs-CZ" sz="2000" b="1" dirty="0"/>
          </a:p>
          <a:p>
            <a:pPr marL="0" indent="0" algn="just">
              <a:buNone/>
            </a:pPr>
            <a:r>
              <a:rPr lang="en-US" altLang="cs-CZ" sz="2000" b="1" dirty="0" smtClean="0"/>
              <a:t>O</a:t>
            </a:r>
            <a:r>
              <a:rPr lang="cs-CZ" altLang="cs-CZ" sz="2000" b="1" dirty="0" err="1" smtClean="0"/>
              <a:t>ktetové</a:t>
            </a:r>
            <a:r>
              <a:rPr lang="cs-CZ" altLang="cs-CZ" sz="2000" b="1" dirty="0" smtClean="0"/>
              <a:t> </a:t>
            </a:r>
            <a:r>
              <a:rPr lang="cs-CZ" altLang="cs-CZ" sz="2000" b="1" dirty="0"/>
              <a:t>pravidlo</a:t>
            </a:r>
            <a:r>
              <a:rPr lang="en-US" altLang="cs-CZ" sz="2000" b="1" dirty="0"/>
              <a:t>: </a:t>
            </a:r>
            <a:r>
              <a:rPr lang="cs-CZ" altLang="cs-CZ" sz="2000" dirty="0"/>
              <a:t>Prvky hlavní skupiny (</a:t>
            </a:r>
            <a:r>
              <a:rPr lang="cs-CZ" altLang="cs-CZ" sz="2000" i="1" dirty="0"/>
              <a:t>s</a:t>
            </a:r>
            <a:r>
              <a:rPr lang="cs-CZ" altLang="cs-CZ" sz="2000" dirty="0"/>
              <a:t> a </a:t>
            </a:r>
            <a:r>
              <a:rPr lang="cs-CZ" altLang="cs-CZ" sz="2000" i="1" dirty="0"/>
              <a:t>p</a:t>
            </a:r>
            <a:r>
              <a:rPr lang="cs-CZ" altLang="cs-CZ" sz="2000" dirty="0"/>
              <a:t>) přijímají, ztrácejí nebo sdílí elektrony tak, aby dosáhly valenčního oktetu (osm elektronů ve zcela zaplněné valenční slupce)</a:t>
            </a:r>
            <a:r>
              <a:rPr lang="en-US" altLang="cs-CZ" sz="2000" dirty="0"/>
              <a:t>.</a:t>
            </a:r>
            <a:endParaRPr lang="en-US" altLang="cs-CZ" sz="2000" b="1" dirty="0"/>
          </a:p>
          <a:p>
            <a:pPr marL="0" indent="0" algn="just">
              <a:buNone/>
            </a:pPr>
            <a:endParaRPr lang="cs-CZ" altLang="cs-CZ" sz="2000" dirty="0" smtClean="0"/>
          </a:p>
          <a:p>
            <a:pPr marL="0" indent="0" algn="just">
              <a:buNone/>
            </a:pPr>
            <a:r>
              <a:rPr lang="cs-CZ" altLang="cs-CZ" sz="2000" dirty="0" err="1" smtClean="0"/>
              <a:t>Např</a:t>
            </a:r>
            <a:r>
              <a:rPr lang="en-US" altLang="cs-CZ" sz="2000" dirty="0"/>
              <a:t>. </a:t>
            </a:r>
            <a:r>
              <a:rPr lang="cs-CZ" altLang="cs-CZ" sz="2000" dirty="0"/>
              <a:t>elektronová konfigurace obou částic v </a:t>
            </a:r>
            <a:r>
              <a:rPr lang="en-US" altLang="cs-CZ" sz="2000" dirty="0" err="1"/>
              <a:t>KCl</a:t>
            </a:r>
            <a:r>
              <a:rPr lang="en-US" altLang="cs-CZ" sz="2000" dirty="0"/>
              <a:t> </a:t>
            </a:r>
            <a:r>
              <a:rPr lang="cs-CZ" altLang="cs-CZ" sz="2000" dirty="0"/>
              <a:t>je</a:t>
            </a:r>
            <a:r>
              <a:rPr lang="en-US" altLang="cs-CZ" sz="2000" dirty="0"/>
              <a:t>: </a:t>
            </a:r>
          </a:p>
          <a:p>
            <a:pPr lvl="1" algn="just"/>
            <a:r>
              <a:rPr lang="en-US" altLang="cs-CZ" sz="2000" dirty="0"/>
              <a:t>K</a:t>
            </a:r>
            <a:r>
              <a:rPr lang="en-US" altLang="cs-CZ" sz="2000" baseline="30000" dirty="0"/>
              <a:t>+</a:t>
            </a:r>
            <a:r>
              <a:rPr lang="en-US" altLang="cs-CZ" sz="2000" dirty="0"/>
              <a:t> </a:t>
            </a:r>
            <a:r>
              <a:rPr lang="cs-CZ" altLang="cs-CZ" sz="2000" dirty="0"/>
              <a:t>má konfiguraci</a:t>
            </a:r>
            <a:r>
              <a:rPr lang="en-US" altLang="cs-CZ" sz="2000" dirty="0"/>
              <a:t> [</a:t>
            </a:r>
            <a:r>
              <a:rPr lang="en-US" altLang="cs-CZ" sz="2000" dirty="0" err="1"/>
              <a:t>Ar</a:t>
            </a:r>
            <a:r>
              <a:rPr lang="en-US" altLang="cs-CZ" sz="2000" dirty="0"/>
              <a:t>] </a:t>
            </a:r>
          </a:p>
          <a:p>
            <a:pPr lvl="1" algn="just"/>
            <a:r>
              <a:rPr lang="en-US" altLang="cs-CZ" sz="2000" dirty="0"/>
              <a:t>Cl</a:t>
            </a:r>
            <a:r>
              <a:rPr lang="en-US" altLang="cs-CZ" sz="2000" baseline="30000" dirty="0">
                <a:sym typeface="Symbol" pitchFamily="18" charset="2"/>
              </a:rPr>
              <a:t></a:t>
            </a:r>
            <a:r>
              <a:rPr lang="en-US" altLang="cs-CZ" sz="2000" dirty="0"/>
              <a:t> </a:t>
            </a:r>
            <a:r>
              <a:rPr lang="cs-CZ" altLang="cs-CZ" sz="2000" dirty="0"/>
              <a:t>má konfiguraci</a:t>
            </a:r>
            <a:r>
              <a:rPr lang="en-US" altLang="cs-CZ" sz="2000" dirty="0"/>
              <a:t> [</a:t>
            </a:r>
            <a:r>
              <a:rPr lang="en-US" altLang="cs-CZ" sz="2000" dirty="0" err="1"/>
              <a:t>Ar</a:t>
            </a:r>
            <a:r>
              <a:rPr lang="en-US" altLang="cs-CZ" sz="2000" dirty="0" smtClean="0"/>
              <a:t>]</a:t>
            </a:r>
            <a:endParaRPr lang="cs-CZ" altLang="cs-CZ" sz="2000" dirty="0" smtClean="0"/>
          </a:p>
          <a:p>
            <a:pPr lvl="1" algn="just"/>
            <a:endParaRPr lang="en-US" altLang="cs-CZ" sz="2000" dirty="0"/>
          </a:p>
          <a:p>
            <a:pPr marL="0" indent="0" algn="just">
              <a:buNone/>
            </a:pPr>
            <a:r>
              <a:rPr lang="cs-CZ" altLang="cs-CZ" sz="2000" dirty="0"/>
              <a:t>Další elektrony v atomu se </a:t>
            </a:r>
            <a:r>
              <a:rPr lang="cs-CZ" altLang="cs-CZ" sz="2000" dirty="0" smtClean="0"/>
              <a:t>obvykle  </a:t>
            </a:r>
            <a:r>
              <a:rPr lang="cs-CZ" altLang="cs-CZ" sz="2000" dirty="0"/>
              <a:t>chemické vazby neúčastní</a:t>
            </a:r>
            <a:r>
              <a:rPr lang="en-US" altLang="cs-CZ" sz="2000" dirty="0"/>
              <a:t>.  </a:t>
            </a:r>
          </a:p>
          <a:p>
            <a:pPr marL="0" indent="0" algn="just">
              <a:buNone/>
            </a:pPr>
            <a:r>
              <a:rPr lang="cs-CZ" altLang="cs-CZ" sz="2000" dirty="0" smtClean="0"/>
              <a:t>.</a:t>
            </a:r>
            <a:endParaRPr lang="en-US" altLang="cs-CZ" sz="2000" b="1" u="sng" dirty="0"/>
          </a:p>
          <a:p>
            <a:pPr algn="just"/>
            <a:endParaRPr lang="en-US" altLang="cs-CZ" sz="2000" dirty="0"/>
          </a:p>
        </p:txBody>
      </p:sp>
      <p:graphicFrame>
        <p:nvGraphicFramePr>
          <p:cNvPr id="2355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3985620"/>
              </p:ext>
            </p:extLst>
          </p:nvPr>
        </p:nvGraphicFramePr>
        <p:xfrm>
          <a:off x="2971800" y="4953405"/>
          <a:ext cx="2520950" cy="169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702" name="CS ChemDraw Drawing" r:id="rId4" imgW="2341800" imgH="1574640" progId="ChemDraw.Document.6.0">
                  <p:embed/>
                </p:oleObj>
              </mc:Choice>
              <mc:Fallback>
                <p:oleObj name="CS ChemDraw Drawing" r:id="rId4" imgW="2341800" imgH="157464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4953405"/>
                        <a:ext cx="2520950" cy="169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269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04801" y="228600"/>
            <a:ext cx="86106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Konfigu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ace 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vzácného plynu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(ns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np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He: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Be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H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Ne:   Al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Mg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Na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F-, O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N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</a:p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    Sc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Ca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K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Cl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,S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Kr:    Y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Sr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Rb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Br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Se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</a:p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    Ce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4+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La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Ba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Cs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I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Te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Konfigu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ace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pseudo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vzácného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plynu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ono</a:t>
            </a:r>
            <a:r>
              <a:rPr lang="cs-CZ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vá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18;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ns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np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6 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 = 3: Cu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Zn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Ga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 = 4: Ag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Cd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In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 = 5: Au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Hg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Tl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endParaRPr lang="cs-CZ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Konfigu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ace pseudo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vzácného plynu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ele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ono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vá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20;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np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6 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(n+1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 = 3: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 = 4: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, Sn</a:t>
            </a:r>
            <a:r>
              <a:rPr lang="cs-CZ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Sb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endParaRPr lang="en-U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 = 5: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Tl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Pb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Bi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3+      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[Hg-Hg]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endParaRPr lang="cs-CZ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Nepravidelná k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onfigu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ace 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s neúplně obsazenými (n-1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d orbitaly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n = 3: Ti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 Cr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Mn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Fe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Fe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Co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Ni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Cu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aj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Nepravidelná k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onfigu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ace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obsazovan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ý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mi 4f a 5f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orbitaly</a:t>
            </a:r>
            <a:endParaRPr lang="cs-CZ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Gd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Eu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Am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aj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37577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625475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</a:rPr>
              <a:t>Fajansova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pravidla</a:t>
            </a:r>
            <a:r>
              <a:rPr lang="cs-CZ" sz="3200" b="1" dirty="0" smtClean="0">
                <a:solidFill>
                  <a:srgbClr val="002060"/>
                </a:solidFill>
              </a:rPr>
              <a:t> </a:t>
            </a:r>
            <a:r>
              <a:rPr lang="cs-CZ" sz="3200" b="1" dirty="0">
                <a:solidFill>
                  <a:srgbClr val="002060"/>
                </a:solidFill>
              </a:rPr>
              <a:t>pro iontovou vazbu</a:t>
            </a:r>
          </a:p>
        </p:txBody>
      </p:sp>
      <p:sp>
        <p:nvSpPr>
          <p:cNvPr id="3" name="Obdélník 2"/>
          <p:cNvSpPr/>
          <p:nvPr/>
        </p:nvSpPr>
        <p:spPr>
          <a:xfrm>
            <a:off x="76200" y="841712"/>
            <a:ext cx="8908915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Iontová vazba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vzniká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1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mají-li vzniklé ionty stabilní elektronovou strukturu s plně obsazenou kulově symetrickou vrstvou.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mají-li malý náboj,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mají-li atomy, z kterých vznikají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anionty, malý atomový objem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 atomy, z kterých vznikají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kationty, velký atomový objem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Nejsou-li tyto podmínky splněny, vzniká místo vazby iontové polarizovaná </a:t>
            </a:r>
            <a:r>
              <a:rPr lang="cs-CZ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vazba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kovalentní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Stabilita iontu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schopnost zachovat si svou elektronovou konfiguraci, nepodlehnout další oxidačně-redukční změně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Ion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tím indiferentnější,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1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čím stabilnější je jeho elektronová konfigurace (vzácný plyn &gt;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pseudovzácný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plyn &gt; nepravidelná konfigurace)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čím menší má náboj Na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&gt; Mg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&gt; Al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&gt; Si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4+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čím větší je atomové číslo atomu, z něhož vzniká kation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Cs</a:t>
            </a:r>
            <a:r>
              <a:rPr lang="cs-CZ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&gt; Na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čím menší je atomové číslo atomu, z něhož vzniká anion F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&gt; I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pic>
        <p:nvPicPr>
          <p:cNvPr id="4" name="Obrázek 3" descr="enter image description he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882" y="3200400"/>
            <a:ext cx="3810000" cy="11004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6367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8382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2590800" y="762000"/>
            <a:ext cx="3352800" cy="792162"/>
          </a:xfrm>
        </p:spPr>
        <p:txBody>
          <a:bodyPr>
            <a:noAutofit/>
          </a:bodyPr>
          <a:lstStyle/>
          <a:p>
            <a:r>
              <a:rPr lang="en-US" sz="4800" b="1" dirty="0" err="1" smtClean="0"/>
              <a:t>Vznik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prvk</a:t>
            </a:r>
            <a:r>
              <a:rPr lang="cs-CZ" sz="4800" b="1" dirty="0" smtClean="0"/>
              <a:t>ů</a:t>
            </a:r>
            <a:endParaRPr lang="cs-CZ" sz="4800" b="1" dirty="0"/>
          </a:p>
        </p:txBody>
      </p:sp>
    </p:spTree>
    <p:extLst>
      <p:ext uri="{BB962C8B-B14F-4D97-AF65-F5344CB8AC3E}">
        <p14:creationId xmlns:p14="http://schemas.microsoft.com/office/powerpoint/2010/main" val="150636135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700325"/>
              </p:ext>
            </p:extLst>
          </p:nvPr>
        </p:nvGraphicFramePr>
        <p:xfrm>
          <a:off x="762001" y="533400"/>
          <a:ext cx="8000998" cy="55625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99978"/>
                <a:gridCol w="1999978"/>
                <a:gridCol w="1999978"/>
                <a:gridCol w="2001064"/>
              </a:tblGrid>
              <a:tr h="5934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dirty="0" err="1">
                          <a:effectLst/>
                        </a:rPr>
                        <a:t>Fajans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2000" dirty="0" smtClean="0">
                          <a:effectLst/>
                        </a:rPr>
                        <a:t>Δχ</a:t>
                      </a:r>
                      <a:r>
                        <a:rPr lang="cs-CZ" sz="2000" dirty="0" smtClean="0">
                          <a:effectLst/>
                        </a:rPr>
                        <a:t> </a:t>
                      </a:r>
                      <a:r>
                        <a:rPr lang="cs-CZ" sz="2000" dirty="0" err="1" smtClean="0">
                          <a:effectLst/>
                        </a:rPr>
                        <a:t>Pauling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HSAB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845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2400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400" dirty="0" err="1" smtClean="0">
                          <a:effectLst/>
                        </a:rPr>
                        <a:t>NaCl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effectLst/>
                        </a:rPr>
                        <a:t>malý kladný náboj (+1)</a:t>
                      </a:r>
                      <a:endParaRPr lang="cs-CZ" sz="18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effectLst/>
                        </a:rPr>
                        <a:t>velký</a:t>
                      </a:r>
                      <a:r>
                        <a:rPr lang="cs-CZ" sz="1800" baseline="0" dirty="0" smtClean="0">
                          <a:effectLst/>
                        </a:rPr>
                        <a:t> kation</a:t>
                      </a:r>
                      <a:endParaRPr lang="cs-CZ" sz="18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effectLst/>
                        </a:rPr>
                        <a:t>menší</a:t>
                      </a:r>
                      <a:r>
                        <a:rPr lang="cs-CZ" sz="1800" dirty="0">
                          <a:effectLst/>
                        </a:rPr>
                        <a:t> anion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800" b="1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effectLst/>
                        </a:rPr>
                        <a:t>Iontová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3.16 – 0.92 = 2.19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600" b="1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effectLst/>
                        </a:rPr>
                        <a:t>Iontová</a:t>
                      </a:r>
                      <a:endParaRPr lang="cs-CZ" sz="1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Hard acid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err="1">
                          <a:effectLst/>
                        </a:rPr>
                        <a:t>Borderline</a:t>
                      </a:r>
                      <a:r>
                        <a:rPr lang="cs-CZ" sz="1800" dirty="0">
                          <a:effectLst/>
                        </a:rPr>
                        <a:t> base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600" b="1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effectLst/>
                        </a:rPr>
                        <a:t>Iontová</a:t>
                      </a:r>
                      <a:endParaRPr lang="cs-CZ" sz="1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845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2400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400" dirty="0" smtClean="0">
                          <a:effectLst/>
                        </a:rPr>
                        <a:t>AlI</a:t>
                      </a:r>
                      <a:r>
                        <a:rPr lang="cs-CZ" sz="2400" baseline="-25000" dirty="0" smtClean="0">
                          <a:effectLst/>
                        </a:rPr>
                        <a:t>3</a:t>
                      </a:r>
                      <a:endParaRPr lang="cs-CZ" sz="2400" baseline="-25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effectLst/>
                        </a:rPr>
                        <a:t>velký kladný náboj (+3)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effectLst/>
                        </a:rPr>
                        <a:t>malý</a:t>
                      </a:r>
                      <a:r>
                        <a:rPr lang="cs-CZ" sz="1800" baseline="0" dirty="0" smtClean="0">
                          <a:effectLst/>
                        </a:rPr>
                        <a:t> kation</a:t>
                      </a:r>
                      <a:endParaRPr lang="cs-CZ" sz="1800" dirty="0" smtClean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effectLst/>
                        </a:rPr>
                        <a:t>velký anion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800" b="1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effectLst/>
                        </a:rPr>
                        <a:t>Kovalentní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2.66 – 1.61 = 1.05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600" b="1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effectLst/>
                        </a:rPr>
                        <a:t>Kovalentní</a:t>
                      </a:r>
                      <a:endParaRPr lang="cs-CZ" sz="1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Hard acid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Soft base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800" b="1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effectLst/>
                        </a:rPr>
                        <a:t>Kovalentní</a:t>
                      </a:r>
                      <a:endParaRPr lang="cs-CZ" sz="1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450100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Iontový poloměr</a:t>
            </a:r>
            <a:endParaRPr lang="cs-CZ" sz="3200" b="1" dirty="0"/>
          </a:p>
        </p:txBody>
      </p:sp>
      <p:pic>
        <p:nvPicPr>
          <p:cNvPr id="4" name="Picture 2" descr="http://perso.numericable.fr/vincent.hedberg/periodicity/periodicity_Page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8572500" cy="488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30671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VÃ½sledek obrÃ¡zku pro ionic rad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698"/>
            <a:ext cx="8686800" cy="651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90581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2800" b="1" dirty="0" err="1" smtClean="0"/>
              <a:t>Lanthanoidov</a:t>
            </a:r>
            <a:r>
              <a:rPr lang="cs-CZ" sz="2800" b="1" dirty="0" smtClean="0"/>
              <a:t>á kontrakce</a:t>
            </a:r>
            <a:endParaRPr lang="cs-CZ" sz="2800" b="1" dirty="0"/>
          </a:p>
        </p:txBody>
      </p:sp>
      <p:pic>
        <p:nvPicPr>
          <p:cNvPr id="226306" name="Picture 2" descr="VÃ½sledek obrÃ¡zku pro lanthanide contra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505200"/>
            <a:ext cx="457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52400" y="1143000"/>
            <a:ext cx="891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= jev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kdy se s postupným zvyšováním atomového čísla prvku zmenšuje poloměr následujících atomů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71855" y="1968230"/>
            <a:ext cx="876137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Postupné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zmenšování atomového poloměru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 vysvětluje tím, že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elektrony doplňované postupně do orbitalu 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4f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vykazují nízké stínění kladného náboje atomového jádra a tak s přibývajícím atomovým číslem a tím i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počtem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protonů v jádře roste efektivní náboj jádra působící přitažlivou silou na elektrony.</a:t>
            </a:r>
          </a:p>
        </p:txBody>
      </p:sp>
    </p:spTree>
    <p:extLst>
      <p:ext uri="{BB962C8B-B14F-4D97-AF65-F5344CB8AC3E}">
        <p14:creationId xmlns:p14="http://schemas.microsoft.com/office/powerpoint/2010/main" val="231490035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Kontrakce d-bloku</a:t>
            </a:r>
            <a:endParaRPr lang="cs-CZ" sz="3200" b="1" dirty="0"/>
          </a:p>
        </p:txBody>
      </p:sp>
      <p:pic>
        <p:nvPicPr>
          <p:cNvPr id="228354" name="Picture 2" descr="File:D-block contraction--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628" y="2667000"/>
            <a:ext cx="5259571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04800" y="1066800"/>
            <a:ext cx="8534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ontra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kce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d-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blok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scandid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ová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ontra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e,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efekt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nedostatečného odstínění vnějších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elektronů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efe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zaplněných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orbital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 prvky 4.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period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Ge, As, Se,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Br a Kr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Jejich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ron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ová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onfigura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zahrnuj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omplet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ně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zaplněné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orbital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(d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91830" y="2676728"/>
            <a:ext cx="3048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Nedostatečné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stínění jádra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4p </a:t>
            </a:r>
            <a:r>
              <a:rPr lang="cs-CZ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prvků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následujících první přechodnou řadu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(i.e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 a </a:t>
            </a:r>
            <a:r>
              <a:rPr lang="cs-CZ" alt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vedoucí ke stabilizaci jejich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4s </a:t>
            </a:r>
            <a:r>
              <a:rPr lang="en-US" alt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</a:t>
            </a:r>
            <a:r>
              <a:rPr lang="cs-CZ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</a:t>
            </a:r>
            <a:r>
              <a:rPr lang="cs-CZ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je činí méně dostupné pro vazbu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endParaRPr lang="cs-CZ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Např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.: PCl</a:t>
            </a:r>
            <a:r>
              <a:rPr lang="cs-CZ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 i SbCl</a:t>
            </a:r>
            <a:r>
              <a:rPr lang="cs-CZ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 jsou stálé, ale AsCl</a:t>
            </a:r>
            <a:r>
              <a:rPr lang="cs-CZ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, AsBr</a:t>
            </a:r>
            <a:r>
              <a:rPr lang="cs-CZ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, AsI</a:t>
            </a:r>
            <a:r>
              <a:rPr lang="cs-CZ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 neexistují</a:t>
            </a:r>
            <a:r>
              <a:rPr lang="cs-CZ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pouze 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AsF</a:t>
            </a:r>
            <a:r>
              <a:rPr lang="cs-CZ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7071750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chem college ionic radius perfect periodic table ions best of chem college ionic radius ionic si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880794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10210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bdélník 3"/>
          <p:cNvSpPr>
            <a:spLocks noChangeArrowheads="1"/>
          </p:cNvSpPr>
          <p:nvPr/>
        </p:nvSpPr>
        <p:spPr bwMode="auto">
          <a:xfrm>
            <a:off x="152400" y="349958"/>
            <a:ext cx="8382000" cy="95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 eaLnBrk="0" hangingPunct="0">
              <a:spcAft>
                <a:spcPts val="1413"/>
              </a:spcAft>
              <a:defRPr sz="32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cs-CZ" altLang="cs-CZ" sz="2800" b="1" dirty="0">
                <a:cs typeface="Arial" panose="020B0604020202020204" pitchFamily="34" charset="0"/>
              </a:rPr>
              <a:t>Základní (elementární) buňka (krystalu krychlové soustavy)</a:t>
            </a:r>
          </a:p>
        </p:txBody>
      </p:sp>
      <p:sp>
        <p:nvSpPr>
          <p:cNvPr id="3075" name="Obdélník 7"/>
          <p:cNvSpPr>
            <a:spLocks noChangeArrowheads="1"/>
          </p:cNvSpPr>
          <p:nvPr/>
        </p:nvSpPr>
        <p:spPr bwMode="auto">
          <a:xfrm>
            <a:off x="152400" y="3733800"/>
            <a:ext cx="8763000" cy="28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 eaLnBrk="0" hangingPunct="0">
              <a:spcAft>
                <a:spcPts val="1413"/>
              </a:spcAft>
              <a:defRPr sz="32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cs-CZ" altLang="cs-CZ" sz="1800" b="1" dirty="0">
                <a:cs typeface="Arial" panose="020B0604020202020204" pitchFamily="34" charset="0"/>
              </a:rPr>
              <a:t>Prostorová mřížka </a:t>
            </a:r>
            <a:r>
              <a:rPr lang="cs-CZ" altLang="cs-CZ" sz="1800" dirty="0">
                <a:cs typeface="Arial" panose="020B0604020202020204" pitchFamily="34" charset="0"/>
              </a:rPr>
              <a:t>– vychází z určitého bodu, jeho počátku a postupuje ve třech směrech po krocích o velikostech a, b, c., - Tím se vytyčí určité body zvané uzlové body, – prostorová mřížka je souborem uzlových bodů v prostoru ( v rámci krystalu)</a:t>
            </a:r>
            <a:br>
              <a:rPr lang="cs-CZ" altLang="cs-CZ" sz="1800" dirty="0">
                <a:cs typeface="Arial" panose="020B0604020202020204" pitchFamily="34" charset="0"/>
              </a:rPr>
            </a:br>
            <a:endParaRPr lang="cs-CZ" altLang="cs-CZ" sz="1800" dirty="0" smtClean="0">
              <a:cs typeface="Arial" panose="020B0604020202020204" pitchFamily="34" charset="0"/>
            </a:endParaRPr>
          </a:p>
          <a:p>
            <a:pPr eaLnBrk="1" hangingPunct="1">
              <a:spcAft>
                <a:spcPct val="0"/>
              </a:spcAft>
            </a:pPr>
            <a:r>
              <a:rPr lang="cs-CZ" altLang="cs-CZ" sz="1800" b="1" dirty="0" smtClean="0">
                <a:cs typeface="Arial" panose="020B0604020202020204" pitchFamily="34" charset="0"/>
              </a:rPr>
              <a:t>Elementární </a:t>
            </a:r>
            <a:r>
              <a:rPr lang="cs-CZ" altLang="cs-CZ" sz="1800" b="1" dirty="0">
                <a:cs typeface="Arial" panose="020B0604020202020204" pitchFamily="34" charset="0"/>
              </a:rPr>
              <a:t>buňka</a:t>
            </a:r>
            <a:r>
              <a:rPr lang="cs-CZ" altLang="cs-CZ" sz="1800" dirty="0">
                <a:cs typeface="Arial" panose="020B0604020202020204" pitchFamily="34" charset="0"/>
              </a:rPr>
              <a:t> - nejmenší část prostorové mřížky, která se periodicky opakuje (uzly při 1 kroku).</a:t>
            </a:r>
            <a:br>
              <a:rPr lang="cs-CZ" altLang="cs-CZ" sz="1800" dirty="0">
                <a:cs typeface="Arial" panose="020B0604020202020204" pitchFamily="34" charset="0"/>
              </a:rPr>
            </a:br>
            <a:r>
              <a:rPr lang="cs-CZ" altLang="cs-CZ" sz="1800" dirty="0">
                <a:cs typeface="Arial" panose="020B0604020202020204" pitchFamily="34" charset="0"/>
              </a:rPr>
              <a:t/>
            </a:r>
            <a:br>
              <a:rPr lang="cs-CZ" altLang="cs-CZ" sz="1800" dirty="0">
                <a:cs typeface="Arial" panose="020B0604020202020204" pitchFamily="34" charset="0"/>
              </a:rPr>
            </a:br>
            <a:r>
              <a:rPr lang="cs-CZ" altLang="cs-CZ" sz="1800" b="1" dirty="0">
                <a:cs typeface="Arial" panose="020B0604020202020204" pitchFamily="34" charset="0"/>
              </a:rPr>
              <a:t>Mřížkové parametry a, b, c</a:t>
            </a:r>
            <a:r>
              <a:rPr lang="cs-CZ" altLang="cs-CZ" sz="1800" dirty="0">
                <a:cs typeface="Arial" panose="020B0604020202020204" pitchFamily="34" charset="0"/>
              </a:rPr>
              <a:t> – délky hran elementární buňky v směre souřadných os. Podle velikosti uhlů </a:t>
            </a:r>
            <a:r>
              <a:rPr lang="el-GR" altLang="cs-CZ" sz="1800" dirty="0">
                <a:cs typeface="Arial" panose="020B0604020202020204" pitchFamily="34" charset="0"/>
              </a:rPr>
              <a:t>α, β, γ </a:t>
            </a:r>
            <a:r>
              <a:rPr lang="cs-CZ" altLang="cs-CZ" sz="1800" dirty="0">
                <a:cs typeface="Arial" panose="020B0604020202020204" pitchFamily="34" charset="0"/>
              </a:rPr>
              <a:t>mezi nimi a vzájemném poměru délky mřížkových parametrů rozdělujeme krystalické látky do </a:t>
            </a:r>
            <a:r>
              <a:rPr lang="cs-CZ" altLang="cs-CZ" sz="1800" dirty="0" smtClean="0">
                <a:cs typeface="Arial" panose="020B0604020202020204" pitchFamily="34" charset="0"/>
              </a:rPr>
              <a:t>krystalografických </a:t>
            </a:r>
            <a:r>
              <a:rPr lang="cs-CZ" altLang="cs-CZ" sz="1800" dirty="0">
                <a:cs typeface="Arial" panose="020B0604020202020204" pitchFamily="34" charset="0"/>
              </a:rPr>
              <a:t>soustav</a:t>
            </a:r>
            <a:r>
              <a:rPr lang="cs-CZ" altLang="cs-CZ" sz="1800" dirty="0" smtClean="0">
                <a:cs typeface="Arial" panose="020B0604020202020204" pitchFamily="34" charset="0"/>
              </a:rPr>
              <a:t>.</a:t>
            </a:r>
            <a:endParaRPr lang="cs-CZ" altLang="cs-CZ" sz="1800" dirty="0">
              <a:cs typeface="Arial" panose="020B0604020202020204" pitchFamily="34" charset="0"/>
            </a:endParaRPr>
          </a:p>
        </p:txBody>
      </p:sp>
      <p:pic>
        <p:nvPicPr>
          <p:cNvPr id="3076" name="Picture 4" descr="http://www.chem1.com/acad/webtext/states/state-images/lattice-ce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597" y="1295400"/>
            <a:ext cx="4518720" cy="216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133730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délník 4"/>
          <p:cNvSpPr>
            <a:spLocks noChangeArrowheads="1"/>
          </p:cNvSpPr>
          <p:nvPr/>
        </p:nvSpPr>
        <p:spPr bwMode="auto">
          <a:xfrm>
            <a:off x="944155" y="381641"/>
            <a:ext cx="6781319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 eaLnBrk="0" hangingPunct="0">
              <a:spcAft>
                <a:spcPts val="1413"/>
              </a:spcAft>
              <a:defRPr sz="32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9pPr>
          </a:lstStyle>
          <a:p>
            <a:pPr algn="ctr" eaLnBrk="1" hangingPunct="1">
              <a:spcAft>
                <a:spcPct val="0"/>
              </a:spcAft>
            </a:pPr>
            <a:r>
              <a:rPr lang="cs-CZ" altLang="cs-CZ" b="1" dirty="0" smtClean="0">
                <a:cs typeface="Arial" panose="020B0604020202020204" pitchFamily="34" charset="0"/>
              </a:rPr>
              <a:t>Nejtěsnější uspořádání</a:t>
            </a:r>
            <a:endParaRPr lang="cs-CZ" altLang="cs-CZ" sz="160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6148" name="Obdélník 6"/>
          <p:cNvSpPr>
            <a:spLocks noChangeArrowheads="1"/>
          </p:cNvSpPr>
          <p:nvPr/>
        </p:nvSpPr>
        <p:spPr bwMode="auto">
          <a:xfrm>
            <a:off x="314528" y="1828800"/>
            <a:ext cx="8458200" cy="101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 eaLnBrk="0" hangingPunct="0">
              <a:spcAft>
                <a:spcPts val="1413"/>
              </a:spcAft>
              <a:defRPr sz="32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cs-CZ" altLang="cs-CZ" sz="2000" dirty="0" smtClean="0">
                <a:cs typeface="Arial" panose="020B0604020202020204" pitchFamily="34" charset="0"/>
              </a:rPr>
              <a:t>Jednoduchá krychlová</a:t>
            </a:r>
            <a:r>
              <a:rPr lang="en-US" altLang="cs-CZ" sz="2000" dirty="0" smtClean="0">
                <a:cs typeface="Arial" panose="020B0604020202020204" pitchFamily="34" charset="0"/>
              </a:rPr>
              <a:t> </a:t>
            </a:r>
            <a:r>
              <a:rPr lang="en-US" altLang="cs-CZ" sz="2000" dirty="0" err="1" smtClean="0">
                <a:cs typeface="Arial" panose="020B0604020202020204" pitchFamily="34" charset="0"/>
              </a:rPr>
              <a:t>stru</a:t>
            </a:r>
            <a:r>
              <a:rPr lang="cs-CZ" altLang="cs-CZ" sz="2000" dirty="0" smtClean="0">
                <a:cs typeface="Arial" panose="020B0604020202020204" pitchFamily="34" charset="0"/>
              </a:rPr>
              <a:t>k</a:t>
            </a:r>
            <a:r>
              <a:rPr lang="en-US" altLang="cs-CZ" sz="2000" dirty="0" smtClean="0">
                <a:cs typeface="Arial" panose="020B0604020202020204" pitchFamily="34" charset="0"/>
              </a:rPr>
              <a:t>tur</a:t>
            </a:r>
            <a:r>
              <a:rPr lang="cs-CZ" altLang="cs-CZ" sz="2000" dirty="0" smtClean="0">
                <a:cs typeface="Arial" panose="020B0604020202020204" pitchFamily="34" charset="0"/>
              </a:rPr>
              <a:t>a</a:t>
            </a:r>
            <a:r>
              <a:rPr lang="en-US" altLang="cs-CZ" sz="2000" dirty="0" smtClean="0">
                <a:cs typeface="Arial" panose="020B0604020202020204" pitchFamily="34" charset="0"/>
              </a:rPr>
              <a:t> </a:t>
            </a:r>
            <a:r>
              <a:rPr lang="en-US" altLang="cs-CZ" sz="2000" dirty="0">
                <a:cs typeface="Arial" panose="020B0604020202020204" pitchFamily="34" charset="0"/>
              </a:rPr>
              <a:t>(SC),</a:t>
            </a:r>
            <a:r>
              <a:rPr lang="cs-CZ" altLang="cs-CZ" sz="2000" dirty="0">
                <a:cs typeface="Arial" panose="020B0604020202020204" pitchFamily="34" charset="0"/>
              </a:rPr>
              <a:t>  </a:t>
            </a:r>
            <a:r>
              <a:rPr lang="cs-CZ" altLang="cs-CZ" sz="2000" dirty="0" smtClean="0">
                <a:cs typeface="Arial" panose="020B0604020202020204" pitchFamily="34" charset="0"/>
              </a:rPr>
              <a:t>k</a:t>
            </a:r>
            <a:r>
              <a:rPr lang="en-US" altLang="cs-CZ" sz="2000" dirty="0" err="1" smtClean="0">
                <a:cs typeface="Arial" panose="020B0604020202020204" pitchFamily="34" charset="0"/>
              </a:rPr>
              <a:t>oordina</a:t>
            </a:r>
            <a:r>
              <a:rPr lang="cs-CZ" altLang="cs-CZ" sz="2000" dirty="0" smtClean="0">
                <a:cs typeface="Arial" panose="020B0604020202020204" pitchFamily="34" charset="0"/>
              </a:rPr>
              <a:t>ční</a:t>
            </a:r>
            <a:r>
              <a:rPr lang="en-US" altLang="cs-CZ" sz="2000" dirty="0" smtClean="0">
                <a:cs typeface="Arial" panose="020B0604020202020204" pitchFamily="34" charset="0"/>
              </a:rPr>
              <a:t> </a:t>
            </a:r>
            <a:r>
              <a:rPr lang="cs-CZ" altLang="cs-CZ" sz="2000" dirty="0" smtClean="0">
                <a:cs typeface="Arial" panose="020B0604020202020204" pitchFamily="34" charset="0"/>
              </a:rPr>
              <a:t>číslo</a:t>
            </a:r>
            <a:r>
              <a:rPr lang="en-US" altLang="cs-CZ" sz="2000" dirty="0" smtClean="0">
                <a:cs typeface="Arial" panose="020B0604020202020204" pitchFamily="34" charset="0"/>
              </a:rPr>
              <a:t> </a:t>
            </a:r>
            <a:r>
              <a:rPr lang="en-US" altLang="cs-CZ" sz="2000" dirty="0">
                <a:cs typeface="Arial" panose="020B0604020202020204" pitchFamily="34" charset="0"/>
              </a:rPr>
              <a:t>= 6</a:t>
            </a:r>
          </a:p>
          <a:p>
            <a:pPr eaLnBrk="1" hangingPunct="1">
              <a:spcAft>
                <a:spcPct val="0"/>
              </a:spcAft>
            </a:pPr>
            <a:r>
              <a:rPr lang="cs-CZ" altLang="cs-CZ" sz="2000" dirty="0" smtClean="0">
                <a:cs typeface="Arial" panose="020B0604020202020204" pitchFamily="34" charset="0"/>
              </a:rPr>
              <a:t>Plošně</a:t>
            </a:r>
            <a:r>
              <a:rPr lang="en-US" altLang="cs-CZ" sz="2000" dirty="0" smtClean="0">
                <a:cs typeface="Arial" panose="020B0604020202020204" pitchFamily="34" charset="0"/>
              </a:rPr>
              <a:t>-</a:t>
            </a:r>
            <a:r>
              <a:rPr lang="en-US" altLang="cs-CZ" sz="2000" dirty="0" err="1" smtClean="0">
                <a:cs typeface="Arial" panose="020B0604020202020204" pitchFamily="34" charset="0"/>
              </a:rPr>
              <a:t>centr</a:t>
            </a:r>
            <a:r>
              <a:rPr lang="cs-CZ" altLang="cs-CZ" sz="2000" dirty="0" err="1" smtClean="0">
                <a:cs typeface="Arial" panose="020B0604020202020204" pitchFamily="34" charset="0"/>
              </a:rPr>
              <a:t>ovaná</a:t>
            </a:r>
            <a:r>
              <a:rPr lang="en-US" altLang="cs-CZ" sz="2000" dirty="0" smtClean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krychlová</a:t>
            </a:r>
            <a:r>
              <a:rPr lang="en-US" altLang="cs-CZ" sz="2000" dirty="0"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cs typeface="Arial" panose="020B0604020202020204" pitchFamily="34" charset="0"/>
              </a:rPr>
              <a:t>stru</a:t>
            </a:r>
            <a:r>
              <a:rPr lang="cs-CZ" altLang="cs-CZ" sz="2000" dirty="0">
                <a:cs typeface="Arial" panose="020B0604020202020204" pitchFamily="34" charset="0"/>
              </a:rPr>
              <a:t>k</a:t>
            </a:r>
            <a:r>
              <a:rPr lang="en-US" altLang="cs-CZ" sz="2000" dirty="0">
                <a:cs typeface="Arial" panose="020B0604020202020204" pitchFamily="34" charset="0"/>
              </a:rPr>
              <a:t>tur</a:t>
            </a:r>
            <a:r>
              <a:rPr lang="cs-CZ" altLang="cs-CZ" sz="2000" dirty="0">
                <a:cs typeface="Arial" panose="020B0604020202020204" pitchFamily="34" charset="0"/>
              </a:rPr>
              <a:t>a</a:t>
            </a:r>
            <a:r>
              <a:rPr lang="en-US" altLang="cs-CZ" sz="2000" dirty="0">
                <a:cs typeface="Arial" panose="020B0604020202020204" pitchFamily="34" charset="0"/>
              </a:rPr>
              <a:t> </a:t>
            </a:r>
            <a:r>
              <a:rPr lang="en-US" altLang="cs-CZ" sz="2000" dirty="0" smtClean="0">
                <a:cs typeface="Arial" panose="020B0604020202020204" pitchFamily="34" charset="0"/>
              </a:rPr>
              <a:t>(</a:t>
            </a:r>
            <a:r>
              <a:rPr lang="en-US" altLang="cs-CZ" sz="2000" dirty="0">
                <a:cs typeface="Arial" panose="020B0604020202020204" pitchFamily="34" charset="0"/>
              </a:rPr>
              <a:t>FCC)</a:t>
            </a:r>
            <a:r>
              <a:rPr lang="cs-CZ" altLang="cs-CZ" sz="2000" dirty="0">
                <a:cs typeface="Arial" panose="020B0604020202020204" pitchFamily="34" charset="0"/>
              </a:rPr>
              <a:t>, k</a:t>
            </a:r>
            <a:r>
              <a:rPr lang="en-US" altLang="cs-CZ" sz="2000" dirty="0" err="1">
                <a:cs typeface="Arial" panose="020B0604020202020204" pitchFamily="34" charset="0"/>
              </a:rPr>
              <a:t>oordina</a:t>
            </a:r>
            <a:r>
              <a:rPr lang="cs-CZ" altLang="cs-CZ" sz="2000" dirty="0">
                <a:cs typeface="Arial" panose="020B0604020202020204" pitchFamily="34" charset="0"/>
              </a:rPr>
              <a:t>ční</a:t>
            </a:r>
            <a:r>
              <a:rPr lang="en-US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číslo</a:t>
            </a:r>
            <a:r>
              <a:rPr lang="en-US" altLang="cs-CZ" sz="2000" dirty="0">
                <a:cs typeface="Arial" panose="020B0604020202020204" pitchFamily="34" charset="0"/>
              </a:rPr>
              <a:t> </a:t>
            </a:r>
            <a:r>
              <a:rPr lang="en-US" altLang="cs-CZ" sz="2000" dirty="0" smtClean="0">
                <a:cs typeface="Arial" panose="020B0604020202020204" pitchFamily="34" charset="0"/>
              </a:rPr>
              <a:t>= </a:t>
            </a:r>
            <a:r>
              <a:rPr lang="en-US" altLang="cs-CZ" sz="2000" dirty="0">
                <a:cs typeface="Arial" panose="020B0604020202020204" pitchFamily="34" charset="0"/>
              </a:rPr>
              <a:t>12</a:t>
            </a:r>
          </a:p>
          <a:p>
            <a:pPr eaLnBrk="1" hangingPunct="1">
              <a:spcAft>
                <a:spcPct val="0"/>
              </a:spcAft>
            </a:pPr>
            <a:r>
              <a:rPr lang="cs-CZ" altLang="cs-CZ" sz="2000" dirty="0" smtClean="0">
                <a:cs typeface="Arial" panose="020B0604020202020204" pitchFamily="34" charset="0"/>
              </a:rPr>
              <a:t>Prostorově</a:t>
            </a:r>
            <a:r>
              <a:rPr lang="en-US" altLang="cs-CZ" sz="2000" dirty="0" smtClean="0">
                <a:cs typeface="Arial" panose="020B0604020202020204" pitchFamily="34" charset="0"/>
              </a:rPr>
              <a:t>-</a:t>
            </a:r>
            <a:r>
              <a:rPr lang="en-US" altLang="cs-CZ" sz="2000" dirty="0" err="1" smtClean="0">
                <a:cs typeface="Arial" panose="020B0604020202020204" pitchFamily="34" charset="0"/>
              </a:rPr>
              <a:t>centr</a:t>
            </a:r>
            <a:r>
              <a:rPr lang="cs-CZ" altLang="cs-CZ" sz="2000" dirty="0" err="1" smtClean="0">
                <a:cs typeface="Arial" panose="020B0604020202020204" pitchFamily="34" charset="0"/>
              </a:rPr>
              <a:t>ovaná</a:t>
            </a:r>
            <a:r>
              <a:rPr lang="en-US" altLang="cs-CZ" sz="2000" dirty="0" smtClean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krychlová</a:t>
            </a:r>
            <a:r>
              <a:rPr lang="en-US" altLang="cs-CZ" sz="2000" dirty="0"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cs typeface="Arial" panose="020B0604020202020204" pitchFamily="34" charset="0"/>
              </a:rPr>
              <a:t>stru</a:t>
            </a:r>
            <a:r>
              <a:rPr lang="cs-CZ" altLang="cs-CZ" sz="2000" dirty="0">
                <a:cs typeface="Arial" panose="020B0604020202020204" pitchFamily="34" charset="0"/>
              </a:rPr>
              <a:t>k</a:t>
            </a:r>
            <a:r>
              <a:rPr lang="en-US" altLang="cs-CZ" sz="2000" dirty="0">
                <a:cs typeface="Arial" panose="020B0604020202020204" pitchFamily="34" charset="0"/>
              </a:rPr>
              <a:t>tur</a:t>
            </a:r>
            <a:r>
              <a:rPr lang="cs-CZ" altLang="cs-CZ" sz="2000" dirty="0">
                <a:cs typeface="Arial" panose="020B0604020202020204" pitchFamily="34" charset="0"/>
              </a:rPr>
              <a:t>a</a:t>
            </a:r>
            <a:r>
              <a:rPr lang="en-US" altLang="cs-CZ" sz="2000" dirty="0">
                <a:cs typeface="Arial" panose="020B0604020202020204" pitchFamily="34" charset="0"/>
              </a:rPr>
              <a:t> </a:t>
            </a:r>
            <a:r>
              <a:rPr lang="en-US" altLang="cs-CZ" sz="2000" dirty="0" smtClean="0">
                <a:cs typeface="Arial" panose="020B0604020202020204" pitchFamily="34" charset="0"/>
              </a:rPr>
              <a:t>(</a:t>
            </a:r>
            <a:r>
              <a:rPr lang="en-US" altLang="cs-CZ" sz="2000" dirty="0">
                <a:cs typeface="Arial" panose="020B0604020202020204" pitchFamily="34" charset="0"/>
              </a:rPr>
              <a:t>BCC)</a:t>
            </a:r>
            <a:r>
              <a:rPr lang="cs-CZ" altLang="cs-CZ" sz="2000" dirty="0">
                <a:cs typeface="Arial" panose="020B0604020202020204" pitchFamily="34" charset="0"/>
              </a:rPr>
              <a:t>, k</a:t>
            </a:r>
            <a:r>
              <a:rPr lang="en-US" altLang="cs-CZ" sz="2000" dirty="0" err="1">
                <a:cs typeface="Arial" panose="020B0604020202020204" pitchFamily="34" charset="0"/>
              </a:rPr>
              <a:t>oordina</a:t>
            </a:r>
            <a:r>
              <a:rPr lang="cs-CZ" altLang="cs-CZ" sz="2000" dirty="0">
                <a:cs typeface="Arial" panose="020B0604020202020204" pitchFamily="34" charset="0"/>
              </a:rPr>
              <a:t>ční</a:t>
            </a:r>
            <a:r>
              <a:rPr lang="en-US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číslo</a:t>
            </a:r>
            <a:r>
              <a:rPr lang="en-US" altLang="cs-CZ" sz="2000" dirty="0">
                <a:cs typeface="Arial" panose="020B0604020202020204" pitchFamily="34" charset="0"/>
              </a:rPr>
              <a:t> </a:t>
            </a:r>
            <a:r>
              <a:rPr lang="en-US" altLang="cs-CZ" sz="2000" dirty="0" smtClean="0">
                <a:cs typeface="Arial" panose="020B0604020202020204" pitchFamily="34" charset="0"/>
              </a:rPr>
              <a:t>= </a:t>
            </a:r>
            <a:r>
              <a:rPr lang="en-US" altLang="cs-CZ" sz="2000" dirty="0">
                <a:cs typeface="Arial" panose="020B0604020202020204" pitchFamily="34" charset="0"/>
              </a:rPr>
              <a:t>8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61" y="3124200"/>
            <a:ext cx="8256025" cy="350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65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52400" y="379512"/>
            <a:ext cx="5791200" cy="366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eaLnBrk="0" hangingPunct="0">
              <a:spcAft>
                <a:spcPts val="1413"/>
              </a:spcAft>
              <a:defRPr sz="32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cs-CZ" altLang="cs-CZ" sz="2800" b="1" dirty="0" smtClean="0">
                <a:cs typeface="Arial" pitchFamily="34" charset="0"/>
              </a:rPr>
              <a:t>Atomový poloměr v krychlové soustavě</a:t>
            </a:r>
          </a:p>
          <a:p>
            <a:pPr eaLnBrk="1" hangingPunct="1">
              <a:spcAft>
                <a:spcPct val="0"/>
              </a:spcAft>
            </a:pPr>
            <a:endParaRPr lang="cs-CZ" altLang="cs-CZ" sz="1800" dirty="0" smtClean="0">
              <a:cs typeface="Arial" pitchFamily="34" charset="0"/>
            </a:endParaRPr>
          </a:p>
          <a:p>
            <a:pPr eaLnBrk="1" hangingPunct="1">
              <a:spcAft>
                <a:spcPct val="0"/>
              </a:spcAft>
            </a:pPr>
            <a:endParaRPr lang="cs-CZ" altLang="cs-CZ" sz="1800" dirty="0">
              <a:cs typeface="Arial" pitchFamily="34" charset="0"/>
            </a:endParaRPr>
          </a:p>
          <a:p>
            <a:pPr fontAlgn="ctr">
              <a:spcAft>
                <a:spcPct val="0"/>
              </a:spcAft>
            </a:pPr>
            <a:r>
              <a:rPr lang="cs-CZ" altLang="cs-CZ" sz="1800" i="1" dirty="0">
                <a:cs typeface="Arial" pitchFamily="34" charset="0"/>
              </a:rPr>
              <a:t>Jednoduchá krychlová</a:t>
            </a:r>
            <a:r>
              <a:rPr lang="en-US" altLang="cs-CZ" sz="1800" i="1" dirty="0">
                <a:cs typeface="Arial" panose="020B0604020202020204" pitchFamily="34" charset="0"/>
              </a:rPr>
              <a:t> </a:t>
            </a:r>
            <a:r>
              <a:rPr lang="en-US" altLang="cs-CZ" sz="1800" i="1" dirty="0" err="1">
                <a:cs typeface="Arial" panose="020B0604020202020204" pitchFamily="34" charset="0"/>
              </a:rPr>
              <a:t>stru</a:t>
            </a:r>
            <a:r>
              <a:rPr lang="cs-CZ" altLang="cs-CZ" sz="1800" i="1" dirty="0">
                <a:cs typeface="Arial" panose="020B0604020202020204" pitchFamily="34" charset="0"/>
              </a:rPr>
              <a:t>k</a:t>
            </a:r>
            <a:r>
              <a:rPr lang="en-US" altLang="cs-CZ" sz="1800" i="1" dirty="0">
                <a:cs typeface="Arial" panose="020B0604020202020204" pitchFamily="34" charset="0"/>
              </a:rPr>
              <a:t>tur</a:t>
            </a:r>
            <a:r>
              <a:rPr lang="cs-CZ" altLang="cs-CZ" sz="1800" i="1" dirty="0" smtClean="0">
                <a:cs typeface="Arial" pitchFamily="34" charset="0"/>
              </a:rPr>
              <a:t>a: </a:t>
            </a:r>
            <a:r>
              <a:rPr lang="cs-CZ" altLang="cs-CZ" sz="1800" dirty="0" smtClean="0">
                <a:cs typeface="Arial" pitchFamily="34" charset="0"/>
              </a:rPr>
              <a:t>r = a/2, atomy se dotýkají podél hran.</a:t>
            </a:r>
          </a:p>
          <a:p>
            <a:pPr fontAlgn="ctr">
              <a:spcAft>
                <a:spcPct val="0"/>
              </a:spcAft>
            </a:pPr>
            <a:endParaRPr lang="cs-CZ" altLang="cs-CZ" sz="1800" dirty="0">
              <a:cs typeface="Arial" pitchFamily="34" charset="0"/>
            </a:endParaRPr>
          </a:p>
          <a:p>
            <a:pPr fontAlgn="ctr">
              <a:spcAft>
                <a:spcPct val="0"/>
              </a:spcAft>
            </a:pPr>
            <a:r>
              <a:rPr lang="cs-CZ" altLang="cs-CZ" sz="1800" i="1" dirty="0">
                <a:cs typeface="Arial" pitchFamily="34" charset="0"/>
              </a:rPr>
              <a:t>Plošně</a:t>
            </a:r>
            <a:r>
              <a:rPr lang="en-US" altLang="cs-CZ" sz="1800" i="1" dirty="0">
                <a:cs typeface="Arial" panose="020B0604020202020204" pitchFamily="34" charset="0"/>
              </a:rPr>
              <a:t>-</a:t>
            </a:r>
            <a:r>
              <a:rPr lang="en-US" altLang="cs-CZ" sz="1800" i="1" dirty="0" err="1">
                <a:cs typeface="Arial" panose="020B0604020202020204" pitchFamily="34" charset="0"/>
              </a:rPr>
              <a:t>centr</a:t>
            </a:r>
            <a:r>
              <a:rPr lang="cs-CZ" altLang="cs-CZ" sz="1800" i="1" dirty="0" err="1">
                <a:cs typeface="Arial" panose="020B0604020202020204" pitchFamily="34" charset="0"/>
              </a:rPr>
              <a:t>ovaná</a:t>
            </a:r>
            <a:r>
              <a:rPr lang="en-US" altLang="cs-CZ" sz="1800" i="1" dirty="0">
                <a:cs typeface="Arial" panose="020B0604020202020204" pitchFamily="34" charset="0"/>
              </a:rPr>
              <a:t> </a:t>
            </a:r>
            <a:r>
              <a:rPr lang="cs-CZ" altLang="cs-CZ" sz="1800" i="1" dirty="0">
                <a:cs typeface="Arial" panose="020B0604020202020204" pitchFamily="34" charset="0"/>
              </a:rPr>
              <a:t>krychlová</a:t>
            </a:r>
            <a:r>
              <a:rPr lang="en-US" altLang="cs-CZ" sz="1800" i="1" dirty="0">
                <a:cs typeface="Arial" panose="020B0604020202020204" pitchFamily="34" charset="0"/>
              </a:rPr>
              <a:t> </a:t>
            </a:r>
            <a:r>
              <a:rPr lang="en-US" altLang="cs-CZ" sz="1800" i="1" dirty="0" err="1">
                <a:cs typeface="Arial" panose="020B0604020202020204" pitchFamily="34" charset="0"/>
              </a:rPr>
              <a:t>stru</a:t>
            </a:r>
            <a:r>
              <a:rPr lang="cs-CZ" altLang="cs-CZ" sz="1800" i="1" dirty="0">
                <a:cs typeface="Arial" panose="020B0604020202020204" pitchFamily="34" charset="0"/>
              </a:rPr>
              <a:t>k</a:t>
            </a:r>
            <a:r>
              <a:rPr lang="en-US" altLang="cs-CZ" sz="1800" i="1" dirty="0">
                <a:cs typeface="Arial" panose="020B0604020202020204" pitchFamily="34" charset="0"/>
              </a:rPr>
              <a:t>tur</a:t>
            </a:r>
            <a:r>
              <a:rPr lang="cs-CZ" altLang="cs-CZ" sz="1800" i="1" dirty="0" smtClean="0">
                <a:cs typeface="Arial" panose="020B0604020202020204" pitchFamily="34" charset="0"/>
              </a:rPr>
              <a:t>a</a:t>
            </a:r>
            <a:r>
              <a:rPr lang="cs-CZ" altLang="cs-CZ" sz="1800" b="1" dirty="0" smtClean="0">
                <a:cs typeface="Arial" pitchFamily="34" charset="0"/>
              </a:rPr>
              <a:t>:</a:t>
            </a:r>
            <a:r>
              <a:rPr lang="cs-CZ" altLang="cs-CZ" sz="1800" i="1" dirty="0" smtClean="0">
                <a:cs typeface="Arial" pitchFamily="34" charset="0"/>
              </a:rPr>
              <a:t> r = a/(2√2), </a:t>
            </a:r>
            <a:r>
              <a:rPr lang="cs-CZ" altLang="cs-CZ" sz="1800" dirty="0" smtClean="0">
                <a:cs typeface="Arial" pitchFamily="34" charset="0"/>
              </a:rPr>
              <a:t>atomy se dotýkají podél </a:t>
            </a:r>
            <a:r>
              <a:rPr lang="cs-CZ" altLang="cs-CZ" sz="2000" dirty="0" smtClean="0">
                <a:cs typeface="Arial" pitchFamily="34" charset="0"/>
              </a:rPr>
              <a:t>diagonály</a:t>
            </a:r>
            <a:r>
              <a:rPr lang="cs-CZ" altLang="cs-CZ" sz="1800" dirty="0" smtClean="0">
                <a:cs typeface="Arial" pitchFamily="34" charset="0"/>
              </a:rPr>
              <a:t> na ploše krychle</a:t>
            </a:r>
            <a:r>
              <a:rPr lang="cs-CZ" altLang="cs-CZ" sz="1800" dirty="0">
                <a:cs typeface="Arial" pitchFamily="34" charset="0"/>
              </a:rPr>
              <a:t>.</a:t>
            </a:r>
          </a:p>
          <a:p>
            <a:pPr fontAlgn="ctr">
              <a:spcAft>
                <a:spcPct val="0"/>
              </a:spcAft>
            </a:pPr>
            <a:endParaRPr lang="cs-CZ" altLang="cs-CZ" sz="1800" i="1" dirty="0" smtClean="0">
              <a:cs typeface="Arial" pitchFamily="34" charset="0"/>
            </a:endParaRPr>
          </a:p>
          <a:p>
            <a:pPr fontAlgn="ctr">
              <a:spcAft>
                <a:spcPct val="0"/>
              </a:spcAft>
            </a:pPr>
            <a:r>
              <a:rPr lang="cs-CZ" altLang="cs-CZ" sz="1800" i="1" dirty="0" smtClean="0">
                <a:cs typeface="Arial" pitchFamily="34" charset="0"/>
              </a:rPr>
              <a:t>Prostorově</a:t>
            </a:r>
            <a:r>
              <a:rPr lang="en-US" altLang="cs-CZ" sz="1800" i="1" dirty="0">
                <a:cs typeface="Arial" panose="020B0604020202020204" pitchFamily="34" charset="0"/>
              </a:rPr>
              <a:t>-</a:t>
            </a:r>
            <a:r>
              <a:rPr lang="en-US" altLang="cs-CZ" sz="1800" i="1" dirty="0" err="1">
                <a:cs typeface="Arial" panose="020B0604020202020204" pitchFamily="34" charset="0"/>
              </a:rPr>
              <a:t>centr</a:t>
            </a:r>
            <a:r>
              <a:rPr lang="cs-CZ" altLang="cs-CZ" sz="1800" i="1" dirty="0" err="1">
                <a:cs typeface="Arial" panose="020B0604020202020204" pitchFamily="34" charset="0"/>
              </a:rPr>
              <a:t>ovaná</a:t>
            </a:r>
            <a:r>
              <a:rPr lang="en-US" altLang="cs-CZ" sz="1800" i="1" dirty="0">
                <a:cs typeface="Arial" panose="020B0604020202020204" pitchFamily="34" charset="0"/>
              </a:rPr>
              <a:t> </a:t>
            </a:r>
            <a:r>
              <a:rPr lang="cs-CZ" altLang="cs-CZ" sz="1800" i="1" dirty="0">
                <a:cs typeface="Arial" panose="020B0604020202020204" pitchFamily="34" charset="0"/>
              </a:rPr>
              <a:t>krychlová</a:t>
            </a:r>
            <a:r>
              <a:rPr lang="en-US" altLang="cs-CZ" sz="1800" i="1" dirty="0">
                <a:cs typeface="Arial" panose="020B0604020202020204" pitchFamily="34" charset="0"/>
              </a:rPr>
              <a:t> </a:t>
            </a:r>
            <a:r>
              <a:rPr lang="en-US" altLang="cs-CZ" sz="1800" i="1" dirty="0" err="1">
                <a:cs typeface="Arial" panose="020B0604020202020204" pitchFamily="34" charset="0"/>
              </a:rPr>
              <a:t>stru</a:t>
            </a:r>
            <a:r>
              <a:rPr lang="cs-CZ" altLang="cs-CZ" sz="1800" i="1" dirty="0">
                <a:cs typeface="Arial" panose="020B0604020202020204" pitchFamily="34" charset="0"/>
              </a:rPr>
              <a:t>k</a:t>
            </a:r>
            <a:r>
              <a:rPr lang="en-US" altLang="cs-CZ" sz="1800" i="1" dirty="0">
                <a:cs typeface="Arial" panose="020B0604020202020204" pitchFamily="34" charset="0"/>
              </a:rPr>
              <a:t>tur</a:t>
            </a:r>
            <a:r>
              <a:rPr lang="cs-CZ" altLang="cs-CZ" sz="1800" i="1" dirty="0" smtClean="0">
                <a:cs typeface="Arial" panose="020B0604020202020204" pitchFamily="34" charset="0"/>
              </a:rPr>
              <a:t>a</a:t>
            </a:r>
            <a:r>
              <a:rPr lang="cs-CZ" altLang="cs-CZ" sz="1800" b="1" dirty="0" smtClean="0">
                <a:cs typeface="Arial" pitchFamily="34" charset="0"/>
              </a:rPr>
              <a:t>:</a:t>
            </a:r>
            <a:r>
              <a:rPr lang="cs-CZ" altLang="cs-CZ" sz="1800" i="1" dirty="0" smtClean="0">
                <a:cs typeface="Arial" pitchFamily="34" charset="0"/>
              </a:rPr>
              <a:t> r  = √(3a)/4, </a:t>
            </a:r>
            <a:r>
              <a:rPr lang="cs-CZ" altLang="cs-CZ" sz="1800" dirty="0" smtClean="0">
                <a:cs typeface="Arial" pitchFamily="34" charset="0"/>
              </a:rPr>
              <a:t>atomy se dotýkají podél příčné diagonály krychle.</a:t>
            </a:r>
            <a:endParaRPr lang="cs-CZ" altLang="cs-CZ" sz="1800" dirty="0">
              <a:cs typeface="Arial" pitchFamily="34" charset="0"/>
            </a:endParaRPr>
          </a:p>
        </p:txBody>
      </p:sp>
      <p:pic>
        <p:nvPicPr>
          <p:cNvPr id="8198" name="Picture 9" descr="http://www.chemprofessor.com/solids_files/image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909" y="2514600"/>
            <a:ext cx="1886400" cy="188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AutoShape 11" descr="data:image/jpeg;base64,/9j/4AAQSkZJRgABAQAAAQABAAD/2wCEAAkGBhQQEBUTEhEQERIQFxwWEhATFBUYEBAWFBYVHBQWFhMcGygfGBwlHBMVHy8gIygpLSwsGB4xODAqNiYrLCkBCQoKDgwOGg8PGiocHCIuKSwpKTUpNiwvLDApNSw2LCwpKTYsKSwsKSwsLCkpKSkpLCkpKSwsKSwpLCkpLCkpKf/AABEIAM0A9QMBIgACEQEDEQH/xAAbAAEAAgMBAQAAAAAAAAAAAAAABAUCAwYBB//EAEQQAAICAQIDBAUJBAgGAwAAAAECAAMRBBITITEFIkFRBjJhcYEHFCMzQlJicpJTgpGhJGNzg7PD0dIVNEOxsvCTosH/xAAYAQEAAwEAAAAAAAAAAAAAAAAAAgMEAf/EAB8RAQACAgMAAwEAAAAAAAAAAAABAgMREiExE0FRcf/aAAwDAQACEQMRAD8A+4REQEREBERARKztj0hq0rVrYLWe8sK0qqex22LubuqCeQ5zPs7t6nUV12V2KVuzww3ddipIddjYbcCpBGORECwnJdvanVr2hpqatUldWrFhKmhWavgIhOGLc9xY9ek6UdoVnOLKztwT317oPQnnyyeU0uaLLKnJpexQxpbKl8MMOU55IIGDjygcxV8pyM4r+b2cQ7U27hyv44ruozjm1asLD5rmWfo76X/O3VTQ1PGoXVUEur8Sl2wC4H1b81O3mO91ODiXXo9GubgumGy1rTcNmFudQjuXzycrhSeuMT3s/s/SaZ24Kaal7jltmxWfGWHLy5scDlzJ8TA4av031dWk0+pttrtGs0uot4a1KtmnfT0vYHQ5Ide6FIYdWXn4S57Q+UVqrXrXRtZse6sPxkUO2mpW6zltOBsbl15jGMc5M7G7O7LariaenRrXqw1RIRENykkPXg4JBPVfd7JI01uhvsYJXXY3FuV2FfJbQgTUbm8CVwuftAQKur5TVfe6aW5qUVibOfJk03HIbu7VXHczuJ3Y7uDmev8AKI6q2dFYHThsV4m5VquqexHdkRiv1ZU90gEglguWFt/wfQY4vD0mChTf3NhQJwyAc49TuZ67e7nHKbu0Ow9GVzdVpwDsG9sL6istYD5GMKzLyPQkdDApavTwtY1dVJvd3JqXiVpWK00mluc8YZDf8yoHXJbqFGZ7ovlHW569uncUWPUnGZ0BVtRpF1Fea/IK20nPI46jpMGl0Gput0nzeqw0bHtXhDho3DREGfvcNVXA+yMeyTTpdHsezbpilbcSx12lUaqrYGOOhWsbfYOUDnaPlAe+2hFq4Je7T7iTvWynUpqSu1iqjOdP6y7l8mM7ucd2JZ2cSpp0hqZTSU3aZ0ba5caexSw9QZcA/ZGRy6TqE7RrJAFtZJIAAdckkZAHPqRzx5QJMSu13b9NNbWNYpVCitsO4g2uqV5Uc+ZdZMr1KszKrKWT1lDAsuem4eHxgbYiICIiAiIgIiICIiAiIgIiICIiBz3pP6JrrrtOzsRXpzbvVWdbG4te1SjqQVIPOc7R8mlgaktbQ4qSmtsK9YA0t72VuioR3mDAsAVG8FskHE+hxA+W6T5Nrr6ALRRR9cuzhni2i7WJaeOwOGAWnu4++OmMS81vye7tbxqzUtRapxWQw4BoBwtapgFWJzjIALPkNuxO2mrVltjbMF9p2A9C2Dtz8cQPnun+TK1awvFpHCsqeupQ3DIqqtrIa0gvj6UFQ2/Zsxk55S9J8m2zad1Oa20ZQ7GJRdHYWsVWYlgGDbRz9/LlKfQdtGnTcWmzX26+vSs+tqsF1lK3Dh7+NU5xW4Y2BFrAyoPgAZs7V9Lrn1YsS/gUVtqkruNNj0ug0+heougIDEvZYFY9c4HM5gbLvkx1DUCkW6RVRHStlrYOM3GxXYgZJPJSoIA2g97pJmr+Td7GuHFpSu06oqyI3E/poT1xyB2lNvXmpPSRa/S3VDJsC6IWvXxb7K7bE0xPZ+nt4fDLYG61nTwHdI9Y5lz232u1bdm6m1nrp3MdU4Wxa14mlfZxKz3lXiEYD9DjPOBET5Oy9vFt+ajc1rHT11H5uhs0yUKUU+Pc3E4HUDwyZes9C7Go0SBtPa+hpNLJqEZtPbvpStrNuchhsJHsZhyzmc+npJraqLHqJKivV6xONTY72IutbgVjJBRWrbkOoGMCWPZPatx7RrD2tXU9naFYqIsKWtXqKRTzZjhtuWGOQCvgAMcBa+j/AKGHSJeq2IzXVVVJaawWBp0y1brB9rLLvIz4zR6K+hVukGo3W1BtTTVWDWmVqapLV37GAUg8RTt2gDGMHqa2vVj55YL7dcNaNaBp6amt2Npd6cPFWeE1Jr3GxyMg7ueQokTS+lGs1K18TCfT6RrK6wy26dm1ta2Uvgnu7OofDcicFTyCx7O+T22tgTZp6kW3T2DT0LYNPnT2FrLFrZiK3cEDaoAG0dZr0XyXcNKwGoD1VaNOIteG36PUm22wHqC6kLnry58p0foHa7dnac2F2cp3i5Jcnc3rE88++X8D5f2N8nN76erifN9O1dYXYtZFjn55RqG47A4YgUbRjxcnl0nQejPoQ2k1LWs62DFwV8vxXGouFp3j1eWMfayeY28wewiAiIgIiICIiAiIgIiICIiAiIgIiICIiAiIgIiICIiAiIgIiICIiAiIgIiICIiAiIgIiICIiAiIgIiICIiAiJG12uFS5OSScKg9Z28h/AnPQAEnkIEhmwMnkB1J6CVj+kdP2S9uP2SM6/rA2/zlbbWbTm4h/EVf9FP3T65/E3wC9JumiuHfqi2X8SR6Rr40akDz2Kf5KxP8pJ0vbVVrbVcB/wBmwKWfoYBj/CVswupVxtZQw8iMj348/bJTgj6lyM0/bo4nP6bWtR6xayrxLZayoee7q6+/LDzI5C+RwRkYIPMEdCDM9qzWdSuraLR0yiaNZrFqXc2cdABzZieiqPEmUOo3X87vV8KAfox+f9off3fIcsntKTbxy14qsrPSKkHCsbSOopRrAD5FlBUH3kTWPSMeNGpA89in+Qcn+UigY5eA6DwHunsvjBH6p+aVjpu3KXYKH2ueiWK1bn3K4BPwk+c7bUGBVgGU9VYAqfeDPdNqXo6FrKvFDlrKx51nqw/Ac+w/ZMLYZjuE65YnqXQxMKbg6hlIZWGQw5gg9CJnKFxERAREQEREBERAREQEREBERAREQE5pb+M5uPQ5FI8BXn1ve5Ab3bB4S09ILiums28mYBFI6g2sEB+BfPwleqgDAGAOQHkB0H8JfhrudqctutPYiJrZiIiAm3sa/huaT6rAvT+HBHErHsBYMPYxA5KJqlf25qzRVx19aghl/eyh/lYf4SvJXlVOltSm2X8a0v8AYrJSoeHI4ss95IKj8K/iMzmvT0CtFQdEAX9Ix/8Ak2SVa8Y05adzsiIkkSIiBl2XqOFbw/sXZKD7lgyzqPYwy3vV/vS+nLdovtr3+NJWwf3bAsPioZfiZ1MxZa6s1Yp3BERKlpERAREQEREBERAREQEREBERAq/ST/lyfAPUT7hfWT/ISHLnXaQW1PWTgWKVJ8RuBGR7s5lBpLiyAsMOMhx911OHH6gfhiacE+wz5o8luiImlQhCku9mbLVCkABWAHqKfLzJmfzD+tv/AFj/AEmWm9e38w/w0kicEX5h/W3/AKx/pKv0m0u3SWHiXtjby3A5+kTwxL6ahphdclZGUUGy0eGMMqKfexJ/uzI3nUbSrG5a20PP62/9Y/0nnzD+tv8A1j/SZaLITY3N6vo3PmUxhv3l2t+9JElGpjaM9IvzD+tv/WP9Jor0p4rDjX4UIQN/LmXznlz9USxkar66z8qf5kDIaXvFuJb3s93d3Vz90Y5Y8JiND3dvFu5nO7f3x7AcdPZJMRoVnbGk/o7/AEl3Ktl5P65ION3LmTnE6kaHvM3Eu7wI27+6ufujHLHhKRq+JZXWPFhY/sSohv5vw1+J8p0sy5p7004o6Qx2b3CvFv5nO7f3x7AcdJ5boXzlL7FIAG1gj1nHmMBufsYSbEoXI2i1e/cGG10OHXOQDjIIPipBBB/7EESTK+vlq39tKZ+FluP/ACMsICIiAiIgIiICIiAiIgIiQre1kViuLWK8m2VWuFJAOCVUgHBBx7R5wJspe1NEUY2oCVb61QMkYGBYB44AAI8QAfDBnJ2opVm23YXGQabQxyfsqUy3wBxDdqKFU7bsNnAFNpYY+8oTK/HGZ2szWdw5MRMalVKwIBBBB5gjmCD0IPjPZlqtCOKRTvrc8yppsOlc4yTuAAUnzU9eoYylPpKqsVeu7cpAIqrew8/wBRZ7+5ymyuWJZbY5hYab17fzD/DSSJS1dvIGsPD1Ryw6aXUZ9ROua+XxxLDQXNqc8I1IB1Lur2L/AHKMcfvMvukpvFfUYrM+N1tuMAAszckQes58h5eZJ5AczLfsvQcJTuINjndYw6E4wAPwgAAfx6kxoOylqycl3PJrGxvI8uXJV/CAB8ecmzLkycv400pxVHa2hIbjICTjFqAc3UdGUeLLk8vEEjqFkSuwMAVIIPQjoZ0Uq9Z2LuJepuG7c25ZrsPmyZHP8QIPnnpO48vHqXL499whyNV9dZ+VP8yaNX2rwGKWrlh1FDC1v/iGLB+k++RU7dQWOeHqsbU5fNdTnlxPDh8vjNUWifGeazC6mFtoUeJJOFUc2c+CqPE/+8hzkbQattScUitcdeK68Rf7hCW+DFJe6HshazuJNlhGDY2MgeIUDki+wdfEnrK75YjxOuKZ9edk6A1gs+OJZjdjmFAztRT5DJ5+JLHxwLCImSZ320xGiIicdV6n+mN/Yr/iP/rLCQNdUVdLVBYoCrqPWZGKk7R4sCoIHiNw6kSRptcloyjq3sB5j2FeoPsMDfPMzje3tJ2i1tw07EI2WpfiIAn9CuQV7SMg/ODU+enQ55ESD2t6Ma2wWqXa1ArcIm1Bcct2c+0WYBGXp1eASB6vhjAfQZ4zYnM9paXVtqg1ZsFWxOGBai11PmzjcdCrG3INWNufVPNep5rVeinaF9G25uJYK7V+ksXk1lVIJUhj3WdHIyRjPqqDgB9MiIgQu2da1OnssRGtetCUrUEtYwHcUAeZwJwuk7T7QoWpLE1FllNr7t6bjq1s01j0q1tZKKOMGrz9nFecdD2XbHbZot09S1G19U7Io3qoQIhdmJP4VPIeM5+v5S0c7VoYuSpTNiitq7Kr7Q/EIA9XTvyGQcjDEZICFd6Wdo7GNdCvsR3Fh0moUWlF0x4YqLhlO621cknOzkO602N6Ra5bG307Qp4bXii9qlVdVqE4woD5bKJUcA8t+7O0T3s/5TAKOJcmWFDXHbtRc1aPRXui5Y5LHWYHTpjn1No3ppvr1u2vZZo6rLEDnIsFfGAfA5Fd1J5qSOeMhgygL/su9rKa3cYdkBYbWTBI59xu8vubmOhmnsr1r/7Y/wDhXIvoz6RfPFfKbHq2bgGV0IsqSxSGX2OMg9PaCCZHYdewWIMkV2sAWJLHO1u8x5se+Rk88AQLKaNZrFqXc3ToAObMT0VR4kzfOba/jWGz7C5WkeG3oz+9iOR+6B94ydK8p0he3GDUF7vrThT0oU93+8YeufZ6vsPWZV1hRtUBVHRVACj3AcplE21rFfGWbTPqNpvXt/MP8NJsv0qvgsuSPVfmHX8rjvL8CJhpvXt/MP8ADSSJ3SLPSdptVytbfX+1ON9f9pjkV/H4ePLLS9nPzf2JqNjGg9AN1J/ACAyfukrj8LqPAzLlx67hpx331K01OpWtSzHCjqf5AAdSSSAAOZJlDqLXv9ctXX4VK2GYf1jg5P5VOPMt4e6nUca0n/p0kqg8GcZFj/A5QeWH8xjKSxY/uUcmTvUMKqlQbVVVX7qgBf4CaavrrPyp/mSTI1X11n5U/wAyaFDbfplsxvUNjoT1X2q3VT7RibdLr3p5OWsq+8edtQ8yftr/APYfi8PIkbUi3qVbTVfI4IyCCDzBHMEHoczKUfZGo4dnCPqWZar8LDm9fu57gPY46AS8mK0cZ02VncbIiJF1C11xLLUh2s4LM/LKIuAxGeW4llAz5k88YPum7HqrbetacQ8jaRuub81pyx+JmtR/TG9lK/zsfP8A2H8JYQOG7X9ItZp9RetdRdDcRW1ldjIAul0bJUuzBG+yy7vd7BRgFJ5Ty/0s1iMQ1Nao7uq2cC48Ba9aaAXUPm0tXtcBdvXPMTupp1eiS5ClqJYh6o6hkODkZUjHUQPnWm9JdbqGqZX2cb5sVVaLTSo+caqvUEktnG1Kyykg805jBJte0vSzVV6HT3Lp/wCkW1u708G1l31pnhgBgyFiOWdx9hxmdlRQtahUVUVQAqqAFUDoAo5ATZAxrfIB8xn+MTKIGD1AkEgErzUkDK5GDg+HIkSKOxaANoooCkgleEmCVJIOMdQWJz5kybECHZ2RSwANNJA5gGtCAdoTIGOXdAX3ADpNidn1rvxXWOL9ZhFHFznO/l3up6+ckRA06XRpUCK0RASWIRQoLHqcDxPnIvZXrX/2x/8ACuWEgN2WdzMl1tW87mVRUVLYAz3kJHJR445QHbuoKaewqSGI2oR4NYQin4FgZWV1hQFUYVQAo8gOQH8Jn27o3WhidRa/fq9Zae79PV3hiscxjxyPZIvzV9uOPZnOd+2rdjHq44e3Hwz7ZpweSz5fYSYkc6dsqeLYAoGV214fHUnuZGfYR7MQNM2WPGsO4HA21YTPQjuZOPbn25mhQab17fzD/DSSJCr7PdSx+cWEscnK0+AA8EHgBM/mj/t3/TV/snRKkHtjW/N0F460HPvDgoR7vpAf3RNnzR/27/pq/wBkq/Sahl0lpNzkYXltr5/SJ5L8fhI2jcO1nUrnTafhoqddgC58SQOZPtJ5zbIzaV8n6d+v3av9k8+aP+3f9NX+ydhxKkar66z8qf5k8+aP+3f9NX+yYL2ewfdx7eeARtqwQpOPsZ+0ek6JsTQNO24nivg5wm2vauehB2Z5e0n4zEaV9uOPZnOd+2rcB5Y2Yx8M+2cDX2bEFnjSy2fBT3x8ULj4zqZxnbGnb5u/01gxUwPdq752nme5yz05YnUjSNuJ41hBzhMVbUz0IOzPL2k+3My5/WnD4lRIY0T7Svzi3JOd+2ncB5Y4eMfDPtmL9mFsbr7mXABQFEDY6ksihufkCB7JQuYaTv6iyweqqrUD4FkZzZjzALKvvVh4SxmFVQQBVACgYAAwAB0AHhM4CIiAiIgIiICIiAiIgIiIEbtHScap6844ilc/dJHI/A4PwlHpb96BiMMfWX7rA4dfgwI+E6WUfaek4Tm0fVvztH7NuQ4n5SAA3lgH7xl2K3GdKstdx01xETYykREBND6UX2JSRlTl7R+BQQo+LspH5G8psttCjxJJwqjmzE9FUeJ/96S07J0BrBZ8GyzBfHRceqgPkuTz8SWPjKct9RpbjrudqfRMdgDevX3LPzpyY/HG4exhN839q6MoxuUEhgOMo68uQsA8SByI8QB93BjqwIBBBB5gjmCD0IMljvyhG9eMvYiJYgREwttCjJ6e7JJPQAdSSeQA6zgwtr4j11ffcM3sSohmz7CQifvzppWdkaArmywYssx3evDQZ2pnpnmSSPE+IAlnMWS3KWvHXjBERK1hERAREQEREBERAREQEREBERAREQKXUdiMnOgqAetL5Ff7jAE1+7BXyAkN72TlZTeh8whsX4NXu/nj3Tpollctqq7Y4lyw7QQ9OIT5Cq4n+ATlNtaW2epSyj793cUfuc3PuIX3idJElOazkYqoGg7JFZ3MxssIxvIwFB6hF+yOXtJ5ZJwJPiJTM79WRGiVGr7FIJallUnm1TZ4TE9SMc0PtGR5qTzlvE7EzHcExE+uZe10+spuX2qptQ+415P8QJh/xFP6wnyFVxb9ITM6mJb81lXww5pOK/1dL/nt+jQfA98/p+Ms9D2OEId24lg6HGErz12Jzxy5ZJJ9uOUsokbZJsnWkVIiJWmREQEREBERAREQEREBERAREQEREBERAREQEREBE5m30z265dNwdyPbwOMrklbOAbcMor2LyGMF9/jtxzmlPTZz2j8z+bALvK8fdf4Juzt+b7PZ9Zj2+EDrInA+kXpBq6bdUabq7F09N9liLUDXpFTTs2m3Wnm17WBSa+Y2HOByLdD6OekTal7arKhVbStTna4dGTUKxQ7gow3cYFeYHLBIMC9iIgIiICIiAiIgIiICIiAiIgIiICIiAiIgIiICIiAiIgIiIFe3o/pzdxjp6eNkNxeGvE3KMBt2M5xyz5Y8pYRECqt9FdI1jWtpNMbLAwew1JxHDqVfc2MnKkg+YMldndkU6cMKKaqQ53OK0VQzdMnA58uUlxAREQEREBERAREQEREBERAREQERED//2Q=="/>
          <p:cNvSpPr>
            <a:spLocks noChangeAspect="1" noChangeArrowheads="1"/>
          </p:cNvSpPr>
          <p:nvPr/>
        </p:nvSpPr>
        <p:spPr bwMode="auto">
          <a:xfrm>
            <a:off x="63360" y="-950500"/>
            <a:ext cx="2334240" cy="1952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 eaLnBrk="0" hangingPunct="0">
              <a:spcAft>
                <a:spcPts val="1413"/>
              </a:spcAft>
              <a:defRPr sz="32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9pPr>
          </a:lstStyle>
          <a:p>
            <a:pPr eaLnBrk="1" hangingPunct="1">
              <a:spcAft>
                <a:spcPct val="0"/>
              </a:spcAft>
            </a:pPr>
            <a:endParaRPr lang="cs-CZ" altLang="cs-CZ" sz="1600">
              <a:latin typeface="Calibri" pitchFamily="34" charset="0"/>
              <a:cs typeface="Arial" pitchFamily="34" charset="0"/>
            </a:endParaRPr>
          </a:p>
        </p:txBody>
      </p:sp>
      <p:pic>
        <p:nvPicPr>
          <p:cNvPr id="8200" name="Picture 13" descr="http://www.chemprofessor.com/solids_files/image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389" y="231299"/>
            <a:ext cx="2413440" cy="2019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VÃ½sledek obrÃ¡zku pro Cation-anion radius rati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14" y="4724400"/>
            <a:ext cx="3497404" cy="194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152400" y="4876800"/>
            <a:ext cx="4876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Pokud je kation příliš malý (pomě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rc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0.155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struktura bude ne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stab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ůsledku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repul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ze mezi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ty.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27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/>
              <a:t>„</a:t>
            </a:r>
            <a:r>
              <a:rPr lang="cs-CZ" sz="3200" b="1" dirty="0" err="1" smtClean="0"/>
              <a:t>Cation</a:t>
            </a:r>
            <a:r>
              <a:rPr lang="cs-CZ" sz="3200" b="1" dirty="0" smtClean="0"/>
              <a:t>-anion </a:t>
            </a:r>
            <a:r>
              <a:rPr lang="cs-CZ" sz="3200" b="1" dirty="0" err="1"/>
              <a:t>radius</a:t>
            </a:r>
            <a:r>
              <a:rPr lang="cs-CZ" sz="3200" b="1" dirty="0"/>
              <a:t> </a:t>
            </a:r>
            <a:r>
              <a:rPr lang="cs-CZ" sz="3200" b="1" dirty="0" smtClean="0"/>
              <a:t>ratio“</a:t>
            </a:r>
            <a:endParaRPr lang="cs-CZ" sz="3200" b="1" dirty="0"/>
          </a:p>
        </p:txBody>
      </p:sp>
      <p:pic>
        <p:nvPicPr>
          <p:cNvPr id="239618" name="Picture 2" descr="Abstract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419600"/>
            <a:ext cx="7057294" cy="220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5188769"/>
              </p:ext>
            </p:extLst>
          </p:nvPr>
        </p:nvGraphicFramePr>
        <p:xfrm>
          <a:off x="1295400" y="1371600"/>
          <a:ext cx="6096000" cy="276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447800"/>
                <a:gridCol w="1600200"/>
                <a:gridCol w="1524000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Radius</a:t>
                      </a:r>
                      <a:r>
                        <a:rPr lang="cs-CZ" dirty="0" smtClean="0"/>
                        <a:t> Ratio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Coordination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number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Type </a:t>
                      </a:r>
                      <a:r>
                        <a:rPr lang="cs-CZ" dirty="0" err="1" smtClean="0"/>
                        <a:t>of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void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Example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&lt; 0.155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Linear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0.155 - 0.225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Triangular</a:t>
                      </a:r>
                      <a:r>
                        <a:rPr lang="cs-CZ" dirty="0" smtClean="0"/>
                        <a:t> Plana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B</a:t>
                      </a:r>
                      <a:r>
                        <a:rPr lang="cs-CZ" baseline="-25000" dirty="0" smtClean="0"/>
                        <a:t>2</a:t>
                      </a:r>
                      <a:r>
                        <a:rPr lang="cs-CZ" dirty="0" smtClean="0"/>
                        <a:t>O</a:t>
                      </a:r>
                      <a:r>
                        <a:rPr lang="cs-CZ" baseline="-25000" dirty="0" smtClean="0"/>
                        <a:t>3</a:t>
                      </a:r>
                      <a:r>
                        <a:rPr lang="cs-CZ" dirty="0" smtClean="0"/>
                        <a:t> 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0.225 - 0.414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Tetrahedral</a:t>
                      </a:r>
                      <a:r>
                        <a:rPr lang="cs-CZ" dirty="0" smtClean="0"/>
                        <a:t>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ZnS</a:t>
                      </a:r>
                      <a:r>
                        <a:rPr lang="cs-CZ" dirty="0" smtClean="0"/>
                        <a:t>, </a:t>
                      </a:r>
                      <a:r>
                        <a:rPr lang="cs-CZ" dirty="0" err="1" smtClean="0"/>
                        <a:t>CuCl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0.414 - 0.732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Octahedral</a:t>
                      </a:r>
                      <a:r>
                        <a:rPr lang="cs-CZ" dirty="0" smtClean="0"/>
                        <a:t>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NaCl</a:t>
                      </a:r>
                      <a:r>
                        <a:rPr lang="cs-CZ" dirty="0" smtClean="0"/>
                        <a:t>, </a:t>
                      </a:r>
                      <a:r>
                        <a:rPr lang="cs-CZ" dirty="0" err="1" smtClean="0"/>
                        <a:t>MgO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0.732 - 1.000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Cubic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CsCl</a:t>
                      </a:r>
                      <a:r>
                        <a:rPr lang="cs-CZ" dirty="0" smtClean="0"/>
                        <a:t>, NH</a:t>
                      </a:r>
                      <a:r>
                        <a:rPr lang="cs-CZ" baseline="-25000" dirty="0" smtClean="0"/>
                        <a:t>4</a:t>
                      </a:r>
                      <a:r>
                        <a:rPr lang="cs-CZ" dirty="0" smtClean="0"/>
                        <a:t>Br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3301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upload.wikimedia.org/wikipedia/commons/thumb/2/21/CNO_Cycle.svg/800px-CNO_Cycle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887" y="3490608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8" name="Picture 10" descr="https://upload.wikimedia.org/wikipedia/commons/1/1c/The_main_nuclear_reaction_chains_for_Big_Bang_nucleosynthes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678" y="457200"/>
            <a:ext cx="2633663" cy="276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299935" y="838200"/>
            <a:ext cx="59257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Big </a:t>
            </a:r>
            <a:r>
              <a:rPr 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Bang</a:t>
            </a:r>
            <a:r>
              <a:rPr 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Nucleosynthesis</a:t>
            </a:r>
            <a:r>
              <a:rPr 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 (BBN)</a:t>
            </a:r>
          </a:p>
          <a:p>
            <a:pPr algn="just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vznik 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Li a </a:t>
            </a:r>
            <a:r>
              <a:rPr lang="cs-CZ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Li. Kromě těchto stabilních jader vznikly i nestabilní, radioaktivní izotopy, zejména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tritium, </a:t>
            </a:r>
            <a:r>
              <a:rPr lang="cs-CZ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Be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Be.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Tyto nestabilní izotopy se buď rozpadly, nebo splynuly s jinými stabilními jádry.</a:t>
            </a:r>
          </a:p>
        </p:txBody>
      </p:sp>
      <p:sp>
        <p:nvSpPr>
          <p:cNvPr id="2" name="Obdélník 1"/>
          <p:cNvSpPr/>
          <p:nvPr/>
        </p:nvSpPr>
        <p:spPr>
          <a:xfrm>
            <a:off x="304799" y="3810000"/>
            <a:ext cx="51816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Betheův-Weizsäckerův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cyklus (CNO-cyklus)</a:t>
            </a:r>
          </a:p>
          <a:p>
            <a:pPr algn="just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= uzavřený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proces. Do reakce vstupuje vodík a vystupuje helium, uhlík, dusík a kyslík jsou pouze moderátory reakce. Jedná se o hlavní zdroj energie hvězd o hmotnostech vyšších než 1,5 hmotností Slunce. Jedná se o hlavní zdroj energie hvězd o hmotnostech vyšších než 1,5 hmotností Slunce. </a:t>
            </a:r>
          </a:p>
        </p:txBody>
      </p:sp>
    </p:spTree>
    <p:extLst>
      <p:ext uri="{BB962C8B-B14F-4D97-AF65-F5344CB8AC3E}">
        <p14:creationId xmlns:p14="http://schemas.microsoft.com/office/powerpoint/2010/main" val="203585375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94302"/>
            <a:ext cx="7543800" cy="634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081658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Text Box 2"/>
          <p:cNvSpPr txBox="1">
            <a:spLocks noChangeArrowheads="1"/>
          </p:cNvSpPr>
          <p:nvPr/>
        </p:nvSpPr>
        <p:spPr bwMode="auto">
          <a:xfrm>
            <a:off x="1905000" y="346953"/>
            <a:ext cx="381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cs-CZ" altLang="cs-CZ" sz="2400" b="1" dirty="0">
                <a:latin typeface="Book Antiqua" pitchFamily="18" charset="0"/>
              </a:rPr>
              <a:t>Energie iontové vazby</a:t>
            </a:r>
            <a:endParaRPr lang="cs-CZ" altLang="cs-CZ" sz="2400" dirty="0">
              <a:latin typeface="Times New Roman" pitchFamily="18" charset="0"/>
            </a:endParaRPr>
          </a:p>
        </p:txBody>
      </p:sp>
      <p:sp>
        <p:nvSpPr>
          <p:cNvPr id="239621" name="Rectangle 5"/>
          <p:cNvSpPr>
            <a:spLocks noChangeArrowheads="1"/>
          </p:cNvSpPr>
          <p:nvPr/>
        </p:nvSpPr>
        <p:spPr bwMode="auto">
          <a:xfrm>
            <a:off x="218872" y="990600"/>
            <a:ext cx="8686800" cy="352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just">
              <a:buNone/>
            </a:pPr>
            <a:r>
              <a:rPr lang="cs-CZ" altLang="cs-CZ" sz="2000" dirty="0"/>
              <a:t>Když se přiblíží draslíkový a chlorový atom, dojde k výměně elektronu</a:t>
            </a:r>
            <a:r>
              <a:rPr lang="en-US" altLang="cs-CZ" sz="2000" dirty="0"/>
              <a:t>: </a:t>
            </a:r>
          </a:p>
          <a:p>
            <a:pPr algn="just">
              <a:buFontTx/>
              <a:buNone/>
            </a:pPr>
            <a:r>
              <a:rPr lang="cs-CZ" altLang="cs-CZ" sz="2000" dirty="0" smtClean="0"/>
              <a:t>	</a:t>
            </a:r>
            <a:r>
              <a:rPr lang="en-US" altLang="cs-CZ" sz="2000" dirty="0" smtClean="0"/>
              <a:t>K(</a:t>
            </a:r>
            <a:r>
              <a:rPr lang="en-US" altLang="cs-CZ" sz="2000" i="1" dirty="0" smtClean="0"/>
              <a:t>g</a:t>
            </a:r>
            <a:r>
              <a:rPr lang="en-US" altLang="cs-CZ" sz="2000" dirty="0"/>
              <a:t>)</a:t>
            </a:r>
            <a:r>
              <a:rPr lang="en-US" altLang="cs-CZ" sz="2000" dirty="0">
                <a:sym typeface="Symbol" pitchFamily="18" charset="2"/>
              </a:rPr>
              <a:t></a:t>
            </a:r>
            <a:r>
              <a:rPr lang="en-US" altLang="cs-CZ" sz="2000" dirty="0"/>
              <a:t> K</a:t>
            </a:r>
            <a:r>
              <a:rPr lang="en-US" altLang="cs-CZ" sz="2000" baseline="30000" dirty="0"/>
              <a:t>+</a:t>
            </a:r>
            <a:r>
              <a:rPr lang="en-US" altLang="cs-CZ" sz="2000" dirty="0"/>
              <a:t>(</a:t>
            </a:r>
            <a:r>
              <a:rPr lang="en-US" altLang="cs-CZ" sz="2000" i="1" dirty="0"/>
              <a:t>g</a:t>
            </a:r>
            <a:r>
              <a:rPr lang="en-US" altLang="cs-CZ" sz="2000" dirty="0"/>
              <a:t>) + e</a:t>
            </a:r>
            <a:r>
              <a:rPr lang="en-US" altLang="cs-CZ" sz="2000" baseline="30000" dirty="0">
                <a:sym typeface="Symbol" pitchFamily="18" charset="2"/>
              </a:rPr>
              <a:t></a:t>
            </a:r>
            <a:r>
              <a:rPr lang="en-US" altLang="cs-CZ" sz="2000" baseline="30000" dirty="0"/>
              <a:t> </a:t>
            </a:r>
            <a:r>
              <a:rPr lang="en-US" altLang="cs-CZ" sz="2000" dirty="0"/>
              <a:t> 		</a:t>
            </a:r>
            <a:r>
              <a:rPr lang="cs-CZ" altLang="cs-CZ" sz="2000" dirty="0"/>
              <a:t>         </a:t>
            </a:r>
            <a:r>
              <a:rPr lang="en-US" altLang="cs-CZ" sz="2000" dirty="0" err="1"/>
              <a:t>E</a:t>
            </a:r>
            <a:r>
              <a:rPr lang="en-US" altLang="cs-CZ" sz="2000" baseline="-25000" dirty="0" err="1"/>
              <a:t>i</a:t>
            </a:r>
            <a:r>
              <a:rPr lang="en-US" altLang="cs-CZ" sz="2000" dirty="0"/>
              <a:t> = +418 kJ</a:t>
            </a:r>
          </a:p>
          <a:p>
            <a:pPr algn="just">
              <a:buFontTx/>
              <a:buNone/>
            </a:pPr>
            <a:r>
              <a:rPr lang="cs-CZ" altLang="cs-CZ" sz="2000" u="sng" dirty="0" smtClean="0"/>
              <a:t>	</a:t>
            </a:r>
            <a:r>
              <a:rPr lang="en-US" altLang="cs-CZ" sz="2000" u="sng" dirty="0" smtClean="0"/>
              <a:t>Cl(</a:t>
            </a:r>
            <a:r>
              <a:rPr lang="en-US" altLang="cs-CZ" sz="2000" i="1" u="sng" dirty="0" smtClean="0"/>
              <a:t>g</a:t>
            </a:r>
            <a:r>
              <a:rPr lang="en-US" altLang="cs-CZ" sz="2000" u="sng" dirty="0"/>
              <a:t>)+ e</a:t>
            </a:r>
            <a:r>
              <a:rPr lang="en-US" altLang="cs-CZ" sz="2000" u="sng" baseline="30000" dirty="0">
                <a:sym typeface="Symbol" pitchFamily="18" charset="2"/>
              </a:rPr>
              <a:t></a:t>
            </a:r>
            <a:r>
              <a:rPr lang="en-US" altLang="cs-CZ" sz="2000" u="sng" dirty="0">
                <a:sym typeface="Symbol" pitchFamily="18" charset="2"/>
              </a:rPr>
              <a:t></a:t>
            </a:r>
            <a:r>
              <a:rPr lang="en-US" altLang="cs-CZ" sz="2000" u="sng" dirty="0"/>
              <a:t> Cl</a:t>
            </a:r>
            <a:r>
              <a:rPr lang="en-US" altLang="cs-CZ" sz="2000" u="sng" baseline="30000" dirty="0">
                <a:sym typeface="Symbol" pitchFamily="18" charset="2"/>
              </a:rPr>
              <a:t></a:t>
            </a:r>
            <a:r>
              <a:rPr lang="en-US" altLang="cs-CZ" sz="2000" u="sng" dirty="0"/>
              <a:t>(</a:t>
            </a:r>
            <a:r>
              <a:rPr lang="en-US" altLang="cs-CZ" sz="2000" i="1" u="sng" dirty="0"/>
              <a:t>g</a:t>
            </a:r>
            <a:r>
              <a:rPr lang="en-US" altLang="cs-CZ" sz="2000" u="sng" dirty="0"/>
              <a:t>) 		</a:t>
            </a:r>
            <a:r>
              <a:rPr lang="cs-CZ" altLang="cs-CZ" sz="2000" u="sng" dirty="0"/>
              <a:t>       </a:t>
            </a:r>
            <a:r>
              <a:rPr lang="en-US" altLang="cs-CZ" sz="2000" u="sng" dirty="0" err="1"/>
              <a:t>E</a:t>
            </a:r>
            <a:r>
              <a:rPr lang="en-US" altLang="cs-CZ" sz="2000" u="sng" baseline="-25000" dirty="0" err="1"/>
              <a:t>ea</a:t>
            </a:r>
            <a:r>
              <a:rPr lang="en-US" altLang="cs-CZ" sz="2000" u="sng" dirty="0"/>
              <a:t> = </a:t>
            </a:r>
            <a:r>
              <a:rPr lang="en-US" altLang="cs-CZ" sz="2000" u="sng" dirty="0">
                <a:sym typeface="Symbol" pitchFamily="18" charset="2"/>
              </a:rPr>
              <a:t></a:t>
            </a:r>
            <a:r>
              <a:rPr lang="en-US" altLang="cs-CZ" sz="2000" u="sng" dirty="0"/>
              <a:t>349 kJ</a:t>
            </a:r>
          </a:p>
          <a:p>
            <a:pPr algn="just">
              <a:buFontTx/>
              <a:buNone/>
            </a:pPr>
            <a:r>
              <a:rPr lang="cs-CZ" altLang="cs-CZ" sz="2000" dirty="0" smtClean="0"/>
              <a:t>	</a:t>
            </a:r>
            <a:r>
              <a:rPr lang="en-US" altLang="cs-CZ" sz="2000" dirty="0" smtClean="0"/>
              <a:t>K(</a:t>
            </a:r>
            <a:r>
              <a:rPr lang="en-US" altLang="cs-CZ" sz="2000" i="1" dirty="0" smtClean="0"/>
              <a:t>g</a:t>
            </a:r>
            <a:r>
              <a:rPr lang="en-US" altLang="cs-CZ" sz="2000" dirty="0"/>
              <a:t>)+Cl(</a:t>
            </a:r>
            <a:r>
              <a:rPr lang="en-US" altLang="cs-CZ" sz="2000" i="1" dirty="0"/>
              <a:t>g</a:t>
            </a:r>
            <a:r>
              <a:rPr lang="en-US" altLang="cs-CZ" sz="2000" dirty="0"/>
              <a:t>)</a:t>
            </a:r>
            <a:r>
              <a:rPr lang="en-US" altLang="cs-CZ" sz="2000" dirty="0">
                <a:sym typeface="Symbol" pitchFamily="18" charset="2"/>
              </a:rPr>
              <a:t></a:t>
            </a:r>
            <a:r>
              <a:rPr lang="en-US" altLang="cs-CZ" sz="2000" dirty="0"/>
              <a:t> K</a:t>
            </a:r>
            <a:r>
              <a:rPr lang="en-US" altLang="cs-CZ" sz="2000" baseline="30000" dirty="0"/>
              <a:t>+</a:t>
            </a:r>
            <a:r>
              <a:rPr lang="en-US" altLang="cs-CZ" sz="2000" dirty="0"/>
              <a:t>(</a:t>
            </a:r>
            <a:r>
              <a:rPr lang="en-US" altLang="cs-CZ" sz="2000" i="1" dirty="0"/>
              <a:t>g</a:t>
            </a:r>
            <a:r>
              <a:rPr lang="en-US" altLang="cs-CZ" sz="2000" dirty="0"/>
              <a:t>) + Cl</a:t>
            </a:r>
            <a:r>
              <a:rPr lang="en-US" altLang="cs-CZ" sz="2000" baseline="30000" dirty="0">
                <a:sym typeface="Symbol" pitchFamily="18" charset="2"/>
              </a:rPr>
              <a:t></a:t>
            </a:r>
            <a:r>
              <a:rPr lang="en-US" altLang="cs-CZ" sz="2000" dirty="0"/>
              <a:t>(</a:t>
            </a:r>
            <a:r>
              <a:rPr lang="en-US" altLang="cs-CZ" sz="2000" i="1" dirty="0"/>
              <a:t>g</a:t>
            </a:r>
            <a:r>
              <a:rPr lang="en-US" altLang="cs-CZ" sz="2000" dirty="0"/>
              <a:t>) </a:t>
            </a:r>
            <a:r>
              <a:rPr lang="cs-CZ" altLang="cs-CZ" sz="2000" dirty="0"/>
              <a:t>          </a:t>
            </a:r>
            <a:r>
              <a:rPr lang="en-US" altLang="cs-CZ" sz="2000" dirty="0">
                <a:sym typeface="Symbol" pitchFamily="18" charset="2"/>
              </a:rPr>
              <a:t></a:t>
            </a:r>
            <a:r>
              <a:rPr lang="en-US" altLang="cs-CZ" sz="2000" dirty="0"/>
              <a:t>E = + 69 kJ </a:t>
            </a:r>
          </a:p>
          <a:p>
            <a:pPr marL="0" indent="0" algn="just">
              <a:buNone/>
            </a:pPr>
            <a:endParaRPr lang="cs-CZ" altLang="cs-CZ" sz="2000" dirty="0" smtClean="0"/>
          </a:p>
          <a:p>
            <a:pPr marL="0" indent="0" algn="just">
              <a:buNone/>
            </a:pPr>
            <a:r>
              <a:rPr lang="en-US" altLang="cs-CZ" sz="2000" dirty="0" smtClean="0"/>
              <a:t>Po</a:t>
            </a:r>
            <a:r>
              <a:rPr lang="cs-CZ" altLang="cs-CZ" sz="2000" dirty="0" err="1"/>
              <a:t>zitivní</a:t>
            </a:r>
            <a:r>
              <a:rPr lang="cs-CZ" altLang="cs-CZ" sz="2000" dirty="0"/>
              <a:t> energie</a:t>
            </a:r>
            <a:r>
              <a:rPr lang="en-US" altLang="cs-CZ" sz="2000" dirty="0"/>
              <a:t> </a:t>
            </a:r>
            <a:r>
              <a:rPr lang="en-US" altLang="cs-CZ" sz="2000" dirty="0">
                <a:sym typeface="Symbol" pitchFamily="18" charset="2"/>
              </a:rPr>
              <a:t></a:t>
            </a:r>
            <a:r>
              <a:rPr lang="en-US" altLang="cs-CZ" sz="2000" dirty="0"/>
              <a:t>E </a:t>
            </a:r>
            <a:r>
              <a:rPr lang="en-US" altLang="cs-CZ" sz="2000" dirty="0">
                <a:sym typeface="Symbol" pitchFamily="18" charset="2"/>
              </a:rPr>
              <a:t></a:t>
            </a:r>
            <a:r>
              <a:rPr lang="en-US" altLang="cs-CZ" sz="2000" dirty="0"/>
              <a:t> </a:t>
            </a:r>
            <a:r>
              <a:rPr lang="cs-CZ" altLang="cs-CZ" sz="2000" dirty="0"/>
              <a:t>reakce není energeticky přípustná (neproběhne samovolně)</a:t>
            </a:r>
            <a:r>
              <a:rPr lang="en-US" altLang="cs-CZ" sz="2000" dirty="0"/>
              <a:t>.  </a:t>
            </a:r>
          </a:p>
          <a:p>
            <a:pPr marL="0" indent="0" algn="just">
              <a:buNone/>
            </a:pPr>
            <a:r>
              <a:rPr lang="cs-CZ" altLang="cs-CZ" sz="2000" dirty="0"/>
              <a:t>Hybnou silou procesu</a:t>
            </a:r>
            <a:r>
              <a:rPr lang="en-US" altLang="cs-CZ" sz="2000" dirty="0"/>
              <a:t> </a:t>
            </a:r>
            <a:r>
              <a:rPr lang="cs-CZ" altLang="cs-CZ" sz="2000" dirty="0"/>
              <a:t>tudíž musí být tvorba krystalické tuhé fáze:</a:t>
            </a:r>
            <a:r>
              <a:rPr lang="en-US" altLang="cs-CZ" sz="2000" dirty="0"/>
              <a:t> </a:t>
            </a:r>
          </a:p>
          <a:p>
            <a:pPr algn="just">
              <a:buFontTx/>
              <a:buNone/>
            </a:pPr>
            <a:r>
              <a:rPr lang="en-US" altLang="cs-CZ" sz="2000" dirty="0"/>
              <a:t>K</a:t>
            </a:r>
            <a:r>
              <a:rPr lang="en-US" altLang="cs-CZ" sz="2000" baseline="30000" dirty="0"/>
              <a:t>+</a:t>
            </a:r>
            <a:r>
              <a:rPr lang="en-US" altLang="cs-CZ" sz="2000" dirty="0"/>
              <a:t>(</a:t>
            </a:r>
            <a:r>
              <a:rPr lang="en-US" altLang="cs-CZ" sz="2000" i="1" dirty="0"/>
              <a:t>g</a:t>
            </a:r>
            <a:r>
              <a:rPr lang="en-US" altLang="cs-CZ" sz="2000" dirty="0"/>
              <a:t>) + Cl</a:t>
            </a:r>
            <a:r>
              <a:rPr lang="en-US" altLang="cs-CZ" sz="2000" baseline="30000" dirty="0">
                <a:sym typeface="Symbol" pitchFamily="18" charset="2"/>
              </a:rPr>
              <a:t></a:t>
            </a:r>
            <a:r>
              <a:rPr lang="en-US" altLang="cs-CZ" sz="2000" dirty="0"/>
              <a:t>(</a:t>
            </a:r>
            <a:r>
              <a:rPr lang="en-US" altLang="cs-CZ" sz="2000" i="1" dirty="0"/>
              <a:t>g</a:t>
            </a:r>
            <a:r>
              <a:rPr lang="en-US" altLang="cs-CZ" sz="2000" dirty="0"/>
              <a:t>) </a:t>
            </a:r>
            <a:r>
              <a:rPr lang="en-US" altLang="cs-CZ" sz="2000" dirty="0">
                <a:sym typeface="Symbol" pitchFamily="18" charset="2"/>
              </a:rPr>
              <a:t> </a:t>
            </a:r>
            <a:r>
              <a:rPr lang="en-US" altLang="cs-CZ" sz="2000" dirty="0" err="1">
                <a:sym typeface="Symbol" pitchFamily="18" charset="2"/>
              </a:rPr>
              <a:t>KCl</a:t>
            </a:r>
            <a:r>
              <a:rPr lang="en-US" altLang="cs-CZ" sz="2000" dirty="0">
                <a:sym typeface="Symbol" pitchFamily="18" charset="2"/>
              </a:rPr>
              <a:t>(</a:t>
            </a:r>
            <a:r>
              <a:rPr lang="en-US" altLang="cs-CZ" sz="2000" i="1" dirty="0">
                <a:sym typeface="Symbol" pitchFamily="18" charset="2"/>
              </a:rPr>
              <a:t>s</a:t>
            </a:r>
            <a:r>
              <a:rPr lang="en-US" altLang="cs-CZ" sz="2000" dirty="0">
                <a:sym typeface="Symbol" pitchFamily="18" charset="2"/>
              </a:rPr>
              <a:t>)</a:t>
            </a:r>
          </a:p>
        </p:txBody>
      </p:sp>
      <p:pic>
        <p:nvPicPr>
          <p:cNvPr id="164866" name="Picture 2" descr="VÃ½sledek obrÃ¡zku pro kcl crystal stru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226" y="4191000"/>
            <a:ext cx="3657600" cy="240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76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Text Box 2"/>
          <p:cNvSpPr txBox="1">
            <a:spLocks noChangeArrowheads="1"/>
          </p:cNvSpPr>
          <p:nvPr/>
        </p:nvSpPr>
        <p:spPr bwMode="auto">
          <a:xfrm>
            <a:off x="1600200" y="304800"/>
            <a:ext cx="716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cs-CZ" altLang="cs-CZ" sz="2400" b="1" dirty="0" err="1">
                <a:latin typeface="Book Antiqua" pitchFamily="18" charset="0"/>
              </a:rPr>
              <a:t>Bornův-Haberův</a:t>
            </a:r>
            <a:r>
              <a:rPr lang="cs-CZ" altLang="cs-CZ" sz="2400" b="1" dirty="0">
                <a:latin typeface="Book Antiqua" pitchFamily="18" charset="0"/>
              </a:rPr>
              <a:t> cyklus a mřížková energie</a:t>
            </a:r>
            <a:endParaRPr lang="cs-CZ" altLang="cs-CZ" sz="2400" dirty="0">
              <a:latin typeface="Times New Roman" pitchFamily="18" charset="0"/>
            </a:endParaRPr>
          </a:p>
        </p:txBody>
      </p:sp>
      <p:sp>
        <p:nvSpPr>
          <p:cNvPr id="243717" name="Rectangle 5"/>
          <p:cNvSpPr>
            <a:spLocks noChangeArrowheads="1"/>
          </p:cNvSpPr>
          <p:nvPr/>
        </p:nvSpPr>
        <p:spPr bwMode="auto">
          <a:xfrm>
            <a:off x="152400" y="981075"/>
            <a:ext cx="8839200" cy="568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cs-CZ" altLang="cs-CZ" sz="2000" dirty="0" smtClean="0"/>
              <a:t>Celková </a:t>
            </a:r>
            <a:r>
              <a:rPr lang="cs-CZ" altLang="cs-CZ" sz="2000" dirty="0"/>
              <a:t>energetická změna při vzniku krystalické fáze může být určena z</a:t>
            </a:r>
            <a:r>
              <a:rPr lang="en-US" altLang="cs-CZ" sz="2000" dirty="0"/>
              <a:t> Born</a:t>
            </a:r>
            <a:r>
              <a:rPr lang="cs-CZ" altLang="cs-CZ" sz="2000" dirty="0"/>
              <a:t>ova</a:t>
            </a:r>
            <a:r>
              <a:rPr lang="en-US" altLang="cs-CZ" sz="2000" dirty="0"/>
              <a:t>-Haber</a:t>
            </a:r>
            <a:r>
              <a:rPr lang="cs-CZ" altLang="cs-CZ" sz="2000" dirty="0"/>
              <a:t>ova cyklu, který zahrnuje všechny postupné kroky při vzniku krystalu z prvků. Např. pro krystalický </a:t>
            </a:r>
            <a:r>
              <a:rPr lang="cs-CZ" altLang="cs-CZ" sz="2000" dirty="0" err="1"/>
              <a:t>KCl</a:t>
            </a:r>
            <a:r>
              <a:rPr lang="cs-CZ" altLang="cs-CZ" sz="2000" dirty="0"/>
              <a:t> najdeme:</a:t>
            </a:r>
            <a:endParaRPr lang="en-US" altLang="cs-CZ" sz="2000" dirty="0"/>
          </a:p>
          <a:p>
            <a:pPr>
              <a:buFontTx/>
              <a:buNone/>
            </a:pPr>
            <a:r>
              <a:rPr lang="cs-CZ" altLang="cs-CZ" sz="2000" dirty="0"/>
              <a:t>	</a:t>
            </a:r>
            <a:r>
              <a:rPr lang="cs-CZ" altLang="cs-CZ" sz="1600" dirty="0"/>
              <a:t>1. Sublimace draslíku</a:t>
            </a:r>
            <a:endParaRPr lang="en-US" altLang="cs-CZ" sz="1600" dirty="0"/>
          </a:p>
          <a:p>
            <a:pPr>
              <a:buFontTx/>
              <a:buNone/>
            </a:pPr>
            <a:r>
              <a:rPr lang="cs-CZ" altLang="cs-CZ" sz="1600" dirty="0"/>
              <a:t>	2. Disociace chloru</a:t>
            </a:r>
            <a:endParaRPr lang="en-US" altLang="cs-CZ" sz="1600" dirty="0"/>
          </a:p>
          <a:p>
            <a:pPr>
              <a:buFontTx/>
              <a:buNone/>
            </a:pPr>
            <a:r>
              <a:rPr lang="cs-CZ" altLang="cs-CZ" sz="1600" dirty="0"/>
              <a:t>	3. Ionizace draslíku (</a:t>
            </a:r>
            <a:r>
              <a:rPr lang="cs-CZ" altLang="cs-CZ" sz="1600" dirty="0" err="1"/>
              <a:t>E</a:t>
            </a:r>
            <a:r>
              <a:rPr lang="cs-CZ" altLang="cs-CZ" sz="1600" baseline="-25000" dirty="0" err="1"/>
              <a:t>i</a:t>
            </a:r>
            <a:r>
              <a:rPr lang="cs-CZ" altLang="cs-CZ" sz="1600" dirty="0"/>
              <a:t>)</a:t>
            </a:r>
            <a:endParaRPr lang="en-US" altLang="cs-CZ" sz="1600" dirty="0"/>
          </a:p>
          <a:p>
            <a:pPr>
              <a:buFontTx/>
              <a:buNone/>
            </a:pPr>
            <a:r>
              <a:rPr lang="cs-CZ" altLang="cs-CZ" sz="1600" dirty="0"/>
              <a:t>	4. Vznik Cl</a:t>
            </a:r>
            <a:r>
              <a:rPr lang="cs-CZ" altLang="cs-CZ" sz="1600" baseline="30000" dirty="0"/>
              <a:t>-</a:t>
            </a:r>
            <a:r>
              <a:rPr lang="cs-CZ" altLang="cs-CZ" sz="1600" dirty="0"/>
              <a:t> aniontu (</a:t>
            </a:r>
            <a:r>
              <a:rPr lang="cs-CZ" altLang="cs-CZ" sz="1600" dirty="0" err="1"/>
              <a:t>E</a:t>
            </a:r>
            <a:r>
              <a:rPr lang="cs-CZ" altLang="cs-CZ" sz="1600" baseline="-25000" dirty="0" err="1"/>
              <a:t>ea</a:t>
            </a:r>
            <a:r>
              <a:rPr lang="cs-CZ" altLang="cs-CZ" sz="1600" dirty="0"/>
              <a:t>)</a:t>
            </a:r>
          </a:p>
          <a:p>
            <a:pPr>
              <a:buFontTx/>
              <a:buNone/>
            </a:pPr>
            <a:r>
              <a:rPr lang="cs-CZ" altLang="cs-CZ" sz="1600" dirty="0"/>
              <a:t>	5. Vznik tuhého </a:t>
            </a:r>
            <a:r>
              <a:rPr lang="cs-CZ" altLang="cs-CZ" sz="1600" dirty="0" err="1"/>
              <a:t>KCl</a:t>
            </a:r>
            <a:endParaRPr lang="en-US" altLang="cs-CZ" sz="1600" dirty="0"/>
          </a:p>
          <a:p>
            <a:pPr>
              <a:buFontTx/>
              <a:buNone/>
            </a:pPr>
            <a:r>
              <a:rPr lang="cs-CZ" altLang="cs-CZ" sz="1600" dirty="0"/>
              <a:t>	Suma reakcí a energií</a:t>
            </a:r>
            <a:endParaRPr lang="en-US" altLang="cs-CZ" sz="1600" dirty="0"/>
          </a:p>
          <a:p>
            <a:pPr marL="0" indent="0">
              <a:buNone/>
            </a:pPr>
            <a:r>
              <a:rPr lang="cs-CZ" altLang="cs-CZ" sz="2000" dirty="0"/>
              <a:t>Celková energie</a:t>
            </a:r>
            <a:r>
              <a:rPr lang="en-US" altLang="cs-CZ" sz="2000" dirty="0"/>
              <a:t> </a:t>
            </a:r>
            <a:r>
              <a:rPr lang="en-US" altLang="cs-CZ" sz="2000" dirty="0">
                <a:sym typeface="Symbol" pitchFamily="18" charset="2"/>
              </a:rPr>
              <a:t></a:t>
            </a:r>
            <a:r>
              <a:rPr lang="en-US" altLang="cs-CZ" sz="2000" dirty="0"/>
              <a:t>434 kJ/</a:t>
            </a:r>
            <a:r>
              <a:rPr lang="en-US" altLang="cs-CZ" sz="2000" dirty="0" err="1"/>
              <a:t>mol</a:t>
            </a:r>
            <a:r>
              <a:rPr lang="en-US" altLang="cs-CZ" sz="2000" dirty="0"/>
              <a:t> </a:t>
            </a:r>
            <a:r>
              <a:rPr lang="cs-CZ" altLang="cs-CZ" sz="2000" dirty="0"/>
              <a:t>potvrzuje že jde o energeticky výhodný proces</a:t>
            </a:r>
            <a:r>
              <a:rPr lang="en-US" altLang="cs-CZ" sz="2000" dirty="0"/>
              <a:t>. </a:t>
            </a:r>
          </a:p>
          <a:p>
            <a:pPr marL="0" indent="0">
              <a:buNone/>
            </a:pPr>
            <a:r>
              <a:rPr lang="en-US" altLang="cs-CZ" sz="2000" dirty="0" err="1"/>
              <a:t>Energ</a:t>
            </a:r>
            <a:r>
              <a:rPr lang="cs-CZ" altLang="cs-CZ" sz="2000" dirty="0" err="1"/>
              <a:t>ie</a:t>
            </a:r>
            <a:r>
              <a:rPr lang="cs-CZ" altLang="cs-CZ" sz="2000" dirty="0"/>
              <a:t> 5. kroku je (záporná) mřížková energie.</a:t>
            </a:r>
            <a:r>
              <a:rPr lang="en-US" altLang="cs-CZ" sz="2000" dirty="0"/>
              <a:t> </a:t>
            </a:r>
            <a:endParaRPr lang="en-US" altLang="cs-CZ" sz="2000" b="1" dirty="0"/>
          </a:p>
          <a:p>
            <a:pPr marL="0" indent="0">
              <a:buNone/>
            </a:pPr>
            <a:endParaRPr lang="cs-CZ" altLang="cs-CZ" sz="2000" b="1" dirty="0" smtClean="0"/>
          </a:p>
          <a:p>
            <a:pPr marL="0" indent="0">
              <a:buNone/>
            </a:pPr>
            <a:r>
              <a:rPr lang="cs-CZ" altLang="cs-CZ" sz="2000" b="1" dirty="0" smtClean="0"/>
              <a:t>Mřížková </a:t>
            </a:r>
            <a:r>
              <a:rPr lang="cs-CZ" altLang="cs-CZ" sz="2000" b="1" dirty="0"/>
              <a:t>energie</a:t>
            </a:r>
            <a:r>
              <a:rPr lang="en-US" altLang="cs-CZ" sz="2000" b="1" dirty="0"/>
              <a:t>:</a:t>
            </a:r>
            <a:r>
              <a:rPr lang="en-US" altLang="cs-CZ" sz="2000" dirty="0"/>
              <a:t> </a:t>
            </a:r>
            <a:endParaRPr lang="cs-CZ" altLang="cs-CZ" sz="2000" dirty="0" smtClean="0"/>
          </a:p>
          <a:p>
            <a:pPr marL="0" indent="0">
              <a:buNone/>
            </a:pPr>
            <a:r>
              <a:rPr lang="cs-CZ" altLang="cs-CZ" sz="2000" dirty="0"/>
              <a:t> </a:t>
            </a:r>
            <a:r>
              <a:rPr lang="cs-CZ" altLang="cs-CZ" sz="2000" dirty="0" smtClean="0"/>
              <a:t>    </a:t>
            </a:r>
            <a:r>
              <a:rPr lang="en-US" altLang="cs-CZ" sz="2000" dirty="0" err="1" smtClean="0"/>
              <a:t>energ</a:t>
            </a:r>
            <a:r>
              <a:rPr lang="cs-CZ" altLang="cs-CZ" sz="2000" dirty="0" err="1"/>
              <a:t>ie</a:t>
            </a:r>
            <a:r>
              <a:rPr lang="cs-CZ" altLang="cs-CZ" sz="2000" dirty="0"/>
              <a:t> potřebná k rozrušení iontové vazby a sublimaci iontů (je vždy kladná)</a:t>
            </a:r>
            <a:r>
              <a:rPr lang="en-US" altLang="cs-CZ" sz="2000" dirty="0"/>
              <a:t>. </a:t>
            </a:r>
          </a:p>
          <a:p>
            <a:pPr>
              <a:buFontTx/>
              <a:buNone/>
            </a:pPr>
            <a:r>
              <a:rPr lang="en-US" altLang="cs-CZ" sz="2000" dirty="0"/>
              <a:t>	</a:t>
            </a:r>
          </a:p>
          <a:p>
            <a:endParaRPr lang="en-US" altLang="cs-CZ" sz="2000" dirty="0"/>
          </a:p>
        </p:txBody>
      </p:sp>
      <p:graphicFrame>
        <p:nvGraphicFramePr>
          <p:cNvPr id="243718" name="Object 6"/>
          <p:cNvGraphicFramePr>
            <a:graphicFrameLocks noChangeAspect="1"/>
          </p:cNvGraphicFramePr>
          <p:nvPr/>
        </p:nvGraphicFramePr>
        <p:xfrm>
          <a:off x="3635375" y="2060575"/>
          <a:ext cx="4176713" cy="178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634" name="Rovnice" r:id="rId4" imgW="4952880" imgH="2108160" progId="Equation.3">
                  <p:embed/>
                </p:oleObj>
              </mc:Choice>
              <mc:Fallback>
                <p:oleObj name="Rovnice" r:id="rId4" imgW="4952880" imgH="2108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2060575"/>
                        <a:ext cx="4176713" cy="17811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557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2" name="Picture 4" descr="cha56011_09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75" y="810673"/>
            <a:ext cx="82804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7810" name="Text Box 2"/>
          <p:cNvSpPr txBox="1">
            <a:spLocks noChangeArrowheads="1"/>
          </p:cNvSpPr>
          <p:nvPr/>
        </p:nvSpPr>
        <p:spPr bwMode="auto">
          <a:xfrm>
            <a:off x="495875" y="228600"/>
            <a:ext cx="830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cs-CZ" altLang="cs-CZ" sz="2400" b="1" dirty="0" err="1">
                <a:latin typeface="Book Antiqua" pitchFamily="18" charset="0"/>
              </a:rPr>
              <a:t>Bornův-Haberův</a:t>
            </a:r>
            <a:r>
              <a:rPr lang="cs-CZ" altLang="cs-CZ" sz="2400" b="1" dirty="0">
                <a:latin typeface="Book Antiqua" pitchFamily="18" charset="0"/>
              </a:rPr>
              <a:t> cyklus pro určení mřížkové energie</a:t>
            </a:r>
          </a:p>
        </p:txBody>
      </p:sp>
      <p:sp>
        <p:nvSpPr>
          <p:cNvPr id="247815" name="Text Box 7"/>
          <p:cNvSpPr txBox="1">
            <a:spLocks noChangeArrowheads="1"/>
          </p:cNvSpPr>
          <p:nvPr/>
        </p:nvSpPr>
        <p:spPr bwMode="auto">
          <a:xfrm>
            <a:off x="1692275" y="6195413"/>
            <a:ext cx="5012923" cy="457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cs-CZ" sz="2400" dirty="0" err="1">
                <a:latin typeface="Symbol" pitchFamily="18" charset="2"/>
              </a:rPr>
              <a:t>D</a:t>
            </a:r>
            <a:r>
              <a:rPr lang="en-US" altLang="cs-CZ" sz="2400" dirty="0" err="1"/>
              <a:t>H</a:t>
            </a:r>
            <a:r>
              <a:rPr lang="en-US" altLang="cs-CZ" sz="2400" baseline="-25000" dirty="0" err="1"/>
              <a:t>o</a:t>
            </a:r>
            <a:r>
              <a:rPr lang="cs-CZ" altLang="cs-CZ" sz="2400" baseline="-25000" dirty="0" err="1"/>
              <a:t>verall</a:t>
            </a:r>
            <a:r>
              <a:rPr lang="en-US" altLang="cs-CZ" sz="2400" dirty="0"/>
              <a:t> = </a:t>
            </a:r>
            <a:r>
              <a:rPr lang="en-US" altLang="cs-CZ" sz="2400" dirty="0">
                <a:latin typeface="Symbol" pitchFamily="18" charset="2"/>
              </a:rPr>
              <a:t>D</a:t>
            </a:r>
            <a:r>
              <a:rPr lang="en-US" altLang="cs-CZ" sz="2400" dirty="0"/>
              <a:t>H</a:t>
            </a:r>
            <a:r>
              <a:rPr lang="en-US" altLang="cs-CZ" sz="2400" baseline="-25000" dirty="0"/>
              <a:t>1</a:t>
            </a:r>
            <a:r>
              <a:rPr lang="en-US" altLang="cs-CZ" sz="2400" dirty="0"/>
              <a:t> + </a:t>
            </a:r>
            <a:r>
              <a:rPr lang="en-US" altLang="cs-CZ" sz="2400" dirty="0">
                <a:latin typeface="Symbol" pitchFamily="18" charset="2"/>
              </a:rPr>
              <a:t>D</a:t>
            </a:r>
            <a:r>
              <a:rPr lang="en-US" altLang="cs-CZ" sz="2400" dirty="0"/>
              <a:t>H</a:t>
            </a:r>
            <a:r>
              <a:rPr lang="en-US" altLang="cs-CZ" sz="2400" baseline="-25000" dirty="0"/>
              <a:t>2</a:t>
            </a:r>
            <a:r>
              <a:rPr lang="en-US" altLang="cs-CZ" sz="2400" dirty="0"/>
              <a:t> + </a:t>
            </a:r>
            <a:r>
              <a:rPr lang="en-US" altLang="cs-CZ" sz="2400" dirty="0">
                <a:latin typeface="Symbol" pitchFamily="18" charset="2"/>
              </a:rPr>
              <a:t>D</a:t>
            </a:r>
            <a:r>
              <a:rPr lang="en-US" altLang="cs-CZ" sz="2400" dirty="0"/>
              <a:t>H</a:t>
            </a:r>
            <a:r>
              <a:rPr lang="en-US" altLang="cs-CZ" sz="2400" baseline="-25000" dirty="0"/>
              <a:t>3</a:t>
            </a:r>
            <a:r>
              <a:rPr lang="en-US" altLang="cs-CZ" sz="2400" dirty="0"/>
              <a:t> + </a:t>
            </a:r>
            <a:r>
              <a:rPr lang="en-US" altLang="cs-CZ" sz="2400" dirty="0">
                <a:latin typeface="Symbol" pitchFamily="18" charset="2"/>
              </a:rPr>
              <a:t>D</a:t>
            </a:r>
            <a:r>
              <a:rPr lang="en-US" altLang="cs-CZ" sz="2400" dirty="0"/>
              <a:t>H</a:t>
            </a:r>
            <a:r>
              <a:rPr lang="en-US" altLang="cs-CZ" sz="2400" baseline="-25000" dirty="0"/>
              <a:t>4</a:t>
            </a:r>
            <a:r>
              <a:rPr lang="en-US" altLang="cs-CZ" sz="2400" dirty="0"/>
              <a:t> + </a:t>
            </a:r>
            <a:r>
              <a:rPr lang="en-US" altLang="cs-CZ" sz="2400" dirty="0">
                <a:latin typeface="Symbol" pitchFamily="18" charset="2"/>
              </a:rPr>
              <a:t>D</a:t>
            </a:r>
            <a:r>
              <a:rPr lang="en-US" altLang="cs-CZ" sz="2400" dirty="0"/>
              <a:t>H</a:t>
            </a:r>
            <a:r>
              <a:rPr lang="en-US" altLang="cs-CZ" sz="2400" baseline="-25000" dirty="0"/>
              <a:t>5</a:t>
            </a:r>
            <a:endParaRPr lang="en-US" altLang="cs-CZ" sz="2400" dirty="0"/>
          </a:p>
        </p:txBody>
      </p:sp>
      <p:pic>
        <p:nvPicPr>
          <p:cNvPr id="1617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234" y="990599"/>
            <a:ext cx="1981200" cy="1722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524000" y="6195413"/>
            <a:ext cx="5562600" cy="5101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136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2" y="2819399"/>
            <a:ext cx="619125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30" name="Picture 2" descr="VÃ½sledek obrÃ¡zku pro ionisation dissociation bo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04800"/>
            <a:ext cx="3207320" cy="270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44685" y="576590"/>
            <a:ext cx="3102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Mřížková energie</a:t>
            </a:r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6" descr="VÃ½sledek obrÃ¡zku pro lattice energy tre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8" descr="VÃ½sledek obrÃ¡zku pro lattice energy tre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5293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852" y="3810000"/>
            <a:ext cx="2246374" cy="1561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4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54771"/>
            <a:ext cx="3542726" cy="143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301626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Kovová vazba</a:t>
            </a:r>
            <a:endParaRPr lang="cs-CZ" sz="3200" b="1" dirty="0"/>
          </a:p>
        </p:txBody>
      </p:sp>
      <p:pic>
        <p:nvPicPr>
          <p:cNvPr id="179204" name="Picture 4" descr="VÃ½sledek obrÃ¡zku pro metal bo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694195"/>
            <a:ext cx="2057400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2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671740"/>
            <a:ext cx="4495800" cy="195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210766" y="1066800"/>
            <a:ext cx="874030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= valenční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elektrony sdíleny více atomy v krystalické mřížce kovu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(kovové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ionty jsou obklopeny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elektronovým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plynem“) . Přítomnost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takových volných elektronů velmi dobře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vysvětluje vysokou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tepelnou a elektrickou vodivost, kovový lesk, pravidelnou krystalickou mřížku, nízkou elektronegativitu, tvorbu kationtů, neprůhlednost a další vlastnosti kovů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Elektrony jsou rozděleny do několika energetických pásů a pouze některé z nich mají energii, která umožňuje volný pohyb elektronů po struktuře. V závislosti na množství elektronů ve vodivostních pásech se odvíjí schopnost celé struktury přenášet teplo nebo elektrický náboj.</a:t>
            </a:r>
          </a:p>
        </p:txBody>
      </p:sp>
    </p:spTree>
    <p:extLst>
      <p:ext uri="{BB962C8B-B14F-4D97-AF65-F5344CB8AC3E}">
        <p14:creationId xmlns:p14="http://schemas.microsoft.com/office/powerpoint/2010/main" val="375763382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Kovový charakter</a:t>
            </a:r>
            <a:endParaRPr lang="cs-CZ" sz="3200" b="1" dirty="0"/>
          </a:p>
        </p:txBody>
      </p:sp>
      <p:pic>
        <p:nvPicPr>
          <p:cNvPr id="160770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51" y="1828800"/>
            <a:ext cx="8767349" cy="460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239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39949" y="152400"/>
            <a:ext cx="8686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Tepelná a elektrická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vodivost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ovlivněna elektronovým plynem který se nachází mezi uzlovými body mřížky. Například u hořčíku je počet valenčních elektronů 3s v tomto případě , dochází k překryvu vrstev 3s a 3p , takže ze všech molekulových orbitalů z valenční vrstvy vzniklého z vrstvy 3s a 3p o dané energii je jich zaplněna jen čtvrtina. Elektrony mohou v kovech snadno přecházet do volných molekulových orbitalů ve valenční vrstvě a způsobují tak dobrou elektrickou vodivost. Čím jsou uzlové body blíž u sebe tím elektrony hůře prochází. (vodivost je tak slabší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1250" name="Picture 2" descr="VÃ½sledek obrÃ¡zku pro vodivost kovÅ¯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106" y="4800600"/>
            <a:ext cx="1637643" cy="137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07523" y="4114800"/>
            <a:ext cx="69661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Kujnost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Při kování nebo tváření se díky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delokalizaci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vazebných elektronů jednotlivé vrstvy krystalové mřížky po sobě volně posouvají. Kujnost je ovlivněna vzdáleností uzlových bodů. Čím jsou uzlové body více u sebe tím je kov tvrdší, ale křehčí. V opačném případě je kov měkčí a snadno se upravuje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Podle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Frenkelovy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teorie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lze tažnost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 kujnost kovů vysvětlit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pohybem dislokací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v krystalové mřížce kovu.</a:t>
            </a:r>
          </a:p>
        </p:txBody>
      </p:sp>
      <p:pic>
        <p:nvPicPr>
          <p:cNvPr id="1812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331" y="2819400"/>
            <a:ext cx="4711284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918800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2400" y="228600"/>
            <a:ext cx="88392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Pásová struktura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odpovídá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přípustným energetickým stavům všech elektronů v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kodenzovaných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(pevných) krystalických látkách. S pásovou strukturou úzce souvisí i elektrická vodivost jednotlivých látek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V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pevné krystalické látce jsou atomy ve velké koncentraci složeny do pravidelného tvaru. Elektrony jsou zde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delokalizované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',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vzájemně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interagují a vytvářejí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pásy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povolených energií.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Tyto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pásy se mohou vzájemně překrývat nebo mezi nimi může být určitá mezera, kde se nevyskytuje žádný možný stav (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zakázaný pás). Elektrony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látce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zaplňují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elektronové pásy od energeticky nejnižších (nejvýhodnějších) stavů. Poslední elektronový pás obsazený elektrony je nazýván valenční pás podle toho, že jej tvoří valenční elektrony z jednotlivých atomů krystalu. První neobsazený elektronový pás je nazýván vodivostní pás, protože elektrony v zaplněném valenčním pásu nemohou přispívat k elektrické vodivosti materiálu. Až poté, co se elektrony dostanou do vodivostního pásu, se látka stává vodivou.</a:t>
            </a:r>
          </a:p>
        </p:txBody>
      </p:sp>
      <p:pic>
        <p:nvPicPr>
          <p:cNvPr id="182280" name="Picture 8" descr="Obr. 2 PÅekryv N orbitalÅ¯ p atomÅ¯ stejnÃ©ho prv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257800"/>
            <a:ext cx="2895600" cy="97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282" name="Picture 10" descr="VÃ½sledek obrÃ¡zku pro PÃ¡sovÃ¡ struktu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927853"/>
            <a:ext cx="3238500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11733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VÃ½sledek obrÃ¡zku pro effective nuclear charge periodic t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3325"/>
            <a:ext cx="8897566" cy="629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714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81000" y="381000"/>
            <a:ext cx="8273374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proces</a:t>
            </a:r>
            <a:r>
              <a:rPr 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(r</a:t>
            </a:r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apid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neutron capture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  Rychlým zachycením neutronů v termonukleárním plazmatu bohatém na neutrony (např.  v obalu explodující supernovy) vznikla jádra s nadbytkem neutronů. Následným opakovaným beta-rozpadem (postupným vysíláním elektronů z jádra) se pak postupně stabilizují. Takto mohou vznikla celá řada nuklidů mezi protonovým číslem Z = 26 – 92 (např. brom, cín, platina, všechny vzácné zeminy) i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 vysoké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transurany, v jejichž jádru je více než 210 nukleonů (polonium, thorium, uran atd.). 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381000" y="2895600"/>
            <a:ext cx="827337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 – proces (</a:t>
            </a:r>
            <a:r>
              <a:rPr lang="cs-CZ" altLang="cs-CZ" b="1" i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slow</a:t>
            </a:r>
            <a:r>
              <a:rPr lang="cs-CZ" altLang="cs-CZ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neutron </a:t>
            </a:r>
            <a:r>
              <a:rPr lang="cs-CZ" altLang="cs-CZ" b="1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capture</a:t>
            </a:r>
            <a:r>
              <a:rPr lang="cs-CZ" altLang="cs-CZ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b="1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process</a:t>
            </a:r>
            <a:r>
              <a:rPr lang="cs-CZ" altLang="cs-CZ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cs-CZ" altLang="cs-CZ" b="1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Proces</a:t>
            </a:r>
            <a:r>
              <a:rPr lang="cs-CZ" altLang="cs-CZ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při kterém neutrony procházejí elektrostatickou bariérou a připojují se k atomovým jádrům. Tímto způsobem vznikají vyšší a vyšší prvky, od </a:t>
            </a:r>
            <a:r>
              <a:rPr lang="cs-CZ" altLang="cs-CZ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63</a:t>
            </a:r>
            <a:r>
              <a:rPr lang="cs-CZ" altLang="cs-CZ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Cu po </a:t>
            </a:r>
            <a:r>
              <a:rPr lang="cs-CZ" altLang="cs-CZ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109</a:t>
            </a:r>
            <a:r>
              <a:rPr lang="cs-CZ" altLang="cs-CZ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Bi</a:t>
            </a:r>
            <a:r>
              <a:rPr lang="cs-CZ" altLang="cs-CZ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altLang="cs-CZ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Probíhá v posledních fázích vývoje masivních hvězd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červených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obr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ve žhavém termonukleárním plazmatu v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jejich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nitru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S-proces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nemůže syntetizovat jádra s větším A než 209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vismut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), neboť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zachycení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neutronu tímto jádrem následuje rychlý alfa-rozpad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381000" y="5181600"/>
            <a:ext cx="8077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proces</a:t>
            </a:r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neutron </a:t>
            </a:r>
            <a:r>
              <a:rPr lang="cs-CZ" altLang="cs-CZ" b="1" i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capture</a:t>
            </a:r>
            <a:r>
              <a:rPr lang="cs-CZ" altLang="cs-CZ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b="1" i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process</a:t>
            </a:r>
            <a:r>
              <a:rPr lang="cs-CZ" altLang="cs-CZ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cs-CZ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Volné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protony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mají takovou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energii, že dokáží projít elektrostatickou bariérou a reagovat s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jádrem.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Vznikají vněm prvky od Ti po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Nejvýznamnější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je tento proces ve stádiu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pre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-supernovy.</a:t>
            </a:r>
          </a:p>
        </p:txBody>
      </p:sp>
    </p:spTree>
    <p:extLst>
      <p:ext uri="{BB962C8B-B14F-4D97-AF65-F5344CB8AC3E}">
        <p14:creationId xmlns:p14="http://schemas.microsoft.com/office/powerpoint/2010/main" val="148714535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http://periodictable.com/Properties/A/ElectricalConductivity.st.lo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686800" cy="600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7046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cs-CZ" sz="3200" b="1" dirty="0" smtClean="0"/>
              <a:t>Vodíkové můstky</a:t>
            </a:r>
            <a:endParaRPr lang="cs-CZ" sz="3200" b="1" dirty="0"/>
          </a:p>
        </p:txBody>
      </p:sp>
      <p:sp>
        <p:nvSpPr>
          <p:cNvPr id="3" name="Obdélník 2"/>
          <p:cNvSpPr/>
          <p:nvPr/>
        </p:nvSpPr>
        <p:spPr>
          <a:xfrm>
            <a:off x="228600" y="1143000"/>
            <a:ext cx="8763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Vodíková vazba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(často také vodíkový můstek) je nejsilnější z nevazebných interakcí.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podstatně slabší než iontová nebo kovalentní vazba, ale silnější než většina ostatních mezimolekulárních sil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dirty="0"/>
              <a:t>Vodíkovou vazbu tvoří na jedné </a:t>
            </a:r>
            <a:r>
              <a:rPr lang="cs-CZ" sz="2000" i="1" dirty="0"/>
              <a:t>straně skupina vodík + silně elektronegativní prvek </a:t>
            </a:r>
            <a:r>
              <a:rPr lang="cs-CZ" sz="2000" dirty="0" smtClean="0"/>
              <a:t>(kyslík </a:t>
            </a:r>
            <a:r>
              <a:rPr lang="cs-CZ" sz="2000" dirty="0"/>
              <a:t>nebo dusík) a na druhé straně </a:t>
            </a:r>
            <a:r>
              <a:rPr lang="cs-CZ" sz="2000" i="1" dirty="0"/>
              <a:t>atom s volným elektronovým párem </a:t>
            </a:r>
            <a:r>
              <a:rPr lang="cs-CZ" sz="2000" dirty="0" smtClean="0"/>
              <a:t>(kyslík</a:t>
            </a:r>
            <a:r>
              <a:rPr lang="cs-CZ" sz="2000" dirty="0"/>
              <a:t>, fluor nebo dusík</a:t>
            </a:r>
            <a:r>
              <a:rPr lang="cs-CZ" sz="2000" dirty="0" smtClean="0"/>
              <a:t>).</a:t>
            </a:r>
            <a:endParaRPr lang="cs-CZ" sz="2000" dirty="0"/>
          </a:p>
        </p:txBody>
      </p:sp>
      <p:sp>
        <p:nvSpPr>
          <p:cNvPr id="6" name="Obdélník 5"/>
          <p:cNvSpPr/>
          <p:nvPr/>
        </p:nvSpPr>
        <p:spPr>
          <a:xfrm>
            <a:off x="228600" y="5082064"/>
            <a:ext cx="8763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Protože má atom vodíku pouze jeden elektron, dojde při vytvoření vazby k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výrazně elektronegativnímu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prvku ke značnému odhalení jeho atomového jádra, tedy kladně nabitého protonu. Vzniklý parciální kladný náboj na atomu vodíku může poutat nevazebné elektronové páry okolních molekul (v případě intramolekulární vazby jde o elektronové páry stejné molekuly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1666" name="Picture 2" descr="VÃ½sledek obrÃ¡zku pro vodÃ­kovÃ¡ vaz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908473"/>
            <a:ext cx="2590800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1668" name="Picture 4" descr="VÃ½sledek obrÃ¡zku pro Hydrogen Bo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96663"/>
            <a:ext cx="190500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16090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cs-CZ" sz="3200" b="1" dirty="0" smtClean="0"/>
              <a:t>Vodíkové můstky</a:t>
            </a:r>
            <a:endParaRPr lang="cs-CZ" sz="3200" b="1" dirty="0"/>
          </a:p>
        </p:txBody>
      </p:sp>
      <p:pic>
        <p:nvPicPr>
          <p:cNvPr id="225284" name="Picture 4" descr="https://4.bp.blogspot.com/-fdFE2o3113E/VaTMg2wQWRI/AAAAAAAAAnU/WGG1LrfiaN4/s400/figure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62445"/>
            <a:ext cx="4721226" cy="384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52919" y="959796"/>
            <a:ext cx="8610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Vodíková vazba způsobuje zvětšení mezimolekulárních přitažlivých sil, což silně ovlivní fyzikálně-chemické vlastnosti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systému (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teplotu varu a tání, hustotu, viskozitu, (všechny se zvyšují) atd.). Díky vodíkové vazbě má voda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teplotu varu 100 °C, zatímco sulfan 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S, který vodíkové vazby nevytváří, vře při −60,75 °C.</a:t>
            </a:r>
          </a:p>
        </p:txBody>
      </p:sp>
      <p:pic>
        <p:nvPicPr>
          <p:cNvPr id="225288" name="Picture 8" descr="VÃ½sledek obrÃ¡zku pro vodÃ­kovÃ¡ vaz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81400"/>
            <a:ext cx="3200400" cy="176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68072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Ã½sledek obrÃ¡zku pro hydrogen bo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1313960"/>
            <a:ext cx="3450421" cy="184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0" name="Picture 2" descr="VÃ½sledek obrÃ¡zku pro vodÃ­kovÃ¡ vaz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257800"/>
            <a:ext cx="2779557" cy="109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915" y="2414552"/>
            <a:ext cx="3055294" cy="1911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333" name="Picture 5" descr="VÃ½sledek obrÃ¡zku pro vodÃ­kovÃ¡ vazb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8411"/>
            <a:ext cx="3581400" cy="136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350662"/>
            <a:ext cx="46386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338" name="Picture 10" descr="VÃ½sledek obrÃ¡zku pro Hydrogen Bo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18798"/>
            <a:ext cx="4791075" cy="172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41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010" y="381000"/>
            <a:ext cx="3112336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723487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rmAutofit/>
          </a:bodyPr>
          <a:lstStyle/>
          <a:p>
            <a:r>
              <a:rPr lang="cs-CZ" sz="3200" b="1" dirty="0" err="1" smtClean="0"/>
              <a:t>Mezimolekulové</a:t>
            </a:r>
            <a:r>
              <a:rPr lang="cs-CZ" sz="3200" b="1" dirty="0" smtClean="0"/>
              <a:t> </a:t>
            </a:r>
            <a:r>
              <a:rPr lang="cs-CZ" sz="3200" b="1" dirty="0"/>
              <a:t>interakce</a:t>
            </a:r>
          </a:p>
        </p:txBody>
      </p:sp>
      <p:sp>
        <p:nvSpPr>
          <p:cNvPr id="3" name="Obdélník 2"/>
          <p:cNvSpPr/>
          <p:nvPr/>
        </p:nvSpPr>
        <p:spPr>
          <a:xfrm>
            <a:off x="226976" y="1143000"/>
            <a:ext cx="883919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Elektrostatická interakce  (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Keesomův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efekt):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elektrostatické přitahování opačně nabitých pólů polárních molekul. Aby bylo dosaženo minima energie, budou se dipóly samovolně orientovat souhlasně. Lze jí vysvětlit skutečnost, že polární pevné látky se rozpouštějí v polárních rozpouštědlech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. Je přitažlivá i odpudivá.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Indukční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interakce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polarizační interakce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Debyeho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efekt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interakce typu dipól-indukovaný dipól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Permanentní dipól jedné molekuly je schopen indukovat dipólový moment v druhé molekule. Pokud permanentní dipól přestane působit, zmizí také indukovaný dipól druhé molekuly. Energie interakce závisí na vzdálenosti, velikosti permanentního dipólu a schopnosti druhé molekuly se polarizovat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. Je pouze přitažlivá.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Disperzní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interakce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Londonův efekt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rozložení elektronů v molekulových orbitalech nepolárních molekul není neměnné, ale neustále se velmi rychle mění, čímž nastává polarizace dvou elektronových hustot, takže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vzniká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proměnný nebo oscilující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dipól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Vzájemná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interakce těchto krátkodobých dipólů vede k synchronizaci jejich oscilaci, což je podstatou přitažlivých disperzních sil. Tato interakce například umožňuje zkapalňování vzácných plynů nebo působí mezi vrstvami v grafitu či při stabilizaci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dvojšroubovice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DNA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. Je pouze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přitažlivá.</a:t>
            </a:r>
          </a:p>
          <a:p>
            <a:pPr algn="just"/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2793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Ã½sledek obrÃ¡zku pro gek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54" y="4356372"/>
            <a:ext cx="2822698" cy="223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Ã½sledek obrÃ¡zku pro london dispersion forces in grap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493366"/>
            <a:ext cx="2634975" cy="208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3954" name="Picture 2" descr="https://is.muni.cz/do/rect/el/estud/prif/js11/fyz_chem/web/obr/2/tab_vdW-interakc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9" y="1524000"/>
            <a:ext cx="3972561" cy="259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295070" y="412074"/>
            <a:ext cx="85441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b="1" dirty="0"/>
              <a:t>Repulzní interakce (Pauliho repulze): </a:t>
            </a:r>
            <a:r>
              <a:rPr lang="cs-CZ" dirty="0"/>
              <a:t>je způsobena repulzí vzájemně se překrývajících elektronových hustot a její podstatou je Pauliho princip výlučnosti dvou elektronů se stejným spinem ve stejném elektronovém obalu. Je vždy odpudivá a její velikost roste s klesající vzdáleností.</a:t>
            </a:r>
          </a:p>
        </p:txBody>
      </p:sp>
      <p:pic>
        <p:nvPicPr>
          <p:cNvPr id="253958" name="Picture 6" descr="VÃ½sledek obrÃ¡zku pro Evarcha arcua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561" y="4673039"/>
            <a:ext cx="23812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39284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perso.numericable.fr/vincent.hedberg/periodicity/periodicity_Page_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423083"/>
            <a:ext cx="8836026" cy="625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60507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Chemick</a:t>
            </a:r>
            <a:r>
              <a:rPr lang="cs-CZ" b="1" dirty="0" smtClean="0"/>
              <a:t>é reakce</a:t>
            </a:r>
            <a:endParaRPr lang="cs-CZ" b="1" dirty="0"/>
          </a:p>
        </p:txBody>
      </p:sp>
      <p:pic>
        <p:nvPicPr>
          <p:cNvPr id="238594" name="Picture 2" descr="VÃ½sledek obrÃ¡zku pro ChemickÃ© reak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362200"/>
            <a:ext cx="6705600" cy="194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91979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6046111" cy="563562"/>
          </a:xfrm>
        </p:spPr>
        <p:txBody>
          <a:bodyPr>
            <a:normAutofit fontScale="90000"/>
          </a:bodyPr>
          <a:lstStyle/>
          <a:p>
            <a:r>
              <a:rPr lang="cs-CZ" sz="3200" b="1" dirty="0" smtClean="0"/>
              <a:t>Tepelné zabarvení reakce</a:t>
            </a:r>
            <a:endParaRPr lang="cs-CZ" sz="3200" b="1" dirty="0"/>
          </a:p>
        </p:txBody>
      </p:sp>
      <p:pic>
        <p:nvPicPr>
          <p:cNvPr id="233476" name="Picture 4" descr="VÃ½sledek obrÃ¡zku pro enthal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255" y="3944566"/>
            <a:ext cx="4486834" cy="270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3478" name="Picture 6" descr="SouvisejÃ­cÃ­ obrÃ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56" y="4343399"/>
            <a:ext cx="4133859" cy="205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08334" y="1066800"/>
            <a:ext cx="85749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Enthalpie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(H)  = veličina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vyjadřující tepelnou energii uloženou v jednotkovém množství látky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Reakční teplo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H] je množství tepla, které soustava s okolím vymění při reakci. Reakce probíhá za konstantního tlaku v rozsahu 1 molu základních reakčních přeměn.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Při exotermních dějích je reakční teplo záporné – systém teplo odevzdal, při endotermních dějích je kladné – systém teplo přijal.</a:t>
            </a:r>
          </a:p>
        </p:txBody>
      </p:sp>
    </p:spTree>
    <p:extLst>
      <p:ext uri="{BB962C8B-B14F-4D97-AF65-F5344CB8AC3E}">
        <p14:creationId xmlns:p14="http://schemas.microsoft.com/office/powerpoint/2010/main" val="149143073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40" y="1078673"/>
            <a:ext cx="8542080" cy="360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ovéPole 4"/>
          <p:cNvSpPr txBox="1">
            <a:spLocks noChangeArrowheads="1"/>
          </p:cNvSpPr>
          <p:nvPr/>
        </p:nvSpPr>
        <p:spPr bwMode="auto">
          <a:xfrm>
            <a:off x="632161" y="244826"/>
            <a:ext cx="2527387" cy="59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spcAft>
                <a:spcPts val="1413"/>
              </a:spcAft>
              <a:defRPr sz="32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cs-CZ" altLang="cs-CZ" sz="3300" b="1">
                <a:latin typeface="Calibri" pitchFamily="34" charset="0"/>
                <a:cs typeface="Arial" pitchFamily="34" charset="0"/>
              </a:rPr>
              <a:t>Hessův zákon</a:t>
            </a:r>
          </a:p>
        </p:txBody>
      </p:sp>
      <p:sp>
        <p:nvSpPr>
          <p:cNvPr id="22532" name="Obdélník 5"/>
          <p:cNvSpPr>
            <a:spLocks noChangeArrowheads="1"/>
          </p:cNvSpPr>
          <p:nvPr/>
        </p:nvSpPr>
        <p:spPr bwMode="auto">
          <a:xfrm>
            <a:off x="424800" y="866971"/>
            <a:ext cx="8501760" cy="838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spcAft>
                <a:spcPts val="1413"/>
              </a:spcAft>
              <a:defRPr sz="32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cs-CZ" altLang="cs-CZ" sz="1600" b="1">
                <a:latin typeface="Calibri" pitchFamily="34" charset="0"/>
                <a:cs typeface="Arial" pitchFamily="34" charset="0"/>
              </a:rPr>
              <a:t>"Celkové reakční teplo reakce, kterou vzniká určitý produkt, nezávisí na způsobu, jak tento produkt z výchozích látek vzniká. "</a:t>
            </a:r>
            <a:r>
              <a:rPr lang="cs-CZ" altLang="cs-CZ" sz="1600">
                <a:latin typeface="Calibri" pitchFamily="34" charset="0"/>
                <a:cs typeface="Arial" pitchFamily="34" charset="0"/>
              </a:rPr>
              <a:t/>
            </a:r>
            <a:br>
              <a:rPr lang="cs-CZ" altLang="cs-CZ" sz="1600">
                <a:latin typeface="Calibri" pitchFamily="34" charset="0"/>
                <a:cs typeface="Arial" pitchFamily="34" charset="0"/>
              </a:rPr>
            </a:br>
            <a:endParaRPr lang="cs-CZ" altLang="cs-CZ" sz="1600">
              <a:latin typeface="Calibri" pitchFamily="34" charset="0"/>
              <a:cs typeface="Arial" pitchFamily="34" charset="0"/>
            </a:endParaRPr>
          </a:p>
        </p:txBody>
      </p:sp>
      <p:pic>
        <p:nvPicPr>
          <p:cNvPr id="22533" name="Picture 2" descr="\Delta H^0_{298} = \sum(\Delta H^0_{sl})_{prod.} - \sum(\Delta H^0_{sl})_{reakt.}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840" y="5026128"/>
            <a:ext cx="5352480" cy="46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4" descr="\Delta H^0_{298} = \sum(\Delta H^0_{sp})_{reakt.} - \sum(\Delta H^0_{sp})_{prod.}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680" y="5875817"/>
            <a:ext cx="5460480" cy="41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ovéPole 6"/>
          <p:cNvSpPr txBox="1">
            <a:spLocks noChangeArrowheads="1"/>
          </p:cNvSpPr>
          <p:nvPr/>
        </p:nvSpPr>
        <p:spPr bwMode="auto">
          <a:xfrm>
            <a:off x="424800" y="4867711"/>
            <a:ext cx="1382400" cy="143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spcAft>
                <a:spcPts val="1413"/>
              </a:spcAft>
              <a:defRPr sz="32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angal" pitchFamily="18" charset="0"/>
                <a:cs typeface="Mangal" pitchFamily="18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cs-CZ" altLang="cs-CZ" sz="2200" b="1">
                <a:latin typeface="Calibri" pitchFamily="34" charset="0"/>
                <a:cs typeface="Arial" pitchFamily="34" charset="0"/>
              </a:rPr>
              <a:t>Slučovací:</a:t>
            </a:r>
          </a:p>
          <a:p>
            <a:pPr eaLnBrk="1" hangingPunct="1">
              <a:spcAft>
                <a:spcPct val="0"/>
              </a:spcAft>
            </a:pPr>
            <a:endParaRPr lang="cs-CZ" altLang="cs-CZ" sz="2200" b="1">
              <a:latin typeface="Calibri" pitchFamily="34" charset="0"/>
              <a:cs typeface="Arial" pitchFamily="34" charset="0"/>
            </a:endParaRPr>
          </a:p>
          <a:p>
            <a:pPr eaLnBrk="1" hangingPunct="1">
              <a:spcAft>
                <a:spcPct val="0"/>
              </a:spcAft>
            </a:pPr>
            <a:endParaRPr lang="cs-CZ" altLang="cs-CZ" sz="2200" b="1">
              <a:latin typeface="Calibri" pitchFamily="34" charset="0"/>
              <a:cs typeface="Arial" pitchFamily="34" charset="0"/>
            </a:endParaRPr>
          </a:p>
          <a:p>
            <a:pPr eaLnBrk="1" hangingPunct="1">
              <a:spcAft>
                <a:spcPct val="0"/>
              </a:spcAft>
            </a:pPr>
            <a:r>
              <a:rPr lang="cs-CZ" altLang="cs-CZ" sz="2200" b="1">
                <a:latin typeface="Calibri" pitchFamily="34" charset="0"/>
                <a:cs typeface="Arial" pitchFamily="34" charset="0"/>
              </a:rPr>
              <a:t>Spalné:</a:t>
            </a:r>
          </a:p>
        </p:txBody>
      </p:sp>
    </p:spTree>
    <p:extLst>
      <p:ext uri="{BB962C8B-B14F-4D97-AF65-F5344CB8AC3E}">
        <p14:creationId xmlns:p14="http://schemas.microsoft.com/office/powerpoint/2010/main" val="17736267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>
          <a:xfrm>
            <a:off x="381000" y="381000"/>
            <a:ext cx="800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rp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proces (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rapid proton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capture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Protony jsou postupně zachycovány jádrem, vznikají prvky po Te, vznik těžších nuklidů je limitován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-rozpadem.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Nejvýznamnější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je tento proces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v neutronových hvězdách. 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1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58328"/>
            <a:ext cx="609599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41070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18" y="942216"/>
            <a:ext cx="7824281" cy="507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84534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Změna </a:t>
            </a:r>
            <a:r>
              <a:rPr lang="cs-CZ" sz="3200" b="1" dirty="0" err="1" smtClean="0"/>
              <a:t>Gibbsovy</a:t>
            </a:r>
            <a:r>
              <a:rPr lang="cs-CZ" sz="3200" b="1" dirty="0" smtClean="0"/>
              <a:t> energie</a:t>
            </a:r>
            <a:endParaRPr lang="cs-CZ" sz="3200" b="1" dirty="0"/>
          </a:p>
        </p:txBody>
      </p:sp>
      <p:sp>
        <p:nvSpPr>
          <p:cNvPr id="4" name="Obdélník 3"/>
          <p:cNvSpPr/>
          <p:nvPr/>
        </p:nvSpPr>
        <p:spPr>
          <a:xfrm>
            <a:off x="762000" y="1536305"/>
            <a:ext cx="2819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b="1" dirty="0"/>
              <a:t>Δ</a:t>
            </a:r>
            <a:r>
              <a:rPr lang="cs-CZ" sz="3200" b="1" i="1" dirty="0"/>
              <a:t>G = </a:t>
            </a:r>
            <a:r>
              <a:rPr lang="el-GR" sz="3200" b="1" dirty="0"/>
              <a:t>Δ</a:t>
            </a:r>
            <a:r>
              <a:rPr lang="cs-CZ" sz="3200" b="1" i="1" dirty="0"/>
              <a:t>H – T</a:t>
            </a:r>
            <a:r>
              <a:rPr lang="el-GR" sz="3200" b="1" dirty="0"/>
              <a:t>Δ</a:t>
            </a:r>
            <a:r>
              <a:rPr lang="cs-CZ" sz="3200" b="1" i="1" dirty="0"/>
              <a:t>S</a:t>
            </a:r>
            <a:endParaRPr lang="cs-CZ" sz="3200" dirty="0"/>
          </a:p>
        </p:txBody>
      </p:sp>
      <p:sp>
        <p:nvSpPr>
          <p:cNvPr id="5" name="Obdélník 4"/>
          <p:cNvSpPr/>
          <p:nvPr/>
        </p:nvSpPr>
        <p:spPr>
          <a:xfrm>
            <a:off x="176719" y="2514600"/>
            <a:ext cx="8839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Úbytek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Gibbsovy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energie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G systému za konstantního tlaku a teploty, je roven maximální práci, kterou může systém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vykonat (odevzdat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okolí).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Změna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Gibbsovy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energie je mírou vychýlení se od rovnovážného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stavu.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5003260" y="1367027"/>
            <a:ext cx="3581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 = </a:t>
            </a:r>
            <a:r>
              <a:rPr lang="cs-CZ" dirty="0" err="1"/>
              <a:t>enthalpie</a:t>
            </a:r>
            <a:r>
              <a:rPr lang="cs-CZ" dirty="0"/>
              <a:t> </a:t>
            </a:r>
          </a:p>
          <a:p>
            <a:r>
              <a:rPr lang="cs-CZ" dirty="0"/>
              <a:t>T = termodynamická teplota</a:t>
            </a:r>
          </a:p>
          <a:p>
            <a:r>
              <a:rPr lang="cs-CZ" dirty="0"/>
              <a:t>S = entropie</a:t>
            </a:r>
          </a:p>
        </p:txBody>
      </p:sp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215" y="4114800"/>
            <a:ext cx="4505831" cy="2537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239356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1760"/>
            <a:ext cx="4540732" cy="278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451" y="4027498"/>
            <a:ext cx="4426549" cy="2701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24000"/>
            <a:ext cx="5410200" cy="2289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bdélník 10"/>
          <p:cNvSpPr/>
          <p:nvPr/>
        </p:nvSpPr>
        <p:spPr>
          <a:xfrm>
            <a:off x="304800" y="381000"/>
            <a:ext cx="8610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Chemická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reakce může být poháněna (tzn. dosáhnout negativní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G) buď vhodnou (tedy negativní) změnou entalpie nebo dostatečným nárůstem entropie či oběma současně.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249542" y="2752429"/>
            <a:ext cx="26658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R"/>
            </a:pPr>
            <a:r>
              <a:rPr lang="cs-CZ" dirty="0" smtClean="0"/>
              <a:t>Exotermický rozklad</a:t>
            </a:r>
          </a:p>
          <a:p>
            <a:pPr marL="342900" indent="-342900">
              <a:buAutoNum type="alphaLcParenR"/>
            </a:pPr>
            <a:r>
              <a:rPr lang="cs-CZ" dirty="0" err="1" smtClean="0"/>
              <a:t>Exotemické</a:t>
            </a:r>
            <a:r>
              <a:rPr lang="cs-CZ" dirty="0" smtClean="0"/>
              <a:t> slučování</a:t>
            </a:r>
          </a:p>
          <a:p>
            <a:pPr marL="342900" indent="-342900">
              <a:buAutoNum type="alphaLcParenR"/>
            </a:pPr>
            <a:r>
              <a:rPr lang="cs-CZ" dirty="0" smtClean="0"/>
              <a:t>Endotermický </a:t>
            </a:r>
            <a:r>
              <a:rPr lang="cs-CZ" dirty="0"/>
              <a:t>rozklad</a:t>
            </a:r>
          </a:p>
          <a:p>
            <a:pPr marL="342900" indent="-342900">
              <a:buAutoNum type="alphaLcParenR"/>
            </a:pPr>
            <a:r>
              <a:rPr lang="cs-CZ" dirty="0" err="1" smtClean="0"/>
              <a:t>Endotemické</a:t>
            </a:r>
            <a:r>
              <a:rPr lang="cs-CZ" dirty="0" smtClean="0"/>
              <a:t> slučování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927081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 descr="Ellingh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0481"/>
            <a:ext cx="5334000" cy="486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6177064" y="499964"/>
            <a:ext cx="2743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/>
              <a:t>Δ</a:t>
            </a:r>
            <a:r>
              <a:rPr lang="cs-CZ" sz="2400" b="1" i="1" dirty="0"/>
              <a:t>G = </a:t>
            </a:r>
            <a:r>
              <a:rPr lang="el-GR" sz="2400" b="1" dirty="0"/>
              <a:t>Δ</a:t>
            </a:r>
            <a:r>
              <a:rPr lang="cs-CZ" sz="2400" b="1" i="1" dirty="0"/>
              <a:t>H – T</a:t>
            </a:r>
            <a:r>
              <a:rPr lang="el-GR" sz="2400" b="1" dirty="0"/>
              <a:t>Δ</a:t>
            </a:r>
            <a:r>
              <a:rPr lang="cs-CZ" sz="2400" b="1" i="1" dirty="0"/>
              <a:t>S</a:t>
            </a:r>
            <a:endParaRPr lang="cs-CZ" sz="2400" dirty="0"/>
          </a:p>
        </p:txBody>
      </p:sp>
      <p:sp>
        <p:nvSpPr>
          <p:cNvPr id="4" name="Obdélník 3"/>
          <p:cNvSpPr/>
          <p:nvPr/>
        </p:nvSpPr>
        <p:spPr>
          <a:xfrm>
            <a:off x="5865778" y="2521296"/>
            <a:ext cx="30544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Pro</a:t>
            </a:r>
            <a:r>
              <a:rPr lang="en-US" dirty="0" smtClean="0"/>
              <a:t> </a:t>
            </a:r>
            <a:r>
              <a:rPr lang="en-US" dirty="0" err="1" smtClean="0"/>
              <a:t>redu</a:t>
            </a:r>
            <a:r>
              <a:rPr lang="cs-CZ" dirty="0" smtClean="0"/>
              <a:t>k</a:t>
            </a:r>
            <a:r>
              <a:rPr lang="en-US" dirty="0" smtClean="0"/>
              <a:t>ci </a:t>
            </a:r>
            <a:r>
              <a:rPr lang="en-US" dirty="0" err="1"/>
              <a:t>FeO</a:t>
            </a:r>
            <a:r>
              <a:rPr lang="en-US" dirty="0"/>
              <a:t>, </a:t>
            </a:r>
            <a:r>
              <a:rPr lang="cs-CZ" dirty="0" smtClean="0"/>
              <a:t>je po T </a:t>
            </a:r>
            <a:r>
              <a:rPr lang="en-US" dirty="0" smtClean="0"/>
              <a:t>&lt; </a:t>
            </a:r>
            <a:r>
              <a:rPr lang="en-US" dirty="0"/>
              <a:t>600 K </a:t>
            </a:r>
            <a:r>
              <a:rPr lang="en-US" dirty="0" err="1" smtClean="0"/>
              <a:t>lep</a:t>
            </a:r>
            <a:r>
              <a:rPr lang="cs-CZ" dirty="0" err="1" smtClean="0"/>
              <a:t>ší</a:t>
            </a:r>
            <a:r>
              <a:rPr lang="en-US" dirty="0" smtClean="0"/>
              <a:t>m </a:t>
            </a:r>
            <a:r>
              <a:rPr lang="cs-CZ" dirty="0" smtClean="0"/>
              <a:t>r</a:t>
            </a:r>
            <a:r>
              <a:rPr lang="en-US" dirty="0" err="1" smtClean="0"/>
              <a:t>edu</a:t>
            </a:r>
            <a:r>
              <a:rPr lang="cs-CZ" dirty="0" smtClean="0"/>
              <a:t>k</a:t>
            </a:r>
            <a:r>
              <a:rPr lang="en-US" dirty="0" err="1" smtClean="0"/>
              <a:t>ovadlem</a:t>
            </a:r>
            <a:r>
              <a:rPr lang="en-US" dirty="0" smtClean="0"/>
              <a:t> CO, </a:t>
            </a:r>
            <a:r>
              <a:rPr lang="cs-CZ" dirty="0" smtClean="0"/>
              <a:t>C je </a:t>
            </a:r>
            <a:r>
              <a:rPr lang="en-US" dirty="0" err="1"/>
              <a:t>lep</a:t>
            </a:r>
            <a:r>
              <a:rPr lang="cs-CZ" dirty="0" err="1"/>
              <a:t>ší</a:t>
            </a:r>
            <a:r>
              <a:rPr lang="en-US" dirty="0"/>
              <a:t>m </a:t>
            </a:r>
            <a:r>
              <a:rPr lang="cs-CZ" dirty="0"/>
              <a:t>r</a:t>
            </a:r>
            <a:r>
              <a:rPr lang="en-US" dirty="0" err="1"/>
              <a:t>edu</a:t>
            </a:r>
            <a:r>
              <a:rPr lang="cs-CZ" dirty="0"/>
              <a:t>k</a:t>
            </a:r>
            <a:r>
              <a:rPr lang="en-US" dirty="0" err="1"/>
              <a:t>ovadlem</a:t>
            </a:r>
            <a:r>
              <a:rPr lang="en-US" dirty="0"/>
              <a:t> </a:t>
            </a:r>
            <a:r>
              <a:rPr lang="cs-CZ" dirty="0" smtClean="0"/>
              <a:t> p</a:t>
            </a:r>
            <a:r>
              <a:rPr lang="en-US" dirty="0" smtClean="0"/>
              <a:t>r</a:t>
            </a:r>
            <a:r>
              <a:rPr lang="cs-CZ" dirty="0" smtClean="0"/>
              <a:t>o T </a:t>
            </a:r>
            <a:r>
              <a:rPr lang="en-US" dirty="0" smtClean="0"/>
              <a:t>&gt; 800 </a:t>
            </a:r>
            <a:r>
              <a:rPr lang="en-US" dirty="0"/>
              <a:t>K.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168610" y="5470238"/>
            <a:ext cx="87516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 p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růsečíku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přímek mají  příslušné reakce stejné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ΔG.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repre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ovaná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dolní přímkou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 nižší hodnotou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ΔG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bude v daném směru samovolná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zatímco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repre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ovaná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horní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přímkou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bude samovolná  v opačném směru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29496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97" y="1704154"/>
            <a:ext cx="3321823" cy="238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https://2.bp.blogspot.com/-wb67lJUrqyw/VaTOvFv2GTI/AAAAAAAAAn4/0YKcH_fVKSQ/s320/AAAYXDG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53" y="4465844"/>
            <a:ext cx="304800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820" y="4949757"/>
            <a:ext cx="5455891" cy="172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85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551" y="1209067"/>
            <a:ext cx="5094428" cy="321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220580" y="381000"/>
            <a:ext cx="2610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F</a:t>
            </a:r>
            <a:r>
              <a:rPr lang="cs-CZ" sz="2800" b="1" dirty="0" err="1" smtClean="0"/>
              <a:t>ázová</a:t>
            </a:r>
            <a:r>
              <a:rPr lang="cs-CZ" sz="2800" b="1" dirty="0" smtClean="0"/>
              <a:t> přeměna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23876816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 descr="Entr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096" y="3581400"/>
            <a:ext cx="1632461" cy="265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28600" y="1334225"/>
            <a:ext cx="57149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Rozpouštění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solutu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rozpouštěná látka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: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1.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Částice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solutu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 navzájem oddělí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2.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Částice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rozpouštědla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navzájem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oddělí, aby umožnily částicím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solut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proniknout mezi ně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3. Částice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solutu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rozpouštědla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spolu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navzájem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intera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gují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vytvářejí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roztok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7814" name="Picture 6" descr="VÃ½sledek obrÃ¡zku pro dissolution enthal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682150"/>
            <a:ext cx="7225896" cy="285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781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071" y="304800"/>
            <a:ext cx="2937486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823516" y="417731"/>
            <a:ext cx="26420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Rozpouštění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17267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83405"/>
            <a:ext cx="7190806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981200" y="685800"/>
            <a:ext cx="5024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/>
              <a:t>Mřížková energie (</a:t>
            </a:r>
            <a:r>
              <a:rPr lang="cs-CZ" sz="2800" b="1" dirty="0" err="1" smtClean="0"/>
              <a:t>Haber</a:t>
            </a:r>
            <a:r>
              <a:rPr lang="cs-CZ" sz="2800" b="1" dirty="0" smtClean="0"/>
              <a:t> – Born)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82863006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6096000" cy="1143000"/>
          </a:xfrm>
        </p:spPr>
        <p:txBody>
          <a:bodyPr>
            <a:normAutofit/>
          </a:bodyPr>
          <a:lstStyle/>
          <a:p>
            <a:r>
              <a:rPr lang="cs-CZ" b="1" dirty="0" smtClean="0"/>
              <a:t>Pro dnešek už stačí … </a:t>
            </a:r>
            <a:endParaRPr lang="cs-CZ" b="1" dirty="0"/>
          </a:p>
        </p:txBody>
      </p:sp>
      <p:pic>
        <p:nvPicPr>
          <p:cNvPr id="218114" name="Picture 2" descr="VÃ½sledek obrÃ¡zku pro head smo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52600"/>
            <a:ext cx="8940801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118" name="Picture 6" descr="VÃ½sledek obrÃ¡zku pro emoj ti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28600"/>
            <a:ext cx="22669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898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Abundance of Elements Infograph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778"/>
            <a:ext cx="8305800" cy="652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194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Stavba</a:t>
            </a:r>
            <a:r>
              <a:rPr lang="en-US" dirty="0" smtClean="0"/>
              <a:t> </a:t>
            </a:r>
            <a:r>
              <a:rPr lang="en-US" dirty="0" err="1" smtClean="0"/>
              <a:t>atomu</a:t>
            </a:r>
            <a:endParaRPr lang="cs-CZ" dirty="0"/>
          </a:p>
        </p:txBody>
      </p:sp>
      <p:pic>
        <p:nvPicPr>
          <p:cNvPr id="4" name="Picture 2" descr="VÃ½sledek obrÃ¡zku pro stavba atom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005519"/>
            <a:ext cx="6522955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238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81400" cy="1554162"/>
          </a:xfrm>
        </p:spPr>
        <p:txBody>
          <a:bodyPr/>
          <a:lstStyle/>
          <a:p>
            <a:r>
              <a:rPr lang="cs-CZ" dirty="0" smtClean="0"/>
              <a:t>Atomové jádro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381000" y="3200400"/>
            <a:ext cx="8153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Protonové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číslo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(atomové číslo, Z) = počet protonů v atomovém jádře daného prvku.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Nukleonové číslo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(hmotové číslo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A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= celkový počet protonů + neutronů (tzn. všech nukleonů) v atomovém jádře.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Neutronové číslo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(N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 = počet neutronů v atomovém jádře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N = A - Z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neutrálním atomu se počet protonů rovná počtu elektronů, tzn. protonové číslo označuje také základní počet elektronů v atomech daného prvku.</a:t>
            </a:r>
          </a:p>
        </p:txBody>
      </p:sp>
      <p:pic>
        <p:nvPicPr>
          <p:cNvPr id="20482" name="Picture 2" descr="https://upload.wikimedia.org/wikipedia/commons/thumb/d/db/Element_identity.png/220px-Element_identi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85800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75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200" dirty="0" smtClean="0">
                <a:latin typeface="Times New Roman" pitchFamily="18" charset="0"/>
              </a:rPr>
              <a:t>Atomová hmotnost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9530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cs-CZ" altLang="cs-CZ" sz="2400" i="1" dirty="0" smtClean="0">
                <a:latin typeface="Times New Roman" pitchFamily="18" charset="0"/>
              </a:rPr>
              <a:t>Klidová hmotnost atomu</a:t>
            </a:r>
            <a:r>
              <a:rPr lang="cs-CZ" altLang="cs-CZ" sz="2400" dirty="0" smtClean="0">
                <a:latin typeface="Times New Roman" pitchFamily="18" charset="0"/>
              </a:rPr>
              <a:t>: m = 10</a:t>
            </a:r>
            <a:r>
              <a:rPr lang="cs-CZ" altLang="cs-CZ" sz="2400" baseline="30000" dirty="0" smtClean="0">
                <a:latin typeface="Times New Roman" pitchFamily="18" charset="0"/>
              </a:rPr>
              <a:t>-27</a:t>
            </a:r>
            <a:r>
              <a:rPr lang="cs-CZ" altLang="cs-CZ" sz="2400" dirty="0" smtClean="0">
                <a:latin typeface="Times New Roman" pitchFamily="18" charset="0"/>
              </a:rPr>
              <a:t> - 10</a:t>
            </a:r>
            <a:r>
              <a:rPr lang="cs-CZ" altLang="cs-CZ" sz="2400" baseline="30000" dirty="0" smtClean="0">
                <a:latin typeface="Times New Roman" pitchFamily="18" charset="0"/>
              </a:rPr>
              <a:t>-25</a:t>
            </a:r>
            <a:r>
              <a:rPr lang="cs-CZ" altLang="cs-CZ" sz="2400" dirty="0" smtClean="0">
                <a:latin typeface="Times New Roman" pitchFamily="18" charset="0"/>
              </a:rPr>
              <a:t> kg</a:t>
            </a:r>
          </a:p>
          <a:p>
            <a:pPr marL="0" indent="0" eaLnBrk="1" hangingPunct="1">
              <a:buNone/>
            </a:pPr>
            <a:endParaRPr lang="cs-CZ" altLang="cs-CZ" sz="2400" dirty="0" smtClean="0">
              <a:latin typeface="Times New Roman" pitchFamily="18" charset="0"/>
            </a:endParaRPr>
          </a:p>
          <a:p>
            <a:pPr eaLnBrk="1" hangingPunct="1"/>
            <a:r>
              <a:rPr lang="cs-CZ" altLang="cs-CZ" sz="2400" i="1" dirty="0" smtClean="0">
                <a:latin typeface="Times New Roman" pitchFamily="18" charset="0"/>
              </a:rPr>
              <a:t>Atomová hmotnostní jednotka </a:t>
            </a:r>
            <a:r>
              <a:rPr lang="cs-CZ" altLang="cs-CZ" sz="2400" dirty="0" smtClean="0">
                <a:latin typeface="Times New Roman" pitchFamily="18" charset="0"/>
              </a:rPr>
              <a:t>(u) - 1/12 nuklidu </a:t>
            </a:r>
            <a:r>
              <a:rPr lang="cs-CZ" altLang="cs-CZ" sz="2400" baseline="30000" dirty="0" smtClean="0">
                <a:latin typeface="Times New Roman" pitchFamily="18" charset="0"/>
              </a:rPr>
              <a:t>12</a:t>
            </a:r>
            <a:r>
              <a:rPr lang="cs-CZ" altLang="cs-CZ" sz="2400" baseline="-25000" dirty="0" smtClean="0">
                <a:latin typeface="Times New Roman" pitchFamily="18" charset="0"/>
              </a:rPr>
              <a:t>6</a:t>
            </a:r>
            <a:r>
              <a:rPr lang="cs-CZ" altLang="cs-CZ" sz="2400" dirty="0" smtClean="0">
                <a:latin typeface="Times New Roman" pitchFamily="18" charset="0"/>
              </a:rPr>
              <a:t>C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400" dirty="0" smtClean="0">
                <a:latin typeface="Times New Roman" pitchFamily="18" charset="0"/>
              </a:rPr>
              <a:t>	- mírou veličiny atomové hmotnostní konstanty (m</a:t>
            </a:r>
            <a:r>
              <a:rPr lang="cs-CZ" altLang="cs-CZ" sz="2400" baseline="-25000" dirty="0" smtClean="0">
                <a:latin typeface="Times New Roman" pitchFamily="18" charset="0"/>
              </a:rPr>
              <a:t>u</a:t>
            </a:r>
            <a:r>
              <a:rPr lang="cs-CZ" altLang="cs-CZ" sz="2400" dirty="0" smtClean="0">
                <a:latin typeface="Times New Roman" pitchFamily="18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400" dirty="0" smtClean="0">
                <a:latin typeface="Times New Roman" pitchFamily="18" charset="0"/>
              </a:rPr>
              <a:t>			m</a:t>
            </a:r>
            <a:r>
              <a:rPr lang="cs-CZ" altLang="cs-CZ" sz="2400" baseline="-25000" dirty="0" smtClean="0">
                <a:latin typeface="Times New Roman" pitchFamily="18" charset="0"/>
              </a:rPr>
              <a:t>u</a:t>
            </a:r>
            <a:r>
              <a:rPr lang="cs-CZ" altLang="cs-CZ" sz="2400" dirty="0" smtClean="0">
                <a:latin typeface="Times New Roman" pitchFamily="18" charset="0"/>
              </a:rPr>
              <a:t> = 1.66 </a:t>
            </a:r>
            <a:r>
              <a:rPr lang="cs-CZ" altLang="cs-CZ" sz="2400" dirty="0" smtClean="0">
                <a:latin typeface="Times New Roman" pitchFamily="18" charset="0"/>
                <a:sym typeface="Symbol" pitchFamily="18" charset="2"/>
              </a:rPr>
              <a:t></a:t>
            </a:r>
            <a:r>
              <a:rPr lang="cs-CZ" altLang="cs-CZ" sz="2400" dirty="0" smtClean="0">
                <a:latin typeface="Times New Roman" pitchFamily="18" charset="0"/>
              </a:rPr>
              <a:t> 10</a:t>
            </a:r>
            <a:r>
              <a:rPr lang="cs-CZ" altLang="cs-CZ" sz="2400" baseline="30000" dirty="0" smtClean="0">
                <a:latin typeface="Times New Roman" pitchFamily="18" charset="0"/>
              </a:rPr>
              <a:t>-27</a:t>
            </a:r>
            <a:r>
              <a:rPr lang="cs-CZ" altLang="cs-CZ" sz="2400" dirty="0" smtClean="0">
                <a:latin typeface="Times New Roman" pitchFamily="18" charset="0"/>
              </a:rPr>
              <a:t> kg = 1u	  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400" dirty="0">
                <a:latin typeface="Times New Roman" pitchFamily="18" charset="0"/>
              </a:rPr>
              <a:t>	</a:t>
            </a:r>
            <a:r>
              <a:rPr lang="cs-CZ" altLang="cs-CZ" sz="2400" dirty="0" smtClean="0">
                <a:latin typeface="Times New Roman" pitchFamily="18" charset="0"/>
              </a:rPr>
              <a:t>		m</a:t>
            </a:r>
            <a:r>
              <a:rPr lang="cs-CZ" altLang="cs-CZ" sz="2400" baseline="-25000" dirty="0" smtClean="0">
                <a:latin typeface="Times New Roman" pitchFamily="18" charset="0"/>
              </a:rPr>
              <a:t>u</a:t>
            </a:r>
            <a:r>
              <a:rPr lang="cs-CZ" altLang="cs-CZ" sz="2400" dirty="0" smtClean="0">
                <a:latin typeface="Times New Roman" pitchFamily="18" charset="0"/>
              </a:rPr>
              <a:t> = 1/12 M(</a:t>
            </a:r>
            <a:r>
              <a:rPr lang="cs-CZ" altLang="cs-CZ" sz="2400" baseline="30000" dirty="0" smtClean="0">
                <a:latin typeface="Times New Roman" pitchFamily="18" charset="0"/>
              </a:rPr>
              <a:t>12</a:t>
            </a:r>
            <a:r>
              <a:rPr lang="cs-CZ" altLang="cs-CZ" sz="2400" baseline="-25000" dirty="0" smtClean="0">
                <a:latin typeface="Times New Roman" pitchFamily="18" charset="0"/>
              </a:rPr>
              <a:t>6</a:t>
            </a:r>
            <a:r>
              <a:rPr lang="cs-CZ" altLang="cs-CZ" sz="2400" dirty="0" smtClean="0">
                <a:latin typeface="Times New Roman" pitchFamily="18" charset="0"/>
              </a:rPr>
              <a:t>C) = 1u 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 sz="2400" dirty="0" smtClean="0">
              <a:latin typeface="Times New Roman" pitchFamily="18" charset="0"/>
            </a:endParaRPr>
          </a:p>
          <a:p>
            <a:pPr eaLnBrk="1" hangingPunct="1"/>
            <a:r>
              <a:rPr lang="cs-CZ" altLang="cs-CZ" sz="2400" i="1" dirty="0" smtClean="0">
                <a:latin typeface="Times New Roman" pitchFamily="18" charset="0"/>
              </a:rPr>
              <a:t>Relativní atomová hmotnost</a:t>
            </a:r>
            <a:r>
              <a:rPr lang="cs-CZ" altLang="cs-CZ" sz="2400" dirty="0" smtClean="0">
                <a:latin typeface="Times New Roman" pitchFamily="18" charset="0"/>
              </a:rPr>
              <a:t>: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cs-CZ" altLang="cs-CZ" sz="2400" dirty="0" smtClean="0">
                <a:latin typeface="Times New Roman" pitchFamily="18" charset="0"/>
              </a:rPr>
              <a:t>	A</a:t>
            </a:r>
            <a:r>
              <a:rPr lang="cs-CZ" altLang="cs-CZ" sz="2400" baseline="-25000" dirty="0" smtClean="0">
                <a:latin typeface="Times New Roman" pitchFamily="18" charset="0"/>
              </a:rPr>
              <a:t>r</a:t>
            </a:r>
            <a:r>
              <a:rPr lang="cs-CZ" altLang="cs-CZ" sz="2400" dirty="0" smtClean="0">
                <a:latin typeface="Times New Roman" pitchFamily="18" charset="0"/>
              </a:rPr>
              <a:t>(</a:t>
            </a:r>
            <a:r>
              <a:rPr lang="cs-CZ" altLang="cs-CZ" sz="2400" baseline="30000" dirty="0" smtClean="0">
                <a:latin typeface="Times New Roman" pitchFamily="18" charset="0"/>
              </a:rPr>
              <a:t>A</a:t>
            </a:r>
            <a:r>
              <a:rPr lang="cs-CZ" altLang="cs-CZ" sz="2400" baseline="-25000" dirty="0" smtClean="0">
                <a:latin typeface="Times New Roman" pitchFamily="18" charset="0"/>
              </a:rPr>
              <a:t>Z</a:t>
            </a:r>
            <a:r>
              <a:rPr lang="cs-CZ" altLang="cs-CZ" sz="2400" dirty="0" smtClean="0">
                <a:latin typeface="Times New Roman" pitchFamily="18" charset="0"/>
              </a:rPr>
              <a:t>X) =Ar(</a:t>
            </a:r>
            <a:r>
              <a:rPr lang="cs-CZ" altLang="cs-CZ" sz="2400" baseline="30000" dirty="0" smtClean="0">
                <a:latin typeface="Times New Roman" pitchFamily="18" charset="0"/>
              </a:rPr>
              <a:t>A</a:t>
            </a:r>
            <a:r>
              <a:rPr lang="cs-CZ" altLang="cs-CZ" sz="2400" baseline="-25000" dirty="0" smtClean="0">
                <a:latin typeface="Times New Roman" pitchFamily="18" charset="0"/>
              </a:rPr>
              <a:t>Z</a:t>
            </a:r>
            <a:r>
              <a:rPr lang="cs-CZ" altLang="cs-CZ" sz="2400" dirty="0" smtClean="0">
                <a:latin typeface="Times New Roman" pitchFamily="18" charset="0"/>
              </a:rPr>
              <a:t>X)/m</a:t>
            </a:r>
            <a:r>
              <a:rPr lang="cs-CZ" altLang="cs-CZ" sz="2400" baseline="-25000" dirty="0" smtClean="0">
                <a:latin typeface="Times New Roman" pitchFamily="18" charset="0"/>
              </a:rPr>
              <a:t>u</a:t>
            </a:r>
            <a:r>
              <a:rPr lang="cs-CZ" altLang="cs-CZ" sz="2400" dirty="0" smtClean="0">
                <a:latin typeface="Times New Roman" pitchFamily="18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400" dirty="0" smtClean="0">
                <a:latin typeface="Times New Roman" pitchFamily="18" charset="0"/>
              </a:rPr>
              <a:t>	Relativní hmotnost protonu i neutronu se blíží </a:t>
            </a:r>
            <a:r>
              <a:rPr lang="cs-CZ" altLang="cs-CZ" sz="2400" dirty="0" smtClean="0">
                <a:latin typeface="Times New Roman" pitchFamily="18" charset="0"/>
                <a:sym typeface="Symbol" pitchFamily="18" charset="2"/>
              </a:rPr>
              <a:t></a:t>
            </a:r>
            <a:r>
              <a:rPr lang="cs-CZ" altLang="cs-CZ" sz="2400" dirty="0" smtClean="0">
                <a:latin typeface="Times New Roman" pitchFamily="18" charset="0"/>
              </a:rPr>
              <a:t>1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400" dirty="0" smtClean="0">
                <a:latin typeface="Times New Roman" pitchFamily="18" charset="0"/>
              </a:rPr>
              <a:t>	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400" dirty="0" smtClean="0">
                <a:latin typeface="Times New Roman" pitchFamily="18" charset="0"/>
              </a:rPr>
              <a:t>U izotopů: </a:t>
            </a:r>
            <a:r>
              <a:rPr lang="cs-CZ" altLang="cs-CZ" sz="2400" i="1" dirty="0" smtClean="0">
                <a:latin typeface="Times New Roman" pitchFamily="18" charset="0"/>
              </a:rPr>
              <a:t>střední relativní </a:t>
            </a:r>
            <a:r>
              <a:rPr lang="cs-CZ" altLang="cs-CZ" sz="2400" i="1" dirty="0" err="1" smtClean="0">
                <a:latin typeface="Times New Roman" pitchFamily="18" charset="0"/>
              </a:rPr>
              <a:t>at.hmotnost</a:t>
            </a:r>
            <a:r>
              <a:rPr lang="cs-CZ" altLang="cs-CZ" sz="2400" dirty="0" smtClean="0">
                <a:latin typeface="Times New Roman" pitchFamily="18" charset="0"/>
              </a:rPr>
              <a:t>: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cs-CZ" altLang="cs-CZ" sz="2400" dirty="0" smtClean="0">
                <a:latin typeface="Times New Roman" pitchFamily="18" charset="0"/>
              </a:rPr>
              <a:t>	A</a:t>
            </a:r>
            <a:r>
              <a:rPr lang="cs-CZ" altLang="cs-CZ" sz="2400" baseline="-25000" dirty="0" smtClean="0">
                <a:latin typeface="Times New Roman" pitchFamily="18" charset="0"/>
              </a:rPr>
              <a:t>r</a:t>
            </a:r>
            <a:r>
              <a:rPr lang="cs-CZ" altLang="cs-CZ" sz="2400" dirty="0" smtClean="0">
                <a:latin typeface="Times New Roman" pitchFamily="18" charset="0"/>
              </a:rPr>
              <a:t>(</a:t>
            </a:r>
            <a:r>
              <a:rPr lang="cs-CZ" altLang="cs-CZ" sz="2400" baseline="-25000" dirty="0" smtClean="0">
                <a:latin typeface="Times New Roman" pitchFamily="18" charset="0"/>
              </a:rPr>
              <a:t>Z</a:t>
            </a:r>
            <a:r>
              <a:rPr lang="cs-CZ" altLang="cs-CZ" sz="2400" dirty="0" smtClean="0">
                <a:latin typeface="Times New Roman" pitchFamily="18" charset="0"/>
              </a:rPr>
              <a:t>X) = </a:t>
            </a:r>
            <a:r>
              <a:rPr lang="cs-CZ" altLang="cs-CZ" sz="2400" dirty="0" smtClean="0">
                <a:latin typeface="Times New Roman" pitchFamily="18" charset="0"/>
                <a:sym typeface="Symbol" pitchFamily="18" charset="2"/>
              </a:rPr>
              <a:t></a:t>
            </a:r>
            <a:r>
              <a:rPr lang="cs-CZ" altLang="cs-CZ" sz="2400" baseline="-25000" dirty="0" smtClean="0">
                <a:latin typeface="Times New Roman" pitchFamily="18" charset="0"/>
                <a:sym typeface="Symbol" pitchFamily="18" charset="2"/>
              </a:rPr>
              <a:t>i</a:t>
            </a:r>
            <a:r>
              <a:rPr lang="cs-CZ" altLang="cs-CZ" sz="2400" dirty="0" smtClean="0">
                <a:latin typeface="Times New Roman" pitchFamily="18" charset="0"/>
                <a:sym typeface="Symbol" pitchFamily="18" charset="2"/>
              </a:rPr>
              <a:t> </a:t>
            </a:r>
            <a:r>
              <a:rPr lang="cs-CZ" altLang="cs-CZ" sz="2400" dirty="0" smtClean="0">
                <a:latin typeface="Times New Roman" pitchFamily="18" charset="0"/>
              </a:rPr>
              <a:t>A</a:t>
            </a:r>
            <a:r>
              <a:rPr lang="cs-CZ" altLang="cs-CZ" sz="2400" baseline="-25000" dirty="0" smtClean="0">
                <a:latin typeface="Times New Roman" pitchFamily="18" charset="0"/>
              </a:rPr>
              <a:t>r</a:t>
            </a:r>
            <a:r>
              <a:rPr lang="cs-CZ" altLang="cs-CZ" sz="2400" dirty="0" smtClean="0">
                <a:latin typeface="Times New Roman" pitchFamily="18" charset="0"/>
              </a:rPr>
              <a:t>(</a:t>
            </a:r>
            <a:r>
              <a:rPr lang="cs-CZ" altLang="cs-CZ" sz="2400" baseline="30000" dirty="0" err="1" smtClean="0">
                <a:latin typeface="Times New Roman" pitchFamily="18" charset="0"/>
              </a:rPr>
              <a:t>i</a:t>
            </a:r>
            <a:r>
              <a:rPr lang="cs-CZ" altLang="cs-CZ" sz="2400" baseline="-25000" dirty="0" err="1" smtClean="0">
                <a:latin typeface="Times New Roman" pitchFamily="18" charset="0"/>
              </a:rPr>
              <a:t>Z</a:t>
            </a:r>
            <a:r>
              <a:rPr lang="cs-CZ" altLang="cs-CZ" sz="2400" dirty="0" err="1" smtClean="0">
                <a:latin typeface="Times New Roman" pitchFamily="18" charset="0"/>
              </a:rPr>
              <a:t>X</a:t>
            </a:r>
            <a:r>
              <a:rPr lang="cs-CZ" altLang="cs-CZ" sz="2400" dirty="0" smtClean="0">
                <a:latin typeface="Times New Roman" pitchFamily="18" charset="0"/>
              </a:rPr>
              <a:t>) Y(</a:t>
            </a:r>
            <a:r>
              <a:rPr lang="cs-CZ" altLang="cs-CZ" sz="2400" baseline="30000" dirty="0" err="1" smtClean="0">
                <a:latin typeface="Times New Roman" pitchFamily="18" charset="0"/>
              </a:rPr>
              <a:t>i</a:t>
            </a:r>
            <a:r>
              <a:rPr lang="cs-CZ" altLang="cs-CZ" sz="2400" baseline="-25000" dirty="0" err="1" smtClean="0">
                <a:latin typeface="Times New Roman" pitchFamily="18" charset="0"/>
              </a:rPr>
              <a:t>Z</a:t>
            </a:r>
            <a:r>
              <a:rPr lang="cs-CZ" altLang="cs-CZ" sz="2400" dirty="0" err="1" smtClean="0">
                <a:latin typeface="Times New Roman" pitchFamily="18" charset="0"/>
              </a:rPr>
              <a:t>X</a:t>
            </a:r>
            <a:r>
              <a:rPr lang="cs-CZ" altLang="cs-CZ" sz="2400" dirty="0" smtClean="0">
                <a:latin typeface="Times New Roman" pitchFamily="18" charset="0"/>
              </a:rPr>
              <a:t>) 		</a:t>
            </a:r>
          </a:p>
        </p:txBody>
      </p:sp>
    </p:spTree>
    <p:extLst>
      <p:ext uri="{BB962C8B-B14F-4D97-AF65-F5344CB8AC3E}">
        <p14:creationId xmlns:p14="http://schemas.microsoft.com/office/powerpoint/2010/main" val="262378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C79023-4BD7-44B3-8A5D-AE619FB6A96C}" type="slidenum">
              <a:rPr lang="en-US" altLang="cs-CZ"/>
              <a:pPr>
                <a:defRPr/>
              </a:pPr>
              <a:t>19</a:t>
            </a:fld>
            <a:endParaRPr lang="en-US" altLang="cs-CZ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685800"/>
            <a:ext cx="8382000" cy="5791200"/>
          </a:xfrm>
        </p:spPr>
        <p:txBody>
          <a:bodyPr>
            <a:normAutofit/>
          </a:bodyPr>
          <a:lstStyle/>
          <a:p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proton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m = 1.672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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altLang="cs-CZ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-27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kg 			</a:t>
            </a:r>
            <a:endParaRPr lang="en-US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m/</a:t>
            </a:r>
            <a:r>
              <a:rPr lang="en-US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altLang="cs-CZ" sz="1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= 1.0072	</a:t>
            </a:r>
            <a:endParaRPr lang="en-US" alt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r>
              <a:rPr lang="en-US" alt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cs-CZ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eutron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	m = 1.674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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altLang="cs-CZ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-27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kg 			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m/</a:t>
            </a:r>
            <a:r>
              <a:rPr lang="en-US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altLang="cs-CZ" sz="1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1.0086</a:t>
            </a:r>
            <a:endParaRPr lang="en-US" alt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en-US" alt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elektron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	</a:t>
            </a:r>
            <a:r>
              <a:rPr lang="en-US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 = 9.1091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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altLang="cs-CZ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-31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kg 		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m/</a:t>
            </a:r>
            <a:r>
              <a:rPr lang="en-US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altLang="cs-CZ" sz="1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= 5.486 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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altLang="cs-CZ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 eaLnBrk="1" hangingPunct="1">
              <a:buNone/>
            </a:pPr>
            <a:endParaRPr lang="en-US" altLang="cs-CZ" sz="18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marL="0" indent="0" eaLnBrk="1" hangingPunct="1">
              <a:buNone/>
            </a:pPr>
            <a:r>
              <a:rPr lang="en-US" altLang="cs-CZ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H</a:t>
            </a:r>
            <a:r>
              <a:rPr lang="cs-CZ" altLang="cs-CZ" sz="1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motnost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atomu </a:t>
            </a:r>
            <a:r>
              <a:rPr lang="en-US" altLang="cs-CZ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je 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soustředěna do jádra</a:t>
            </a:r>
            <a:r>
              <a:rPr lang="en-US" altLang="cs-CZ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, </a:t>
            </a:r>
            <a:r>
              <a:rPr lang="en-US" altLang="cs-CZ" sz="1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kde</a:t>
            </a:r>
            <a:r>
              <a:rPr lang="en-US" altLang="cs-CZ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je 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silná interakce proton-neutron</a:t>
            </a:r>
            <a:r>
              <a:rPr lang="en-US" altLang="cs-CZ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.</a:t>
            </a:r>
            <a:endParaRPr lang="cs-CZ" altLang="cs-CZ" sz="1800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eaLnBrk="1" hangingPunct="1">
              <a:buFont typeface="Symbol" pitchFamily="18" charset="2"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</a:t>
            </a:r>
            <a:r>
              <a:rPr lang="en-US" altLang="cs-CZ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Efektivní průměr atomu- cca 100-600 </a:t>
            </a:r>
            <a:r>
              <a:rPr lang="cs-CZ" altLang="cs-CZ" sz="1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pm</a:t>
            </a:r>
            <a:endParaRPr lang="cs-CZ" altLang="cs-CZ" sz="1800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eaLnBrk="1" hangingPunct="1">
              <a:buFont typeface="Symbol" pitchFamily="18" charset="2"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</a:t>
            </a:r>
            <a:r>
              <a:rPr lang="en-US" altLang="cs-CZ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Efektivní průměr jádra- cca 0.01 </a:t>
            </a:r>
            <a:r>
              <a:rPr lang="cs-CZ" altLang="cs-CZ" sz="1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pm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 </a:t>
            </a:r>
          </a:p>
          <a:p>
            <a:pPr eaLnBrk="1" hangingPunct="1">
              <a:buFont typeface="Symbol" pitchFamily="18" charset="2"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10</a:t>
            </a:r>
            <a:r>
              <a:rPr lang="cs-CZ" altLang="cs-CZ" sz="18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4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 menší</a:t>
            </a:r>
            <a:r>
              <a:rPr lang="en-US" altLang="cs-CZ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 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 obrovská r  </a:t>
            </a:r>
            <a:r>
              <a:rPr lang="en-US" altLang="cs-CZ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~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10</a:t>
            </a:r>
            <a:r>
              <a:rPr lang="cs-CZ" altLang="cs-CZ" sz="18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12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g/cm</a:t>
            </a:r>
            <a:r>
              <a:rPr lang="cs-CZ" altLang="cs-CZ" sz="18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3</a:t>
            </a:r>
          </a:p>
          <a:p>
            <a:pPr eaLnBrk="1" hangingPunct="1">
              <a:buFont typeface="Symbol" pitchFamily="18" charset="2"/>
              <a:buNone/>
            </a:pPr>
            <a:endParaRPr lang="cs-CZ" altLang="cs-CZ" sz="1800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eaLnBrk="1" hangingPunct="1">
              <a:buFont typeface="Symbol" pitchFamily="18" charset="2"/>
              <a:buNone/>
            </a:pPr>
            <a:endParaRPr lang="cs-CZ" altLang="cs-CZ" sz="1800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9682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52400" y="457201"/>
            <a:ext cx="8763000" cy="5791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cs-CZ" altLang="cs-CZ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dirty="0" smtClean="0">
                <a:latin typeface="Times New Roman" pitchFamily="18" charset="0"/>
              </a:rPr>
              <a:t>				     </a:t>
            </a:r>
            <a:r>
              <a:rPr lang="cs-CZ" altLang="cs-CZ" sz="2400" b="1" i="1" dirty="0" smtClean="0">
                <a:latin typeface="Times New Roman" pitchFamily="18" charset="0"/>
              </a:rPr>
              <a:t>Obecná chemie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2400" dirty="0" smtClean="0">
                <a:latin typeface="Times New Roman" pitchFamily="18" charset="0"/>
              </a:rPr>
              <a:t>			(teoretický základ chemických oborů)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altLang="cs-CZ" sz="2400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2400" dirty="0" smtClean="0">
                <a:latin typeface="Times New Roman" pitchFamily="18" charset="0"/>
              </a:rPr>
              <a:t>				  Organokovová chemie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altLang="cs-CZ" sz="2400" b="1" i="1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2400" b="1" i="1" dirty="0" smtClean="0">
                <a:latin typeface="Times New Roman" pitchFamily="18" charset="0"/>
              </a:rPr>
              <a:t>		       Anorganická chemie           Organická chemie</a:t>
            </a:r>
            <a:endParaRPr lang="cs-CZ" altLang="cs-CZ" sz="2400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2400" dirty="0" smtClean="0">
                <a:latin typeface="Times New Roman" pitchFamily="18" charset="0"/>
              </a:rPr>
              <a:t>			 chemie prvků                   chemie sloučenin C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2400" dirty="0" smtClean="0">
                <a:latin typeface="Times New Roman" pitchFamily="18" charset="0"/>
              </a:rPr>
              <a:t>			 a sloučenin</a:t>
            </a:r>
            <a:r>
              <a:rPr lang="cs-CZ" altLang="cs-CZ" sz="2400" i="1" dirty="0" smtClean="0">
                <a:latin typeface="Times New Roman" pitchFamily="18" charset="0"/>
              </a:rPr>
              <a:t>                </a:t>
            </a:r>
            <a:r>
              <a:rPr lang="cs-CZ" altLang="cs-CZ" sz="2400" dirty="0" smtClean="0">
                <a:latin typeface="Times New Roman" pitchFamily="18" charset="0"/>
              </a:rPr>
              <a:t>    </a:t>
            </a:r>
            <a:r>
              <a:rPr lang="en-US" altLang="cs-CZ" sz="2400" dirty="0" smtClean="0">
                <a:latin typeface="Times New Roman" pitchFamily="18" charset="0"/>
              </a:rPr>
              <a:t>+ </a:t>
            </a:r>
            <a:r>
              <a:rPr lang="cs-CZ" altLang="cs-CZ" sz="2400" dirty="0" smtClean="0">
                <a:latin typeface="Times New Roman" pitchFamily="18" charset="0"/>
              </a:rPr>
              <a:t>některé další prvky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2400" dirty="0" smtClean="0">
                <a:latin typeface="Times New Roman" pitchFamily="18" charset="0"/>
              </a:rPr>
              <a:t>			 mimo „C“                        </a:t>
            </a:r>
            <a:r>
              <a:rPr lang="en-US" altLang="cs-CZ" sz="2400" dirty="0" smtClean="0">
                <a:latin typeface="Times New Roman" pitchFamily="18" charset="0"/>
              </a:rPr>
              <a:t> </a:t>
            </a:r>
            <a:r>
              <a:rPr lang="cs-CZ" altLang="cs-CZ" sz="2400" dirty="0" smtClean="0">
                <a:latin typeface="Times New Roman" pitchFamily="18" charset="0"/>
              </a:rPr>
              <a:t> (O, H, N, S)   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2400" dirty="0" smtClean="0">
                <a:latin typeface="Times New Roman" pitchFamily="18" charset="0"/>
              </a:rPr>
              <a:t>  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>
                <a:latin typeface="Times New Roman" pitchFamily="18" charset="0"/>
              </a:rPr>
              <a:t>Analytická chemie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>
                <a:latin typeface="Times New Roman" pitchFamily="18" charset="0"/>
              </a:rPr>
              <a:t>Fyzikální chemie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>
                <a:latin typeface="Times New Roman" pitchFamily="18" charset="0"/>
              </a:rPr>
              <a:t>Biochemie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sz="2400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 smtClean="0">
                <a:latin typeface="Times New Roman" pitchFamily="18" charset="0"/>
              </a:rPr>
              <a:t>Hraniční obory: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 smtClean="0">
                <a:latin typeface="Times New Roman" pitchFamily="18" charset="0"/>
              </a:rPr>
              <a:t>     geochemie, kosmochemie, </a:t>
            </a:r>
            <a:r>
              <a:rPr lang="cs-CZ" altLang="cs-CZ" sz="2400" dirty="0" err="1" smtClean="0">
                <a:latin typeface="Times New Roman" pitchFamily="18" charset="0"/>
              </a:rPr>
              <a:t>chem</a:t>
            </a:r>
            <a:r>
              <a:rPr lang="cs-CZ" altLang="cs-CZ" sz="2400" dirty="0" smtClean="0">
                <a:latin typeface="Times New Roman" pitchFamily="18" charset="0"/>
              </a:rPr>
              <a:t>. fyzika, radiochemie, …</a:t>
            </a:r>
          </a:p>
        </p:txBody>
      </p:sp>
    </p:spTree>
    <p:extLst>
      <p:ext uri="{BB962C8B-B14F-4D97-AF65-F5344CB8AC3E}">
        <p14:creationId xmlns:p14="http://schemas.microsoft.com/office/powerpoint/2010/main" val="1490989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9378" y="228600"/>
            <a:ext cx="4648200" cy="563562"/>
          </a:xfrm>
        </p:spPr>
        <p:txBody>
          <a:bodyPr>
            <a:noAutofit/>
          </a:bodyPr>
          <a:lstStyle/>
          <a:p>
            <a:r>
              <a:rPr lang="en-US" sz="3200" b="1" dirty="0" err="1" smtClean="0"/>
              <a:t>Prvky</a:t>
            </a:r>
            <a:endParaRPr lang="cs-CZ" sz="3200" b="1" dirty="0"/>
          </a:p>
        </p:txBody>
      </p:sp>
      <p:sp>
        <p:nvSpPr>
          <p:cNvPr id="5" name="Obdélník 4"/>
          <p:cNvSpPr/>
          <p:nvPr/>
        </p:nvSpPr>
        <p:spPr>
          <a:xfrm>
            <a:off x="5384260" y="609600"/>
            <a:ext cx="36576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Nuklid</a:t>
            </a:r>
            <a:r>
              <a:rPr lang="cs-CZ" dirty="0" smtClean="0"/>
              <a:t> –</a:t>
            </a:r>
            <a:r>
              <a:rPr lang="en-US" dirty="0" smtClean="0"/>
              <a:t> </a:t>
            </a:r>
            <a:r>
              <a:rPr lang="cs-CZ" dirty="0" smtClean="0"/>
              <a:t>látka</a:t>
            </a:r>
            <a:r>
              <a:rPr lang="cs-CZ" dirty="0"/>
              <a:t>, která je složena z neutrálních atomů stejného druhu, přičemž všechny atomy mají shodné protonové číslo i nukleonové číslo.</a:t>
            </a:r>
          </a:p>
          <a:p>
            <a:endParaRPr lang="en-US" dirty="0" smtClean="0"/>
          </a:p>
          <a:p>
            <a:r>
              <a:rPr lang="cs-CZ" b="1" dirty="0" smtClean="0"/>
              <a:t>Izotopy</a:t>
            </a:r>
            <a:r>
              <a:rPr lang="cs-CZ" dirty="0" smtClean="0"/>
              <a:t> –</a:t>
            </a:r>
            <a:r>
              <a:rPr lang="en-US" dirty="0" smtClean="0"/>
              <a:t> </a:t>
            </a:r>
            <a:r>
              <a:rPr lang="cs-CZ" dirty="0" smtClean="0"/>
              <a:t>nuklidy </a:t>
            </a:r>
            <a:r>
              <a:rPr lang="cs-CZ" dirty="0"/>
              <a:t>stejného prvku, které mají stejné protonové číslo, ale odlišné nukleonové číslo, tzn. liší se počtem neutronů v jádře.</a:t>
            </a:r>
          </a:p>
          <a:p>
            <a:endParaRPr lang="en-US" dirty="0" smtClean="0"/>
          </a:p>
          <a:p>
            <a:r>
              <a:rPr lang="cs-CZ" b="1" dirty="0" smtClean="0"/>
              <a:t>Izobary</a:t>
            </a:r>
            <a:r>
              <a:rPr lang="cs-CZ" dirty="0" smtClean="0"/>
              <a:t> –</a:t>
            </a:r>
            <a:r>
              <a:rPr lang="en-US" dirty="0" smtClean="0"/>
              <a:t> </a:t>
            </a:r>
            <a:r>
              <a:rPr lang="cs-CZ" dirty="0" smtClean="0"/>
              <a:t>nuklidy </a:t>
            </a:r>
            <a:r>
              <a:rPr lang="cs-CZ" dirty="0"/>
              <a:t>různých prvků, které mají shodné nukleonové číslo a (samozřejmě) odlišné protonové číslo.</a:t>
            </a:r>
          </a:p>
          <a:p>
            <a:endParaRPr lang="en-US" dirty="0" smtClean="0"/>
          </a:p>
          <a:p>
            <a:r>
              <a:rPr lang="cs-CZ" b="1" dirty="0" smtClean="0"/>
              <a:t>Izotony </a:t>
            </a:r>
            <a:r>
              <a:rPr lang="cs-CZ" dirty="0" smtClean="0"/>
              <a:t>–</a:t>
            </a:r>
            <a:r>
              <a:rPr lang="en-US" dirty="0" smtClean="0"/>
              <a:t> </a:t>
            </a:r>
            <a:r>
              <a:rPr lang="cs-CZ" dirty="0" smtClean="0"/>
              <a:t>nuklidy </a:t>
            </a:r>
            <a:r>
              <a:rPr lang="cs-CZ" dirty="0"/>
              <a:t>různých prvků se stejným neutronovým číslem, tzn. obsahují v atomovém jádře stejný počet neutronů. Izotony se liší v nukleonovém čísle i protonovém čísle.</a:t>
            </a:r>
          </a:p>
        </p:txBody>
      </p:sp>
      <p:pic>
        <p:nvPicPr>
          <p:cNvPr id="7" name="Picture 4" descr="VÃ½sledek obrÃ¡zku pro stable isotopes periodic t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55" y="2178333"/>
            <a:ext cx="5063247" cy="44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894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04800" y="914400"/>
            <a:ext cx="8610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V přírodě s vyskytuje asi 329 nuklidů, z toho 273 (83 %) je stabilních, ostatní jsou radioaktivní. 20 prvků je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mononuklidických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monoisotopických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1. Prvky s lichým Z jsou buď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mononuklidické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nebo nemají více než 2 přírodní izotopy (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Astonovo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pravidlo).</a:t>
            </a: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Výjimky:  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 a 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 = 3 izotopy.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2. Prvky se sudým Z jsou obvykle tvořeny více nuklidy (≥ 2).</a:t>
            </a: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Výjimka:  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Be = 1 izotop.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3. Neexistují 2 stabilní izobary lišící se v protonovém čísle o 1 (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Mattauchovo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pravidlo).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Výjimky:  </a:t>
            </a:r>
            <a:r>
              <a:rPr lang="cs-CZ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113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Cd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113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In, </a:t>
            </a:r>
            <a:r>
              <a:rPr lang="cs-CZ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115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115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123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Sb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123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2752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Izotopy</a:t>
            </a:r>
            <a:endParaRPr lang="cs-CZ" sz="3200" b="1" dirty="0"/>
          </a:p>
        </p:txBody>
      </p:sp>
      <p:pic>
        <p:nvPicPr>
          <p:cNvPr id="5" name="Picture 6" descr="File:Periodic Table by Number of Stable Isotop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9" y="1828800"/>
            <a:ext cx="8781142" cy="461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697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0" name="Picture 2" descr="C:\Martin\mercury\bulk_silica_earth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2" b="4138"/>
          <a:stretch>
            <a:fillRect/>
          </a:stretch>
        </p:blipFill>
        <p:spPr bwMode="auto">
          <a:xfrm>
            <a:off x="457200" y="990600"/>
            <a:ext cx="8077200" cy="524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3202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1">
            <a:extLst>
              <a:ext uri="{FF2B5EF4-FFF2-40B4-BE49-F238E27FC236}">
                <a16:creationId xmlns:a16="http://schemas.microsoft.com/office/drawing/2014/main" xmlns="" id="{4B3BDD96-093A-4839-BDA1-B0252A7A4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0" y="1161250"/>
            <a:ext cx="8821580" cy="5117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27118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770" y="1454285"/>
            <a:ext cx="4114800" cy="5254468"/>
          </a:xfrm>
          <a:prstGeom prst="rect">
            <a:avLst/>
          </a:prstGeom>
        </p:spPr>
      </p:pic>
      <p:pic>
        <p:nvPicPr>
          <p:cNvPr id="7" name="Picture 4" descr="03.jpg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04454"/>
            <a:ext cx="3276600" cy="328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152400" y="1454285"/>
            <a:ext cx="4648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Stabilita atomových jader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závisí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na poměru jednotlivých nukleonů. U lehčích prvků je poměr neutronů a protonů v jádře roven 1:1, nuklidy těžších jader mají tendenci vykazovat přebytek neutronů, poměr tak stoupá na 3:2.</a:t>
            </a:r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3200" b="1" dirty="0" err="1" smtClean="0"/>
              <a:t>Stabilita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atomovych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jader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1125008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733720"/>
              </p:ext>
            </p:extLst>
          </p:nvPr>
        </p:nvGraphicFramePr>
        <p:xfrm>
          <a:off x="762742" y="1371600"/>
          <a:ext cx="4724400" cy="2209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76400"/>
                <a:gridCol w="1562100"/>
                <a:gridCol w="1485900"/>
              </a:tblGrid>
              <a:tr h="44196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u="none" strike="noStrike" dirty="0" smtClean="0">
                          <a:effectLst/>
                        </a:rPr>
                        <a:t>Protony</a:t>
                      </a:r>
                      <a:endParaRPr lang="cs-CZ" sz="1600" b="1" i="0" u="none" strike="noStrike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u="none" strike="noStrike" dirty="0" smtClean="0">
                          <a:effectLst/>
                        </a:rPr>
                        <a:t>Neutrony</a:t>
                      </a:r>
                      <a:endParaRPr lang="cs-CZ" sz="1600" b="1" i="0" u="none" strike="noStrike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u="none" strike="noStrike" dirty="0" smtClean="0">
                          <a:effectLst/>
                        </a:rPr>
                        <a:t>Stabilní nuklidy</a:t>
                      </a:r>
                      <a:endParaRPr lang="cs-CZ" sz="1600" b="1" i="0" u="none" strike="noStrike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6350" marR="6350" marT="6350" marB="0" anchor="ctr"/>
                </a:tc>
              </a:tr>
              <a:tr h="44196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effectLst/>
                        </a:rPr>
                        <a:t> </a:t>
                      </a:r>
                      <a:r>
                        <a:rPr lang="en-US" sz="1600" u="none" strike="noStrike" dirty="0" err="1" smtClean="0">
                          <a:effectLst/>
                        </a:rPr>
                        <a:t>sud</a:t>
                      </a:r>
                      <a:r>
                        <a:rPr lang="cs-CZ" sz="1600" u="none" strike="noStrike" dirty="0" smtClean="0">
                          <a:effectLst/>
                        </a:rPr>
                        <a:t>ý</a:t>
                      </a:r>
                      <a:endParaRPr lang="cs-CZ" sz="1600" b="0" i="0" u="none" strike="noStrike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 smtClean="0">
                          <a:effectLst/>
                        </a:rPr>
                        <a:t>sudý</a:t>
                      </a:r>
                      <a:endParaRPr lang="cs-CZ" sz="1600" b="0" i="0" u="none" strike="noStrike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effectLst/>
                        </a:rPr>
                        <a:t>160</a:t>
                      </a:r>
                      <a:endParaRPr lang="cs-CZ" sz="1600" b="0" i="0" u="none" strike="noStrike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6350" marR="6350" marT="6350" marB="0" anchor="ctr"/>
                </a:tc>
              </a:tr>
              <a:tr h="44196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effectLst/>
                        </a:rPr>
                        <a:t> </a:t>
                      </a:r>
                      <a:r>
                        <a:rPr lang="cs-CZ" sz="1600" u="none" strike="noStrike" dirty="0" smtClean="0">
                          <a:effectLst/>
                        </a:rPr>
                        <a:t>sudý</a:t>
                      </a:r>
                      <a:endParaRPr lang="cs-CZ" sz="1600" b="0" i="0" u="none" strike="noStrike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effectLst/>
                        </a:rPr>
                        <a:t> </a:t>
                      </a:r>
                      <a:r>
                        <a:rPr lang="cs-CZ" sz="1600" u="none" strike="noStrike" dirty="0" smtClean="0">
                          <a:effectLst/>
                        </a:rPr>
                        <a:t>lichý</a:t>
                      </a:r>
                      <a:endParaRPr lang="cs-CZ" sz="1600" b="0" i="0" u="none" strike="noStrike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effectLst/>
                        </a:rPr>
                        <a:t> 56</a:t>
                      </a:r>
                      <a:endParaRPr lang="cs-CZ" sz="1600" b="0" i="0" u="none" strike="noStrike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6350" marR="6350" marT="6350" marB="0" anchor="ctr"/>
                </a:tc>
              </a:tr>
              <a:tr h="44196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effectLst/>
                        </a:rPr>
                        <a:t> </a:t>
                      </a:r>
                      <a:r>
                        <a:rPr lang="cs-CZ" sz="1600" u="none" strike="noStrike" dirty="0" smtClean="0">
                          <a:effectLst/>
                        </a:rPr>
                        <a:t>lichý</a:t>
                      </a:r>
                      <a:endParaRPr lang="cs-CZ" sz="1600" b="0" i="0" u="none" strike="noStrike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effectLst/>
                        </a:rPr>
                        <a:t> </a:t>
                      </a:r>
                      <a:r>
                        <a:rPr lang="cs-CZ" sz="1600" u="none" strike="noStrike" dirty="0" smtClean="0">
                          <a:effectLst/>
                        </a:rPr>
                        <a:t>sudý</a:t>
                      </a:r>
                      <a:endParaRPr lang="cs-CZ" sz="1600" b="0" i="0" u="none" strike="noStrike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>
                          <a:effectLst/>
                        </a:rPr>
                        <a:t> 52</a:t>
                      </a:r>
                      <a:endParaRPr lang="cs-CZ" sz="1600" b="0" i="0" u="none" strike="noStrike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6350" marR="6350" marT="6350" marB="0" anchor="ctr"/>
                </a:tc>
              </a:tr>
              <a:tr h="44196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effectLst/>
                        </a:rPr>
                        <a:t> </a:t>
                      </a:r>
                      <a:r>
                        <a:rPr lang="cs-CZ" sz="1600" u="none" strike="noStrike" dirty="0" smtClean="0">
                          <a:effectLst/>
                        </a:rPr>
                        <a:t>lichý</a:t>
                      </a:r>
                      <a:endParaRPr lang="cs-CZ" sz="1600" b="0" i="0" u="none" strike="noStrike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effectLst/>
                        </a:rPr>
                        <a:t> </a:t>
                      </a:r>
                      <a:r>
                        <a:rPr lang="cs-CZ" sz="1600" u="none" strike="noStrike" dirty="0" smtClean="0">
                          <a:effectLst/>
                        </a:rPr>
                        <a:t>lichý</a:t>
                      </a:r>
                      <a:endParaRPr lang="cs-CZ" sz="1600" b="0" i="0" u="none" strike="noStrike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effectLst/>
                        </a:rPr>
                        <a:t> 4</a:t>
                      </a:r>
                      <a:endParaRPr lang="cs-CZ" sz="1600" b="0" i="0" u="none" strike="noStrike" dirty="0">
                        <a:solidFill>
                          <a:srgbClr val="333333"/>
                        </a:solidFill>
                        <a:effectLst/>
                        <a:latin typeface="Inherit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4802236" cy="601662"/>
          </a:xfrm>
        </p:spPr>
        <p:txBody>
          <a:bodyPr>
            <a:normAutofit/>
          </a:bodyPr>
          <a:lstStyle/>
          <a:p>
            <a:r>
              <a:rPr lang="en-US" sz="3200" b="1" dirty="0" err="1" smtClean="0"/>
              <a:t>Stabilita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atomovych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jader</a:t>
            </a:r>
            <a:endParaRPr lang="cs-CZ" sz="32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658171" y="3810000"/>
            <a:ext cx="55140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latin typeface="Arial" panose="020B0604020202020204" pitchFamily="34" charset="0"/>
                <a:cs typeface="Arial" panose="020B0604020202020204" pitchFamily="34" charset="0"/>
              </a:rPr>
              <a:t>Kombinace A sudé a Z sudé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: atomová jádra mají sférický tvar.</a:t>
            </a:r>
          </a:p>
          <a:p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i="1" dirty="0" smtClean="0">
                <a:latin typeface="Arial" panose="020B0604020202020204" pitchFamily="34" charset="0"/>
                <a:cs typeface="Arial" panose="020B0604020202020204" pitchFamily="34" charset="0"/>
              </a:rPr>
              <a:t>Ostatní kombinace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atomová jádra mají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elipsoidální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tvar.</a:t>
            </a:r>
          </a:p>
        </p:txBody>
      </p:sp>
      <p:sp>
        <p:nvSpPr>
          <p:cNvPr id="8" name="AutoShape 2" descr="data:image/gif;base64,R0lGODdh/gF1AfQAAMzMzAAAAAB/fwA/PwC/vwD//39/AD8/AH5+AIODAICAAD8AAH8AAL+/AISEAIGBAIKCAI+PAL98AL8AAJ+fAP//AP8AAH+/AP+7AL//AAAAAAAAAAAAAAAAAAAAAAAAACwAAAAA/gF1AQAF/iAgjmRpnmiqrmzrvnAsz3Rt33iu73zv/8CgcEgsGo/IpHLJbDqf0Kh0Sq1ar9isdsvter/gsHhMLpvP6LR6zW673/C4fE6v2+/4vH7P7/v/gIGCg4SFhoeIiYpyASeNM49rkVWTi5aXMQGVAJsunWafKKEkoy+lmKipnKukNKdhryOvsSu0qreHjZWRu6Sasr67mr8iup/DrMayxMUlj8bMxb/HyNLEw8zYy6Pazd3W2ZzR1s7VuOdoz63N66zJwOzu7OPt15O88PDR+NKO9fnx7gFsl0ygvIIA+cmzha4hpXwK5zl7R3BdqF4LJx5UZ1GjR3cXIX5MGK9kx5P6/io6XMlFYUSKGjGWM1mRo0mbElHSFOfPkcuR/UZ2uhYzJkOWSKEYfIlTH7ZsyJrWLImxatFW33gS1Oby6UWDEKPeBGdOa9KzWXox3Sl17MGpGXXCzDnQRDi3IDM13ev2FD20gJ+oHciX78adfeFalTv0H961dhknlhw3sGXBdiPehflzGeKAhvN6Pgy6Z8CEmutSnRx0s+jKl2MrabxNVzDUwqbZViH2bVlx0/ACfwtuJnBlQYen+CaTq+3fymvLnm7paCDr1LMXkpkKu/bvgMCq8g6+PJ+s482rX8++vfv38OPLn0+/vv37+PPr38+/v///AAYo4IAEFmjggQgm/qjgggw26OCDEEYo4YQUVmjhhRhmqOGGHHbo4YcghijiiCSWaOKJKKaoIgwCDNDiiy7G+OKKAA5g44043ojKjS8K4OOPQAIZ4wA02gfjkTImCeMhPMoYpI8E/Bhlj0cW6V6OVD6p5Y8xCmJjlluGuSWRVpb3pZJhRjmlAGty2WIfaELJ5pxq0mlnnW66WGZ2TYq5ZZthknkHj37eaWidgHK552VnUjnAmogeKmmedjTqopSSRqqpoUsuehaOhR5KgJqj2innk4K+Aeqfd47q6quwmopqqoCASusgtiIJY459KqnkHAMEoCummxabqal6qtrosZqWCquzk/poYx8B/uTq67R+YCmtlr4eGaqbyn7pJ6LPllvunNy2QSir5rbr7pi3zlGtsN1uu22XeQSr66X79stvkJCiKsAa1gJpLKkIs+kstJt2msa6zCr8bAGuUhyrsVXWweu36dKxKscgG4xpx2VUC/GTCbur8rPoCvmwuOyuLHOs3MbLhsnDynnwvQPDoW+chdYr8s54SluypVkSPfOrx4J7tJNKj0rx1ARQbTXTGEtrMxobpzly0G2YDHPI36bMctE/iiH2vyjTufTbaGtNxsnESqyyxVW/DW/YP3sbMNEtO53OsknLmui/f7eaMqc+goEz0MUuLHXFeV89+cWytrh1WstGXfnn/ldTfXnTQ6qhSa5ekxvpqaiesTbZhf4NN6CbU/F66m6vjPfuK2deuxVip94u71YXYPnZpdbM9ePe6hzxzoqSwfylgCdad+TtNt0S0ohnCmvooIePt6uMv/kF4cxSDv76n5Pf8L2/c44l2wDrHXeQaqMvpvX72z07+fjTQvDoNzT/lYt9x8ve4bzwMYAZ8FXEM54EJ5jAs41pDMG6Eb0KdzDJSaxpLvPC66j3vJYlTnXfE58HV5eFDEIufZNDoApFhzVkmU8Lfetes2I4Q+PN0IL3w9f51qa/683ug0HswunG1jbW8W9kkjsg5VQWpPjNZn79c1cEp+ZDCbbvXQsU/mAREXa3qlGQgmYcn7m+xiUrRmFeLsyZ95ZWwhnJD2klrJ4BZUhD96ErWVOI4wt3qL4f8jFvmMMTIK8wPeehkI9d7KIK/bg6+CnRhV1r2/9mFrjGYSF4uKsku3InRfApUEhuLMIIsygzLp7xlV/MXhVTmYQGGqyMrnwlLNWIOW7dEAsZHCEeHUlK3l0OkVhjWOAY2cjr5dF7xDMkIjklRKXksHlzlGbxXPnDRP6xZ1UQZIuwh8z1RZKbplTm6mREniGcjoi2HNomOQlAo9kunsSsp/VkZy50nhOMIYQCJglIrFamUZe6jOUaq8hIJjpQi2k8KEJ9eExvKu8KwdzY/iAVp02FelORU5gXNvVYvUIeso/UBKcTlihHckLQkGfsKCW/SUsiNDOfKTQnQiepTt9pDnjwzORD5znPgK6UiKN8X8wmVrmJSvJctLOmtpY6vKY6NaF9tGAbKUE3neFSohP1aA0Dha2QwtFGq9QhR6N50nICkU019QFL+fWoZ5aUh9uMaAUbFlcepFVk+bQbJHPpxcJOMqVlVQrznEnGwU5Qr1+0GOmO1E6/npVXY3ygFI9pTLdSMXpMWKJD5VnJfSIxp1el6LsY2gSkEtSr/VRfandaUaaRTKqj5ShTZ4vGrM60Zok96kALplZytfW47UNWa8VJQpI+r4e7DN9M/qe0yCSIVmjZPOlVu1lDRf7SCcwNbGPFF1b2TbeTlH1jUDGbVIMid6/Q+u4RrpvUaGlSs4QtL0C3ugR4ZlGzL80vb5+6WlRK4XaarKqAt8vLsYoJrYK57F+dhNMAd/S9ylTpfEVKYbvm0aTnfKx5EdvfgY4UhtoMcWElacry2VMw12SsYE1qVRGzGJnn9W6S+rqDy2IWdaTdrFvzuuLeErieGlalOEOZua+RcbezFSv/+uvf15ISogOGZW1/qzUe93ixBXwyahesZYDyb0iVtcEwMspeNJETw3Aeq3WbeUIPP5K8veWpUoOr5AmLd4/QBWue03neXUl1WC5NMToP/pu1PP20tevVKFVji1fQqVi/NPOyDK6bW+gJb7eCxup+japKTlsZtgoOdWqlu9DWwbiIqI4tmWPa4F6OSXN8NsI7Menn4pbywpb2Z4upO9/wyti5kWLrPw1LQ8mKMtdC2HWvwiyqSodu2TceMcaqOZubzlEAbMUzd3NM012lGRKm/nFmZ9bZa2d5jZqGAX3pV2fWTXrM291y8maFhDVj8dO4vPROvUjFIMZbzUDWkphfakZV3/iz6IUftN25ax8X7Ng0jrNTY4kuXRv7z8iesbshS+hJcZvi4aV3Nq0NbPN2t9zndkUji1vMlusZhI6GcLfTre57Q5Tls6atbQ/O/gJ/5/bPsbuybDfuWwfzV9fzTvrCSxllZvfuoqEVapCxbFWS9+5+QsI10eW9ZgkTt0cdBPqFsV3yKZX64x4GuciDPe6eUgrqPm5eXdM+ZJun09kml2+/ve25OI8ua9RFUrB2Hukfg0npupti13nL8RcHwegdbmLEfb50QUcU4m2auFwtnvmhvm3kRZbyy2e50oQnOPKpb/rF9h0oscfcE3DMvQbPvvKMt1zg0v2jTc+KTbmb9s1+f6uON0x87HpO7YbvaegfTWXuUXvq0QdcFc09dtyT3vFWJqqFgy5illkeCJg/Ohs5NvUY0hrHazQ486ssdbghV2ab13m3Xa9w/vv3Hf9PlCcaNHhlx2uS1mGJxlm+Z3jKhXKEFzFOhHHQ101IZEOlU2p5V3rGJ3kaN02FFnaiF21wd32nNYF7hXM8g2bdV3RPMVw9p3LuI37WxnatlmSjt0peAzsFJWushn/ABXUu+Hic93OeBX8Qt336N2f8R1oAlkL6dkoB2GUDyHwZpXt+dmxNCGrZF18r6BMpR4JRCHILqGfSB4JdKArS1i8P1XsdyEuTdYFX9FdYiEImqHyBdy3VQoDpp27q137zFG6yR3tnGAxap4MKl4W+B4DopSMYuF5CyFgyeEQBmISDV4ivF4mn5Cc7RokUV4BWaGIICEMl6IR9d0jr/jSIyzCCTrZ+hSNeY7hlb0h9nQiKLSWBM6aAzYY80HMtWcdhtch3DFeE5LZOOac5eTh/0uaCS7iDmFhVmehJ0WZqhhgqZhOJTdZGqFgO0nhqkNiMZgYvnAiECDYuukVUH2Rv4DiFeFdxVfiFNHdXiOhyhZaN0kCLBDWJjweMrOaGu2hoGMhmagiG1eaM36hU8HOM1TdzApmA8QeBIKh4f3F5XmF2PRdK3nhETyeR9DeN5OiHdAR2/tiIQciNFXaRXAZcixdaUUeNkLdJm5eOOHJ7LYAN7ah700ZCxldtijOKMchXgtcD7IhdgPWQdLWQt+iBZRgw6YV3ACmUc7iT/lC1Qkk5MptIj7zRfCeWk9VYgZ6WeN0Sjp3oFQb4b6wCWyX4QIgYlYdjlQU4VRzJSkWFZHuzjpH2iK+XlvSUYQ/GiCq5kfXnkfG3b2FYlSmph+z4idO2hiG3mIglADLpE2nolEgYkE/Zky+3bUspjvZYfJUpiiFXjGCpmTdZX4zpaaBpjIWJjO8UlJLWkXaGllAVcSGoAy1Ilm95iIAZm4PJl43YeHaJmzwpiS+JjaH5j21WNuWoQHqpiWKHVo85k2L5ib64UaX5mtM3mzlAk73mJikYkO8IlVPpXQeph2xmfXRVZ9WpR/uijlQWddRpnSB0OIoXk+3ZgmVXlyRp/kKrGIHEhI4185yQ6ZenVpT28pewqZdnhmsAioZtyV6/OZRb2ZNn6Z+zMiSp2Z6OBzKrI5WlBTI/FpFh6Yk1yXtaCZ97ZoxUiJVf6S8s2pnOBZpWqY2IaZ6kaaI4dy3YOYvbCZzpmX/riVYxyqAT2aDHeZtGio0Lmhk0iUUkuaIsqZ5Bg6JztqQHqIOMyTFVmaTe54iGqH1kY6E5oqVXOaQjOprdU6L1pp+TCYe9GUwsuqJwWqMvSpSyyJQZ2KIcZKMd6igQGaRj2pSUiZ5xt4j+EkxiOqZDSqT4dKSGSJ+GCX56h424Nqn5qZRq+i04Up9USpb5WZaXaqm1J4Ug/jqlI8mdSceflxoqhMmejDeRZUqjh4iqnupLX3mhInmncZqrnHmldFqc0ciauuqavLqm3Heo0FmeccpkUEqsWWqrrZqo39epjEqUGmSswcBzNLqqiTmtMGmtMrqHJMqtHtqcweKtiOqIBCquD7YrvDKqqmmf7WimpupA21egRZmr5dqXyPqm88mvoYh039SdQApp2rmZyYqqlpqwVFmo82KuiGqwOXOmn7qfvcquu+ewQgqtpKc56mqvxBmTGEsWvtkkZ8KHy3ik7XpUBfuClyKtKPuxrBphm3qyHTufYequhumqNpmtkeqxulqrDSuzO/uz7EqpeEqvwwm0Qjuj/kQrrWEosBY7L5RwmDwLNLBzr4UKpDibs9Baqho4rjiqblsbothqsmYLa2+JWSF7rYp6nC47jdqar1MLrkxaszbbrmu7HBpbpv7atz9bhXnLtvtKshaKmkAqrxSWrmEHtVqrXiK6nUKjuKaKtXB6sX5KdsDqt5O7uYzbr1rrrIqlsW1rtB7rs5R6ts5pViuLuqw7ml8Ks776rtFasokrrnELHQfWtrZCOG9br3ertgLUtYipuX8LplYYuEoqoqgrnZDatG8aTLYDr7hKvNRbq5+LvHqrvFVbvX5ruWNLsKJrtv7auheLu6Gru+Qrvl9Lq+SauqobnahLmSETtnj7/r2aqoxuy5nMSb83a77Rm6iv6rybaLg1ab9TWrBik8De+6qQ271ai73fSrUctr0CzLCAuwXwm8BGW8HF670GDL57O7K0275ia6j+m7vwurwLfLYbfLp8+MF0ubom68IRu7lg+qEn/L7JOMOEq3gpSLtnm8NAJbzIWrUlLJ0w/KzMu8QjGq0OXL7BK71FzMHEW8BfgMBTzL34GpMXrDbh23jpW61e4ThETERIzLRhjMMYDMBgzMPcE8ZPccVkmsaFS7is27BJ7Lhkyrw9fLgGmHvoIUIZ3MSEPKPCVMclC8gQfK54HMC7K8BAfL3lushb+rj428JbTMDHmw4hTMfX/jvG0iO8hynKFEm+gCzHe7x7npzGcezFbLzKravIlHwDnczEtjzJs4xuUmzLg8zEXIzEsKCzhRy/iPzLBZzLptDL8UrMRwy4efxJXzzFYYrLrZwGonvN2CzNfozHyMyC0QzLL0zNz6zHwgzORwzKYfPKtyzLQhzMbLya3BzCEtzE7QzNqczHY5nP6zzOKIzFvqzPC3y8/LzG2NzIohsHBZ3Q8qyx1vzFydjGquzM1dzQ15zPXNyuHozO8lLQEj3RCK3QIG2fiXoz0bzOwxzP3axmZXzSLK3RdRDSLv3SMD3TMU3R2WzSAj2RcMDRlszLQ0otIB0eNB3SdODQOO3M/tRc1O981Ozs0UANrYnw09Dp1HYw1Ch9zVVt1QrtKZah1di8BzMtzlDN1bHh1SPtB2at02SdHWk90KbT1mttHlYd1UMd1/Dx1eNR0Ha913zd137914Ad2II92IStIryQFSnNSLdBDrdgDo7t1mC92NFB16oB2UotEi9RHcCAD5l9CZuxG8SxHXUB2p6N2SwB2qh9Dj/R2aJdHN7wrYZwD0ThGqRBCKk92Rqd2KHlFK9R0+fhDzjBHdeB2Rwh3Lo9Z6fRGSLR2v1w27Ud2i8N3N1AG4Kw2ikBF8Nt2qdxFbYN3MvtGJG93eL9D9VQz9as3b39GuHhEc69Cepg3vKC/t6Z/QzwLQmSvRp6OxrQHTaSXRacrRrnMd1QIR4gwdp5INuHTeAEvggRKR7Hvduv/RmYkNtAUR0e/eBz+xELPgipjeECtBwVzuC8gQ4OrhIcnhcenhYgbuIivuKaHRn4LeF/0OErERIsrgjcMOGmUeJRHeLpIQo+3uMu/uIkUeSIINyqnd8yfuQjjgoXvhU4HuRODuL1feJXWdhYnuVavuVc3uVe/uVgHuZiPuZkXuZmfuZonuZqvuZs3uZu/uZwHudyPud0Xud2fud4nud6vud83ud+/ueAHuiCPuiEXuiGfuiInuiKvuiM3uiO/uiQHumSPumUXumWfumYnuma/r7pnN7pnv7poB7qoj7qpF7qpr4hyJviDwHkuUDYqU7iQ6HqcsXqgi3rth3rM/7lCJ4bE1He4+DfPIHgOj4YZHGtxp6xx94cygHsvs7r0qEMws7XqTHeUPHdh23tpU3si0EXxLHtq9Ac114ayaHcBY7tez3tyl7k3h4aPU7sML4UN64TNsHj1E4Z6s3uZB3u2M3j677ksb3duG4W+g2dyfHdsDHt3J7e1/3XwrDvUH4c5S0XpS0aCU7a9DDgFb8Q7h7j924R6IzugR3w6Y7fxyDxL84P+C7wBU8YmbHZGg7ecWHjMR/y6s7eD9/vz83kET4XcxHcpsHtCf7yBg/v/uBN9AC+JwiP8JVB7uQu5N++8Fph9N3uCxzv3g9/8ENv5AaO9Me+DUJPFfuwFZbNCFfvHK599skb9b9h9Vp/9ZPd3GJv66d+3nNfInJf95cx9ni/93zf937P5Xdv5e8ebUCp54Ff3ayepH4hb4ZvICW/36rE+HLOHMfBtpt98Xov0/uAHr1BDsENotCgpB3BHLhL+Yht+ph/+PexFFKPEDGu+tZl7/oe7k2v32CB8rdP666f8PTd9gxv79zN+93B4oaxGEhOGsZv8z+f8sKf83Z98RVOFMBv4bVQ/Fdx/N5OESNvHNhN9cgv5Vwd9vXQG1Xh2zieG7uR/cU9xtMd/vzar/xouO/kbxRULe3WTxmwr16s0fxtAeNQ//4gAIhAMJYjigbnaYrtG6tyWts3nus73/s/MCgcElMwlpEmg5GUzSI0KgUencjZ0/VkMq3ebdKpXYa5X/M0rV6z2+5gNUs2sVpx+Tuvt8WPdvrYCs0fH+GgFhreGBiW34thVtfeJGWlpdqK4BdJJmdTp5Hm5Shbpp+gaOcp46NkDKiKKKuSLF1qGCdqyW5tLukvcLCwlOuw8XFUMTLucrPzc7Ay9DS0tLM1dbb2Ng829/elN7I4eLl5M/m5OmZ5+vo7fLz8PH29/T1+vv4+f7//P8CAAgcSLGjwIMKEChcybOjw/iHEiBInUqxo8SLGjBo3cuzo8SPIkCJHkixp8iTKlCpXsmzp8iXMmDJn0qxp8ybOnDp38uzp8yfQoEKHEi06wsABpEqTMl2apinUpQaMUnV54GpSA1q3ckWw1SvXpD6uKuXa1WsCrQq2inW5gMHbuFVrSm2qNe3WBnm5OjAb9W9dA2i16iW8l/ADpyLhMo7L4PFbyI8bM5ibEqtdAwrWQjDrOUIErp0fgC1rOuvWzZ4NFGZ92LXWzlM5Lqg9+Tbu3LolWw4ZILBm2BH0Endd/LhW0loBo76bFjl04xKiJ2hb0XHkxxMYbO/O/bv38N8nY6/shnJ5ub25YTZtIMFa/rPRkZvFu5pr4tV6KVA43uA/gAEaxxVFtu02HngJiqfdgQ0yxpsNkmXnIIXmrXdMAGRFld98A3aoFwTxnbZVAoWB5hp/H/7H2orUHQCRY7iJN6OCNdK4HYM53pYdj+TdhqONQS6o3oW/ZJjZXVy1Bl2L/1FgWGhq3WeAbAZE6SGLAWq55ZaeMWTbhLnhOEF3ZHJHJppl3jgZkEBW+CaCbSpopne6FWnJb3+V9iGWxE034HsKlDZYn4Vy2UAFh7boWgReJVQem0JKuialk8ZpaaWZJgjXnXpgRtaUTBLXJX1bQVAlle/pl6WirSrKqFYHhalbeGnaeiuudGJ66Zsz/tKZK7AL3tZpGwccWdcD+YXGJ7PD3fXAZsn2BZuhTf6XKLaIapvttYsWN5tAYD7IIKW/2nqmmrtquu6c6aKJLrxrMkbsFMZqaFaVzhrwJ4Cs9tvvk62RCEEC9nnWQH/Wuppotw23GmtAtRkoZrvBWoxrvObCq6Octbp7McjvukkvFPYCVrChKc/nbAMOJNAXXsz6uy3N2dpM87+wveiPuBNmam7IurI79KTAWjDB0WQenfStNXJKMhyfTrnXqK4KKPDU8s3c6s3YVnCzov1BzI/Es/4IXtBpB40p0GobfTGCUP+wwr1Iyly1ytQuaSXL1Xbbdc2Bc4sluPn0fHa5/moijSbTTIus8eNE/7xd44wvvvTlmVdOo4Vy53AkVstNjbfVOWO9WpR7cw2g161//frrDxemT9m7dew27sBm/LHiuSut+eK/Yzyy5ziADhjVeXcYMLVKKj8z4NELrq3pY9dzuIxC4lo55sKnuXuu6mp/K+blA28++t/XWTwfnyJ5sIelEyd21nw7L7/rsOu/P/VXE3i9xMZFK3T5roC68xgB05Y+CzCwgQ5sYPDCNxn2qcBkgWnO3bLkIf7o7TUN6JuoDCC91iHqayUkIdgGVB17BAA9cBma5by3OfVBrmkiE1/vLLdAzTGQh+m7IY4o+Aj3jY5q8tNg/eCHv2vl/m9/TmRYl9hCjwCI60BjyqEBC7i7BIJscz2E4APD6MAYCu0xFKTbsaLynhIN6AL8el50lKg81k2vifqro7es9w4qpgdx49teBB0XLC5K7o+/2+ECv/jF86lvPOzL0PFAZarOnKhPViPcVhwwLfgZgINLfCIoYde/AF1AivHgY4wahMUs5q5dhMTd0sQoSzFG8FwTlBsk25OZAzxANhnk05VcVjDVGUdsVdNS9EwYSsBpSWfxWAAfKRMpcrkyVzMUJO+2WMjI2QqRPkRaGMH5Q6fhMpLvy48SFfavFTGPKwk41ak2qbV1Hqpry3QiHZtpynWgMpUD9BgrcafNGipQ/pzinCVCZ+imBeDSZHVzzy/z9qxo9RKO0KtjKPFYnIA5ip/QPJzP1OW2eKHNXTisGPkYmchZqrSMTyNWJojYHASUJnnH5BKgroSqZBnMpqWz2T33hwEo6lMwV1lH2aqoylcGFGQ49F0so5pQlmKMPPRCoy6lkiSLdmhZWgGLV5IFpbxBcYQnPGvssDVUUllpOepYQe1SuQAY8o6GvsrmNm0ENG+WT5FSBSPwbjgvmNJNas1JjgcJQ7o8eqYzNY0NJ9WpKBQGNQM461J83ppUfy6VmwJdGxAjhcACom+q4fSeYF96oZimEThKOlEGS3kcBwhqNafiKjLxaNYU0ueo/ub4aB9Duq62Qe6keU1cS/lq0B2GVrXrMYX7JIm6Kz3PM8qZkn0qibCEya9m9xzllujn1nb0c2IVAmhTw8c5keaur6b1q3qHdadcHu+CSSLmfN74Qb0YDDWoeQB+LamXsuq2wKTT2c7AQcV+ulC4bMOrcSOM3DRxL7kWbpzTajPfXBqWLanhilcNoxX+tLN5IroPTfN1pe1Ktp7eBRt4cbrPb8A1qQKkGLkICrfIDVROHJumXlcZLO7BF7AK1ZVVV8varOoJZRH9VnDsixonzzFAuzVwHgtjHRoDF6S2kzCYj1u0VSpXuaHF0VuKZApz3sssqtGaYaDc2Mdit6dG/uxu/2BcOs/4lsblDaDZ/hnk+Oa1V6ItaVOZO8iFqnnJoUOeZkQU0a0yx8OqCfBiB5zPAhM1y2ExgDuiseC4uhDIYj71psLc40BemNXNlUyodeLo6B7WVKsSMaymVOvGwtk4eI7xEfmynARvIxObHVegf5xjvJpJ2bxCEJyeXdf0wi03Gn7uklsL6TXGGYSAQqzoKo0aBAyTqxeVHk6Pc6WkxNpIowZ0qSmGajHjWNXoJaP5DhgkuEBTyTGNrnvq01PqTgmdSfwKyu7n61/juXmb7HOxa3zsZDuIXTqKNsYrXk1qn6tOO2IotrEKSSm7J+FL6pthDC7uESVWRTfd/jQ9U4aAprSbFHBlcB8lY2p778rZPr7UcXU8vDIOid81v8maad3m1WzGzqtJFp1ZHvDkGJxabqQnw9naGlRBXBum2Cy8M77zi4u97F/+MY8NSFI3SejoNoEuhx+6bSp1Zm/PoqmHV468ups75tU7jjE/zW4FjxrnDe4smKkpLLMfet6Jx06/Q45VpU/9LL0kmCZdhio+k3zXNHW6gLNeKgOgEzOEf/fEb8z41bM+2hNmaiMX//HI92bN9GWyVk1DU9I81iv+7bx9l/P5Dj7Zou8BC1OIHfGbdzm40qx3x6QN5LPhpkc6R/bZgc7zSjWY9rVPujmRsnQU9/7T4RZ//vJ3eXDnxXnhGoy5iKOEfPG7fRRf/zO/5dr6/e+I/2MfD9G5FLTtRtn0QlWAn73Ul94l0QI2oFrEh16ARvF1FeclnzkYG+rBm/PBCdtVn26YjfOFoI9onOLxnAc6BhVtmO0p3aOt331ABQu6lnVVncLNhyc1T1uBW7gZywWuGdhpoP/xH6SoXhCS4JtsVv29HdwloEM54O/pnYbIHcktx231XZ/oSwLMH80p3/J9VOHl3+Hp3/URoI/kXBieoQha31KVINo9Wxk2hhcmoRKuIK2hn9Tt2hOiXx224Ps01uaxXwfhmlnQoB6+1df9oI2pIeupISO+4RAqYhGaHRLK/uEcZlsTSqETXhDuOaCtwRPVgMZweFscCcb5JR8l4gkGeiGppWG89QgrviIaxiIkFmF6SMyCEZbtxR3lqVHlwSAL7mLlnQW5OR3BrcY76RpmnGIl5GLz/eDzMZ4rYp+EoAeYeJkYRiKFxAXYGeD3ISCbZSIUAuMCio5XfF5amFxiRdmIwGCG7NH9qWILASEszqMs1iM9mmEjXl801mLhKWNN5OK//WL6uZYvCuQeSuGU0BS5IQA83dZokJ46mp8eXoU/LqMPotKfxZVS5SP2aaNHgiGgVSMiauRHcuQiOuI2cmM3ruDtKSDwiZtDgY5LgmNZzBze4Z2uSRlWVKRF/qZi4aXePdqjPYokSAplUN6jLXphOQHkN8bgo0WhQUYlQgajC/rFRBoLT/bkO2YkIholHI4kWIZlWBYlPo5gK34lIpqC5zAlE1KkLmFiXUShTLblJfLhSxJk3nVeAmalVm5lUobkUVJjSRIlYP5lMwKmVwZmSP6kSjYaQNalQF4lC86lVMpUVvye6HBeZsal+/BlX2IgH3HlSIKkSIqlaZ4mahKmanqkWGIkLKxlLjLh7QGcL15lS8ombnYYTYLjTvLgFDEjY6oi2Bllav5gcP4kWJJlYubfNsKjZ1ZibOpiZf7ibUrndN7lX1Dnc37mRR5mcX4neIaneJ6m7QlR/is8ZnVCZvr1plumZ3rSJnbqpSnu5T0wJTx2Gc5N3GoaJkYm5XHe53/2Z21wJWkOpjb253FuJ04wJUtOZ2fuJBpF6G066FOuZ4VGFyQpaDgAJDQx33h+p4De54AKJ35+KHnGYS6aZyywpXuy56e0KIzi5jfGZ0G2ZGPCg30GKImKpo72KID+qI+inpCKKJA655qpaCgwqCU6aIYqqcipJ4VG5ZHug5P65HgiaJEyZpX6aAGe6IgOqJIiaSGwqIyWaYyyloSaaUxS6FzaqIYCQ44yX5BmKZ1qqZ126JzmaZ3e3JSKaZJWKVbGHWXK5pai5+RBKZOW5z8UqoeW6JeW/uiC8WmkTiqjOimeXqqV9uOk4qmT+unnbKmawiijhiqptmeoqmVAFGqdruqmgialVqpf6mmChqmnfiqsoil93SqgziairilAFoSudmerBiuxFmux1mo3gKol5mqTGiupnimh3ig/VCqmsqqkGquuciq2viay2uq2fquSBqq44mqgpmhCgCu6pmu6discqGu6PuteNiu3IoS71qu9Fiq7EsG97iujQgS//uu95msyACzBzqtDFCzCEqvAYkLCBuxFNCxT9oC6LqweQCy4esS+UsKWUqy7KawPfGtJgCzHSkSnpkG/tkSljqzKrizLtqzLvizMxqzMzizN1qzN3izO/uaszu4sz/asz/4s0Aat0A4t0Rat0R4t0iat0i4tQ3CrHUirp8KC1EIt09pcIFyBIrDrH2ztIlTtNbzCIbBsIoiB144D2EaCLRismD5tDfCCub5p2WrCFRjC2K5tF7AtM5Bt2b7BKaBCILRt1N4A1uZt1u5tG7gC1kLCHHQtTOHCLhgP4KKq4ZaC5EaCLCRC3eKi3G6u07btHUyuMCjqJnDs3RIu6Fqt4JpuvpYuFpxuNEBu65Iu4Mau66IuH6iu1s4u49YunsDu7q6u7uot705CMTiCyrLu7w7vHiiDWsKtUCCv8Cqv9E4v9Vav9V4v9mav9m4v93av934v+IavHfiOL/mWr/meL/qmr/quL/u2r/u+L/zGr/ySQggAADs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4" descr="data:image/gif;base64,R0lGODdh/gF1AfQAAMzMzAAAAAB/fwA/PwC/vwD//39/AD8/AH5+AIODAICAAD8AAH8AAL+/AISEAIGBAIKCAI+PAL98AL8AAJ+fAP//AP8AAH+/AP+7AL//AAAAAAAAAAAAAAAAAAAAAAAAACwAAAAA/gF1AQAF/iAgjmRpnmiqrmzrvnAsz3Rt33iu73zv/8CgcEgsGo/IpHLJbDqf0Kh0Sq1ar9isdsvter/gsHhMLpvP6LR6zW673/C4fE6v2+/4vH7P7/v/gIGCg4SFhoeIiYpyASeNM49rkVWTi5aXMQGVAJsunWafKKEkoy+lmKipnKukNKdhryOvsSu0qreHjZWRu6Sasr67mr8iup/DrMayxMUlj8bMxb/HyNLEw8zYy6Pazd3W2ZzR1s7VuOdoz63N66zJwOzu7OPt15O88PDR+NKO9fnx7gFsl0ygvIIA+cmzha4hpXwK5zl7R3BdqF4LJx5UZ1GjR3cXIX5MGK9kx5P6/io6XMlFYUSKGjGWM1mRo0mbElHSFOfPkcuR/UZ2uhYzJkOWSKEYfIlTH7ZsyJrWLImxatFW33gS1Oby6UWDEKPeBGdOa9KzWXox3Sl17MGpGXXCzDnQRDi3IDM13ev2FD20gJ+oHciX78adfeFalTv0H961dhknlhw3sGXBdiPehflzGeKAhvN6Pgy6Z8CEmutSnRx0s+jKl2MrabxNVzDUwqbZViH2bVlx0/ACfwtuJnBlQYen+CaTq+3fymvLnm7paCDr1LMXkpkKu/bvgMCq8g6+PJ+s482rX8++vfv38OPLn0+/vv37+PPr38+/v///AAYo4IAEFmjggQgm/qjgggw26OCDEEYo4YQUVmjhhRhmqOGGHHbo4YcghijiiCSWaOKJKKaoIgwCDNDiiy7G+OKKAA5g44043ojKjS8K4OOPQAIZ4wA02gfjkTImCeMhPMoYpI8E/Bhlj0cW6V6OVD6p5Y8xCmJjlluGuSWRVpb3pZJhRjmlAGty2WIfaELJ5pxq0mlnnW66WGZ2TYq5ZZthknkHj37eaWidgHK552VnUjnAmogeKmmedjTqopSSRqqpoUsuehaOhR5KgJqj2innk4K+Aeqfd47q6quwmopqqoCASusgtiIJY459KqnkHAMEoCummxabqal6qtrosZqWCquzk/poYx8B/uTq67R+YCmtlr4eGaqbyn7pJ6LPllvunNy2QSir5rbr7pi3zlGtsN1uu22XeQSr66X79stvkJCiKsAa1gJpLKkIs+kstJt2msa6zCr8bAGuUhyrsVXWweu36dKxKscgG4xpx2VUC/GTCbur8rPoCvmwuOyuLHOs3MbLhsnDynnwvQPDoW+chdYr8s54SluypVkSPfOrx4J7tJNKj0rx1ARQbTXTGEtrMxobpzly0G2YDHPI36bMctE/iiH2vyjTufTbaGtNxsnESqyyxVW/DW/YP3sbMNEtO53OsknLmui/f7eaMqc+goEz0MUuLHXFeV89+cWytrh1WstGXfnn/ldTfXnTQ6qhSa5ekxvpqaiesTbZhf4NN6CbU/F66m6vjPfuK2deuxVip94u71YXYPnZpdbM9ePe6hzxzoqSwfylgCdad+TtNt0S0ohnCmvooIePt6uMv/kF4cxSDv76n5Pf8L2/c44l2wDrHXeQaqMvpvX72z07+fjTQvDoNzT/lYt9x8ve4bzwMYAZ8FXEM54EJ5jAs41pDMG6Eb0KdzDJSaxpLvPC66j3vJYlTnXfE58HV5eFDEIufZNDoApFhzVkmU8Lfetes2I4Q+PN0IL3w9f51qa/683ug0HswunG1jbW8W9kkjsg5VQWpPjNZn79c1cEp+ZDCbbvXQsU/mAREXa3qlGQgmYcn7m+xiUrRmFeLsyZ95ZWwhnJD2klrJ4BZUhD96ErWVOI4wt3qL4f8jFvmMMTIK8wPeehkI9d7KIK/bg6+CnRhV1r2/9mFrjGYSF4uKsku3InRfApUEhuLMIIsygzLp7xlV/MXhVTmYQGGqyMrnwlLNWIOW7dEAsZHCEeHUlK3l0OkVhjWOAY2cjr5dF7xDMkIjklRKXksHlzlGbxXPnDRP6xZ1UQZIuwh8z1RZKbplTm6mREniGcjoi2HNomOQlAo9kunsSsp/VkZy50nhOMIYQCJglIrFamUZe6jOUaq8hIJjpQi2k8KEJ9eExvKu8KwdzY/iAVp02FelORU5gXNvVYvUIeso/UBKcTlihHckLQkGfsKCW/SUsiNDOfKTQnQiepTt9pDnjwzORD5znPgK6UiKN8X8wmVrmJSvJctLOmtpY6vKY6NaF9tGAbKUE3neFSohP1aA0Dha2QwtFGq9QhR6N50nICkU019QFL+fWoZ5aUh9uMaAUbFlcepFVk+bQbJHPpxcJOMqVlVQrznEnGwU5Qr1+0GOmO1E6/npVXY3ygFI9pTLdSMXpMWKJD5VnJfSIxp1el6LsY2gSkEtSr/VRfandaUaaRTKqj5ShTZ4vGrM60Zok96kALplZytfW47UNWa8VJQpI+r4e7DN9M/qe0yCSIVmjZPOlVu1lDRf7SCcwNbGPFF1b2TbeTlH1jUDGbVIMid6/Q+u4RrpvUaGlSs4QtL0C3ugR4ZlGzL80vb5+6WlRK4XaarKqAt8vLsYoJrYK57F+dhNMAd/S9ylTpfEVKYbvm0aTnfKx5EdvfgY4UhtoMcWElacry2VMw12SsYE1qVRGzGJnn9W6S+rqDy2IWdaTdrFvzuuLeErieGlalOEOZua+RcbezFSv/+uvf15ISogOGZW1/qzUe93ixBXwyahesZYDyb0iVtcEwMspeNJETw3Aeq3WbeUIPP5K8veWpUoOr5AmLd4/QBWue03neXUl1WC5NMToP/pu1PP20tevVKFVji1fQqVi/NPOyDK6bW+gJb7eCxup+japKTlsZtgoOdWqlu9DWwbiIqI4tmWPa4F6OSXN8NsI7Menn4pbywpb2Z4upO9/wyti5kWLrPw1LQ8mKMtdC2HWvwiyqSodu2TceMcaqOZubzlEAbMUzd3NM012lGRKm/nFmZ9bZa2d5jZqGAX3pV2fWTXrM291y8maFhDVj8dO4vPROvUjFIMZbzUDWkphfakZV3/iz6IUftN25ax8X7Ng0jrNTY4kuXRv7z8iesbshS+hJcZvi4aV3Nq0NbPN2t9zndkUji1vMlusZhI6GcLfTre57Q5Tls6atbQ/O/gJ/5/bPsbuybDfuWwfzV9fzTvrCSxllZvfuoqEVapCxbFWS9+5+QsI10eW9ZgkTt0cdBPqFsV3yKZX64x4GuciDPe6eUgrqPm5eXdM+ZJun09kml2+/ve25OI8ua9RFUrB2Hukfg0npupti13nL8RcHwegdbmLEfb50QUcU4m2auFwtnvmhvm3kRZbyy2e50oQnOPKpb/rF9h0oscfcE3DMvQbPvvKMt1zg0v2jTc+KTbmb9s1+f6uON0x87HpO7YbvaegfTWXuUXvq0QdcFc09dtyT3vFWJqqFgy5illkeCJg/Ohs5NvUY0hrHazQ486ssdbghV2ab13m3Xa9w/vv3Hf9PlCcaNHhlx2uS1mGJxlm+Z3jKhXKEFzFOhHHQ101IZEOlU2p5V3rGJ3kaN02FFnaiF21wd32nNYF7hXM8g2bdV3RPMVw9p3LuI37WxnatlmSjt0peAzsFJWushn/ABXUu+Hic93OeBX8Qt336N2f8R1oAlkL6dkoB2GUDyHwZpXt+dmxNCGrZF18r6BMpR4JRCHILqGfSB4JdKArS1i8P1XsdyEuTdYFX9FdYiEImqHyBdy3VQoDpp27q137zFG6yR3tnGAxap4MKl4W+B4DopSMYuF5CyFgyeEQBmISDV4ivF4mn5Cc7RokUV4BWaGIICEMl6IR9d0jr/jSIyzCCTrZ+hSNeY7hlb0h9nQiKLSWBM6aAzYY80HMtWcdhtch3DFeE5LZOOac5eTh/0uaCS7iDmFhVmehJ0WZqhhgqZhOJTdZGqFgO0nhqkNiMZgYvnAiECDYuukVUH2Rv4DiFeFdxVfiFNHdXiOhyhZaN0kCLBDWJjweMrOaGu2hoGMhmagiG1eaM36hU8HOM1TdzApmA8QeBIKh4f3F5XmF2PRdK3nhETyeR9DeN5OiHdAR2/tiIQciNFXaRXAZcixdaUUeNkLdJm5eOOHJ7LYAN7ah700ZCxldtijOKMchXgtcD7IhdgPWQdLWQt+iBZRgw6YV3ACmUc7iT/lC1Qkk5MptIj7zRfCeWk9VYgZ6WeN0Sjp3oFQb4b6wCWyX4QIgYlYdjlQU4VRzJSkWFZHuzjpH2iK+XlvSUYQ/GiCq5kfXnkfG3b2FYlSmph+z4idO2hiG3mIglADLpE2nolEgYkE/Zky+3bUspjvZYfJUpiiFXjGCpmTdZX4zpaaBpjIWJjO8UlJLWkXaGllAVcSGoAy1Ilm95iIAZm4PJl43YeHaJmzwpiS+JjaH5j21WNuWoQHqpiWKHVo85k2L5ib64UaX5mtM3mzlAk73mJikYkO8IlVPpXQeph2xmfXRVZ9WpR/uijlQWddRpnSB0OIoXk+3ZgmVXlyRp/kKrGIHEhI4185yQ6ZenVpT28pewqZdnhmsAioZtyV6/OZRb2ZNn6Z+zMiSp2Z6OBzKrI5WlBTI/FpFh6Yk1yXtaCZ97ZoxUiJVf6S8s2pnOBZpWqY2IaZ6kaaI4dy3YOYvbCZzpmX/riVYxyqAT2aDHeZtGio0Lmhk0iUUkuaIsqZ5Bg6JztqQHqIOMyTFVmaTe54iGqH1kY6E5oqVXOaQjOprdU6L1pp+TCYe9GUwsuqJwWqMvSpSyyJQZ2KIcZKMd6igQGaRj2pSUiZ5xt4j+EkxiOqZDSqT4dKSGSJ+GCX56h424Nqn5qZRq+i04Up9USpb5WZaXaqm1J4Ug/jqlI8mdSceflxoqhMmejDeRZUqjh4iqnupLX3mhInmncZqrnHmldFqc0ciauuqavLqm3Heo0FmeccpkUEqsWWqrrZqo39epjEqUGmSswcBzNLqqiTmtMGmtMrqHJMqtHtqcweKtiOqIBCquD7YrvDKqqmmf7WimpupA21egRZmr5dqXyPqm88mvoYh039SdQApp2rmZyYqqlpqwVFmo82KuiGqwOXOmn7qfvcquu+ewQgqtpKc56mqvxBmTGEsWvtkkZ8KHy3ik7XpUBfuClyKtKPuxrBphm3qyHTufYequhumqNpmtkeqxulqrDSuzO/uz7EqpeEqvwwm0Qjuj/kQrrWEosBY7L5RwmDwLNLBzr4UKpDibs9Baqho4rjiqblsbothqsmYLa2+JWSF7rYp6nC47jdqar1MLrkxaszbbrmu7HBpbpv7atz9bhXnLtvtKshaKmkAqrxSWrmEHtVqrXiK6nUKjuKaKtXB6sX5KdsDqt5O7uYzbr1rrrIqlsW1rtB7rs5R6ts5pViuLuqw7ml8Ks776rtFasokrrnELHQfWtrZCOG9br3ertgLUtYipuX8LplYYuEoqoqgrnZDatG8aTLYDr7hKvNRbq5+LvHqrvFVbvX5ruWNLsKJrtv7auheLu6Gru+Qrvl9Lq+SauqobnahLmSETtnj7/r2aqoxuy5nMSb83a77Rm6iv6rybaLg1ab9TWrBik8De+6qQ271ai73fSrUctr0CzLCAuwXwm8BGW8HF670GDL57O7K0275ia6j+m7vwurwLfLYbfLp8+MF0ubom68IRu7lg+qEn/L7JOMOEq3gpSLtnm8NAJbzIWrUlLJ0w/KzMu8QjGq0OXL7BK71FzMHEW8BfgMBTzL34GpMXrDbh23jpW61e4ThETERIzLRhjMMYDMBgzMPcE8ZPccVkmsaFS7is27BJ7Lhkyrw9fLgGmHvoIUIZ3MSEPKPCVMclC8gQfK54HMC7K8BAfL3lushb+rj428JbTMDHmw4hTMfX/jvG0iO8hynKFEm+gCzHe7x7npzGcezFbLzKravIlHwDnczEtjzJs4xuUmzLg8zEXIzEsKCzhRy/iPzLBZzLptDL8UrMRwy4efxJXzzFYYrLrZwGonvN2CzNfozHyMyC0QzLL0zNz6zHwgzORwzKYfPKtyzLQhzMbLya3BzCEtzE7QzNqczHY5nP6zzOKIzFvqzPC3y8/LzG2NzIohsHBZ3Q8qyx1vzFydjGquzM1dzQ15zPXNyuHozO8lLQEj3RCK3QIG2fiXoz0bzOwxzP3axmZXzSLK3RdRDSLv3SMD3TMU3R2WzSAj2RcMDRlszLQ0otIB0eNB3SdODQOO3M/tRc1O981Ozs0UANrYnw09Dp1HYw1Ch9zVVt1QrtKZah1di8BzMtzlDN1bHh1SPtB2at02SdHWk90KbT1mttHlYd1UMd1/Dx1eNR0Ha913zd137914Ad2II92IStIryQFSnNSLdBDrdgDo7t1mC92NFB16oB2UotEi9RHcCAD5l9CZuxG8SxHXUB2p6N2SwB2qh9Dj/R2aJdHN7wrYZwD0ThGqRBCKk92Rqd2KHlFK9R0+fhDzjBHdeB2Rwh3Lo9Z6fRGSLR2v1w27Ud2i8N3N1AG4Kw2ikBF8Nt2qdxFbYN3MvtGJG93eL9D9VQz9as3b39GuHhEc69Cepg3vKC/t6Z/QzwLQmSvRp6OxrQHTaSXRacrRrnMd1QIR4gwdp5INuHTeAEvggRKR7Hvduv/RmYkNtAUR0e/eBz+xELPgipjeECtBwVzuC8gQ4OrhIcnhcenhYgbuIivuKaHRn4LeF/0OErERIsrgjcMOGmUeJRHeLpIQo+3uMu/uIkUeSIINyqnd8yfuQjjgoXvhU4HuRODuL1feJXWdhYnuVavuVc3uVe/uVgHuZiPuZkXuZmfuZonuZqvuZs3uZu/uZwHudyPud0Xud2fud4nud6vud83ud+/ueAHuiCPuiEXuiGfuiInuiKvuiM3uiO/uiQHumSPumUXumWfumYnuma/r7pnN7pnv7poB7qoj7qpF7qpr4hyJviDwHkuUDYqU7iQ6HqcsXqgi3rth3rM/7lCJ4bE1He4+DfPIHgOj4YZHGtxp6xx94cygHsvs7r0qEMws7XqTHeUPHdh23tpU3si0EXxLHtq9Ac114ayaHcBY7tez3tyl7k3h4aPU7sML4UN64TNsHj1E4Z6s3uZB3u2M3j677ksb3duG4W+g2dyfHdsDHt3J7e1/3XwrDvUH4c5S0XpS0aCU7a9DDgFb8Q7h7j924R6IzugR3w6Y7fxyDxL84P+C7wBU8YmbHZGg7ecWHjMR/y6s7eD9/vz83kET4XcxHcpsHtCf7yBg/v/uBN9AC+JwiP8JVB7uQu5N++8Fph9N3uCxzv3g9/8ENv5AaO9Me+DUJPFfuwFZbNCFfvHK599skb9b9h9Vp/9ZPd3GJv66d+3nNfInJf95cx9ni/93zf937P5Xdv5e8ebUCp54Ff3ayepH4hb4ZvICW/36rE+HLOHMfBtpt98Xov0/uAHr1BDsENotCgpB3BHLhL+Yht+ph/+PexFFKPEDGu+tZl7/oe7k2v32CB8rdP666f8PTd9gxv79zN+93B4oaxGEhOGsZv8z+f8sKf83Z98RVOFMBv4bVQ/Fdx/N5OESNvHNhN9cgv5Vwd9vXQG1Xh2zieG7uR/cU9xtMd/vzar/xouO/kbxRULe3WTxmwr16s0fxtAeNQ//4gAIhAMJYjigbnaYrtG6tyWts3nus73/s/MCgcElMwlpEmg5GUzSI0KgUencjZ0/VkMq3ebdKpXYa5X/M0rV6z2+5gNUs2sVpx+Tuvt8WPdvrYCs0fH+GgFhreGBiW34thVtfeJGWlpdqK4BdJJmdTp5Hm5Shbpp+gaOcp46NkDKiKKKuSLF1qGCdqyW5tLukvcLCwlOuw8XFUMTLucrPzc7Ay9DS0tLM1dbb2Ng829/elN7I4eLl5M/m5OmZ5+vo7fLz8PH29/T1+vv4+f7//P8CAAgcSLGjwIMKEChcybOjw/iHEiBInUqxo8SLGjBo3cuzo8SPIkCJHkixp8iTKlCpXsmzp8iXMmDJn0qxp8ybOnDp38uzp8yfQoEKHEi06wsABpEqTMl2apinUpQaMUnV54GpSA1q3ckWw1SvXpD6uKuXa1WsCrQq2inW5gMHbuFVrSm2qNe3WBnm5OjAb9W9dA2i16iW8l/ADpyLhMo7L4PFbyI8bM5ibEqtdAwrWQjDrOUIErp0fgC1rOuvWzZ4NFGZ92LXWzlM5Lqg9+Tbu3LolWw4ZILBm2BH0Endd/LhW0loBo76bFjl04xKiJ2hb0XHkxxMYbO/O/bv38N8nY6/shnJ5ub25YTZtIMFa/rPRkZvFu5pr4tV6KVA43uA/gAEaxxVFtu02HngJiqfdgQ0yxpsNkmXnIIXmrXdMAGRFld98A3aoFwTxnbZVAoWB5hp/H/7H2orUHQCRY7iJN6OCNdK4HYM53pYdj+TdhqONQS6o3oW/ZJjZXVy1Bl2L/1FgWGhq3WeAbAZE6SGLAWq55ZaeMWTbhLnhOEF3ZHJHJppl3jgZkEBW+CaCbSpopne6FWnJb3+V9iGWxE034HsKlDZYn4Vy2UAFh7boWgReJVQem0JKuialk8ZpaaWZJgjXnXpgRtaUTBLXJX1bQVAlle/pl6WirSrKqFYHhalbeGnaeiuudGJ66Zsz/tKZK7AL3tZpGwccWdcD+YXGJ7PD3fXAZsn2BZuhTf6XKLaIapvttYsWN5tAYD7IIKW/2nqmmrtquu6c6aKJLrxrMkbsFMZqaFaVzhrwJ4Cs9tvvk62RCEEC9nnWQH/Wuppotw23GmtAtRkoZrvBWoxrvObCq6Octbp7McjvukkvFPYCVrChKc/nbAMOJNAXXsz6uy3N2dpM87+wveiPuBNmam7IurI79KTAWjDB0WQenfStNXJKMhyfTrnXqK4KKPDU8s3c6s3YVnCzov1BzI/Es/4IXtBpB40p0GobfTGCUP+wwr1Iyly1ytQuaSXL1Xbbdc2Bc4sluPn0fHa5/moijSbTTIus8eNE/7xd44wvvvTlmVdOo4Vy53AkVstNjbfVOWO9WpR7cw2g161//frrDxemT9m7dew27sBm/LHiuSut+eK/Yzyy5ziADhjVeXcYMLVKKj8z4NELrq3pY9dzuIxC4lo55sKnuXuu6mp/K+blA28++t/XWTwfnyJ5sIelEyd21nw7L7/rsOu/P/VXE3i9xMZFK3T5roC68xgB05Y+CzCwgQ5sYPDCNxn2qcBkgWnO3bLkIf7o7TUN6JuoDCC91iHqayUkIdgGVB17BAA9cBma5by3OfVBrmkiE1/vLLdAzTGQh+m7IY4o+Aj3jY5q8tNg/eCHv2vl/m9/TmRYl9hCjwCI60BjyqEBC7i7BIJscz2E4APD6MAYCu0xFKTbsaLynhIN6AL8el50lKg81k2vifqro7es9w4qpgdx49teBB0XLC5K7o+/2+ECv/jF86lvPOzL0PFAZarOnKhPViPcVhwwLfgZgINLfCIoYde/AF1AivHgY4wahMUs5q5dhMTd0sQoSzFG8FwTlBsk25OZAzxANhnk05VcVjDVGUdsVdNS9EwYSsBpSWfxWAAfKRMpcrkyVzMUJO+2WMjI2QqRPkRaGMH5Q6fhMpLvy48SFfavFTGPKwk41ak2qbV1Hqpry3QiHZtpynWgMpUD9BgrcafNGipQ/pzinCVCZ+imBeDSZHVzzy/z9qxo9RKO0KtjKPFYnIA5ip/QPJzP1OW2eKHNXTisGPkYmchZqrSMTyNWJojYHASUJnnH5BKgroSqZBnMpqWz2T33hwEo6lMwV1lH2aqoylcGFGQ49F0so5pQlmKMPPRCoy6lkiSLdmhZWgGLV5IFpbxBcYQnPGvssDVUUllpOepYQe1SuQAY8o6GvsrmNm0ENG+WT5FSBSPwbjgvmNJNas1JjgcJQ7o8eqYzNY0NJ9WpKBQGNQM461J83ppUfy6VmwJdGxAjhcACom+q4fSeYF96oZimEThKOlEGS3kcBwhqNafiKjLxaNYU0ueo/ub4aB9Duq62Qe6keU1cS/lq0B2GVrXrMYX7JIm6Kz3PM8qZkn0qibCEya9m9xzllujn1nb0c2IVAmhTw8c5keaur6b1q3qHdadcHu+CSSLmfN74Qb0YDDWoeQB+LamXsuq2wKTT2c7AQcV+ulC4bMOrcSOM3DRxL7kWbpzTajPfXBqWLanhilcNoxX+tLN5IroPTfN1pe1Ktp7eBRt4cbrPb8A1qQKkGLkICrfIDVROHJumXlcZLO7BF7AK1ZVVV8varOoJZRH9VnDsixonzzFAuzVwHgtjHRoDF6S2kzCYj1u0VSpXuaHF0VuKZApz3sssqtGaYaDc2Mdit6dG/uxu/2BcOs/4lsblDaDZ/hnk+Oa1V6ItaVOZO8iFqnnJoUOeZkQU0a0yx8OqCfBiB5zPAhM1y2ExgDuiseC4uhDIYj71psLc40BemNXNlUyodeLo6B7WVKsSMaymVOvGwtk4eI7xEfmynARvIxObHVegf5xjvJpJ2bxCEJyeXdf0wi03Gn7uklsL6TXGGYSAQqzoKo0aBAyTqxeVHk6Pc6WkxNpIowZ0qSmGajHjWNXoJaP5DhgkuEBTyTGNrnvq01PqTgmdSfwKyu7n61/juXmb7HOxa3zsZDuIXTqKNsYrXk1qn6tOO2IotrEKSSm7J+FL6pthDC7uESVWRTfd/jQ9U4aAprSbFHBlcB8lY2p778rZPr7UcXU8vDIOid81v8maad3m1WzGzqtJFp1ZHvDkGJxabqQnw9naGlRBXBum2Cy8M77zi4u97F/+MY8NSFI3SejoNoEuhx+6bSp1Zm/PoqmHV468ups75tU7jjE/zW4FjxrnDe4smKkpLLMfet6Jx06/Q45VpU/9LL0kmCZdhio+k3zXNHW6gLNeKgOgEzOEf/fEb8z41bM+2hNmaiMX//HI92bN9GWyVk1DU9I81iv+7bx9l/P5Dj7Zou8BC1OIHfGbdzm40qx3x6QN5LPhpkc6R/bZgc7zSjWY9rVPujmRsnQU9/7T4RZ//vJ3eXDnxXnhGoy5iKOEfPG7fRRf/zO/5dr6/e+I/2MfD9G5FLTtRtn0QlWAn73Ul94l0QI2oFrEh16ARvF1FeclnzkYG+rBm/PBCdtVn26YjfOFoI9onOLxnAc6BhVtmO0p3aOt331ABQu6lnVVncLNhyc1T1uBW7gZywWuGdhpoP/xH6SoXhCS4JtsVv29HdwloEM54O/pnYbIHcktx231XZ/oSwLMH80p3/J9VOHl3+Hp3/URoI/kXBieoQha31KVINo9Wxk2hhcmoRKuIK2hn9Tt2hOiXx224Ps01uaxXwfhmlnQoB6+1df9oI2pIeupISO+4RAqYhGaHRLK/uEcZlsTSqETXhDuOaCtwRPVgMZweFscCcb5JR8l4gkGeiGppWG89QgrviIaxiIkFmF6SMyCEZbtxR3lqVHlwSAL7mLlnQW5OR3BrcY76RpmnGIl5GLz/eDzMZ4rYp+EoAeYeJkYRiKFxAXYGeD3ISCbZSIUAuMCio5XfF5amFxiRdmIwGCG7NH9qWILASEszqMs1iM9mmEjXl801mLhKWNN5OK//WL6uZYvCuQeSuGU0BS5IQA83dZokJ46mp8eXoU/LqMPotKfxZVS5SP2aaNHgiGgVSMiauRHcuQiOuI2cmM3ruDtKSDwiZtDgY5LgmNZzBze4Z2uSRlWVKRF/qZi4aXePdqjPYokSAplUN6jLXphOQHkN8bgo0WhQUYlQgajC/rFRBoLT/bkO2YkIholHI4kWIZlWBYlPo5gK34lIpqC5zAlE1KkLmFiXUShTLblJfLhSxJk3nVeAmalVm5lUobkUVJjSRIlYP5lMwKmVwZmSP6kSjYaQNalQF4lC86lVMpUVvye6HBeZsal+/BlX2IgH3HlSIKkSIqlaZ4mahKmanqkWGIkLKxlLjLh7QGcL15lS8ombnYYTYLjTvLgFDEjY6oi2Bllav5gcP4kWJJlYubfNsKjZ1ZibOpiZf7ibUrndN7lX1Dnc37mRR5mcX4neIaneJ6m7QlR/is8ZnVCZvr1plumZ3rSJnbqpSnu5T0wJTx2Gc5N3GoaJkYm5XHe53/2Z21wJWkOpjb253FuJ04wJUtOZ2fuJBpF6G066FOuZ4VGFyQpaDgAJDQx33h+p4De54AKJ35+KHnGYS6aZyywpXuy56e0KIzi5jfGZ0G2ZGPCg30GKImKpo72KID+qI+inpCKKJA655qpaCgwqCU6aIYqqcipJ4VG5ZHug5P65HgiaJEyZpX6aAGe6IgOqJIiaSGwqIyWaYyyloSaaUxS6FzaqIYCQ44yX5BmKZ1qqZ126JzmaZ3e3JSKaZJWKVbGHWXK5pai5+RBKZOW5z8UqoeW6JeW/uiC8WmkTiqjOimeXqqV9uOk4qmT+unnbKmawiijhiqptmeoqmVAFGqdruqmgialVqpf6mmChqmnfiqsoil93SqgziairilAFoSudmerBiuxFmux1mo3gKol5mqTGiupnimh3ig/VCqmsqqkGquuciq2viay2uq2fquSBqq44mqgpmhCgCu6pmu6discqGu6PuteNiu3IoS71qu9Fiq7EsG97iujQgS//uu95msyACzBzqtDFCzCEqvAYkLCBuxFNCxT9oC6LqweQCy4esS+UsKWUqy7KawPfGtJgCzHSkSnpkG/tkSljqzKrizLtqzLvizMxqzMzizN1qzN3izO/uaszu4sz/asz/4s0Aat0A4t0Rat0R4t0iat0i4tQ3CrHUirp8KC1EIt09pcIFyBIrDrH2ztIlTtNbzCIbBsIoiB144D2EaCLRismD5tDfCCub5p2WrCFRjC2K5tF7AtM5Bt2b7BKaBCILRt1N4A1uZt1u5tG7gC1kLCHHQtTOHCLhgP4KKq4ZaC5EaCLCRC3eKi3G6u07btHUyuMCjqJnDs3RIu6Fqt4JpuvpYuFpxuNEBu65Iu4Mau66IuH6iu1s4u49YunsDu7q6u7uot705CMTiCyrLu7w7vHiiDWsKtUCCv8Cqv9E4v9Vav9V4v9mav9m4v93av934v+IavHfiOL/mWr/meL/qmr/quL/u2r/u+L/zGr/ySQggA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42343" name="Picture 7" descr="VÃ½sledek obrÃ¡zku pro tvar atomovÃ©ho jÃ¡d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187" y="1103069"/>
            <a:ext cx="2634575" cy="439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32230" y="5651132"/>
            <a:ext cx="49854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Nejtěžší stabilní nuklidy jsou   </a:t>
            </a:r>
            <a:r>
              <a:rPr lang="cs-CZ" baseline="30000" dirty="0"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r>
              <a:rPr lang="cs-CZ" baseline="-25000" dirty="0">
                <a:latin typeface="Arial" panose="020B0604020202020204" pitchFamily="34" charset="0"/>
                <a:cs typeface="Arial" panose="020B0604020202020204" pitchFamily="34" charset="0"/>
              </a:rPr>
              <a:t>82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Pb a </a:t>
            </a:r>
            <a:r>
              <a:rPr lang="cs-CZ" baseline="30000" dirty="0">
                <a:latin typeface="Arial" panose="020B0604020202020204" pitchFamily="34" charset="0"/>
                <a:cs typeface="Arial" panose="020B0604020202020204" pitchFamily="34" charset="0"/>
              </a:rPr>
              <a:t>209</a:t>
            </a:r>
            <a:r>
              <a:rPr lang="cs-CZ" baseline="-25000" dirty="0">
                <a:latin typeface="Arial" panose="020B0604020202020204" pitchFamily="34" charset="0"/>
                <a:cs typeface="Arial" panose="020B0604020202020204" pitchFamily="34" charset="0"/>
              </a:rPr>
              <a:t>83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endParaRPr lang="cs-CZ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7297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89540"/>
            <a:ext cx="8153400" cy="557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1905000" y="304800"/>
            <a:ext cx="4802236" cy="601662"/>
          </a:xfrm>
        </p:spPr>
        <p:txBody>
          <a:bodyPr>
            <a:normAutofit/>
          </a:bodyPr>
          <a:lstStyle/>
          <a:p>
            <a:r>
              <a:rPr lang="en-US" sz="3200" b="1" dirty="0" err="1" smtClean="0"/>
              <a:t>Stabilita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atomovych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jader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21072376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47409"/>
            <a:ext cx="7728480" cy="48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600447"/>
          </a:xfrm>
        </p:spPr>
        <p:txBody>
          <a:bodyPr tIns="28802"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Stabilita atomových jader</a:t>
            </a:r>
          </a:p>
        </p:txBody>
      </p:sp>
      <p:sp>
        <p:nvSpPr>
          <p:cNvPr id="2" name="Obdélník 1"/>
          <p:cNvSpPr/>
          <p:nvPr/>
        </p:nvSpPr>
        <p:spPr>
          <a:xfrm>
            <a:off x="609600" y="5791200"/>
            <a:ext cx="807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U atomů lehkých prvků (Z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&lt; 20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 jsou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stabilní jádra složená z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-částic: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He, </a:t>
            </a:r>
            <a:r>
              <a:rPr lang="cs-CZ" baseline="30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cs-CZ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C, </a:t>
            </a:r>
            <a:r>
              <a:rPr lang="cs-CZ" baseline="300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cs-CZ" baseline="-25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O, </a:t>
            </a:r>
            <a:r>
              <a:rPr lang="cs-CZ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cs-CZ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6179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204" y="2047115"/>
            <a:ext cx="3120267" cy="183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981200" y="1754727"/>
            <a:ext cx="18886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dirty="0"/>
              <a:t>Δ</a:t>
            </a:r>
            <a:r>
              <a:rPr lang="cs-CZ" sz="3200" i="1" dirty="0" smtClean="0"/>
              <a:t>E</a:t>
            </a:r>
            <a:r>
              <a:rPr lang="cs-CZ" sz="3200" dirty="0"/>
              <a:t> = </a:t>
            </a:r>
            <a:r>
              <a:rPr lang="el-GR" sz="3200" dirty="0" smtClean="0"/>
              <a:t>Δ</a:t>
            </a:r>
            <a:r>
              <a:rPr lang="cs-CZ" sz="3200" i="1" dirty="0" smtClean="0"/>
              <a:t>mc</a:t>
            </a:r>
            <a:r>
              <a:rPr lang="cs-CZ" sz="3200" i="1" baseline="30000" dirty="0" smtClean="0"/>
              <a:t>2</a:t>
            </a:r>
            <a:endParaRPr lang="cs-CZ" sz="3200" dirty="0"/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4802236" cy="601662"/>
          </a:xfrm>
        </p:spPr>
        <p:txBody>
          <a:bodyPr>
            <a:normAutofit/>
          </a:bodyPr>
          <a:lstStyle/>
          <a:p>
            <a:r>
              <a:rPr lang="en-US" sz="3200" b="1" dirty="0" err="1" smtClean="0"/>
              <a:t>Stabilita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atomovych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jader</a:t>
            </a:r>
            <a:endParaRPr lang="cs-CZ" sz="3200" b="1" dirty="0"/>
          </a:p>
        </p:txBody>
      </p:sp>
      <p:pic>
        <p:nvPicPr>
          <p:cNvPr id="2050" name="Picture 2" descr="VÃ½sledek obrÃ¡zku pro stability atomic nucle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088" y="4343400"/>
            <a:ext cx="2639291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6123425" y="1368968"/>
            <a:ext cx="2587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i="1" dirty="0" smtClean="0"/>
              <a:t>Hmotnostní defekt</a:t>
            </a:r>
            <a:endParaRPr lang="cs-CZ" sz="2400" b="1" i="1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64" y="2610415"/>
            <a:ext cx="5791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57200" y="5963215"/>
            <a:ext cx="3619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smtClean="0"/>
              <a:t>Index stěsnání</a:t>
            </a:r>
            <a:r>
              <a:rPr lang="cs-CZ" dirty="0" smtClean="0"/>
              <a:t>:  </a:t>
            </a:r>
          </a:p>
          <a:p>
            <a:r>
              <a:rPr lang="cs-CZ" dirty="0"/>
              <a:t> </a:t>
            </a:r>
            <a:r>
              <a:rPr lang="cs-CZ" dirty="0" smtClean="0"/>
              <a:t>                                        p = (Ar – A)/A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5270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81000" y="228600"/>
            <a:ext cx="85344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i="1" dirty="0"/>
              <a:t>Zákon zachování hmoty (</a:t>
            </a:r>
            <a:r>
              <a:rPr lang="cs-CZ" i="1" dirty="0" err="1"/>
              <a:t>Lomonosov</a:t>
            </a:r>
            <a:r>
              <a:rPr lang="cs-CZ" i="1" dirty="0"/>
              <a:t> 1748; </a:t>
            </a:r>
            <a:r>
              <a:rPr lang="cs-CZ" i="1" dirty="0" err="1"/>
              <a:t>Lavoisier</a:t>
            </a:r>
            <a:r>
              <a:rPr lang="cs-CZ" i="1" dirty="0"/>
              <a:t> 1774) </a:t>
            </a:r>
          </a:p>
          <a:p>
            <a:pPr algn="just"/>
            <a:r>
              <a:rPr lang="cs-CZ" i="1" dirty="0"/>
              <a:t>   </a:t>
            </a:r>
            <a:r>
              <a:rPr lang="cs-CZ" dirty="0"/>
              <a:t>Hmotu nelze zničit ani ji nelze žádným chemickým nebo fyzikálním dějem vytvořit. </a:t>
            </a:r>
          </a:p>
          <a:p>
            <a:pPr algn="just"/>
            <a:endParaRPr lang="cs-CZ" i="1" dirty="0"/>
          </a:p>
          <a:p>
            <a:pPr algn="just"/>
            <a:r>
              <a:rPr lang="cs-CZ" i="1" dirty="0"/>
              <a:t>Zákon zachování energie (</a:t>
            </a:r>
            <a:r>
              <a:rPr lang="cs-CZ" i="1" dirty="0" err="1"/>
              <a:t>Lomonosov</a:t>
            </a:r>
            <a:r>
              <a:rPr lang="cs-CZ" i="1" dirty="0"/>
              <a:t> 1748; Mayer 1842) </a:t>
            </a:r>
          </a:p>
          <a:p>
            <a:pPr algn="just"/>
            <a:r>
              <a:rPr lang="cs-CZ" dirty="0"/>
              <a:t>   Energii nelze vytvořit a také ji nelze zničit.</a:t>
            </a:r>
          </a:p>
          <a:p>
            <a:pPr algn="just"/>
            <a:endParaRPr lang="cs-CZ" i="1" dirty="0"/>
          </a:p>
          <a:p>
            <a:pPr algn="just"/>
            <a:r>
              <a:rPr lang="cs-CZ" i="1" dirty="0"/>
              <a:t>Ekvivalence hmoty a energie (Einstein 1905):</a:t>
            </a:r>
          </a:p>
          <a:p>
            <a:pPr algn="just"/>
            <a:r>
              <a:rPr lang="cs-CZ" dirty="0"/>
              <a:t>                E = m.c</a:t>
            </a:r>
            <a:r>
              <a:rPr lang="cs-CZ" baseline="30000" dirty="0"/>
              <a:t>2</a:t>
            </a:r>
            <a:endParaRPr lang="cs-CZ" baseline="30000" dirty="0" smtClean="0"/>
          </a:p>
          <a:p>
            <a:pPr algn="just"/>
            <a:endParaRPr lang="cs-CZ" i="1" dirty="0"/>
          </a:p>
          <a:p>
            <a:pPr algn="just"/>
            <a:endParaRPr lang="cs-CZ" i="1" dirty="0" smtClean="0"/>
          </a:p>
          <a:p>
            <a:pPr algn="just"/>
            <a:r>
              <a:rPr lang="cs-CZ" i="1" dirty="0" smtClean="0"/>
              <a:t>Zákon </a:t>
            </a:r>
            <a:r>
              <a:rPr lang="cs-CZ" i="1" dirty="0"/>
              <a:t>stálých poměrů slučovacích, první Daltonův zákon </a:t>
            </a:r>
            <a:r>
              <a:rPr lang="cs-CZ" dirty="0"/>
              <a:t>(</a:t>
            </a:r>
            <a:r>
              <a:rPr lang="cs-CZ" dirty="0" err="1"/>
              <a:t>Proust</a:t>
            </a:r>
            <a:r>
              <a:rPr lang="cs-CZ" dirty="0"/>
              <a:t> 1799; Dalton):  </a:t>
            </a:r>
          </a:p>
          <a:p>
            <a:pPr algn="just"/>
            <a:r>
              <a:rPr lang="cs-CZ" dirty="0"/>
              <a:t>  </a:t>
            </a:r>
            <a:r>
              <a:rPr lang="cs-CZ" dirty="0" smtClean="0"/>
              <a:t>Hmotnostní </a:t>
            </a:r>
            <a:r>
              <a:rPr lang="cs-CZ" dirty="0"/>
              <a:t>poměr prvků obsažených v konkrétní sloučenině je vždy stejný . </a:t>
            </a:r>
          </a:p>
          <a:p>
            <a:pPr algn="just"/>
            <a:endParaRPr lang="cs-CZ" dirty="0"/>
          </a:p>
          <a:p>
            <a:pPr algn="just"/>
            <a:r>
              <a:rPr lang="cs-CZ" i="1" dirty="0"/>
              <a:t>Druhý Daltonův zákon </a:t>
            </a:r>
            <a:r>
              <a:rPr lang="cs-CZ" dirty="0"/>
              <a:t>(Dalton 1802): </a:t>
            </a:r>
          </a:p>
          <a:p>
            <a:pPr algn="just"/>
            <a:r>
              <a:rPr lang="cs-CZ" dirty="0"/>
              <a:t>   </a:t>
            </a:r>
            <a:r>
              <a:rPr lang="cs-CZ" dirty="0" smtClean="0"/>
              <a:t>Pokud </a:t>
            </a:r>
            <a:r>
              <a:rPr lang="cs-CZ" dirty="0"/>
              <a:t>se slučují dva prvky ve více váhových poměrech, mají se k sobě množství jednoho prvku připadající na totéž množství druhého prvku jako celistvá čísla (např. 1 : 2; 1 : 3; 1 : 4; 1 : 6; 1 : 7</a:t>
            </a:r>
            <a:r>
              <a:rPr lang="cs-CZ" dirty="0" smtClean="0"/>
              <a:t>).</a:t>
            </a:r>
          </a:p>
          <a:p>
            <a:pPr algn="just"/>
            <a:endParaRPr lang="cs-CZ" dirty="0"/>
          </a:p>
          <a:p>
            <a:pPr algn="just"/>
            <a:r>
              <a:rPr lang="cs-CZ" i="1" dirty="0"/>
              <a:t>Zákon objemových poměrů, Gay-</a:t>
            </a:r>
            <a:r>
              <a:rPr lang="cs-CZ" i="1" dirty="0" err="1"/>
              <a:t>Lussacův</a:t>
            </a:r>
            <a:r>
              <a:rPr lang="cs-CZ" i="1" dirty="0"/>
              <a:t> zákon </a:t>
            </a:r>
            <a:r>
              <a:rPr lang="cs-CZ" dirty="0"/>
              <a:t>(Gay-</a:t>
            </a:r>
            <a:r>
              <a:rPr lang="cs-CZ" dirty="0" err="1"/>
              <a:t>Lussac</a:t>
            </a:r>
            <a:r>
              <a:rPr lang="cs-CZ" dirty="0"/>
              <a:t> 1805):</a:t>
            </a:r>
          </a:p>
          <a:p>
            <a:pPr algn="just"/>
            <a:r>
              <a:rPr lang="cs-CZ" dirty="0"/>
              <a:t>   pokud se slučují dva nebo více plynů beze zbytku, jsou jejich objemy za stejné teploty a tlaku v poměru celistvých a malých čísel (t.j. plyny se slučují v jednoduchých objemových poměrech</a:t>
            </a:r>
            <a:r>
              <a:rPr lang="cs-CZ" dirty="0" smtClean="0"/>
              <a:t>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27150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File:Binding energ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1348"/>
            <a:ext cx="8305800" cy="660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2" name="Picture 2" descr="VÃ½sledek obrÃ¡zku pro nuclide stability 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VÃ½sledek obrÃ¡zku pro nuclide stability 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 descr="VÃ½sledek obrÃ¡zku pro nuclide stability 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827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8" name="Picture 8" descr="VÃ½sledek obrÃ¡zku pro nuclide stability 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2067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0" name="Picture 10" descr="VÃ½sledek obrÃ¡zku pro nuclide stability 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47307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2" name="Picture 12" descr="VÃ½sledek obrÃ¡zku pro nuclide stability 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62547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4" name="Picture 14" descr="VÃ½sledek obrÃ¡zku pro nuclide stability 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6" name="Picture 16" descr="VÃ½sledek obrÃ¡zku pro nuclide stability 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5" y="93027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8" name="Picture 18" descr="VÃ½sledek obrÃ¡zku pro nuclide stability 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75" y="108267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00" name="Picture 20" descr="VÃ½sledek obrÃ¡zku pro nuclide stability 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123507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02" name="Picture 22" descr="VÃ½sledek obrÃ¡zku pro nuclide stability 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138747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04" name="Picture 24" descr="grap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5" y="153987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06" name="Picture 26" descr="grap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169227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08" name="Picture 28" descr="http://chemed.chem.purdue.edu/genchem/topicreview/bp/ch23/graphics/23_7fi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84467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11" name="Picture 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86000"/>
            <a:ext cx="4341197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53239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2775" y="381000"/>
            <a:ext cx="4802236" cy="601662"/>
          </a:xfrm>
        </p:spPr>
        <p:txBody>
          <a:bodyPr>
            <a:normAutofit/>
          </a:bodyPr>
          <a:lstStyle/>
          <a:p>
            <a:r>
              <a:rPr lang="en-US" sz="3200" b="1" dirty="0" err="1" smtClean="0"/>
              <a:t>Stabilita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atomovych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jader</a:t>
            </a:r>
            <a:endParaRPr lang="cs-CZ" sz="3200" b="1" dirty="0"/>
          </a:p>
        </p:txBody>
      </p:sp>
      <p:pic>
        <p:nvPicPr>
          <p:cNvPr id="41986" name="Picture 2" descr="https://ars.els-cdn.com/content/image/3-s2.0-B9780124818514500044-f02-05-97801248185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0"/>
            <a:ext cx="3963728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https://ars.els-cdn.com/content/image/3-s2.0-B9780123846563000027-f02-05-97801238465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95600"/>
            <a:ext cx="3977512" cy="353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VÃ½sledek obrÃ¡zku pro mass defect vs atomic numb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8" descr="VÃ½sledek obrÃ¡zku pro mass defect vs atomic numb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460375" y="1219200"/>
            <a:ext cx="84377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/>
              <a:t>Křivka zastoupení jednotlivých prvků ve vesmíru také odhaluje zvýšený výskyt prvků s nukleonovým číslem blízkým 60. Je tomu tak proto, že jejich jádra mají vysokou vazebnou energii. Zastoupení prvků triády železa (železo, kobalt a nikl) je proto větší, protože tyto prvky jsou tedy velmi stabilní a nejsnáze přežívají konečná stadia hvězdného vývoje.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6781250" y="457200"/>
            <a:ext cx="1449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/>
              <a:t>Δ</a:t>
            </a:r>
            <a:r>
              <a:rPr lang="cs-CZ" sz="2400" i="1" dirty="0" smtClean="0"/>
              <a:t>E</a:t>
            </a:r>
            <a:r>
              <a:rPr lang="cs-CZ" sz="2400" dirty="0"/>
              <a:t> = </a:t>
            </a:r>
            <a:r>
              <a:rPr lang="el-GR" sz="2400" dirty="0" smtClean="0"/>
              <a:t>Δ</a:t>
            </a:r>
            <a:r>
              <a:rPr lang="cs-CZ" sz="2400" i="1" dirty="0" smtClean="0"/>
              <a:t>mc</a:t>
            </a:r>
            <a:r>
              <a:rPr lang="cs-CZ" sz="2400" i="1" baseline="30000" dirty="0" smtClean="0"/>
              <a:t>2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6144609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5575" y="304800"/>
            <a:ext cx="3806825" cy="639762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Magic</a:t>
            </a:r>
            <a:r>
              <a:rPr lang="cs-CZ" sz="3200" b="1" dirty="0" err="1" smtClean="0"/>
              <a:t>ká</a:t>
            </a:r>
            <a:r>
              <a:rPr lang="cs-CZ" sz="3200" b="1" dirty="0" smtClean="0"/>
              <a:t> čísla</a:t>
            </a:r>
            <a:endParaRPr lang="cs-CZ" sz="3200" b="1" dirty="0"/>
          </a:p>
        </p:txBody>
      </p:sp>
      <p:pic>
        <p:nvPicPr>
          <p:cNvPr id="49154" name="Picture 2" descr="https://pbs.twimg.com/media/DtAi6vrU0AAPD7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029511"/>
            <a:ext cx="3147735" cy="320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SouvisejÃ­cÃ­ obrÃ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572000"/>
            <a:ext cx="4335254" cy="204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2({\tbinom {n}{1}}+{\tbinom {n}{2}}+{\tbinom {n}{3}}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307975" y="1066800"/>
            <a:ext cx="51784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/>
              <a:t>Z grafu vazebné energie na nukleon také vyplývá, že vysokou </a:t>
            </a:r>
            <a:r>
              <a:rPr lang="cs-CZ" dirty="0" err="1"/>
              <a:t>stabiliu</a:t>
            </a:r>
            <a:r>
              <a:rPr lang="cs-CZ" dirty="0"/>
              <a:t> vykazují jádra se </a:t>
            </a:r>
            <a:r>
              <a:rPr lang="en-US" dirty="0" smtClean="0"/>
              <a:t>2</a:t>
            </a:r>
            <a:r>
              <a:rPr lang="cs-CZ" dirty="0" smtClean="0"/>
              <a:t>, </a:t>
            </a:r>
            <a:r>
              <a:rPr lang="cs-CZ" dirty="0"/>
              <a:t>8, </a:t>
            </a:r>
            <a:r>
              <a:rPr lang="cs-CZ" dirty="0" smtClean="0"/>
              <a:t>20</a:t>
            </a:r>
            <a:r>
              <a:rPr lang="cs-CZ" dirty="0"/>
              <a:t>, </a:t>
            </a:r>
            <a:r>
              <a:rPr lang="cs-CZ" dirty="0" smtClean="0"/>
              <a:t>2</a:t>
            </a:r>
            <a:r>
              <a:rPr lang="en-US" dirty="0" smtClean="0"/>
              <a:t>8, 50, 82</a:t>
            </a:r>
            <a:r>
              <a:rPr lang="cs-CZ" dirty="0" smtClean="0"/>
              <a:t> </a:t>
            </a:r>
            <a:r>
              <a:rPr lang="cs-CZ" dirty="0"/>
              <a:t>a </a:t>
            </a:r>
            <a:r>
              <a:rPr lang="en-US" dirty="0" smtClean="0"/>
              <a:t>1</a:t>
            </a:r>
            <a:r>
              <a:rPr lang="cs-CZ" dirty="0" smtClean="0"/>
              <a:t>2</a:t>
            </a:r>
            <a:r>
              <a:rPr lang="en-US" dirty="0" smtClean="0"/>
              <a:t>6</a:t>
            </a:r>
            <a:r>
              <a:rPr lang="cs-CZ" dirty="0" smtClean="0"/>
              <a:t> nukleonu. </a:t>
            </a:r>
            <a:r>
              <a:rPr lang="cs-CZ" dirty="0"/>
              <a:t>Tento jev je způsoben strukturou atomových </a:t>
            </a:r>
            <a:r>
              <a:rPr lang="cs-CZ" dirty="0" smtClean="0"/>
              <a:t>jader</a:t>
            </a:r>
            <a:r>
              <a:rPr lang="en-US" dirty="0" smtClean="0"/>
              <a:t>:</a:t>
            </a:r>
            <a:endParaRPr lang="cs-CZ" dirty="0"/>
          </a:p>
        </p:txBody>
      </p:sp>
      <p:pic>
        <p:nvPicPr>
          <p:cNvPr id="1028" name="Picture 4" descr="VÃ½sledek obrÃ¡zku pro stability atomic nucle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32" y="2390393"/>
            <a:ext cx="4343468" cy="421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9554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3429000" cy="1143000"/>
          </a:xfrm>
        </p:spPr>
        <p:txBody>
          <a:bodyPr>
            <a:normAutofit/>
          </a:bodyPr>
          <a:lstStyle/>
          <a:p>
            <a:r>
              <a:rPr lang="en-US" sz="3200" b="1" dirty="0"/>
              <a:t>Magic</a:t>
            </a:r>
            <a:r>
              <a:rPr lang="cs-CZ" sz="3200" b="1" dirty="0" err="1"/>
              <a:t>ká</a:t>
            </a:r>
            <a:r>
              <a:rPr lang="cs-CZ" sz="3200" b="1" dirty="0"/>
              <a:t> čísla</a:t>
            </a:r>
            <a:endParaRPr lang="cs-CZ" sz="3200" dirty="0"/>
          </a:p>
        </p:txBody>
      </p:sp>
      <p:pic>
        <p:nvPicPr>
          <p:cNvPr id="4" name="Picture 4" descr="VÃ½sledek obrÃ¡zku pro s-proces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332" y="228600"/>
            <a:ext cx="3962399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422716"/>
            <a:ext cx="5162585" cy="3172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09600" y="1714500"/>
            <a:ext cx="1437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Viz   </a:t>
            </a:r>
            <a:r>
              <a:rPr lang="en-US" dirty="0" smtClean="0"/>
              <a:t>R-</a:t>
            </a:r>
            <a:r>
              <a:rPr lang="en-US" dirty="0" err="1" smtClean="0"/>
              <a:t>proces</a:t>
            </a:r>
            <a:endParaRPr lang="cs-CZ" dirty="0"/>
          </a:p>
        </p:txBody>
      </p:sp>
      <p:pic>
        <p:nvPicPr>
          <p:cNvPr id="3074" name="Picture 2" descr="VÃ½sledek obrÃ¡zku pro stability atomic nuclei odd ev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91255"/>
            <a:ext cx="3048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4197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2" name="Picture 8" descr="https://upload.wikimedia.org/wikipedia/commons/e/e6/SolarSystemAbundanc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3" y="1923772"/>
            <a:ext cx="7022006" cy="344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78856" y="152400"/>
            <a:ext cx="8686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/>
              <a:t>Oddo</a:t>
            </a:r>
            <a:r>
              <a:rPr lang="en-US" sz="2000" b="1" dirty="0" smtClean="0"/>
              <a:t>-</a:t>
            </a:r>
            <a:r>
              <a:rPr lang="cs-CZ" sz="2000" b="1" dirty="0" err="1" smtClean="0"/>
              <a:t>Harkinsovo</a:t>
            </a:r>
            <a:r>
              <a:rPr lang="cs-CZ" sz="2000" b="1" dirty="0" smtClean="0"/>
              <a:t> pravidlo (</a:t>
            </a:r>
            <a:r>
              <a:rPr lang="en-US" sz="2000" b="1" dirty="0" smtClean="0"/>
              <a:t>pro </a:t>
            </a:r>
            <a:r>
              <a:rPr lang="cs-CZ" sz="2000" b="1" dirty="0" smtClean="0"/>
              <a:t>Z </a:t>
            </a:r>
            <a:r>
              <a:rPr lang="en-US" sz="2000" b="1" dirty="0" smtClean="0"/>
              <a:t>&gt; 5)</a:t>
            </a:r>
            <a:r>
              <a:rPr lang="en-US" sz="2000" dirty="0" smtClean="0"/>
              <a:t>:</a:t>
            </a:r>
            <a:r>
              <a:rPr lang="cs-CZ" sz="2000" dirty="0" smtClean="0"/>
              <a:t> </a:t>
            </a:r>
          </a:p>
          <a:p>
            <a:endParaRPr lang="cs-CZ" sz="2000" dirty="0"/>
          </a:p>
          <a:p>
            <a:r>
              <a:rPr lang="cs-CZ" sz="2000" dirty="0" smtClean="0"/>
              <a:t>Prvek </a:t>
            </a:r>
            <a:r>
              <a:rPr lang="cs-CZ" sz="2000" dirty="0"/>
              <a:t>se sudým atomovým číslem (např. uhlík: prvek č. 6) se vyskytuje častěji než předchozí a následující prvek s menším a větším atomovým číslem (bor: prvek č. 5 a dusík: prvek č. 7).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810000" y="2435157"/>
            <a:ext cx="1840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Sluneční soustava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298311" y="5486400"/>
            <a:ext cx="85846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/>
              <a:t>Prvky s lichými atomovými čísly mají nepárový proton a mají tudíž tendenci zachytit další a tím zvýšit atomové číslo. Je možné, že u prvků se sudými atomovými čísly jsou protony párovány, přičemž členové páru navzájem kompenzují svoje spiny a sudá parita tudíž zvyšuje stabilitu nukleonu.</a:t>
            </a:r>
          </a:p>
        </p:txBody>
      </p:sp>
    </p:spTree>
    <p:extLst>
      <p:ext uri="{BB962C8B-B14F-4D97-AF65-F5344CB8AC3E}">
        <p14:creationId xmlns:p14="http://schemas.microsoft.com/office/powerpoint/2010/main" val="23631686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ps.prenhall.com/wps/media/objects/4681/4793409/images/table22_0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40" y="3276601"/>
            <a:ext cx="7208463" cy="356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518890"/>
            <a:ext cx="5334000" cy="1309909"/>
          </a:xfrm>
          <a:ln/>
        </p:spPr>
        <p:txBody>
          <a:bodyPr tIns="28802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cs-CZ" sz="3300" b="1" dirty="0"/>
              <a:t>Jaderné </a:t>
            </a:r>
            <a:r>
              <a:rPr lang="cs-CZ" sz="3300" b="1" dirty="0" smtClean="0"/>
              <a:t>reakce, změny atomového a nukleonového čísla</a:t>
            </a:r>
            <a:endParaRPr lang="cs-CZ" sz="3300" b="1" dirty="0"/>
          </a:p>
        </p:txBody>
      </p:sp>
      <p:pic>
        <p:nvPicPr>
          <p:cNvPr id="206850" name="Picture 2" descr="https://upload.wikimedia.org/wikipedia/commons/thumb/7/71/Radioactive_decay_modes.svg/201px-Radioactive_decay_modes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511" y="381000"/>
            <a:ext cx="2484342" cy="252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1618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ttp://2012books.lardbucket.org/books/principles-of-general-chemistry-v1.0/section_24/21052210add8d84594c96ca623d398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60" y="21603"/>
            <a:ext cx="6873120" cy="6719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10063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1676400"/>
            <a:ext cx="8888412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cs-CZ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Schr</a:t>
            </a:r>
            <a:r>
              <a:rPr lang="en-US" altLang="cs-CZ" sz="1800" b="1" dirty="0" smtClean="0">
                <a:latin typeface="Arial" panose="020B0604020202020204" pitchFamily="34" charset="0"/>
                <a:cs typeface="Arial" panose="020B0604020202020204" pitchFamily="34" charset="0"/>
                <a:sym typeface="Times New Roman" pitchFamily="18" charset="0"/>
              </a:rPr>
              <a:t>ö</a:t>
            </a:r>
            <a:r>
              <a:rPr lang="cs-CZ" altLang="cs-CZ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dingerova</a:t>
            </a:r>
            <a:r>
              <a:rPr lang="cs-CZ" alt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rovnice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Schr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  <a:sym typeface="Times New Roman" pitchFamily="18" charset="0"/>
              </a:rPr>
              <a:t>ö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dinger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1926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endParaRPr lang="cs-CZ" altLang="cs-CZ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 			</a:t>
            </a:r>
            <a:r>
              <a:rPr lang="en-US" alt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Ĥ</a:t>
            </a:r>
            <a:r>
              <a:rPr lang="cs-CZ" altLang="cs-CZ" sz="2400" b="1" i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</a:t>
            </a:r>
            <a:r>
              <a:rPr lang="cs-CZ" altLang="cs-CZ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= E</a:t>
            </a:r>
            <a:r>
              <a:rPr lang="cs-CZ" altLang="cs-CZ" sz="2400" b="1" i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</a:t>
            </a:r>
            <a:endParaRPr lang="cs-CZ" alt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Ĥ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= -h</a:t>
            </a:r>
            <a:r>
              <a:rPr lang="cs-CZ" altLang="cs-CZ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/8p</a:t>
            </a:r>
            <a:r>
              <a:rPr lang="cs-CZ" altLang="cs-CZ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 (d</a:t>
            </a:r>
            <a:r>
              <a:rPr lang="cs-CZ" altLang="cs-CZ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/dx</a:t>
            </a:r>
            <a:r>
              <a:rPr lang="cs-CZ" altLang="cs-CZ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+d</a:t>
            </a:r>
            <a:r>
              <a:rPr lang="cs-CZ" altLang="cs-CZ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/dy</a:t>
            </a:r>
            <a:r>
              <a:rPr lang="cs-CZ" altLang="cs-CZ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+d</a:t>
            </a:r>
            <a:r>
              <a:rPr lang="cs-CZ" altLang="cs-CZ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/dz</a:t>
            </a:r>
            <a:r>
              <a:rPr lang="cs-CZ" altLang="cs-CZ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 + </a:t>
            </a:r>
            <a:r>
              <a:rPr lang="cs-CZ" altLang="cs-CZ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cs-CZ" altLang="cs-CZ" sz="1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 eaLnBrk="1" hangingPunct="1">
              <a:buNone/>
            </a:pPr>
            <a:endParaRPr lang="cs-CZ" alt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None/>
            </a:pPr>
            <a:r>
              <a:rPr lang="en-US" altLang="cs-CZ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Lze</a:t>
            </a:r>
            <a:r>
              <a:rPr lang="en-US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u</a:t>
            </a:r>
            <a:r>
              <a:rPr lang="cs-CZ" altLang="cs-CZ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rč</a:t>
            </a:r>
            <a:r>
              <a:rPr lang="en-US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energii a prostor. uspořádání elektronu  x jen pro proton + elektron (atom H)</a:t>
            </a:r>
            <a:r>
              <a:rPr lang="en-US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pro  „vyšší atomy“ změna kvantity </a:t>
            </a:r>
            <a:r>
              <a:rPr lang="cs-CZ" altLang="cs-CZ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fyz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 vztahů  jádro - elektron + repulsní síly mezi elektrony.</a:t>
            </a:r>
          </a:p>
          <a:p>
            <a:pPr marL="0" indent="0" algn="just" eaLnBrk="1" hangingPunct="1">
              <a:buNone/>
            </a:pP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Řešením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Schr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  <a:sym typeface="Times New Roman" pitchFamily="18" charset="0"/>
              </a:rPr>
              <a:t>ö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dingerovy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rovnice pro orbitaly získáme 3 základní údaje: </a:t>
            </a:r>
            <a:endParaRPr lang="cs-CZ" alt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vlnové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funkce atomových orbitalů (AO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 charakterizovaných kvantovými čísly </a:t>
            </a:r>
            <a:r>
              <a:rPr lang="cs-CZ" altLang="cs-CZ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n, </a:t>
            </a:r>
            <a:r>
              <a:rPr lang="cs-CZ" altLang="cs-CZ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l, </a:t>
            </a:r>
            <a:r>
              <a:rPr lang="cs-CZ" altLang="cs-CZ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altLang="cs-CZ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cs-CZ" altLang="cs-CZ" sz="18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hodnoty energie (vlastní) všech atomových orbitalů (AO)</a:t>
            </a:r>
          </a:p>
          <a:p>
            <a:pPr marL="457200" indent="-457200">
              <a:buAutoNum type="arabicParenR"/>
            </a:pPr>
            <a:endParaRPr lang="cs-CZ" alt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průběh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vlnové funkce </a:t>
            </a:r>
            <a:r>
              <a:rPr lang="cs-CZ" altLang="cs-CZ" sz="1800" b="1" i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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800" b="1" i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</a:t>
            </a:r>
            <a:r>
              <a:rPr lang="cs-CZ" altLang="cs-CZ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závislosti na prostorových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souřadnicích okolo 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jádra</a:t>
            </a:r>
          </a:p>
          <a:p>
            <a:pPr marL="0" indent="0" algn="just" eaLnBrk="1" hangingPunct="1">
              <a:buNone/>
            </a:pPr>
            <a:endParaRPr lang="cs-CZ" alt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828800" y="457200"/>
            <a:ext cx="59971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</a:t>
            </a:r>
            <a:r>
              <a:rPr lang="cs-CZ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cs-CZ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onov</a:t>
            </a:r>
            <a:r>
              <a:rPr lang="cs-CZ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ý obal atomu</a:t>
            </a:r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89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6"/>
          <p:cNvSpPr>
            <a:spLocks noChangeArrowheads="1"/>
          </p:cNvSpPr>
          <p:nvPr/>
        </p:nvSpPr>
        <p:spPr bwMode="auto">
          <a:xfrm>
            <a:off x="6024191" y="827575"/>
            <a:ext cx="25955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buChar char="n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aseline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transformace souřadnic</a:t>
            </a:r>
          </a:p>
        </p:txBody>
      </p:sp>
      <p:sp>
        <p:nvSpPr>
          <p:cNvPr id="33796" name="Rectangle 7"/>
          <p:cNvSpPr>
            <a:spLocks noChangeArrowheads="1"/>
          </p:cNvSpPr>
          <p:nvPr/>
        </p:nvSpPr>
        <p:spPr bwMode="auto">
          <a:xfrm>
            <a:off x="5961907" y="1202294"/>
            <a:ext cx="2889250" cy="1269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buChar char="n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aseline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x, y, z  r,  q, j</a:t>
            </a:r>
          </a:p>
          <a:p>
            <a:pPr>
              <a:spcBef>
                <a:spcPct val="25000"/>
              </a:spcBef>
              <a:buClrTx/>
              <a:buSzTx/>
              <a:buFontTx/>
              <a:buNone/>
            </a:pPr>
            <a:r>
              <a:rPr lang="cs-CZ" altLang="cs-CZ" sz="1800" baseline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x = r  </a:t>
            </a:r>
            <a:r>
              <a:rPr lang="cs-CZ" altLang="cs-CZ" sz="1800" baseline="0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sinq</a:t>
            </a:r>
            <a:r>
              <a:rPr lang="cs-CZ" altLang="cs-CZ" sz="1800" baseline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 </a:t>
            </a:r>
            <a:r>
              <a:rPr lang="cs-CZ" altLang="cs-CZ" sz="1800" baseline="0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cosj</a:t>
            </a:r>
            <a:endParaRPr lang="cs-CZ" altLang="cs-CZ" sz="1800" baseline="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aseline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y = r  </a:t>
            </a:r>
            <a:r>
              <a:rPr lang="cs-CZ" altLang="cs-CZ" sz="1800" baseline="0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sinq</a:t>
            </a:r>
            <a:r>
              <a:rPr lang="cs-CZ" altLang="cs-CZ" sz="1800" baseline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 </a:t>
            </a:r>
            <a:r>
              <a:rPr lang="cs-CZ" altLang="cs-CZ" sz="1800" baseline="0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sinj</a:t>
            </a:r>
            <a:endParaRPr lang="cs-CZ" altLang="cs-CZ" sz="1800" baseline="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aseline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z = r  </a:t>
            </a:r>
            <a:r>
              <a:rPr lang="cs-CZ" altLang="cs-CZ" sz="1800" baseline="0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cosj</a:t>
            </a:r>
            <a:endParaRPr lang="cs-CZ" altLang="cs-CZ" sz="1800" baseline="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</p:txBody>
      </p:sp>
      <p:sp>
        <p:nvSpPr>
          <p:cNvPr id="33797" name="Line 8"/>
          <p:cNvSpPr>
            <a:spLocks noChangeShapeType="1"/>
          </p:cNvSpPr>
          <p:nvPr/>
        </p:nvSpPr>
        <p:spPr bwMode="auto">
          <a:xfrm flipV="1">
            <a:off x="6826250" y="2590800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798" name="Line 9"/>
          <p:cNvSpPr>
            <a:spLocks noChangeShapeType="1"/>
          </p:cNvSpPr>
          <p:nvPr/>
        </p:nvSpPr>
        <p:spPr bwMode="auto">
          <a:xfrm>
            <a:off x="6826250" y="41910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799" name="Line 10"/>
          <p:cNvSpPr>
            <a:spLocks noChangeShapeType="1"/>
          </p:cNvSpPr>
          <p:nvPr/>
        </p:nvSpPr>
        <p:spPr bwMode="auto">
          <a:xfrm flipH="1">
            <a:off x="5835650" y="4191000"/>
            <a:ext cx="9906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0" name="Line 11"/>
          <p:cNvSpPr>
            <a:spLocks noChangeShapeType="1"/>
          </p:cNvSpPr>
          <p:nvPr/>
        </p:nvSpPr>
        <p:spPr bwMode="auto">
          <a:xfrm flipV="1">
            <a:off x="6826250" y="3276600"/>
            <a:ext cx="60960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1" name="Oval 12"/>
          <p:cNvSpPr>
            <a:spLocks noChangeArrowheads="1"/>
          </p:cNvSpPr>
          <p:nvPr/>
        </p:nvSpPr>
        <p:spPr bwMode="auto">
          <a:xfrm>
            <a:off x="7435850" y="3200400"/>
            <a:ext cx="76200" cy="762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buChar char="n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cs-CZ" altLang="en-US" sz="2400">
              <a:latin typeface="Times New Roman" pitchFamily="18" charset="0"/>
            </a:endParaRPr>
          </a:p>
        </p:txBody>
      </p:sp>
      <p:sp>
        <p:nvSpPr>
          <p:cNvPr id="33802" name="Oval 13"/>
          <p:cNvSpPr>
            <a:spLocks noChangeArrowheads="1"/>
          </p:cNvSpPr>
          <p:nvPr/>
        </p:nvSpPr>
        <p:spPr bwMode="auto">
          <a:xfrm>
            <a:off x="6750050" y="4114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buChar char="n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cs-CZ" altLang="en-US" sz="2400">
              <a:latin typeface="Times New Roman" pitchFamily="18" charset="0"/>
            </a:endParaRPr>
          </a:p>
        </p:txBody>
      </p:sp>
      <p:sp>
        <p:nvSpPr>
          <p:cNvPr id="33803" name="Line 14"/>
          <p:cNvSpPr>
            <a:spLocks noChangeShapeType="1"/>
          </p:cNvSpPr>
          <p:nvPr/>
        </p:nvSpPr>
        <p:spPr bwMode="auto">
          <a:xfrm flipH="1">
            <a:off x="7435850" y="41910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4" name="Line 15"/>
          <p:cNvSpPr>
            <a:spLocks noChangeShapeType="1"/>
          </p:cNvSpPr>
          <p:nvPr/>
        </p:nvSpPr>
        <p:spPr bwMode="auto">
          <a:xfrm flipH="1">
            <a:off x="6216650" y="47244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5" name="Line 16"/>
          <p:cNvSpPr>
            <a:spLocks noChangeShapeType="1"/>
          </p:cNvSpPr>
          <p:nvPr/>
        </p:nvSpPr>
        <p:spPr bwMode="auto">
          <a:xfrm flipV="1">
            <a:off x="7435850" y="32766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6" name="Line 17"/>
          <p:cNvSpPr>
            <a:spLocks noChangeShapeType="1"/>
          </p:cNvSpPr>
          <p:nvPr/>
        </p:nvSpPr>
        <p:spPr bwMode="auto">
          <a:xfrm>
            <a:off x="6902450" y="42672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33807" name="AutoShape 18"/>
          <p:cNvCxnSpPr>
            <a:cxnSpLocks noChangeShapeType="1"/>
            <a:stCxn id="33799" idx="0"/>
            <a:endCxn id="33799" idx="0"/>
          </p:cNvCxnSpPr>
          <p:nvPr/>
        </p:nvCxnSpPr>
        <p:spPr bwMode="auto">
          <a:xfrm rot="5400000" flipV="1">
            <a:off x="6826250" y="4191000"/>
            <a:ext cx="1588" cy="1588"/>
          </a:xfrm>
          <a:prstGeom prst="curvedConnector3">
            <a:avLst>
              <a:gd name="adj1" fmla="val -14400000"/>
            </a:avLst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808" name="Rectangle 19"/>
          <p:cNvSpPr>
            <a:spLocks noChangeArrowheads="1"/>
          </p:cNvSpPr>
          <p:nvPr/>
        </p:nvSpPr>
        <p:spPr bwMode="auto">
          <a:xfrm>
            <a:off x="7054850" y="3581400"/>
            <a:ext cx="285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buChar char="n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aseline="0">
                <a:sym typeface="Symbol" pitchFamily="18" charset="2"/>
              </a:rPr>
              <a:t>r</a:t>
            </a:r>
          </a:p>
        </p:txBody>
      </p:sp>
      <p:sp>
        <p:nvSpPr>
          <p:cNvPr id="33809" name="Rectangle 20"/>
          <p:cNvSpPr>
            <a:spLocks noChangeArrowheads="1"/>
          </p:cNvSpPr>
          <p:nvPr/>
        </p:nvSpPr>
        <p:spPr bwMode="auto">
          <a:xfrm>
            <a:off x="8350250" y="41148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buChar char="n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aseline="0">
                <a:sym typeface="Symbol" pitchFamily="18" charset="2"/>
              </a:rPr>
              <a:t>x</a:t>
            </a:r>
          </a:p>
        </p:txBody>
      </p:sp>
      <p:sp>
        <p:nvSpPr>
          <p:cNvPr id="33810" name="Rectangle 21"/>
          <p:cNvSpPr>
            <a:spLocks noChangeArrowheads="1"/>
          </p:cNvSpPr>
          <p:nvPr/>
        </p:nvSpPr>
        <p:spPr bwMode="auto">
          <a:xfrm>
            <a:off x="5962650" y="48768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buChar char="n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aseline="0">
                <a:sym typeface="Symbol" pitchFamily="18" charset="2"/>
              </a:rPr>
              <a:t>y</a:t>
            </a:r>
          </a:p>
        </p:txBody>
      </p:sp>
      <p:sp>
        <p:nvSpPr>
          <p:cNvPr id="33811" name="Rectangle 22"/>
          <p:cNvSpPr>
            <a:spLocks noChangeArrowheads="1"/>
          </p:cNvSpPr>
          <p:nvPr/>
        </p:nvSpPr>
        <p:spPr bwMode="auto">
          <a:xfrm>
            <a:off x="6572250" y="26670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buChar char="n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aseline="0">
                <a:sym typeface="Symbol" pitchFamily="18" charset="2"/>
              </a:rPr>
              <a:t>z</a:t>
            </a:r>
          </a:p>
        </p:txBody>
      </p:sp>
      <p:sp>
        <p:nvSpPr>
          <p:cNvPr id="33812" name="Line 23"/>
          <p:cNvSpPr>
            <a:spLocks noChangeShapeType="1"/>
          </p:cNvSpPr>
          <p:nvPr/>
        </p:nvSpPr>
        <p:spPr bwMode="auto">
          <a:xfrm>
            <a:off x="6826250" y="3352800"/>
            <a:ext cx="381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13" name="Line 24"/>
          <p:cNvSpPr>
            <a:spLocks noChangeShapeType="1"/>
          </p:cNvSpPr>
          <p:nvPr/>
        </p:nvSpPr>
        <p:spPr bwMode="auto">
          <a:xfrm>
            <a:off x="6597650" y="4419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14" name="Rectangle 25"/>
          <p:cNvSpPr>
            <a:spLocks noChangeArrowheads="1"/>
          </p:cNvSpPr>
          <p:nvPr/>
        </p:nvSpPr>
        <p:spPr bwMode="auto">
          <a:xfrm>
            <a:off x="6902450" y="3124200"/>
            <a:ext cx="342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buChar char="n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aseline="0" dirty="0">
                <a:latin typeface="Symbol" pitchFamily="18" charset="2"/>
                <a:sym typeface="Symbol" pitchFamily="18" charset="2"/>
              </a:rPr>
              <a:t>q</a:t>
            </a:r>
          </a:p>
        </p:txBody>
      </p:sp>
      <p:sp>
        <p:nvSpPr>
          <p:cNvPr id="33815" name="Rectangle 26"/>
          <p:cNvSpPr>
            <a:spLocks noChangeArrowheads="1"/>
          </p:cNvSpPr>
          <p:nvPr/>
        </p:nvSpPr>
        <p:spPr bwMode="auto">
          <a:xfrm>
            <a:off x="6610350" y="4267200"/>
            <a:ext cx="368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buChar char="n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aseline="0">
                <a:latin typeface="Symbol" pitchFamily="18" charset="2"/>
                <a:sym typeface="Symbol" pitchFamily="18" charset="2"/>
              </a:rPr>
              <a:t>j</a:t>
            </a:r>
          </a:p>
        </p:txBody>
      </p:sp>
      <p:sp>
        <p:nvSpPr>
          <p:cNvPr id="33817" name="Rectangle 28"/>
          <p:cNvSpPr>
            <a:spLocks noChangeArrowheads="1"/>
          </p:cNvSpPr>
          <p:nvPr/>
        </p:nvSpPr>
        <p:spPr bwMode="auto">
          <a:xfrm>
            <a:off x="5486400" y="5946775"/>
            <a:ext cx="227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buChar char="n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i="1" baseline="-25000">
                <a:latin typeface="Times New Roman" pitchFamily="18" charset="0"/>
                <a:sym typeface="Symbol" pitchFamily="18" charset="2"/>
              </a:rPr>
              <a:t>l</a:t>
            </a:r>
          </a:p>
        </p:txBody>
      </p:sp>
      <p:sp>
        <p:nvSpPr>
          <p:cNvPr id="33818" name="Rectangle 29"/>
          <p:cNvSpPr>
            <a:spLocks noChangeArrowheads="1"/>
          </p:cNvSpPr>
          <p:nvPr/>
        </p:nvSpPr>
        <p:spPr bwMode="auto">
          <a:xfrm>
            <a:off x="460376" y="315845"/>
            <a:ext cx="5026024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buChar char="n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None/>
            </a:pPr>
            <a:r>
              <a:rPr lang="cs-CZ" alt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Atomový orbital  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cs-CZ" altLang="cs-CZ" sz="18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existenční </a:t>
            </a:r>
            <a:r>
              <a:rPr lang="cs-CZ" altLang="cs-CZ" sz="1800" baseline="0" dirty="0">
                <a:latin typeface="Arial" panose="020B0604020202020204" pitchFamily="34" charset="0"/>
                <a:cs typeface="Arial" panose="020B0604020202020204" pitchFamily="34" charset="0"/>
              </a:rPr>
              <a:t>oblast elektronu v atomu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1800" baseline="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</a:t>
            </a:r>
            <a:r>
              <a:rPr lang="cs-CZ" altLang="cs-CZ" sz="18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1800" b="1" i="1" baseline="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	</a:t>
            </a:r>
            <a:r>
              <a:rPr lang="cs-CZ" altLang="cs-CZ" sz="18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baseline="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1800" b="1" baseline="0" dirty="0" err="1">
                <a:latin typeface="Arial" panose="020B0604020202020204" pitchFamily="34" charset="0"/>
                <a:cs typeface="Arial" panose="020B0604020202020204" pitchFamily="34" charset="0"/>
              </a:rPr>
              <a:t>x,y,z</a:t>
            </a:r>
            <a:r>
              <a:rPr lang="cs-CZ" altLang="cs-CZ" sz="1800" b="1" baseline="0" dirty="0">
                <a:latin typeface="Arial" panose="020B0604020202020204" pitchFamily="34" charset="0"/>
                <a:cs typeface="Arial" panose="020B0604020202020204" pitchFamily="34" charset="0"/>
              </a:rPr>
              <a:t>)    </a:t>
            </a:r>
            <a:r>
              <a:rPr lang="cs-CZ" altLang="cs-CZ" sz="18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kartézské souřadnice</a:t>
            </a:r>
            <a:endParaRPr lang="cs-CZ" altLang="cs-CZ" sz="1800" i="1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altLang="cs-CZ" sz="1800" b="1" i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	</a:t>
            </a:r>
            <a:r>
              <a:rPr lang="cs-CZ" altLang="cs-CZ" sz="1800" b="1" i="1" baseline="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</a:t>
            </a:r>
            <a:r>
              <a:rPr lang="cs-CZ" altLang="cs-CZ" sz="18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baseline="0" dirty="0">
                <a:latin typeface="Arial" panose="020B0604020202020204" pitchFamily="34" charset="0"/>
                <a:cs typeface="Arial" panose="020B0604020202020204" pitchFamily="34" charset="0"/>
              </a:rPr>
              <a:t>(r,</a:t>
            </a:r>
            <a:r>
              <a:rPr lang="cs-CZ" altLang="cs-CZ" sz="1800" b="1" baseline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</a:t>
            </a:r>
            <a:r>
              <a:rPr lang="cs-CZ" altLang="cs-CZ" sz="1800" b="1" baseline="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altLang="cs-CZ" sz="1800" b="1" baseline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</a:t>
            </a:r>
            <a:r>
              <a:rPr lang="cs-CZ" altLang="cs-CZ" sz="1800" b="1" baseline="0" dirty="0">
                <a:latin typeface="Arial" panose="020B0604020202020204" pitchFamily="34" charset="0"/>
                <a:cs typeface="Arial" panose="020B0604020202020204" pitchFamily="34" charset="0"/>
              </a:rPr>
              <a:t>)   </a:t>
            </a:r>
            <a:r>
              <a:rPr lang="cs-CZ" altLang="cs-CZ" sz="18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sférické 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souřadnice</a:t>
            </a:r>
            <a:endParaRPr lang="cs-CZ" altLang="cs-CZ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VÃ½sledek obrÃ¡zku pro atomic orbitals schrodinger equ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VÃ½sledek obrÃ¡zku pro atomic orbitals schrodinger equ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962" y="5337174"/>
            <a:ext cx="25431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354617"/>
            <a:ext cx="5570808" cy="3866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54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200" b="1" dirty="0" smtClean="0">
                <a:latin typeface="Times New Roman" pitchFamily="18" charset="0"/>
              </a:rPr>
              <a:t>Kvantová   čísla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8458200" cy="49530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abývají celočíselných hodnot</a:t>
            </a:r>
          </a:p>
          <a:p>
            <a:pPr eaLnBrk="1" hangingPunct="1"/>
            <a:endParaRPr lang="cs-CZ" alt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každá kombinace definuje jediný AO: 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1800" b="1" i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                       </a:t>
            </a:r>
            <a:r>
              <a:rPr lang="cs-CZ" altLang="cs-CZ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(AO) = </a:t>
            </a:r>
            <a:r>
              <a:rPr lang="cs-CZ" altLang="cs-CZ" sz="1800" b="1" i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</a:t>
            </a:r>
            <a:r>
              <a:rPr lang="cs-CZ" altLang="cs-CZ" sz="18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n,l,ml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altLang="cs-CZ" sz="1800" i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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altLang="cs-CZ" sz="1800" i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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altLang="cs-CZ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hlavní kvantové číslo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cs-CZ" altLang="cs-CZ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= 1, 2, 3, 4 ... Vlnová funkce </a:t>
            </a:r>
            <a:r>
              <a:rPr lang="cs-CZ" altLang="cs-CZ" sz="1800" b="1" i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</a:t>
            </a:r>
            <a:r>
              <a:rPr lang="cs-CZ" altLang="cs-CZ" sz="18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n,l,m</a:t>
            </a:r>
            <a:r>
              <a:rPr lang="cs-CZ" alt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je vlastní funkcí řešené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Schr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  <a:sym typeface="Times New Roman" pitchFamily="18" charset="0"/>
              </a:rPr>
              <a:t>ö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dingerovy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rovnice pouze pro tyto hodnoty </a:t>
            </a:r>
            <a:r>
              <a:rPr lang="cs-CZ" altLang="cs-CZ" sz="18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 Je rozhodující pro energii AO.</a:t>
            </a:r>
          </a:p>
          <a:p>
            <a:pPr algn="just">
              <a:buAutoNum type="arabicParenR"/>
            </a:pPr>
            <a:endParaRPr lang="cs-CZ" alt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None/>
            </a:pPr>
            <a:r>
              <a:rPr lang="cs-CZ" altLang="cs-CZ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vedlejší kvantové číslo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= 0,1,2.... </a:t>
            </a:r>
            <a:r>
              <a:rPr lang="cs-CZ" altLang="cs-CZ" sz="18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cs-CZ" sz="1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– 1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 Určuje tvar a směrové vlastnosti AO (u  složitějších atomů ovlivňují i energii AO).</a:t>
            </a:r>
          </a:p>
          <a:p>
            <a:pPr marL="0" indent="0" algn="just" eaLnBrk="1" hangingPunct="1">
              <a:buNone/>
            </a:pP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altLang="cs-CZ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magnetické kvantové </a:t>
            </a:r>
            <a:r>
              <a:rPr lang="cs-CZ" altLang="cs-CZ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číslo </a:t>
            </a:r>
            <a:r>
              <a:rPr lang="cs-CZ" altLang="cs-CZ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cs-CZ" altLang="cs-CZ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=  </a:t>
            </a:r>
            <a:r>
              <a:rPr lang="cs-CZ" altLang="cs-CZ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-l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-l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+ 1... 0, +1....</a:t>
            </a:r>
            <a:r>
              <a:rPr lang="cs-CZ" altLang="cs-CZ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+l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- 1, ...</a:t>
            </a:r>
            <a:r>
              <a:rPr lang="cs-CZ" altLang="cs-CZ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cs-CZ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l. 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Určuje orientaci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AO k 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souřadnému systému.</a:t>
            </a: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21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98315" y="1981200"/>
            <a:ext cx="84582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V soustavě SI </a:t>
            </a:r>
            <a:r>
              <a:rPr lang="cs-CZ" b="1" dirty="0"/>
              <a:t>látkové množství </a:t>
            </a:r>
            <a:r>
              <a:rPr lang="cs-CZ" dirty="0"/>
              <a:t>číselně vyjadřuje poměr počtu entit k počtu částic v 12 g uhlíku </a:t>
            </a:r>
            <a:r>
              <a:rPr lang="cs-CZ" baseline="30000" dirty="0" smtClean="0"/>
              <a:t>12</a:t>
            </a:r>
            <a:r>
              <a:rPr lang="cs-CZ" dirty="0" smtClean="0"/>
              <a:t>C </a:t>
            </a:r>
            <a:r>
              <a:rPr lang="cs-CZ" dirty="0"/>
              <a:t>(asi 6,022141×10</a:t>
            </a:r>
            <a:r>
              <a:rPr lang="cs-CZ" baseline="30000" dirty="0"/>
              <a:t>23</a:t>
            </a:r>
            <a:r>
              <a:rPr lang="cs-CZ" dirty="0"/>
              <a:t>, tzv. </a:t>
            </a:r>
            <a:r>
              <a:rPr lang="cs-CZ" b="1" dirty="0" err="1"/>
              <a:t>Avogadrova</a:t>
            </a:r>
            <a:r>
              <a:rPr lang="cs-CZ" b="1" dirty="0"/>
              <a:t> konstanta</a:t>
            </a:r>
            <a:r>
              <a:rPr lang="cs-CZ" dirty="0" smtClean="0"/>
              <a:t>). Jednotou je 1 mol.</a:t>
            </a:r>
          </a:p>
          <a:p>
            <a:endParaRPr lang="cs-CZ" dirty="0"/>
          </a:p>
          <a:p>
            <a:r>
              <a:rPr lang="cs-CZ" dirty="0" smtClean="0"/>
              <a:t>Podle </a:t>
            </a:r>
            <a:r>
              <a:rPr lang="cs-CZ" dirty="0"/>
              <a:t>definice určeno vztahem    </a:t>
            </a:r>
            <a:r>
              <a:rPr lang="cs-CZ" dirty="0" smtClean="0"/>
              <a:t>  </a:t>
            </a:r>
            <a:r>
              <a:rPr lang="cs-CZ" sz="2400" dirty="0" smtClean="0"/>
              <a:t>n </a:t>
            </a:r>
            <a:r>
              <a:rPr lang="cs-CZ" sz="2400" dirty="0"/>
              <a:t>= N/N</a:t>
            </a:r>
            <a:r>
              <a:rPr lang="cs-CZ" sz="2400" baseline="-25000" dirty="0"/>
              <a:t>A</a:t>
            </a:r>
          </a:p>
          <a:p>
            <a:r>
              <a:rPr lang="cs-CZ" dirty="0"/>
              <a:t>kde n je látkové množství, N je počet částic v látce a N</a:t>
            </a:r>
            <a:r>
              <a:rPr lang="cs-CZ" baseline="-25000" dirty="0"/>
              <a:t>A</a:t>
            </a:r>
            <a:r>
              <a:rPr lang="cs-CZ" dirty="0"/>
              <a:t> je </a:t>
            </a:r>
            <a:r>
              <a:rPr lang="cs-CZ" dirty="0" err="1"/>
              <a:t>Avogadrova</a:t>
            </a:r>
            <a:r>
              <a:rPr lang="cs-CZ" dirty="0"/>
              <a:t> konstanta. </a:t>
            </a:r>
          </a:p>
          <a:p>
            <a:r>
              <a:rPr lang="cs-CZ" dirty="0" smtClean="0"/>
              <a:t>Častější je vzorec   </a:t>
            </a:r>
            <a:r>
              <a:rPr lang="cs-CZ" sz="2400" dirty="0"/>
              <a:t>n = m/M</a:t>
            </a:r>
          </a:p>
          <a:p>
            <a:r>
              <a:rPr lang="cs-CZ" dirty="0"/>
              <a:t>kde m je hmotnost a M </a:t>
            </a:r>
            <a:r>
              <a:rPr lang="cs-CZ" b="1" dirty="0"/>
              <a:t>molární hmotnost </a:t>
            </a:r>
            <a:r>
              <a:rPr lang="cs-CZ" b="1" dirty="0" smtClean="0"/>
              <a:t> (g.mol</a:t>
            </a:r>
            <a:r>
              <a:rPr lang="cs-CZ" b="1" baseline="30000" dirty="0" smtClean="0"/>
              <a:t>-1</a:t>
            </a:r>
            <a:r>
              <a:rPr lang="cs-CZ" b="1" dirty="0" smtClean="0"/>
              <a:t>)</a:t>
            </a:r>
            <a:r>
              <a:rPr lang="cs-CZ" dirty="0" smtClean="0"/>
              <a:t>.</a:t>
            </a:r>
            <a:endParaRPr lang="cs-CZ" dirty="0"/>
          </a:p>
          <a:p>
            <a:endParaRPr lang="cs-CZ" dirty="0"/>
          </a:p>
        </p:txBody>
      </p:sp>
      <p:sp>
        <p:nvSpPr>
          <p:cNvPr id="16" name="AutoShape 12" descr="n={\frac  {N}{N_{A}}}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7" name="Obdélník 16"/>
          <p:cNvSpPr/>
          <p:nvPr/>
        </p:nvSpPr>
        <p:spPr>
          <a:xfrm>
            <a:off x="228600" y="457200"/>
            <a:ext cx="8610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i="1" dirty="0" err="1"/>
              <a:t>Avogadrův</a:t>
            </a:r>
            <a:r>
              <a:rPr lang="cs-CZ" i="1" dirty="0"/>
              <a:t> </a:t>
            </a:r>
            <a:r>
              <a:rPr lang="cs-CZ" i="1" dirty="0" smtClean="0"/>
              <a:t>zákon</a:t>
            </a:r>
            <a:r>
              <a:rPr lang="cs-CZ" dirty="0" smtClean="0"/>
              <a:t>: </a:t>
            </a:r>
            <a:r>
              <a:rPr lang="cs-CZ" dirty="0"/>
              <a:t>Stejné objemy všech plynů obsahují za stejného tlaku a teploty vždy stejný </a:t>
            </a:r>
            <a:r>
              <a:rPr lang="cs-CZ" b="1" dirty="0"/>
              <a:t>počet molekul</a:t>
            </a:r>
            <a:r>
              <a:rPr lang="cs-CZ" dirty="0"/>
              <a:t>. Poměr hustot dvou plynů je tedy za stejné teploty a tlaku stejný jako poměr hmotností jejich molekul.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248055" y="4474190"/>
            <a:ext cx="861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Molární objem</a:t>
            </a:r>
            <a:r>
              <a:rPr lang="cs-CZ" dirty="0"/>
              <a:t> ideálního </a:t>
            </a:r>
            <a:r>
              <a:rPr lang="cs-CZ" dirty="0" smtClean="0"/>
              <a:t>plynu</a:t>
            </a:r>
            <a:r>
              <a:rPr lang="cs-CZ" dirty="0"/>
              <a:t> je  </a:t>
            </a:r>
            <a:r>
              <a:rPr lang="cs-CZ" dirty="0" smtClean="0"/>
              <a:t>22,414 dm</a:t>
            </a:r>
            <a:r>
              <a:rPr lang="cs-CZ" baseline="30000" dirty="0" smtClean="0"/>
              <a:t>3</a:t>
            </a:r>
            <a:r>
              <a:rPr lang="cs-CZ" dirty="0" smtClean="0"/>
              <a:t>/mol </a:t>
            </a:r>
            <a:r>
              <a:rPr lang="cs-CZ" dirty="0"/>
              <a:t>při teplotě 273,15 K (bod tání vody) a tlaku 101325 </a:t>
            </a:r>
            <a:r>
              <a:rPr lang="cs-CZ" dirty="0" smtClean="0"/>
              <a:t>Pa.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35533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7" y="1792606"/>
            <a:ext cx="4282266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0" name="Picture 4" descr="https://upload.wikimedia.org/wikipedia/commons/thumb/e/e7/Hydrogen_Density_Plots.png/800px-Hydrogen_Density_Plot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57400"/>
            <a:ext cx="4572000" cy="41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384373" y="739621"/>
            <a:ext cx="4375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Vlnová funkce atomu vodíku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675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229600" cy="563562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Elektronový spin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8458200" cy="5181599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K popisu elektronu nestačí  </a:t>
            </a:r>
            <a:r>
              <a:rPr lang="cs-CZ" altLang="cs-CZ" sz="1800" b="1" i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</a:t>
            </a:r>
            <a:r>
              <a:rPr lang="cs-CZ" altLang="cs-CZ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n, l, ml</a:t>
            </a:r>
            <a:r>
              <a:rPr lang="cs-CZ" altLang="cs-CZ" sz="1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nutno charakterizovat vnitřní moment hybnosti 	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spin        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Dirac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1928)</a:t>
            </a:r>
          </a:p>
          <a:p>
            <a:pPr marL="0" indent="0" eaLnBrk="1" hangingPunct="1"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 diskrétní kvantové stavy - nutno zavést další souřadnici s , která formou spinové funkce charakterizuje stav elektronu v atomu. Funkce nabývá  dvou číselných hodnot: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s</a:t>
            </a:r>
            <a:r>
              <a:rPr lang="cs-CZ" altLang="cs-CZ" sz="1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= 1/2  h/2p               s</a:t>
            </a:r>
            <a:r>
              <a:rPr lang="cs-CZ" altLang="cs-CZ" sz="1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= -1/2  h/2p</a:t>
            </a:r>
          </a:p>
          <a:p>
            <a:pPr marL="0" indent="0">
              <a:buNone/>
            </a:pPr>
            <a:r>
              <a:rPr lang="cs-CZ" altLang="cs-CZ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spinové kvantové číslo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altLang="cs-CZ" sz="18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(parametr spinové funkce)</a:t>
            </a:r>
            <a:endParaRPr lang="cs-CZ" altLang="cs-CZ" sz="18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altLang="cs-CZ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	</a:t>
            </a:r>
            <a:r>
              <a:rPr lang="cs-CZ" altLang="cs-CZ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altLang="cs-CZ" sz="18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= + 1/2 (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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           </a:t>
            </a:r>
            <a:r>
              <a:rPr lang="cs-CZ" altLang="cs-CZ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altLang="cs-CZ" sz="18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= - 1/2 (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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eaLnBrk="1" hangingPunct="1">
              <a:buNone/>
            </a:pP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 AO </a:t>
            </a:r>
            <a:r>
              <a:rPr lang="cs-CZ" altLang="cs-CZ" sz="1800" b="1" i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</a:t>
            </a:r>
            <a:r>
              <a:rPr lang="cs-CZ" altLang="cs-CZ" sz="1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n, l, ml, </a:t>
            </a:r>
            <a:r>
              <a:rPr lang="cs-CZ" altLang="cs-CZ" sz="18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cs-CZ" altLang="cs-CZ" sz="1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dva elektrony s rozdílnými spiny snaží přiblížit, dva elektrony se stejnými spiny se snaží zůstat oddělené 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význam pro </a:t>
            </a:r>
            <a:r>
              <a:rPr lang="cs-CZ" altLang="cs-CZ" sz="1800" u="sng" dirty="0">
                <a:latin typeface="Arial" panose="020B0604020202020204" pitchFamily="34" charset="0"/>
                <a:cs typeface="Arial" panose="020B0604020202020204" pitchFamily="34" charset="0"/>
              </a:rPr>
              <a:t>výstavbu </a:t>
            </a:r>
            <a:r>
              <a:rPr lang="cs-CZ" altLang="cs-CZ" sz="1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elektronového </a:t>
            </a:r>
            <a:r>
              <a:rPr lang="cs-CZ" altLang="cs-CZ" sz="1800" u="sng" dirty="0">
                <a:latin typeface="Arial" panose="020B0604020202020204" pitchFamily="34" charset="0"/>
                <a:cs typeface="Arial" panose="020B0604020202020204" pitchFamily="34" charset="0"/>
              </a:rPr>
              <a:t>obalu a vazbu.</a:t>
            </a:r>
          </a:p>
          <a:p>
            <a:pPr algn="just"/>
            <a:endParaRPr lang="cs-CZ" altLang="cs-CZ" sz="1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2 elektrony v atomu nemohou existovat ve stejném kvantovém stavu 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(nutný rozdíl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 hodnotě nejméně 1 kvantového čísla) = </a:t>
            </a:r>
            <a:r>
              <a:rPr lang="cs-CZ" altLang="cs-CZ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Pauliho princip výlučnosti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(Pauli 1925</a:t>
            </a:r>
            <a:r>
              <a:rPr lang="cs-CZ" alt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150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686800" cy="57912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neužívá se kombinace </a:t>
            </a:r>
            <a:r>
              <a:rPr lang="cs-CZ" alt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n, l, m</a:t>
            </a:r>
            <a:r>
              <a:rPr lang="cs-CZ" altLang="cs-CZ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cs-CZ" alt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hlavní kvantové číslo + symbol pro vedl. kvant</a:t>
            </a:r>
            <a:r>
              <a:rPr lang="en-US" alt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é číslo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		l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= 0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cs-CZ" alt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					l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= 1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cs-CZ" alt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					l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= 2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cs-CZ" alt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					l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= 3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None/>
            </a:pPr>
            <a:r>
              <a:rPr lang="cs-CZ" alt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altLang="cs-CZ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cs-CZ" altLang="cs-CZ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neovlivňuje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energii atomového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orbitalu 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orbitaly 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nedegenerované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3x degenerované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alt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5x degenerované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alt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7x degenerované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AO 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  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= 2,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= 0,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alt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= 0</a:t>
            </a:r>
          </a:p>
          <a:p>
            <a:pPr>
              <a:buNone/>
            </a:pP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= 3,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= 2,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alt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= -2, -1, 0, +1, +2</a:t>
            </a:r>
          </a:p>
          <a:p>
            <a:pPr>
              <a:buNone/>
            </a:pP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= 4,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= 1,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alt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= -1, 0, +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cs-CZ" altLang="cs-CZ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858638" y="243191"/>
            <a:ext cx="26975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800" b="1" dirty="0" smtClean="0">
                <a:latin typeface="Times New Roman" pitchFamily="18" charset="0"/>
              </a:rPr>
              <a:t>Označování AO </a:t>
            </a:r>
            <a:endParaRPr lang="cs-CZ" altLang="cs-CZ" sz="28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7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Zeemanův</a:t>
            </a: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 jev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28600" y="1219199"/>
            <a:ext cx="87289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= štěpení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degenerovan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ý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energetických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hladin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atomů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vlivem přítomnosti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silného magnetického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pole.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přítomnosti magnetického pole mají jednotlivé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hladiny (</a:t>
            </a:r>
            <a:r>
              <a:rPr lang="cs-CZ" alt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altLang="en-US" sz="2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= -1, 0, 1)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již nepatrně odlišnou energii, která vede k rozštěpení jedné spektrální čáry na více čar.</a:t>
            </a:r>
          </a:p>
        </p:txBody>
      </p:sp>
      <p:pic>
        <p:nvPicPr>
          <p:cNvPr id="2201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33" y="3200400"/>
            <a:ext cx="7388157" cy="3240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6700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800" b="1" dirty="0" smtClean="0">
                <a:latin typeface="Times New Roman" pitchFamily="18" charset="0"/>
              </a:rPr>
              <a:t>Obsazení  AO  elektrony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915400" cy="4525963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Max. počet elektronů na degenerovaných orbitalech  =</a:t>
            </a:r>
            <a:r>
              <a:rPr lang="cs-CZ" alt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2-násobek počtu degenerovaných orbitalů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cs-CZ" alt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-   6e,   </a:t>
            </a:r>
            <a:r>
              <a:rPr lang="cs-CZ" alt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 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-  10e,   </a:t>
            </a:r>
            <a:r>
              <a:rPr lang="cs-CZ" alt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-  14e</a:t>
            </a:r>
          </a:p>
          <a:p>
            <a:pPr marL="0" indent="0" eaLnBrk="1" hangingPunct="1">
              <a:buNone/>
            </a:pP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Obsazení orbitalů elektrony vyjadřuje exponent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3</a:t>
            </a:r>
            <a:r>
              <a:rPr lang="cs-CZ" alt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cs-CZ" sz="20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 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cs-CZ" sz="20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 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cs-CZ" sz="20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cs-CZ" sz="20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-  ukázka tzv. </a:t>
            </a:r>
            <a:r>
              <a:rPr lang="cs-CZ" alt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vakantního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neobsaz</a:t>
            </a:r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cs-CZ" alt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ného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orbitalu - nemá fyzikální význam, pomyslné vyjádření místa pro elektron.</a:t>
            </a:r>
          </a:p>
        </p:txBody>
      </p:sp>
      <p:sp>
        <p:nvSpPr>
          <p:cNvPr id="2" name="Obdélník 1"/>
          <p:cNvSpPr/>
          <p:nvPr/>
        </p:nvSpPr>
        <p:spPr>
          <a:xfrm>
            <a:off x="152400" y="3962400"/>
            <a:ext cx="8839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Sdružování dle 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(kvantové sféry)</a:t>
            </a:r>
          </a:p>
          <a:p>
            <a:pPr algn="ctr">
              <a:buNone/>
            </a:pP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 e, 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= 2: 2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 +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e,    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= 3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 +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 + 10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sz="20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cs-CZ" alt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= 4</a:t>
            </a:r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 +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 + 10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+  14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endParaRPr lang="cs-CZ" altLang="cs-CZ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Stonerovo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pravidlo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(max. počet el</a:t>
            </a:r>
            <a:r>
              <a:rPr lang="en-US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ektron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ů v dané sféře):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	        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cs-CZ" altLang="cs-CZ" sz="2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           N = 2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= 2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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(2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+1)       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	        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cs-CZ" altLang="cs-CZ" sz="2000" i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cs-CZ" altLang="cs-CZ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=0</a:t>
            </a:r>
            <a:endParaRPr lang="cs-CZ" altLang="cs-CZ" sz="2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91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31764"/>
            <a:ext cx="8915400" cy="328126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 – orbitaly </a:t>
            </a:r>
            <a:r>
              <a:rPr lang="cs-CZ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cs-CZ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0</a:t>
            </a:r>
            <a:r>
              <a:rPr lang="cs-CZ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altLang="en-US" sz="1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>
              <a:buNone/>
            </a:pPr>
            <a:endParaRPr lang="cs-CZ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kulovitý tvar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			1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-  bez nodálních ploch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			2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  - 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1 nodální plocha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			3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-  2 nodální plochy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plocha ohraničuje objem zahrnující 90%  pravděpodobnosti výskytu elektronu</a:t>
            </a:r>
          </a:p>
          <a:p>
            <a:pPr eaLnBrk="1" hangingPunct="1"/>
            <a:endParaRPr lang="cs-CZ" alt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0836" name="Group 4"/>
          <p:cNvGrpSpPr>
            <a:grpSpLocks/>
          </p:cNvGrpSpPr>
          <p:nvPr/>
        </p:nvGrpSpPr>
        <p:grpSpPr bwMode="auto">
          <a:xfrm>
            <a:off x="5461297" y="3936940"/>
            <a:ext cx="2387356" cy="2495550"/>
            <a:chOff x="1968" y="624"/>
            <a:chExt cx="1749" cy="1968"/>
          </a:xfrm>
        </p:grpSpPr>
        <p:pic>
          <p:nvPicPr>
            <p:cNvPr id="4101" name="Picture 5" descr="fig0113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624"/>
              <a:ext cx="1749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838" name="Text Box 6"/>
            <p:cNvSpPr txBox="1">
              <a:spLocks noChangeArrowheads="1"/>
            </p:cNvSpPr>
            <p:nvPr/>
          </p:nvSpPr>
          <p:spPr bwMode="auto">
            <a:xfrm>
              <a:off x="1980" y="641"/>
              <a:ext cx="232" cy="211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6000" tIns="0" rIns="36000" bIns="36000">
              <a:spAutoFit/>
            </a:bodyPr>
            <a:lstStyle/>
            <a:p>
              <a:pPr algn="ctr" eaLnBrk="0" hangingPunct="0">
                <a:lnSpc>
                  <a:spcPct val="70000"/>
                </a:lnSpc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lang="cs-CZ" altLang="en-US" sz="2800" b="1" baseline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s</a:t>
              </a:r>
              <a:endParaRPr lang="cs-CZ" altLang="en-US" sz="2800" b="1" i="1" baseline="-2500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515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9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874" y="3647400"/>
            <a:ext cx="6222460" cy="290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VÃ½sledek obrÃ¡zku pro atomic orbitals schrodinger equ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85800"/>
            <a:ext cx="4100209" cy="239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95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304800"/>
            <a:ext cx="8610600" cy="4886325"/>
          </a:xfrm>
        </p:spPr>
        <p:txBody>
          <a:bodyPr/>
          <a:lstStyle/>
          <a:p>
            <a:pPr marL="0" indent="0">
              <a:buNone/>
            </a:pPr>
            <a:r>
              <a:rPr lang="cs-CZ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cs-CZ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– orbitaly </a:t>
            </a:r>
            <a:r>
              <a:rPr lang="cs-CZ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cs-CZ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1)</a:t>
            </a:r>
            <a:r>
              <a:rPr lang="cs-CZ" alt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400" i="1" dirty="0" smtClean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400" i="1" dirty="0" smtClean="0">
                <a:latin typeface="Times New Roman" pitchFamily="18" charset="0"/>
              </a:rPr>
              <a:t>m</a:t>
            </a:r>
            <a:r>
              <a:rPr lang="cs-CZ" altLang="en-US" sz="2400" i="1" baseline="-25000" dirty="0" smtClean="0">
                <a:latin typeface="Times New Roman" pitchFamily="18" charset="0"/>
              </a:rPr>
              <a:t>l</a:t>
            </a:r>
            <a:r>
              <a:rPr lang="cs-CZ" altLang="en-US" sz="2400" dirty="0" smtClean="0">
                <a:latin typeface="Times New Roman" pitchFamily="18" charset="0"/>
              </a:rPr>
              <a:t> = -1, 0, +1 </a:t>
            </a:r>
            <a:r>
              <a:rPr lang="cs-CZ" altLang="en-US" sz="2400" dirty="0" smtClean="0">
                <a:latin typeface="Times New Roman" pitchFamily="18" charset="0"/>
                <a:sym typeface="Symbol" pitchFamily="18" charset="2"/>
              </a:rPr>
              <a:t></a:t>
            </a:r>
            <a:r>
              <a:rPr lang="cs-CZ" altLang="en-US" sz="2400" dirty="0" smtClean="0">
                <a:latin typeface="Times New Roman" pitchFamily="18" charset="0"/>
              </a:rPr>
              <a:t> funkce </a:t>
            </a:r>
            <a:r>
              <a:rPr lang="cs-CZ" altLang="en-US" sz="2400" i="1" dirty="0" smtClean="0">
                <a:latin typeface="Times New Roman" pitchFamily="18" charset="0"/>
                <a:sym typeface="Symbol" pitchFamily="18" charset="2"/>
              </a:rPr>
              <a:t></a:t>
            </a:r>
            <a:r>
              <a:rPr lang="cs-CZ" altLang="en-US" sz="2400" i="1" dirty="0" smtClean="0">
                <a:latin typeface="Times New Roman" pitchFamily="18" charset="0"/>
              </a:rPr>
              <a:t> </a:t>
            </a:r>
            <a:r>
              <a:rPr lang="cs-CZ" altLang="en-US" sz="2400" dirty="0" smtClean="0">
                <a:latin typeface="Times New Roman" pitchFamily="18" charset="0"/>
              </a:rPr>
              <a:t> 3x degenerována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400" dirty="0" smtClean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400" dirty="0" smtClean="0">
                <a:latin typeface="Times New Roman" pitchFamily="18" charset="0"/>
              </a:rPr>
              <a:t>tvar </a:t>
            </a:r>
            <a:r>
              <a:rPr lang="cs-CZ" altLang="en-US" sz="2400" dirty="0" err="1" smtClean="0">
                <a:latin typeface="Times New Roman" pitchFamily="18" charset="0"/>
              </a:rPr>
              <a:t>dvojvřetena</a:t>
            </a:r>
            <a:endParaRPr lang="cs-CZ" altLang="en-US" sz="2400" i="1" dirty="0" smtClean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400" i="1" dirty="0" smtClean="0">
                <a:latin typeface="Times New Roman" pitchFamily="18" charset="0"/>
              </a:rPr>
              <a:t>n</a:t>
            </a:r>
            <a:r>
              <a:rPr lang="cs-CZ" altLang="en-US" sz="2400" dirty="0" smtClean="0">
                <a:latin typeface="Times New Roman" pitchFamily="18" charset="0"/>
              </a:rPr>
              <a:t> - 1 nodálních ploch (z toho 1 rovina)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400" dirty="0" smtClean="0">
                <a:latin typeface="Times New Roman" pitchFamily="18" charset="0"/>
              </a:rPr>
              <a:t>orientace ve směru os </a:t>
            </a:r>
            <a:r>
              <a:rPr lang="cs-CZ" altLang="en-US" sz="2400" i="1" dirty="0" smtClean="0">
                <a:latin typeface="Times New Roman" pitchFamily="18" charset="0"/>
              </a:rPr>
              <a:t> x, y, z</a:t>
            </a:r>
            <a:endParaRPr lang="cs-CZ" altLang="en-US" sz="2400" dirty="0" smtClean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400" dirty="0" smtClean="0">
                <a:latin typeface="Times New Roman" pitchFamily="18" charset="0"/>
              </a:rPr>
              <a:t>zanedbání složité vnitřní struktury pro </a:t>
            </a:r>
            <a:r>
              <a:rPr lang="cs-CZ" altLang="en-US" sz="2400" i="1" dirty="0" smtClean="0">
                <a:latin typeface="Times New Roman" pitchFamily="18" charset="0"/>
              </a:rPr>
              <a:t>n </a:t>
            </a:r>
            <a:r>
              <a:rPr lang="cs-CZ" altLang="en-US" sz="2400" dirty="0" smtClean="0">
                <a:latin typeface="Times New Roman" pitchFamily="18" charset="0"/>
                <a:sym typeface="Symbol" pitchFamily="18" charset="2"/>
              </a:rPr>
              <a:t></a:t>
            </a:r>
            <a:r>
              <a:rPr lang="cs-CZ" altLang="en-US" sz="2400" dirty="0" smtClean="0">
                <a:latin typeface="Times New Roman" pitchFamily="18" charset="0"/>
              </a:rPr>
              <a:t> 2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400" dirty="0" smtClean="0">
                <a:latin typeface="Times New Roman" pitchFamily="18" charset="0"/>
              </a:rPr>
              <a:t>vyznačování znaménka vlnové funkce</a:t>
            </a:r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72000"/>
            <a:ext cx="63341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23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04801"/>
            <a:ext cx="7010400" cy="2209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cs-CZ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– orbitaly </a:t>
            </a:r>
            <a:r>
              <a:rPr lang="cs-CZ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cs-CZ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2)</a:t>
            </a:r>
            <a:r>
              <a:rPr lang="cs-CZ" alt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altLang="en-US" sz="1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-2, -1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0, +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1, +2 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funkce </a:t>
            </a:r>
            <a:r>
              <a:rPr lang="cs-CZ" altLang="en-US" sz="1800" i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</a:t>
            </a:r>
            <a:r>
              <a:rPr lang="cs-CZ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5x 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degenerována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514" name="Picture 2" descr="VÃ½sledek obrÃ¡zku pro d orbit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903706"/>
            <a:ext cx="4996889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30222" y="2133600"/>
            <a:ext cx="365597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4 orbitaly prostorově shodné (odlišnost v orientaci</a:t>
            </a:r>
            <a:r>
              <a:rPr lang="cs-CZ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cs-CZ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en-US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xz</a:t>
            </a:r>
            <a:r>
              <a:rPr lang="cs-CZ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en-US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yz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 ,</a:t>
            </a:r>
            <a:r>
              <a:rPr lang="cs-CZ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en-US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xy</a:t>
            </a:r>
            <a:r>
              <a:rPr lang="cs-CZ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  směřují mezi dvojice os</a:t>
            </a:r>
          </a:p>
          <a:p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x2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- y2</a:t>
            </a:r>
            <a:r>
              <a:rPr lang="cs-CZ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orientace 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podél os x a y</a:t>
            </a:r>
          </a:p>
          <a:p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en-US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z2</a:t>
            </a:r>
            <a:r>
              <a:rPr lang="cs-CZ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odlišný tvar a orientace podél osy </a:t>
            </a:r>
            <a:r>
              <a:rPr lang="cs-CZ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cs-CZ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zjednodušené tvary mají 2 nodální plochy</a:t>
            </a:r>
          </a:p>
          <a:p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vyznačování znaménka vlnové funkce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036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VÃ½sledek obrÃ¡zku pro f orbit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590800"/>
            <a:ext cx="6052342" cy="419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99936" y="196823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větší 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počet „laloků“ a 3 nodální plochy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61026" y="303991"/>
            <a:ext cx="8578174" cy="2209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 – orbitaly </a:t>
            </a: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= 3)</a:t>
            </a:r>
            <a:r>
              <a:rPr lang="cs-CZ" alt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>
              <a:buFont typeface="Wingdings" pitchFamily="2" charset="2"/>
              <a:buNone/>
            </a:pPr>
            <a:endParaRPr lang="cs-CZ" alt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altLang="en-US" sz="1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= -3, -2, -1, 0, +1, +2, +3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funkce 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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7x degenerována</a:t>
            </a:r>
          </a:p>
          <a:p>
            <a:pPr>
              <a:buFont typeface="Wingdings" pitchFamily="2" charset="2"/>
              <a:buNone/>
            </a:pPr>
            <a:endParaRPr lang="cs-CZ" alt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852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>
          <a:xfrm>
            <a:off x="424801" y="162738"/>
            <a:ext cx="8228160" cy="523062"/>
          </a:xfrm>
        </p:spPr>
        <p:txBody>
          <a:bodyPr tIns="28802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cs-CZ" altLang="cs-CZ" sz="3300" b="1" dirty="0"/>
              <a:t>Koncentrace</a:t>
            </a:r>
          </a:p>
        </p:txBody>
      </p:sp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228600" y="685800"/>
            <a:ext cx="8756960" cy="5020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1" rIns="81639" bIns="4082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/>
            <a:r>
              <a:rPr lang="en-US" altLang="cs-CZ" dirty="0" smtClean="0"/>
              <a:t>= </a:t>
            </a:r>
            <a:r>
              <a:rPr lang="cs-CZ" altLang="cs-CZ" dirty="0" smtClean="0"/>
              <a:t>množství </a:t>
            </a:r>
            <a:r>
              <a:rPr lang="cs-CZ" altLang="cs-CZ" dirty="0"/>
              <a:t>rozpuštěné látky v určitém množství nebo objemu roztoku případně rozpouštědla. </a:t>
            </a:r>
          </a:p>
          <a:p>
            <a:pPr eaLnBrk="1"/>
            <a:endParaRPr lang="cs-CZ" altLang="cs-CZ" dirty="0"/>
          </a:p>
          <a:p>
            <a:pPr eaLnBrk="1"/>
            <a:r>
              <a:rPr lang="cs-CZ" altLang="cs-CZ" b="1" dirty="0"/>
              <a:t>Hmotnostní zlomek, w</a:t>
            </a:r>
          </a:p>
          <a:p>
            <a:pPr eaLnBrk="1"/>
            <a:r>
              <a:rPr lang="cs-CZ" altLang="cs-CZ" dirty="0"/>
              <a:t>	= počet  gramů rozpuštěné látky na 100 gramů roztoku (hm %). </a:t>
            </a:r>
          </a:p>
          <a:p>
            <a:pPr eaLnBrk="1"/>
            <a:r>
              <a:rPr lang="cs-CZ" altLang="cs-CZ" dirty="0"/>
              <a:t>	= podíl hmotnosti složky a celkové hmotnosti směsi.</a:t>
            </a:r>
          </a:p>
          <a:p>
            <a:pPr eaLnBrk="1"/>
            <a:endParaRPr lang="cs-CZ" altLang="cs-CZ" dirty="0"/>
          </a:p>
          <a:p>
            <a:pPr eaLnBrk="1"/>
            <a:r>
              <a:rPr lang="cs-CZ" altLang="cs-CZ" b="1" dirty="0"/>
              <a:t>Molární zlomek, x</a:t>
            </a:r>
            <a:r>
              <a:rPr lang="cs-CZ" altLang="cs-CZ" dirty="0"/>
              <a:t>	</a:t>
            </a:r>
          </a:p>
          <a:p>
            <a:pPr eaLnBrk="1"/>
            <a:r>
              <a:rPr lang="cs-CZ" altLang="cs-CZ" dirty="0"/>
              <a:t>	= podíl látkového množství složky a součtu látkového množství všech složek směsi.</a:t>
            </a:r>
          </a:p>
          <a:p>
            <a:pPr eaLnBrk="1"/>
            <a:endParaRPr lang="cs-CZ" altLang="cs-CZ" b="1" dirty="0"/>
          </a:p>
          <a:p>
            <a:pPr eaLnBrk="1"/>
            <a:r>
              <a:rPr lang="cs-CZ" altLang="cs-CZ" b="1" dirty="0"/>
              <a:t>Objemový zlomek, </a:t>
            </a:r>
            <a:r>
              <a:rPr lang="cs-CZ" altLang="cs-CZ" b="1" dirty="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cs-CZ" altLang="cs-CZ" dirty="0"/>
              <a:t>	</a:t>
            </a:r>
          </a:p>
          <a:p>
            <a:pPr eaLnBrk="1"/>
            <a:r>
              <a:rPr lang="cs-CZ" altLang="cs-CZ" dirty="0"/>
              <a:t>	= </a:t>
            </a:r>
            <a:r>
              <a:rPr lang="cs-CZ" altLang="cs-CZ" dirty="0" smtClean="0"/>
              <a:t>podíl</a:t>
            </a:r>
            <a:r>
              <a:rPr lang="en-US" altLang="cs-CZ" dirty="0" smtClean="0"/>
              <a:t> </a:t>
            </a:r>
            <a:r>
              <a:rPr lang="cs-CZ" altLang="cs-CZ" dirty="0" smtClean="0"/>
              <a:t>parciálního </a:t>
            </a:r>
            <a:r>
              <a:rPr lang="cs-CZ" altLang="cs-CZ" dirty="0"/>
              <a:t>objemu složky a celkového objemu všech složek směsi.</a:t>
            </a:r>
          </a:p>
          <a:p>
            <a:pPr eaLnBrk="1"/>
            <a:r>
              <a:rPr lang="cs-CZ" altLang="cs-CZ" dirty="0"/>
              <a:t>NEPLATÍ ADITIVITA OBJEMŮ!!!! </a:t>
            </a:r>
            <a:r>
              <a:rPr lang="cs-CZ" altLang="cs-CZ" u="sng" dirty="0"/>
              <a:t>Objemová kontrakce </a:t>
            </a:r>
            <a:r>
              <a:rPr lang="en-US" altLang="cs-CZ" u="sng" dirty="0" err="1" smtClean="0"/>
              <a:t>nebo</a:t>
            </a:r>
            <a:r>
              <a:rPr lang="cs-CZ" altLang="cs-CZ" u="sng" dirty="0" smtClean="0"/>
              <a:t> </a:t>
            </a:r>
            <a:r>
              <a:rPr lang="cs-CZ" altLang="cs-CZ" u="sng" dirty="0"/>
              <a:t>objemová expanze</a:t>
            </a:r>
            <a:r>
              <a:rPr lang="cs-CZ" altLang="cs-CZ" dirty="0"/>
              <a:t>.</a:t>
            </a:r>
          </a:p>
          <a:p>
            <a:pPr eaLnBrk="1"/>
            <a:endParaRPr lang="cs-CZ" altLang="cs-CZ" dirty="0"/>
          </a:p>
          <a:p>
            <a:pPr eaLnBrk="1"/>
            <a:endParaRPr lang="cs-CZ" altLang="cs-CZ" dirty="0"/>
          </a:p>
          <a:p>
            <a:pPr eaLnBrk="1"/>
            <a:r>
              <a:rPr lang="cs-CZ" altLang="cs-CZ" b="1" dirty="0"/>
              <a:t>Molární koncentrace (molarita, látková koncentrace), c</a:t>
            </a:r>
          </a:p>
          <a:p>
            <a:pPr eaLnBrk="1"/>
            <a:r>
              <a:rPr lang="cs-CZ" altLang="cs-CZ" dirty="0"/>
              <a:t>	= počet molů rozpuštěné látky  v jednom litru roztoku (mol.dm</a:t>
            </a:r>
            <a:r>
              <a:rPr lang="cs-CZ" altLang="cs-CZ" baseline="33000" dirty="0"/>
              <a:t>-3</a:t>
            </a:r>
            <a:r>
              <a:rPr lang="cs-CZ" altLang="cs-CZ" dirty="0"/>
              <a:t>). </a:t>
            </a:r>
          </a:p>
          <a:p>
            <a:pPr eaLnBrk="1"/>
            <a:r>
              <a:rPr lang="cs-CZ" altLang="cs-CZ" dirty="0"/>
              <a:t/>
            </a:r>
            <a:br>
              <a:rPr lang="cs-CZ" altLang="cs-CZ" dirty="0"/>
            </a:br>
            <a:r>
              <a:rPr lang="cs-CZ" altLang="cs-CZ" b="1" dirty="0" err="1"/>
              <a:t>Molální</a:t>
            </a:r>
            <a:r>
              <a:rPr lang="cs-CZ" altLang="cs-CZ" b="1" dirty="0"/>
              <a:t> koncentrace (molalita) </a:t>
            </a:r>
            <a:r>
              <a:rPr lang="en-US" altLang="cs-CZ" b="1" dirty="0"/>
              <a:t>μ</a:t>
            </a:r>
          </a:p>
          <a:p>
            <a:pPr eaLnBrk="1"/>
            <a:r>
              <a:rPr lang="en-US" altLang="cs-CZ" dirty="0" smtClean="0"/>
              <a:t>    = </a:t>
            </a:r>
            <a:r>
              <a:rPr lang="en-US" altLang="cs-CZ" dirty="0" err="1"/>
              <a:t>počet</a:t>
            </a:r>
            <a:r>
              <a:rPr lang="en-US" altLang="cs-CZ" dirty="0"/>
              <a:t> </a:t>
            </a:r>
            <a:r>
              <a:rPr lang="en-US" altLang="cs-CZ" dirty="0" err="1"/>
              <a:t>molů</a:t>
            </a:r>
            <a:r>
              <a:rPr lang="en-US" altLang="cs-CZ" dirty="0"/>
              <a:t> </a:t>
            </a:r>
            <a:r>
              <a:rPr lang="en-US" altLang="cs-CZ" dirty="0" err="1"/>
              <a:t>rozpuštěné</a:t>
            </a:r>
            <a:r>
              <a:rPr lang="en-US" altLang="cs-CZ" dirty="0"/>
              <a:t> </a:t>
            </a:r>
            <a:r>
              <a:rPr lang="en-US" altLang="cs-CZ" dirty="0" err="1"/>
              <a:t>látky</a:t>
            </a:r>
            <a:r>
              <a:rPr lang="en-US" altLang="cs-CZ" dirty="0"/>
              <a:t>  </a:t>
            </a:r>
            <a:r>
              <a:rPr lang="en-US" altLang="cs-CZ" dirty="0" err="1"/>
              <a:t>na</a:t>
            </a:r>
            <a:r>
              <a:rPr lang="en-US" altLang="cs-CZ" dirty="0"/>
              <a:t> </a:t>
            </a:r>
            <a:r>
              <a:rPr lang="en-US" altLang="cs-CZ" dirty="0" err="1"/>
              <a:t>hmotnostmí</a:t>
            </a:r>
            <a:r>
              <a:rPr lang="en-US" altLang="cs-CZ" dirty="0"/>
              <a:t> </a:t>
            </a:r>
            <a:r>
              <a:rPr lang="en-US" altLang="cs-CZ" dirty="0" err="1"/>
              <a:t>jednotku</a:t>
            </a:r>
            <a:r>
              <a:rPr lang="en-US" altLang="cs-CZ" dirty="0"/>
              <a:t> </a:t>
            </a:r>
            <a:r>
              <a:rPr lang="en-US" altLang="cs-CZ" dirty="0" err="1"/>
              <a:t>rozpouštědla</a:t>
            </a:r>
            <a:r>
              <a:rPr lang="en-US" altLang="cs-CZ" dirty="0"/>
              <a:t> (mol.kg</a:t>
            </a:r>
            <a:r>
              <a:rPr lang="en-US" altLang="cs-CZ" baseline="33000" dirty="0"/>
              <a:t>-1</a:t>
            </a:r>
            <a:r>
              <a:rPr lang="en-US" altLang="cs-CZ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8903470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4" y="1609928"/>
            <a:ext cx="8845550" cy="464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3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3200" b="1" dirty="0" smtClean="0">
                <a:latin typeface="Times New Roman" pitchFamily="18" charset="0"/>
              </a:rPr>
              <a:t>Výstavbový  princip (</a:t>
            </a:r>
            <a:r>
              <a:rPr lang="cs-CZ" altLang="en-US" sz="3200" b="1" dirty="0" err="1" smtClean="0">
                <a:latin typeface="Times New Roman" pitchFamily="18" charset="0"/>
              </a:rPr>
              <a:t>Aufbau</a:t>
            </a:r>
            <a:r>
              <a:rPr lang="cs-CZ" altLang="en-US" sz="3200" b="1" dirty="0" smtClean="0">
                <a:latin typeface="Times New Roman" pitchFamily="18" charset="0"/>
              </a:rPr>
              <a:t> princip)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382000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postupné zaplňování AO podle rostoucí  energie 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Pauliho princip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cs-CZ" alt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Energetické pořadí  AO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endParaRPr lang="cs-CZ" alt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altLang="en-US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pravidlo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n + l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se stoupající hodnotou součtu kvantových čísel 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vzrůstá energie AO; při stejném  součtu rozhoduje nižší hodnota 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                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4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  4 + 0 = 4  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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3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:   3 + 2 = 5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0"/>
            <a:ext cx="399097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505200" y="3962400"/>
            <a:ext cx="53340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cs-CZ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výsledné 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pořadí  AO</a:t>
            </a:r>
            <a:r>
              <a:rPr lang="cs-CZ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80000"/>
              </a:lnSpc>
            </a:pPr>
            <a:endParaRPr lang="cs-CZ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cs-CZ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cs-CZ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cs-CZ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, 3</a:t>
            </a:r>
            <a:r>
              <a:rPr lang="cs-CZ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s, 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, 4</a:t>
            </a:r>
            <a:r>
              <a:rPr lang="cs-CZ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, 3</a:t>
            </a:r>
            <a:r>
              <a:rPr lang="cs-CZ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, 4</a:t>
            </a:r>
            <a:r>
              <a:rPr lang="cs-CZ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, 5</a:t>
            </a:r>
            <a:r>
              <a:rPr lang="cs-CZ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, 4</a:t>
            </a:r>
            <a:r>
              <a:rPr lang="cs-CZ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, 5</a:t>
            </a:r>
            <a:r>
              <a:rPr lang="cs-CZ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, 6</a:t>
            </a:r>
            <a:r>
              <a:rPr lang="cs-CZ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, 4</a:t>
            </a:r>
            <a:r>
              <a:rPr lang="cs-CZ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49428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en-US" sz="3200" b="1" dirty="0" err="1" smtClean="0">
                <a:latin typeface="Times New Roman" pitchFamily="18" charset="0"/>
              </a:rPr>
              <a:t>Hundovo</a:t>
            </a:r>
            <a:r>
              <a:rPr lang="cs-CZ" altLang="en-US" sz="3200" b="1" dirty="0" smtClean="0">
                <a:latin typeface="Times New Roman" pitchFamily="18" charset="0"/>
              </a:rPr>
              <a:t> pravidlo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853037"/>
            <a:ext cx="8610600" cy="336601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80000"/>
              </a:lnSpc>
              <a:buNone/>
            </a:pPr>
            <a:endParaRPr lang="cs-CZ" alt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80000"/>
              </a:lnSpc>
              <a:buNone/>
            </a:pP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V degenerovaných orbitalech vznikají elektronové páry až poté, co byl zaplněn každý orbital jedním elektronem. Všechny nespárované elektrony přitom mají stejný spin. V takovém případě má systém nejnižší energii, a proto je nejstabilnější (= snaha po maximálním počtu nevykompenzovaných spinů)</a:t>
            </a:r>
          </a:p>
          <a:p>
            <a:pPr marL="0" indent="0" algn="just">
              <a:lnSpc>
                <a:spcPct val="80000"/>
              </a:lnSpc>
              <a:buNone/>
            </a:pPr>
            <a:endParaRPr lang="cs-CZ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80000"/>
              </a:lnSpc>
              <a:buNone/>
            </a:pPr>
            <a:endParaRPr lang="cs-CZ" alt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		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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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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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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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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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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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</a:t>
            </a:r>
            <a:endParaRPr lang="cs-CZ" alt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    		          	 E</a:t>
            </a:r>
            <a:r>
              <a:rPr lang="cs-CZ" altLang="en-US" sz="1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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E</a:t>
            </a:r>
            <a:r>
              <a:rPr lang="cs-CZ" altLang="en-US" sz="1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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nepárový elektron             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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elektronový pár (dvojice s vykompenzovaným spinem) 	 	 	</a:t>
            </a:r>
            <a:endParaRPr lang="cs-CZ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52400" y="4191000"/>
            <a:ext cx="4878422" cy="2332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endParaRPr lang="cs-CZ" altLang="en-US" b="1" dirty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cs-CZ" altLang="en-US" b="1" i="1" dirty="0" smtClean="0">
                <a:latin typeface="Times New Roman" pitchFamily="18" charset="0"/>
              </a:rPr>
              <a:t>Multiplicita</a:t>
            </a:r>
            <a:r>
              <a:rPr lang="cs-CZ" altLang="en-US" b="1" dirty="0" smtClean="0">
                <a:latin typeface="Times New Roman" pitchFamily="18" charset="0"/>
              </a:rPr>
              <a:t> </a:t>
            </a:r>
          </a:p>
          <a:p>
            <a:pPr>
              <a:lnSpc>
                <a:spcPct val="80000"/>
              </a:lnSpc>
            </a:pPr>
            <a:endParaRPr lang="cs-CZ" altLang="en-US" b="1" dirty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cs-CZ" altLang="en-US" b="1" dirty="0">
                <a:latin typeface="Times New Roman" pitchFamily="18" charset="0"/>
              </a:rPr>
              <a:t>					</a:t>
            </a:r>
            <a:r>
              <a:rPr lang="cs-CZ" altLang="en-US" sz="2000" b="1" dirty="0">
                <a:latin typeface="Times New Roman" pitchFamily="18" charset="0"/>
              </a:rPr>
              <a:t>M = (2 </a:t>
            </a:r>
            <a:r>
              <a:rPr lang="cs-CZ" altLang="en-US" sz="2000" b="1" dirty="0">
                <a:latin typeface="Times New Roman" pitchFamily="18" charset="0"/>
                <a:sym typeface="Symbol" pitchFamily="18" charset="2"/>
              </a:rPr>
              <a:t></a:t>
            </a:r>
            <a:r>
              <a:rPr lang="cs-CZ" altLang="en-US" sz="2000" b="1" dirty="0">
                <a:latin typeface="Times New Roman" pitchFamily="18" charset="0"/>
              </a:rPr>
              <a:t> </a:t>
            </a:r>
            <a:r>
              <a:rPr lang="cs-CZ" altLang="en-US" sz="2000" b="1" dirty="0" err="1">
                <a:latin typeface="Times New Roman" pitchFamily="18" charset="0"/>
              </a:rPr>
              <a:t>m</a:t>
            </a:r>
            <a:r>
              <a:rPr lang="cs-CZ" altLang="en-US" sz="2000" b="1" baseline="-25000" dirty="0" err="1">
                <a:latin typeface="Times New Roman" pitchFamily="18" charset="0"/>
              </a:rPr>
              <a:t>s</a:t>
            </a:r>
            <a:r>
              <a:rPr lang="cs-CZ" altLang="en-US" sz="2000" b="1" dirty="0">
                <a:latin typeface="Times New Roman" pitchFamily="18" charset="0"/>
              </a:rPr>
              <a:t>) + 1</a:t>
            </a:r>
          </a:p>
          <a:p>
            <a:pPr>
              <a:lnSpc>
                <a:spcPct val="80000"/>
              </a:lnSpc>
            </a:pPr>
            <a:r>
              <a:rPr lang="cs-CZ" altLang="en-US" dirty="0">
                <a:latin typeface="Times New Roman" pitchFamily="18" charset="0"/>
              </a:rPr>
              <a:t>					</a:t>
            </a:r>
            <a:r>
              <a:rPr lang="cs-CZ" altLang="en-US" dirty="0" smtClean="0">
                <a:latin typeface="Times New Roman" pitchFamily="18" charset="0"/>
              </a:rPr>
              <a:t>M </a:t>
            </a:r>
            <a:r>
              <a:rPr lang="cs-CZ" altLang="en-US" dirty="0">
                <a:latin typeface="Times New Roman" pitchFamily="18" charset="0"/>
              </a:rPr>
              <a:t>= 1  </a:t>
            </a:r>
            <a:r>
              <a:rPr lang="cs-CZ" altLang="en-US" dirty="0" smtClean="0">
                <a:latin typeface="Times New Roman" pitchFamily="18" charset="0"/>
              </a:rPr>
              <a:t>	singlet</a:t>
            </a:r>
            <a:endParaRPr lang="cs-CZ" altLang="en-US" dirty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cs-CZ" altLang="en-US" dirty="0">
                <a:latin typeface="Times New Roman" pitchFamily="18" charset="0"/>
              </a:rPr>
              <a:t>	</a:t>
            </a:r>
            <a:r>
              <a:rPr lang="cs-CZ" altLang="en-US" dirty="0" smtClean="0">
                <a:latin typeface="Times New Roman" pitchFamily="18" charset="0"/>
              </a:rPr>
              <a:t>M </a:t>
            </a:r>
            <a:r>
              <a:rPr lang="cs-CZ" altLang="en-US" dirty="0">
                <a:latin typeface="Times New Roman" pitchFamily="18" charset="0"/>
              </a:rPr>
              <a:t>= 2  </a:t>
            </a:r>
            <a:r>
              <a:rPr lang="cs-CZ" altLang="en-US" dirty="0" smtClean="0">
                <a:latin typeface="Times New Roman" pitchFamily="18" charset="0"/>
              </a:rPr>
              <a:t>	dublet</a:t>
            </a:r>
            <a:endParaRPr lang="cs-CZ" altLang="en-US" dirty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cs-CZ" altLang="en-US" dirty="0">
                <a:latin typeface="Times New Roman" pitchFamily="18" charset="0"/>
              </a:rPr>
              <a:t>	</a:t>
            </a:r>
            <a:r>
              <a:rPr lang="cs-CZ" altLang="en-US" dirty="0" smtClean="0">
                <a:latin typeface="Times New Roman" pitchFamily="18" charset="0"/>
              </a:rPr>
              <a:t>M </a:t>
            </a:r>
            <a:r>
              <a:rPr lang="cs-CZ" altLang="en-US" dirty="0">
                <a:latin typeface="Times New Roman" pitchFamily="18" charset="0"/>
              </a:rPr>
              <a:t>= 3  </a:t>
            </a:r>
            <a:r>
              <a:rPr lang="cs-CZ" altLang="en-US" dirty="0" smtClean="0">
                <a:latin typeface="Times New Roman" pitchFamily="18" charset="0"/>
              </a:rPr>
              <a:t>	triplet</a:t>
            </a:r>
            <a:endParaRPr lang="cs-CZ" altLang="en-US" dirty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cs-CZ" altLang="en-US" dirty="0">
                <a:latin typeface="Times New Roman" pitchFamily="18" charset="0"/>
              </a:rPr>
              <a:t>	</a:t>
            </a:r>
            <a:r>
              <a:rPr lang="cs-CZ" altLang="en-US" dirty="0" smtClean="0">
                <a:latin typeface="Times New Roman" pitchFamily="18" charset="0"/>
              </a:rPr>
              <a:t>M </a:t>
            </a:r>
            <a:r>
              <a:rPr lang="cs-CZ" altLang="en-US" dirty="0">
                <a:latin typeface="Times New Roman" pitchFamily="18" charset="0"/>
              </a:rPr>
              <a:t>= 4  </a:t>
            </a:r>
            <a:r>
              <a:rPr lang="cs-CZ" altLang="en-US" dirty="0" smtClean="0">
                <a:latin typeface="Times New Roman" pitchFamily="18" charset="0"/>
              </a:rPr>
              <a:t>	kvartet</a:t>
            </a:r>
            <a:endParaRPr lang="cs-CZ" altLang="en-US" dirty="0">
              <a:latin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070337"/>
            <a:ext cx="4213291" cy="269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24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2296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Určování  elektronové konfigurace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886325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Atomy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90000"/>
              </a:lnSpc>
              <a:buNone/>
            </a:pP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 zjistíme </a:t>
            </a:r>
            <a:r>
              <a:rPr lang="cs-CZ" alt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atom.číslo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(Z) prvku</a:t>
            </a: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(c</a:t>
            </a:r>
            <a:r>
              <a:rPr lang="cs-CZ" alt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elkový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počet elektronů roven 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-sestavíme řadu AO např. dle výstav. trojúhelníku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-doplníme počet elektronů (vyznačíme jako exponenty)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Br (Z=35): 1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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3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4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                                      </a:t>
            </a: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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4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	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Ionty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princip stejný jako u atomů;  respektujeme náboj 	    	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	Br</a:t>
            </a:r>
            <a:r>
              <a:rPr lang="cs-CZ" alt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5+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: 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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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4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	Br</a:t>
            </a:r>
            <a:r>
              <a:rPr lang="cs-CZ" alt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:   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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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4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206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Porušení  výstavbového  principu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8686800" cy="5029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Energetického minima dosahují elektronové konfigurace  atomů,  jejichž  energeticky nejvyšší  degenerované AO jsou zaplněny z poloviny nebo zcela (platí jen u některých prvků)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  <a:r>
              <a:rPr lang="cs-CZ" alt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- 1)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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  <a:r>
              <a:rPr lang="cs-CZ" alt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- 1)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  <a:r>
              <a:rPr lang="cs-CZ" alt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- 1)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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  <a:r>
              <a:rPr lang="cs-CZ" alt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- 1)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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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4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cs-CZ" alt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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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            ale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W: 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</a:t>
            </a:r>
            <a:r>
              <a:rPr lang="cs-CZ" alt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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6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Tvorba iontů u přechodných kovů - porušení výstavbového principu (vliv efektivního kladného náboje jádra)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  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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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Fe</a:t>
            </a:r>
            <a:r>
              <a:rPr lang="cs-CZ" alt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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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přesněji 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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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130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Ã½sledek obrÃ¡zku pro electron configu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06534"/>
            <a:ext cx="8064230" cy="444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8367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Valenční  sféra  atomu 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839200" cy="4525963"/>
          </a:xfrm>
        </p:spPr>
        <p:txBody>
          <a:bodyPr>
            <a:normAutofit/>
          </a:bodyPr>
          <a:lstStyle/>
          <a:p>
            <a:pPr marL="0" indent="0" algn="just" eaLnBrk="1" hangingPunct="1">
              <a:buFont typeface="Wingdings" pitchFamily="2" charset="2"/>
              <a:buNone/>
            </a:pP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= orbitaly zcela nebo zčásti zaplněny,</a:t>
            </a: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nepatřící do elektronové konfigurace nejblíže nižšího vzácného plynu </a:t>
            </a:r>
            <a:r>
              <a:rPr lang="cs-CZ" altLang="en-US" sz="1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rozhodují o kvalitě a kvantitě meziatomových sil.</a:t>
            </a:r>
            <a:endParaRPr lang="en-US" altLang="en-US" sz="18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cs-CZ" altLang="en-US" sz="18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en-US" altLang="en-US" sz="1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altLang="en-US" sz="18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ýstavba</a:t>
            </a:r>
            <a:r>
              <a:rPr lang="cs-CZ" altLang="en-US" sz="1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el. obalu má periodický charakter !!!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cs-CZ" altLang="en-US" sz="18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Struktura 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valenční sféry  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periodická 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funkce protonových čísel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cs-CZ" altLang="en-US" sz="18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130" name="Picture 2" descr="VÃ½sledek obrÃ¡zku pro electron configu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99" y="3352800"/>
            <a:ext cx="6435851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90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Ã½sledek obrÃ¡zku pro configuration periodic t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8792306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4200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29D9365-649E-4086-96DD-FBD949B73F09}" type="slidenum">
              <a:rPr lang="en-US" altLang="en-US"/>
              <a:pPr>
                <a:defRPr/>
              </a:pPr>
              <a:t>58</a:t>
            </a:fld>
            <a:endParaRPr lang="en-US" altLang="en-US"/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199" y="227485"/>
            <a:ext cx="7481287" cy="6478115"/>
          </a:xfrm>
        </p:spPr>
      </p:pic>
    </p:spTree>
    <p:extLst>
      <p:ext uri="{BB962C8B-B14F-4D97-AF65-F5344CB8AC3E}">
        <p14:creationId xmlns:p14="http://schemas.microsoft.com/office/powerpoint/2010/main" val="103903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458" name="Picture 2" descr="VÃ½sledek obrÃ¡zku pro elektronovÃ¡ konfigur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6" y="373258"/>
            <a:ext cx="8974914" cy="625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506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John Dalton. Line engraving by W. H. Worthington, 1823, afte Wellcome V00064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390" y="228600"/>
            <a:ext cx="2457263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vogadro Amede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228" y="3962400"/>
            <a:ext cx="214312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243190" y="4242137"/>
            <a:ext cx="600693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Pojem „</a:t>
            </a:r>
            <a:r>
              <a:rPr lang="cs-CZ" b="1" dirty="0" smtClean="0"/>
              <a:t>molekula</a:t>
            </a:r>
            <a:r>
              <a:rPr lang="cs-CZ" dirty="0" smtClean="0"/>
              <a:t>“ (</a:t>
            </a:r>
            <a:r>
              <a:rPr lang="cs-CZ" dirty="0" err="1" smtClean="0"/>
              <a:t>Avogadro</a:t>
            </a:r>
            <a:r>
              <a:rPr lang="cs-CZ" dirty="0" smtClean="0"/>
              <a:t> 1811):</a:t>
            </a:r>
          </a:p>
          <a:p>
            <a:endParaRPr lang="cs-CZ" dirty="0" smtClean="0"/>
          </a:p>
          <a:p>
            <a:r>
              <a:rPr lang="cs-CZ" dirty="0" smtClean="0"/>
              <a:t>    Existuje </a:t>
            </a:r>
            <a:r>
              <a:rPr lang="cs-CZ" dirty="0"/>
              <a:t>určitá nejmenší částečka vzniklé sloučeniny, která se vyznačuje určitými chemickými a fyzikálními vlastnostmi = molekula. Molekula je tvořena několika stejnými nebo různými atomů. Molekula konkrétní sloučeniny má vždy stejné složení co se týče počtu atomů i poměru prvků.</a:t>
            </a:r>
          </a:p>
        </p:txBody>
      </p:sp>
      <p:sp>
        <p:nvSpPr>
          <p:cNvPr id="5" name="Obdélník 4"/>
          <p:cNvSpPr/>
          <p:nvPr/>
        </p:nvSpPr>
        <p:spPr>
          <a:xfrm>
            <a:off x="381000" y="546855"/>
            <a:ext cx="56388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Atomová teorie </a:t>
            </a:r>
            <a:r>
              <a:rPr lang="cs-CZ" dirty="0"/>
              <a:t>(Dalton 1808</a:t>
            </a:r>
            <a:r>
              <a:rPr lang="cs-CZ" dirty="0" smtClean="0"/>
              <a:t>):</a:t>
            </a:r>
          </a:p>
          <a:p>
            <a:endParaRPr lang="cs-CZ" dirty="0"/>
          </a:p>
          <a:p>
            <a:r>
              <a:rPr lang="cs-CZ" dirty="0" smtClean="0"/>
              <a:t>     Látky </a:t>
            </a:r>
            <a:r>
              <a:rPr lang="cs-CZ" dirty="0"/>
              <a:t>se </a:t>
            </a:r>
            <a:r>
              <a:rPr lang="cs-CZ" dirty="0" err="1"/>
              <a:t>skládájí</a:t>
            </a:r>
            <a:r>
              <a:rPr lang="cs-CZ" dirty="0"/>
              <a:t> z malých částic zvaných atomy.</a:t>
            </a:r>
          </a:p>
          <a:p>
            <a:r>
              <a:rPr lang="cs-CZ" dirty="0" smtClean="0"/>
              <a:t>     Atomy </a:t>
            </a:r>
            <a:r>
              <a:rPr lang="cs-CZ" dirty="0"/>
              <a:t>nelze vytvořit, zničit ani rozdělit.</a:t>
            </a:r>
          </a:p>
          <a:p>
            <a:r>
              <a:rPr lang="cs-CZ" dirty="0" smtClean="0"/>
              <a:t>     Atomy </a:t>
            </a:r>
            <a:r>
              <a:rPr lang="cs-CZ" dirty="0"/>
              <a:t>jednoho prvku jsou stejné (mají stejnou hmotnost i vlastnosti). </a:t>
            </a:r>
          </a:p>
          <a:p>
            <a:r>
              <a:rPr lang="cs-CZ" dirty="0" smtClean="0"/>
              <a:t>    Atomy </a:t>
            </a:r>
            <a:r>
              <a:rPr lang="cs-CZ" dirty="0"/>
              <a:t>různých prvků mají rozdílné vlastnosti a </a:t>
            </a:r>
            <a:r>
              <a:rPr lang="cs-CZ" dirty="0" smtClean="0"/>
              <a:t>rozdílnou </a:t>
            </a:r>
            <a:r>
              <a:rPr lang="cs-CZ" dirty="0"/>
              <a:t>hmotnost.</a:t>
            </a:r>
          </a:p>
          <a:p>
            <a:r>
              <a:rPr lang="cs-CZ" dirty="0" smtClean="0"/>
              <a:t>    Atomy </a:t>
            </a:r>
            <a:r>
              <a:rPr lang="cs-CZ" dirty="0"/>
              <a:t>se slučují na sloučeniny v poměrech malých celých čísel </a:t>
            </a:r>
            <a:r>
              <a:rPr lang="cs-CZ" dirty="0" smtClean="0"/>
              <a:t>(např</a:t>
            </a:r>
            <a:r>
              <a:rPr lang="cs-CZ" dirty="0"/>
              <a:t>. H</a:t>
            </a:r>
            <a:r>
              <a:rPr lang="cs-CZ" baseline="-25000" dirty="0"/>
              <a:t>2</a:t>
            </a:r>
            <a:r>
              <a:rPr lang="cs-CZ" dirty="0"/>
              <a:t>O obsahuje 2 atomy </a:t>
            </a:r>
            <a:r>
              <a:rPr lang="cs-CZ" dirty="0" smtClean="0"/>
              <a:t>H </a:t>
            </a:r>
            <a:r>
              <a:rPr lang="cs-CZ" dirty="0"/>
              <a:t>a 1 atom </a:t>
            </a:r>
            <a:r>
              <a:rPr lang="cs-CZ" dirty="0" smtClean="0"/>
              <a:t>O, </a:t>
            </a:r>
            <a:r>
              <a:rPr lang="cs-CZ" dirty="0"/>
              <a:t>poměr prvků je 2:1).</a:t>
            </a:r>
          </a:p>
        </p:txBody>
      </p:sp>
    </p:spTree>
    <p:extLst>
      <p:ext uri="{BB962C8B-B14F-4D97-AF65-F5344CB8AC3E}">
        <p14:creationId xmlns:p14="http://schemas.microsoft.com/office/powerpoint/2010/main" val="14615332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625475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Energie atomových  orbitalů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08050"/>
            <a:ext cx="7931150" cy="230505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 potenciálová  jáma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E 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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0    kontinuum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E 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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0    vlastní hod. E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kvantovány el. zachycen v potenciálové jámě (pro  přechod na E = 0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nutno dodat energii)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- každá hladina představuje </a:t>
            </a:r>
            <a:r>
              <a:rPr lang="cs-CZ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- kvant. sféru</a:t>
            </a:r>
          </a:p>
        </p:txBody>
      </p:sp>
      <p:pic>
        <p:nvPicPr>
          <p:cNvPr id="147463" name="Picture 7" descr="Bl-17_K2-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970319"/>
            <a:ext cx="5562600" cy="35066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2" name="Picture 2" descr="VÃ½sledek obrÃ¡zku pro electron configuration energy leve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216285"/>
            <a:ext cx="3136515" cy="443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7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chem.umass.edu/%7Ewhelan/genchem/whelan/class_images/Orbital_Energi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20" y="180020"/>
            <a:ext cx="5585760" cy="387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6" descr="http://www.edu.pe.ca/kish/grassroots/chem/Lev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720" y="2261037"/>
            <a:ext cx="4596480" cy="45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15001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Efektivní  náboj  jádra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610600" cy="54102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Elektrony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jsou přitahovány k jádru ale také se navzájem odpuzují. </a:t>
            </a:r>
            <a:endParaRPr lang="cs-CZ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Repulzní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síly způsobené dalšími elektrony stíní přitažlivý účinek atomového jádra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Jádro 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nepůsobí na daný elektron celým svým nábojem, ale tzv. </a:t>
            </a:r>
            <a:r>
              <a:rPr lang="cs-CZ" altLang="en-US" sz="1800" u="sng" dirty="0">
                <a:latin typeface="Arial" panose="020B0604020202020204" pitchFamily="34" charset="0"/>
                <a:cs typeface="Arial" panose="020B0604020202020204" pitchFamily="34" charset="0"/>
              </a:rPr>
              <a:t>efektivním nábojem </a:t>
            </a:r>
            <a:r>
              <a:rPr lang="cs-CZ" altLang="en-US" sz="1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jádra.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Též 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elektron nepůsobí na jádro atomu celým nábojem (opět důsledek odstínění ostatními </a:t>
            </a:r>
            <a:r>
              <a:rPr lang="cs-CZ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elektrony)</a:t>
            </a:r>
            <a:endParaRPr lang="cs-CZ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Efektivní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náboj jádra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cs-CZ" sz="1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eff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= Z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cs-CZ" sz="1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shield</a:t>
            </a:r>
            <a:endParaRPr lang="cs-CZ" sz="18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– počet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protonů (atomové číslo)</a:t>
            </a:r>
          </a:p>
          <a:p>
            <a:pPr marL="0" indent="0">
              <a:buNone/>
            </a:pP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cs-CZ" sz="16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shield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– počet elektronů mezi jádrem </a:t>
            </a:r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příslušným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elektronem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(nevalenční </a:t>
            </a:r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elektrony)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7588" name="Picture 4" descr="SouvisejÃ­cÃ­ obrÃ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0480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81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 descr="https://www.researchgate.net/profile/Dr_Nazmul_Islam2/publication/266592790/figure/fig4/AS:295660067803136@1447502261137/The-physical-process-of-screening-and-the-effective-nuclear-charge_W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99" y="801750"/>
            <a:ext cx="8346923" cy="529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4950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7" y="168858"/>
            <a:ext cx="7696200" cy="64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1113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7476628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7009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5511" y="304800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Efektivní  náboj  jádra</a:t>
            </a:r>
          </a:p>
        </p:txBody>
      </p:sp>
      <p:sp>
        <p:nvSpPr>
          <p:cNvPr id="2" name="AutoShape 2" descr="VÃ½sledek obrÃ¡zku pro effective nuclear charge periodic tab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15044" name="Picture 4" descr="Image showing periodicity of the chemical elements for effective nuclear charge (Clementi) - 4s in a periodic table heatscape sty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143000"/>
            <a:ext cx="8580120" cy="53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ál 2"/>
          <p:cNvSpPr/>
          <p:nvPr/>
        </p:nvSpPr>
        <p:spPr>
          <a:xfrm rot="2667022">
            <a:off x="6248400" y="5781471"/>
            <a:ext cx="762000" cy="5771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13765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Atomový poloměr</a:t>
            </a:r>
            <a:endParaRPr lang="cs-CZ" sz="3200" b="1" dirty="0"/>
          </a:p>
        </p:txBody>
      </p:sp>
      <p:pic>
        <p:nvPicPr>
          <p:cNvPr id="4" name="Picture 4" descr="http://perso.numericable.fr/vincent.hedberg/periodicity/periodicity_Page_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8843567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9638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https://upload.wikimedia.org/wikipedia/commons/b/bc/Empirical_atomic_radius_trend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885872"/>
            <a:ext cx="57912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534400" cy="13716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 typeface="Wingdings" pitchFamily="2" charset="2"/>
              <a:buNone/>
            </a:pPr>
            <a:endParaRPr lang="cs-CZ" altLang="en-US" sz="2400" dirty="0" smtClean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400" dirty="0" smtClean="0">
                <a:latin typeface="Times New Roman" pitchFamily="18" charset="0"/>
              </a:rPr>
              <a:t>Velikosti </a:t>
            </a:r>
            <a:r>
              <a:rPr lang="cs-CZ" altLang="en-US" sz="2400" u="sng" dirty="0" smtClean="0">
                <a:latin typeface="Times New Roman" pitchFamily="18" charset="0"/>
              </a:rPr>
              <a:t>nerovnoměrně</a:t>
            </a:r>
            <a:r>
              <a:rPr lang="cs-CZ" altLang="en-US" sz="2400" dirty="0" smtClean="0">
                <a:latin typeface="Times New Roman" pitchFamily="18" charset="0"/>
              </a:rPr>
              <a:t> klesají v periodách s rostoucím atomovým číslem.</a:t>
            </a:r>
          </a:p>
          <a:p>
            <a:pPr>
              <a:buNone/>
            </a:pPr>
            <a:r>
              <a:rPr lang="cs-CZ" altLang="en-US" sz="2400" dirty="0" smtClean="0">
                <a:latin typeface="Times New Roman" pitchFamily="18" charset="0"/>
              </a:rPr>
              <a:t>Velikosti rostou ve skupinách </a:t>
            </a:r>
            <a:r>
              <a:rPr lang="cs-CZ" altLang="en-US" sz="2400" dirty="0">
                <a:latin typeface="Times New Roman" pitchFamily="18" charset="0"/>
              </a:rPr>
              <a:t>s rostoucím atomovým číslem.</a:t>
            </a:r>
            <a:endParaRPr lang="cs-CZ" altLang="en-US" sz="2400" dirty="0" smtClean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400" dirty="0" smtClean="0">
              <a:latin typeface="Times New Roman" pitchFamily="18" charset="0"/>
            </a:endParaRPr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Atomový poloměr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16227467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age showing periodicity of the chemical elements for atomic radii (Clementi) in a periodic table heatscape sty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85344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Atomový poloměr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597996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04800" y="457200"/>
            <a:ext cx="859884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b="1" dirty="0" smtClean="0"/>
              <a:t>Prvek</a:t>
            </a:r>
            <a:r>
              <a:rPr lang="cs-CZ" sz="2400" dirty="0" smtClean="0"/>
              <a:t> </a:t>
            </a: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látka složená ze stejného druhu neutrálních atomů, které mají shodné protonové číslo, avšak jejich nukleonová čísla mohou být různá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Každý chemický prvek má svůj mezinárodní symbol (značku).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dirty="0"/>
          </a:p>
          <a:p>
            <a:pPr algn="just"/>
            <a:r>
              <a:rPr lang="cs-CZ" sz="2400" b="1" dirty="0"/>
              <a:t>Chemická </a:t>
            </a:r>
            <a:r>
              <a:rPr lang="cs-CZ" sz="2400" b="1" dirty="0" smtClean="0"/>
              <a:t>sloučenina</a:t>
            </a:r>
            <a:endParaRPr lang="en-US" sz="2400" b="1" dirty="0" smtClean="0"/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je chemicky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čistá látka, která je tvořena jedním druhem molekul,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které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obsahují více než jeden druh atomů.</a:t>
            </a:r>
          </a:p>
          <a:p>
            <a:pPr algn="just"/>
            <a:endParaRPr lang="cs-CZ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cs-CZ" dirty="0"/>
          </a:p>
        </p:txBody>
      </p:sp>
      <p:pic>
        <p:nvPicPr>
          <p:cNvPr id="14338" name="Picture 2" descr="VÃ½sledek obrÃ¡zku pro periodic t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887" y="3498715"/>
            <a:ext cx="5476672" cy="308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311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036651" y="1066800"/>
            <a:ext cx="35772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/>
              <a:t>Chemick</a:t>
            </a:r>
            <a:r>
              <a:rPr lang="cs-CZ" sz="4000" b="1" dirty="0" smtClean="0"/>
              <a:t>á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vazba</a:t>
            </a:r>
            <a:endParaRPr lang="cs-CZ" sz="4000" b="1" dirty="0"/>
          </a:p>
        </p:txBody>
      </p:sp>
      <p:pic>
        <p:nvPicPr>
          <p:cNvPr id="5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55" y="2590800"/>
            <a:ext cx="7438424" cy="313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93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VÃ½sledek obrÃ¡zku pro covalent bo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89" y="3505200"/>
            <a:ext cx="5423815" cy="320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14600" y="279975"/>
            <a:ext cx="3657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cs-CZ" altLang="cs-CZ" sz="3200" b="1" dirty="0">
                <a:solidFill>
                  <a:srgbClr val="002060"/>
                </a:solidFill>
                <a:latin typeface="Book Antiqua" pitchFamily="18" charset="0"/>
              </a:rPr>
              <a:t>Kovalentní vazba</a:t>
            </a:r>
            <a:endParaRPr lang="cs-CZ" altLang="cs-CZ" sz="32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28600" y="1066800"/>
            <a:ext cx="8763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= vzniká sdílením jednoho nebo </a:t>
            </a:r>
            <a:r>
              <a:rPr lang="cs-CZ" alt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více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valenčních 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elektronů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oběma prvky vazebného páru.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Kovalentní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vazba je tvořena překrytím atomových orbitalů a dle principu nerozlišitelnosti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částic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nelze určit, který elektron patří kterému atomu. Pravděpodobnost výskytu elektronů v prostoru zaujímaném molekulou lze popsat vlnovou funkcí, které určuje molekulové orbitaly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Pokud atomy tvořící vazbu nemají k dispozici dostatek elektronů, může vzniknout násobná vazba (</a:t>
            </a:r>
            <a:r>
              <a:rPr lang="en-US" alt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O=O</a:t>
            </a:r>
            <a:r>
              <a:rPr lang="cs-CZ" alt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-</a:t>
            </a:r>
            <a:r>
              <a:rPr lang="en-US" alt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</a:t>
            </a:r>
            <a:r>
              <a:rPr lang="en-US" alt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6248400" y="3810000"/>
            <a:ext cx="2209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Porušení vazby zvýší celkovou energii systému, k tomuto účelu tedy musí být energie dodána zvenčí.</a:t>
            </a:r>
            <a:endParaRPr lang="en-US" alt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84266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>
          <a:xfrm>
            <a:off x="2057400" y="381000"/>
            <a:ext cx="4806719" cy="719355"/>
          </a:xfrm>
        </p:spPr>
        <p:txBody>
          <a:bodyPr tIns="35203"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altLang="cs-CZ" sz="2800" b="1" dirty="0" err="1"/>
              <a:t>Oktetové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pravidlo</a:t>
            </a:r>
            <a:endParaRPr lang="en-GB" altLang="cs-CZ" sz="2800" b="1" dirty="0"/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93" y="2437004"/>
            <a:ext cx="5926534" cy="4229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31260" y="1524000"/>
            <a:ext cx="8458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000" dirty="0" smtClean="0"/>
              <a:t>  v</a:t>
            </a:r>
            <a:r>
              <a:rPr lang="en-GB" altLang="cs-CZ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GB" altLang="cs-CZ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většině</a:t>
            </a:r>
            <a:r>
              <a:rPr lang="en-GB" alt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sloučenin</a:t>
            </a:r>
            <a:r>
              <a:rPr lang="en-GB" alt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zaujímají</a:t>
            </a:r>
            <a:r>
              <a:rPr lang="en-GB" alt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prvky</a:t>
            </a:r>
            <a:r>
              <a:rPr lang="en-GB" alt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stabilní</a:t>
            </a:r>
            <a:r>
              <a:rPr lang="en-GB" alt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konfiguraci</a:t>
            </a:r>
            <a:r>
              <a:rPr lang="en-GB" alt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vzácného</a:t>
            </a:r>
            <a:r>
              <a:rPr lang="en-GB" alt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plynu</a:t>
            </a:r>
            <a:r>
              <a:rPr lang="en-GB" alt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cs-CZ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Týká</a:t>
            </a:r>
            <a:r>
              <a:rPr lang="en-GB" alt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cs-CZ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pouze</a:t>
            </a:r>
            <a:r>
              <a:rPr lang="en-GB" alt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prvků</a:t>
            </a:r>
            <a:r>
              <a:rPr lang="en-GB" alt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a 3. </a:t>
            </a:r>
            <a:r>
              <a:rPr lang="en-GB" altLang="cs-CZ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periody</a:t>
            </a:r>
            <a:r>
              <a:rPr lang="en-GB" alt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12348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94" y="3657600"/>
            <a:ext cx="8100136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28600" y="1219200"/>
            <a:ext cx="8686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centrální atom má jiný počet elektronů než 8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Je-li centrální atom nekov ze třetí nebo vyšší periody, může být kolem shromážděno až 12 elektronů. Tyto prvky mají nezaplněnou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podslupku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“d”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kterou mohou využít k vazbě (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hypervalence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7" descr="http://www.mikeblaber.org/oldwine/chm1045/notes/Bonding/Except/IMG0002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438400"/>
            <a:ext cx="4202113" cy="99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/>
            <a:r>
              <a:rPr lang="cs-CZ" altLang="cs-CZ" sz="2800" b="1" dirty="0" smtClean="0"/>
              <a:t>Výjimky z oktetového pravidla</a:t>
            </a:r>
          </a:p>
        </p:txBody>
      </p:sp>
    </p:spTree>
    <p:extLst>
      <p:ext uri="{BB962C8B-B14F-4D97-AF65-F5344CB8AC3E}">
        <p14:creationId xmlns:p14="http://schemas.microsoft.com/office/powerpoint/2010/main" val="114956620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faculty.concordia.ca/bird/c241/images/no3--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167256"/>
            <a:ext cx="5715360" cy="241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 descr="http://faculty.concordia.ca/bird/c241/images/clf3-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204" y="4343400"/>
            <a:ext cx="5960160" cy="216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81000" y="619999"/>
            <a:ext cx="2907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Splňuje oktetové pravidlo</a:t>
            </a:r>
            <a:endParaRPr lang="cs-CZ" sz="20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381000" y="3862552"/>
            <a:ext cx="3186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Nesplňuje oktetové pravidlo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1774989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600447"/>
          </a:xfrm>
        </p:spPr>
        <p:txBody>
          <a:bodyPr tIns="28802"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alt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Formální</a:t>
            </a:r>
            <a:r>
              <a:rPr lang="en-GB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náboj</a:t>
            </a:r>
            <a:endParaRPr lang="en-GB" alt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1048020" y="3076165"/>
            <a:ext cx="7673760" cy="70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5848" rIns="81639" bIns="4082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>
              <a:lnSpc>
                <a:spcPct val="98000"/>
              </a:lnSpc>
            </a:pPr>
            <a:r>
              <a:rPr lang="en-GB" altLang="cs-CZ" sz="2000" dirty="0">
                <a:solidFill>
                  <a:srgbClr val="000000"/>
                </a:solidFill>
                <a:latin typeface="JansonText-Roman" charset="0"/>
              </a:rPr>
              <a:t>FC </a:t>
            </a:r>
            <a:r>
              <a:rPr lang="en-GB" altLang="cs-CZ" sz="2000" dirty="0">
                <a:solidFill>
                  <a:srgbClr val="000000"/>
                </a:solidFill>
                <a:latin typeface="MathematicalPi-One" charset="0"/>
              </a:rPr>
              <a:t>= </a:t>
            </a:r>
            <a:r>
              <a:rPr lang="en-GB" altLang="cs-CZ" sz="2000" dirty="0">
                <a:solidFill>
                  <a:srgbClr val="000000"/>
                </a:solidFill>
                <a:latin typeface="JansonText-Roman" charset="0"/>
              </a:rPr>
              <a:t>(č. </a:t>
            </a:r>
            <a:r>
              <a:rPr lang="en-GB" altLang="cs-CZ" sz="2000" dirty="0" err="1">
                <a:solidFill>
                  <a:srgbClr val="000000"/>
                </a:solidFill>
                <a:latin typeface="JansonText-Roman" charset="0"/>
              </a:rPr>
              <a:t>skupiny</a:t>
            </a:r>
            <a:r>
              <a:rPr lang="en-GB" altLang="cs-CZ" sz="2000" dirty="0">
                <a:solidFill>
                  <a:srgbClr val="000000"/>
                </a:solidFill>
                <a:latin typeface="JansonText-Roman" charset="0"/>
              </a:rPr>
              <a:t>) </a:t>
            </a:r>
            <a:r>
              <a:rPr lang="cs-CZ" altLang="cs-CZ" sz="2000" dirty="0">
                <a:solidFill>
                  <a:srgbClr val="000000"/>
                </a:solidFill>
                <a:latin typeface="MathematicalPi-One" charset="0"/>
              </a:rPr>
              <a:t> </a:t>
            </a:r>
            <a:r>
              <a:rPr lang="en-GB" altLang="cs-CZ" sz="2000" dirty="0">
                <a:solidFill>
                  <a:srgbClr val="000000"/>
                </a:solidFill>
                <a:latin typeface="MathematicalPi-One" charset="0"/>
              </a:rPr>
              <a:t>- </a:t>
            </a:r>
            <a:r>
              <a:rPr lang="en-GB" altLang="cs-CZ" sz="2000" dirty="0">
                <a:solidFill>
                  <a:srgbClr val="000000"/>
                </a:solidFill>
                <a:latin typeface="JansonText-Roman" charset="0"/>
              </a:rPr>
              <a:t>[(</a:t>
            </a:r>
            <a:r>
              <a:rPr lang="en-GB" altLang="cs-CZ" sz="2000" dirty="0" err="1">
                <a:solidFill>
                  <a:srgbClr val="000000"/>
                </a:solidFill>
                <a:latin typeface="JansonText-Roman" charset="0"/>
              </a:rPr>
              <a:t>počet</a:t>
            </a:r>
            <a:r>
              <a:rPr lang="en-GB" altLang="cs-CZ" sz="2000" dirty="0">
                <a:solidFill>
                  <a:srgbClr val="000000"/>
                </a:solidFill>
                <a:latin typeface="JansonText-Roman" charset="0"/>
              </a:rPr>
              <a:t> </a:t>
            </a:r>
            <a:r>
              <a:rPr lang="en-GB" altLang="cs-CZ" sz="2000" dirty="0" err="1">
                <a:solidFill>
                  <a:srgbClr val="000000"/>
                </a:solidFill>
                <a:latin typeface="JansonText-Roman" charset="0"/>
              </a:rPr>
              <a:t>vazeb</a:t>
            </a:r>
            <a:r>
              <a:rPr lang="en-GB" altLang="cs-CZ" sz="2000" dirty="0">
                <a:solidFill>
                  <a:srgbClr val="000000"/>
                </a:solidFill>
                <a:latin typeface="JansonText-Roman" charset="0"/>
              </a:rPr>
              <a:t>)</a:t>
            </a:r>
            <a:r>
              <a:rPr lang="cs-CZ" altLang="cs-CZ" sz="2000" dirty="0">
                <a:solidFill>
                  <a:srgbClr val="000000"/>
                </a:solidFill>
                <a:latin typeface="JansonText-Roman" charset="0"/>
              </a:rPr>
              <a:t> </a:t>
            </a:r>
            <a:r>
              <a:rPr lang="cs-CZ" altLang="cs-CZ" sz="2000" dirty="0">
                <a:solidFill>
                  <a:srgbClr val="000000"/>
                </a:solidFill>
                <a:latin typeface="MathematicalPi-One" charset="0"/>
              </a:rPr>
              <a:t>+</a:t>
            </a:r>
            <a:r>
              <a:rPr lang="en-GB" altLang="cs-CZ" sz="2000" dirty="0">
                <a:solidFill>
                  <a:srgbClr val="000000"/>
                </a:solidFill>
                <a:latin typeface="MathematicalPi-One" charset="0"/>
              </a:rPr>
              <a:t> </a:t>
            </a:r>
            <a:r>
              <a:rPr lang="en-GB" altLang="cs-CZ" sz="2000" dirty="0">
                <a:solidFill>
                  <a:srgbClr val="000000"/>
                </a:solidFill>
                <a:latin typeface="JansonText-Roman" charset="0"/>
              </a:rPr>
              <a:t>(</a:t>
            </a:r>
            <a:r>
              <a:rPr lang="en-GB" altLang="cs-CZ" sz="2000" dirty="0" err="1">
                <a:solidFill>
                  <a:srgbClr val="000000"/>
                </a:solidFill>
                <a:latin typeface="JansonText-Roman" charset="0"/>
              </a:rPr>
              <a:t>počet</a:t>
            </a:r>
            <a:r>
              <a:rPr lang="en-GB" altLang="cs-CZ" sz="2000" dirty="0">
                <a:solidFill>
                  <a:srgbClr val="000000"/>
                </a:solidFill>
                <a:latin typeface="JansonText-Roman" charset="0"/>
              </a:rPr>
              <a:t> </a:t>
            </a:r>
            <a:r>
              <a:rPr lang="en-GB" altLang="cs-CZ" sz="2000" dirty="0" err="1">
                <a:solidFill>
                  <a:srgbClr val="000000"/>
                </a:solidFill>
                <a:latin typeface="JansonText-Roman" charset="0"/>
              </a:rPr>
              <a:t>nevazeb</a:t>
            </a:r>
            <a:r>
              <a:rPr lang="en-GB" altLang="cs-CZ" sz="2000" dirty="0">
                <a:solidFill>
                  <a:srgbClr val="000000"/>
                </a:solidFill>
                <a:latin typeface="JansonText-Roman" charset="0"/>
              </a:rPr>
              <a:t>. </a:t>
            </a:r>
            <a:r>
              <a:rPr lang="cs-CZ" altLang="cs-CZ" sz="2000" dirty="0">
                <a:solidFill>
                  <a:srgbClr val="000000"/>
                </a:solidFill>
                <a:latin typeface="JansonText-Italic" pitchFamily="64" charset="0"/>
              </a:rPr>
              <a:t>e</a:t>
            </a:r>
            <a:r>
              <a:rPr lang="en-GB" altLang="cs-CZ" sz="2000" dirty="0">
                <a:solidFill>
                  <a:srgbClr val="000000"/>
                </a:solidFill>
                <a:latin typeface="JansonText-Italic" pitchFamily="64" charset="0"/>
              </a:rPr>
              <a:t>l</a:t>
            </a:r>
            <a:r>
              <a:rPr lang="cs-CZ" altLang="cs-CZ" sz="2000" dirty="0">
                <a:solidFill>
                  <a:srgbClr val="000000"/>
                </a:solidFill>
                <a:latin typeface="MathematicalPi-One" charset="0"/>
              </a:rPr>
              <a:t>.</a:t>
            </a:r>
            <a:r>
              <a:rPr lang="en-GB" altLang="cs-CZ" sz="2000" dirty="0">
                <a:solidFill>
                  <a:srgbClr val="000000"/>
                </a:solidFill>
                <a:latin typeface="JansonText-Roman" charset="0"/>
              </a:rPr>
              <a:t>)]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783279"/>
            <a:ext cx="5948640" cy="1666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3" name="Picture 7" descr="http://upload.wikimedia.org/wikipedia/commons/3/38/Diazomethane-resonance-structures-2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23"/>
            <a:ext cx="3064200" cy="966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ovéPole 1"/>
          <p:cNvSpPr txBox="1">
            <a:spLocks noChangeArrowheads="1"/>
          </p:cNvSpPr>
          <p:nvPr/>
        </p:nvSpPr>
        <p:spPr bwMode="auto">
          <a:xfrm>
            <a:off x="1295400" y="5837435"/>
            <a:ext cx="1390730" cy="3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/>
          <a:p>
            <a:r>
              <a:rPr lang="cs-CZ" altLang="cs-CZ" dirty="0" err="1"/>
              <a:t>diazomethan</a:t>
            </a:r>
            <a:endParaRPr lang="cs-CZ" altLang="cs-CZ" dirty="0"/>
          </a:p>
        </p:txBody>
      </p:sp>
      <p:sp>
        <p:nvSpPr>
          <p:cNvPr id="2" name="Obdélník 1"/>
          <p:cNvSpPr/>
          <p:nvPr/>
        </p:nvSpPr>
        <p:spPr>
          <a:xfrm>
            <a:off x="354983" y="1134413"/>
            <a:ext cx="856041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= hypotetický náboj za předpokladu rovnoměrného sdílení elektronů v chemické vazbě. Volné elektronové páry patří k příslušnému atomu. </a:t>
            </a:r>
          </a:p>
          <a:p>
            <a:pPr algn="just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Formální náboje by měly být co nejbližší nule.</a:t>
            </a:r>
          </a:p>
          <a:p>
            <a:pPr algn="just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Případné záporné formální náboje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by měly být u atomů s nejvyšší a kladné u atomů s nejnižší elektronegativitou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659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Text Box 2"/>
          <p:cNvSpPr txBox="1">
            <a:spLocks noChangeArrowheads="1"/>
          </p:cNvSpPr>
          <p:nvPr/>
        </p:nvSpPr>
        <p:spPr bwMode="auto">
          <a:xfrm>
            <a:off x="3429000" y="228600"/>
            <a:ext cx="2133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cs-CZ" altLang="cs-CZ" sz="2800" b="1" dirty="0" smtClean="0">
                <a:latin typeface="Book Antiqua" pitchFamily="18" charset="0"/>
              </a:rPr>
              <a:t>Rezonance</a:t>
            </a:r>
            <a:endParaRPr lang="cs-CZ" altLang="cs-CZ" sz="2800" dirty="0">
              <a:latin typeface="Times New Roman" pitchFamily="18" charset="0"/>
            </a:endParaRPr>
          </a:p>
        </p:txBody>
      </p:sp>
      <p:sp>
        <p:nvSpPr>
          <p:cNvPr id="266245" name="Rectangle 5"/>
          <p:cNvSpPr>
            <a:spLocks noChangeArrowheads="1"/>
          </p:cNvSpPr>
          <p:nvPr/>
        </p:nvSpPr>
        <p:spPr bwMode="auto">
          <a:xfrm>
            <a:off x="119163" y="990600"/>
            <a:ext cx="8839199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cs-CZ" altLang="cs-CZ" sz="2000" dirty="0"/>
              <a:t>V některých případech lze nakreslit více vyhovujících (ekvivalentních) struktur.</a:t>
            </a:r>
            <a:endParaRPr lang="en-US" altLang="cs-CZ" sz="2000" dirty="0"/>
          </a:p>
          <a:p>
            <a:pPr marL="0" indent="0">
              <a:buNone/>
            </a:pPr>
            <a:endParaRPr lang="cs-CZ" altLang="cs-CZ" sz="2000" dirty="0" smtClean="0"/>
          </a:p>
          <a:p>
            <a:pPr marL="0" indent="0">
              <a:buNone/>
            </a:pPr>
            <a:endParaRPr lang="cs-CZ" altLang="cs-CZ" sz="2000" dirty="0" smtClean="0"/>
          </a:p>
          <a:p>
            <a:pPr marL="0" indent="0">
              <a:buNone/>
            </a:pPr>
            <a:endParaRPr lang="cs-CZ" altLang="cs-CZ" sz="2000" dirty="0" smtClean="0"/>
          </a:p>
          <a:p>
            <a:pPr marL="0" indent="0">
              <a:buNone/>
            </a:pPr>
            <a:endParaRPr lang="cs-CZ" altLang="cs-CZ" sz="2000" dirty="0" smtClean="0"/>
          </a:p>
          <a:p>
            <a:pPr marL="0" indent="0">
              <a:buNone/>
            </a:pPr>
            <a:r>
              <a:rPr lang="cs-CZ" altLang="cs-CZ" sz="2000" dirty="0" smtClean="0"/>
              <a:t>Všechny </a:t>
            </a:r>
            <a:r>
              <a:rPr lang="cs-CZ" altLang="cs-CZ" sz="2000" dirty="0"/>
              <a:t>struktury jsou stejně pravděpodobné</a:t>
            </a:r>
            <a:r>
              <a:rPr lang="en-US" altLang="cs-CZ" sz="2000" dirty="0"/>
              <a:t>. </a:t>
            </a:r>
            <a:r>
              <a:rPr lang="cs-CZ" altLang="cs-CZ" sz="2000" dirty="0" smtClean="0"/>
              <a:t>Skutečná </a:t>
            </a:r>
            <a:r>
              <a:rPr lang="cs-CZ" altLang="cs-CZ" sz="2000" dirty="0"/>
              <a:t>struktura molekuly je </a:t>
            </a:r>
            <a:r>
              <a:rPr lang="cs-CZ" altLang="cs-CZ" sz="2000" b="1" dirty="0"/>
              <a:t>rezonančním hybridem</a:t>
            </a:r>
            <a:r>
              <a:rPr lang="cs-CZ" altLang="cs-CZ" sz="2000" dirty="0"/>
              <a:t> těchto ekvivalentních struktur</a:t>
            </a:r>
            <a:r>
              <a:rPr lang="en-US" altLang="cs-CZ" sz="2000" dirty="0"/>
              <a:t>. </a:t>
            </a:r>
            <a:r>
              <a:rPr lang="cs-CZ" altLang="cs-CZ" sz="2000" dirty="0" smtClean="0"/>
              <a:t>Řád vazby N-O není celé číslo.</a:t>
            </a:r>
            <a:endParaRPr lang="cs-CZ" altLang="cs-CZ" sz="2000" dirty="0"/>
          </a:p>
        </p:txBody>
      </p:sp>
      <p:pic>
        <p:nvPicPr>
          <p:cNvPr id="266247" name="Picture 7" descr="resonance_str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07" y="5014504"/>
            <a:ext cx="8024709" cy="163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48" name="Rectangle 8"/>
          <p:cNvSpPr>
            <a:spLocks noChangeArrowheads="1"/>
          </p:cNvSpPr>
          <p:nvPr/>
        </p:nvSpPr>
        <p:spPr bwMode="auto">
          <a:xfrm>
            <a:off x="114299" y="4252881"/>
            <a:ext cx="8915399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cs-CZ" altLang="cs-CZ" sz="1800" dirty="0"/>
              <a:t>Experimenty ukazují že v karbonátovém iontu jsou ve skutečnosti všechny vazby C-O stejné a mají hybridní charakter, odpovídající struktuře D:</a:t>
            </a:r>
          </a:p>
        </p:txBody>
      </p:sp>
      <p:pic>
        <p:nvPicPr>
          <p:cNvPr id="15462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036772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760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715962"/>
          </a:xfrm>
        </p:spPr>
        <p:txBody>
          <a:bodyPr>
            <a:noAutofit/>
          </a:bodyPr>
          <a:lstStyle/>
          <a:p>
            <a:r>
              <a:rPr lang="en-GB" altLang="en-US" sz="3200" b="1" dirty="0" err="1" smtClean="0">
                <a:latin typeface="Times New Roman" pitchFamily="18" charset="0"/>
              </a:rPr>
              <a:t>Teorie</a:t>
            </a:r>
            <a:r>
              <a:rPr lang="en-GB" altLang="en-US" sz="3200" b="1" dirty="0" smtClean="0">
                <a:latin typeface="Times New Roman" pitchFamily="18" charset="0"/>
              </a:rPr>
              <a:t>  </a:t>
            </a:r>
            <a:r>
              <a:rPr lang="en-GB" altLang="en-US" sz="3200" b="1" dirty="0" err="1" smtClean="0">
                <a:latin typeface="Times New Roman" pitchFamily="18" charset="0"/>
              </a:rPr>
              <a:t>molekulových</a:t>
            </a:r>
            <a:r>
              <a:rPr lang="en-GB" altLang="en-US" sz="3200" b="1" dirty="0" smtClean="0">
                <a:latin typeface="Times New Roman" pitchFamily="18" charset="0"/>
              </a:rPr>
              <a:t>  orbital</a:t>
            </a:r>
            <a:r>
              <a:rPr lang="cs-CZ" altLang="en-US" sz="3200" b="1" dirty="0" smtClean="0">
                <a:latin typeface="Times New Roman" pitchFamily="18" charset="0"/>
              </a:rPr>
              <a:t>ů </a:t>
            </a:r>
            <a:r>
              <a:rPr lang="en-GB" altLang="en-US" sz="3200" b="1" dirty="0" smtClean="0">
                <a:latin typeface="Times New Roman" pitchFamily="18" charset="0"/>
              </a:rPr>
              <a:t>(MO-LCAO)</a:t>
            </a:r>
            <a:endParaRPr lang="cs-CZ" altLang="en-US" sz="3200" b="1" dirty="0" smtClean="0">
              <a:latin typeface="Times New Roman" pitchFamily="18" charset="0"/>
            </a:endParaRP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667750" cy="5327650"/>
          </a:xfrm>
        </p:spPr>
        <p:txBody>
          <a:bodyPr>
            <a:noAutofit/>
          </a:bodyPr>
          <a:lstStyle/>
          <a:p>
            <a:pPr marL="0" indent="0" algn="just" eaLnBrk="1" hangingPunct="1">
              <a:lnSpc>
                <a:spcPct val="90000"/>
              </a:lnSpc>
              <a:buNone/>
            </a:pPr>
            <a:endParaRPr lang="en-GB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90000"/>
              </a:lnSpc>
              <a:buNone/>
            </a:pP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Matematicky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obtížné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hledat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soubor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MO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ur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ité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molekuly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ešením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aplikované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Schrödinger</a:t>
            </a:r>
            <a:r>
              <a:rPr lang="en-US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ovy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ovnice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ct val="90000"/>
              </a:lnSpc>
              <a:buNone/>
            </a:pPr>
            <a:endParaRPr lang="en-GB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90000"/>
              </a:lnSpc>
              <a:buNone/>
            </a:pP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Metoda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lineárních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kombinací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AO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olecular 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rbital- 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inear 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ombination of 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tomic </a:t>
            </a:r>
            <a:r>
              <a:rPr lang="en-GB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rbitals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MO-LCAO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pracovní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metoda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teorie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MO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používaná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odvození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tvaru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energií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MO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pomocí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tvar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energií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atom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které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molekulu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vytvá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ejí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MO-LCAO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využívá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základní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postulát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kvantové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mechaniky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tzv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altLang="en-US" sz="20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rincip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superpozice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stav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jestliže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existují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možné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vlnové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stavy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systému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daných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funkcemi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...,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existovat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také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vlnový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stav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vyjád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jejich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lineární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kombinací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y =  c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± c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± c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...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...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koeficienty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pom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zastoupení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...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význam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pravd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podobnosti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že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elektron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najdeme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orbitalu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popsaného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vlno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vý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funkcí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GB" alt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cs-CZ" altLang="en-US" sz="20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32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5600"/>
            <a:ext cx="8229600" cy="625475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3200" dirty="0" smtClean="0">
                <a:latin typeface="Times New Roman" pitchFamily="18" charset="0"/>
              </a:rPr>
              <a:t>Podmínky vzniku molekulových orbitalů</a:t>
            </a:r>
          </a:p>
        </p:txBody>
      </p:sp>
      <p:sp>
        <p:nvSpPr>
          <p:cNvPr id="143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8229600" cy="5256213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90000"/>
              </a:lnSpc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Překryv v AO účinný jen tehdy, jestliže původní AO se podstatněji neliší ve své energii.</a:t>
            </a:r>
          </a:p>
          <a:p>
            <a:pPr algn="just" eaLnBrk="1" hangingPunct="1">
              <a:lnSpc>
                <a:spcPct val="90000"/>
              </a:lnSpc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Počet MO které se vytvářejí je roven počtu AO které se překryvu účastní.</a:t>
            </a:r>
          </a:p>
          <a:p>
            <a:pPr algn="just" eaLnBrk="1" hangingPunct="1">
              <a:lnSpc>
                <a:spcPct val="90000"/>
              </a:lnSpc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 účinnému překryvu dojde pouze tehdy, mají-li původní AO stejnou symetrii vzhledem k ose vznikající chemické vazby.</a:t>
            </a:r>
          </a:p>
          <a:p>
            <a:pPr algn="just" eaLnBrk="1" hangingPunct="1">
              <a:lnSpc>
                <a:spcPct val="90000"/>
              </a:lnSpc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Energetické diference mezi dvojicí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cs-CZ" altLang="en-US" sz="20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je tím větší, čím větší je integrál překryvu S původních AO.</a:t>
            </a:r>
          </a:p>
          <a:p>
            <a:pPr algn="just" eaLnBrk="1" hangingPunct="1">
              <a:lnSpc>
                <a:spcPct val="90000"/>
              </a:lnSpc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  nemohou vzniknout libovolnou kombinací AO, jen některé kombinace AO vedou ke vzniku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vazby.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54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133600"/>
            <a:ext cx="440055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2" y="4572000"/>
            <a:ext cx="4305746" cy="218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930" y="4343400"/>
            <a:ext cx="4249470" cy="241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55562" y="457200"/>
            <a:ext cx="822073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cs-CZ" altLang="en-US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cs-CZ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- pokles energie, vznik vazby		 </a:t>
            </a:r>
          </a:p>
          <a:p>
            <a:pPr>
              <a:lnSpc>
                <a:spcPct val="90000"/>
              </a:lnSpc>
            </a:pP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en-GB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- vzrůst energie, působí proti vzniku vazby</a:t>
            </a:r>
          </a:p>
          <a:p>
            <a:pPr>
              <a:lnSpc>
                <a:spcPct val="90000"/>
              </a:lnSpc>
            </a:pPr>
            <a:endParaRPr lang="cs-CZ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Způsob </a:t>
            </a:r>
            <a:r>
              <a:rPr lang="cs-CZ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znázor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. vzniku MO z AO při tvorbě </a:t>
            </a:r>
            <a:r>
              <a:rPr lang="cs-CZ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chem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. vazeb v teorii MO 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 diagram MO</a:t>
            </a:r>
          </a:p>
        </p:txBody>
      </p:sp>
    </p:spTree>
    <p:extLst>
      <p:ext uri="{BB962C8B-B14F-4D97-AF65-F5344CB8AC3E}">
        <p14:creationId xmlns:p14="http://schemas.microsoft.com/office/powerpoint/2010/main" val="1438298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VÃ½sledek obrÃ¡zku pro Goldschmidt classific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52" y="609601"/>
            <a:ext cx="8810847" cy="606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180752" y="327820"/>
            <a:ext cx="8229600" cy="563562"/>
          </a:xfrm>
        </p:spPr>
        <p:txBody>
          <a:bodyPr>
            <a:noAutofit/>
          </a:bodyPr>
          <a:lstStyle/>
          <a:p>
            <a:r>
              <a:rPr lang="en-US" sz="3200" b="1" dirty="0" err="1" smtClean="0"/>
              <a:t>Prvky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97114155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en-US" sz="3200" dirty="0" smtClean="0">
                <a:latin typeface="Times New Roman" pitchFamily="18" charset="0"/>
              </a:rPr>
              <a:t>Výstavbový systém MO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43000"/>
            <a:ext cx="8229600" cy="54864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en-US" sz="2400" dirty="0">
                <a:latin typeface="Times New Roman" pitchFamily="18" charset="0"/>
              </a:rPr>
              <a:t> </a:t>
            </a:r>
            <a:r>
              <a:rPr lang="cs-CZ" altLang="en-US" sz="2400" dirty="0" smtClean="0">
                <a:latin typeface="Times New Roman" pitchFamily="18" charset="0"/>
              </a:rPr>
              <a:t>    Nejdříve se zaplňují MO s nejnižší energií</a:t>
            </a:r>
          </a:p>
          <a:p>
            <a:pPr eaLnBrk="1" hangingPunct="1"/>
            <a:r>
              <a:rPr lang="cs-CZ" altLang="en-US" sz="2400" dirty="0" smtClean="0">
                <a:latin typeface="Times New Roman" pitchFamily="18" charset="0"/>
              </a:rPr>
              <a:t>Pauliho princip</a:t>
            </a:r>
          </a:p>
          <a:p>
            <a:pPr eaLnBrk="1" hangingPunct="1"/>
            <a:r>
              <a:rPr lang="cs-CZ" altLang="en-US" sz="2400" dirty="0" smtClean="0">
                <a:latin typeface="Times New Roman" pitchFamily="18" charset="0"/>
              </a:rPr>
              <a:t>Obsazování degenerovaných MO se řídí </a:t>
            </a:r>
            <a:r>
              <a:rPr lang="cs-CZ" altLang="en-US" sz="2400" dirty="0" err="1" smtClean="0">
                <a:latin typeface="Times New Roman" pitchFamily="18" charset="0"/>
              </a:rPr>
              <a:t>Hundovým</a:t>
            </a:r>
            <a:r>
              <a:rPr lang="cs-CZ" altLang="en-US" sz="2400" dirty="0" smtClean="0">
                <a:latin typeface="Times New Roman" pitchFamily="18" charset="0"/>
              </a:rPr>
              <a:t> pravidlem</a:t>
            </a:r>
          </a:p>
          <a:p>
            <a:pPr eaLnBrk="1" hangingPunct="1"/>
            <a:r>
              <a:rPr lang="cs-CZ" altLang="en-US" sz="2400" dirty="0" smtClean="0">
                <a:latin typeface="Times New Roman" pitchFamily="18" charset="0"/>
              </a:rPr>
              <a:t>Posloupnost MO se vyjadřuje graficky pomocí </a:t>
            </a:r>
            <a:r>
              <a:rPr lang="cs-CZ" altLang="en-US" sz="2400" b="1" dirty="0" smtClean="0">
                <a:latin typeface="Times New Roman" pitchFamily="18" charset="0"/>
              </a:rPr>
              <a:t>diagramů molekulových orbitalů</a:t>
            </a:r>
          </a:p>
          <a:p>
            <a:r>
              <a:rPr lang="cs-CZ" altLang="en-US" sz="2400" dirty="0" smtClean="0">
                <a:latin typeface="Times New Roman" pitchFamily="18" charset="0"/>
              </a:rPr>
              <a:t>Diagram </a:t>
            </a:r>
            <a:r>
              <a:rPr lang="cs-CZ" altLang="en-US" sz="2400" dirty="0">
                <a:latin typeface="Times New Roman" pitchFamily="18" charset="0"/>
              </a:rPr>
              <a:t>MO umožňuje vysvětlit energii, řád, délku vazby, magnetické vlastnosti (paramagnetismus, diamagnetismus), optické vlastnosti atd.</a:t>
            </a:r>
          </a:p>
          <a:p>
            <a:pPr marL="0" indent="0">
              <a:buNone/>
            </a:pPr>
            <a:endParaRPr lang="cs-CZ" altLang="en-US" sz="2400" b="1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80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7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4980232"/>
              </p:ext>
            </p:extLst>
          </p:nvPr>
        </p:nvGraphicFramePr>
        <p:xfrm>
          <a:off x="1676400" y="81358"/>
          <a:ext cx="6324600" cy="6576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516" name="CorelPhotoPaint.Image.8" r:id="rId3" imgW="6794006" imgH="7065278" progId="CorelPhotoPaint.Image.8">
                  <p:embed/>
                </p:oleObj>
              </mc:Choice>
              <mc:Fallback>
                <p:oleObj name="CorelPhotoPaint.Image.8" r:id="rId3" imgW="6794006" imgH="7065278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81358"/>
                        <a:ext cx="6324600" cy="65766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956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82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1041118"/>
              </p:ext>
            </p:extLst>
          </p:nvPr>
        </p:nvGraphicFramePr>
        <p:xfrm>
          <a:off x="657365" y="152401"/>
          <a:ext cx="7762735" cy="6542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40" name="CorelPhotoPaint.Image.8" r:id="rId3" imgW="20000000" imgH="19250794" progId="CorelPhotoPaint.Image.8">
                  <p:embed/>
                </p:oleObj>
              </mc:Choice>
              <mc:Fallback>
                <p:oleObj name="CorelPhotoPaint.Image.8" r:id="rId3" imgW="20000000" imgH="19250794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365" y="152401"/>
                        <a:ext cx="7762735" cy="65420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907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Singletový kyslík</a:t>
            </a:r>
            <a:endParaRPr lang="cs-CZ" sz="3200" b="1" dirty="0"/>
          </a:p>
        </p:txBody>
      </p:sp>
      <p:pic>
        <p:nvPicPr>
          <p:cNvPr id="213000" name="Picture 8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895600"/>
            <a:ext cx="4267200" cy="345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28600" y="1219200"/>
            <a:ext cx="8686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= molekulový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kyslík (O2) se spárovanými spiny, mnohem reaktivnější než běžný tripletový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kyslík.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Vzniká při některých fotochemických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reakcích, malé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množství vzniká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při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fysiologických biochemických reakcích (např. v dýchacím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řetězci.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β-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Karoteny působí jako „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zhášeče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” singletového kyslíku, neboť ho převádějí na stabilnější tripletovou formu.</a:t>
            </a:r>
          </a:p>
        </p:txBody>
      </p:sp>
    </p:spTree>
    <p:extLst>
      <p:ext uri="{BB962C8B-B14F-4D97-AF65-F5344CB8AC3E}">
        <p14:creationId xmlns:p14="http://schemas.microsoft.com/office/powerpoint/2010/main" val="74547797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724286"/>
            <a:ext cx="8458200" cy="5419339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Elektronegativita </a:t>
            </a:r>
            <a:r>
              <a:rPr lang="cs-CZ" altLang="en-US" sz="2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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=</a:t>
            </a:r>
            <a:r>
              <a:rPr lang="cs-CZ" altLang="en-US" sz="2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schopnost přitahovat vazebné elektrony.</a:t>
            </a:r>
          </a:p>
          <a:p>
            <a:pPr marL="0" indent="0" eaLnBrk="1" hangingPunct="1"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234447" y="139511"/>
            <a:ext cx="3230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en-US" sz="3200" b="1" dirty="0">
                <a:latin typeface="Times New Roman" pitchFamily="18" charset="0"/>
              </a:rPr>
              <a:t>Elektronegativita</a:t>
            </a:r>
            <a:endParaRPr lang="cs-CZ" sz="3200" b="1" dirty="0"/>
          </a:p>
        </p:txBody>
      </p:sp>
      <p:pic>
        <p:nvPicPr>
          <p:cNvPr id="6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686" y="3200400"/>
            <a:ext cx="5513942" cy="350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512" name="Picture 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413809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883968" y="1586751"/>
            <a:ext cx="40126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err="1"/>
              <a:t>Pauling</a:t>
            </a:r>
            <a:r>
              <a:rPr lang="cs-CZ" sz="1600" dirty="0"/>
              <a:t>: disociační energie vazeb (D). </a:t>
            </a:r>
          </a:p>
          <a:p>
            <a:r>
              <a:rPr lang="cs-CZ" sz="1600" i="1" dirty="0" err="1"/>
              <a:t>Mulliken</a:t>
            </a:r>
            <a:r>
              <a:rPr lang="cs-CZ" sz="1600" dirty="0"/>
              <a:t>: ionizační energie (</a:t>
            </a:r>
            <a:r>
              <a:rPr lang="cs-CZ" sz="1600" dirty="0" err="1"/>
              <a:t>Ei</a:t>
            </a:r>
            <a:r>
              <a:rPr lang="cs-CZ" sz="1600" dirty="0"/>
              <a:t>) a elektronová afinita (</a:t>
            </a:r>
            <a:r>
              <a:rPr lang="cs-CZ" sz="1600" dirty="0" err="1"/>
              <a:t>Eea</a:t>
            </a:r>
            <a:r>
              <a:rPr lang="cs-CZ" sz="1600" dirty="0"/>
              <a:t>) </a:t>
            </a:r>
          </a:p>
          <a:p>
            <a:r>
              <a:rPr lang="cs-CZ" sz="1600" i="1" dirty="0" err="1"/>
              <a:t>Allred</a:t>
            </a:r>
            <a:r>
              <a:rPr lang="cs-CZ" sz="1600" i="1" dirty="0"/>
              <a:t> a </a:t>
            </a:r>
            <a:r>
              <a:rPr lang="cs-CZ" sz="1600" i="1" dirty="0" err="1"/>
              <a:t>Rochow</a:t>
            </a:r>
            <a:r>
              <a:rPr lang="cs-CZ" sz="1600" dirty="0"/>
              <a:t>: efektivní náboj jádra (</a:t>
            </a:r>
            <a:r>
              <a:rPr lang="cs-CZ" sz="1600" dirty="0" err="1"/>
              <a:t>Zeff</a:t>
            </a:r>
            <a:r>
              <a:rPr lang="cs-CZ" sz="1600" dirty="0"/>
              <a:t>) a kovalentní poloměr (</a:t>
            </a:r>
            <a:r>
              <a:rPr lang="cs-CZ" sz="1600" dirty="0" err="1"/>
              <a:t>rcov</a:t>
            </a:r>
            <a:r>
              <a:rPr lang="cs-CZ" sz="1600" dirty="0"/>
              <a:t>).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762000" y="4419600"/>
            <a:ext cx="1872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</a:t>
            </a:r>
            <a:r>
              <a:rPr lang="en-US" baseline="-25000" dirty="0" smtClean="0"/>
              <a:t>M</a:t>
            </a:r>
            <a:r>
              <a:rPr lang="en-US" dirty="0" smtClean="0"/>
              <a:t> = 3.15 x EN</a:t>
            </a:r>
            <a:r>
              <a:rPr lang="en-US" baseline="-25000" dirty="0" smtClean="0"/>
              <a:t>P</a:t>
            </a:r>
            <a:r>
              <a:rPr lang="en-US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296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erso.numericable.fr/vincent.hedberg/periodicity/periodicity_Page_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32502"/>
            <a:ext cx="9029700" cy="639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2505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229600" cy="944562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Elektronegativita</a:t>
            </a:r>
            <a:endParaRPr lang="cs-CZ" sz="3200" dirty="0"/>
          </a:p>
        </p:txBody>
      </p:sp>
      <p:pic>
        <p:nvPicPr>
          <p:cNvPr id="20486" name="Picture 6" descr="VÃ½sledek obrÃ¡zku pro ionisation energy periodic t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84" y="1905000"/>
            <a:ext cx="8932016" cy="462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35632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/>
              <a:t>Kovalentní/iontový </a:t>
            </a:r>
            <a:r>
              <a:rPr lang="cs-CZ" sz="3200" b="1" dirty="0" err="1" smtClean="0"/>
              <a:t>charater</a:t>
            </a:r>
            <a:r>
              <a:rPr lang="cs-CZ" sz="3200" b="1" dirty="0" smtClean="0"/>
              <a:t> vazby, polarita</a:t>
            </a:r>
            <a:endParaRPr lang="cs-CZ" sz="3200" b="1" dirty="0"/>
          </a:p>
        </p:txBody>
      </p:sp>
      <p:pic>
        <p:nvPicPr>
          <p:cNvPr id="211970" name="Picture 2" descr="SouvisejÃ­cÃ­ obrÃ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638" y="4267200"/>
            <a:ext cx="4030757" cy="240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972" name="Picture 4" descr="VÃ½sledek obrÃ¡zku pro electronegativity and bond leng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32" y="4648200"/>
            <a:ext cx="4145088" cy="178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kt 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932450438"/>
              </p:ext>
            </p:extLst>
          </p:nvPr>
        </p:nvGraphicFramePr>
        <p:xfrm>
          <a:off x="914400" y="3048000"/>
          <a:ext cx="7129463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66" name="Rovnice" r:id="rId5" imgW="3606757" imgH="254058" progId="Equation.3">
                  <p:embed/>
                </p:oleObj>
              </mc:Choice>
              <mc:Fallback>
                <p:oleObj name="Rovnice" r:id="rId5" imgW="3606757" imgH="254058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3048000"/>
                        <a:ext cx="7129463" cy="525463"/>
                      </a:xfrm>
                      <a:prstGeom prst="rect">
                        <a:avLst/>
                      </a:prstGeom>
                      <a:solidFill>
                        <a:srgbClr val="3366FF"/>
                      </a:solidFill>
                      <a:ln>
                        <a:noFill/>
                      </a:ln>
                      <a:effectLst>
                        <a:outerShdw dist="35921" dir="2700000" algn="ctr" rotWithShape="0">
                          <a:srgbClr val="808080"/>
                        </a:outerShdw>
                      </a:effectLst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bdélník 5"/>
          <p:cNvSpPr/>
          <p:nvPr/>
        </p:nvSpPr>
        <p:spPr>
          <a:xfrm>
            <a:off x="371273" y="1759484"/>
            <a:ext cx="78956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= z rozdílu elektronegativit</a:t>
            </a:r>
          </a:p>
          <a:p>
            <a:endParaRPr lang="cs-CZ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Elektronegativita </a:t>
            </a:r>
            <a:r>
              <a:rPr lang="cs-CZ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 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=</a:t>
            </a:r>
            <a:r>
              <a:rPr lang="cs-CZ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schopnost přitahovat vaz. elektrony (</a:t>
            </a:r>
            <a:r>
              <a:rPr lang="cs-CZ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Pauling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11992" name="Picture 24" descr="VÃ½sledek obrÃ¡zku pro dipol polÃ¡rnÃ­ vazb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295400"/>
            <a:ext cx="1674100" cy="113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85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95600" y="457200"/>
            <a:ext cx="2743201" cy="609600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Polarita vazby</a:t>
            </a:r>
            <a:endParaRPr lang="cs-CZ" sz="3200" b="1" dirty="0"/>
          </a:p>
        </p:txBody>
      </p:sp>
      <p:pic>
        <p:nvPicPr>
          <p:cNvPr id="4" name="Picture 1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1371600"/>
            <a:ext cx="5384091" cy="2366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29" y="3962400"/>
            <a:ext cx="7287030" cy="265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771312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715962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Polarita molekuly, dipólový moment</a:t>
            </a:r>
            <a:endParaRPr lang="cs-CZ" sz="3200" b="1" dirty="0"/>
          </a:p>
        </p:txBody>
      </p:sp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869" y="1600200"/>
            <a:ext cx="3839798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4" descr="VÃ½sledek obrÃ¡zku pro bond length defini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6" descr="VÃ½sledek obrÃ¡zku pro bond length defini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1" descr="VÃ½sledek obrÃ¡zku pro bond length definiti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307974" y="1376464"/>
            <a:ext cx="45449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Dipolový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 moment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molekuly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=  vektorový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součet všech vazebných 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dipolů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 Může být nulový, i v případě nenulových vazebných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dipolů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které se navzájem kompenzují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(např. SF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SiF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CF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…)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252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94" y="3836751"/>
            <a:ext cx="333375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2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94" y="5486400"/>
            <a:ext cx="38671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1675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/>
          </p:cNvSpPr>
          <p:nvPr>
            <p:ph type="title"/>
          </p:nvPr>
        </p:nvSpPr>
        <p:spPr>
          <a:xfrm>
            <a:off x="468313" y="260350"/>
            <a:ext cx="5856287" cy="806450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Periodický zákon</a:t>
            </a:r>
          </a:p>
        </p:txBody>
      </p:sp>
      <p:sp>
        <p:nvSpPr>
          <p:cNvPr id="38915" name="Rectangle 3"/>
          <p:cNvSpPr>
            <a:spLocks noGrp="1"/>
          </p:cNvSpPr>
          <p:nvPr>
            <p:ph type="body" idx="1"/>
          </p:nvPr>
        </p:nvSpPr>
        <p:spPr>
          <a:xfrm>
            <a:off x="228600" y="1828800"/>
            <a:ext cx="8763000" cy="3921125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sz="2400" b="1" i="1" dirty="0" smtClean="0"/>
              <a:t>D. I. Mendělejev  </a:t>
            </a:r>
            <a:r>
              <a:rPr lang="cs-CZ" sz="2400" b="1" dirty="0" smtClean="0"/>
              <a:t>(1869)</a:t>
            </a:r>
            <a:endParaRPr lang="en-US" sz="2400" dirty="0"/>
          </a:p>
          <a:p>
            <a:pPr marL="0" indent="0">
              <a:lnSpc>
                <a:spcPct val="80000"/>
              </a:lnSpc>
              <a:buNone/>
            </a:pPr>
            <a:endParaRPr lang="en-US" sz="240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cs-CZ" sz="2400" dirty="0" smtClean="0"/>
              <a:t>„Vlastnosti prvků jsou periodickou funkcí jejich</a:t>
            </a:r>
            <a:endParaRPr lang="en-US" sz="240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cs-CZ" sz="2400" dirty="0" smtClean="0"/>
              <a:t> atomových </a:t>
            </a:r>
            <a:r>
              <a:rPr lang="en-US" sz="2400" dirty="0" smtClean="0"/>
              <a:t>h</a:t>
            </a:r>
            <a:r>
              <a:rPr lang="cs-CZ" sz="2400" dirty="0" err="1" smtClean="0"/>
              <a:t>motností</a:t>
            </a:r>
            <a:r>
              <a:rPr lang="cs-CZ" sz="2400" dirty="0" smtClean="0"/>
              <a:t>.“</a:t>
            </a:r>
          </a:p>
          <a:p>
            <a:pPr marL="0" lvl="1" indent="0">
              <a:lnSpc>
                <a:spcPct val="80000"/>
              </a:lnSpc>
              <a:buFont typeface="Wingdings" pitchFamily="2" charset="2"/>
              <a:buNone/>
            </a:pPr>
            <a:endParaRPr lang="cs-CZ" sz="2400" dirty="0" smtClean="0"/>
          </a:p>
          <a:p>
            <a:pPr marL="0" lvl="1" indent="0">
              <a:lnSpc>
                <a:spcPct val="80000"/>
              </a:lnSpc>
              <a:buFont typeface="Wingdings" pitchFamily="2" charset="2"/>
              <a:buNone/>
            </a:pPr>
            <a:endParaRPr lang="cs-CZ" sz="2400" dirty="0" smtClean="0"/>
          </a:p>
          <a:p>
            <a:pPr marL="0" lvl="1" indent="0">
              <a:lnSpc>
                <a:spcPct val="80000"/>
              </a:lnSpc>
              <a:buFont typeface="Wingdings" pitchFamily="2" charset="2"/>
              <a:buNone/>
            </a:pPr>
            <a:r>
              <a:rPr lang="cs-CZ" sz="2400" b="1" i="1" dirty="0" smtClean="0"/>
              <a:t>H. </a:t>
            </a:r>
            <a:r>
              <a:rPr lang="cs-CZ" sz="2400" b="1" i="1" dirty="0" err="1" smtClean="0"/>
              <a:t>Moseley</a:t>
            </a:r>
            <a:r>
              <a:rPr lang="cs-CZ" sz="2400" b="1" i="1" dirty="0" smtClean="0"/>
              <a:t> </a:t>
            </a:r>
            <a:r>
              <a:rPr lang="cs-CZ" sz="2400" b="1" dirty="0" smtClean="0"/>
              <a:t>(1913)</a:t>
            </a:r>
            <a:r>
              <a:rPr lang="en-US" sz="2400" b="1" dirty="0" smtClean="0"/>
              <a:t>                                             </a:t>
            </a:r>
            <a:endParaRPr lang="cs-CZ" sz="2400" b="1" dirty="0" smtClean="0"/>
          </a:p>
          <a:p>
            <a:pPr marL="0" lvl="1" indent="0">
              <a:lnSpc>
                <a:spcPct val="80000"/>
              </a:lnSpc>
              <a:buFont typeface="Wingdings" pitchFamily="2" charset="2"/>
              <a:buNone/>
            </a:pPr>
            <a:endParaRPr lang="cs-CZ" sz="24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400" b="1" dirty="0" smtClean="0"/>
              <a:t>Vlastnosti prvků jsou periodickou funkcí jejich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400" b="1" dirty="0" smtClean="0"/>
              <a:t> protonových čísel.</a:t>
            </a:r>
            <a:r>
              <a:rPr lang="cs-CZ" sz="2400" dirty="0" smtClean="0"/>
              <a:t> </a:t>
            </a:r>
          </a:p>
        </p:txBody>
      </p:sp>
      <p:pic>
        <p:nvPicPr>
          <p:cNvPr id="4" name="Picture 4" descr="VÃ½sledek obrÃ¡zku pro mendelee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834" y="322466"/>
            <a:ext cx="2362200" cy="300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{\sqrt  f}=k_{1}\cdot \left(Z-k_{2}\right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4" descr="f=\left(2.47\times 10^{{15}}\right)\times \left(Z-1\right)^{2}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86374" name="Picture 6" descr="https://upload.wikimedia.org/wikipedia/en/d/dd/Henry_Mosele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559" y="3505200"/>
            <a:ext cx="2068749" cy="308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43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9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9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9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8786" y="465138"/>
            <a:ext cx="8229600" cy="639762"/>
          </a:xfrm>
        </p:spPr>
        <p:txBody>
          <a:bodyPr>
            <a:noAutofit/>
          </a:bodyPr>
          <a:lstStyle/>
          <a:p>
            <a:r>
              <a:rPr lang="cs-CZ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Polarizovatelnost</a:t>
            </a:r>
            <a:r>
              <a:rPr lang="cs-C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vazby </a:t>
            </a:r>
            <a:r>
              <a:rPr 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3200" dirty="0"/>
          </a:p>
        </p:txBody>
      </p:sp>
      <p:sp>
        <p:nvSpPr>
          <p:cNvPr id="3" name="AutoShape 4" descr="VÃ½sledek obrÃ¡zku pro bond length defini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6" descr="VÃ½sledek obrÃ¡zku pro bond length defini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1" descr="VÃ½sledek obrÃ¡zku pro bond length definiti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145846" y="990600"/>
            <a:ext cx="883602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= vlastnost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vazby změnit pravděpodobnost výskytu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elektronů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důsledku působení vnějších elektrických nábojů,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např.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vlivem iontu v těsném okolí molekuly nebo působením polárních molekul rozpouštědla. Obecně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polarizovatelnost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vazeb roste s poloměrem vazebných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partnerů (tj. vzdáleností valenčních elektronů od jádra). 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60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923540"/>
            <a:ext cx="5257800" cy="343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936418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Text Box 2"/>
          <p:cNvSpPr txBox="1">
            <a:spLocks noChangeArrowheads="1"/>
          </p:cNvSpPr>
          <p:nvPr/>
        </p:nvSpPr>
        <p:spPr bwMode="auto">
          <a:xfrm>
            <a:off x="1676400" y="304800"/>
            <a:ext cx="4724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Disociační energie vazby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0341" name="Rectangle 5"/>
          <p:cNvSpPr>
            <a:spLocks noChangeArrowheads="1"/>
          </p:cNvSpPr>
          <p:nvPr/>
        </p:nvSpPr>
        <p:spPr bwMode="auto">
          <a:xfrm>
            <a:off x="304800" y="1052512"/>
            <a:ext cx="8610600" cy="519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just">
              <a:buNone/>
            </a:pPr>
            <a:r>
              <a:rPr lang="cs-CZ" altLang="cs-CZ" sz="2000" dirty="0" smtClean="0"/>
              <a:t>=</a:t>
            </a:r>
            <a:r>
              <a:rPr lang="cs-CZ" altLang="cs-CZ" sz="2000" b="1" dirty="0" smtClean="0"/>
              <a:t> </a:t>
            </a:r>
            <a:r>
              <a:rPr lang="cs-CZ" altLang="cs-CZ" sz="2000" dirty="0" smtClean="0"/>
              <a:t>energie </a:t>
            </a:r>
            <a:r>
              <a:rPr lang="cs-CZ" altLang="cs-CZ" sz="2000" dirty="0"/>
              <a:t>potřebná k rozrušení jednoho molu příslušných vazeb v izolovaných molekulách v plynné fázi</a:t>
            </a:r>
            <a:r>
              <a:rPr lang="en-US" altLang="cs-CZ" sz="2000" dirty="0" smtClean="0"/>
              <a:t>.</a:t>
            </a:r>
            <a:r>
              <a:rPr lang="cs-CZ" altLang="cs-CZ" sz="2000" dirty="0" smtClean="0"/>
              <a:t> Její hodnota je </a:t>
            </a:r>
            <a:r>
              <a:rPr lang="cs-CZ" altLang="cs-CZ" sz="2000" dirty="0"/>
              <a:t>vždy kladná (k rozrušení vazby je nutné energii dodat)</a:t>
            </a:r>
            <a:r>
              <a:rPr lang="en-US" altLang="cs-CZ" sz="2000" dirty="0"/>
              <a:t>.</a:t>
            </a:r>
            <a:endParaRPr lang="cs-CZ" altLang="cs-CZ" sz="2000" dirty="0"/>
          </a:p>
          <a:p>
            <a:pPr marL="0" indent="0" algn="just">
              <a:buNone/>
            </a:pPr>
            <a:r>
              <a:rPr lang="cs-CZ" altLang="cs-CZ" sz="2000" dirty="0" smtClean="0"/>
              <a:t>  Z </a:t>
            </a:r>
            <a:r>
              <a:rPr lang="cs-CZ" altLang="cs-CZ" sz="2000" dirty="0"/>
              <a:t>vazebných energií lze odhadnout energetické změny neznámých reakcí vhodnou kombinací dílčích dějů a jim odpovídajících energetických změn (Hessův zákon</a:t>
            </a:r>
            <a:r>
              <a:rPr lang="cs-CZ" altLang="cs-CZ" sz="2000" dirty="0" smtClean="0"/>
              <a:t>).</a:t>
            </a:r>
          </a:p>
          <a:p>
            <a:pPr marL="0" indent="0" algn="just">
              <a:buNone/>
            </a:pPr>
            <a:endParaRPr lang="cs-CZ" altLang="cs-CZ" sz="1000" dirty="0" smtClean="0"/>
          </a:p>
          <a:p>
            <a:pPr>
              <a:lnSpc>
                <a:spcPct val="110000"/>
              </a:lnSpc>
              <a:buFontTx/>
              <a:buNone/>
            </a:pPr>
            <a:r>
              <a:rPr lang="cs-CZ" altLang="cs-CZ" sz="2400" dirty="0" smtClean="0"/>
              <a:t>		</a:t>
            </a:r>
            <a:r>
              <a:rPr lang="en-US" altLang="cs-CZ" sz="2000" dirty="0" smtClean="0"/>
              <a:t>H</a:t>
            </a:r>
            <a:r>
              <a:rPr lang="en-US" altLang="cs-CZ" sz="2000" baseline="-25000" dirty="0" smtClean="0"/>
              <a:t>2</a:t>
            </a:r>
            <a:r>
              <a:rPr lang="en-US" altLang="cs-CZ" sz="2000" dirty="0" smtClean="0"/>
              <a:t>(g</a:t>
            </a:r>
            <a:r>
              <a:rPr lang="en-US" altLang="cs-CZ" sz="2000" dirty="0"/>
              <a:t>) + ½ O</a:t>
            </a:r>
            <a:r>
              <a:rPr lang="en-US" altLang="cs-CZ" sz="2000" baseline="-25000" dirty="0"/>
              <a:t>2</a:t>
            </a:r>
            <a:r>
              <a:rPr lang="en-US" altLang="cs-CZ" sz="2000" dirty="0"/>
              <a:t>(g) </a:t>
            </a:r>
            <a:r>
              <a:rPr lang="en-US" altLang="cs-CZ" sz="2000" dirty="0">
                <a:sym typeface="Symbol" pitchFamily="18" charset="2"/>
              </a:rPr>
              <a:t></a:t>
            </a:r>
            <a:r>
              <a:rPr lang="en-US" altLang="cs-CZ" sz="2000" dirty="0"/>
              <a:t> H</a:t>
            </a:r>
            <a:r>
              <a:rPr lang="en-US" altLang="cs-CZ" sz="2000" baseline="-25000" dirty="0"/>
              <a:t>2</a:t>
            </a:r>
            <a:r>
              <a:rPr lang="en-US" altLang="cs-CZ" sz="2000" dirty="0"/>
              <a:t>O(g)		</a:t>
            </a:r>
            <a:r>
              <a:rPr lang="en-US" altLang="cs-CZ" sz="2000" dirty="0">
                <a:sym typeface="Symbol" pitchFamily="18" charset="2"/>
              </a:rPr>
              <a:t> </a:t>
            </a:r>
            <a:r>
              <a:rPr lang="en-US" altLang="cs-CZ" sz="2000" dirty="0"/>
              <a:t>H </a:t>
            </a:r>
            <a:r>
              <a:rPr lang="en-US" altLang="cs-CZ" sz="2000" dirty="0" smtClean="0"/>
              <a:t>= </a:t>
            </a:r>
            <a:r>
              <a:rPr lang="en-US" altLang="cs-CZ" sz="2000" dirty="0"/>
              <a:t>?</a:t>
            </a:r>
          </a:p>
          <a:p>
            <a:pPr>
              <a:lnSpc>
                <a:spcPct val="110000"/>
              </a:lnSpc>
              <a:buFontTx/>
              <a:buNone/>
            </a:pPr>
            <a:endParaRPr lang="cs-CZ" altLang="cs-CZ" sz="1000" dirty="0" smtClean="0"/>
          </a:p>
          <a:p>
            <a:pPr>
              <a:lnSpc>
                <a:spcPct val="110000"/>
              </a:lnSpc>
              <a:buFontTx/>
              <a:buNone/>
            </a:pPr>
            <a:r>
              <a:rPr lang="cs-CZ" altLang="cs-CZ" sz="2000" dirty="0" smtClean="0"/>
              <a:t>Hodnoty </a:t>
            </a:r>
            <a:r>
              <a:rPr lang="cs-CZ" altLang="cs-CZ" sz="2000" dirty="0"/>
              <a:t>vazebných energií z tabulek</a:t>
            </a:r>
            <a:r>
              <a:rPr lang="en-US" altLang="cs-CZ" sz="2000" dirty="0"/>
              <a:t>: </a:t>
            </a:r>
          </a:p>
          <a:p>
            <a:pPr lvl="1">
              <a:lnSpc>
                <a:spcPct val="110000"/>
              </a:lnSpc>
              <a:buFontTx/>
              <a:buNone/>
            </a:pPr>
            <a:r>
              <a:rPr lang="en-US" altLang="cs-CZ" sz="2000" dirty="0"/>
              <a:t> 	H – H (g) </a:t>
            </a:r>
            <a:r>
              <a:rPr lang="en-US" altLang="cs-CZ" sz="2000" dirty="0">
                <a:sym typeface="Symbol" pitchFamily="18" charset="2"/>
              </a:rPr>
              <a:t></a:t>
            </a:r>
            <a:r>
              <a:rPr lang="en-US" altLang="cs-CZ" sz="2000" dirty="0"/>
              <a:t> 2H(g)	</a:t>
            </a:r>
            <a:r>
              <a:rPr lang="cs-CZ" altLang="cs-CZ" sz="2000" dirty="0"/>
              <a:t>       	</a:t>
            </a:r>
            <a:r>
              <a:rPr lang="en-US" altLang="cs-CZ" sz="2000" dirty="0">
                <a:sym typeface="Symbol" pitchFamily="18" charset="2"/>
              </a:rPr>
              <a:t></a:t>
            </a:r>
            <a:r>
              <a:rPr lang="en-US" altLang="cs-CZ" sz="2000" dirty="0"/>
              <a:t>H</a:t>
            </a:r>
            <a:r>
              <a:rPr lang="cs-CZ" altLang="cs-CZ" sz="2000" baseline="-25000" dirty="0"/>
              <a:t>1</a:t>
            </a:r>
            <a:r>
              <a:rPr lang="en-US" altLang="cs-CZ" sz="2000" dirty="0"/>
              <a:t> = 43</a:t>
            </a:r>
            <a:r>
              <a:rPr lang="cs-CZ" altLang="cs-CZ" sz="2000" dirty="0"/>
              <a:t>2</a:t>
            </a:r>
            <a:r>
              <a:rPr lang="en-US" altLang="cs-CZ" sz="2000" dirty="0"/>
              <a:t> kJ </a:t>
            </a:r>
          </a:p>
          <a:p>
            <a:pPr lvl="1">
              <a:lnSpc>
                <a:spcPct val="110000"/>
              </a:lnSpc>
              <a:buFontTx/>
              <a:buNone/>
            </a:pPr>
            <a:r>
              <a:rPr lang="en-US" altLang="cs-CZ" sz="2000" dirty="0"/>
              <a:t>	½ O=O</a:t>
            </a:r>
            <a:r>
              <a:rPr lang="cs-CZ" altLang="cs-CZ" sz="2000" dirty="0"/>
              <a:t> (g)</a:t>
            </a:r>
            <a:r>
              <a:rPr lang="en-US" altLang="cs-CZ" sz="2000" dirty="0"/>
              <a:t> </a:t>
            </a:r>
            <a:r>
              <a:rPr lang="en-US" altLang="cs-CZ" sz="2000" dirty="0">
                <a:sym typeface="Symbol" pitchFamily="18" charset="2"/>
              </a:rPr>
              <a:t></a:t>
            </a:r>
            <a:r>
              <a:rPr lang="en-US" altLang="cs-CZ" sz="2000" dirty="0"/>
              <a:t> O(g)	</a:t>
            </a:r>
            <a:r>
              <a:rPr lang="cs-CZ" altLang="cs-CZ" sz="2000" dirty="0"/>
              <a:t>       	</a:t>
            </a:r>
            <a:r>
              <a:rPr lang="en-US" altLang="cs-CZ" sz="2000" dirty="0">
                <a:sym typeface="Symbol" pitchFamily="18" charset="2"/>
              </a:rPr>
              <a:t></a:t>
            </a:r>
            <a:r>
              <a:rPr lang="en-US" altLang="cs-CZ" sz="2000" dirty="0"/>
              <a:t>H</a:t>
            </a:r>
            <a:r>
              <a:rPr lang="cs-CZ" altLang="cs-CZ" sz="2000" baseline="-25000" dirty="0"/>
              <a:t>2</a:t>
            </a:r>
            <a:r>
              <a:rPr lang="en-US" altLang="cs-CZ" sz="2000" dirty="0"/>
              <a:t> = 494/2 = 247 kJ</a:t>
            </a:r>
          </a:p>
          <a:p>
            <a:pPr lvl="1">
              <a:lnSpc>
                <a:spcPct val="110000"/>
              </a:lnSpc>
              <a:buFontTx/>
              <a:buNone/>
            </a:pPr>
            <a:r>
              <a:rPr lang="en-US" altLang="cs-CZ" sz="2000" dirty="0"/>
              <a:t>	</a:t>
            </a:r>
            <a:r>
              <a:rPr lang="en-US" altLang="cs-CZ" sz="2000" u="sng" dirty="0"/>
              <a:t>2H(g) + O(g) </a:t>
            </a:r>
            <a:r>
              <a:rPr lang="en-US" altLang="cs-CZ" sz="2000" u="sng" dirty="0">
                <a:sym typeface="Symbol" pitchFamily="18" charset="2"/>
              </a:rPr>
              <a:t></a:t>
            </a:r>
            <a:r>
              <a:rPr lang="en-US" altLang="cs-CZ" sz="2000" u="sng" dirty="0"/>
              <a:t> H – O – H (g)</a:t>
            </a:r>
            <a:r>
              <a:rPr lang="cs-CZ" altLang="cs-CZ" sz="2000" u="sng" dirty="0"/>
              <a:t> 	</a:t>
            </a:r>
            <a:r>
              <a:rPr lang="en-US" altLang="cs-CZ" sz="2000" u="sng" dirty="0">
                <a:sym typeface="Symbol" pitchFamily="18" charset="2"/>
              </a:rPr>
              <a:t></a:t>
            </a:r>
            <a:r>
              <a:rPr lang="en-US" altLang="cs-CZ" sz="2000" u="sng" dirty="0"/>
              <a:t>2 </a:t>
            </a:r>
            <a:r>
              <a:rPr lang="en-US" altLang="cs-CZ" sz="2000" u="sng" dirty="0">
                <a:sym typeface="Symbol" pitchFamily="18" charset="2"/>
              </a:rPr>
              <a:t></a:t>
            </a:r>
            <a:r>
              <a:rPr lang="en-US" altLang="cs-CZ" sz="2000" u="sng" dirty="0"/>
              <a:t>H</a:t>
            </a:r>
            <a:r>
              <a:rPr lang="cs-CZ" altLang="cs-CZ" sz="2000" u="sng" baseline="-25000" dirty="0"/>
              <a:t>3</a:t>
            </a:r>
            <a:r>
              <a:rPr lang="en-US" altLang="cs-CZ" sz="2000" u="sng" dirty="0"/>
              <a:t> = </a:t>
            </a:r>
            <a:r>
              <a:rPr lang="en-US" altLang="cs-CZ" sz="2000" u="sng" dirty="0">
                <a:sym typeface="Symbol" pitchFamily="18" charset="2"/>
              </a:rPr>
              <a:t></a:t>
            </a:r>
            <a:r>
              <a:rPr lang="en-US" altLang="cs-CZ" sz="2000" u="sng" dirty="0"/>
              <a:t>2*459 kJ  </a:t>
            </a:r>
          </a:p>
          <a:p>
            <a:pPr lvl="1">
              <a:lnSpc>
                <a:spcPct val="110000"/>
              </a:lnSpc>
              <a:buFontTx/>
              <a:buNone/>
            </a:pPr>
            <a:r>
              <a:rPr lang="en-US" altLang="cs-CZ" sz="2000" dirty="0"/>
              <a:t>	H</a:t>
            </a:r>
            <a:r>
              <a:rPr lang="en-US" altLang="cs-CZ" sz="2000" baseline="-25000" dirty="0"/>
              <a:t>2</a:t>
            </a:r>
            <a:r>
              <a:rPr lang="en-US" altLang="cs-CZ" sz="2000" dirty="0"/>
              <a:t>(g) + ½ O</a:t>
            </a:r>
            <a:r>
              <a:rPr lang="en-US" altLang="cs-CZ" sz="2000" baseline="-25000" dirty="0"/>
              <a:t>2</a:t>
            </a:r>
            <a:r>
              <a:rPr lang="en-US" altLang="cs-CZ" sz="2000" dirty="0"/>
              <a:t>(g) </a:t>
            </a:r>
            <a:r>
              <a:rPr lang="en-US" altLang="cs-CZ" sz="2000" dirty="0">
                <a:sym typeface="Symbol" pitchFamily="18" charset="2"/>
              </a:rPr>
              <a:t></a:t>
            </a:r>
            <a:r>
              <a:rPr lang="en-US" altLang="cs-CZ" sz="2000" dirty="0"/>
              <a:t> H</a:t>
            </a:r>
            <a:r>
              <a:rPr lang="en-US" altLang="cs-CZ" sz="2000" baseline="-25000" dirty="0"/>
              <a:t>2</a:t>
            </a:r>
            <a:r>
              <a:rPr lang="en-US" altLang="cs-CZ" sz="2000" dirty="0"/>
              <a:t>O(g) 	 </a:t>
            </a:r>
            <a:r>
              <a:rPr lang="cs-CZ" altLang="cs-CZ" sz="2000" dirty="0"/>
              <a:t>     </a:t>
            </a:r>
            <a:r>
              <a:rPr lang="en-US" altLang="cs-CZ" sz="2000" dirty="0">
                <a:sym typeface="Symbol" pitchFamily="18" charset="2"/>
              </a:rPr>
              <a:t></a:t>
            </a:r>
            <a:r>
              <a:rPr lang="en-US" altLang="cs-CZ" sz="2000" dirty="0"/>
              <a:t>H = </a:t>
            </a:r>
            <a:r>
              <a:rPr lang="en-US" altLang="cs-CZ" sz="2000" dirty="0">
                <a:sym typeface="Symbol" pitchFamily="18" charset="2"/>
              </a:rPr>
              <a:t></a:t>
            </a:r>
            <a:r>
              <a:rPr lang="en-US" altLang="cs-CZ" sz="2000" dirty="0"/>
              <a:t>23</a:t>
            </a:r>
            <a:r>
              <a:rPr lang="cs-CZ" altLang="cs-CZ" sz="2000" dirty="0"/>
              <a:t>9</a:t>
            </a:r>
            <a:r>
              <a:rPr lang="en-US" altLang="cs-CZ" sz="2000" dirty="0"/>
              <a:t> kJ</a:t>
            </a:r>
          </a:p>
          <a:p>
            <a:pPr lvl="1">
              <a:lnSpc>
                <a:spcPct val="110000"/>
              </a:lnSpc>
              <a:buFontTx/>
              <a:buNone/>
            </a:pPr>
            <a:r>
              <a:rPr lang="en-US" altLang="cs-CZ" sz="2000" dirty="0"/>
              <a:t>	</a:t>
            </a:r>
            <a:r>
              <a:rPr lang="cs-CZ" altLang="cs-CZ" sz="2000" dirty="0"/>
              <a:t>  </a:t>
            </a:r>
            <a:r>
              <a:rPr lang="cs-CZ" altLang="cs-CZ" sz="2000" dirty="0" smtClean="0"/>
              <a:t>experimentální </a:t>
            </a:r>
            <a:r>
              <a:rPr lang="cs-CZ" altLang="cs-CZ" sz="2000" dirty="0"/>
              <a:t>hodnota</a:t>
            </a:r>
            <a:r>
              <a:rPr lang="en-US" altLang="cs-CZ" sz="2000" dirty="0"/>
              <a:t> </a:t>
            </a:r>
            <a:r>
              <a:rPr lang="cs-CZ" altLang="cs-CZ" sz="2000" dirty="0" smtClean="0"/>
              <a:t>		      </a:t>
            </a:r>
            <a:r>
              <a:rPr lang="en-US" altLang="cs-CZ" sz="2000" dirty="0" smtClean="0">
                <a:sym typeface="Symbol" pitchFamily="18" charset="2"/>
              </a:rPr>
              <a:t></a:t>
            </a:r>
            <a:r>
              <a:rPr lang="en-US" altLang="cs-CZ" sz="2000" dirty="0"/>
              <a:t>H = </a:t>
            </a:r>
            <a:r>
              <a:rPr lang="en-US" altLang="cs-CZ" sz="2000" dirty="0">
                <a:sym typeface="Symbol" pitchFamily="18" charset="2"/>
              </a:rPr>
              <a:t></a:t>
            </a:r>
            <a:r>
              <a:rPr lang="en-US" altLang="cs-CZ" sz="2000" dirty="0"/>
              <a:t>241.8 kJ</a:t>
            </a:r>
          </a:p>
          <a:p>
            <a:pPr algn="just">
              <a:buFontTx/>
              <a:buNone/>
            </a:pPr>
            <a:endParaRPr lang="en-US" altLang="cs-CZ" sz="2800" dirty="0"/>
          </a:p>
        </p:txBody>
      </p:sp>
    </p:spTree>
    <p:extLst>
      <p:ext uri="{BB962C8B-B14F-4D97-AF65-F5344CB8AC3E}">
        <p14:creationId xmlns:p14="http://schemas.microsoft.com/office/powerpoint/2010/main" val="329800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VÃ½sledek obrÃ¡zku pro bond length t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53" y="573932"/>
            <a:ext cx="8797967" cy="601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9131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cs-CZ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Řád vazby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2578" name="Picture 2" descr="ChemWiki Periodic Table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899170"/>
            <a:ext cx="5402223" cy="278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26" y="927370"/>
            <a:ext cx="71201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272374" y="5029200"/>
            <a:ext cx="3048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charakterizuje počet elektronových párů sdílených mezi atomy (nemusí být nutně celočíselný)</a:t>
            </a:r>
          </a:p>
        </p:txBody>
      </p:sp>
    </p:spTree>
    <p:extLst>
      <p:ext uri="{BB962C8B-B14F-4D97-AF65-F5344CB8AC3E}">
        <p14:creationId xmlns:p14="http://schemas.microsoft.com/office/powerpoint/2010/main" val="34295443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4447" y="228600"/>
            <a:ext cx="2529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alt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lka</a:t>
            </a:r>
            <a:r>
              <a:rPr lang="en-US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vazby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3540" name="Picture 4" descr="VÃ½sledek obrÃ¡zku pro bond leng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766" y="4266387"/>
            <a:ext cx="2694097" cy="239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VÃ½sledek obrÃ¡zku pro bond length defini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8" descr="VÃ½sledek obrÃ¡zku pro bond length defini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10" descr="VÃ½sledek obrÃ¡zku pro bond length definiti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93550" name="Picture 14" descr="VÃ½sledek obrÃ¡zku pro bond length electronegativity relationshi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661417"/>
            <a:ext cx="4891566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554" name="Picture 18" descr="VÃ½sledek obrÃ¡zku pro electronegativity and bond leng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39" y="1828800"/>
            <a:ext cx="43624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bdélník 15"/>
          <p:cNvSpPr/>
          <p:nvPr/>
        </p:nvSpPr>
        <p:spPr>
          <a:xfrm>
            <a:off x="291762" y="914400"/>
            <a:ext cx="8534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souvisí s řádem vazby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čím více elektronů se vazby účastní, tím je vazba kratší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taé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nepřímo úměrná síle vazby a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disocia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ční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vazby.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473469" y="2504251"/>
            <a:ext cx="3352693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cs-CZ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0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cs-CZ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– 0.09(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utoShape 2" descr="VÃ½sledek obrÃ¡zku pro ionisation dissociation bond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145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686800" cy="60960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= založena na představě hybridizace (směšování AO) - opět vychází z teorie superpozice stavů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 lineární kombinace AO nalezených řešením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Schrödinger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ovy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rovnice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jsou pro umístění elektronů právě tak vhodnými orbitaly jako původní AO. Umožňuje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vysvětlit i případy, geometrie AO atomů jež vytvářejí molekulu nedovoluje vysvětlit vznik těchto vazeb jednoduchým překryvem AO</a:t>
            </a:r>
          </a:p>
          <a:p>
            <a:pPr marL="0" indent="0" algn="just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např. ze 2 energeticky a geometricky rozdílných AO vznikají 2 energeticky degenerované orbitaly, mající stejný tvar, liší se pouze orientací v prostoru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Podmínky:</a:t>
            </a:r>
          </a:p>
          <a:p>
            <a:pPr algn="just" eaLnBrk="1" hangingPunct="1">
              <a:lnSpc>
                <a:spcPct val="90000"/>
              </a:lnSpc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energie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hybridizujících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AO nesmí být příliš rozdílná</a:t>
            </a:r>
          </a:p>
          <a:p>
            <a:pPr algn="just" eaLnBrk="1" hangingPunct="1">
              <a:lnSpc>
                <a:spcPct val="90000"/>
              </a:lnSpc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vhodná symetrie </a:t>
            </a:r>
          </a:p>
          <a:p>
            <a:pPr algn="just" eaLnBrk="1" hangingPunct="1">
              <a:lnSpc>
                <a:spcPct val="90000"/>
              </a:lnSpc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vzniká tolik HAO, kolik se AO hybridizace účastní</a:t>
            </a:r>
          </a:p>
          <a:p>
            <a:pPr algn="just">
              <a:lnSpc>
                <a:spcPct val="90000"/>
              </a:lnSpc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odvození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tvaru jednoduché molekuly vychází z předpokladu, že tvar molekuly je určován tvarem HAO na středovém atomu. Vazby středového atomu s ostatními vazeb. partnery jsou realizovány překryvem HAO s AO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vazebných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partnerů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152400"/>
            <a:ext cx="6096000" cy="715962"/>
          </a:xfrm>
        </p:spPr>
        <p:txBody>
          <a:bodyPr>
            <a:normAutofit/>
          </a:bodyPr>
          <a:lstStyle/>
          <a:p>
            <a:r>
              <a:rPr lang="cs-CZ" altLang="en-US" sz="3200" dirty="0">
                <a:latin typeface="Times New Roman" pitchFamily="18" charset="0"/>
              </a:rPr>
              <a:t>Teorie hybridizace</a:t>
            </a:r>
          </a:p>
        </p:txBody>
      </p:sp>
    </p:spTree>
    <p:extLst>
      <p:ext uri="{BB962C8B-B14F-4D97-AF65-F5344CB8AC3E}">
        <p14:creationId xmlns:p14="http://schemas.microsoft.com/office/powerpoint/2010/main" val="111401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3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6702130"/>
              </p:ext>
            </p:extLst>
          </p:nvPr>
        </p:nvGraphicFramePr>
        <p:xfrm>
          <a:off x="533400" y="31750"/>
          <a:ext cx="3903662" cy="659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17" name="CorelPhotoPaint.Image.8" r:id="rId3" imgW="16177778" imgH="27339683" progId="CorelPhotoPaint.Image.8">
                  <p:embed/>
                </p:oleObj>
              </mc:Choice>
              <mc:Fallback>
                <p:oleObj name="CorelPhotoPaint.Image.8" r:id="rId3" imgW="16177778" imgH="27339683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31750"/>
                        <a:ext cx="3903662" cy="659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4699" name="Picture 11" descr="SouvisejÃ­cÃ­ obrÃ¡ze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8600"/>
            <a:ext cx="345420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33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Autofit/>
          </a:bodyPr>
          <a:lstStyle/>
          <a:p>
            <a:r>
              <a:rPr lang="cs-CZ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Model VSEPR </a:t>
            </a:r>
            <a:r>
              <a:rPr lang="cs-CZ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en-US" sz="3200" u="sng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alence </a:t>
            </a:r>
            <a:r>
              <a:rPr lang="cs-CZ" altLang="en-US" sz="3200" u="sng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hell </a:t>
            </a:r>
            <a:r>
              <a:rPr lang="cs-CZ" altLang="en-US" sz="3200" u="sng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cs-CZ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lectron</a:t>
            </a:r>
            <a:r>
              <a:rPr lang="cs-CZ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3200" u="sng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air </a:t>
            </a:r>
            <a:r>
              <a:rPr lang="cs-CZ" altLang="en-US" sz="3200" u="sng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cs-CZ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epulsion</a:t>
            </a:r>
            <a:r>
              <a:rPr lang="cs-CZ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cs-CZ" alt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534400" cy="4800600"/>
          </a:xfrm>
        </p:spPr>
        <p:txBody>
          <a:bodyPr>
            <a:normAutofit/>
          </a:bodyPr>
          <a:lstStyle/>
          <a:p>
            <a:pPr marL="381000" indent="-381000" algn="just">
              <a:buFontTx/>
              <a:buChar char="-"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model odpuzování elektronových párů valenční sféry.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Model VSEPR lze aplikovat pouze u molekul se středovým atomem 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nepřechodného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prvku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Založen na 4 postulátech:</a:t>
            </a:r>
          </a:p>
          <a:p>
            <a:pPr marL="381000" indent="-381000" algn="just" eaLnBrk="1" hangingPunct="1">
              <a:buFontTx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0" indent="-381000" algn="just" eaLnBrk="1" hangingPunct="1">
              <a:buFontTx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1)	Každý z daného počtu el. párů se snaží zaujmout takovou polohu, aby vzdálenost od ostatních byla co největší. Elektronové páry středového atomu molekuly vazebné (označené např. jako s) i nevazebné (označené jako n) se rozmísťují tak, aby byly co nejdál od sebe a měly tedy minimální energii v důsledku slabé repulze.</a:t>
            </a:r>
          </a:p>
          <a:p>
            <a:pPr marL="381000" indent="-381000" algn="just" eaLnBrk="1" hangingPunct="1">
              <a:buFontTx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0" indent="-381000" algn="just" eaLnBrk="1" hangingPunct="1">
              <a:buFontTx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2)	Vazebný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eletronový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pár soustředěný u více elektronegativního vazebného partnera zaujímá menší prostor než u méně elektronegativního.</a:t>
            </a:r>
          </a:p>
        </p:txBody>
      </p:sp>
    </p:spTree>
    <p:extLst>
      <p:ext uri="{BB962C8B-B14F-4D97-AF65-F5344CB8AC3E}">
        <p14:creationId xmlns:p14="http://schemas.microsoft.com/office/powerpoint/2010/main" val="257059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2060A1F-6A7F-4932-B33C-DAFD913CCCE7}" type="slidenum">
              <a:rPr lang="en-US" altLang="en-US"/>
              <a:pPr>
                <a:defRPr/>
              </a:pPr>
              <a:t>98</a:t>
            </a:fld>
            <a:endParaRPr lang="en-US" alt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229600" cy="4525963"/>
          </a:xfrm>
        </p:spPr>
        <p:txBody>
          <a:bodyPr>
            <a:normAutofit/>
          </a:bodyPr>
          <a:lstStyle/>
          <a:p>
            <a:pPr marL="381000" indent="-381000" algn="just"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3) Nevazebný el. pár zaujímá větší prostor než vazebný, protože odpuzuje ostatní el. páry více než vazebný pár - jde o extrémní případ bodu 2)</a:t>
            </a:r>
          </a:p>
          <a:p>
            <a:pPr marL="381000" indent="-381000" algn="just"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0" indent="-381000" algn="just"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4) Elektronové páry v násobných vazbách zaujímají dohromady větší prostor než elektronový pár v jednoduché vazbě. U dvojné a trojné vazby jsou el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ektronové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páry typu s doprovázeny elektronovými páry typu p. Vzniklé dvojice (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s+p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nebo trojice (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s+p+p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odpuzují el. páry více než samotný pár s.</a:t>
            </a:r>
          </a:p>
          <a:p>
            <a:pPr marL="381000" indent="-381000" algn="just"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5710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007" name="Picture 4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9226"/>
            <a:ext cx="5676900" cy="66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220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23026</TotalTime>
  <Words>5314</Words>
  <Application>Microsoft Office PowerPoint</Application>
  <PresentationFormat>Předvádění na obrazovce (4:3)</PresentationFormat>
  <Paragraphs>799</Paragraphs>
  <Slides>147</Slides>
  <Notes>16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147</vt:i4>
      </vt:variant>
    </vt:vector>
  </HeadingPairs>
  <TitlesOfParts>
    <vt:vector size="151" baseType="lpstr">
      <vt:lpstr>Motiv systému Office</vt:lpstr>
      <vt:lpstr>CorelPhotoPaint.Image.8</vt:lpstr>
      <vt:lpstr>Rovnice</vt:lpstr>
      <vt:lpstr>CS ChemDraw Drawing</vt:lpstr>
      <vt:lpstr>Anorganická chemie</vt:lpstr>
      <vt:lpstr>Prezentace aplikace PowerPoint</vt:lpstr>
      <vt:lpstr>Prezentace aplikace PowerPoint</vt:lpstr>
      <vt:lpstr>Prezentace aplikace PowerPoint</vt:lpstr>
      <vt:lpstr>Koncentrace</vt:lpstr>
      <vt:lpstr>Prezentace aplikace PowerPoint</vt:lpstr>
      <vt:lpstr>Prezentace aplikace PowerPoint</vt:lpstr>
      <vt:lpstr>Prvky</vt:lpstr>
      <vt:lpstr>Periodický zákon</vt:lpstr>
      <vt:lpstr>Prezentace aplikace PowerPoint</vt:lpstr>
      <vt:lpstr>Vznik prvků</vt:lpstr>
      <vt:lpstr>Prezentace aplikace PowerPoint</vt:lpstr>
      <vt:lpstr>Prezentace aplikace PowerPoint</vt:lpstr>
      <vt:lpstr>Prezentace aplikace PowerPoint</vt:lpstr>
      <vt:lpstr>Prezentace aplikace PowerPoint</vt:lpstr>
      <vt:lpstr>Stavba atomu</vt:lpstr>
      <vt:lpstr>Atomové jádro</vt:lpstr>
      <vt:lpstr>Atomová hmotnost</vt:lpstr>
      <vt:lpstr>Prezentace aplikace PowerPoint</vt:lpstr>
      <vt:lpstr>Prvky</vt:lpstr>
      <vt:lpstr>Prezentace aplikace PowerPoint</vt:lpstr>
      <vt:lpstr>Izotopy</vt:lpstr>
      <vt:lpstr>Prezentace aplikace PowerPoint</vt:lpstr>
      <vt:lpstr>Prezentace aplikace PowerPoint</vt:lpstr>
      <vt:lpstr>Stabilita atomovych jader</vt:lpstr>
      <vt:lpstr>Stabilita atomovych jader</vt:lpstr>
      <vt:lpstr>Stabilita atomovych jader</vt:lpstr>
      <vt:lpstr>Stabilita atomových jader</vt:lpstr>
      <vt:lpstr>Stabilita atomovych jader</vt:lpstr>
      <vt:lpstr>Prezentace aplikace PowerPoint</vt:lpstr>
      <vt:lpstr>Stabilita atomovych jader</vt:lpstr>
      <vt:lpstr>Magická čísla</vt:lpstr>
      <vt:lpstr>Magická čísla</vt:lpstr>
      <vt:lpstr>Prezentace aplikace PowerPoint</vt:lpstr>
      <vt:lpstr>Jaderné reakce, změny atomového a nukleonového čísla</vt:lpstr>
      <vt:lpstr>Prezentace aplikace PowerPoint</vt:lpstr>
      <vt:lpstr>Prezentace aplikace PowerPoint</vt:lpstr>
      <vt:lpstr>Prezentace aplikace PowerPoint</vt:lpstr>
      <vt:lpstr>Kvantová   čísla</vt:lpstr>
      <vt:lpstr>Prezentace aplikace PowerPoint</vt:lpstr>
      <vt:lpstr>Elektronový spin</vt:lpstr>
      <vt:lpstr>Prezentace aplikace PowerPoint</vt:lpstr>
      <vt:lpstr>Zeemanův jev</vt:lpstr>
      <vt:lpstr>Obsazení  AO  elektrony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Výstavbový  princip (Aufbau princip)</vt:lpstr>
      <vt:lpstr>Hundovo pravidlo</vt:lpstr>
      <vt:lpstr>Určování  elektronové konfigurace</vt:lpstr>
      <vt:lpstr>Porušení  výstavbového  principu</vt:lpstr>
      <vt:lpstr>Prezentace aplikace PowerPoint</vt:lpstr>
      <vt:lpstr>Valenční  sféra  atomu </vt:lpstr>
      <vt:lpstr>Prezentace aplikace PowerPoint</vt:lpstr>
      <vt:lpstr>Prezentace aplikace PowerPoint</vt:lpstr>
      <vt:lpstr>Prezentace aplikace PowerPoint</vt:lpstr>
      <vt:lpstr>Energie atomových  orbitalů</vt:lpstr>
      <vt:lpstr>Prezentace aplikace PowerPoint</vt:lpstr>
      <vt:lpstr>Efektivní  náboj  jádra</vt:lpstr>
      <vt:lpstr>Prezentace aplikace PowerPoint</vt:lpstr>
      <vt:lpstr>Prezentace aplikace PowerPoint</vt:lpstr>
      <vt:lpstr>Prezentace aplikace PowerPoint</vt:lpstr>
      <vt:lpstr>Efektivní  náboj  jádra</vt:lpstr>
      <vt:lpstr>Atomový poloměr</vt:lpstr>
      <vt:lpstr>Atomový poloměr</vt:lpstr>
      <vt:lpstr>Atomový poloměr</vt:lpstr>
      <vt:lpstr>Prezentace aplikace PowerPoint</vt:lpstr>
      <vt:lpstr>Prezentace aplikace PowerPoint</vt:lpstr>
      <vt:lpstr>Oktetové pravidlo</vt:lpstr>
      <vt:lpstr>Výjimky z oktetového pravidla</vt:lpstr>
      <vt:lpstr>Prezentace aplikace PowerPoint</vt:lpstr>
      <vt:lpstr>Formální náboj</vt:lpstr>
      <vt:lpstr>Prezentace aplikace PowerPoint</vt:lpstr>
      <vt:lpstr>Teorie  molekulových  orbitalů (MO-LCAO)</vt:lpstr>
      <vt:lpstr>Podmínky vzniku molekulových orbitalů</vt:lpstr>
      <vt:lpstr>Prezentace aplikace PowerPoint</vt:lpstr>
      <vt:lpstr>Výstavbový systém MO</vt:lpstr>
      <vt:lpstr>Prezentace aplikace PowerPoint</vt:lpstr>
      <vt:lpstr>Prezentace aplikace PowerPoint</vt:lpstr>
      <vt:lpstr>Singletový kyslík</vt:lpstr>
      <vt:lpstr>Prezentace aplikace PowerPoint</vt:lpstr>
      <vt:lpstr>Prezentace aplikace PowerPoint</vt:lpstr>
      <vt:lpstr>Elektronegativita</vt:lpstr>
      <vt:lpstr>Kovalentní/iontový charater vazby, polarita</vt:lpstr>
      <vt:lpstr>Polarita vazby</vt:lpstr>
      <vt:lpstr>Polarita molekuly, dipólový moment</vt:lpstr>
      <vt:lpstr>Polarizovatelnost vazby   </vt:lpstr>
      <vt:lpstr>Prezentace aplikace PowerPoint</vt:lpstr>
      <vt:lpstr>Prezentace aplikace PowerPoint</vt:lpstr>
      <vt:lpstr>Řád vazby</vt:lpstr>
      <vt:lpstr>Prezentace aplikace PowerPoint</vt:lpstr>
      <vt:lpstr>Teorie hybridizace</vt:lpstr>
      <vt:lpstr>Prezentace aplikace PowerPoint</vt:lpstr>
      <vt:lpstr>Model VSEPR (Valence Shell Electron Pair Repulsion) </vt:lpstr>
      <vt:lpstr>Prezentace aplikace PowerPoint</vt:lpstr>
      <vt:lpstr>Prezentace aplikace PowerPoint</vt:lpstr>
      <vt:lpstr>Prezentace aplikace PowerPoint</vt:lpstr>
      <vt:lpstr>Ionizační energie atomu</vt:lpstr>
      <vt:lpstr>Prezentace aplikace PowerPoint</vt:lpstr>
      <vt:lpstr>Ionizační energie</vt:lpstr>
      <vt:lpstr>Elektronová afinita</vt:lpstr>
      <vt:lpstr>Elektronová afinita</vt:lpstr>
      <vt:lpstr>Elektronová afinita</vt:lpstr>
      <vt:lpstr>Prezentace aplikace PowerPoint</vt:lpstr>
      <vt:lpstr>Prezentace aplikace PowerPoint</vt:lpstr>
      <vt:lpstr>Fajansova pravidla pro iontovou vazbu</vt:lpstr>
      <vt:lpstr>Prezentace aplikace PowerPoint</vt:lpstr>
      <vt:lpstr>Iontový poloměr</vt:lpstr>
      <vt:lpstr>Prezentace aplikace PowerPoint</vt:lpstr>
      <vt:lpstr>Lanthanoidová kontrakce</vt:lpstr>
      <vt:lpstr>Kontrakce d-bloku</vt:lpstr>
      <vt:lpstr>Prezentace aplikace PowerPoint</vt:lpstr>
      <vt:lpstr>Prezentace aplikace PowerPoint</vt:lpstr>
      <vt:lpstr>Prezentace aplikace PowerPoint</vt:lpstr>
      <vt:lpstr>Prezentace aplikace PowerPoint</vt:lpstr>
      <vt:lpstr>„Cation-anion radius ratio“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Kovová vazba</vt:lpstr>
      <vt:lpstr>Kovový charakter</vt:lpstr>
      <vt:lpstr>Prezentace aplikace PowerPoint</vt:lpstr>
      <vt:lpstr>Prezentace aplikace PowerPoint</vt:lpstr>
      <vt:lpstr>Prezentace aplikace PowerPoint</vt:lpstr>
      <vt:lpstr>Prezentace aplikace PowerPoint</vt:lpstr>
      <vt:lpstr>Vodíkové můstky</vt:lpstr>
      <vt:lpstr>Vodíkové můstky</vt:lpstr>
      <vt:lpstr>Prezentace aplikace PowerPoint</vt:lpstr>
      <vt:lpstr>Mezimolekulové interakce</vt:lpstr>
      <vt:lpstr>Prezentace aplikace PowerPoint</vt:lpstr>
      <vt:lpstr>Prezentace aplikace PowerPoint</vt:lpstr>
      <vt:lpstr>Chemické reakce</vt:lpstr>
      <vt:lpstr>Tepelné zabarvení reakce</vt:lpstr>
      <vt:lpstr>Prezentace aplikace PowerPoint</vt:lpstr>
      <vt:lpstr>Prezentace aplikace PowerPoint</vt:lpstr>
      <vt:lpstr>Změna Gibbsovy energie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 dnešek už stačí …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Lubomir Prokes</dc:creator>
  <cp:lastModifiedBy>Lubomir Prokes</cp:lastModifiedBy>
  <cp:revision>787</cp:revision>
  <cp:lastPrinted>2019-02-21T19:22:58Z</cp:lastPrinted>
  <dcterms:created xsi:type="dcterms:W3CDTF">2019-02-04T12:50:00Z</dcterms:created>
  <dcterms:modified xsi:type="dcterms:W3CDTF">2019-04-26T10:01:21Z</dcterms:modified>
</cp:coreProperties>
</file>