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3"/>
  </p:notesMasterIdLst>
  <p:sldIdLst>
    <p:sldId id="256" r:id="rId2"/>
    <p:sldId id="622" r:id="rId3"/>
    <p:sldId id="623" r:id="rId4"/>
    <p:sldId id="624" r:id="rId5"/>
    <p:sldId id="625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626" r:id="rId19"/>
    <p:sldId id="295" r:id="rId20"/>
    <p:sldId id="296" r:id="rId21"/>
    <p:sldId id="297" r:id="rId22"/>
    <p:sldId id="299" r:id="rId23"/>
    <p:sldId id="300" r:id="rId24"/>
    <p:sldId id="301" r:id="rId25"/>
    <p:sldId id="468" r:id="rId26"/>
    <p:sldId id="302" r:id="rId27"/>
    <p:sldId id="303" r:id="rId28"/>
    <p:sldId id="304" r:id="rId29"/>
    <p:sldId id="305" r:id="rId30"/>
    <p:sldId id="306" r:id="rId31"/>
    <p:sldId id="307" r:id="rId32"/>
    <p:sldId id="308" r:id="rId33"/>
    <p:sldId id="309" r:id="rId34"/>
    <p:sldId id="310" r:id="rId35"/>
    <p:sldId id="311" r:id="rId36"/>
    <p:sldId id="312" r:id="rId37"/>
    <p:sldId id="313" r:id="rId38"/>
    <p:sldId id="314" r:id="rId39"/>
    <p:sldId id="315" r:id="rId40"/>
    <p:sldId id="316" r:id="rId41"/>
    <p:sldId id="317" r:id="rId42"/>
    <p:sldId id="318" r:id="rId43"/>
    <p:sldId id="319" r:id="rId44"/>
    <p:sldId id="320" r:id="rId45"/>
    <p:sldId id="321" r:id="rId46"/>
    <p:sldId id="322" r:id="rId47"/>
    <p:sldId id="323" r:id="rId48"/>
    <p:sldId id="324" r:id="rId49"/>
    <p:sldId id="325" r:id="rId50"/>
    <p:sldId id="326" r:id="rId51"/>
    <p:sldId id="327" r:id="rId52"/>
    <p:sldId id="328" r:id="rId53"/>
    <p:sldId id="329" r:id="rId54"/>
    <p:sldId id="330" r:id="rId55"/>
    <p:sldId id="332" r:id="rId56"/>
    <p:sldId id="333" r:id="rId57"/>
    <p:sldId id="334" r:id="rId58"/>
    <p:sldId id="335" r:id="rId59"/>
    <p:sldId id="336" r:id="rId60"/>
    <p:sldId id="337" r:id="rId61"/>
    <p:sldId id="627" r:id="rId62"/>
    <p:sldId id="629" r:id="rId63"/>
    <p:sldId id="338" r:id="rId64"/>
    <p:sldId id="339" r:id="rId65"/>
    <p:sldId id="365" r:id="rId66"/>
    <p:sldId id="508" r:id="rId67"/>
    <p:sldId id="511" r:id="rId68"/>
    <p:sldId id="537" r:id="rId69"/>
    <p:sldId id="478" r:id="rId70"/>
    <p:sldId id="503" r:id="rId71"/>
    <p:sldId id="502" r:id="rId72"/>
    <p:sldId id="480" r:id="rId73"/>
    <p:sldId id="540" r:id="rId74"/>
    <p:sldId id="379" r:id="rId75"/>
    <p:sldId id="470" r:id="rId76"/>
    <p:sldId id="390" r:id="rId77"/>
    <p:sldId id="391" r:id="rId78"/>
    <p:sldId id="392" r:id="rId79"/>
    <p:sldId id="573" r:id="rId80"/>
    <p:sldId id="521" r:id="rId81"/>
    <p:sldId id="393" r:id="rId82"/>
    <p:sldId id="519" r:id="rId83"/>
    <p:sldId id="518" r:id="rId84"/>
    <p:sldId id="490" r:id="rId85"/>
    <p:sldId id="539" r:id="rId86"/>
    <p:sldId id="513" r:id="rId87"/>
    <p:sldId id="514" r:id="rId88"/>
    <p:sldId id="541" r:id="rId89"/>
    <p:sldId id="547" r:id="rId90"/>
    <p:sldId id="549" r:id="rId91"/>
    <p:sldId id="546" r:id="rId92"/>
    <p:sldId id="544" r:id="rId93"/>
    <p:sldId id="542" r:id="rId94"/>
    <p:sldId id="557" r:id="rId95"/>
    <p:sldId id="543" r:id="rId96"/>
    <p:sldId id="614" r:id="rId97"/>
    <p:sldId id="550" r:id="rId98"/>
    <p:sldId id="533" r:id="rId99"/>
    <p:sldId id="374" r:id="rId100"/>
    <p:sldId id="607" r:id="rId101"/>
    <p:sldId id="523" r:id="rId102"/>
    <p:sldId id="524" r:id="rId103"/>
    <p:sldId id="526" r:id="rId104"/>
    <p:sldId id="528" r:id="rId105"/>
    <p:sldId id="551" r:id="rId106"/>
    <p:sldId id="529" r:id="rId107"/>
    <p:sldId id="554" r:id="rId108"/>
    <p:sldId id="552" r:id="rId109"/>
    <p:sldId id="507" r:id="rId110"/>
    <p:sldId id="360" r:id="rId111"/>
    <p:sldId id="361" r:id="rId112"/>
    <p:sldId id="553" r:id="rId113"/>
    <p:sldId id="558" r:id="rId114"/>
    <p:sldId id="559" r:id="rId115"/>
    <p:sldId id="556" r:id="rId116"/>
    <p:sldId id="560" r:id="rId117"/>
    <p:sldId id="565" r:id="rId118"/>
    <p:sldId id="575" r:id="rId119"/>
    <p:sldId id="561" r:id="rId120"/>
    <p:sldId id="568" r:id="rId121"/>
    <p:sldId id="562" r:id="rId122"/>
    <p:sldId id="569" r:id="rId123"/>
    <p:sldId id="563" r:id="rId124"/>
    <p:sldId id="566" r:id="rId125"/>
    <p:sldId id="567" r:id="rId126"/>
    <p:sldId id="564" r:id="rId127"/>
    <p:sldId id="574" r:id="rId128"/>
    <p:sldId id="516" r:id="rId129"/>
    <p:sldId id="517" r:id="rId130"/>
    <p:sldId id="509" r:id="rId131"/>
    <p:sldId id="538" r:id="rId132"/>
    <p:sldId id="504" r:id="rId133"/>
    <p:sldId id="505" r:id="rId134"/>
    <p:sldId id="510" r:id="rId135"/>
    <p:sldId id="394" r:id="rId136"/>
    <p:sldId id="579" r:id="rId137"/>
    <p:sldId id="580" r:id="rId138"/>
    <p:sldId id="582" r:id="rId139"/>
    <p:sldId id="592" r:id="rId140"/>
    <p:sldId id="584" r:id="rId141"/>
    <p:sldId id="611" r:id="rId142"/>
    <p:sldId id="593" r:id="rId143"/>
    <p:sldId id="590" r:id="rId144"/>
    <p:sldId id="586" r:id="rId145"/>
    <p:sldId id="591" r:id="rId146"/>
    <p:sldId id="602" r:id="rId147"/>
    <p:sldId id="500" r:id="rId148"/>
    <p:sldId id="587" r:id="rId149"/>
    <p:sldId id="595" r:id="rId150"/>
    <p:sldId id="613" r:id="rId151"/>
    <p:sldId id="609" r:id="rId152"/>
    <p:sldId id="599" r:id="rId153"/>
    <p:sldId id="588" r:id="rId154"/>
    <p:sldId id="598" r:id="rId155"/>
    <p:sldId id="498" r:id="rId156"/>
    <p:sldId id="616" r:id="rId157"/>
    <p:sldId id="403" r:id="rId158"/>
    <p:sldId id="404" r:id="rId159"/>
    <p:sldId id="405" r:id="rId160"/>
    <p:sldId id="406" r:id="rId161"/>
    <p:sldId id="408" r:id="rId162"/>
    <p:sldId id="410" r:id="rId163"/>
    <p:sldId id="577" r:id="rId164"/>
    <p:sldId id="617" r:id="rId165"/>
    <p:sldId id="572" r:id="rId166"/>
    <p:sldId id="576" r:id="rId167"/>
    <p:sldId id="619" r:id="rId168"/>
    <p:sldId id="618" r:id="rId169"/>
    <p:sldId id="612" r:id="rId170"/>
    <p:sldId id="621" r:id="rId171"/>
    <p:sldId id="620" r:id="rId17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05" autoAdjust="0"/>
    <p:restoredTop sz="94660"/>
  </p:normalViewPr>
  <p:slideViewPr>
    <p:cSldViewPr>
      <p:cViewPr varScale="1">
        <p:scale>
          <a:sx n="65" d="100"/>
          <a:sy n="65" d="100"/>
        </p:scale>
        <p:origin x="-1276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viewProps" Target="viewProps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77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image" Target="../media/image178.png"/><Relationship Id="rId4" Type="http://schemas.openxmlformats.org/officeDocument/2006/relationships/image" Target="../media/image18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5D543-3435-40DD-9A76-942AAF7B4534}" type="datetimeFigureOut">
              <a:rPr lang="cs-CZ" smtClean="0"/>
              <a:t>26.04.2019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8EB3B-77B4-449E-BC78-8464668EB4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6015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204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C26FA624-9301-4710-A324-D8B2920BA37B}" type="slidenum">
              <a:rPr lang="cs-CZ" altLang="cs-CZ">
                <a:latin typeface="Times New Roman" pitchFamily="18" charset="0"/>
              </a:rPr>
              <a:pPr>
                <a:spcBef>
                  <a:spcPct val="0"/>
                </a:spcBef>
              </a:pPr>
              <a:t>45</a:t>
            </a:fld>
            <a:endParaRPr lang="cs-CZ" altLang="cs-CZ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8EB3B-77B4-449E-BC78-8464668EB4DE}" type="slidenum">
              <a:rPr lang="cs-CZ" smtClean="0"/>
              <a:t>71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862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 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8EB3B-77B4-449E-BC78-8464668EB4DE}" type="slidenum">
              <a:rPr lang="cs-CZ" smtClean="0"/>
              <a:t>81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907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18FD-68AA-4AF5-8F8B-A9897D4BA62B}" type="datetimeFigureOut">
              <a:rPr lang="cs-CZ" smtClean="0"/>
              <a:t>26.04.2019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5173-54CC-4F6C-9445-C1F4AB82B1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439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18FD-68AA-4AF5-8F8B-A9897D4BA62B}" type="datetimeFigureOut">
              <a:rPr lang="cs-CZ" smtClean="0"/>
              <a:t>26.04.2019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5173-54CC-4F6C-9445-C1F4AB82B1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6650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18FD-68AA-4AF5-8F8B-A9897D4BA62B}" type="datetimeFigureOut">
              <a:rPr lang="cs-CZ" smtClean="0"/>
              <a:t>26.04.2019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5173-54CC-4F6C-9445-C1F4AB82B1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748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18FD-68AA-4AF5-8F8B-A9897D4BA62B}" type="datetimeFigureOut">
              <a:rPr lang="cs-CZ" smtClean="0"/>
              <a:t>26.04.2019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5173-54CC-4F6C-9445-C1F4AB82B1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5774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18FD-68AA-4AF5-8F8B-A9897D4BA62B}" type="datetimeFigureOut">
              <a:rPr lang="cs-CZ" smtClean="0"/>
              <a:t>26.04.2019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5173-54CC-4F6C-9445-C1F4AB82B1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2873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18FD-68AA-4AF5-8F8B-A9897D4BA62B}" type="datetimeFigureOut">
              <a:rPr lang="cs-CZ" smtClean="0"/>
              <a:t>26.04.2019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5173-54CC-4F6C-9445-C1F4AB82B1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4642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18FD-68AA-4AF5-8F8B-A9897D4BA62B}" type="datetimeFigureOut">
              <a:rPr lang="cs-CZ" smtClean="0"/>
              <a:t>26.04.2019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5173-54CC-4F6C-9445-C1F4AB82B1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2453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18FD-68AA-4AF5-8F8B-A9897D4BA62B}" type="datetimeFigureOut">
              <a:rPr lang="cs-CZ" smtClean="0"/>
              <a:t>26.04.2019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5173-54CC-4F6C-9445-C1F4AB82B1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8268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18FD-68AA-4AF5-8F8B-A9897D4BA62B}" type="datetimeFigureOut">
              <a:rPr lang="cs-CZ" smtClean="0"/>
              <a:t>26.04.2019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5173-54CC-4F6C-9445-C1F4AB82B1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9934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18FD-68AA-4AF5-8F8B-A9897D4BA62B}" type="datetimeFigureOut">
              <a:rPr lang="cs-CZ" smtClean="0"/>
              <a:t>26.04.2019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5173-54CC-4F6C-9445-C1F4AB82B1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316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18FD-68AA-4AF5-8F8B-A9897D4BA62B}" type="datetimeFigureOut">
              <a:rPr lang="cs-CZ" smtClean="0"/>
              <a:t>26.04.2019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5173-54CC-4F6C-9445-C1F4AB82B1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8607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118FD-68AA-4AF5-8F8B-A9897D4BA62B}" type="datetimeFigureOut">
              <a:rPr lang="cs-CZ" smtClean="0"/>
              <a:t>26.04.2019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75173-54CC-4F6C-9445-C1F4AB82B1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1958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gi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gif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jpe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gif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9.png"/><Relationship Id="rId11" Type="http://schemas.openxmlformats.org/officeDocument/2006/relationships/image" Target="../media/image182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81.png"/><Relationship Id="rId4" Type="http://schemas.openxmlformats.org/officeDocument/2006/relationships/image" Target="../media/image178.png"/><Relationship Id="rId9" Type="http://schemas.openxmlformats.org/officeDocument/2006/relationships/oleObject" Target="../embeddings/oleObject4.bin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pn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gif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7" Type="http://schemas.openxmlformats.org/officeDocument/2006/relationships/image" Target="../media/image203.gif"/><Relationship Id="rId2" Type="http://schemas.openxmlformats.org/officeDocument/2006/relationships/image" Target="../media/image19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gif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1.jpeg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Standard_electrode_potential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jpeg"/><Relationship Id="rId4" Type="http://schemas.openxmlformats.org/officeDocument/2006/relationships/image" Target="../media/image122.gi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Ano</a:t>
            </a:r>
            <a:r>
              <a:rPr lang="cs-CZ" dirty="0" smtClean="0"/>
              <a:t>r</a:t>
            </a:r>
            <a:r>
              <a:rPr lang="en-US" dirty="0" err="1" smtClean="0"/>
              <a:t>ganick</a:t>
            </a:r>
            <a:r>
              <a:rPr lang="cs-CZ" dirty="0" smtClean="0"/>
              <a:t>á chemie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2. část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8169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152400"/>
            <a:ext cx="8229600" cy="7921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perioda- výjimečné postavení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763000" cy="5791200"/>
          </a:xfrm>
        </p:spPr>
        <p:txBody>
          <a:bodyPr>
            <a:normAutofit/>
          </a:bodyPr>
          <a:lstStyle/>
          <a:p>
            <a:pPr marL="0" indent="0" algn="just" eaLnBrk="1" hangingPunct="1">
              <a:buNone/>
            </a:pP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 F, podstatné rozdíly ve srovnání s ostatními periodami nejvyšší IE, nejvyšší elektronegativitu, nejmenší velikost atomů, menší vazebné možnosti (pouze 4 orbitaly)</a:t>
            </a:r>
          </a:p>
          <a:p>
            <a:pPr algn="just" eaLnBrk="1" hangingPunct="1"/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uplatnění H-vazby u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elektronegativnějších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členů periody</a:t>
            </a:r>
          </a:p>
          <a:p>
            <a:pPr algn="just" eaLnBrk="1" hangingPunct="1"/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 prvků vyšších period uplatnění d-orbitalů, které zvyšují reaktivnost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Např. :		CCl</a:t>
            </a:r>
            <a:r>
              <a:rPr lang="cs-CZ" altLang="en-US" sz="1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+ 4 H</a:t>
            </a:r>
            <a:r>
              <a:rPr lang="cs-CZ" altLang="en-US" sz="1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nereaguje</a:t>
            </a:r>
            <a:endParaRPr lang="cs-CZ" alt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		SiCl</a:t>
            </a:r>
            <a:r>
              <a:rPr lang="cs-CZ" altLang="en-US" sz="1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+ 4 H</a:t>
            </a:r>
            <a:r>
              <a:rPr lang="cs-CZ" altLang="en-US" sz="1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Si(OH)</a:t>
            </a:r>
            <a:r>
              <a:rPr lang="cs-CZ" altLang="en-US" sz="18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4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+ 4 </a:t>
            </a:r>
            <a:r>
              <a:rPr lang="cs-CZ" altLang="en-US" sz="1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HCl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(bouřlivě)</a:t>
            </a:r>
          </a:p>
          <a:p>
            <a:pPr marL="0" indent="0" algn="just" eaLnBrk="1" hangingPunct="1"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Maximální vaznost prvků 2. periody je 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4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na rozdíl od 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6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prvků 3.periody (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[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SiF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6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]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2-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, PCl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6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-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, SF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6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)</a:t>
            </a:r>
          </a:p>
          <a:p>
            <a:pPr marL="0" indent="0" algn="just" eaLnBrk="1" hangingPunct="1"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marL="0" indent="0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 prvků 2. periody typická vazba p překrytím orbitalů p</a:t>
            </a:r>
          </a:p>
          <a:p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CO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plynný monomer s 2 dvojnými vazbami s + p</a:t>
            </a:r>
          </a:p>
          <a:p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SiO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- trojrozměrná síť tetraedrů SiO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4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, krystal. látka</a:t>
            </a:r>
          </a:p>
          <a:p>
            <a:pPr marL="0" indent="0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Sloučeniny s motivem Si=Si analogické alkenům nejsou známy</a:t>
            </a:r>
          </a:p>
          <a:p>
            <a:pPr marL="0" indent="0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Odlišný charakter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prvků: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N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, trojná vazba x P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4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, jednoduché vazby</a:t>
            </a:r>
          </a:p>
          <a:p>
            <a:pPr marL="0" indent="0" algn="just" eaLnBrk="1" hangingPunct="1"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4313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04800" y="685800"/>
            <a:ext cx="861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 řadou prvků vodík netvoří binární sloučeniny, tyto prvky s velice nízkou afinitou k vodíku jsou v periodické tabulce někdy označovány jako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vodíková mezera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Mezi typické prvky vodíkové mezery patří např. mangan, železo, kobalt, stříbro a zlato.</a:t>
            </a:r>
          </a:p>
        </p:txBody>
      </p:sp>
      <p:pic>
        <p:nvPicPr>
          <p:cNvPr id="220162" name="Picture 2" descr="VÃ½sledek obrÃ¡zku pro hydride g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091" y="2431915"/>
            <a:ext cx="5948017" cy="392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16132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cs-CZ" b="1" dirty="0" smtClean="0"/>
              <a:t>Deuterium </a:t>
            </a:r>
            <a:r>
              <a:rPr lang="cs-CZ" b="1" baseline="30000" dirty="0"/>
              <a:t>2</a:t>
            </a:r>
            <a:r>
              <a:rPr lang="cs-CZ" b="1" dirty="0" smtClean="0"/>
              <a:t>H</a:t>
            </a:r>
            <a:endParaRPr lang="cs-CZ" b="1" dirty="0"/>
          </a:p>
        </p:txBody>
      </p:sp>
      <p:sp>
        <p:nvSpPr>
          <p:cNvPr id="2" name="Obdélník 1"/>
          <p:cNvSpPr/>
          <p:nvPr/>
        </p:nvSpPr>
        <p:spPr>
          <a:xfrm>
            <a:off x="457200" y="1447800"/>
            <a:ext cx="8458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= stabilní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izotop,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nepodléhá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radioaktivní přeměně. V přírodě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připadá na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jeden atom deuteria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cca 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000 atomů normálního vodíku.</a:t>
            </a: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Ve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spojení s kyslíkem tvoří deuterium tzv. těžkou vodu, D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O. Tato sloučenina má významné využití v jaderném průmyslu. Je velmi účinným moderátorem, tedy látkou zpomalující rychlost neutronů. Této vlastnosti se již od druhé světové války využívá v určitém typu jaderných reaktorů k přípravě plutonia z uranu.</a:t>
            </a:r>
          </a:p>
        </p:txBody>
      </p:sp>
      <p:sp>
        <p:nvSpPr>
          <p:cNvPr id="3" name="Obdélník 2"/>
          <p:cNvSpPr/>
          <p:nvPr/>
        </p:nvSpPr>
        <p:spPr>
          <a:xfrm>
            <a:off x="345332" y="3962400"/>
            <a:ext cx="8534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Deuterium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využíváno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také jako účinný stopovač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tracer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) biochemických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reakcí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. Pokud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k výzkumu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distribuce určité sloučeniny v organismu použita látka, která má atomy vodíku nahrazeny deuteriem, lze vysledovat její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biochemické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přeměny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analýzou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vzniklých metabolitů.</a:t>
            </a:r>
          </a:p>
          <a:p>
            <a:pPr algn="just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x pomalejší kinetika reakce vlivem těžšího izotopu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94032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Deuterovaná</a:t>
            </a:r>
            <a:r>
              <a:rPr lang="cs-CZ" dirty="0" smtClean="0"/>
              <a:t> léčiva</a:t>
            </a:r>
            <a:endParaRPr lang="cs-CZ" dirty="0"/>
          </a:p>
        </p:txBody>
      </p:sp>
      <p:pic>
        <p:nvPicPr>
          <p:cNvPr id="9218" name="Picture 2" descr="VÃ½sledek obrÃ¡zku pro deuterated molecu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20" y="2228478"/>
            <a:ext cx="2951080" cy="216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570050" y="2667000"/>
            <a:ext cx="52691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Deuterovaná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forma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tetrabenazin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používaná k léčbě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tardiv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dyskines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 Huntington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ovy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chore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y.</a:t>
            </a:r>
          </a:p>
        </p:txBody>
      </p:sp>
      <p:sp>
        <p:nvSpPr>
          <p:cNvPr id="3" name="Obdélník 2"/>
          <p:cNvSpPr/>
          <p:nvPr/>
        </p:nvSpPr>
        <p:spPr>
          <a:xfrm>
            <a:off x="176720" y="1196602"/>
            <a:ext cx="88148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Díky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kému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otop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ovému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efe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 mohou mít léčiva obsahující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deuterium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významně pomalejší  metabolismus a tím pádem i delší poločas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setrvání látky  organismu.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4" name="Picture 4" descr="VÃ½sledek obrÃ¡zku pro deuterated fatty acid RT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1" y="4495800"/>
            <a:ext cx="3369014" cy="230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570051" y="5257800"/>
            <a:ext cx="54053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Doplněk stravy pro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léčení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neurodegenerativ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ních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chorob jako je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Friedreich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ova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ataxi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dětská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neuroaxon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dystro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24516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cs-CZ" b="1" dirty="0" smtClean="0"/>
              <a:t>Tritium </a:t>
            </a:r>
            <a:r>
              <a:rPr lang="cs-CZ" b="1" baseline="30000" dirty="0" smtClean="0"/>
              <a:t>3</a:t>
            </a:r>
            <a:r>
              <a:rPr lang="cs-CZ" b="1" dirty="0" smtClean="0"/>
              <a:t>H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533400" y="1447800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- vzniká v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přírodě působením kosmického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záření.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Tvoří asi 10</a:t>
            </a:r>
            <a:r>
              <a:rPr lang="cs-CZ" baseline="30000" dirty="0">
                <a:latin typeface="Arial" panose="020B0604020202020204" pitchFamily="34" charset="0"/>
                <a:cs typeface="Arial" panose="020B0604020202020204" pitchFamily="34" charset="0"/>
              </a:rPr>
              <a:t>-17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- 10</a:t>
            </a:r>
            <a:r>
              <a:rPr lang="cs-CZ" baseline="30000" dirty="0">
                <a:latin typeface="Arial" panose="020B0604020202020204" pitchFamily="34" charset="0"/>
                <a:cs typeface="Arial" panose="020B0604020202020204" pitchFamily="34" charset="0"/>
              </a:rPr>
              <a:t>-18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% přírodního vodíku</a:t>
            </a:r>
          </a:p>
          <a:p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- používá se jako značkovací  izotop  v medicíně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296538"/>
              </p:ext>
            </p:extLst>
          </p:nvPr>
        </p:nvGraphicFramePr>
        <p:xfrm>
          <a:off x="609600" y="2895600"/>
          <a:ext cx="7848600" cy="3537257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678173"/>
                <a:gridCol w="1741427"/>
                <a:gridCol w="1676400"/>
                <a:gridCol w="1752600"/>
              </a:tblGrid>
              <a:tr h="75006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Vlastnost</a:t>
                      </a:r>
                      <a:endParaRPr lang="cs-CZ" sz="2000" b="1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Normální voda (H</a:t>
                      </a:r>
                      <a:r>
                        <a:rPr lang="cs-CZ" sz="2000" b="1" u="none" strike="noStrike" baseline="-25000" dirty="0">
                          <a:effectLst/>
                        </a:rPr>
                        <a:t>2</a:t>
                      </a:r>
                      <a:r>
                        <a:rPr lang="cs-CZ" sz="2000" b="1" u="none" strike="noStrike" dirty="0">
                          <a:effectLst/>
                        </a:rPr>
                        <a:t>O)</a:t>
                      </a:r>
                      <a:endParaRPr lang="cs-CZ" sz="2000" b="1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Těžká voda (D</a:t>
                      </a:r>
                      <a:r>
                        <a:rPr lang="cs-CZ" sz="2000" b="1" u="none" strike="noStrike" baseline="-25000" dirty="0">
                          <a:effectLst/>
                        </a:rPr>
                        <a:t>2</a:t>
                      </a:r>
                      <a:r>
                        <a:rPr lang="cs-CZ" sz="2000" b="1" u="none" strike="noStrike" dirty="0">
                          <a:effectLst/>
                        </a:rPr>
                        <a:t>O)</a:t>
                      </a:r>
                      <a:endParaRPr lang="cs-CZ" sz="2000" b="1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 smtClean="0">
                          <a:effectLst/>
                        </a:rPr>
                        <a:t>T</a:t>
                      </a:r>
                      <a:r>
                        <a:rPr lang="en-US" sz="2000" b="1" u="none" strike="noStrike" dirty="0" smtClean="0">
                          <a:effectLst/>
                        </a:rPr>
                        <a:t>r</a:t>
                      </a:r>
                      <a:r>
                        <a:rPr lang="cs-CZ" sz="2000" b="1" u="none" strike="noStrike" dirty="0" err="1" smtClean="0">
                          <a:effectLst/>
                        </a:rPr>
                        <a:t>itiová</a:t>
                      </a:r>
                      <a:r>
                        <a:rPr lang="cs-CZ" sz="2000" b="1" u="none" strike="noStrike" dirty="0" smtClean="0">
                          <a:effectLst/>
                        </a:rPr>
                        <a:t> </a:t>
                      </a:r>
                      <a:r>
                        <a:rPr lang="cs-CZ" sz="2000" b="1" u="none" strike="noStrike" dirty="0">
                          <a:effectLst/>
                        </a:rPr>
                        <a:t>voda (T</a:t>
                      </a:r>
                      <a:r>
                        <a:rPr lang="cs-CZ" sz="2000" b="1" u="none" strike="noStrike" baseline="-25000" dirty="0">
                          <a:effectLst/>
                        </a:rPr>
                        <a:t>2</a:t>
                      </a:r>
                      <a:r>
                        <a:rPr lang="cs-CZ" sz="2000" b="1" u="none" strike="noStrike" dirty="0">
                          <a:effectLst/>
                        </a:rPr>
                        <a:t>O)</a:t>
                      </a:r>
                      <a:endParaRPr lang="cs-CZ" sz="2000" b="1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355294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u="none" strike="noStrike">
                          <a:effectLst/>
                        </a:rPr>
                        <a:t>Molární hmotnost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smtClean="0">
                          <a:effectLst/>
                        </a:rPr>
                        <a:t>18,0153 </a:t>
                      </a:r>
                      <a:r>
                        <a:rPr lang="cs-CZ" sz="2000" u="none" strike="noStrike" dirty="0" smtClean="0">
                          <a:effectLst/>
                        </a:rPr>
                        <a:t>g/mol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20,0294 g/mol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22,0315 g/mol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355294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u="none" strike="noStrike" dirty="0">
                          <a:effectLst/>
                        </a:rPr>
                        <a:t>Teplota tání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0 °C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3,82 °C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4,48  °C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355294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Teplota varu (při normálním tlaku)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100 °C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101,42 °C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101,51 °C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394771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u="none" strike="noStrike">
                          <a:effectLst/>
                        </a:rPr>
                        <a:t>Maximální hustota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0,9997 g/cm</a:t>
                      </a:r>
                      <a:r>
                        <a:rPr lang="cs-CZ" sz="2000" u="none" strike="noStrike" baseline="30000">
                          <a:effectLst/>
                        </a:rPr>
                        <a:t>3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1,1072 g/cm</a:t>
                      </a:r>
                      <a:r>
                        <a:rPr lang="cs-CZ" sz="2000" u="none" strike="noStrike" baseline="30000">
                          <a:effectLst/>
                        </a:rPr>
                        <a:t>3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1,85 g/cm</a:t>
                      </a:r>
                      <a:r>
                        <a:rPr lang="cs-CZ" sz="2000" u="none" strike="noStrike" baseline="30000" dirty="0">
                          <a:effectLst/>
                        </a:rPr>
                        <a:t>3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355294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u="none" strike="noStrike">
                          <a:effectLst/>
                        </a:rPr>
                        <a:t>Maximální hustota je při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3,98 °C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11,2 °C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</a:rPr>
                        <a:t> 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355294">
                <a:tc>
                  <a:txBody>
                    <a:bodyPr/>
                    <a:lstStyle/>
                    <a:p>
                      <a:pPr algn="l" fontAlgn="ctr"/>
                      <a:r>
                        <a:rPr lang="pl-PL" sz="2000" u="none" strike="noStrike">
                          <a:effectLst/>
                        </a:rPr>
                        <a:t>Hodnota pKw při 25 °C</a:t>
                      </a:r>
                      <a:endParaRPr lang="pl-PL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14,000 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14,869 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</a:rPr>
                        <a:t> 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355294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u="none" strike="noStrike">
                          <a:effectLst/>
                        </a:rPr>
                        <a:t>pH (při 25 °C)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7,00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7,41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</a:rPr>
                        <a:t> 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139657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Tritium</a:t>
            </a:r>
            <a:endParaRPr lang="cs-CZ" sz="3200" b="1" dirty="0"/>
          </a:p>
        </p:txBody>
      </p:sp>
      <p:pic>
        <p:nvPicPr>
          <p:cNvPr id="112642" name="Picture 2" descr="VÃ½sledek obrÃ¡zku pro tritium bor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1524000"/>
            <a:ext cx="4022841" cy="508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876800" y="4646579"/>
            <a:ext cx="4126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Poločas rozpadu T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= 12.46 roku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44" name="Picture 4" descr="VÃ½sledek obrÃ¡zku pro tritium dec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828800"/>
            <a:ext cx="3429000" cy="248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181600" y="5560979"/>
            <a:ext cx="2946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Datování vína a koňaku.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23515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15962"/>
          </a:xfrm>
        </p:spPr>
        <p:txBody>
          <a:bodyPr>
            <a:normAutofit/>
          </a:bodyPr>
          <a:lstStyle/>
          <a:p>
            <a:r>
              <a:rPr lang="cs-CZ" sz="3200" dirty="0" smtClean="0"/>
              <a:t>Vodíková bomba</a:t>
            </a:r>
            <a:endParaRPr lang="cs-CZ" sz="3200" dirty="0"/>
          </a:p>
        </p:txBody>
      </p:sp>
      <p:pic>
        <p:nvPicPr>
          <p:cNvPr id="159746" name="Picture 2" descr="VÃ½sledek obrÃ¡zku pro deuterium nuclear bom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200"/>
            <a:ext cx="3810000" cy="253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748" name="Picture 4" descr="VÃ½sledek obrÃ¡zku pro deuterium nuclear bo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2168308"/>
            <a:ext cx="4705350" cy="19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7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213384"/>
            <a:ext cx="4201321" cy="211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24805" y="2362200"/>
            <a:ext cx="39169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První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vodíková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bomb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11.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1952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Marshall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ovy ostrovy, síla několik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megat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TNT.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03728" y="1244978"/>
            <a:ext cx="84457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patří mezi zbraně hromadného ničení. Její účinky jsou mnohem ničivější než účinky atomové bomby.</a:t>
            </a:r>
          </a:p>
        </p:txBody>
      </p:sp>
    </p:spTree>
    <p:extLst>
      <p:ext uri="{BB962C8B-B14F-4D97-AF65-F5344CB8AC3E}">
        <p14:creationId xmlns:p14="http://schemas.microsoft.com/office/powerpoint/2010/main" val="414893404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8" name="Picture 4" descr="VÃ½sledek obrÃ¡zku pro tritium bom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6781800" cy="508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43669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666" y="2209800"/>
            <a:ext cx="3831840" cy="3765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67510" y="2133600"/>
            <a:ext cx="518160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reaktoru vzniká při záchytu neutronů na lehkých prvcích obsažených v jaderném palivu nebo chladivu.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chladivu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vzniká přímo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záchytem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deuteriu (u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současných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lehkovodních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reaktorů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zanedbatelný)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reakcína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atomech bóru, který se používá k regulaci výkonu reaktoru ve formě kyseliny borité.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Většina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tritia se přeměňuje na tzv. tritiovou vodu a stává se součástí normálního koloběhu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vody.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124200" y="805934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Jaderná fúze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12389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5" name="Picture 3" descr="VÃ½sledek obrÃ¡zku pro tritium bom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85800"/>
            <a:ext cx="7086600" cy="597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88713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0668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en-US" b="1" dirty="0" smtClean="0">
                <a:latin typeface="Times New Roman" pitchFamily="18" charset="0"/>
              </a:rPr>
              <a:t>VZÁCNÉ PLYNY</a:t>
            </a:r>
          </a:p>
        </p:txBody>
      </p:sp>
    </p:spTree>
    <p:extLst>
      <p:ext uri="{BB962C8B-B14F-4D97-AF65-F5344CB8AC3E}">
        <p14:creationId xmlns:p14="http://schemas.microsoft.com/office/powerpoint/2010/main" val="2510638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Diagonální analogie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763000" cy="5472113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mezi prvky 2. a 3. periody je obdoba v chemickém chování po diagonále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 Mg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 Al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B - Si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C - P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N - 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O - Cl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podobné elektronegativity, obdobná hustota náboje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None/>
            </a:pP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 Mg: tvoří organokovové sloučeniny; chloridy jsou hygroskopické a rozpustné v pyridinu a alkoholu.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 Al: tepelná nestálost uhličitanů a hydroxidů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 - Si: tvoří monomerní těkavé, reaktivní, samozápalné hydridy, polovodiče, kyselinotvorné oxidy atd.</a:t>
            </a:r>
          </a:p>
        </p:txBody>
      </p:sp>
      <p:pic>
        <p:nvPicPr>
          <p:cNvPr id="191490" name="Picture 2" descr="https://upload.wikimedia.org/wikipedia/commons/thumb/e/e7/DiagonalRelation.png/1280px-DiagonalRela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086" y="1371600"/>
            <a:ext cx="3612444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99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685800"/>
            <a:ext cx="8839200" cy="5943600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He, Ne, Ar, </a:t>
            </a:r>
            <a:r>
              <a:rPr lang="cs-CZ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Rn</a:t>
            </a: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konfigurace ns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np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velmi stálá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velmi vysoké ionizační energie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málo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deformabilní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diamagnetické,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monoatomické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plyny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slabé van der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Waalsovy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síly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 plyny se obtížně zkapalňují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všechny vlastnosti se mění monotónně: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- velikost atomů roste se stoupajícím proton. č.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- IE klesá se stoupajícím proton. č.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- body tání a varu se zvyšují se stoupajícím proton. č.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(s velikostí atomů roste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polarizibilita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 a schopnost interakce atomů navzájem, i s jinými atomy  zvyšování bodu varu a tání)</a:t>
            </a:r>
          </a:p>
        </p:txBody>
      </p:sp>
    </p:spTree>
    <p:extLst>
      <p:ext uri="{BB962C8B-B14F-4D97-AF65-F5344CB8AC3E}">
        <p14:creationId xmlns:p14="http://schemas.microsoft.com/office/powerpoint/2010/main" val="326382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228600"/>
            <a:ext cx="822960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en-US" sz="2400" dirty="0" smtClean="0">
                <a:latin typeface="Times New Roman" pitchFamily="18" charset="0"/>
              </a:rPr>
              <a:t>málo rozpustné v polárních i nepolárních rozpouštědlech</a:t>
            </a:r>
          </a:p>
          <a:p>
            <a:pPr marL="0" indent="0" eaLnBrk="1" hangingPunct="1">
              <a:buNone/>
            </a:pPr>
            <a:endParaRPr lang="cs-CZ" altLang="en-US" sz="1000" dirty="0" smtClean="0">
              <a:latin typeface="Times New Roman" pitchFamily="18" charset="0"/>
            </a:endParaRPr>
          </a:p>
          <a:p>
            <a:pPr marL="0" indent="0" eaLnBrk="1" hangingPunct="1">
              <a:buNone/>
            </a:pPr>
            <a:r>
              <a:rPr lang="cs-CZ" altLang="en-US" sz="2400" dirty="0" smtClean="0">
                <a:latin typeface="Times New Roman" pitchFamily="18" charset="0"/>
              </a:rPr>
              <a:t>malá adsorpční schopnost</a:t>
            </a:r>
          </a:p>
          <a:p>
            <a:pPr marL="0" indent="0" eaLnBrk="1" hangingPunct="1">
              <a:buNone/>
            </a:pPr>
            <a:endParaRPr lang="cs-CZ" altLang="en-US" sz="1000" dirty="0" smtClean="0">
              <a:latin typeface="Times New Roman" pitchFamily="18" charset="0"/>
            </a:endParaRPr>
          </a:p>
          <a:p>
            <a:pPr marL="0" indent="0" eaLnBrk="1" hangingPunct="1">
              <a:buNone/>
            </a:pPr>
            <a:r>
              <a:rPr lang="cs-CZ" altLang="en-US" sz="2400" dirty="0" smtClean="0">
                <a:latin typeface="Times New Roman" pitchFamily="18" charset="0"/>
              </a:rPr>
              <a:t>bez chuti, zápachu, bezbarvé</a:t>
            </a:r>
          </a:p>
          <a:p>
            <a:pPr marL="0" indent="0" eaLnBrk="1" hangingPunct="1">
              <a:buNone/>
            </a:pPr>
            <a:endParaRPr lang="cs-CZ" altLang="en-US" sz="1000" dirty="0" smtClean="0">
              <a:latin typeface="Times New Roman" pitchFamily="18" charset="0"/>
            </a:endParaRPr>
          </a:p>
          <a:p>
            <a:pPr marL="0" indent="0" eaLnBrk="1" hangingPunct="1">
              <a:buNone/>
            </a:pPr>
            <a:r>
              <a:rPr lang="cs-CZ" altLang="en-US" sz="2400" dirty="0" smtClean="0">
                <a:latin typeface="Times New Roman" pitchFamily="18" charset="0"/>
              </a:rPr>
              <a:t>chemicky netečné (známo pouze několik sloučenin, hlavně u těžších homologů)</a:t>
            </a:r>
          </a:p>
          <a:p>
            <a:pPr eaLnBrk="1" hangingPunct="1"/>
            <a:endParaRPr lang="cs-CZ" altLang="en-US" sz="2400" dirty="0" smtClean="0">
              <a:latin typeface="Times New Roman" pitchFamily="18" charset="0"/>
            </a:endParaRPr>
          </a:p>
          <a:p>
            <a:pPr eaLnBrk="1" hangingPunct="1"/>
            <a:endParaRPr lang="cs-CZ" altLang="en-US" sz="2400" dirty="0" smtClean="0">
              <a:latin typeface="Times New Roman" pitchFamily="18" charset="0"/>
            </a:endParaRPr>
          </a:p>
        </p:txBody>
      </p:sp>
      <p:pic>
        <p:nvPicPr>
          <p:cNvPr id="97282" name="Picture 2" descr="https://s3-us-west-2.amazonaws.com/courses-images/wp-content/uploads/sites/752/2016/09/26194608/noble-20gas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3048000"/>
            <a:ext cx="7086600" cy="350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50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Helium</a:t>
            </a:r>
            <a:endParaRPr lang="cs-CZ" sz="3200" b="1" dirty="0"/>
          </a:p>
        </p:txBody>
      </p:sp>
      <p:sp>
        <p:nvSpPr>
          <p:cNvPr id="5" name="Obdélník 4"/>
          <p:cNvSpPr/>
          <p:nvPr/>
        </p:nvSpPr>
        <p:spPr>
          <a:xfrm>
            <a:off x="220494" y="1219200"/>
            <a:ext cx="8763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Bezbarvý plyn, bez chuti a zápachu, chemicky zcela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inertní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v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vodě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velmi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málo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rozpustný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Přírodní helium je směsí dvou stabilních izotopů: 0,0001 % 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He a 99,999 % 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He. Uměle byly připraveny radioaktivní izotopy helia s nukleonovými čísly 5 až 10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Helium je jediná látka, která při nízkých teplotách a normálním tlaku zůstává kapalná až k teplotě absolutní nuly. Pevné helium lze získat pouze za zvýšeného tlaku. Helium má ze všech známých látek nejnižší bod varu.</a:t>
            </a:r>
          </a:p>
          <a:p>
            <a:pPr algn="just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Helium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 i ostatní vzácné plyny mají malé elektrické průrazné napětí, snadno se ionizují a dobře vedou elektrický proud. Toho se využívá při výrobě výbojek. Helium září intenzivně žlutě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7239000" y="304800"/>
            <a:ext cx="470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1s</a:t>
            </a:r>
            <a:r>
              <a:rPr lang="cs-CZ" baseline="30000" dirty="0"/>
              <a:t>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275049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cs-CZ" sz="2800" b="1" dirty="0"/>
              <a:t>Helium</a:t>
            </a:r>
            <a:endParaRPr lang="cs-CZ" sz="2800" dirty="0"/>
          </a:p>
        </p:txBody>
      </p:sp>
      <p:sp>
        <p:nvSpPr>
          <p:cNvPr id="4" name="Obdélník 3"/>
          <p:cNvSpPr/>
          <p:nvPr/>
        </p:nvSpPr>
        <p:spPr>
          <a:xfrm>
            <a:off x="162128" y="1447800"/>
            <a:ext cx="86868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Helium tvoří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druhou nejvíce zastoupenou složku vesmírné hmoty.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Zemi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 přítomno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jen velmi vzácně.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Vzniká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jako produkt radioaktivního rozpadu některých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prvků. V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zemské atmosféře se vyskytuje jen ve vyšších vrstvách a díky své mimořádně nízké hmotnosti postupně z atmosféry vyprchává do meziplanetárního prostoru. V atmosféře Země (do výšky 200 km) tvoří 0,000524 objemových procent (tj.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5,24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ppm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menším množství až 9 % se nachází v zemním plynu, z něhož se také získává vymrazováním. Vzácně vyvěrá helium i trhlinami v zemi, nejznámější oblasti těchto vývěrů leží ve Skalistých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horách v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USA a v Kanadě. Předpokládá se, že veškeré toto helium je produktem jaderného rozpadu prvků v zemské kůře (částice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alfa jsou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jádry atomů helia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32055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97212" y="990600"/>
            <a:ext cx="8382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Od roku 1917 se v Severní Americe získává helium z ložisek zemního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plynu (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emní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plyn z oblasti Texasu, Kansasu a Oklahomy obsahuje až 7 %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helia). Od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methanu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ostatních plynů se odděluje frakční destilací.</a:t>
            </a: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Další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možnost je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zahřívání minerálů,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ve kterých se helium vyskytuje 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cleveit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 monazit a 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thorianit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 teplotou cca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1 200 °C. </a:t>
            </a:r>
          </a:p>
          <a:p>
            <a:endParaRPr lang="cs-CZ" sz="2000" dirty="0" smtClean="0"/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Celkové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zásoby zemního plynu s obsahem helia se v USA odhadují na 4 miliardy m</a:t>
            </a:r>
            <a:r>
              <a:rPr lang="cs-CZ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v Alžírsku na 1,8 a v Rusku na 1,7 miliardy m</a:t>
            </a:r>
            <a:r>
              <a:rPr lang="cs-CZ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83298" name="Picture 2" descr="VÃ½sledek obrÃ¡zku pro helium usa qat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87" y="3948449"/>
            <a:ext cx="3276600" cy="264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300" name="Picture 4" descr="SouvisejÃ­cÃ­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71" y="3746470"/>
            <a:ext cx="4743450" cy="28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cs-CZ" sz="2800" b="1" dirty="0"/>
              <a:t>Helium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02437926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Kapaln</a:t>
            </a:r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helium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6370" name="Picture 2" descr="https://upload.wikimedia.org/wikipedia/commons/8/82/F%C3%A1zov%C3%BD_diagra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553" y="3810000"/>
            <a:ext cx="4661170" cy="294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04800" y="990600"/>
            <a:ext cx="8763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Kapalné helium se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vyskytuje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ve dvou formách –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helium 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při teplotách 2,1768–4,21 K a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helium II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 teplotách nižších než 2,1768 K (za normálního tlaku) (tzv. lambda bod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Ob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formy helia se nemohou vyskytovat v jedné nádobě současně vedle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sebe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n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ad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lambda teplotou se může vyskytovat pouze helium I a pod lambda teplotou pouze helium II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elium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I se chová jako běžné tekutiny, helium II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supratekut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é - nemá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prakticky žádné vnitřní tření,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teče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nesmírně rychle,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díky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kapilárnímu jevu přetéká stěny nádob,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vytéká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horním koncem do něj ponořené kapiláry (jev zvaný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fontánový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efekt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). Má také největší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tepelnou vodivost ze všech doposud známých látek.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6372" name="Picture 4" descr="https://upload.wikimedia.org/wikipedia/commons/thumb/b/b7/Helium-II-creep.svg/800px-Helium-II-creep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74268"/>
            <a:ext cx="1884578" cy="261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3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571998"/>
            <a:ext cx="1907179" cy="163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902863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72374" y="533400"/>
            <a:ext cx="8686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Vzhledem ke své extrémně nízké hustotě a inertnímu chování se helium používá k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plnění balónů 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 vzducholodí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náhrada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hořlavého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vodíku). Nevýhodou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vysoká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cena. Navíc má atom helia velmi malý průměr, snadno difunduje skrze pevné materiály a dochází tak ke ztrátám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Směsí helia, kyslíku a dusíku se plní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tlakové láhve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 dýchací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směsí (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helox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určenou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pro potápění do velkých hloubek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Na rozdíl od dusíku totiž ani pod velkým tlakem nezpůsobuje tzv. hloubkové opojení,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omezuje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vznik otravy kyslíkem a současně zmenšuje riziko kesonové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nemoci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85348" name="Picture 4" descr="https://upload.wikimedia.org/wikipedia/commons/2/2a/Goodyear-blim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505200"/>
            <a:ext cx="5321230" cy="211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24255" y="5943600"/>
            <a:ext cx="85019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Pokud člověk nadechne helium, rezonanční frekvence dýchacích cest se změní a to ovlivní zabarvení hlasu.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94380972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Ã½sledek obrÃ¡zku pro helium us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95600"/>
            <a:ext cx="5936102" cy="310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28600" y="609600"/>
            <a:ext cx="8686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Mimořádně nízká teplota varu předurčuje kapalné helium jako jedno ze základních médií pro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kryogenní techniky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především pro výzkum i praktické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využití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supravodivosti a supratekutosti různých materiálů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Helium se ve směsi s neonem používá k plnění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reklamních osvětlovačů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obloukových lamp a doutnavek. Výboj v heliu má intenzivně žlutou barvu.</a:t>
            </a:r>
          </a:p>
        </p:txBody>
      </p:sp>
      <p:pic>
        <p:nvPicPr>
          <p:cNvPr id="7" name="Picture 2" descr="https://upload.wikimedia.org/wikipedia/commons/thumb/1/1f/HeTube.jpg/800px-HeTub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570" y="3104128"/>
            <a:ext cx="2577830" cy="257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32596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VÃ½sledek obrÃ¡zku pro He@C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133600"/>
            <a:ext cx="44196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Sloučeniny h</a:t>
            </a:r>
            <a:r>
              <a:rPr lang="en-US" dirty="0" err="1" smtClean="0"/>
              <a:t>eli</a:t>
            </a:r>
            <a:r>
              <a:rPr lang="cs-CZ" dirty="0" smtClean="0"/>
              <a:t>a</a:t>
            </a:r>
            <a:endParaRPr lang="cs-CZ" dirty="0"/>
          </a:p>
        </p:txBody>
      </p:sp>
      <p:pic>
        <p:nvPicPr>
          <p:cNvPr id="2050" name="Picture 2" descr="VÃ½sledek obrÃ¡zku pro helium clathr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97396"/>
            <a:ext cx="1752378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08280" y="1557063"/>
            <a:ext cx="917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hydráty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246190" y="4953000"/>
            <a:ext cx="2068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Adukty</a:t>
            </a:r>
            <a:r>
              <a:rPr lang="cs-CZ" dirty="0" smtClean="0"/>
              <a:t> s fullerenem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883934" y="5911334"/>
            <a:ext cx="5695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He proniká také do struktury s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ilik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átů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perovskitů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99019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Neon</a:t>
            </a:r>
            <a:endParaRPr lang="cs-CZ" sz="3200" b="1" dirty="0"/>
          </a:p>
        </p:txBody>
      </p:sp>
      <p:sp>
        <p:nvSpPr>
          <p:cNvPr id="4" name="Obdélník 3"/>
          <p:cNvSpPr/>
          <p:nvPr/>
        </p:nvSpPr>
        <p:spPr>
          <a:xfrm>
            <a:off x="168613" y="990600"/>
            <a:ext cx="8839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Bezbarvý plyn, bez chuti a zápachu, nereaktivní, naprosto inertní.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Přírodní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neon je směsí tří stabilních izotopů, největší podíl (90,92%) zaujímá izotop 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Ne.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Neon se snadno ionizuje, a v ionizovaném stavu intenzivně září.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7086600" y="381000"/>
            <a:ext cx="1293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[He] 2s</a:t>
            </a:r>
            <a:r>
              <a:rPr lang="cs-CZ" baseline="30000" dirty="0"/>
              <a:t>2</a:t>
            </a:r>
            <a:r>
              <a:rPr lang="cs-CZ" dirty="0"/>
              <a:t> 2p</a:t>
            </a:r>
            <a:r>
              <a:rPr lang="cs-CZ" baseline="30000" dirty="0"/>
              <a:t>6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144294" y="4648200"/>
            <a:ext cx="8686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přítomen v zemské atmosféře v koncentraci přibližně 0,001 8 % (Ve 100 litrech vzduchu je přibližně 1,82 ml neonu), je tedy po argonu druhým nejrozšířenějším vzácným plynem v zemské atmosféře a pátým nejrozšířenějším plynem v suchém vzduchu.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Je získáván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frakční destilací zkapalněného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vzduchu nebo frakční adsorpcí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na aktivní uhlí, při teplotách kapalného vzduchu.</a:t>
            </a:r>
          </a:p>
        </p:txBody>
      </p:sp>
      <p:sp>
        <p:nvSpPr>
          <p:cNvPr id="7" name="Obdélník 6"/>
          <p:cNvSpPr/>
          <p:nvPr/>
        </p:nvSpPr>
        <p:spPr>
          <a:xfrm>
            <a:off x="286966" y="3048000"/>
            <a:ext cx="3733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Chemické sloučeniny neonu nejsou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známy, ale vytváří hydráty</a:t>
            </a:r>
            <a:endParaRPr lang="cs-CZ" sz="2000" dirty="0"/>
          </a:p>
        </p:txBody>
      </p:sp>
      <p:pic>
        <p:nvPicPr>
          <p:cNvPr id="8" name="Picture 2" descr="https://upload.wikimedia.org/wikipedia/commons/thumb/9/91/Ne-water_clathrate.png/800px-Ne-water_clathra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766" y="2621816"/>
            <a:ext cx="2057401" cy="200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448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Image showing periodicity of the chemical elements for density of solid in a periodic table heatscape style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1371600"/>
            <a:ext cx="85344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133600" y="533400"/>
            <a:ext cx="4713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Hustota prvků v pevném stavu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6355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685800"/>
            <a:ext cx="88002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Elektrickým výbojem v prostředí neonu o tlaku několik torrů (okolo 1% atmosférického tlaku) vzniká intenzivní světelné záření oranžově-červené (šarlatové) barvy. Tohoto jevu se využívá pří výrobě výbojek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(tzv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neonek).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9442" name="Picture 2" descr="https://upload.wikimedia.org/wikipedia/commons/thumb/8/88/NeTube.jpg/800px-NeTub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114800"/>
            <a:ext cx="2515847" cy="251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65888" y="1868031"/>
            <a:ext cx="85745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Neonové trubice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používají v různých oblastech elektrotechniky (usměrňovače, pojistky, reduktory napětí…).</a:t>
            </a: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Kapalný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neon se využívá v 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kryogenní technice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jako náhrada dražšího a obtížněji připravitelného kapalného helia.</a:t>
            </a: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Neon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slouží i jako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náplň do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některých typů 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laserů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89444" name="Picture 4" descr="SouvisejÃ­cÃ­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89" y="4219224"/>
            <a:ext cx="2153056" cy="241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446" name="Picture 6" descr="SouvisejÃ­cÃ­ obrÃ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385771"/>
            <a:ext cx="2362200" cy="228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59539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9632" y="168613"/>
            <a:ext cx="8229600" cy="750332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Argon</a:t>
            </a:r>
            <a:endParaRPr lang="cs-CZ" b="1" dirty="0"/>
          </a:p>
        </p:txBody>
      </p:sp>
      <p:sp>
        <p:nvSpPr>
          <p:cNvPr id="4" name="Obdélník 3"/>
          <p:cNvSpPr/>
          <p:nvPr/>
        </p:nvSpPr>
        <p:spPr>
          <a:xfrm>
            <a:off x="215630" y="990600"/>
            <a:ext cx="8763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Bezbarvý plyn, bez chuti a zápachu, velmi málo reaktivní.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Rozpustný ve vodě (rozpustnější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než kyslík).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Lépe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rozpouští v nepolárních organických rozpouštědlech. Argon lze adsorbovat na aktivním uhlí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73996" y="3657600"/>
            <a:ext cx="56744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Argon je hojně zastoupen v zemské atmosféře. Tvoří přibližně její 1 % (ve 100 l vzduchu je 934 ml argonu) je proto poměrně snadno získáván frakční destilací zkapalněného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vzduchu nebo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frakční adsorpcí na aktivní uhlí při teplotě kapalného vzduchu.</a:t>
            </a:r>
          </a:p>
        </p:txBody>
      </p:sp>
      <p:sp>
        <p:nvSpPr>
          <p:cNvPr id="6" name="Obdélník 5"/>
          <p:cNvSpPr/>
          <p:nvPr/>
        </p:nvSpPr>
        <p:spPr>
          <a:xfrm>
            <a:off x="7315200" y="533400"/>
            <a:ext cx="1298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[Ne] 3s</a:t>
            </a:r>
            <a:r>
              <a:rPr lang="cs-CZ" baseline="30000" dirty="0"/>
              <a:t>2</a:t>
            </a:r>
            <a:r>
              <a:rPr lang="cs-CZ" dirty="0"/>
              <a:t> 3p</a:t>
            </a:r>
            <a:r>
              <a:rPr lang="cs-CZ" baseline="30000" dirty="0"/>
              <a:t>6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332362" y="2133600"/>
            <a:ext cx="86462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Argon se stejně jako ostatní vzácné plyny snadno ionizuje, a v ionizovaném stavu září. Toho se využívá v osvětlovací technice. Argon září při větší koncentraci červeně, při nižších přechází přes fialovou a modrou až k bílé barvě.</a:t>
            </a:r>
          </a:p>
        </p:txBody>
      </p:sp>
      <p:pic>
        <p:nvPicPr>
          <p:cNvPr id="8" name="Picture 2" descr="https://upload.wikimedia.org/wikipedia/commons/thumb/2/2f/ArTube.jpg/800px-ArTub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426" y="3217396"/>
            <a:ext cx="2819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308042" y="5791200"/>
            <a:ext cx="68547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Sloučenina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argonu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HArF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Vzniká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reakcí argonu s fluorovodíkem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při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teplotě 8 K.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stabilní do teploty 40 K.</a:t>
            </a:r>
          </a:p>
        </p:txBody>
      </p:sp>
    </p:spTree>
    <p:extLst>
      <p:ext uri="{BB962C8B-B14F-4D97-AF65-F5344CB8AC3E}">
        <p14:creationId xmlns:p14="http://schemas.microsoft.com/office/powerpoint/2010/main" val="381343969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304800"/>
            <a:ext cx="88392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Inertních </a:t>
            </a:r>
            <a:r>
              <a:rPr lang="cs-CZ" dirty="0"/>
              <a:t>vlastností argonu se využívá </a:t>
            </a:r>
            <a:r>
              <a:rPr lang="cs-CZ" dirty="0" smtClean="0"/>
              <a:t>při</a:t>
            </a:r>
            <a:r>
              <a:rPr lang="cs-CZ" dirty="0"/>
              <a:t> </a:t>
            </a:r>
            <a:r>
              <a:rPr lang="cs-CZ" b="1" dirty="0"/>
              <a:t>svařování kovů</a:t>
            </a:r>
            <a:r>
              <a:rPr lang="cs-CZ" dirty="0"/>
              <a:t>, kde tvoří </a:t>
            </a:r>
            <a:r>
              <a:rPr lang="cs-CZ" b="1" dirty="0"/>
              <a:t>ochrannou atmosféru</a:t>
            </a:r>
            <a:r>
              <a:rPr lang="cs-CZ" dirty="0"/>
              <a:t> kolem roztaveného kovu </a:t>
            </a:r>
            <a:r>
              <a:rPr lang="cs-CZ" dirty="0" smtClean="0"/>
              <a:t>(zabraňuje </a:t>
            </a:r>
            <a:r>
              <a:rPr lang="cs-CZ" dirty="0"/>
              <a:t>vzniku oxidů a nitridů a tím zhoršování mechanických vlastností </a:t>
            </a:r>
            <a:r>
              <a:rPr lang="cs-CZ" dirty="0" smtClean="0"/>
              <a:t>svaru). V </a:t>
            </a:r>
            <a:r>
              <a:rPr lang="cs-CZ" b="1" dirty="0"/>
              <a:t>metalurgii </a:t>
            </a:r>
            <a:r>
              <a:rPr lang="cs-CZ" dirty="0"/>
              <a:t>se ochranná atmosféra argonu nasazuje při tavení slitin hliníku, titanu, mědi, platinových kovů a dalších.</a:t>
            </a:r>
          </a:p>
          <a:p>
            <a:endParaRPr lang="cs-CZ" dirty="0" smtClean="0"/>
          </a:p>
          <a:p>
            <a:r>
              <a:rPr lang="cs-CZ" dirty="0" smtClean="0"/>
              <a:t>Růst </a:t>
            </a:r>
            <a:r>
              <a:rPr lang="cs-CZ" dirty="0"/>
              <a:t>krystalů superčistého křemíku a germania pro výrobu polovodičových součástek pro výpočetní techniku se uskutečňuje v atmosféře velmi čistého argonu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/>
              <a:t>Argon se ve směsi s dusíkem používá jako ochranná atmosféra žárovek a 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jako </a:t>
            </a:r>
            <a:r>
              <a:rPr lang="cs-CZ" dirty="0"/>
              <a:t>prostředí pro uchovávání potravin. V této směsi se také používá k plnění sáčků (například brambůrek), které jsou takto ochráněny před zvlhnutím a před rozmačkáním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/>
              <a:t>Čistého argonu se používá ve výbojkách, elektrických obloucích a doutnavých trubicích, kde podle koncentrace dokáže vytvořit červenou, fialovou, modrou a bílou barvu</a:t>
            </a:r>
            <a:r>
              <a:rPr lang="cs-CZ" dirty="0" smtClean="0"/>
              <a:t>.</a:t>
            </a:r>
          </a:p>
        </p:txBody>
      </p:sp>
      <p:sp>
        <p:nvSpPr>
          <p:cNvPr id="5" name="AutoShape 6" descr="VÃ½sledek obrÃ¡zku pro argon applic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9047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962400"/>
            <a:ext cx="4762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231891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Krypton</a:t>
            </a:r>
            <a:endParaRPr lang="cs-CZ" sz="3200" b="1" dirty="0"/>
          </a:p>
        </p:txBody>
      </p:sp>
      <p:sp>
        <p:nvSpPr>
          <p:cNvPr id="4" name="Obdélník 3"/>
          <p:cNvSpPr/>
          <p:nvPr/>
        </p:nvSpPr>
        <p:spPr>
          <a:xfrm>
            <a:off x="188068" y="1295400"/>
            <a:ext cx="88392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Bezbarvý plyn, bez chuti a zápachu, nereaktivní, téměř inertní.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Chemické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sloučeniny tvoří pouze vzácně s fluorem a kyslíkem, všechny jsou velmi nestálé a jsou mimořádně silnými oxidačními činidly.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KrF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bílá krystalická látka, silné fluorační činidlo</a:t>
            </a:r>
          </a:p>
          <a:p>
            <a:pPr algn="just"/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Krypton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na rozdíl od předchozích vzácných plynů rozpouští dobře ve vodě a ještě lépe v nepolárních organických rozpouštědlech. Krypton je možno při velmi nízkých teplotách zachytit na aktivním uhlí.</a:t>
            </a:r>
          </a:p>
          <a:p>
            <a:pPr algn="just"/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Krypton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stejně jako ostatní vzácné plyny snadno ionizuje, a v ionizovaném stavu září. Toho se využívá v osvětlovací technice. Světlo vzniklé výbojem v kryptonu má zelenavě až světle fialovou barvu, která zřeďováním kryptonu </a:t>
            </a:r>
          </a:p>
        </p:txBody>
      </p:sp>
      <p:sp>
        <p:nvSpPr>
          <p:cNvPr id="5" name="Obdélník 4"/>
          <p:cNvSpPr/>
          <p:nvPr/>
        </p:nvSpPr>
        <p:spPr>
          <a:xfrm>
            <a:off x="6477000" y="457200"/>
            <a:ext cx="1696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[Ar] 3d</a:t>
            </a:r>
            <a:r>
              <a:rPr lang="cs-CZ" baseline="30000" dirty="0"/>
              <a:t>10</a:t>
            </a:r>
            <a:r>
              <a:rPr lang="cs-CZ" dirty="0"/>
              <a:t> 4s</a:t>
            </a:r>
            <a:r>
              <a:rPr lang="cs-CZ" baseline="30000" dirty="0"/>
              <a:t>2</a:t>
            </a:r>
            <a:r>
              <a:rPr lang="cs-CZ" dirty="0"/>
              <a:t> 4p</a:t>
            </a:r>
            <a:r>
              <a:rPr lang="cs-CZ" baseline="30000" dirty="0"/>
              <a:t>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344716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38847" y="457200"/>
            <a:ext cx="8610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Krypton je přítomen v zemské atmosféře v koncentraci přibližně 0,0001 %. Je získáván frakční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destilací zkapalněného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vzduchu. Vzniká také jako jeden z produktů radioaktivního rozpadu uranu a lze jej nalézt v plynných produktech jaderných reaktorů. Další možností získání kryptonu je frakční adsorpce na aktivní uhlí za teplot kapalného vzduchu.</a:t>
            </a:r>
          </a:p>
        </p:txBody>
      </p:sp>
      <p:sp>
        <p:nvSpPr>
          <p:cNvPr id="5" name="Obdélník 4"/>
          <p:cNvSpPr/>
          <p:nvPr/>
        </p:nvSpPr>
        <p:spPr>
          <a:xfrm>
            <a:off x="376947" y="2362200"/>
            <a:ext cx="85344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Krypton má řadu izotopů, z nich 6 je stabilních a další z nich podléhají radioaktivní přeměně. Určení vzájemného poměru různých izotopů kryptonu může v určitých případech sloužit k datování stáří hornin nebo podzemních vod.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Protože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izotopy kryptonu vznikají i při výbuchu nukleárních bomb, výzkum zastoupení vybraných izotopů lze použít k posouzení velikosti depozice produktů jaderných zkoušek ve zkoumaných lokalitách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Krypton-83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 používá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při zobrazování  dýchacích cest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re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onanc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(MRI) 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28514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28600" y="381000"/>
            <a:ext cx="8763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Krypton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nachází uplatnění hlavně v osvětlovací technice, kde se ho využívá k plnění kryptonových žárovek a některých zářivek. Krypton se dá dále použít ve výbojkách, obloukových lampách a doutnavých trubicích. Světlo vzniklé výbojem v kryptonu má zelenavě až světle fialovou barvu, která se jeho ředěním v nádobě vytrácí a při velkém zředění začne vydávat bílé světlo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Krypton se také spolu s některými dalšími inertními plyny používá pro plnění izolačních dvojskel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8418" name="Picture 2" descr="https://upload.wikimedia.org/wikipedia/commons/thumb/e/e7/KrTube.jpg/800px-KrTub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841946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87485" y="502920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Vdechování směsi kyslíku s kryptonem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za normálního tlaku během několika minut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vyvolává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silné narkotické účinky.</a:t>
            </a:r>
          </a:p>
        </p:txBody>
      </p:sp>
    </p:spTree>
    <p:extLst>
      <p:ext uri="{BB962C8B-B14F-4D97-AF65-F5344CB8AC3E}">
        <p14:creationId xmlns:p14="http://schemas.microsoft.com/office/powerpoint/2010/main" val="362949567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Xenon</a:t>
            </a:r>
            <a:endParaRPr lang="cs-CZ" sz="3200" b="1" dirty="0"/>
          </a:p>
        </p:txBody>
      </p:sp>
      <p:sp>
        <p:nvSpPr>
          <p:cNvPr id="5" name="Obdélník 4"/>
          <p:cNvSpPr/>
          <p:nvPr/>
        </p:nvSpPr>
        <p:spPr>
          <a:xfrm>
            <a:off x="157264" y="990600"/>
            <a:ext cx="88343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Bezbarvý plyn, bez chuti a zápachu, nereaktivní.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velmi dobře rozpustný ve vodě a ještě lépe rozpustný v nepolárních organických rozpouštědlech.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Xenon se stejně jako ostatní vzácné plyny snadno ionizuje, a v ionizovaném stavu září. Toho se využívá v osvětlovací technice. Xenon září fialovou barvou, ale ředěním xenonu ve výbojové trubici barva ztrácí na plnosti a při velkém zředění vydává xenon pouze bílé světlo.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69132" y="3545145"/>
            <a:ext cx="861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Xenon má řadu izotopů, z nich šest je stabilních, tři mají poločas přeměny delší než 10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 14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let, a přibližně dvacet nestabilních, podléhajících další radioaktivní přeměně. Určení vzájemného poměru různých izotopů xenonu v horninách slouží ke 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studiu geologických přeměn zemské kůry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Studium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izotopů xenonu vázaného v meteoritech přispívá k pochopení 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formování našeho </a:t>
            </a:r>
            <a:r>
              <a:rPr 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sluneční soustavy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50225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04800" y="381000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Vdechování směsi kyslíku s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xenonem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i za normálního tlaku během několika minut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vyvolává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silné narkotické účinky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Ruští sportovci na Zimních olympijských hrách 2014 údajně inhalovali xenon jako doping</a:t>
            </a:r>
          </a:p>
        </p:txBody>
      </p:sp>
      <p:sp>
        <p:nvSpPr>
          <p:cNvPr id="6" name="Obdélník 5"/>
          <p:cNvSpPr/>
          <p:nvPr/>
        </p:nvSpPr>
        <p:spPr>
          <a:xfrm>
            <a:off x="152400" y="382013"/>
            <a:ext cx="8839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Xenon je přítomen v zemské atmosféře v koncentraci přibližně 5×10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%. 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Byl nalezen i v některých pramenech minerálních vod, kam se dostává jako produkt rozpadu izotopů uranu a plutonia. 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získáván frakční destilací zkapalněného vzduchu nebo frakční adsorpcí na aktivním uhlí za teplot kapalného vzduchu.</a:t>
            </a:r>
          </a:p>
        </p:txBody>
      </p:sp>
      <p:sp>
        <p:nvSpPr>
          <p:cNvPr id="7" name="Obdélník 6"/>
          <p:cNvSpPr/>
          <p:nvPr/>
        </p:nvSpPr>
        <p:spPr>
          <a:xfrm>
            <a:off x="228600" y="2667000"/>
            <a:ext cx="8686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Xenon se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využívá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 výrobě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výbojek, obloukových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lamp a doutnavých trubic.</a:t>
            </a:r>
          </a:p>
        </p:txBody>
      </p:sp>
      <p:pic>
        <p:nvPicPr>
          <p:cNvPr id="196610" name="Picture 2" descr="https://upload.wikimedia.org/wikipedia/commons/thumb/5/59/XeTube.jpg/800px-XeTub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467113"/>
            <a:ext cx="3124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17744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457200"/>
            <a:ext cx="8229600" cy="5791200"/>
          </a:xfrm>
        </p:spPr>
        <p:txBody>
          <a:bodyPr>
            <a:normAutofit lnSpcReduction="10000"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cs-CZ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Sloučeniny </a:t>
            </a:r>
            <a:r>
              <a:rPr lang="cs-CZ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endParaRPr lang="cs-CZ" alt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sloučeniny tvoří pouze vzácně s fluorem, chlorem a kyslíkem, všechny jsou velmi nestálé a jsou mimořádně 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silnými oxidačními činidly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XeF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XeF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XeF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vznikají přímou reakcí prvků</a:t>
            </a:r>
          </a:p>
          <a:p>
            <a:pPr eaLnBrk="1" hangingPunct="1">
              <a:buFontTx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XeF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+ 3H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XeO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3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+ 6HF</a:t>
            </a:r>
          </a:p>
          <a:p>
            <a:pPr eaLnBrk="1" hangingPunct="1">
              <a:buFontTx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	XeO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3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+ OH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-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 HXeO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4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-</a:t>
            </a:r>
          </a:p>
          <a:p>
            <a:pPr eaLnBrk="1" hangingPunct="1">
              <a:buFontTx/>
              <a:buNone/>
            </a:pPr>
            <a:endParaRPr lang="cs-CZ" altLang="en-US" sz="2000" baseline="3000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buFontTx/>
              <a:buNone/>
            </a:pPr>
            <a:endParaRPr lang="cs-CZ" altLang="en-US" sz="2000" baseline="3000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buFontTx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	2HXeO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4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-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+ 2OH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-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 XeO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6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4-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Xe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+ 2H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O</a:t>
            </a:r>
          </a:p>
          <a:p>
            <a:pPr eaLnBrk="1" hangingPunct="1">
              <a:buFontTx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buFontTx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buFontTx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	Ba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XeO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6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+ 2H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4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 2BaSO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4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XeO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4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+ 2H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O</a:t>
            </a:r>
          </a:p>
          <a:p>
            <a:pPr eaLnBrk="1" hangingPunct="1">
              <a:buFontTx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>
              <a:buNone/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Trioxid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xenonu (oxid xenonový) je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silně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explozivní. 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buFontTx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buFontTx/>
              <a:buNone/>
            </a:pPr>
            <a:endParaRPr lang="cs-CZ" altLang="en-US" sz="2000" baseline="3000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buFontTx/>
              <a:buNone/>
            </a:pPr>
            <a:endParaRPr lang="cs-CZ" altLang="en-US" sz="2000" baseline="3000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buFontTx/>
              <a:buNone/>
            </a:pPr>
            <a:endParaRPr lang="cs-CZ" altLang="en-US" sz="2000" baseline="3000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</p:txBody>
      </p:sp>
      <p:pic>
        <p:nvPicPr>
          <p:cNvPr id="13824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057400"/>
            <a:ext cx="2019821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944110" y="4724400"/>
            <a:ext cx="600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XeF</a:t>
            </a:r>
            <a:r>
              <a:rPr lang="cs-CZ" baseline="-25000" dirty="0" smtClean="0"/>
              <a:t>4</a:t>
            </a:r>
            <a:endParaRPr lang="cs-CZ" baseline="-25000" dirty="0"/>
          </a:p>
        </p:txBody>
      </p:sp>
      <p:pic>
        <p:nvPicPr>
          <p:cNvPr id="100354" name="Picture 2" descr="VÃ½sledek obrÃ¡zku pro xenon triox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486400"/>
            <a:ext cx="1693999" cy="112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50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57200" y="666690"/>
            <a:ext cx="36118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Hydráty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 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• 5.75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5" name="Obdélník 4"/>
          <p:cNvSpPr/>
          <p:nvPr/>
        </p:nvSpPr>
        <p:spPr>
          <a:xfrm>
            <a:off x="304800" y="3276600"/>
            <a:ext cx="8305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Klathráty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Kr 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pronikají do dutin v krystalické mřížce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melanophlogitu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7222" name="Picture 6" descr="MelanophlogiteItali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267200"/>
            <a:ext cx="2514600" cy="174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6" name="Picture 2" descr="https://markforeman.files.wordpress.com/2011/10/central-part-of-the-cell-of-the-xenon-water-clathrate.png?w=468&amp;h=4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55579"/>
            <a:ext cx="2364998" cy="219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01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VÃ½sledek obrÃ¡zku pro redox potential tab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VÃ½sledek obrÃ¡zku pro redox potential tabl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6" descr="VÃ½sledek obrÃ¡zku pro redox potential tabl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566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425201"/>
            <a:ext cx="5497748" cy="434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387417" y="914400"/>
            <a:ext cx="855898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Redoxní potenciál (oxidačně-redukční potenciál,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redox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potenciál) = míra schopnosti redoxního systému převést jednoho z reakčních partnerů do oxidovaného stavu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Vyjadřuje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redukční stav systému v milivoltech (napětí mezi standardní vodíkovou elektrodou a příslušným oxidačně-redukčním přechodem)</a:t>
            </a:r>
          </a:p>
        </p:txBody>
      </p:sp>
      <p:sp>
        <p:nvSpPr>
          <p:cNvPr id="8" name="Obdélník 7"/>
          <p:cNvSpPr/>
          <p:nvPr/>
        </p:nvSpPr>
        <p:spPr>
          <a:xfrm>
            <a:off x="2743200" y="317761"/>
            <a:ext cx="44347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smtClean="0"/>
              <a:t>Oxidačně-redukční </a:t>
            </a:r>
            <a:r>
              <a:rPr lang="cs-CZ" sz="2800" b="1" dirty="0"/>
              <a:t>potenciál</a:t>
            </a:r>
          </a:p>
        </p:txBody>
      </p:sp>
      <p:sp>
        <p:nvSpPr>
          <p:cNvPr id="9" name="Obdélník 8"/>
          <p:cNvSpPr/>
          <p:nvPr/>
        </p:nvSpPr>
        <p:spPr>
          <a:xfrm>
            <a:off x="387416" y="3048000"/>
            <a:ext cx="29653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Čím více má činidlo E&gt;0, tím větším je oxidačním činidlem, čím má E&lt;0, tím je silnějším redukčním činidlem. </a:t>
            </a:r>
          </a:p>
          <a:p>
            <a:endParaRPr lang="cs-CZ" dirty="0" smtClean="0"/>
          </a:p>
          <a:p>
            <a:r>
              <a:rPr lang="cs-CZ" dirty="0" smtClean="0"/>
              <a:t>Čím </a:t>
            </a:r>
            <a:r>
              <a:rPr lang="cs-CZ" dirty="0"/>
              <a:t>má kov zápornější hodnotu redoxního potenciálu, tím má větší schopnost uvolňovat elektrony.</a:t>
            </a:r>
          </a:p>
        </p:txBody>
      </p:sp>
    </p:spTree>
    <p:extLst>
      <p:ext uri="{BB962C8B-B14F-4D97-AF65-F5344CB8AC3E}">
        <p14:creationId xmlns:p14="http://schemas.microsoft.com/office/powerpoint/2010/main" val="219593545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070043" y="304800"/>
            <a:ext cx="7543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/>
              <a:t>Radon</a:t>
            </a:r>
          </a:p>
        </p:txBody>
      </p:sp>
      <p:sp>
        <p:nvSpPr>
          <p:cNvPr id="5" name="Obdélník 4"/>
          <p:cNvSpPr/>
          <p:nvPr/>
        </p:nvSpPr>
        <p:spPr>
          <a:xfrm>
            <a:off x="228600" y="1143000"/>
            <a:ext cx="840469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= nejtěžší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přirozeně se vyskytující chemický prvek ve skupině vzácných plynů, je radioaktivní a nemá žádný stabilní izotop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Bezbarvý plyn, bez chuti a zápachu, nereaktivní. Vzniká jako produkt radioaktivního rozpadu radia a uranu a díky své nestálosti postupně zaniká dalším radioaktivním rozpadem. Je známo přibližně dvacet nestabilních izotopů radonu.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Radon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velmi dobře rozpustný ve vodě (okolo 51 % svého objemu) a ještě lépe se rozpouští v nepolárních organických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rozpouštědlech a při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velmi nízkých teplotách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jej lze zachytit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 aktivním uhlí.</a:t>
            </a:r>
          </a:p>
        </p:txBody>
      </p:sp>
      <p:sp>
        <p:nvSpPr>
          <p:cNvPr id="7" name="Obdélník 6"/>
          <p:cNvSpPr/>
          <p:nvPr/>
        </p:nvSpPr>
        <p:spPr>
          <a:xfrm>
            <a:off x="304800" y="4876800"/>
            <a:ext cx="8534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Chemické sloučeniny tvoří stejně jako krypton a xenon pouze vzácně s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fluorem (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RnF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, RnF</a:t>
            </a:r>
            <a:r>
              <a:rPr lang="cs-CZ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) a kyslíkem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všechny jsou velmi nestálé a jsou mimořádně silnými oxidačními činidly.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323301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34502" y="1676400"/>
            <a:ext cx="82296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 geologii slouží studium obsahu izotopů radonu v podzemních vodách k určení jejich původu a stáří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Medicínské využití radonu je založeno na skutečnosti, že převážná většina jeho izotopů fungují jako alfa zářiče s poměrně krátkým poločasem přeměny (nestabilnější izotop 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222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Rn má poločas rozpadu 3,82 dne, další izotopy už jen: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220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Rn 54,5 s a 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219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Rn 3,92 s). Používají se proto někdy pro krátkodobé 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lokální ozařování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vybraných tkání.</a:t>
            </a:r>
          </a:p>
          <a:p>
            <a:pPr algn="just"/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Radonová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voda (voda obsahující rozpuštěný radon) se používá rovněž v balneologii, například v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jáchymovských lázních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kam je dopravována potrubím z bývalého uranového dolu Svornost,</a:t>
            </a:r>
          </a:p>
        </p:txBody>
      </p:sp>
      <p:sp>
        <p:nvSpPr>
          <p:cNvPr id="5" name="Nadpis 3"/>
          <p:cNvSpPr>
            <a:spLocks noGrp="1"/>
          </p:cNvSpPr>
          <p:nvPr>
            <p:ph type="title"/>
          </p:nvPr>
        </p:nvSpPr>
        <p:spPr>
          <a:xfrm>
            <a:off x="777402" y="457200"/>
            <a:ext cx="7543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/>
              <a:t>Radon</a:t>
            </a:r>
          </a:p>
        </p:txBody>
      </p:sp>
    </p:spTree>
    <p:extLst>
      <p:ext uri="{BB962C8B-B14F-4D97-AF65-F5344CB8AC3E}">
        <p14:creationId xmlns:p14="http://schemas.microsoft.com/office/powerpoint/2010/main" val="62969946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65889" y="905550"/>
            <a:ext cx="85911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organismu se </a:t>
            </a:r>
            <a:r>
              <a:rPr lang="cs-CZ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220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Rn dostává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zejména vdechováním. Jeho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atomy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snadno pronikají až do plicních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sklípků. Ohrožení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zdraví má původ v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dceřiných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produktech, tzn. v produktech rozpadu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radonu.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Protože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ty mají krátký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poločas rozpadu, rozpadají se z větší části v plicích. Přitom vyzařují vysoce energetické záření alfa. Dlouhodobější ozařování epitelu plicní tkáně může vést k rakovinnému bujení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396" y="2489699"/>
            <a:ext cx="3162300" cy="41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49279"/>
            <a:ext cx="3352800" cy="3823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764318" y="304800"/>
            <a:ext cx="12779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/>
              <a:t>Radon</a:t>
            </a:r>
          </a:p>
        </p:txBody>
      </p:sp>
    </p:spTree>
    <p:extLst>
      <p:ext uri="{BB962C8B-B14F-4D97-AF65-F5344CB8AC3E}">
        <p14:creationId xmlns:p14="http://schemas.microsoft.com/office/powerpoint/2010/main" val="221772660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6891" y="152400"/>
            <a:ext cx="8229600" cy="639762"/>
          </a:xfrm>
        </p:spPr>
        <p:txBody>
          <a:bodyPr>
            <a:normAutofit/>
          </a:bodyPr>
          <a:lstStyle/>
          <a:p>
            <a:r>
              <a:rPr lang="cs-CZ" sz="3200" dirty="0" smtClean="0"/>
              <a:t>Radonová mapa ČR</a:t>
            </a:r>
            <a:endParaRPr lang="cs-CZ" sz="3200" dirty="0"/>
          </a:p>
        </p:txBody>
      </p:sp>
      <p:pic>
        <p:nvPicPr>
          <p:cNvPr id="126978" name="Picture 2" descr="Mapa vÃ½skytu radonu na ÃºzemÃ­ ÄeskÃ© republi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165100" y="838200"/>
            <a:ext cx="87560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Přirozeným zdrojem radonu je geologické podloží, ve kterém se vyskytuje uran. Je přítomen v horninách buď v </a:t>
            </a:r>
            <a:r>
              <a:rPr lang="cs-CZ" dirty="0" smtClean="0"/>
              <a:t>uranových minerálech (</a:t>
            </a:r>
            <a:r>
              <a:rPr lang="cs-CZ" dirty="0"/>
              <a:t>uraninit apod.) nebo v tzv. horninotvorných minerálech tvořících </a:t>
            </a:r>
            <a:r>
              <a:rPr lang="cs-CZ" dirty="0" smtClean="0"/>
              <a:t>horniny </a:t>
            </a:r>
            <a:r>
              <a:rPr lang="cs-CZ" dirty="0"/>
              <a:t>(např. slída v žulách apod.). </a:t>
            </a:r>
          </a:p>
        </p:txBody>
      </p:sp>
      <p:pic>
        <p:nvPicPr>
          <p:cNvPr id="12698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843" y="1752600"/>
            <a:ext cx="6462563" cy="494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039386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0574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en-US" b="1" dirty="0" smtClean="0">
                <a:latin typeface="Times New Roman" pitchFamily="18" charset="0"/>
              </a:rPr>
              <a:t>HALOGENY</a:t>
            </a:r>
          </a:p>
        </p:txBody>
      </p:sp>
    </p:spTree>
    <p:extLst>
      <p:ext uri="{BB962C8B-B14F-4D97-AF65-F5344CB8AC3E}">
        <p14:creationId xmlns:p14="http://schemas.microsoft.com/office/powerpoint/2010/main" val="30047048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81212"/>
            <a:ext cx="8839200" cy="4525963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el. </a:t>
            </a:r>
            <a:r>
              <a:rPr lang="en-US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konfigurace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ns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np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 marL="0" indent="0" eaLnBrk="1" hangingPunct="1">
              <a:buNone/>
            </a:pPr>
            <a:endParaRPr lang="cs-CZ" alt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všechny prvky nekovy, </a:t>
            </a:r>
          </a:p>
          <a:p>
            <a:pPr marL="0" indent="0" eaLnBrk="1" hangingPunct="1">
              <a:buNone/>
            </a:pPr>
            <a:endParaRPr lang="cs-CZ" alt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tvoří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biatomické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molekuly, nízká vazebná energie, </a:t>
            </a:r>
          </a:p>
          <a:p>
            <a:pPr marL="0" indent="0" eaLnBrk="1" hangingPunct="1"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max. u Cl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naopak nejsnadněji disociuje I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0" indent="0" eaLnBrk="1" hangingPunct="1"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7" name="Line 4"/>
          <p:cNvSpPr>
            <a:spLocks noChangeShapeType="1"/>
          </p:cNvSpPr>
          <p:nvPr/>
        </p:nvSpPr>
        <p:spPr bwMode="auto">
          <a:xfrm>
            <a:off x="3132138" y="2852738"/>
            <a:ext cx="0" cy="194468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9" name="AutoShape 6"/>
          <p:cNvSpPr>
            <a:spLocks noChangeArrowheads="1"/>
          </p:cNvSpPr>
          <p:nvPr/>
        </p:nvSpPr>
        <p:spPr bwMode="auto">
          <a:xfrm>
            <a:off x="3276600" y="2781300"/>
            <a:ext cx="287338" cy="1943100"/>
          </a:xfrm>
          <a:prstGeom prst="downArrow">
            <a:avLst>
              <a:gd name="adj1" fmla="val 50000"/>
              <a:gd name="adj2" fmla="val 16906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" name="Obdélník 2"/>
          <p:cNvSpPr/>
          <p:nvPr/>
        </p:nvSpPr>
        <p:spPr>
          <a:xfrm>
            <a:off x="430937" y="5059730"/>
            <a:ext cx="4724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F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	- plyn (slabě zelený)</a:t>
            </a:r>
          </a:p>
          <a:p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Cl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- plyn (žlutý)</a:t>
            </a:r>
          </a:p>
          <a:p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Br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- kapalina (červenohnědé páry)</a:t>
            </a:r>
          </a:p>
          <a:p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I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- krystal. sublimující látka  (fialové páry)</a:t>
            </a:r>
          </a:p>
        </p:txBody>
      </p:sp>
      <p:graphicFrame>
        <p:nvGraphicFramePr>
          <p:cNvPr id="11" name="Object 4"/>
          <p:cNvGraphicFramePr>
            <a:graphicFrameLocks noChangeAspect="1"/>
          </p:cNvGraphicFramePr>
          <p:nvPr/>
        </p:nvGraphicFramePr>
        <p:xfrm>
          <a:off x="6659563" y="134938"/>
          <a:ext cx="1798637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96" name="Photo Editor Photo" r:id="rId3" imgW="2285714" imgH="1714739" progId="MSPhotoEd.3">
                  <p:embed/>
                </p:oleObj>
              </mc:Choice>
              <mc:Fallback>
                <p:oleObj name="Photo Editor Photo" r:id="rId3" imgW="2285714" imgH="171473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134938"/>
                        <a:ext cx="1798637" cy="1349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7"/>
          <p:cNvGraphicFramePr>
            <a:graphicFrameLocks noChangeAspect="1"/>
          </p:cNvGraphicFramePr>
          <p:nvPr/>
        </p:nvGraphicFramePr>
        <p:xfrm>
          <a:off x="6659563" y="1492250"/>
          <a:ext cx="1795462" cy="179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97" name="Photo Editor Photo" r:id="rId5" imgW="9523810" imgH="10266667" progId="MSPhotoEd.3">
                  <p:embed/>
                </p:oleObj>
              </mc:Choice>
              <mc:Fallback>
                <p:oleObj name="Photo Editor Photo" r:id="rId5" imgW="9523810" imgH="1026666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1492250"/>
                        <a:ext cx="1795462" cy="179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0"/>
          <p:cNvGraphicFramePr>
            <a:graphicFrameLocks noChangeAspect="1"/>
          </p:cNvGraphicFramePr>
          <p:nvPr/>
        </p:nvGraphicFramePr>
        <p:xfrm>
          <a:off x="6659563" y="3284538"/>
          <a:ext cx="1800225" cy="216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98" name="Photo Editor Photo" r:id="rId7" imgW="1628571" imgH="1980952" progId="MSPhotoEd.3">
                  <p:embed/>
                </p:oleObj>
              </mc:Choice>
              <mc:Fallback>
                <p:oleObj name="Photo Editor Photo" r:id="rId7" imgW="1628571" imgH="1980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3284538"/>
                        <a:ext cx="1800225" cy="2160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1"/>
          <p:cNvGraphicFramePr>
            <a:graphicFrameLocks noChangeAspect="1"/>
          </p:cNvGraphicFramePr>
          <p:nvPr/>
        </p:nvGraphicFramePr>
        <p:xfrm>
          <a:off x="6659563" y="5229225"/>
          <a:ext cx="1798637" cy="158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99" name="Photo Editor Photo" r:id="rId9" imgW="3428571" imgH="3428571" progId="MSPhotoEd.3">
                  <p:embed/>
                </p:oleObj>
              </mc:Choice>
              <mc:Fallback>
                <p:oleObj name="Photo Editor Photo" r:id="rId9" imgW="3428571" imgH="342857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5229225"/>
                        <a:ext cx="1798637" cy="1582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8494713" y="595313"/>
            <a:ext cx="455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en-US" baseline="0">
                <a:sym typeface="Symbol" pitchFamily="18" charset="2"/>
              </a:rPr>
              <a:t>F</a:t>
            </a:r>
            <a:r>
              <a:rPr lang="cs-CZ" altLang="en-US" baseline="-25000">
                <a:sym typeface="Symbol" pitchFamily="18" charset="2"/>
              </a:rPr>
              <a:t>2</a:t>
            </a:r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8494713" y="2108200"/>
            <a:ext cx="573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aseline="0">
                <a:sym typeface="Symbol" pitchFamily="18" charset="2"/>
              </a:rPr>
              <a:t>Cl</a:t>
            </a:r>
            <a:r>
              <a:rPr lang="cs-CZ" altLang="en-US" baseline="-25000">
                <a:sym typeface="Symbol" pitchFamily="18" charset="2"/>
              </a:rPr>
              <a:t>2</a:t>
            </a:r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8494713" y="3932238"/>
            <a:ext cx="59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aseline="0">
                <a:sym typeface="Symbol" pitchFamily="18" charset="2"/>
              </a:rPr>
              <a:t>Br</a:t>
            </a:r>
            <a:r>
              <a:rPr lang="cs-CZ" altLang="en-US" baseline="-25000">
                <a:sym typeface="Symbol" pitchFamily="18" charset="2"/>
              </a:rPr>
              <a:t>2</a:t>
            </a: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8494713" y="5875338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aseline="0">
                <a:sym typeface="Symbol" pitchFamily="18" charset="2"/>
              </a:rPr>
              <a:t>I</a:t>
            </a:r>
            <a:r>
              <a:rPr lang="cs-CZ" altLang="en-US" baseline="-25000">
                <a:sym typeface="Symbol" pitchFamily="18" charset="2"/>
              </a:rPr>
              <a:t>2</a:t>
            </a:r>
          </a:p>
        </p:txBody>
      </p:sp>
      <p:pic>
        <p:nvPicPr>
          <p:cNvPr id="77839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84" y="2304374"/>
            <a:ext cx="4774350" cy="242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55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685800"/>
            <a:ext cx="88392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odstupňování bodů varu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= 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důsledek van der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Waalsových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mezimolekulárních sil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vysoké hodnoty IE, EA a elektronegativity (F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nejvyšší elektronegativita ze všech prvků) </a:t>
            </a:r>
          </a:p>
          <a:p>
            <a:pPr marL="0" indent="0" eaLnBrk="1" hangingPunct="1"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snadná tvorba aniontů; zejména s prvky o nízké elektronegativitě přecházejí za uvolnění velkého množství energie do stavu X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stálou konfigurací vzácného plynu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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ox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. číslo –I</a:t>
            </a:r>
          </a:p>
          <a:p>
            <a:pPr marL="0" indent="0" eaLnBrk="1" hangingPunct="1"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marL="0" indent="0" eaLnBrk="1" hangingPunct="1"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lehčí halogen je vždy schopen oxidovat anion těžšího prvku a vylučovat ho z vod. roztoku v elementární formě</a:t>
            </a:r>
          </a:p>
          <a:p>
            <a:pPr marL="0" indent="0" eaLnBrk="1" hangingPunct="1"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marL="0" indent="0" eaLnBrk="1" hangingPunct="1"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schopnost vytvářet s kovy přímo soli 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solitvorné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prvky</a:t>
            </a:r>
          </a:p>
        </p:txBody>
      </p:sp>
    </p:spTree>
    <p:extLst>
      <p:ext uri="{BB962C8B-B14F-4D97-AF65-F5344CB8AC3E}">
        <p14:creationId xmlns:p14="http://schemas.microsoft.com/office/powerpoint/2010/main" val="261487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1"/>
            <a:ext cx="8763000" cy="64770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vysoká reaktivita halogenů (u F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je reaktivita tak vysoká, že nereaguje pouze s 3 prvky - He, Ne, Ar)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 v přírodě se nenacházejí ve volném stavu, pouze ve sloučeninách</a:t>
            </a:r>
          </a:p>
          <a:p>
            <a:pPr eaLnBrk="1" hangingPunct="1"/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marL="0" indent="0" eaLnBrk="1" hangingPunct="1">
              <a:buNone/>
            </a:pP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Oxidační čísla:</a:t>
            </a:r>
          </a:p>
          <a:p>
            <a:pPr marL="0" indent="0" eaLnBrk="1" hangingPunct="1"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F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jako jediný prvek nemůže mít jiné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ox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. číslo než –I  X ostatní halogeny další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ox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. čísla: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					I, III, (IV), 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V, VII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ox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. č. VII - uplatnění všech elektronů na orbitalech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np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č. 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- stálost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ox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. čísla stoupá podél podskupiny směrem k těžším homologům; stabilizace valenčních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eletonů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na orbitalech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(tzv. inertní el.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pár)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 existuje stálý I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5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, ale Cl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5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a Br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5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neexistují.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halogeny s kovalentními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biatomickými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molekulami se lépe rozpouštějí v málo polárních rozpouštědlech (CS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CHCl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CCl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9600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81000"/>
            <a:ext cx="8763000" cy="63246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1) vodné roztoky halogenů podléhají pomalé hydrolýze:</a:t>
            </a:r>
          </a:p>
          <a:p>
            <a:pPr marL="0" indent="0" eaLnBrk="1" hangingPunct="1"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pro Cl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Br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I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platí: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X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HX + HXO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pro F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platí: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2F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+ 2H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O  4HF + 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nebo 3F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+ 3H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O  6HF + 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3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baseline="-2500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hydrolytická konstanta klesá od F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k I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baseline="-2500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aseline="-2500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aseline="-2500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marL="0" indent="0"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2) ve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vod. roztoku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alkalických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hydroxidů se liší chování halogenů: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2F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+ 2OH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 2F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O + OF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u ostatních halogenů: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X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+ 2OH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XO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X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O                    hydrolýza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3XO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-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2X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XO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3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		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disproporcionace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o produktech rozhodují rychlosti obou kompetitivních reakcí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baseline="-2500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6068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04800"/>
            <a:ext cx="8839200" cy="6477000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90000"/>
              </a:lnSpc>
              <a:buNone/>
            </a:pPr>
            <a:r>
              <a:rPr lang="cs-CZ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Obecné metody přípravy halogenů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en-US" sz="20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1) Vzájemné vytěsňování ze svých sloučenin: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2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NaBr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Cl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Br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(u halogenidů lehčí halogen vytěsní těžší)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2 NaClO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I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2 NaIO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Cl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(ze sloučenin, v nichž halogeny mají kladné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číslo mohou být vytěsněny těžším halogenem)</a:t>
            </a:r>
            <a:endParaRPr lang="cs-CZ" altLang="en-US" sz="20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en-US" sz="20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2) Oxidací halogenvodíků nebo halogenidů: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4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MnO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MnCl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+ 2 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+ Cl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2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KBr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konc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Br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K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4 HI + 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2 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+ I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en-US" sz="20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3) </a:t>
            </a:r>
            <a:r>
              <a:rPr lang="en-GB" alt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Redukcí</a:t>
            </a:r>
            <a:r>
              <a:rPr lang="en-GB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kyslíkatých</a:t>
            </a:r>
            <a:r>
              <a:rPr lang="en-GB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enin</a:t>
            </a:r>
            <a:r>
              <a:rPr lang="en-GB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halogen</a:t>
            </a:r>
            <a:r>
              <a:rPr lang="cs-CZ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HIO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+ 5 HI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3 I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+ 3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53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VÃ½sledek obrÃ¡zku pro redox potential elem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38" y="457200"/>
            <a:ext cx="8712251" cy="608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5009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3200" b="1" dirty="0" smtClean="0">
                <a:latin typeface="Times New Roman" pitchFamily="18" charset="0"/>
              </a:rPr>
              <a:t>Fluor</a:t>
            </a:r>
          </a:p>
        </p:txBody>
      </p:sp>
      <p:sp>
        <p:nvSpPr>
          <p:cNvPr id="112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839200" cy="556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žlutozelený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plyn pronikavého zápachu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Fluor je extrémně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jedovatý, leptá dokonce 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sklo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Přírodní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fluor je ze 100 % tvořen stabilním izotopem 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F, uměle bylo připraveno dalších 10 nestabilních izotopů fluoru s nukleonovými čísly 15 až 25.</a:t>
            </a:r>
          </a:p>
          <a:p>
            <a:pPr marL="0" indent="0" eaLnBrk="1" hangingPunct="1"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mimořádná reaktivita dána malou velikostí atomu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max. elektronegativita.</a:t>
            </a:r>
          </a:p>
          <a:p>
            <a:pPr marL="0" indent="0" eaLnBrk="1" hangingPunct="1"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pevná kovalentní vazba v molekulách, menší blízkost vázaných atomů, 	např.: v molekulách CX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	C-F  (428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kJ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/mol)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			C-Cl (327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kJ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/mol)</a:t>
            </a:r>
          </a:p>
          <a:p>
            <a:pPr marL="0" indent="0" algn="just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Kromě kyslíku, dusíku a chloru přímo reaguje téměř se všemi prvky. S vodíkem reaguje fluor explozívně za vzniku fluorovodíku, s ostatními nekovy za vývoje plamene. S kyslíkem se slučuje pouze nepřímo za vzniku několika různých fluoridů kyslíku, např. OF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 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 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a dalších. 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Fluor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jako jediný známý prvek tvoří valenční sloučeniny s netečným plynem radonem. Elementární fluor i řada fluoridů patří mezi extrémně silná oxidační činidla, fluorid platinový PtF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oxiduje i netečný plyn xenon. 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66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228600"/>
            <a:ext cx="877272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Reakce fluoru s kapalnou vodou probíhá za vzniku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flurovodíku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kyslíku: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O(l) → 4HF + 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Reakce fluoru s ostatními halogeny probíhá za vzniku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interhalogenů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typu: XF, XF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a XF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s jodem i XF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None/>
            </a:pP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Některé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kovy reagují s fluorem za normálních teplot nebo při mírném zahřátí jen na povrchu a vzniklý povlak brání další reakci – pasivace. Při silnějším zahřívání reakce pokračuje do hloubky a některé kovy, jako zinek, cín nebo hliník, dokonce vzplanou. Za červeného žáru působí fluor dokonce i na zlato a platinu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Sklo (tvořené oxidem křemičitým),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reaguje s fluorem za vzniku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plynného fluoridu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křemičitého a kyslíku.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Působením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fluoru na vodu vzniká fluorovodík a kyslík, který obsahuje také malé množství ozonu, za jistých podmínek však působením fluoru na vodu vzniká fluorovodík a kyselina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fluorná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74421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52400" y="228600"/>
            <a:ext cx="8839200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Průměrný obsah fluoru v zemské kůře je 0,0585 %. V přírodě se elementární fluor jako prvek, díky své značné reaktivitě, nevyskytuje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Ojedinělý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výskyt přírodního elementárního fluoru je znám v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antozonitu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(páchnoucí fluorit) z dolu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Wölsendorf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Bavorsku (e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zdejším radioaktivním fluoritu byly zjištěny až 200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velké bubliny fluoru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(„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smradlavý kazivec“). Elementární fluor se uvolňuje z fluoridu vápenatého působením beta záření, jehož zdrojem je uran přítomný v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antozonitu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Nejdůležitějšími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užitkovými nerosty fluoru jsou minerály fluorit (kazivec)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CaF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fluoroapatit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F(PO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kryolit Na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[AlF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]. Ze všech nerostů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mají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nejvyšší obsah fluoru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minerál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griceit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LiF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(73,24 % F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barberit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)BF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(72,5 % F)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ferucit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NaBF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(69,2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F).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Celkem bylo popsáno přes 440 nerostů s obsahem fluoru.</a:t>
            </a:r>
          </a:p>
        </p:txBody>
      </p:sp>
      <p:pic>
        <p:nvPicPr>
          <p:cNvPr id="20480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438400"/>
            <a:ext cx="3089021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29255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42900"/>
            <a:ext cx="8229600" cy="5607050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Příprava: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1) IF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IF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F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(tepelný rozklad)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2) Tavná elektrolýza směsi fluoridů alkalických kovů</a:t>
            </a:r>
            <a:endParaRPr lang="cs-CZ" altLang="en-US" sz="2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Výroba: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Tavnou elektrolýzou (T =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250-300 °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hydrogenfluoridu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draselného  KF.2HF - přibližné složení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Elektrolýza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probíhá při teplotě 250-300°C v elektrolyzérech vyrobených ze slitin niklu.</a:t>
            </a:r>
            <a:endParaRPr lang="cs-CZ" altLang="en-US" sz="20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28600" y="4518392"/>
            <a:ext cx="8763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Přímé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využití nachází fluor jako okysličovadlo v raketových motorech a jako fluorační činidlo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organické syntéze (výrobu teflonu a dalších syntetických organických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polymerů).</a:t>
            </a: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Krátkodobý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pozitronový radionuklid 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 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(T</a:t>
            </a:r>
            <a:r>
              <a:rPr lang="cs-CZ" sz="2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 = 110 min.)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se požívá v emisní tomografii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40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Chlor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33463" y="1371600"/>
            <a:ext cx="8763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žlutozelený plyn charakteristického zápachu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Má 2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stab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otop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Cl. </a:t>
            </a: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Stejně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jako ostatní halogeny, je i chlor mimořádně chemicky reaktivní prvek. Reaktivita chloru je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ale ve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srovnání s fluorem poněkud nižší.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Chlor reaguje s většinou prvku přímo, sloučeniny chloru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uhlíkem, kyslíkem a dusíkem lze připravit nepřímo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Obdélník 3"/>
          <p:cNvSpPr/>
          <p:nvPr/>
        </p:nvSpPr>
        <p:spPr>
          <a:xfrm>
            <a:off x="218872" y="4112006"/>
            <a:ext cx="8686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Průměrný obsah chloru v zemské kůře je 0,2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%. V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přírodě se volný chlor nevyskytuje, ve velkém množství se chlor nachází zejména v chloridech alkalických kovů.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Celkem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bylo popsáno více než 300 nerostů s obsahem chloru.</a:t>
            </a: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Chlorid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sodný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halit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kamenná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hlavní složkou solí obsažených v mořské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vodě. Další minerály: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sylvín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KCl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karnalit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KMgCl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.6H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nebo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kainit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KMgClSO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.3H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6654132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42900"/>
            <a:ext cx="8534400" cy="62865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Příprava: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oxidací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chlorovodíku: </a:t>
            </a:r>
          </a:p>
          <a:p>
            <a:pPr>
              <a:lnSpc>
                <a:spcPct val="90000"/>
              </a:lnSpc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Ca(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ClO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+ 4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2 Cl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CaCl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+ 2 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16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+ 2 KMnO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 MnCl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+ 2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KCl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+ 5 Cl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+ 8 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>
              <a:lnSpc>
                <a:spcPct val="90000"/>
              </a:lnSpc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4HCl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MnO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→ Cl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MnCl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Výroba: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vedlejší produkt při výrobě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NaOH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elektrolýzou vodného roztoku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Katoda (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): 2 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+ 2 e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2 OH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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Anoda (C):  2 Cl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- 2 e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Cl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</a:t>
            </a:r>
          </a:p>
          <a:p>
            <a:pPr marL="0" indent="0">
              <a:buNone/>
            </a:pP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katalytická oxidace chlorovodíku (různé postupy)</a:t>
            </a: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4HCl + 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→ 2Cl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marL="0" indent="0">
              <a:buNone/>
            </a:pPr>
            <a:endParaRPr lang="cs-CZ" sz="2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i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Použití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chlorační činidlo při výrobě velké řady anorganických i organických sloučenin, bělidlo,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výroba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bromu, sterilizace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pitné vody  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4840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91830" y="685800"/>
            <a:ext cx="8534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Mechanismus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sterilizace vody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pomocí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chloru </a:t>
            </a:r>
            <a:endParaRPr 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K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ničení choroboplodných zárodků v chlorované vodě nedochází přímým působením chloru, ale vlivem volného kyslíku, který vzniká rozkladem kyseliny chlorné 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HClO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vzniklé rozpouštěním chloru ve vodě. 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0"/>
            <a:ext cx="553639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080364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868362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Válečné použití chloru</a:t>
            </a:r>
            <a:endParaRPr lang="cs-CZ" sz="2800" b="1" dirty="0"/>
          </a:p>
        </p:txBody>
      </p:sp>
      <p:pic>
        <p:nvPicPr>
          <p:cNvPr id="116738" name="Picture 2" descr="Hooded machine gunners on the Somme 19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326" y="1756767"/>
            <a:ext cx="3804363" cy="21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46951" y="2133600"/>
            <a:ext cx="437744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Poprvé byl použit německou armádou v bitvě u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Ypres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 roce 1915.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Chlor je těžší než vzduch, drží se především v zákopech.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Chlor reaguje s vlhkostí obsaženou ve sliznicích za vzniku kyseliny chlorovodíkové, která poškozuje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ejména oči a plicní tkáň.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6740" name="Picture 4" descr="On 22 April 1915 the Germans released 168 tons of chlorine gas over a four mile front, in the first gas attack of the war, killing many of the French Zouave infantry in Second Battle of Ypres, Belgium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326" y="4343400"/>
            <a:ext cx="3771900" cy="226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95991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Brom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52400" y="914400"/>
            <a:ext cx="88294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červenohnědá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kapalina, nepříjemného zápachu. Přírodní brom je směsí dvou stabilních izotopů 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79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Br a 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81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Br, uměle bylo připraveno dalších 24 radioaktivních izotopů s nukleonovými čísly 68 až 94.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Brom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ochotně reaguje s celou řadou prvků, svými chemickými vlastnostmi se značně podobá chloru.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kyslíkem se brom přímo neslučuje, ale nepřímým postupem lze připravit tři nestabilní oxidy bromu, oxid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bromný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Br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O, oxid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bromičitý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BrO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a oxid bromový BrO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Oxid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bromičitý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patří mezi jediné dva známé oxidy halogenů v sudém oxidačním stavu.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Brom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pobobně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jako chlor, tvoří čtyři jednosytné kyslíkaté kyseliny, velmi slabou kyselinu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bromnou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HBrO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nestálou kyselinu bromitou HBrO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silnou kyselinu bromičnou HBrO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a silnou, nestálou kyselinu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bromistou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HBrO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všechny kyslíkaté kyseliny bromu jsou schopné existence pouze ve vodných roztocích.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Ve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sloučeninách vystupuje brom nejčastěji v oxidačním stupni -I.</a:t>
            </a:r>
          </a:p>
        </p:txBody>
      </p:sp>
    </p:spTree>
    <p:extLst>
      <p:ext uri="{BB962C8B-B14F-4D97-AF65-F5344CB8AC3E}">
        <p14:creationId xmlns:p14="http://schemas.microsoft.com/office/powerpoint/2010/main" val="416973694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52400" y="762000"/>
            <a:ext cx="86868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přírodě se volný brom nevyskytuje, je obsažen v řadě sloučenin,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vetšinou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jako doprovod chloru. Obsah bromu v zemské kůře je 2,4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ppm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Nejdůležitějším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minerálem bromu je 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bromkarnalit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KBr.MgBr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.6H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O. 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íprava</a:t>
            </a:r>
            <a:r>
              <a:rPr lang="en-GB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oxidací bromidů v kyselém prostředí: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2KBr + MnO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→ Br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K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MnSO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>
              <a:lnSpc>
                <a:spcPct val="90000"/>
              </a:lnSpc>
            </a:pPr>
            <a:r>
              <a:rPr lang="cs-CZ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lnSpc>
                <a:spcPct val="90000"/>
              </a:lnSpc>
            </a:pPr>
            <a:r>
              <a:rPr lang="en-GB" alt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Výroba</a:t>
            </a:r>
            <a:r>
              <a:rPr lang="en-GB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z mate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louh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zpracování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karnalitu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brom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ň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okyselení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chlorem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zvýš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teploty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90000"/>
              </a:lnSpc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2KBr + 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Br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+ 2KCl</a:t>
            </a:r>
            <a:endParaRPr lang="en-GB" altLang="en-US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Brom se používá k přípravě řady anorganických a zejména organických sloučenin. 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292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Oxida</a:t>
            </a:r>
            <a:r>
              <a:rPr lang="cs-CZ" b="1" dirty="0" smtClean="0"/>
              <a:t>č</a:t>
            </a:r>
            <a:r>
              <a:rPr lang="en-US" b="1" dirty="0" smtClean="0"/>
              <a:t>n</a:t>
            </a:r>
            <a:r>
              <a:rPr lang="cs-CZ" b="1" dirty="0" smtClean="0"/>
              <a:t>ě-</a:t>
            </a:r>
            <a:r>
              <a:rPr lang="cs-CZ" b="1" dirty="0" err="1" smtClean="0"/>
              <a:t>reduční</a:t>
            </a:r>
            <a:r>
              <a:rPr lang="cs-CZ" b="1" dirty="0" smtClean="0"/>
              <a:t> (redoxní) </a:t>
            </a:r>
            <a:r>
              <a:rPr lang="en-US" b="1" dirty="0" err="1" smtClean="0"/>
              <a:t>proces</a:t>
            </a:r>
            <a:r>
              <a:rPr lang="cs-CZ" b="1" dirty="0" smtClean="0"/>
              <a:t>y</a:t>
            </a:r>
            <a:endParaRPr lang="cs-CZ" b="1" dirty="0"/>
          </a:p>
        </p:txBody>
      </p:sp>
      <p:sp>
        <p:nvSpPr>
          <p:cNvPr id="4" name="Obdélník 3"/>
          <p:cNvSpPr/>
          <p:nvPr/>
        </p:nvSpPr>
        <p:spPr>
          <a:xfrm>
            <a:off x="4644957" y="1692285"/>
            <a:ext cx="3962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onor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elektronu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odpovídající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aceptor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elektronu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tvoří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redox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ní k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onjug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ovaný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2998" name="Picture 6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75684"/>
            <a:ext cx="4205935" cy="369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000" name="Picture 8" descr="VÃ½sledek obrÃ¡zku pro conjugate redox cou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09" y="1692285"/>
            <a:ext cx="2941443" cy="180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00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4" y="4115004"/>
            <a:ext cx="450056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82752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Jod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89689" y="1143000"/>
            <a:ext cx="8763000" cy="28180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31740" rIns="0" bIns="1587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algn="just"/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Elementární jod je tmavě fialová až černá látka, která za atmosférického tlaku přechází přímo do plynné fáze, 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Arial" charset="0"/>
                <a:cs typeface="Arial" charset="0"/>
              </a:rPr>
              <a:t>sublimuje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. Jeho páry mají fialovou barvu a charakteristický dráždivý zápach. Ve vodě se rozpouští velmi slabě, lépe je rozpustný v </a:t>
            </a:r>
            <a:r>
              <a:rPr lang="cs-CZ" altLang="cs-CZ" sz="2000" dirty="0" err="1">
                <a:solidFill>
                  <a:srgbClr val="0B0080"/>
                </a:solidFill>
              </a:rPr>
              <a:t>ethanolu</a:t>
            </a:r>
            <a:r>
              <a:rPr lang="cs-CZ" altLang="cs-CZ" sz="2000" dirty="0">
                <a:solidFill>
                  <a:srgbClr val="0B0080"/>
                </a:solidFill>
              </a:rPr>
              <a:t> 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nebo nepolárních rozpouštědlech jako 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Arial" charset="0"/>
                <a:cs typeface="Arial" charset="0"/>
              </a:rPr>
              <a:t>sirouhlík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 (CS</a:t>
            </a:r>
            <a:r>
              <a:rPr kumimoji="0" lang="cs-CZ" altLang="cs-CZ" sz="2000" b="0" i="0" u="none" strike="noStrike" cap="none" normalizeH="0" baseline="-3000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2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), </a:t>
            </a:r>
            <a:r>
              <a:rPr lang="cs-CZ" altLang="cs-CZ" sz="2000" dirty="0" err="1">
                <a:solidFill>
                  <a:srgbClr val="0B0080"/>
                </a:solidFill>
              </a:rPr>
              <a:t>tetrachlormethan</a:t>
            </a:r>
            <a:r>
              <a:rPr lang="cs-CZ" altLang="cs-CZ" sz="2000" dirty="0">
                <a:solidFill>
                  <a:srgbClr val="0B0080"/>
                </a:solidFill>
              </a:rPr>
              <a:t> 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(CCl</a:t>
            </a:r>
            <a:r>
              <a:rPr kumimoji="0" lang="cs-CZ" altLang="cs-CZ" sz="2000" b="0" i="0" u="none" strike="noStrike" cap="none" normalizeH="0" baseline="-3000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4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) nebo 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Arial" charset="0"/>
                <a:cs typeface="Arial" charset="0"/>
              </a:rPr>
              <a:t>benzen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(C</a:t>
            </a:r>
            <a:r>
              <a:rPr kumimoji="0" lang="cs-CZ" altLang="cs-CZ" sz="2000" b="0" i="0" u="none" strike="noStrike" cap="none" normalizeH="0" baseline="-3000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6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H</a:t>
            </a:r>
            <a:r>
              <a:rPr kumimoji="0" lang="cs-CZ" altLang="cs-CZ" sz="2000" b="0" i="0" u="none" strike="noStrike" cap="none" normalizeH="0" baseline="-3000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6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). Je rozpustný ve vodném roztoku 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Arial" charset="0"/>
                <a:cs typeface="Arial" charset="0"/>
              </a:rPr>
              <a:t>jodidu draselného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, s kterým tvoří </a:t>
            </a:r>
            <a:r>
              <a:rPr kumimoji="0" lang="cs-CZ" altLang="cs-CZ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trijodidový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 anion, tohoto se využívá v jodometrických titracích.</a:t>
            </a:r>
            <a:endParaRPr kumimoji="0" lang="cs-CZ" alt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457200" marR="0" lvl="1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KI + I</a:t>
            </a:r>
            <a:r>
              <a:rPr kumimoji="0" lang="cs-CZ" altLang="cs-CZ" sz="2000" b="0" i="0" u="none" strike="noStrike" cap="none" normalizeH="0" baseline="-3000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2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 → KI</a:t>
            </a:r>
            <a:r>
              <a:rPr kumimoji="0" lang="cs-CZ" altLang="cs-CZ" sz="2000" b="0" i="0" u="none" strike="noStrike" cap="none" normalizeH="0" baseline="-3000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3</a:t>
            </a:r>
            <a:endParaRPr kumimoji="0" lang="cs-CZ" altLang="cs-CZ" sz="2000" b="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581400"/>
            <a:ext cx="3052763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VÃ½sledek obrÃ¡zku pro iodine crystal structure waa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021159"/>
            <a:ext cx="2743200" cy="163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VÃ½sledek obrÃ¡zku pro triiodide lewis struc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9" y="3604098"/>
            <a:ext cx="2285999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317769" y="3751768"/>
            <a:ext cx="21725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žlutý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až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tmavohnědý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Lugolův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roztok"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99157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228600"/>
            <a:ext cx="8915400" cy="5318125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I</a:t>
            </a:r>
            <a:r>
              <a:rPr lang="cs-CZ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 nepolárních rozpouštědlech - fialové roztoky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 polárních rozpouštědlech hnědé roztoky,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důsledek solvatace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posun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cs-CZ" alt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absorpčního pásu přenosem náboje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946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276600"/>
            <a:ext cx="2419350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124200"/>
            <a:ext cx="3763488" cy="242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1600200" cy="1586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4041" y="2590800"/>
            <a:ext cx="510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 škrobem jod tvoří tmavě modrý k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omplex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76200" y="5921514"/>
            <a:ext cx="90031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Přírodní jod je ze 100 % tvořen stabilním izotopem 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127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I, uměle bylo připraveno dalších 33 nestabilních izotopů jodu s hmotnostními čísly od 108 do 141.</a:t>
            </a:r>
          </a:p>
        </p:txBody>
      </p:sp>
    </p:spTree>
    <p:extLst>
      <p:ext uri="{BB962C8B-B14F-4D97-AF65-F5344CB8AC3E}">
        <p14:creationId xmlns:p14="http://schemas.microsoft.com/office/powerpoint/2010/main" val="214783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228600"/>
            <a:ext cx="89154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Jod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méně reaktivní než ostatní halogeny.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Snadno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reaguje s fosforem, železem a rtutí.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 vodíkem reaguje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jod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neochotně.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kyslíkem se přímo neslučuje, nepřímo lze připravit oxid jodičný 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který je jediným známým stabilním oxidem halogenů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sloučeninách se vyskytuje obvykle v oxidačním stavu -I jako jodidový anion I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v oxidačních stavech V a VII jako anion jodičný [IO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a jodistý [IO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v chloristanu jodném IClO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vystupuje jod v kladném oxidačním stavu I jako kation jodný I</a:t>
            </a:r>
            <a:r>
              <a:rPr lang="cs-CZ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Jod se v přírodě vyskytuje pouze ve sloučeninách, elementární jod se v přírodě nenalézá. Průměrný obsah jodu v zemské kůře je 0,045 %.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Zdrojem jodu je chilský ledek, ve kterém je jod přítomen jako jodičnan. 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30637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549275"/>
            <a:ext cx="8839200" cy="53181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íprava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	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HIO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+ 5 HI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 I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+ 3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4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 + 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+ I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Výroba</a:t>
            </a:r>
            <a:r>
              <a:rPr lang="en-GB" alt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1) z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mate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ných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louh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zpracování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chilského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ledku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řidáním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HSO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SO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2NaIO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+ 2NaHSO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+ 3Na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+ 5Na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cs-CZ" altLang="en-US" sz="20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altLang="en-US" sz="20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(IO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áste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redukuje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který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reaguje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nezreagovaným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2) z popela z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mořských chaluh a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některých naftových vod obsahujících jodidy.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Výroba jodu z jodidů se provádí oxidací jodičnany, chromany nebo oxidem manganičitým v kyselém prostředí:</a:t>
            </a: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2NaI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+ 3H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MnO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→ 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+ 2NaHSO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MnSO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84437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04800" y="609600"/>
            <a:ext cx="8686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Největší využití nalézá jod a jeho sloučeniny v lékařství jako desinfekce a zejména jako laboratorní činidlo pro celou řadu analytických metod (oxidimetrie, jodometrie).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nukleární medicíně má klíčový význam pro diagnostiku a terapii onemocnění štítné žlázy radiojód 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131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I 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(T</a:t>
            </a:r>
            <a:r>
              <a:rPr lang="cs-CZ" sz="2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 = 8 dní)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97949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Endemická struma</a:t>
            </a:r>
            <a:endParaRPr lang="cs-CZ" sz="3200" b="1" dirty="0"/>
          </a:p>
        </p:txBody>
      </p:sp>
      <p:pic>
        <p:nvPicPr>
          <p:cNvPr id="115714" name="Picture 2" descr="VÃ½sledek obrÃ¡zku pro thyroxin iod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319" y="2819400"/>
            <a:ext cx="3823993" cy="335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6" name="Picture 4" descr="VÃ½sledek obrÃ¡zku pro stru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266872"/>
            <a:ext cx="2402289" cy="287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75098" y="1228635"/>
            <a:ext cx="883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Zvětšení štítné žlázy  důsledku  nedostatku jódu. Onemocnění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bylo výrazně častější ve vnitrozemských oblastech oproti oblastem přímořským, kde potřeba jódu byla saturována díky jídelníčku bohatému na mořské ryby; tuto příčinu se podařilo odstranit obohacováním potravinářské soli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jódem.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55414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3060" y="249358"/>
            <a:ext cx="8229600" cy="685800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Astat</a:t>
            </a:r>
            <a:endParaRPr lang="cs-CZ" sz="3200" b="1" dirty="0"/>
          </a:p>
        </p:txBody>
      </p:sp>
      <p:sp>
        <p:nvSpPr>
          <p:cNvPr id="4" name="Obdélník 3"/>
          <p:cNvSpPr/>
          <p:nvPr/>
        </p:nvSpPr>
        <p:spPr>
          <a:xfrm>
            <a:off x="72957" y="1066800"/>
            <a:ext cx="89154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= černá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tuhá látka, vzhledem i chováním podobná jodu.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Zahříváním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přechází na tmavě fialové páry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Astat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nemá žádný stabilní izotop a v přírodě se vyskytuje jen v naprosto nepatrných množstvích jako člen některé z uranových, popř. thoriové rozpadové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řady. Je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známo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cca 30 izotopů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astatu, z nichž nejstabilnější 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At má poločas rozpadu 8,3 hodiny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Sloučeniny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velmi rychle rozpadají vlivem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radioaktivity: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Astatidy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cs-CZ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astatid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sodný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NaAt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hořečnatý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MgAt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a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astatovodík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Hat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Silnými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oxidačními činidly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lze připravit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astatnany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AtO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astatitany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AtO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a 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astatičnany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AtO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ostatnímy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halogeny tvoří fluorid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astatný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AtF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chlorid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astatný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AtCl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jodid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astatný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AtI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6400800" y="533400"/>
            <a:ext cx="2111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[</a:t>
            </a:r>
            <a:r>
              <a:rPr lang="cs-CZ" dirty="0" err="1" smtClean="0"/>
              <a:t>Xe</a:t>
            </a:r>
            <a:r>
              <a:rPr lang="cs-CZ" dirty="0" smtClean="0"/>
              <a:t>] </a:t>
            </a:r>
            <a:r>
              <a:rPr lang="cs-CZ" dirty="0"/>
              <a:t>4f</a:t>
            </a:r>
            <a:r>
              <a:rPr lang="cs-CZ" baseline="30000" dirty="0"/>
              <a:t>14</a:t>
            </a:r>
            <a:r>
              <a:rPr lang="cs-CZ" dirty="0"/>
              <a:t> 5d</a:t>
            </a:r>
            <a:r>
              <a:rPr lang="cs-CZ" baseline="30000" dirty="0"/>
              <a:t>10</a:t>
            </a:r>
            <a:r>
              <a:rPr lang="cs-CZ" dirty="0"/>
              <a:t> 6s</a:t>
            </a:r>
            <a:r>
              <a:rPr lang="cs-CZ" baseline="30000" dirty="0"/>
              <a:t>2</a:t>
            </a:r>
            <a:r>
              <a:rPr lang="cs-CZ" dirty="0"/>
              <a:t> 6p</a:t>
            </a:r>
            <a:r>
              <a:rPr lang="cs-CZ" baseline="30000" dirty="0"/>
              <a:t>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252344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3200" b="1" dirty="0" smtClean="0">
                <a:latin typeface="Times New Roman" pitchFamily="18" charset="0"/>
              </a:rPr>
              <a:t>Sloučeniny halogenů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8839200" cy="53340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en-US" sz="2400" b="1" dirty="0" smtClean="0">
                <a:latin typeface="Times New Roman" pitchFamily="18" charset="0"/>
              </a:rPr>
              <a:t>Halogenvodíky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400" dirty="0" smtClean="0">
                <a:latin typeface="Times New Roman" pitchFamily="18" charset="0"/>
              </a:rPr>
              <a:t>	HF, </a:t>
            </a:r>
            <a:r>
              <a:rPr lang="cs-CZ" altLang="en-US" sz="2400" dirty="0" err="1" smtClean="0">
                <a:latin typeface="Times New Roman" pitchFamily="18" charset="0"/>
              </a:rPr>
              <a:t>HCl</a:t>
            </a:r>
            <a:r>
              <a:rPr lang="cs-CZ" altLang="en-US" sz="2400" dirty="0" smtClean="0">
                <a:latin typeface="Times New Roman" pitchFamily="18" charset="0"/>
              </a:rPr>
              <a:t>, </a:t>
            </a:r>
            <a:r>
              <a:rPr lang="cs-CZ" altLang="en-US" sz="2400" dirty="0" err="1" smtClean="0">
                <a:latin typeface="Times New Roman" pitchFamily="18" charset="0"/>
              </a:rPr>
              <a:t>HBr</a:t>
            </a:r>
            <a:r>
              <a:rPr lang="cs-CZ" altLang="en-US" sz="2400" dirty="0" smtClean="0">
                <a:latin typeface="Times New Roman" pitchFamily="18" charset="0"/>
              </a:rPr>
              <a:t>, HI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400" dirty="0" smtClean="0">
                <a:latin typeface="Times New Roman" pitchFamily="18" charset="0"/>
              </a:rPr>
              <a:t>snadno zkapalnitelné, fyziologicky dráždivé, leptající, jedovaté plyny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400" dirty="0" smtClean="0">
                <a:latin typeface="Times New Roman" pitchFamily="18" charset="0"/>
              </a:rPr>
              <a:t>	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400" dirty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400" dirty="0" smtClean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400" dirty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400" dirty="0" smtClean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400" dirty="0" smtClean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400" dirty="0" smtClean="0">
                <a:latin typeface="Times New Roman" pitchFamily="18" charset="0"/>
              </a:rPr>
              <a:t>snadno se rozpouštějí v H</a:t>
            </a:r>
            <a:r>
              <a:rPr lang="cs-CZ" altLang="en-US" sz="2400" baseline="-25000" dirty="0" smtClean="0">
                <a:latin typeface="Times New Roman" pitchFamily="18" charset="0"/>
              </a:rPr>
              <a:t>2</a:t>
            </a:r>
            <a:r>
              <a:rPr lang="cs-CZ" altLang="en-US" sz="2400" dirty="0" smtClean="0">
                <a:latin typeface="Times New Roman" pitchFamily="18" charset="0"/>
              </a:rPr>
              <a:t>O na roztoky </a:t>
            </a:r>
            <a:r>
              <a:rPr lang="cs-CZ" altLang="en-US" sz="2400" dirty="0" err="1" smtClean="0">
                <a:latin typeface="Times New Roman" pitchFamily="18" charset="0"/>
              </a:rPr>
              <a:t>halogenvodíkových</a:t>
            </a:r>
            <a:r>
              <a:rPr lang="cs-CZ" altLang="en-US" sz="2400" dirty="0" smtClean="0">
                <a:latin typeface="Times New Roman" pitchFamily="18" charset="0"/>
              </a:rPr>
              <a:t> kyselin</a:t>
            </a:r>
          </a:p>
        </p:txBody>
      </p:sp>
      <p:pic>
        <p:nvPicPr>
          <p:cNvPr id="78850" name="Picture 2" descr="VÃ½sledek obrÃ¡zku pro boiling points hydrogen hali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885" y="2819400"/>
            <a:ext cx="5431568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"/>
            <a:ext cx="8763000" cy="58674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Halogenvodíkové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kyseliny- odstupňovanou kyselost (vliv velikosti aniontu)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HI je nejsilnější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halogenvodíková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kyselina</a:t>
            </a:r>
          </a:p>
          <a:p>
            <a:pPr marL="0" indent="0" eaLnBrk="1" hangingPunct="1"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Klesající stálost vazby H-X se u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HBr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HI projevuje též v snadném uvolnění halogenů a jejich redukční působení</a:t>
            </a:r>
          </a:p>
          <a:p>
            <a:pPr marL="0" indent="0" eaLnBrk="1" hangingPunct="1"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HBr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HI nelze připravit rozkladem alkalických halogenidů např.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konc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vznikající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HBr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nebo HI redukuje 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2HI + 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I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SO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+ 2H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98103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915400" cy="647700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Příprava halogenvodíků</a:t>
            </a:r>
          </a:p>
          <a:p>
            <a:pPr marL="0" indent="0" eaLnBrk="1" hangingPunct="1">
              <a:buNone/>
            </a:pP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HF: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F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2HF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		2F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+ 2H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O  4HF + 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		CaF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4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 CaSO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4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+ 2HF </a:t>
            </a:r>
          </a:p>
          <a:p>
            <a:pPr marL="0" indent="0" eaLnBrk="1" hangingPunct="1">
              <a:buNone/>
            </a:pP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marL="0" indent="0" eaLnBrk="1" hangingPunct="1">
              <a:buNone/>
            </a:pPr>
            <a:r>
              <a:rPr lang="cs-CZ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HCl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		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NaCl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4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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HCl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NaHSO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4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(vytěsněním z chloridům méně těkavou kyselinou)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		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Cl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 2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HCl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 (akt. uhlí, T= 140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0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C)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- nutná značná opatrnost, třaskavá chlorová směs, vybuchuje po ohřevu či UV světlem v důsledku řetěz. reakce:</a:t>
            </a:r>
          </a:p>
          <a:p>
            <a:pPr>
              <a:lnSpc>
                <a:spcPct val="80000"/>
              </a:lnSpc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	Cl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energie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2 Cl</a:t>
            </a:r>
            <a:r>
              <a:rPr lang="cs-CZ" altLang="en-US" sz="2000" b="1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.</a:t>
            </a:r>
          </a:p>
          <a:p>
            <a:pPr>
              <a:lnSpc>
                <a:spcPct val="80000"/>
              </a:lnSpc>
              <a:buNone/>
            </a:pPr>
            <a:r>
              <a:rPr lang="cs-CZ" altLang="en-US" sz="2000" b="1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</a:t>
            </a:r>
            <a:r>
              <a:rPr lang="cs-CZ" altLang="en-US" sz="2000" b="1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		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Cl</a:t>
            </a:r>
            <a:r>
              <a:rPr lang="cs-CZ" altLang="en-US" sz="2000" b="1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.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HCl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H</a:t>
            </a:r>
            <a:r>
              <a:rPr lang="cs-CZ" altLang="en-US" sz="2000" b="1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.</a:t>
            </a:r>
          </a:p>
          <a:p>
            <a:pPr>
              <a:lnSpc>
                <a:spcPct val="80000"/>
              </a:lnSpc>
              <a:buNone/>
            </a:pPr>
            <a:r>
              <a:rPr lang="cs-CZ" altLang="en-US" sz="2000" b="1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</a:t>
            </a:r>
            <a:r>
              <a:rPr lang="cs-CZ" altLang="en-US" sz="2000" b="1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		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H</a:t>
            </a:r>
            <a:r>
              <a:rPr lang="cs-CZ" altLang="en-US" sz="2000" b="1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.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Cl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HCl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Cl</a:t>
            </a:r>
            <a:r>
              <a:rPr lang="cs-CZ" altLang="en-US" sz="2000" b="1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.</a:t>
            </a:r>
          </a:p>
          <a:p>
            <a:pPr>
              <a:lnSpc>
                <a:spcPct val="80000"/>
              </a:lnSpc>
              <a:buNone/>
            </a:pPr>
            <a:r>
              <a:rPr lang="cs-CZ" altLang="en-US" sz="2000" b="1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   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…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9670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VÃ½sledek obrÃ¡zku pro redox potential periodic 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56953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2362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915400" cy="6553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Rozkladem některých kovalentních chloridů vod. parou: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		PCl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5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O  POCl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3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+ 2HCl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		POCl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3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+ 3 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O  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3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PO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4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+ 3HCl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Reakcí chloru s vod. parou na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rožhaveném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koksu: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		2Cl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+ 2H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O + C  CO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+ 4HCl    (T= 550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0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C)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Chlorací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org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. sloučenin: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		CH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4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+ 4Cl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 CCl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4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+ 4HCl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</a:t>
            </a:r>
          </a:p>
          <a:p>
            <a:pPr marL="0" indent="0">
              <a:buNone/>
            </a:pPr>
            <a:r>
              <a:rPr lang="cs-CZ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HBr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Hydrolýza kovalentních bromidů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PBr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+ 3H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PO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+ 3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HBr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		PBr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5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+ 4H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O  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PO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4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5HBr</a:t>
            </a:r>
          </a:p>
          <a:p>
            <a:pPr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Vytěsněním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z bromidů méně těkavou kyselinou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	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NaBr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+ 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PO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4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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HBr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NaH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PO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4</a:t>
            </a:r>
          </a:p>
          <a:p>
            <a:pPr>
              <a:buNone/>
            </a:pP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Oxidací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kovalentních hydridů bromem ve vod. roztoku: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	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S.aq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+ Br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 S +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2HBr.aq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9314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915400" cy="6476999"/>
          </a:xfrm>
        </p:spPr>
        <p:txBody>
          <a:bodyPr>
            <a:noAutofit/>
          </a:bodyPr>
          <a:lstStyle/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Bromací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org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sloučenin: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CH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4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+ 4Br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 CBr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4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+ 4HBr</a:t>
            </a: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HI:</a:t>
            </a:r>
          </a:p>
          <a:p>
            <a:pPr algn="just" eaLnBrk="1" hangingPunct="1">
              <a:buFontTx/>
              <a:buChar char="-"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příprava analogicky k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HBr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algn="just" eaLnBrk="1" hangingPunct="1">
              <a:buFontTx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Např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 eaLnBrk="1" hangingPunct="1">
              <a:buFontTx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S.aq + I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 S + 2HI.aq</a:t>
            </a:r>
          </a:p>
          <a:p>
            <a:pPr algn="just" eaLnBrk="1" hangingPunct="1">
              <a:buFontTx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Tx/>
              <a:buNone/>
            </a:pPr>
            <a:r>
              <a:rPr lang="cs-CZ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Halogenvodíkové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kyseliny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adsorpcí halogenvodíku v 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algn="just" eaLnBrk="1" hangingPunct="1">
              <a:buFontTx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Tx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Obchodní preparáty: 48% HF, 37%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48%HBr, 47%HI</a:t>
            </a:r>
          </a:p>
          <a:p>
            <a:pPr algn="just" eaLnBrk="1" hangingPunct="1">
              <a:buFontTx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Použití</a:t>
            </a:r>
          </a:p>
          <a:p>
            <a:pPr algn="just">
              <a:buNone/>
            </a:pPr>
            <a:endParaRPr lang="cs-CZ" altLang="en-US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HF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výroba fluor. derivátů, výroba polovodičů, F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freonů,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fluoroplastů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významné nevodné ionizující rozpouštědlo</a:t>
            </a:r>
          </a:p>
          <a:p>
            <a:pPr algn="just">
              <a:buNone/>
            </a:pPr>
            <a:r>
              <a:rPr lang="cs-CZ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výroba chlor. derivátů, výroba řady solí, hydrolytické odbourávání bílkovin,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součást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žaludeční šťávy (0.3- 0.5 %)</a:t>
            </a:r>
          </a:p>
          <a:p>
            <a:pPr algn="just"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cs-CZ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HBr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HI: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příprava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solí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31855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81000"/>
            <a:ext cx="8991600" cy="624840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cs-CZ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Halogenidy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iontové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kovalentní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buNone/>
            </a:pPr>
            <a:r>
              <a:rPr lang="cs-CZ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Iontové halogenidy</a:t>
            </a:r>
          </a:p>
          <a:p>
            <a:pPr marL="0" indent="0" algn="ctr" eaLnBrk="1" hangingPunct="1">
              <a:buNone/>
            </a:pPr>
            <a:endParaRPr lang="cs-CZ" alt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halogenidy s </a:t>
            </a:r>
            <a:r>
              <a:rPr lang="cs-CZ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elektropozitiními</a:t>
            </a: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prvky, velký rozdíl elektronegativit (např. </a:t>
            </a:r>
            <a:r>
              <a:rPr lang="cs-CZ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LiF</a:t>
            </a: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málo těkavé, pevné, stálé látky, většinou dobře rozpustné v H</a:t>
            </a:r>
            <a:r>
              <a:rPr lang="cs-CZ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O, výjimku tvoří některé fluoridy s vysokými mřížkovými energiemi (</a:t>
            </a:r>
            <a:r>
              <a:rPr lang="cs-CZ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LiF</a:t>
            </a: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CaF</a:t>
            </a:r>
            <a:r>
              <a:rPr lang="cs-CZ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SrF</a:t>
            </a:r>
            <a:r>
              <a:rPr lang="cs-CZ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BaF</a:t>
            </a:r>
            <a:r>
              <a:rPr lang="cs-CZ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fluoridy lanthanoidů a aktinoidů)</a:t>
            </a:r>
          </a:p>
        </p:txBody>
      </p:sp>
    </p:spTree>
    <p:extLst>
      <p:ext uri="{BB962C8B-B14F-4D97-AF65-F5344CB8AC3E}">
        <p14:creationId xmlns:p14="http://schemas.microsoft.com/office/powerpoint/2010/main" val="2659009059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81000"/>
            <a:ext cx="8686800" cy="601980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cs-CZ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Kovalentní halogenidy</a:t>
            </a:r>
          </a:p>
          <a:p>
            <a:pPr marL="0" indent="0" eaLnBrk="1" hangingPunct="1">
              <a:buNone/>
            </a:pP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malý rozdíl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tronegativit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Nízkomolekulání</a:t>
            </a: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Halogenidy nekovů a polokovů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 obvykle snadná hydrolýza za vzniku halogenvodíku, oxokyseliny nebo hydroxidu: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SiCl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+ 4H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Si(OH)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4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+ 4HCl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		PBr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5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O  POBr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3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+ 2HBr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		POBr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3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+ 3H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3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PO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4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+ 3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HBr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SF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SiF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TeBr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  <a:p>
            <a:pPr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Halogenidy kovů ve vyšších oxidačních stavech</a:t>
            </a:r>
          </a:p>
          <a:p>
            <a:pPr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TiCl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4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, SnCl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4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, UF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5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, WF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6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, …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41524828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1"/>
            <a:ext cx="8839200" cy="4881562"/>
          </a:xfrm>
        </p:spPr>
        <p:txBody>
          <a:bodyPr>
            <a:normAutofit/>
          </a:bodyPr>
          <a:lstStyle/>
          <a:p>
            <a:pPr marL="0" indent="0" algn="just" eaLnBrk="1" hangingPunct="1"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Halogenidové ionty mohou vystupovat jako ligandy a tvořit komplexy s přechodnými kovy nebo s kovalentními halogenidy: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	SiF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[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SiF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6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]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2-</a:t>
            </a: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algn="just">
              <a:buNone/>
            </a:pPr>
            <a:r>
              <a:rPr lang="cs-CZ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Vysokomolekulání</a:t>
            </a: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lineáními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, rovinnými nebo prostorovými sítěmi kovalentních vazeb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Atomy halogenů mají několik volných elektronových párů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=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&gt;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mohou fungovat jako můstkové ligandy.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AlCl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3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, CdCl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, CuBr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, BiI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3</a:t>
            </a:r>
          </a:p>
        </p:txBody>
      </p:sp>
      <p:pic>
        <p:nvPicPr>
          <p:cNvPr id="59394" name="Picture 2" descr="VÃ½sledek obrÃ¡zku pro polymeric hydri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200"/>
            <a:ext cx="5410200" cy="268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4" name="Picture 2" descr="VÃ½sledek obrÃ¡zku pro cdc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429000"/>
            <a:ext cx="32766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263852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304800"/>
            <a:ext cx="8229600" cy="838200"/>
          </a:xfrm>
        </p:spPr>
        <p:txBody>
          <a:bodyPr>
            <a:normAutofit/>
          </a:bodyPr>
          <a:lstStyle/>
          <a:p>
            <a:r>
              <a:rPr lang="cs-CZ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Kovalentní </a:t>
            </a:r>
            <a:r>
              <a:rPr lang="cs-CZ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halogenidy uhlíku</a:t>
            </a:r>
            <a:endParaRPr lang="cs-CZ" sz="2800" dirty="0"/>
          </a:p>
        </p:txBody>
      </p:sp>
      <p:sp>
        <p:nvSpPr>
          <p:cNvPr id="5" name="AutoShape 3" descr="{\displaystyle {\ce {CCl3F -&gt;[UV] CCl2F^{.}+ Cl^{.}}}}"/>
          <p:cNvSpPr>
            <a:spLocks noChangeAspect="1" noChangeArrowheads="1"/>
          </p:cNvSpPr>
          <p:nvPr/>
        </p:nvSpPr>
        <p:spPr bwMode="auto">
          <a:xfrm>
            <a:off x="2659063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4" descr="{\displaystyle {\ce {Cl^{.}+ O3 -&gt; O2 + ClO^{.}}}}"/>
          <p:cNvSpPr>
            <a:spLocks noChangeAspect="1" noChangeArrowheads="1"/>
          </p:cNvSpPr>
          <p:nvPr/>
        </p:nvSpPr>
        <p:spPr bwMode="auto">
          <a:xfrm>
            <a:off x="4291013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5" descr="{\displaystyle {\ce {ClO^{.}+O3 -&gt;2O2 + Cl^{.}}}}"/>
          <p:cNvSpPr>
            <a:spLocks noChangeAspect="1" noChangeArrowheads="1"/>
          </p:cNvSpPr>
          <p:nvPr/>
        </p:nvSpPr>
        <p:spPr bwMode="auto">
          <a:xfrm>
            <a:off x="5095875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94567" name="Picture 7" descr="VÃ½sledek obrÃ¡zku pro fre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3007096" cy="309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69" name="Picture 9" descr="VÃ½sledek obrÃ¡zku pro tefl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004" y="1407268"/>
            <a:ext cx="3313889" cy="110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4953000" y="2557089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PTFE (Teflon)</a:t>
            </a:r>
            <a:endParaRPr lang="cs-CZ" dirty="0"/>
          </a:p>
        </p:txBody>
      </p:sp>
      <p:pic>
        <p:nvPicPr>
          <p:cNvPr id="13" name="Picture 2" descr="VÃ½sledek obrÃ¡zku pro dd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73" y="4908080"/>
            <a:ext cx="1916090" cy="118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VÃ½sledek obrÃ¡zku pro h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837" y="4836268"/>
            <a:ext cx="1455737" cy="158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VÃ½sledek obrÃ¡zku pro pv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695" y="3429000"/>
            <a:ext cx="1064419" cy="100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VÃ½sledek obrÃ¡zku pro chlorinated solvents structu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740" y="3048000"/>
            <a:ext cx="3494460" cy="372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990518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10" name="Picture 6" descr="VÃ½sledek obrÃ¡zku pro pcb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034" y="76200"/>
            <a:ext cx="6096000" cy="451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14" name="Picture 10" descr="https://upload.wikimedia.org/wikipedia/commons/thumb/7/70/Polybrominated_biphenyls.svg/1920px-Polybrominated_biphenyls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995857"/>
            <a:ext cx="3382794" cy="139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20" name="Picture 16" descr="StrukturnÃ­ vzore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919" y="4839510"/>
            <a:ext cx="1752600" cy="179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0" name="Picture 2" descr="StrukturnÃ­ vzore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641" y="5181600"/>
            <a:ext cx="952500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753216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52400" y="380999"/>
            <a:ext cx="880561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Podle chování k vodě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Halogenidy podléhající pouze elektrolytické disociaci (výrazně iontové)</a:t>
            </a:r>
          </a:p>
          <a:p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KI, CaCl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Hydrolyzující halogenidy (halogenidy nekovů, polokovů a některých kovů)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PI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AsCl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TiCl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Halogenidy </a:t>
            </a:r>
            <a:r>
              <a:rPr 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nereagující s vodou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CCl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SF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SeF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OsF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cs-CZ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62" name="Picture 2" descr="VÃ½sledek obrÃ¡zku pro chlorides period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86200"/>
            <a:ext cx="7618941" cy="266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868153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04800" y="304800"/>
            <a:ext cx="86106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Fluorid uranový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slouží k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rozdělení izotopů uranu pro použití v jaderných elektrárnách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Fluorid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 sodný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a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fluorid cínatý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SnF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se přidávají jako desinfekce do zubních past a slouží k ochraně dřeva před hnilobou.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Fluorid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sírový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SF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se využívá k přípravě inertní atmosféry při odlévání hořčíkových slitin, ve směsi s dusíkem nebo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argonem slouží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 odstraňování vodíku a dalších nežádoucích prvků, které způsobují poréznost hliníku a mědi.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SF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se také používá jako zvukově izolační plyn do dvojitých skel oken.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Hydrofluorid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amonný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se používá jako desinfekční činidlo v lihovarnictví a k leptání skla.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Fluorid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 boritý 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se používá jako katalyzátor iontových polymerací alkenů,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Fluoridy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stříbrnatý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AgF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kobaltitý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CoF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niklitý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NiF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chloritý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ClF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bromitý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BrF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fosforečný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PF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a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siřičitý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SF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jsou důležitá fluorační činidla.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227976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3190" y="3276600"/>
            <a:ext cx="8672209" cy="21336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Chloridy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biogenní ion, vliv na hospodaření organismu s vodou, acidobazickou rovnováhu a osmotický tlak tělních tekutin. Součást izotonických a fyziologických roztoků v medicíně.</a:t>
            </a:r>
          </a:p>
          <a:p>
            <a:pPr marL="0" indent="0" algn="just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Bromidy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hypotenzivní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sedativní účinky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28600" y="152400"/>
            <a:ext cx="8686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Fluorid dusitý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NF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selektivní leptací činidlo při výrobě polovodičů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Jodid dusitý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třaskavina 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jododusík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Bromid stříbrný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AgBr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využití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ve fotografickém průmyslu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781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cs-CZ" sz="3200" b="1" dirty="0" smtClean="0"/>
              <a:t>Elektrochemická řada napětí</a:t>
            </a:r>
            <a:endParaRPr lang="cs-CZ" sz="3200" b="1" dirty="0"/>
          </a:p>
        </p:txBody>
      </p:sp>
      <p:pic>
        <p:nvPicPr>
          <p:cNvPr id="158724" name="Picture 4" descr="VÃ½sledek obrÃ¡zku pro beketova Åada kovÅ¯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138" y="4182892"/>
            <a:ext cx="5257800" cy="240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28" name="Picture 8" descr="http://www.zschemie.euweb.cz/redox/rad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1379"/>
            <a:ext cx="62484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986508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0343" y="685800"/>
            <a:ext cx="5667039" cy="1143000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Fluoridy v zubní pastě</a:t>
            </a:r>
            <a:endParaRPr lang="cs-CZ" sz="2800" b="1" dirty="0"/>
          </a:p>
        </p:txBody>
      </p:sp>
      <p:pic>
        <p:nvPicPr>
          <p:cNvPr id="123906" name="Picture 2" descr="VÃ½sledek obrÃ¡zku pro fluorapatite vs hydroxyapat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480" y="4267200"/>
            <a:ext cx="2501567" cy="237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08" name="Picture 4" descr="VÃ½sledek obrÃ¡zku pro fluorapatite vs hydroxyapat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066800"/>
            <a:ext cx="2513051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4" name="Picture 2" descr="VÃ½sledek obrÃ¡zku pro fluoride teeth apati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27" y="3657600"/>
            <a:ext cx="5885912" cy="28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38327" y="2547937"/>
            <a:ext cx="6391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Fluoroapatit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je méně rozpustný než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hydoxyapatit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dochází ke zpevňování skloviny.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48813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Interhalogenové</a:t>
            </a:r>
            <a:r>
              <a:rPr lang="cs-CZ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sloučeniny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5775" y="1371600"/>
            <a:ext cx="8229600" cy="4525963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skupina sloučenin, které tvoří halogeny mezi sebou</a:t>
            </a:r>
          </a:p>
          <a:p>
            <a:pPr marL="0" indent="0" eaLnBrk="1" hangingPunct="1"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zákl. typy: AB, AB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AB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AB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halogen B vždy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elektronegativnější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než A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- nejobvyklejší typ AB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- stálost sloučenin AB klesá s rozdílem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eletronegativit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186" name="Picture 2" descr="VÃ½sledek obrÃ¡zku pro interhaloge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704617"/>
            <a:ext cx="5533292" cy="266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39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VÃ½sledek obrÃ¡zku pro beketova Åada kovÅ¯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8305800" cy="456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cs-CZ" sz="3200" b="1" dirty="0" smtClean="0"/>
              <a:t>Elektrochemická řada napětí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2472783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600" b="1" dirty="0" smtClean="0"/>
              <a:t>Oxidační číslo</a:t>
            </a:r>
            <a:r>
              <a:rPr lang="cs-CZ" altLang="cs-CZ" sz="3600" dirty="0" smtClean="0"/>
              <a:t> </a:t>
            </a:r>
          </a:p>
        </p:txBody>
      </p:sp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243662" y="838200"/>
            <a:ext cx="864076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dirty="0"/>
              <a:t>Oxidační číslo prvku ve sloučenině je výslednému náboji (skutečnému nebo myšlenému), který by daný atom získal při úplné polarizaci všech svých vazeb. Jde o formální pojem, často neodpovídá skutečné elektronové konfiguraci v molekule. píše se římskou číslicí, vpravo nahoře od značky prvku.</a:t>
            </a:r>
          </a:p>
          <a:p>
            <a:pPr eaLnBrk="1" hangingPunct="1"/>
            <a:endParaRPr lang="cs-CZ" altLang="cs-CZ" dirty="0"/>
          </a:p>
        </p:txBody>
      </p:sp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342376" y="5105400"/>
            <a:ext cx="844333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dirty="0" smtClean="0"/>
              <a:t>!! </a:t>
            </a:r>
            <a:r>
              <a:rPr lang="cs-CZ" altLang="cs-CZ" dirty="0"/>
              <a:t>Součet oxidačních čísel všech atomů v </a:t>
            </a:r>
            <a:r>
              <a:rPr lang="cs-CZ" altLang="cs-CZ" u="sng" dirty="0"/>
              <a:t>elektroneutrální molekule</a:t>
            </a:r>
            <a:r>
              <a:rPr lang="cs-CZ" altLang="cs-CZ" dirty="0"/>
              <a:t> je roven </a:t>
            </a:r>
            <a:r>
              <a:rPr lang="cs-CZ" altLang="cs-CZ" u="sng" dirty="0"/>
              <a:t>nule</a:t>
            </a:r>
            <a:r>
              <a:rPr lang="cs-CZ" altLang="cs-CZ" dirty="0"/>
              <a:t>.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!! Součet oxidačních čísel všech atomů v </a:t>
            </a:r>
            <a:r>
              <a:rPr lang="cs-CZ" altLang="cs-CZ" u="sng" dirty="0"/>
              <a:t>iontu</a:t>
            </a:r>
            <a:r>
              <a:rPr lang="cs-CZ" altLang="cs-CZ" dirty="0"/>
              <a:t> je roven jeho </a:t>
            </a:r>
            <a:r>
              <a:rPr lang="cs-CZ" altLang="cs-CZ" u="sng" dirty="0"/>
              <a:t>náboji</a:t>
            </a:r>
            <a:r>
              <a:rPr lang="cs-CZ" altLang="cs-CZ" dirty="0"/>
              <a:t>.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Volný atom má oxidační číslo nula.</a:t>
            </a:r>
          </a:p>
        </p:txBody>
      </p:sp>
      <p:pic>
        <p:nvPicPr>
          <p:cNvPr id="96260" name="Picture 4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133600"/>
            <a:ext cx="5867400" cy="283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876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Stabilita sloučenin</a:t>
            </a:r>
            <a:endParaRPr lang="cs-CZ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325878" y="1277034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 Velká záporná hodnota slučovacího tepla (slučovací entalpie)  = velká odolnost proti rozkladu na prvky.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783920" y="1942820"/>
            <a:ext cx="5125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4 </a:t>
            </a:r>
            <a:r>
              <a:rPr lang="cs-CZ" sz="2000" dirty="0" smtClean="0"/>
              <a:t>Al</a:t>
            </a:r>
            <a:r>
              <a:rPr lang="en-US" sz="2000" dirty="0" smtClean="0"/>
              <a:t> + 3 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= 2 Al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       </a:t>
            </a:r>
            <a:r>
              <a:rPr lang="el-GR" sz="2000" dirty="0" smtClean="0"/>
              <a:t>Δ</a:t>
            </a:r>
            <a:r>
              <a:rPr lang="en-US" sz="2000" dirty="0" smtClean="0"/>
              <a:t>H</a:t>
            </a:r>
            <a:r>
              <a:rPr lang="en-US" sz="2000" baseline="-25000" dirty="0" smtClean="0"/>
              <a:t>298</a:t>
            </a:r>
            <a:r>
              <a:rPr lang="en-US" sz="2000" dirty="0" smtClean="0"/>
              <a:t> = - 3351.4  kJ/</a:t>
            </a:r>
            <a:r>
              <a:rPr lang="en-US" sz="2000" dirty="0" err="1" smtClean="0"/>
              <a:t>mol</a:t>
            </a:r>
            <a:endParaRPr lang="en-US" sz="2000" dirty="0" smtClean="0"/>
          </a:p>
        </p:txBody>
      </p:sp>
      <p:sp>
        <p:nvSpPr>
          <p:cNvPr id="8" name="Obdélník 7"/>
          <p:cNvSpPr/>
          <p:nvPr/>
        </p:nvSpPr>
        <p:spPr>
          <a:xfrm>
            <a:off x="509080" y="2500806"/>
            <a:ext cx="5245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slučovací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tepl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dirty="0" smtClean="0"/>
              <a:t>Al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r>
              <a:rPr lang="en-US" dirty="0" smtClean="0"/>
              <a:t> :      </a:t>
            </a:r>
            <a:r>
              <a:rPr lang="el-GR" dirty="0" smtClean="0"/>
              <a:t>Δ</a:t>
            </a:r>
            <a:r>
              <a:rPr lang="en-US" dirty="0" smtClean="0"/>
              <a:t>H</a:t>
            </a:r>
            <a:r>
              <a:rPr lang="en-US" baseline="-25000" dirty="0" smtClean="0"/>
              <a:t>298</a:t>
            </a:r>
            <a:r>
              <a:rPr lang="en-US" dirty="0" smtClean="0"/>
              <a:t> /2  = - 1675.7  kJ/</a:t>
            </a:r>
            <a:r>
              <a:rPr lang="en-US" dirty="0" err="1" smtClean="0"/>
              <a:t>mol</a:t>
            </a:r>
            <a:endParaRPr lang="en-US" dirty="0" smtClean="0"/>
          </a:p>
        </p:txBody>
      </p:sp>
      <p:sp>
        <p:nvSpPr>
          <p:cNvPr id="9" name="TextovéPole 8"/>
          <p:cNvSpPr txBox="1"/>
          <p:nvPr/>
        </p:nvSpPr>
        <p:spPr>
          <a:xfrm>
            <a:off x="541506" y="3200400"/>
            <a:ext cx="245291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St</a:t>
            </a:r>
            <a:r>
              <a:rPr lang="cs-CZ" b="1" i="1" dirty="0" err="1" smtClean="0"/>
              <a:t>abilní</a:t>
            </a:r>
            <a:r>
              <a:rPr lang="cs-CZ" b="1" dirty="0" smtClean="0"/>
              <a:t>:</a:t>
            </a:r>
          </a:p>
          <a:p>
            <a:endParaRPr lang="cs-CZ" dirty="0" smtClean="0"/>
          </a:p>
          <a:p>
            <a:r>
              <a:rPr lang="en-US" b="1" dirty="0" smtClean="0"/>
              <a:t>Al</a:t>
            </a:r>
            <a:r>
              <a:rPr lang="en-US" b="1" baseline="-25000" dirty="0" smtClean="0"/>
              <a:t>2</a:t>
            </a:r>
            <a:r>
              <a:rPr lang="en-US" b="1" dirty="0" smtClean="0"/>
              <a:t>O</a:t>
            </a:r>
            <a:r>
              <a:rPr lang="en-US" b="1" baseline="-25000" dirty="0" smtClean="0"/>
              <a:t>3</a:t>
            </a:r>
            <a:r>
              <a:rPr lang="en-US" b="1" dirty="0" smtClean="0"/>
              <a:t> </a:t>
            </a:r>
            <a:r>
              <a:rPr lang="en-US" dirty="0" smtClean="0"/>
              <a:t>: </a:t>
            </a:r>
            <a:r>
              <a:rPr lang="cs-CZ" dirty="0" smtClean="0"/>
              <a:t>  </a:t>
            </a:r>
            <a:r>
              <a:rPr lang="en-US" dirty="0" smtClean="0"/>
              <a:t>- 1675.7  kJ/</a:t>
            </a:r>
            <a:r>
              <a:rPr lang="en-US" dirty="0" err="1" smtClean="0"/>
              <a:t>mol</a:t>
            </a:r>
            <a:endParaRPr lang="en-US" dirty="0" smtClean="0"/>
          </a:p>
          <a:p>
            <a:endParaRPr lang="cs-CZ" dirty="0" smtClean="0"/>
          </a:p>
          <a:p>
            <a:r>
              <a:rPr lang="cs-CZ" b="1" dirty="0" err="1" smtClean="0"/>
              <a:t>NaCl</a:t>
            </a:r>
            <a:r>
              <a:rPr lang="en-US" b="1" dirty="0" smtClean="0"/>
              <a:t> </a:t>
            </a:r>
            <a:r>
              <a:rPr lang="en-US" dirty="0" smtClean="0"/>
              <a:t>: </a:t>
            </a:r>
            <a:r>
              <a:rPr lang="cs-CZ" dirty="0" smtClean="0"/>
              <a:t>      </a:t>
            </a:r>
            <a:r>
              <a:rPr lang="en-US" dirty="0" smtClean="0"/>
              <a:t>- </a:t>
            </a:r>
            <a:r>
              <a:rPr lang="cs-CZ" dirty="0" smtClean="0"/>
              <a:t>411</a:t>
            </a:r>
            <a:r>
              <a:rPr lang="en-US" dirty="0" smtClean="0"/>
              <a:t>  kJ/</a:t>
            </a:r>
            <a:r>
              <a:rPr lang="en-US" dirty="0" err="1" smtClean="0"/>
              <a:t>mol</a:t>
            </a:r>
            <a:r>
              <a:rPr lang="cs-CZ" dirty="0" smtClean="0"/>
              <a:t> </a:t>
            </a:r>
          </a:p>
          <a:p>
            <a:endParaRPr lang="cs-CZ" dirty="0"/>
          </a:p>
          <a:p>
            <a:r>
              <a:rPr lang="cs-CZ" b="1" dirty="0" smtClean="0"/>
              <a:t>HF</a:t>
            </a:r>
            <a:r>
              <a:rPr lang="cs-CZ" dirty="0" smtClean="0"/>
              <a:t>: </a:t>
            </a:r>
            <a:r>
              <a:rPr lang="cs-CZ" dirty="0"/>
              <a:t> </a:t>
            </a:r>
            <a:r>
              <a:rPr lang="cs-CZ" dirty="0" smtClean="0"/>
              <a:t>   </a:t>
            </a:r>
            <a:r>
              <a:rPr lang="en-US" dirty="0" smtClean="0"/>
              <a:t> </a:t>
            </a:r>
            <a:r>
              <a:rPr lang="cs-CZ" dirty="0" smtClean="0"/>
              <a:t>  </a:t>
            </a:r>
            <a:r>
              <a:rPr lang="en-US" dirty="0" smtClean="0"/>
              <a:t>- </a:t>
            </a:r>
            <a:r>
              <a:rPr lang="cs-CZ" dirty="0" smtClean="0"/>
              <a:t>271</a:t>
            </a:r>
            <a:r>
              <a:rPr lang="en-US" dirty="0" smtClean="0"/>
              <a:t>.</a:t>
            </a:r>
            <a:r>
              <a:rPr lang="cs-CZ" dirty="0"/>
              <a:t>1</a:t>
            </a:r>
            <a:r>
              <a:rPr lang="en-US" dirty="0" smtClean="0"/>
              <a:t>  kJ/</a:t>
            </a:r>
            <a:r>
              <a:rPr lang="en-US" dirty="0" err="1" smtClean="0"/>
              <a:t>mol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247745" y="3302675"/>
            <a:ext cx="253306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smtClean="0"/>
              <a:t>Nes</a:t>
            </a:r>
            <a:r>
              <a:rPr lang="en-US" b="1" i="1" dirty="0" smtClean="0"/>
              <a:t>t</a:t>
            </a:r>
            <a:r>
              <a:rPr lang="cs-CZ" b="1" i="1" dirty="0" err="1" smtClean="0"/>
              <a:t>abilní</a:t>
            </a:r>
            <a:r>
              <a:rPr lang="cs-CZ" b="1" dirty="0" smtClean="0"/>
              <a:t>:</a:t>
            </a:r>
          </a:p>
          <a:p>
            <a:endParaRPr lang="cs-CZ" dirty="0" smtClean="0"/>
          </a:p>
          <a:p>
            <a:r>
              <a:rPr lang="cs-CZ" b="1" dirty="0" smtClean="0"/>
              <a:t>C</a:t>
            </a:r>
            <a:r>
              <a:rPr lang="en-US" b="1" dirty="0" smtClean="0"/>
              <a:t>l</a:t>
            </a:r>
            <a:r>
              <a:rPr lang="en-US" b="1" baseline="-25000" dirty="0" smtClean="0"/>
              <a:t>2</a:t>
            </a:r>
            <a:r>
              <a:rPr lang="en-US" b="1" dirty="0" smtClean="0"/>
              <a:t>O</a:t>
            </a:r>
            <a:r>
              <a:rPr lang="cs-CZ" b="1" baseline="-25000" dirty="0"/>
              <a:t>7</a:t>
            </a:r>
            <a:r>
              <a:rPr lang="en-US" b="1" dirty="0" smtClean="0"/>
              <a:t> </a:t>
            </a:r>
            <a:r>
              <a:rPr lang="en-US" dirty="0" smtClean="0"/>
              <a:t>: </a:t>
            </a:r>
            <a:r>
              <a:rPr lang="cs-CZ" dirty="0" smtClean="0"/>
              <a:t>  </a:t>
            </a:r>
            <a:r>
              <a:rPr lang="en-US" dirty="0" smtClean="0"/>
              <a:t>+75.7</a:t>
            </a:r>
            <a:r>
              <a:rPr lang="cs-CZ" dirty="0"/>
              <a:t>3</a:t>
            </a:r>
            <a:r>
              <a:rPr lang="en-US" dirty="0" smtClean="0"/>
              <a:t>  kJ/</a:t>
            </a:r>
            <a:r>
              <a:rPr lang="en-US" dirty="0" err="1" smtClean="0"/>
              <a:t>mol</a:t>
            </a:r>
            <a:endParaRPr lang="en-US" dirty="0" smtClean="0"/>
          </a:p>
          <a:p>
            <a:endParaRPr lang="cs-CZ" dirty="0" smtClean="0"/>
          </a:p>
          <a:p>
            <a:r>
              <a:rPr lang="cs-CZ" b="1" dirty="0" err="1" smtClean="0"/>
              <a:t>NCl</a:t>
            </a:r>
            <a:r>
              <a:rPr lang="en-US" b="1" baseline="-25000" dirty="0"/>
              <a:t>3</a:t>
            </a:r>
            <a:r>
              <a:rPr lang="en-US" dirty="0" smtClean="0"/>
              <a:t>: </a:t>
            </a:r>
            <a:r>
              <a:rPr lang="cs-CZ" dirty="0" smtClean="0"/>
              <a:t>      </a:t>
            </a:r>
            <a:r>
              <a:rPr lang="en-US" dirty="0" smtClean="0"/>
              <a:t>+ 230  kJ/</a:t>
            </a:r>
            <a:r>
              <a:rPr lang="en-US" dirty="0" err="1" smtClean="0"/>
              <a:t>mol</a:t>
            </a:r>
            <a:r>
              <a:rPr lang="cs-CZ" dirty="0" smtClean="0"/>
              <a:t> </a:t>
            </a:r>
          </a:p>
          <a:p>
            <a:endParaRPr lang="cs-CZ" dirty="0"/>
          </a:p>
          <a:p>
            <a:r>
              <a:rPr lang="en-US" b="1" dirty="0" smtClean="0"/>
              <a:t>SnH</a:t>
            </a:r>
            <a:r>
              <a:rPr lang="en-US" b="1" baseline="-25000" dirty="0" smtClean="0"/>
              <a:t>4</a:t>
            </a:r>
            <a:r>
              <a:rPr lang="cs-CZ" dirty="0" smtClean="0"/>
              <a:t>:     </a:t>
            </a:r>
            <a:r>
              <a:rPr lang="en-US" dirty="0" smtClean="0"/>
              <a:t> </a:t>
            </a:r>
            <a:r>
              <a:rPr lang="cs-CZ" dirty="0" smtClean="0"/>
              <a:t>  </a:t>
            </a:r>
            <a:r>
              <a:rPr lang="en-US" dirty="0" smtClean="0"/>
              <a:t>+162.8  kJ/</a:t>
            </a:r>
            <a:r>
              <a:rPr lang="en-US" dirty="0" err="1" smtClean="0"/>
              <a:t>mol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25878" y="5525470"/>
            <a:ext cx="8665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álé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sloučeniny lze rozložit elektrolyticky, nestálé se rozkládají při mírném zahřátí nebo za chladu, někdy explozívně.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99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Oxidační číslo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04925"/>
            <a:ext cx="8610600" cy="5400675"/>
          </a:xfrm>
        </p:spPr>
        <p:txBody>
          <a:bodyPr>
            <a:normAutofit/>
          </a:bodyPr>
          <a:lstStyle/>
          <a:p>
            <a:pPr marL="381000" indent="-3810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Dáno shodnou el. konfigurací, prvky se snaží zaujmout elektronovou konfiguraci:</a:t>
            </a:r>
            <a:endParaRPr lang="en-US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0" indent="-381000" eaLnBrk="1" hangingPunct="1">
              <a:lnSpc>
                <a:spcPct val="90000"/>
              </a:lnSpc>
              <a:buFont typeface="Wingdings" pitchFamily="2" charset="2"/>
              <a:buAutoNum type="alphaLcParenR"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vzácného plynu ns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np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 marL="381000" indent="-381000" eaLnBrk="1" hangingPunct="1">
              <a:lnSpc>
                <a:spcPct val="90000"/>
              </a:lnSpc>
              <a:buFont typeface="Wingdings" pitchFamily="2" charset="2"/>
              <a:buAutoNum type="alphaLcParenR"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elektronové osmnáctky ns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(n-1)d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np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altLang="en-US" sz="20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0" indent="-381000">
              <a:lnSpc>
                <a:spcPct val="90000"/>
              </a:lnSpc>
              <a:buFont typeface="Wingdings" pitchFamily="2" charset="2"/>
              <a:buAutoNum type="alphaLcParenR"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elektronové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ítky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(n-1)d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np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1)s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endParaRPr lang="cs-CZ" altLang="en-US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en-US" sz="20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en-US" sz="2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Oxidoredukční</a:t>
            </a:r>
            <a:r>
              <a:rPr lang="cs-CZ" alt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chování</a:t>
            </a:r>
          </a:p>
          <a:p>
            <a:pPr marL="0" indent="0"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 prvků hlavních podskupin klesá stálost max. oxidačního čísla v podskupině směrem k těžším homologům a roste stálost nižšího oxidačního čísla.</a:t>
            </a:r>
          </a:p>
          <a:p>
            <a:pPr marL="381000" indent="-3810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	P</a:t>
            </a:r>
            <a:r>
              <a:rPr lang="cs-CZ" altLang="en-US" sz="2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, III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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B</a:t>
            </a:r>
            <a:r>
              <a:rPr lang="en-US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V, </a:t>
            </a:r>
            <a:r>
              <a:rPr lang="cs-CZ" altLang="en-US" sz="2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</a:p>
          <a:p>
            <a:pPr marL="381000" indent="-381000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0" indent="-3810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nestálé nižší oxidační číslo =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reduční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účinky</a:t>
            </a:r>
          </a:p>
          <a:p>
            <a:pPr marL="381000" indent="-381000">
              <a:lnSpc>
                <a:spcPct val="90000"/>
              </a:lnSpc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nestálé vyšší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oxidační číslo =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oxidační účinky</a:t>
            </a:r>
          </a:p>
        </p:txBody>
      </p:sp>
    </p:spTree>
    <p:extLst>
      <p:ext uri="{BB962C8B-B14F-4D97-AF65-F5344CB8AC3E}">
        <p14:creationId xmlns:p14="http://schemas.microsoft.com/office/powerpoint/2010/main" val="337081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N tepl16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990600"/>
            <a:ext cx="5767387" cy="566145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  <a:noFill/>
        </p:spPr>
        <p:txBody>
          <a:bodyPr/>
          <a:lstStyle/>
          <a:p>
            <a:pPr eaLnBrk="1" hangingPunct="1"/>
            <a:r>
              <a:rPr lang="cs-CZ" altLang="cs-CZ" sz="3600" b="1" smtClean="0"/>
              <a:t>Oxidační číslo</a:t>
            </a:r>
            <a:r>
              <a:rPr lang="cs-CZ" altLang="cs-CZ" sz="360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3051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Oxidation Number Ch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33600"/>
            <a:ext cx="70866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4" descr="http://4.bp.blogspot.com/_qZGouBqZeg8/TT8ojaBh8OI/AAAAAAAAB6Q/BaU7wXQaaGU/s1600/PeriodicTable+-+O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8991600" cy="632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144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33400" y="402077"/>
            <a:ext cx="2592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Frostův diagram</a:t>
            </a:r>
            <a:endParaRPr lang="cs-CZ" sz="2800" b="1" dirty="0"/>
          </a:p>
        </p:txBody>
      </p:sp>
      <p:pic>
        <p:nvPicPr>
          <p:cNvPr id="148486" name="Picture 6" descr="MnFrostDiagr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24852"/>
            <a:ext cx="3505200" cy="241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8" name="Picture 4" descr="VÃ½sledek obrÃ¡zku pro frost diagram halo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986" y="152400"/>
            <a:ext cx="4368468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125" y="3809999"/>
            <a:ext cx="4124096" cy="292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28601" y="1191637"/>
            <a:ext cx="4343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Tendence dvou látek k 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synproporcionaci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či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disproporcionaci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lze vyjádřit Frostovým diagramem oxidačních čísel; pokud je u látek hodnota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G/F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 níže než čára spojující příslušná oxidační čísla na obou stranách, pak tyto látky, jsou-li společně přítomny v roztoku, podléhají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synproporcionaci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926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Magnetické vlastnosti</a:t>
            </a:r>
            <a:endParaRPr lang="cs-CZ" sz="3200" b="1" dirty="0"/>
          </a:p>
        </p:txBody>
      </p:sp>
      <p:sp>
        <p:nvSpPr>
          <p:cNvPr id="3" name="Obdélník 2"/>
          <p:cNvSpPr/>
          <p:nvPr/>
        </p:nvSpPr>
        <p:spPr>
          <a:xfrm>
            <a:off x="228600" y="990600"/>
            <a:ext cx="861944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 Diamagnetické látky: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jsou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složeny z částic (atomů), jejichž výsledný magnetický moment je nulový. Ve vnějším magnetickém poli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vzniknou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magnetické dipóly, jejichž magnetické pole působí proti vnějšímu magnetickému poli. V látce tak dochází k mírnému zeslabení vnějšího magnetického pole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 Paramagnetické látky: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díky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přítomností nepárových elektronů v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atomovém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orbitalu má atom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trvalý magnetický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moment. Magnetické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momenty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atomů jsou náhodně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orientované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kvůli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tepelným kmitům mřížky a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celkový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magnetický moment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je proto nulový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přítomnosti vnějšího magnetického pole dojde k natočení dipólů ve směru vnějšího pole a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celkový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magnetický moment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je orientovaný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ve směru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vnějšího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pole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Paramagnetické látky vnější magnetické pole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mírně zesilují.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057400" y="4287451"/>
            <a:ext cx="1619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µ = √n(n+2)</a:t>
            </a:r>
            <a:endParaRPr lang="cs-CZ" sz="2400" dirty="0"/>
          </a:p>
        </p:txBody>
      </p:sp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06672"/>
              </p:ext>
            </p:extLst>
          </p:nvPr>
        </p:nvGraphicFramePr>
        <p:xfrm>
          <a:off x="1219200" y="5181600"/>
          <a:ext cx="609600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Dielektrická konstanta   (</a:t>
                      </a:r>
                      <a:r>
                        <a:rPr lang="el-GR" dirty="0" smtClean="0"/>
                        <a:t>ε</a:t>
                      </a:r>
                      <a:r>
                        <a:rPr lang="cs-CZ" dirty="0" smtClean="0"/>
                        <a:t>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Magnetická susceptibilita  (</a:t>
                      </a:r>
                      <a:r>
                        <a:rPr lang="el-GR" dirty="0" smtClean="0"/>
                        <a:t>ϰ</a:t>
                      </a:r>
                      <a:r>
                        <a:rPr lang="cs-CZ" dirty="0" smtClean="0"/>
                        <a:t>)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di</a:t>
                      </a:r>
                      <a:r>
                        <a:rPr lang="en-US" dirty="0" err="1" smtClean="0"/>
                        <a:t>amagnetic</a:t>
                      </a:r>
                      <a:r>
                        <a:rPr lang="cs-CZ" dirty="0" err="1" smtClean="0"/>
                        <a:t>ká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ε</a:t>
                      </a:r>
                      <a:r>
                        <a:rPr lang="cs-CZ" dirty="0" smtClean="0"/>
                        <a:t> </a:t>
                      </a:r>
                      <a:r>
                        <a:rPr lang="en-US" dirty="0" smtClean="0"/>
                        <a:t>&lt; 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ϰ</a:t>
                      </a:r>
                      <a:r>
                        <a:rPr lang="en-US" dirty="0" smtClean="0"/>
                        <a:t> &lt; 0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</a:t>
                      </a:r>
                      <a:r>
                        <a:rPr lang="cs-CZ" dirty="0" smtClean="0"/>
                        <a:t>r</a:t>
                      </a:r>
                      <a:r>
                        <a:rPr lang="en-US" dirty="0" err="1" smtClean="0"/>
                        <a:t>amagnetic</a:t>
                      </a:r>
                      <a:r>
                        <a:rPr lang="cs-CZ" dirty="0" err="1" smtClean="0"/>
                        <a:t>ká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ε</a:t>
                      </a:r>
                      <a:r>
                        <a:rPr lang="en-US" dirty="0" smtClean="0"/>
                        <a:t> &gt; 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ϰ</a:t>
                      </a:r>
                      <a:r>
                        <a:rPr lang="en-US" dirty="0" smtClean="0"/>
                        <a:t> &gt; 0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4538321" y="4394161"/>
            <a:ext cx="3217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n</a:t>
            </a:r>
            <a:r>
              <a:rPr lang="en-US" dirty="0" smtClean="0"/>
              <a:t> = </a:t>
            </a:r>
            <a:r>
              <a:rPr lang="en-US" dirty="0" err="1" smtClean="0"/>
              <a:t>po</a:t>
            </a:r>
            <a:r>
              <a:rPr lang="cs-CZ" dirty="0" smtClean="0"/>
              <a:t>čet nepárových elektronů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30171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VÃ½sledek obrÃ¡zku pro magnetic susceptibility periodic 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62000"/>
            <a:ext cx="5342977" cy="207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VÃ½sledek obrÃ¡zku pro magnetic properties elem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888" y="3402959"/>
            <a:ext cx="4876800" cy="305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3295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70" name="Picture 6" descr="VÃ½sledek obrÃ¡zku pro magnetic susceptibility elem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38400"/>
            <a:ext cx="65151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04800" y="381000"/>
            <a:ext cx="8534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Feromagnetické látky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: jejich vnitřní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magnetické momenty, které mají tendenci spolu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silně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interagovat. Všechny feromagnetické látky obsahují mikroskopické oblasti, tzv.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domény. Uvnitř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domén jsou magnetické momenty jednotlivých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částic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orientovány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souhlasně.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 nezmagnetovaných vzorcích jsou jednotlivé domény orientovány nahodile,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výsledná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magnetizace materiálu je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nulová. V přítomnosti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vnějšího magnetického pole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dochází  k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orientaci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domén.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Zesílení magnetického pole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a orientace domén ve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feromagnetické látce je tedy závislé na 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intenzitě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vnějšího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pole 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60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4" name="Picture 4" descr="http://periodictable.com/Properties/A/MagneticType.s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30" y="685800"/>
            <a:ext cx="8763000" cy="601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643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0" y="1066800"/>
            <a:ext cx="3505200" cy="609600"/>
          </a:xfrm>
        </p:spPr>
        <p:txBody>
          <a:bodyPr>
            <a:noAutofit/>
          </a:bodyPr>
          <a:lstStyle/>
          <a:p>
            <a:r>
              <a:rPr lang="cs-CZ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Arrheniova</a:t>
            </a:r>
            <a:r>
              <a:rPr lang="cs-CZ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teorie</a:t>
            </a:r>
            <a:endParaRPr lang="cs-CZ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558047" y="1552711"/>
            <a:ext cx="17577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HA ↔ H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A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56443" y="2914181"/>
            <a:ext cx="4515557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Brønstedova</a:t>
            </a:r>
            <a:r>
              <a:rPr lang="cs-CZ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Lowryho</a:t>
            </a:r>
            <a:r>
              <a:rPr lang="cs-CZ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teorie</a:t>
            </a:r>
          </a:p>
        </p:txBody>
      </p:sp>
      <p:sp>
        <p:nvSpPr>
          <p:cNvPr id="9" name="Obdélník 8"/>
          <p:cNvSpPr/>
          <p:nvPr/>
        </p:nvSpPr>
        <p:spPr>
          <a:xfrm>
            <a:off x="397226" y="4746169"/>
            <a:ext cx="35814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solvataci uvolněných protonů molekulami rozpouštědla,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teorie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týkala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pouze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protických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rozpouštědel.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kyseliny =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donory protonu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zásady  = akceptory protonu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1524000" y="3663447"/>
            <a:ext cx="22156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↔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4267200" y="5623332"/>
            <a:ext cx="350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222222"/>
                </a:solidFill>
                <a:latin typeface="Arial" charset="0"/>
                <a:cs typeface="Arial" charset="0"/>
              </a:rPr>
              <a:t>RNH</a:t>
            </a:r>
            <a:r>
              <a:rPr lang="cs-CZ" altLang="cs-CZ" baseline="-30000" dirty="0">
                <a:solidFill>
                  <a:srgbClr val="222222"/>
                </a:solidFill>
                <a:latin typeface="Arial" charset="0"/>
                <a:cs typeface="Arial" charset="0"/>
              </a:rPr>
              <a:t>2</a:t>
            </a:r>
            <a:r>
              <a:rPr lang="cs-CZ" altLang="cs-CZ" dirty="0">
                <a:solidFill>
                  <a:srgbClr val="222222"/>
                </a:solidFill>
                <a:latin typeface="Arial" charset="0"/>
                <a:cs typeface="Arial" charset="0"/>
              </a:rPr>
              <a:t> + H</a:t>
            </a:r>
            <a:r>
              <a:rPr lang="cs-CZ" altLang="cs-CZ" baseline="-30000" dirty="0">
                <a:solidFill>
                  <a:srgbClr val="222222"/>
                </a:solidFill>
                <a:latin typeface="Arial" charset="0"/>
                <a:cs typeface="Arial" charset="0"/>
              </a:rPr>
              <a:t>2</a:t>
            </a:r>
            <a:r>
              <a:rPr lang="cs-CZ" altLang="cs-CZ" dirty="0">
                <a:solidFill>
                  <a:srgbClr val="222222"/>
                </a:solidFill>
                <a:latin typeface="Arial" charset="0"/>
                <a:cs typeface="Arial" charset="0"/>
              </a:rPr>
              <a:t>O ↔ RNH</a:t>
            </a:r>
            <a:r>
              <a:rPr lang="cs-CZ" altLang="cs-CZ" baseline="-30000" dirty="0">
                <a:solidFill>
                  <a:srgbClr val="222222"/>
                </a:solidFill>
                <a:latin typeface="Arial" charset="0"/>
                <a:cs typeface="Arial" charset="0"/>
              </a:rPr>
              <a:t>3</a:t>
            </a:r>
            <a:r>
              <a:rPr lang="cs-CZ" altLang="cs-CZ" baseline="30000" dirty="0">
                <a:solidFill>
                  <a:srgbClr val="222222"/>
                </a:solidFill>
                <a:latin typeface="Arial" charset="0"/>
                <a:cs typeface="Arial" charset="0"/>
              </a:rPr>
              <a:t>+</a:t>
            </a:r>
            <a:r>
              <a:rPr lang="cs-CZ" altLang="cs-CZ" dirty="0">
                <a:solidFill>
                  <a:srgbClr val="222222"/>
                </a:solidFill>
                <a:latin typeface="Arial" charset="0"/>
                <a:cs typeface="Arial" charset="0"/>
              </a:rPr>
              <a:t> + OH</a:t>
            </a:r>
            <a:r>
              <a:rPr lang="cs-CZ" altLang="cs-CZ" baseline="30000" dirty="0">
                <a:solidFill>
                  <a:srgbClr val="222222"/>
                </a:solidFill>
                <a:latin typeface="Arial" charset="0"/>
                <a:cs typeface="Arial" charset="0"/>
              </a:rPr>
              <a:t>−</a:t>
            </a:r>
            <a:endParaRPr lang="cs-CZ" altLang="cs-CZ" dirty="0">
              <a:solidFill>
                <a:srgbClr val="222222"/>
              </a:solidFill>
              <a:latin typeface="Arial" charset="0"/>
              <a:cs typeface="Arial" charset="0"/>
            </a:endParaRPr>
          </a:p>
          <a:p>
            <a:pPr lvl="1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222222"/>
                </a:solidFill>
                <a:latin typeface="Arial" charset="0"/>
                <a:cs typeface="Arial" charset="0"/>
              </a:rPr>
              <a:t>HCN + H</a:t>
            </a:r>
            <a:r>
              <a:rPr lang="cs-CZ" altLang="cs-CZ" baseline="-30000" dirty="0">
                <a:solidFill>
                  <a:srgbClr val="222222"/>
                </a:solidFill>
                <a:latin typeface="Arial" charset="0"/>
                <a:cs typeface="Arial" charset="0"/>
              </a:rPr>
              <a:t>2</a:t>
            </a:r>
            <a:r>
              <a:rPr lang="cs-CZ" altLang="cs-CZ" dirty="0">
                <a:solidFill>
                  <a:srgbClr val="222222"/>
                </a:solidFill>
                <a:latin typeface="Arial" charset="0"/>
                <a:cs typeface="Arial" charset="0"/>
              </a:rPr>
              <a:t>O ↔ CN</a:t>
            </a:r>
            <a:r>
              <a:rPr lang="cs-CZ" altLang="cs-CZ" baseline="30000" dirty="0">
                <a:solidFill>
                  <a:srgbClr val="222222"/>
                </a:solidFill>
                <a:latin typeface="Arial" charset="0"/>
                <a:cs typeface="Arial" charset="0"/>
              </a:rPr>
              <a:t>−</a:t>
            </a:r>
            <a:r>
              <a:rPr lang="cs-CZ" altLang="cs-CZ" dirty="0">
                <a:solidFill>
                  <a:srgbClr val="222222"/>
                </a:solidFill>
                <a:latin typeface="Arial" charset="0"/>
                <a:cs typeface="Arial" charset="0"/>
              </a:rPr>
              <a:t> + H</a:t>
            </a:r>
            <a:r>
              <a:rPr lang="cs-CZ" altLang="cs-CZ" baseline="-30000" dirty="0">
                <a:solidFill>
                  <a:srgbClr val="222222"/>
                </a:solidFill>
                <a:latin typeface="Arial" charset="0"/>
                <a:cs typeface="Arial" charset="0"/>
              </a:rPr>
              <a:t>3</a:t>
            </a:r>
            <a:r>
              <a:rPr lang="cs-CZ" altLang="cs-CZ" dirty="0">
                <a:solidFill>
                  <a:srgbClr val="222222"/>
                </a:solidFill>
                <a:latin typeface="Arial" charset="0"/>
                <a:cs typeface="Arial" charset="0"/>
              </a:rPr>
              <a:t>O</a:t>
            </a:r>
            <a:r>
              <a:rPr lang="cs-CZ" altLang="cs-CZ" baseline="30000" dirty="0">
                <a:solidFill>
                  <a:srgbClr val="222222"/>
                </a:solidFill>
                <a:latin typeface="Arial" charset="0"/>
                <a:cs typeface="Arial" charset="0"/>
              </a:rPr>
              <a:t>+</a:t>
            </a:r>
            <a:endParaRPr lang="cs-CZ" altLang="cs-CZ" dirty="0">
              <a:solidFill>
                <a:srgbClr val="222222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457200" y="2049294"/>
            <a:ext cx="54021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kyseliny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= látky schopné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odštěpit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proton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345345" y="2449404"/>
            <a:ext cx="52822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teorie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nebrala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v úvahu funkci  rozpouštědla.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4343400" y="497700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HCl → H</a:t>
            </a:r>
            <a:r>
              <a:rPr lang="pt-BR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+ Cl</a:t>
            </a:r>
            <a:r>
              <a:rPr lang="pt-BR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HNO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→ H</a:t>
            </a:r>
            <a:r>
              <a:rPr lang="pt-BR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+ 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411817" y="4191000"/>
            <a:ext cx="81225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Látky se chovají jako kyseliny jen v přítomnosti zásady a naopak. 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098" y="1525787"/>
            <a:ext cx="3118196" cy="2526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659397" y="152400"/>
            <a:ext cx="41617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Acidobazické </a:t>
            </a:r>
            <a:r>
              <a:rPr lang="cs-CZ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chování </a:t>
            </a: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2507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65306" y="304800"/>
            <a:ext cx="1859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Solvoteorie</a:t>
            </a:r>
            <a:endParaRPr lang="cs-CZ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04800" y="914400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rozšíření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Brønstedovy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teorie pro aprotická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rozpouštědla, požadavkem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této teorie je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autoionizace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rozpouštědla. </a:t>
            </a:r>
          </a:p>
        </p:txBody>
      </p:sp>
      <p:sp>
        <p:nvSpPr>
          <p:cNvPr id="7" name="Obdélník 6"/>
          <p:cNvSpPr/>
          <p:nvPr/>
        </p:nvSpPr>
        <p:spPr>
          <a:xfrm>
            <a:off x="304800" y="1752600"/>
            <a:ext cx="84225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kyseliny = látky, které při interakci s rozpouštědlem zvyšují koncentraci kationtů produkovaných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autoionizací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rozpouštědla.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roztok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hydrogensíranu v  kapalném amoniaku  se chová jako kyselina:</a:t>
            </a:r>
          </a:p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 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↔ 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autoionizace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HSO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 + NH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 ↔ NH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 + SO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2−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8962" name="Picture 2" descr="HCl + H2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537243"/>
            <a:ext cx="5791200" cy="113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67" name="Picture 7" descr="VÃ½sledek obrÃ¡zku pro lewis theory of acid and ba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26149"/>
            <a:ext cx="5410200" cy="130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96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2894" y="273017"/>
            <a:ext cx="4571999" cy="868362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Alotropické modifikace</a:t>
            </a:r>
            <a:endParaRPr lang="cs-CZ" sz="3200" b="1" dirty="0"/>
          </a:p>
        </p:txBody>
      </p:sp>
      <p:sp>
        <p:nvSpPr>
          <p:cNvPr id="3" name="Obdélník 2"/>
          <p:cNvSpPr/>
          <p:nvPr/>
        </p:nvSpPr>
        <p:spPr>
          <a:xfrm>
            <a:off x="381000" y="1371600"/>
            <a:ext cx="85733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Alotropie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je vlastnost chemického prvku označující jeho schopnost vyskytovat se v několika různých strukturních formách, které mají výrazně odlišné fyzikální vlastnosti. Jednotlivé alotropické modifikace se liší typem krystalové soustavy, fyzikálními a mechanickými vlastnostmi.</a:t>
            </a:r>
          </a:p>
        </p:txBody>
      </p:sp>
      <p:pic>
        <p:nvPicPr>
          <p:cNvPr id="1030" name="Picture 6" descr="VÃ½sledek obrÃ¡zku pro sio2 allotrop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2258"/>
            <a:ext cx="5199729" cy="356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5903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590800" cy="715962"/>
          </a:xfrm>
        </p:spPr>
        <p:txBody>
          <a:bodyPr>
            <a:normAutofit/>
          </a:bodyPr>
          <a:lstStyle/>
          <a:p>
            <a:r>
              <a:rPr lang="cs-CZ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Lewisova</a:t>
            </a:r>
            <a:r>
              <a:rPr lang="cs-CZ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teorie                            </a:t>
            </a:r>
            <a:endParaRPr lang="cs-CZ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58885" y="1143000"/>
            <a:ext cx="86868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lze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ji aplikovat i na sloučeniny, které neobsahují kyselý proton.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Kyselina = každá částice,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která je akceptorem elektronových párů.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Např. kationty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molekuly s násobnými vazbami na centrálním atomu, molekuly s volnými d-orbitaly na centrálním atomu nebo elektronově deficitní molekuly.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Tyto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částice jsou schopny přijmout volný elektronový pár jiné částice (báze), tím se vytvoří donor-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akceptorní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vazba. Jako kyseliny lze tedy chápat všechny elektrofilní částice, např. fluorid boritý, chlorid železitý nebo síranový anion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1010" name="Picture 2" descr="VÃ½sledek obrÃ¡zku pro lewis theory of acid and ba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385" y="4594935"/>
            <a:ext cx="5257800" cy="172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0111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VÃ½sledek obrÃ¡zku pro acidity hydri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6835364" cy="362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2590800" cy="715962"/>
          </a:xfrm>
        </p:spPr>
        <p:txBody>
          <a:bodyPr>
            <a:normAutofit/>
          </a:bodyPr>
          <a:lstStyle/>
          <a:p>
            <a:r>
              <a:rPr lang="cs-CZ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Lewisova</a:t>
            </a:r>
            <a:r>
              <a:rPr lang="cs-CZ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teorie                            </a:t>
            </a:r>
            <a:endParaRPr lang="cs-CZ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9330" name="Picture 2" descr="VÃ½sledek obrÃ¡zku pro alh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741409"/>
            <a:ext cx="1249163" cy="77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2" name="Picture 4" descr="VÃ½sledek obrÃ¡zku pro nabh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562600"/>
            <a:ext cx="1403838" cy="83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4" name="Picture 6" descr="VÃ½sledek obrÃ¡zku pro digalla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275572"/>
            <a:ext cx="1744646" cy="174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6004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35604" y="228600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Teorie tvrdých a měkkých, kyselin a zásad </a:t>
            </a:r>
            <a:endParaRPr lang="cs-CZ" sz="24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("</a:t>
            </a:r>
            <a:r>
              <a:rPr lang="cs-CZ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hard and soft (</a:t>
            </a:r>
            <a:r>
              <a:rPr lang="cs-CZ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Lewis</a:t>
            </a:r>
            <a:r>
              <a:rPr lang="cs-CZ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acids</a:t>
            </a:r>
            <a:r>
              <a:rPr lang="cs-CZ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bases</a:t>
            </a:r>
            <a:r>
              <a:rPr lang="cs-CZ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", HSAB)</a:t>
            </a:r>
          </a:p>
        </p:txBody>
      </p:sp>
      <p:sp>
        <p:nvSpPr>
          <p:cNvPr id="3" name="Obdélník 2"/>
          <p:cNvSpPr/>
          <p:nvPr/>
        </p:nvSpPr>
        <p:spPr>
          <a:xfrm>
            <a:off x="320202" y="1295400"/>
            <a:ext cx="85652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Tvrdý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´= 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daná částice je malá, má vysoký náboj (kritérium náboje se vztahuje zejména ke kyselinám, k zásadám jen v menší míře), a je slabě polarizovatelná. </a:t>
            </a: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Měkký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" naopak znamená velký poloměr, malý náboj a velkou polarizaci.</a:t>
            </a:r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425187"/>
              </p:ext>
            </p:extLst>
          </p:nvPr>
        </p:nvGraphicFramePr>
        <p:xfrm>
          <a:off x="1219200" y="2362200"/>
          <a:ext cx="6108699" cy="10007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005002"/>
                <a:gridCol w="1199254"/>
                <a:gridCol w="1068085"/>
                <a:gridCol w="899441"/>
                <a:gridCol w="936917"/>
              </a:tblGrid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vlastnost</a:t>
                      </a:r>
                      <a:endParaRPr lang="cs-CZ" sz="1600" b="1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</a:t>
                      </a:r>
                      <a:endParaRPr lang="cs-CZ" sz="1600" b="1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</a:t>
                      </a:r>
                      <a:endParaRPr lang="cs-CZ" sz="1600" b="1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HB</a:t>
                      </a:r>
                      <a:endParaRPr lang="cs-CZ" sz="1600" b="1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</a:t>
                      </a:r>
                      <a:endParaRPr lang="cs-CZ" sz="1600" b="1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elektronegativita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0,7-1,6</a:t>
                      </a:r>
                      <a:endParaRPr lang="cs-CZ" sz="16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1,9-2,5</a:t>
                      </a:r>
                      <a:endParaRPr lang="cs-CZ" sz="16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2,1-3,0</a:t>
                      </a:r>
                      <a:endParaRPr lang="cs-CZ" sz="16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3,4-4,0</a:t>
                      </a:r>
                      <a:endParaRPr lang="cs-CZ" sz="16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iontový poloměr [</a:t>
                      </a:r>
                      <a:r>
                        <a:rPr lang="cs-CZ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</a:t>
                      </a:r>
                      <a:r>
                        <a:rPr lang="cs-CZ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90</a:t>
                      </a:r>
                      <a:endParaRPr lang="cs-CZ" sz="16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90</a:t>
                      </a:r>
                      <a:endParaRPr lang="cs-CZ" sz="16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170</a:t>
                      </a:r>
                      <a:endParaRPr lang="cs-CZ" sz="16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 120</a:t>
                      </a:r>
                      <a:endParaRPr lang="cs-CZ" sz="16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1778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náboj</a:t>
                      </a:r>
                      <a:endParaRPr lang="cs-CZ" sz="16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 +3</a:t>
                      </a:r>
                      <a:endParaRPr lang="cs-CZ" sz="16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+2</a:t>
                      </a:r>
                      <a:endParaRPr lang="cs-CZ" sz="16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cs-CZ" sz="16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sp>
        <p:nvSpPr>
          <p:cNvPr id="7" name="Obdélník 6"/>
          <p:cNvSpPr/>
          <p:nvPr/>
        </p:nvSpPr>
        <p:spPr>
          <a:xfrm>
            <a:off x="71336" y="3581400"/>
            <a:ext cx="8946204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Tvrdé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Lewisovy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kyseliny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(HA)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mají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vysoko položený nejnižší neobsazený molekulový orbital (LUMO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/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Měkké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Lewisovy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kyseliny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(SA)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mají nízko položený nejnižší neobsazený molekulový orbital (LUMO).</a:t>
            </a:r>
          </a:p>
          <a:p>
            <a:pPr algn="just"/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Tvrdé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Lewisovy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zásady (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HB)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mají nízko položený nejvyšší obsazený molekulový orbital (HOMO).</a:t>
            </a:r>
          </a:p>
          <a:p>
            <a:pPr algn="just"/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Měkké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Lewisovy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zásady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(SB)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vysoko nízko položený nejvyšší obsazený molekulový orbital (HOMO).</a:t>
            </a:r>
          </a:p>
          <a:p>
            <a:pPr algn="just"/>
            <a:endParaRPr lang="cs-CZ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Energetický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rozdíl mezi HOMO/LUMO orbitalem je u komplexu složeného z SA a SB nižší, než u "tvrdých"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analogů.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6971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upload.wikimedia.org/wikipedia/commons/9/9b/Hardsoftacid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79267"/>
            <a:ext cx="6400800" cy="269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upload.wikimedia.org/wikipedia/commons/d/dc/Hardsoftbas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293460"/>
            <a:ext cx="1600200" cy="212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428017" y="381000"/>
            <a:ext cx="8534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Tvrdé kyseliny (HA)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kationty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alkalických kovů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cs-CZ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cs-CZ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,K</a:t>
            </a:r>
            <a:r>
              <a:rPr lang="cs-CZ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 ad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.), Cr</a:t>
            </a:r>
            <a:r>
              <a:rPr lang="cs-CZ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Cr</a:t>
            </a:r>
            <a:r>
              <a:rPr lang="cs-CZ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, Ti</a:t>
            </a:r>
            <a:r>
              <a:rPr lang="cs-CZ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4+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BF</a:t>
            </a:r>
            <a:r>
              <a:rPr lang="cs-CZ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karbokation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Měkké kyseliny (SA)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Rtuťné a rtuťnaté ionty Hg</a:t>
            </a:r>
            <a:r>
              <a:rPr lang="cs-CZ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Hg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r>
              <a:rPr lang="cs-CZ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4+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Pd</a:t>
            </a:r>
            <a:r>
              <a:rPr lang="cs-CZ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</a:t>
            </a:r>
            <a:r>
              <a:rPr lang="cs-CZ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BH</a:t>
            </a:r>
            <a:r>
              <a:rPr lang="cs-CZ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chloranil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, ryzí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kovy (v oxidačním stavu 0)</a:t>
            </a: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Tvrdé zásady (HB)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OH</a:t>
            </a:r>
            <a:r>
              <a:rPr lang="cs-CZ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, alkoxidový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anion RO</a:t>
            </a:r>
            <a:r>
              <a:rPr lang="cs-CZ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, malé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halogenidové anionty (F</a:t>
            </a:r>
            <a:r>
              <a:rPr lang="cs-CZ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Cl</a:t>
            </a:r>
            <a:r>
              <a:rPr lang="cs-CZ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azan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karboxylátový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anion, uhličitanový anion, hydrazin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Měkké zásady (SB)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hydridový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anion,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thiolátový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anion, jodidový anion,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fosfin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thiokyanátový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anion, benzen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5779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5300" y="457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Sirovodíková srážecí metoda kvalitativní analýzy </a:t>
            </a:r>
            <a:endParaRPr lang="cs-CZ" sz="2800" dirty="0"/>
          </a:p>
        </p:txBody>
      </p:sp>
      <p:sp>
        <p:nvSpPr>
          <p:cNvPr id="4" name="Obdélník 3"/>
          <p:cNvSpPr/>
          <p:nvPr/>
        </p:nvSpPr>
        <p:spPr>
          <a:xfrm>
            <a:off x="304800" y="1219200"/>
            <a:ext cx="8610600" cy="507831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= tradiční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 kvalitativní metoda analýzy kationtů je založena na rozpustnosti, resp. nerozpustnosti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chloridů a sulfidů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kovů a jejich následných reakcích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AutoNum type="arabicPeriod"/>
            </a:pPr>
            <a:r>
              <a:rPr lang="cs-CZ" i="1" dirty="0" smtClean="0"/>
              <a:t>vysrážení </a:t>
            </a:r>
            <a:r>
              <a:rPr lang="cs-CZ" i="1" dirty="0"/>
              <a:t>kationtů I. </a:t>
            </a:r>
            <a:r>
              <a:rPr lang="cs-CZ" i="1" dirty="0" smtClean="0"/>
              <a:t>třídy roztokem </a:t>
            </a:r>
            <a:r>
              <a:rPr lang="cs-CZ" i="1" dirty="0"/>
              <a:t>kyseliny </a:t>
            </a:r>
            <a:r>
              <a:rPr lang="cs-CZ" i="1" dirty="0" smtClean="0"/>
              <a:t>chlorovodíkové</a:t>
            </a:r>
            <a:endParaRPr lang="cs-CZ" dirty="0" smtClean="0"/>
          </a:p>
          <a:p>
            <a:pPr algn="just"/>
            <a:r>
              <a:rPr lang="cs-CZ" dirty="0" smtClean="0"/>
              <a:t>Chloridový </a:t>
            </a:r>
            <a:r>
              <a:rPr lang="cs-CZ" dirty="0"/>
              <a:t>anion je tvrdší zásadou, než sulfidový anion (má menší poloměr) a vysráží proto tvrdší</a:t>
            </a:r>
            <a:r>
              <a:rPr lang="cs-CZ" dirty="0" smtClean="0"/>
              <a:t> </a:t>
            </a:r>
            <a:r>
              <a:rPr lang="cs-CZ" dirty="0" err="1"/>
              <a:t>Lewisovy</a:t>
            </a:r>
            <a:r>
              <a:rPr lang="cs-CZ" dirty="0"/>
              <a:t> kyseliny (které by se srážely i se sulfanem; v prvním kroku je ale chceme oddělit, aby "nestínily" kationty II. třídy). Mezi tyto tvrdší kyseliny počítáme </a:t>
            </a:r>
            <a:r>
              <a:rPr lang="cs-CZ" b="1" dirty="0" err="1"/>
              <a:t>Ag</a:t>
            </a:r>
            <a:r>
              <a:rPr lang="cs-CZ" b="1" baseline="30000" dirty="0"/>
              <a:t>+</a:t>
            </a:r>
            <a:r>
              <a:rPr lang="cs-CZ" dirty="0"/>
              <a:t>, </a:t>
            </a:r>
            <a:r>
              <a:rPr lang="cs-CZ" b="1" dirty="0"/>
              <a:t>Pb</a:t>
            </a:r>
            <a:r>
              <a:rPr lang="cs-CZ" b="1" baseline="30000" dirty="0"/>
              <a:t>2+</a:t>
            </a:r>
            <a:r>
              <a:rPr lang="cs-CZ" dirty="0"/>
              <a:t> </a:t>
            </a:r>
            <a:r>
              <a:rPr lang="cs-CZ" dirty="0" smtClean="0"/>
              <a:t>a </a:t>
            </a:r>
            <a:r>
              <a:rPr lang="cs-CZ" b="1" dirty="0" smtClean="0"/>
              <a:t>Hg</a:t>
            </a:r>
            <a:r>
              <a:rPr lang="cs-CZ" b="1" baseline="-25000" dirty="0" smtClean="0"/>
              <a:t>2</a:t>
            </a:r>
            <a:r>
              <a:rPr lang="cs-CZ" b="1" baseline="30000" dirty="0" smtClean="0"/>
              <a:t>2</a:t>
            </a:r>
            <a:r>
              <a:rPr lang="cs-CZ" b="1" baseline="30000" dirty="0"/>
              <a:t>+</a:t>
            </a:r>
            <a:r>
              <a:rPr lang="cs-CZ" dirty="0"/>
              <a:t>.</a:t>
            </a:r>
          </a:p>
          <a:p>
            <a:pPr algn="just"/>
            <a:endParaRPr lang="cs-CZ" dirty="0" smtClean="0"/>
          </a:p>
          <a:p>
            <a:pPr algn="just"/>
            <a:r>
              <a:rPr lang="cs-CZ" dirty="0" smtClean="0"/>
              <a:t>2. </a:t>
            </a:r>
            <a:r>
              <a:rPr lang="cs-CZ" i="1" dirty="0"/>
              <a:t>vysrážení kationtů </a:t>
            </a:r>
            <a:r>
              <a:rPr lang="cs-CZ" i="1" dirty="0" smtClean="0"/>
              <a:t>II-IV. </a:t>
            </a:r>
            <a:r>
              <a:rPr lang="cs-CZ" i="1" dirty="0"/>
              <a:t>třídy </a:t>
            </a:r>
            <a:r>
              <a:rPr lang="cs-CZ" i="1" dirty="0" err="1" smtClean="0"/>
              <a:t>sulfanovou</a:t>
            </a:r>
            <a:r>
              <a:rPr lang="cs-CZ" i="1" dirty="0" smtClean="0"/>
              <a:t> vodou</a:t>
            </a:r>
          </a:p>
          <a:p>
            <a:pPr algn="just"/>
            <a:r>
              <a:rPr lang="cs-CZ" dirty="0" smtClean="0"/>
              <a:t>Sulfidový anion je </a:t>
            </a:r>
            <a:r>
              <a:rPr lang="cs-CZ" dirty="0"/>
              <a:t>měkkou zásadou (SB) a sráží proto kationty měkčí, než kationty I. třídy. </a:t>
            </a:r>
            <a:r>
              <a:rPr lang="cs-CZ" dirty="0" smtClean="0"/>
              <a:t>Jde </a:t>
            </a:r>
            <a:r>
              <a:rPr lang="cs-CZ" dirty="0"/>
              <a:t>o kationty </a:t>
            </a:r>
            <a:r>
              <a:rPr lang="cs-CZ" b="1" dirty="0"/>
              <a:t>Bi</a:t>
            </a:r>
            <a:r>
              <a:rPr lang="cs-CZ" b="1" baseline="30000" dirty="0"/>
              <a:t>3+</a:t>
            </a:r>
            <a:r>
              <a:rPr lang="cs-CZ" dirty="0"/>
              <a:t>, </a:t>
            </a:r>
            <a:r>
              <a:rPr lang="cs-CZ" b="1" dirty="0"/>
              <a:t>Cd</a:t>
            </a:r>
            <a:r>
              <a:rPr lang="cs-CZ" b="1" baseline="30000" dirty="0"/>
              <a:t>2+</a:t>
            </a:r>
            <a:r>
              <a:rPr lang="cs-CZ" dirty="0"/>
              <a:t>, </a:t>
            </a:r>
            <a:r>
              <a:rPr lang="cs-CZ" b="1" dirty="0"/>
              <a:t>Cu</a:t>
            </a:r>
            <a:r>
              <a:rPr lang="cs-CZ" b="1" baseline="30000" dirty="0"/>
              <a:t>2+</a:t>
            </a:r>
            <a:r>
              <a:rPr lang="cs-CZ" dirty="0"/>
              <a:t>, </a:t>
            </a:r>
            <a:r>
              <a:rPr lang="cs-CZ" b="1" dirty="0"/>
              <a:t>Hg</a:t>
            </a:r>
            <a:r>
              <a:rPr lang="cs-CZ" b="1" baseline="30000" dirty="0"/>
              <a:t>2+</a:t>
            </a:r>
            <a:r>
              <a:rPr lang="cs-CZ" b="1" dirty="0"/>
              <a:t>, As</a:t>
            </a:r>
            <a:r>
              <a:rPr lang="cs-CZ" b="1" baseline="30000" dirty="0"/>
              <a:t>3+</a:t>
            </a:r>
            <a:r>
              <a:rPr lang="cs-CZ" b="1" dirty="0"/>
              <a:t>, As</a:t>
            </a:r>
            <a:r>
              <a:rPr lang="cs-CZ" b="1" baseline="30000" dirty="0"/>
              <a:t>5+</a:t>
            </a:r>
            <a:r>
              <a:rPr lang="cs-CZ" b="1" dirty="0"/>
              <a:t>, Sb</a:t>
            </a:r>
            <a:r>
              <a:rPr lang="cs-CZ" b="1" baseline="30000" dirty="0"/>
              <a:t>3+</a:t>
            </a:r>
            <a:r>
              <a:rPr lang="cs-CZ" b="1" dirty="0"/>
              <a:t>, Sb</a:t>
            </a:r>
            <a:r>
              <a:rPr lang="cs-CZ" b="1" baseline="30000" dirty="0"/>
              <a:t>5+</a:t>
            </a:r>
            <a:r>
              <a:rPr lang="cs-CZ" b="1" dirty="0"/>
              <a:t>, Sn</a:t>
            </a:r>
            <a:r>
              <a:rPr lang="cs-CZ" b="1" baseline="30000" dirty="0"/>
              <a:t>2+</a:t>
            </a:r>
            <a:r>
              <a:rPr lang="cs-CZ" b="1" dirty="0"/>
              <a:t>, Sn</a:t>
            </a:r>
            <a:r>
              <a:rPr lang="cs-CZ" b="1" baseline="30000" dirty="0"/>
              <a:t>4+</a:t>
            </a:r>
            <a:r>
              <a:rPr lang="cs-CZ" dirty="0"/>
              <a:t>. Je zřejmé, že vyšší náboj znamená nižší tvrdost.</a:t>
            </a:r>
          </a:p>
          <a:p>
            <a:endParaRPr lang="cs-CZ" dirty="0" smtClean="0"/>
          </a:p>
          <a:p>
            <a:pPr algn="just"/>
            <a:r>
              <a:rPr lang="cs-CZ" dirty="0" smtClean="0"/>
              <a:t>3. Od </a:t>
            </a:r>
            <a:r>
              <a:rPr lang="cs-CZ" dirty="0"/>
              <a:t>II. třídy tvrdost Lewisových kyselin stoupá, a to až k V. třídě kationtů, která </a:t>
            </a:r>
            <a:r>
              <a:rPr lang="cs-CZ" dirty="0" smtClean="0"/>
              <a:t>zahrnuje</a:t>
            </a:r>
            <a:r>
              <a:rPr lang="cs-CZ" dirty="0"/>
              <a:t> </a:t>
            </a:r>
            <a:r>
              <a:rPr lang="cs-CZ" b="1" dirty="0"/>
              <a:t>Mg</a:t>
            </a:r>
            <a:r>
              <a:rPr lang="cs-CZ" b="1" baseline="30000" dirty="0"/>
              <a:t>2+</a:t>
            </a:r>
            <a:r>
              <a:rPr lang="cs-CZ" dirty="0"/>
              <a:t>, </a:t>
            </a:r>
            <a:r>
              <a:rPr lang="cs-CZ" b="1" dirty="0" err="1"/>
              <a:t>Li</a:t>
            </a:r>
            <a:r>
              <a:rPr lang="cs-CZ" b="1" baseline="30000" dirty="0"/>
              <a:t>+</a:t>
            </a:r>
            <a:r>
              <a:rPr lang="cs-CZ" dirty="0"/>
              <a:t>, </a:t>
            </a:r>
            <a:r>
              <a:rPr lang="cs-CZ" b="1" dirty="0"/>
              <a:t>Na</a:t>
            </a:r>
            <a:r>
              <a:rPr lang="cs-CZ" b="1" baseline="30000" dirty="0"/>
              <a:t>+</a:t>
            </a:r>
            <a:r>
              <a:rPr lang="cs-CZ" dirty="0"/>
              <a:t>, </a:t>
            </a:r>
            <a:r>
              <a:rPr lang="cs-CZ" b="1" dirty="0"/>
              <a:t>K</a:t>
            </a:r>
            <a:r>
              <a:rPr lang="cs-CZ" b="1" baseline="30000" dirty="0"/>
              <a:t>+</a:t>
            </a:r>
            <a:r>
              <a:rPr lang="cs-CZ" dirty="0"/>
              <a:t> a </a:t>
            </a:r>
            <a:r>
              <a:rPr lang="cs-CZ" b="1" dirty="0"/>
              <a:t>NH</a:t>
            </a:r>
            <a:r>
              <a:rPr lang="cs-CZ" b="1" baseline="-25000" dirty="0"/>
              <a:t>4</a:t>
            </a:r>
            <a:r>
              <a:rPr lang="cs-CZ" b="1" baseline="30000" dirty="0"/>
              <a:t>+</a:t>
            </a:r>
            <a:r>
              <a:rPr lang="cs-CZ" dirty="0"/>
              <a:t>. Zvláště kationty alkalických kovů platí za tvrdé kyseliny (HA), které jsou velmi dobře </a:t>
            </a:r>
            <a:r>
              <a:rPr lang="cs-CZ" dirty="0" err="1"/>
              <a:t>solvatovány</a:t>
            </a:r>
            <a:r>
              <a:rPr lang="cs-CZ" dirty="0"/>
              <a:t> vodou (hydratovány) a jejich soli jsou proto dobře rozpustné. Tyto ionty se rozlišují plamennými zkouškami.</a:t>
            </a:r>
          </a:p>
        </p:txBody>
      </p:sp>
    </p:spTree>
    <p:extLst>
      <p:ext uri="{BB962C8B-B14F-4D97-AF65-F5344CB8AC3E}">
        <p14:creationId xmlns:p14="http://schemas.microsoft.com/office/powerpoint/2010/main" val="34761996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Ã½sledek obrÃ¡zku pro cation precipitation hydrochlor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5771495" cy="533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634" y="153439"/>
            <a:ext cx="4495800" cy="243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364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28600" y="228600"/>
            <a:ext cx="8763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Barevnost solí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Absorpce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záření je u komplexů způsobena vnitřními elektronovými přechody o konkrétní energetické hodnotě. Pokud absorbovaná energie odpovídá vlnové délce v oblasti viditelné části spektra (380 až 770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), jsou komplexy barevné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Sůl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tvořená SA-SB je tmavší než její "tvrdý" analog. Příkladem může být oxid olovnatý 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PbO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(SA-HB), respektive sulfid olovnatý. (SA-SB). Zatímco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PbO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žluto-oranžová látky,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PbS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černý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Katalytické jedy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Jako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katalyzátory se často užívají elementární kovy (platina, nikl ad.), tedy velmi měkké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Lewisovy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kyseliny (mají nulový náboj). Jako katalytické jedy proto fungují měkké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Lewisovy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zásady, např. sulfidy. Kovy s nimi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zreagují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Popis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vazby mezi ligandy a centrální částicí v koordinační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chemii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Teorie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HSAB dobře popisuje výběr ligandů k centrálním částicím v komplexních (koordinačních) sloučeninách. Obecně platí, že centrální částice (atom přechodného kovu, případně jeho kation) je Lewisovou kyselinou a ligandy pak zásadami. Stabilní jsou takové komplexy, v nichž se váže tvrdá Lewisovou kyselina s tvrdou Lewisovou zásadou (a měkká s měkkou).</a:t>
            </a:r>
          </a:p>
        </p:txBody>
      </p:sp>
    </p:spTree>
    <p:extLst>
      <p:ext uri="{BB962C8B-B14F-4D97-AF65-F5344CB8AC3E}">
        <p14:creationId xmlns:p14="http://schemas.microsoft.com/office/powerpoint/2010/main" val="9257477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2057" y="152400"/>
            <a:ext cx="8229600" cy="639762"/>
          </a:xfrm>
        </p:spPr>
        <p:txBody>
          <a:bodyPr>
            <a:normAutofit/>
          </a:bodyPr>
          <a:lstStyle/>
          <a:p>
            <a:r>
              <a:rPr lang="cs-CZ" sz="3200" b="1" dirty="0" err="1" smtClean="0"/>
              <a:t>Fajansova</a:t>
            </a:r>
            <a:r>
              <a:rPr lang="cs-CZ" sz="3200" b="1" dirty="0" smtClean="0"/>
              <a:t> pravidla</a:t>
            </a:r>
            <a:endParaRPr lang="cs-CZ" sz="3200" b="1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965512"/>
              </p:ext>
            </p:extLst>
          </p:nvPr>
        </p:nvGraphicFramePr>
        <p:xfrm>
          <a:off x="1219200" y="2362200"/>
          <a:ext cx="6934200" cy="299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1943100"/>
                <a:gridCol w="1657350"/>
                <a:gridCol w="196215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err="1" smtClean="0"/>
                        <a:t>compound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 smtClean="0"/>
                        <a:t>Fajans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 smtClean="0"/>
                        <a:t>Pauling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HSAB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 err="1" smtClean="0"/>
                        <a:t>NaCl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low + charge</a:t>
                      </a:r>
                      <a:r>
                        <a:rPr lang="cs-CZ" sz="2000" dirty="0" smtClean="0"/>
                        <a:t>,</a:t>
                      </a:r>
                      <a:r>
                        <a:rPr lang="en-US" sz="2000" dirty="0" smtClean="0"/>
                        <a:t> larger cation</a:t>
                      </a:r>
                      <a:r>
                        <a:rPr lang="cs-CZ" sz="2000" dirty="0" smtClean="0"/>
                        <a:t>,</a:t>
                      </a:r>
                      <a:r>
                        <a:rPr lang="en-US" sz="2000" dirty="0" smtClean="0"/>
                        <a:t> smaller anion</a:t>
                      </a:r>
                      <a:r>
                        <a:rPr lang="cs-CZ" sz="2000" dirty="0" smtClean="0"/>
                        <a:t>,</a:t>
                      </a:r>
                    </a:p>
                    <a:p>
                      <a:r>
                        <a:rPr lang="en-US" sz="2000" dirty="0" smtClean="0"/>
                        <a:t> ionic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3.16 − 0.93 = 2.19 </a:t>
                      </a:r>
                    </a:p>
                    <a:p>
                      <a:r>
                        <a:rPr lang="cs-CZ" sz="2000" baseline="0" dirty="0" smtClean="0"/>
                        <a:t> </a:t>
                      </a:r>
                      <a:r>
                        <a:rPr lang="cs-CZ" sz="2000" dirty="0" err="1" smtClean="0"/>
                        <a:t>ionic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hard acid, </a:t>
                      </a:r>
                      <a:r>
                        <a:rPr lang="cs-CZ" sz="2000" dirty="0" err="1" smtClean="0"/>
                        <a:t>borderline</a:t>
                      </a:r>
                      <a:r>
                        <a:rPr lang="cs-CZ" sz="2000" dirty="0" smtClean="0"/>
                        <a:t> base;</a:t>
                      </a:r>
                    </a:p>
                    <a:p>
                      <a:r>
                        <a:rPr lang="cs-CZ" sz="2000" dirty="0" smtClean="0"/>
                        <a:t> </a:t>
                      </a:r>
                      <a:r>
                        <a:rPr lang="cs-CZ" sz="2000" dirty="0" err="1" smtClean="0"/>
                        <a:t>ionic</a:t>
                      </a:r>
                      <a:r>
                        <a:rPr lang="cs-CZ" sz="2000" dirty="0" smtClean="0"/>
                        <a:t> </a:t>
                      </a:r>
                      <a:endParaRPr lang="cs-CZ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AlI</a:t>
                      </a:r>
                      <a:r>
                        <a:rPr lang="cs-CZ" sz="2000" baseline="-25000" dirty="0" smtClean="0"/>
                        <a:t>3</a:t>
                      </a:r>
                      <a:endParaRPr lang="cs-CZ" sz="20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high + charge</a:t>
                      </a:r>
                      <a:r>
                        <a:rPr lang="cs-CZ" sz="2000" dirty="0" smtClean="0"/>
                        <a:t>,</a:t>
                      </a:r>
                      <a:r>
                        <a:rPr lang="en-US" sz="2000" dirty="0" smtClean="0"/>
                        <a:t> smaller cation</a:t>
                      </a:r>
                      <a:r>
                        <a:rPr lang="cs-CZ" sz="2000" dirty="0" smtClean="0"/>
                        <a:t>,</a:t>
                      </a:r>
                      <a:r>
                        <a:rPr lang="en-US" sz="2000" dirty="0" smtClean="0"/>
                        <a:t> </a:t>
                      </a:r>
                      <a:r>
                        <a:rPr lang="cs-CZ" sz="2000" dirty="0" smtClean="0"/>
                        <a:t> </a:t>
                      </a:r>
                      <a:r>
                        <a:rPr lang="en-US" sz="2000" dirty="0" smtClean="0"/>
                        <a:t>larger</a:t>
                      </a:r>
                      <a:r>
                        <a:rPr lang="cs-CZ" sz="2000" dirty="0" smtClean="0"/>
                        <a:t> </a:t>
                      </a:r>
                      <a:r>
                        <a:rPr lang="en-US" sz="2000" dirty="0" smtClean="0"/>
                        <a:t>anion</a:t>
                      </a:r>
                      <a:r>
                        <a:rPr lang="cs-CZ" sz="2000" dirty="0" smtClean="0"/>
                        <a:t>,</a:t>
                      </a:r>
                      <a:r>
                        <a:rPr lang="en-US" sz="2000" dirty="0" smtClean="0"/>
                        <a:t> covalent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2.66 − 1.61 = 1.05</a:t>
                      </a:r>
                    </a:p>
                    <a:p>
                      <a:r>
                        <a:rPr lang="cs-CZ" sz="2000" dirty="0" smtClean="0"/>
                        <a:t> </a:t>
                      </a:r>
                      <a:r>
                        <a:rPr lang="cs-CZ" sz="2000" dirty="0" err="1" smtClean="0"/>
                        <a:t>covalent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hard acid</a:t>
                      </a:r>
                      <a:r>
                        <a:rPr lang="cs-CZ" sz="2000" dirty="0" smtClean="0"/>
                        <a:t>,</a:t>
                      </a:r>
                      <a:r>
                        <a:rPr lang="en-US" sz="2000" dirty="0" smtClean="0"/>
                        <a:t> soft base</a:t>
                      </a:r>
                      <a:endParaRPr lang="cs-CZ" sz="2000" dirty="0" smtClean="0"/>
                    </a:p>
                    <a:p>
                      <a:r>
                        <a:rPr lang="en-US" sz="2000" dirty="0" smtClean="0"/>
                        <a:t> covalent</a:t>
                      </a:r>
                      <a:endParaRPr lang="cs-CZ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311285" y="914400"/>
            <a:ext cx="8610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Fajans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ova pravidla korespondují 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Pauling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ovým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výpočtem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iontovosti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vazby pomocí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tronegtivit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také 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HSAB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predi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kující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vlastnosti vazby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základě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polariz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ovatelnosti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aložená na velikosti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náboji atomu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). Bin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ární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sloučeniny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soft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acid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a/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soft base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bvykle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ovalent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01557" y="5486400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Např. vazba v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jodovodíku (HI)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je téměř nepolární (rozdíl elektronegativit 0,3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), jodovodík je však nejsilnější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halogenvodíkových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kyselin v důsledku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snadné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polarizovatelnosti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velkého atomu jodu, zvýšení polarity vazby H-I a následně její elektrolytické disociace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58322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cs-CZ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Goldschmidtova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klasifikace prvků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7397" name="Picture 5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6598190" cy="29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délník 13"/>
          <p:cNvSpPr/>
          <p:nvPr/>
        </p:nvSpPr>
        <p:spPr>
          <a:xfrm>
            <a:off x="161924" y="4419600"/>
            <a:ext cx="88296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Litofilní prvky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vykazují silnou afinitu ke kyslíku, vyskytují se v silikátových minerálech, případně jako halogenidy. Litofilní prvky tedy tvoří kationty, které považujeme za tvrdé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Lewisovy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kyseliny (HA). Ty se vážou s kyslíkem jakožto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π-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donorem.</a:t>
            </a:r>
          </a:p>
          <a:p>
            <a:endParaRPr 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Chalkofilní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prvky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mají silnou afinitu k síře; tvoří s ní sulfidy. Oproti litofilním prvkům jsou jejich kationty měkčími kyselinami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2664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cs-CZ" sz="3200" b="1" dirty="0" err="1" smtClean="0"/>
              <a:t>Goldschmidtova</a:t>
            </a:r>
            <a:r>
              <a:rPr lang="cs-CZ" sz="3200" b="1" dirty="0" smtClean="0"/>
              <a:t> klasifikace prvků</a:t>
            </a:r>
            <a:endParaRPr lang="cs-CZ" sz="3200" b="1" dirty="0"/>
          </a:p>
        </p:txBody>
      </p:sp>
      <p:pic>
        <p:nvPicPr>
          <p:cNvPr id="55298" name="Picture 2" descr="enter image description he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957207"/>
            <a:ext cx="4521144" cy="36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52400" y="990600"/>
            <a:ext cx="8839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Pomocí konceptu HSAB můžeme vysvětlit, proč se vápník vyskytuje v litosféře jako síran nebo uhličitan (HA-HB, neboť anionty kyslíkatých solí obsahují atomy kyslíku sloužící jako donoři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π-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elektronů), olovo jako sulfid a zlato jako tellurid anebo ryzí (elementární zlato je nejměkčí kyselinou, což je dáno velikostí, elektronovou strukturou i nulovým nábojem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506" y="2722993"/>
            <a:ext cx="4311478" cy="383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723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Stabilita alotropických modifikací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30471" y="1003146"/>
            <a:ext cx="841929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Stálé modifikaci je za standardních podmínek přiřazena nulová entalpie. 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 (diamant) 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C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grafit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              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Δ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298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=   - 1883 kJ/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mol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P (b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ílý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(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červený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             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Δ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298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=   - 1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7,57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kJ/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mol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VÃ½sledek obrÃ¡zku pro grafit diam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41978"/>
            <a:ext cx="3470662" cy="289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Ã½sledek obrÃ¡zku pro red white phosphor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99" y="3135549"/>
            <a:ext cx="4407907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9" y="3125785"/>
            <a:ext cx="1414813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28600" y="5957208"/>
            <a:ext cx="8823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Přeměna diamantu na grafit může probíhat (termodynamická nestálost) , je však neměřitelně pomalá (kinetická stálost).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994" y="2646361"/>
            <a:ext cx="1613606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18346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Chemické složení zemské kůry</a:t>
            </a:r>
            <a:endParaRPr lang="cs-CZ" sz="3200" dirty="0"/>
          </a:p>
        </p:txBody>
      </p:sp>
      <p:sp>
        <p:nvSpPr>
          <p:cNvPr id="4" name="Obdélník 3"/>
          <p:cNvSpPr/>
          <p:nvPr/>
        </p:nvSpPr>
        <p:spPr>
          <a:xfrm>
            <a:off x="500974" y="114300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Jedním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 rozhodujících činitelů pro rozmístění a výskyt prvků v zemské kůře je jejich postavení v periodickém systému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28600" y="5943600"/>
            <a:ext cx="87073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Poloha prvku v periodické soustavě totiž určuje možnost izomorfního zastupování jednotlivých prvků ve sloučeninách, případně vznik určitých sloučenin vůbec.</a:t>
            </a:r>
          </a:p>
        </p:txBody>
      </p:sp>
      <p:pic>
        <p:nvPicPr>
          <p:cNvPr id="6" name="Picture 2" descr="https://etn-demeter.eu/wp-content/uploads/2016/09/Marty-pho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65457"/>
            <a:ext cx="5506988" cy="353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VÃ½sledek obrÃ¡zku pro earth crust elem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51" y="2667000"/>
            <a:ext cx="2747095" cy="23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0458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38862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err="1" smtClean="0">
                <a:cs typeface="Times New Roman" pitchFamily="18" charset="0"/>
              </a:rPr>
              <a:t>Autoprotolýza</a:t>
            </a:r>
            <a:r>
              <a:rPr lang="cs-CZ" sz="2800" b="1" dirty="0" smtClean="0">
                <a:cs typeface="Times New Roman" pitchFamily="18" charset="0"/>
              </a:rPr>
              <a:t> vody</a:t>
            </a:r>
            <a:r>
              <a:rPr lang="en-US" sz="2800" b="1" dirty="0">
                <a:cs typeface="Times New Roman" pitchFamily="18" charset="0"/>
              </a:rPr>
              <a:t/>
            </a:r>
            <a:br>
              <a:rPr lang="en-US" sz="2800" b="1" dirty="0">
                <a:cs typeface="Times New Roman" pitchFamily="18" charset="0"/>
              </a:rPr>
            </a:br>
            <a:endParaRPr lang="cs-CZ" sz="2800" b="1" dirty="0">
              <a:cs typeface="Times New Roman" pitchFamily="18" charset="0"/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52400" y="1066800"/>
            <a:ext cx="86106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Wingdings" pitchFamily="2" charset="2"/>
              <a:buChar char="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itchFamily="2" charset="2"/>
              <a:buChar char=""/>
              <a:defRPr sz="19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itchFamily="2" charset="2"/>
              <a:buChar char=""/>
              <a:defRPr sz="1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itchFamily="2" charset="2"/>
              <a:buChar char="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vzájemná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reakce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molekul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téže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látky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amfiprotního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charakteru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jedna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molekula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reaguje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druhá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zásada</a:t>
            </a:r>
            <a:endParaRPr lang="en-US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autoprotolýza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vody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altLang="cs-CZ" sz="28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cs-CZ" sz="2800" b="1" baseline="-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cs-CZ" sz="2800" b="1" dirty="0">
                <a:latin typeface="Times New Roman" pitchFamily="18" charset="0"/>
                <a:cs typeface="Times New Roman" pitchFamily="18" charset="0"/>
              </a:rPr>
              <a:t>O    +  H</a:t>
            </a:r>
            <a:r>
              <a:rPr lang="en-US" altLang="cs-CZ" sz="2800" b="1" baseline="-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cs-CZ" sz="2800" b="1" dirty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cs-CZ" altLang="cs-CZ" sz="2800" b="1" dirty="0">
                <a:latin typeface="Times New Roman" pitchFamily="18" charset="0"/>
              </a:rPr>
              <a:t>       </a:t>
            </a:r>
            <a:r>
              <a:rPr lang="en-US" altLang="cs-CZ" sz="28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cs-CZ" sz="2800" b="1" baseline="-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cs-CZ" sz="28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cs-CZ" sz="28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cs-CZ" sz="2800" b="1" dirty="0">
                <a:latin typeface="Times New Roman" pitchFamily="18" charset="0"/>
                <a:cs typeface="Times New Roman" pitchFamily="18" charset="0"/>
              </a:rPr>
              <a:t>   +</a:t>
            </a:r>
            <a:r>
              <a:rPr lang="cs-CZ" altLang="cs-CZ" sz="2800" b="1" dirty="0">
                <a:latin typeface="Times New Roman" pitchFamily="18" charset="0"/>
              </a:rPr>
              <a:t>   </a:t>
            </a:r>
            <a:r>
              <a:rPr lang="en-US" altLang="cs-CZ" sz="2800" b="1" dirty="0">
                <a:latin typeface="Times New Roman" pitchFamily="18" charset="0"/>
                <a:cs typeface="Times New Roman" pitchFamily="18" charset="0"/>
              </a:rPr>
              <a:t> OH</a:t>
            </a:r>
            <a:r>
              <a:rPr lang="en-US" altLang="cs-CZ" sz="28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endParaRPr lang="en-US" altLang="cs-CZ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cs-CZ" altLang="cs-CZ" sz="2800" baseline="30000" dirty="0">
                <a:latin typeface="Times New Roman" pitchFamily="18" charset="0"/>
              </a:rPr>
              <a:t> </a:t>
            </a:r>
            <a:r>
              <a:rPr lang="en-US" altLang="cs-CZ" sz="2800" baseline="30000" dirty="0"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  <a:r>
              <a:rPr lang="en-US" altLang="cs-CZ" sz="2800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800" baseline="30000" dirty="0">
                <a:latin typeface="Times New Roman" pitchFamily="18" charset="0"/>
              </a:rPr>
              <a:t>Z</a:t>
            </a:r>
            <a:r>
              <a:rPr lang="cs-CZ" altLang="cs-CZ" sz="2800" dirty="0">
                <a:latin typeface="Times New Roman" pitchFamily="18" charset="0"/>
              </a:rPr>
              <a:t>             </a:t>
            </a:r>
            <a:r>
              <a:rPr lang="en-US" altLang="cs-CZ" sz="2800" baseline="30000" dirty="0">
                <a:latin typeface="Times New Roman" pitchFamily="18" charset="0"/>
                <a:cs typeface="Times New Roman" pitchFamily="18" charset="0"/>
              </a:rPr>
              <a:t> K       </a:t>
            </a:r>
            <a:r>
              <a:rPr lang="cs-CZ" altLang="cs-CZ" sz="2800" baseline="30000" dirty="0">
                <a:latin typeface="Times New Roman" pitchFamily="18" charset="0"/>
              </a:rPr>
              <a:t>           K</a:t>
            </a:r>
            <a:r>
              <a:rPr lang="cs-CZ" altLang="cs-CZ" sz="2800" dirty="0">
                <a:latin typeface="Times New Roman" pitchFamily="18" charset="0"/>
              </a:rPr>
              <a:t>             </a:t>
            </a:r>
            <a:r>
              <a:rPr lang="en-US" altLang="cs-CZ" sz="2800" baseline="30000" dirty="0">
                <a:latin typeface="Times New Roman" pitchFamily="18" charset="0"/>
                <a:cs typeface="Times New Roman" pitchFamily="18" charset="0"/>
              </a:rPr>
              <a:t>    Z</a:t>
            </a:r>
            <a:endParaRPr lang="en-US" altLang="cs-CZ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ustaví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autoprotolytická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rovnováha</a:t>
            </a:r>
            <a:r>
              <a:rPr lang="en-US" altLang="cs-CZ" sz="2400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cs-CZ" altLang="cs-CZ" sz="2400" dirty="0">
                <a:latin typeface="Times New Roman" pitchFamily="18" charset="0"/>
              </a:rPr>
              <a:t>  </a:t>
            </a:r>
            <a:r>
              <a:rPr lang="en-US" altLang="cs-CZ" sz="2400" b="1" dirty="0">
                <a:latin typeface="Times New Roman" pitchFamily="18" charset="0"/>
                <a:cs typeface="Times New Roman" pitchFamily="18" charset="0"/>
              </a:rPr>
              <a:t>K = </a:t>
            </a:r>
            <a:r>
              <a:rPr lang="cs-CZ" altLang="cs-CZ" sz="2400" b="1" u="sng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altLang="cs-CZ" sz="2400" b="1" u="sng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cs-CZ" sz="2400" b="1" baseline="-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cs-CZ" sz="2400" b="1" u="sng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cs-CZ" sz="2400" b="1" u="sng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cs-CZ" altLang="cs-CZ" sz="2400" b="1" u="sng" dirty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en-US" altLang="cs-CZ" sz="2400" b="1" u="sng" dirty="0"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cs-CZ" altLang="cs-CZ" sz="2400" b="1" u="sng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altLang="cs-CZ" sz="2400" b="1" u="sng" dirty="0">
                <a:latin typeface="Times New Roman" pitchFamily="18" charset="0"/>
                <a:cs typeface="Times New Roman" pitchFamily="18" charset="0"/>
              </a:rPr>
              <a:t> OH</a:t>
            </a:r>
            <a:r>
              <a:rPr lang="en-US" altLang="cs-CZ" sz="2400" b="1" u="sng" baseline="30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cs-CZ" altLang="cs-CZ" sz="2400" b="1" u="sng" dirty="0">
                <a:latin typeface="Times New Roman" pitchFamily="18" charset="0"/>
                <a:cs typeface="Times New Roman" pitchFamily="18" charset="0"/>
              </a:rPr>
              <a:t>]</a:t>
            </a:r>
            <a:endParaRPr lang="en-US" altLang="cs-CZ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cs-CZ" altLang="cs-CZ" sz="2400" b="1" dirty="0">
                <a:latin typeface="Times New Roman" pitchFamily="18" charset="0"/>
              </a:rPr>
              <a:t>  </a:t>
            </a:r>
            <a:r>
              <a:rPr lang="en-US" altLang="cs-CZ" sz="2400" b="1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cs-CZ" altLang="cs-CZ" sz="2400" b="1" dirty="0">
                <a:latin typeface="Times New Roman" pitchFamily="18" charset="0"/>
              </a:rPr>
              <a:t>                                                             </a:t>
            </a:r>
            <a:r>
              <a:rPr lang="en-US" altLang="cs-CZ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400" b="1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altLang="cs-CZ" sz="24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cs-CZ" sz="2400" b="1" baseline="-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cs-CZ" sz="24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cs-CZ" altLang="cs-CZ" sz="2400" b="1" dirty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en-US" altLang="cs-CZ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cs-CZ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endParaRPr lang="cs-CZ" alt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disociuje</a:t>
            </a: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jen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nepatrná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část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vody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koncentrace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vody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v 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přebytku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může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být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považována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prakticky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konstantní</a:t>
            </a:r>
            <a:endParaRPr lang="cs-CZ" alt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endParaRPr lang="en-US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cs-CZ" altLang="cs-CZ" sz="2400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altLang="cs-CZ" sz="2400" dirty="0" smtClean="0">
                <a:latin typeface="Times New Roman" pitchFamily="18" charset="0"/>
                <a:cs typeface="Times New Roman" pitchFamily="18" charset="0"/>
              </a:rPr>
              <a:t>K </a:t>
            </a:r>
            <a:r>
              <a:rPr lang="en-US" altLang="cs-CZ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cs-CZ" altLang="cs-CZ" sz="2400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altLang="cs-CZ" sz="24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cs-CZ" sz="2400" baseline="-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cs-CZ" sz="24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cs-CZ" altLang="cs-CZ" sz="2400" dirty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en-US" altLang="cs-CZ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cs-CZ" sz="2400" baseline="30000" dirty="0">
                <a:latin typeface="Times New Roman" pitchFamily="18" charset="0"/>
                <a:cs typeface="Times New Roman" pitchFamily="18" charset="0"/>
              </a:rPr>
              <a:t>2  </a:t>
            </a:r>
            <a:r>
              <a:rPr lang="en-US" altLang="cs-CZ" sz="2400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altLang="cs-CZ" sz="2400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400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altLang="cs-CZ" sz="24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cs-CZ" sz="2400" baseline="-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cs-CZ" sz="24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cs-CZ" sz="2400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cs-CZ" altLang="cs-CZ" sz="2400" dirty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en-US" altLang="cs-CZ" sz="2400" dirty="0"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cs-CZ" altLang="cs-CZ" sz="2400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altLang="cs-CZ" sz="2400" dirty="0">
                <a:latin typeface="Times New Roman" pitchFamily="18" charset="0"/>
                <a:cs typeface="Times New Roman" pitchFamily="18" charset="0"/>
              </a:rPr>
              <a:t>OH </a:t>
            </a:r>
            <a:r>
              <a:rPr lang="en-US" altLang="cs-CZ" sz="2400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altLang="cs-CZ" sz="2400" b="1" dirty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en-US" altLang="cs-CZ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cs-CZ" altLang="cs-CZ" sz="2400" b="1" dirty="0">
              <a:latin typeface="Times New Roman" pitchFamily="18" charset="0"/>
            </a:endParaRP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cs-CZ" sz="2400" b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cs-CZ" sz="2400" b="1" baseline="-30000" dirty="0">
                <a:latin typeface="Times New Roman" pitchFamily="18" charset="0"/>
                <a:cs typeface="Times New Roman" pitchFamily="18" charset="0"/>
              </a:rPr>
              <a:t>V   </a:t>
            </a:r>
            <a:r>
              <a:rPr lang="en-US" altLang="cs-CZ" sz="24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cs-CZ" altLang="cs-CZ" sz="2400" b="1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altLang="cs-CZ" sz="24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cs-CZ" sz="2400" b="1" baseline="-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cs-CZ" sz="24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cs-CZ" sz="24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cs-CZ" altLang="cs-CZ" sz="2400" b="1" dirty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en-US" altLang="cs-CZ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cs-CZ" altLang="cs-CZ" sz="2400" b="1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altLang="cs-CZ" sz="2400" b="1" dirty="0">
                <a:latin typeface="Times New Roman" pitchFamily="18" charset="0"/>
                <a:cs typeface="Times New Roman" pitchFamily="18" charset="0"/>
              </a:rPr>
              <a:t>OH </a:t>
            </a:r>
            <a:r>
              <a:rPr lang="en-US" altLang="cs-CZ" sz="24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altLang="cs-CZ" sz="2400" b="1" dirty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en-US" altLang="cs-CZ" sz="2400" b="1" dirty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altLang="cs-CZ" sz="2400" b="1" dirty="0" err="1">
                <a:latin typeface="Times New Roman" pitchFamily="18" charset="0"/>
                <a:cs typeface="Times New Roman" pitchFamily="18" charset="0"/>
              </a:rPr>
              <a:t>iontový</a:t>
            </a:r>
            <a:r>
              <a:rPr lang="en-US" altLang="cs-CZ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cs-CZ" sz="2400" b="1" dirty="0" err="1">
                <a:latin typeface="Times New Roman" pitchFamily="18" charset="0"/>
                <a:cs typeface="Times New Roman" pitchFamily="18" charset="0"/>
              </a:rPr>
              <a:t>součin</a:t>
            </a:r>
            <a:r>
              <a:rPr lang="en-US" altLang="cs-CZ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cs-CZ" sz="2400" b="1" dirty="0" err="1">
                <a:latin typeface="Times New Roman" pitchFamily="18" charset="0"/>
                <a:cs typeface="Times New Roman" pitchFamily="18" charset="0"/>
              </a:rPr>
              <a:t>vody</a:t>
            </a:r>
            <a:r>
              <a:rPr lang="en-US" altLang="cs-CZ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cs-CZ" altLang="cs-CZ" sz="2400" dirty="0">
              <a:latin typeface="Times New Roman" pitchFamily="18" charset="0"/>
            </a:endParaRP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cs-CZ" sz="2400" dirty="0" err="1">
                <a:latin typeface="Times New Roman" pitchFamily="18" charset="0"/>
                <a:cs typeface="Times New Roman" pitchFamily="18" charset="0"/>
              </a:rPr>
              <a:t>při</a:t>
            </a:r>
            <a:r>
              <a:rPr lang="en-US" altLang="cs-CZ" sz="2400" dirty="0">
                <a:latin typeface="Times New Roman" pitchFamily="18" charset="0"/>
                <a:cs typeface="Times New Roman" pitchFamily="18" charset="0"/>
              </a:rPr>
              <a:t> 25°C  </a:t>
            </a:r>
            <a:r>
              <a:rPr lang="en-US" altLang="cs-CZ" sz="2400" b="1" dirty="0">
                <a:latin typeface="Times New Roman" pitchFamily="18" charset="0"/>
                <a:cs typeface="Times New Roman" pitchFamily="18" charset="0"/>
              </a:rPr>
              <a:t> K</a:t>
            </a:r>
            <a:r>
              <a:rPr lang="en-US" altLang="cs-CZ" sz="2400" b="1" baseline="-30000" dirty="0"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en-US" altLang="cs-CZ" sz="2400" b="1" dirty="0">
                <a:latin typeface="Times New Roman" pitchFamily="18" charset="0"/>
                <a:cs typeface="Times New Roman" pitchFamily="18" charset="0"/>
              </a:rPr>
              <a:t>= 1. 10</a:t>
            </a:r>
            <a:r>
              <a:rPr lang="en-US" altLang="cs-CZ" sz="2400" b="1" baseline="30000" dirty="0">
                <a:latin typeface="Times New Roman" pitchFamily="18" charset="0"/>
                <a:cs typeface="Times New Roman" pitchFamily="18" charset="0"/>
              </a:rPr>
              <a:t>-14</a:t>
            </a:r>
            <a:endParaRPr lang="en-US" altLang="cs-CZ" sz="2400" dirty="0">
              <a:latin typeface="Times New Roman" pitchFamily="18" charset="0"/>
            </a:endParaRPr>
          </a:p>
        </p:txBody>
      </p:sp>
      <p:sp>
        <p:nvSpPr>
          <p:cNvPr id="21508" name="Line 4"/>
          <p:cNvSpPr>
            <a:spLocks noChangeShapeType="1"/>
          </p:cNvSpPr>
          <p:nvPr/>
        </p:nvSpPr>
        <p:spPr bwMode="auto">
          <a:xfrm>
            <a:off x="4800600" y="2209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 flipH="1">
            <a:off x="4807085" y="2341123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66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28600" y="304800"/>
            <a:ext cx="8686800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Wingdings" pitchFamily="2" charset="2"/>
              <a:buChar char="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itchFamily="2" charset="2"/>
              <a:buChar char=""/>
              <a:defRPr sz="19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itchFamily="2" charset="2"/>
              <a:buChar char=""/>
              <a:defRPr sz="1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itchFamily="2" charset="2"/>
              <a:buChar char="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SzTx/>
              <a:buFontTx/>
              <a:buNone/>
            </a:pPr>
            <a:endParaRPr lang="cs-CZ" alt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SzTx/>
              <a:buFontTx/>
              <a:buNone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SzTx/>
              <a:buFontTx/>
              <a:buNone/>
            </a:pPr>
            <a:endParaRPr lang="cs-CZ" alt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čisté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vodě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koncentrace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obou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iontů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stejné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cs-CZ" alt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SzTx/>
              <a:buFontTx/>
              <a:buNone/>
            </a:pP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cs-CZ" sz="2000" b="1" baseline="-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cs-CZ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= 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OH</a:t>
            </a:r>
            <a:r>
              <a:rPr lang="en-US" altLang="cs-CZ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…. </a:t>
            </a:r>
            <a:r>
              <a:rPr lang="en-US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neutrální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roztok</a:t>
            </a:r>
            <a:endParaRPr lang="en-US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můžeme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psát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cs-CZ" alt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cs-CZ" sz="2000" b="1" baseline="-30000" dirty="0" smtClean="0">
                <a:latin typeface="Arial" panose="020B0604020202020204" pitchFamily="34" charset="0"/>
                <a:cs typeface="Arial" panose="020B0604020202020204" pitchFamily="34" charset="0"/>
              </a:rPr>
              <a:t>V   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cs-CZ" sz="2000" b="1" baseline="-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cs-CZ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altLang="cs-CZ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Rovnováha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mezi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oxoniovými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hydroxidovými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anionty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se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ustavuje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všech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vodných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roztocích</a:t>
            </a:r>
            <a:endParaRPr lang="cs-CZ" alt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SzTx/>
              <a:buFontTx/>
              <a:buNone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en-US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roztoky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zásadité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[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OH</a:t>
            </a:r>
            <a:r>
              <a:rPr lang="en-US" altLang="cs-CZ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&gt;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cs-CZ" sz="2000" b="1" baseline="-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cs-CZ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en-US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roztoky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kyselé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cs-CZ" sz="2000" b="1" baseline="-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cs-CZ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&gt;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OH</a:t>
            </a:r>
            <a:r>
              <a:rPr lang="en-US" altLang="cs-CZ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SzTx/>
              <a:buFontTx/>
              <a:buNone/>
            </a:pPr>
            <a:endParaRPr lang="cs-CZ" alt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en-US" alt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Počítání</a:t>
            </a: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 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mocninami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nevýhodné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proto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byla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zavedena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tzv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stupnice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pH</a:t>
            </a:r>
          </a:p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vodíkový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exponent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zavedl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dánský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chemik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P.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Sörensen</a:t>
            </a: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 r. </a:t>
            </a: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1909:</a:t>
            </a:r>
            <a:r>
              <a:rPr lang="en-US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SzTx/>
              <a:buFontTx/>
              <a:buNone/>
            </a:pPr>
            <a:endParaRPr lang="cs-CZ" alt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 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= - log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cs-CZ" sz="2000" b="1" baseline="-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cs-CZ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just">
              <a:spcBef>
                <a:spcPct val="0"/>
              </a:spcBef>
              <a:buSzTx/>
              <a:buFontTx/>
              <a:buNone/>
            </a:pPr>
            <a:endParaRPr lang="en-US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52400" y="457200"/>
            <a:ext cx="38862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 err="1" smtClean="0">
                <a:cs typeface="Times New Roman" pitchFamily="18" charset="0"/>
              </a:rPr>
              <a:t>Autoprotolýza</a:t>
            </a:r>
            <a:r>
              <a:rPr lang="cs-CZ" sz="2800" b="1" dirty="0" smtClean="0">
                <a:cs typeface="Times New Roman" pitchFamily="18" charset="0"/>
              </a:rPr>
              <a:t> vody</a:t>
            </a:r>
            <a:r>
              <a:rPr lang="en-US" sz="2800" b="1" dirty="0" smtClean="0">
                <a:cs typeface="Times New Roman" pitchFamily="18" charset="0"/>
              </a:rPr>
              <a:t/>
            </a:r>
            <a:br>
              <a:rPr lang="en-US" sz="2800" b="1" dirty="0" smtClean="0">
                <a:cs typeface="Times New Roman" pitchFamily="18" charset="0"/>
              </a:rPr>
            </a:br>
            <a:endParaRPr lang="cs-CZ" sz="28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19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38079" y="381000"/>
            <a:ext cx="903605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Wingdings" pitchFamily="2" charset="2"/>
              <a:buChar char="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itchFamily="2" charset="2"/>
              <a:buChar char=""/>
              <a:defRPr sz="19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itchFamily="2" charset="2"/>
              <a:buChar char=""/>
              <a:defRPr sz="1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itchFamily="2" charset="2"/>
              <a:buChar char="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cs-CZ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Disociace</a:t>
            </a:r>
            <a:r>
              <a:rPr lang="en-US" altLang="cs-CZ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kyselin</a:t>
            </a:r>
            <a:r>
              <a:rPr lang="en-US" altLang="cs-CZ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altLang="cs-CZ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vodě</a:t>
            </a:r>
            <a:endParaRPr lang="en-US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endParaRPr lang="cs-CZ" alt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      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+      H</a:t>
            </a:r>
            <a:r>
              <a:rPr lang="cs-CZ" altLang="cs-CZ" sz="2400" baseline="-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                         A</a:t>
            </a:r>
            <a:r>
              <a:rPr lang="cs-CZ" altLang="cs-CZ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cs-CZ" altLang="cs-CZ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      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altLang="cs-CZ" sz="2400" baseline="-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cs-CZ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cs-CZ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Rovnovážná  konstanta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:   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K = 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[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cs-CZ" sz="2400" baseline="-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cs-CZ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cs-CZ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  [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altLang="cs-CZ" sz="2400" baseline="-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O]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Pokud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není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příliš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koncentrovaný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je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voda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 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nadbytku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její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koncentraci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můžeme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považovat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konstantní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zahrnout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ji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konstanty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dostáváme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tzv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disociační</a:t>
            </a:r>
            <a:r>
              <a:rPr lang="en-US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konstantu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cs-CZ" sz="2000" b="1" baseline="-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en-US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altLang="cs-CZ" sz="2400" baseline="-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cs-CZ" sz="2400" baseline="-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cs-CZ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cs-CZ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alt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cs-CZ" sz="2400" b="1" baseline="-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 </a:t>
            </a:r>
            <a:r>
              <a:rPr lang="cs-CZ" altLang="cs-CZ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altLang="cs-CZ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cs-CZ" sz="2400" b="1" baseline="-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cs-CZ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cs-CZ" sz="2400" b="1" u="sng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cs-CZ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altLang="cs-CZ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r>
              <a:rPr lang="cs-CZ" altLang="cs-CZ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altLang="cs-CZ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cs-CZ" sz="2400" b="1" u="sng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cs-CZ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altLang="cs-CZ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  </a:t>
            </a:r>
            <a:r>
              <a:rPr lang="en-US" alt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  <a:r>
              <a:rPr lang="cs-CZ" alt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alt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Line 3"/>
          <p:cNvSpPr>
            <a:spLocks noChangeShapeType="1"/>
          </p:cNvSpPr>
          <p:nvPr/>
        </p:nvSpPr>
        <p:spPr bwMode="auto">
          <a:xfrm flipV="1">
            <a:off x="4743957" y="1185153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88" name="Line 11"/>
          <p:cNvSpPr>
            <a:spLocks noChangeShapeType="1"/>
          </p:cNvSpPr>
          <p:nvPr/>
        </p:nvSpPr>
        <p:spPr bwMode="auto">
          <a:xfrm flipH="1">
            <a:off x="4701297" y="1261353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3" name="Přímá spojnice 2"/>
          <p:cNvCxnSpPr/>
          <p:nvPr/>
        </p:nvCxnSpPr>
        <p:spPr>
          <a:xfrm>
            <a:off x="4698764" y="2133600"/>
            <a:ext cx="19478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2590800" y="4419600"/>
            <a:ext cx="172878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élník 1"/>
          <p:cNvSpPr/>
          <p:nvPr/>
        </p:nvSpPr>
        <p:spPr>
          <a:xfrm>
            <a:off x="228600" y="4876800"/>
            <a:ext cx="86106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Disociace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vícesytných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probíhá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postupné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odštěpování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protonů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z 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molekuly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kyseliny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o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rovnovážných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koncentracích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rozhoduje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disociace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kyseliny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do 1.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stupně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platí</a:t>
            </a: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alt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US" altLang="cs-CZ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cs-CZ" altLang="cs-CZ" sz="2000" dirty="0">
                <a:latin typeface="Times New Roman" pitchFamily="18" charset="0"/>
              </a:rPr>
              <a:t>              </a:t>
            </a:r>
            <a:r>
              <a:rPr lang="en-US" altLang="cs-CZ" sz="2400" b="1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cs-CZ" sz="2400" b="1" baseline="-30000" dirty="0" smtClean="0">
                <a:latin typeface="Times New Roman" pitchFamily="18" charset="0"/>
                <a:cs typeface="Times New Roman" pitchFamily="18" charset="0"/>
              </a:rPr>
              <a:t>A1</a:t>
            </a:r>
            <a:r>
              <a:rPr lang="en-US" altLang="cs-CZ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cs-CZ" sz="2400" dirty="0">
                <a:latin typeface="Times New Roman" pitchFamily="18" charset="0"/>
                <a:cs typeface="Times New Roman" pitchFamily="18" charset="0"/>
              </a:rPr>
              <a:t>&gt;&gt;    K</a:t>
            </a:r>
            <a:r>
              <a:rPr lang="en-US" altLang="cs-CZ" sz="2400" baseline="-30000" dirty="0">
                <a:latin typeface="Times New Roman" pitchFamily="18" charset="0"/>
                <a:cs typeface="Times New Roman" pitchFamily="18" charset="0"/>
              </a:rPr>
              <a:t>A2</a:t>
            </a:r>
            <a:r>
              <a:rPr lang="en-US" altLang="cs-CZ" sz="2400" dirty="0">
                <a:latin typeface="Times New Roman" pitchFamily="18" charset="0"/>
                <a:cs typeface="Times New Roman" pitchFamily="18" charset="0"/>
              </a:rPr>
              <a:t>  &gt;&gt;    K</a:t>
            </a:r>
            <a:r>
              <a:rPr lang="en-US" altLang="cs-CZ" sz="2400" baseline="-30000" dirty="0">
                <a:latin typeface="Times New Roman" pitchFamily="18" charset="0"/>
                <a:cs typeface="Times New Roman" pitchFamily="18" charset="0"/>
              </a:rPr>
              <a:t>A3</a:t>
            </a:r>
            <a:endParaRPr lang="cs-CZ" altLang="cs-CZ" sz="2400" baseline="-300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00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60" name="Picture 4" descr="VÃ½sledek obrÃ¡zku pro h3po4 titration cur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162497"/>
            <a:ext cx="5181600" cy="326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62" name="Picture 6" descr="VÃ½sledek obrÃ¡zku pro h3po4 titration cur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391" y="3581400"/>
            <a:ext cx="452437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8504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206374" y="381000"/>
            <a:ext cx="8632825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60000"/>
              <a:buFont typeface="Wingdings" pitchFamily="2" charset="2"/>
              <a:buChar char="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itchFamily="2" charset="2"/>
              <a:buChar char=""/>
              <a:defRPr sz="19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itchFamily="2" charset="2"/>
              <a:buChar char=""/>
              <a:defRPr sz="1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itchFamily="2" charset="2"/>
              <a:buChar char="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cs-CZ" sz="2800" b="1" i="1" dirty="0" err="1">
                <a:latin typeface="Times New Roman" pitchFamily="18" charset="0"/>
                <a:cs typeface="Times New Roman" pitchFamily="18" charset="0"/>
              </a:rPr>
              <a:t>Disociace</a:t>
            </a:r>
            <a:r>
              <a:rPr lang="en-US" altLang="cs-CZ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cs-CZ" sz="2800" b="1" i="1" dirty="0" err="1">
                <a:latin typeface="Times New Roman" pitchFamily="18" charset="0"/>
                <a:cs typeface="Times New Roman" pitchFamily="18" charset="0"/>
              </a:rPr>
              <a:t>zásad</a:t>
            </a:r>
            <a:r>
              <a:rPr lang="en-US" altLang="cs-CZ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cs-CZ" sz="2800" b="1" i="1" dirty="0" err="1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altLang="cs-CZ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cs-CZ" sz="2800" b="1" i="1" dirty="0" err="1">
                <a:latin typeface="Times New Roman" pitchFamily="18" charset="0"/>
                <a:cs typeface="Times New Roman" pitchFamily="18" charset="0"/>
              </a:rPr>
              <a:t>vodě</a:t>
            </a:r>
            <a:endParaRPr lang="en-US" altLang="cs-CZ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endParaRPr lang="cs-CZ" altLang="cs-CZ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cs-CZ" altLang="cs-CZ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cs-CZ" sz="2400" dirty="0" smtClean="0">
                <a:latin typeface="Times New Roman" pitchFamily="18" charset="0"/>
                <a:cs typeface="Times New Roman" pitchFamily="18" charset="0"/>
              </a:rPr>
              <a:t>B    </a:t>
            </a:r>
            <a:r>
              <a:rPr lang="en-US" altLang="cs-CZ" sz="2400" dirty="0">
                <a:latin typeface="Times New Roman" pitchFamily="18" charset="0"/>
                <a:cs typeface="Times New Roman" pitchFamily="18" charset="0"/>
              </a:rPr>
              <a:t>+     H</a:t>
            </a:r>
            <a:r>
              <a:rPr lang="en-US" altLang="cs-CZ" sz="2400" baseline="-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cs-CZ" sz="2400" dirty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cs-CZ" altLang="cs-CZ" sz="2400" dirty="0">
                <a:latin typeface="Times New Roman" pitchFamily="18" charset="0"/>
              </a:rPr>
              <a:t>                   </a:t>
            </a:r>
            <a:r>
              <a:rPr lang="cs-CZ" altLang="cs-CZ" sz="2400" dirty="0" smtClean="0">
                <a:latin typeface="Times New Roman" pitchFamily="18" charset="0"/>
              </a:rPr>
              <a:t>    </a:t>
            </a:r>
            <a:r>
              <a:rPr lang="en-US" altLang="cs-CZ" sz="2400" dirty="0" smtClean="0">
                <a:latin typeface="Times New Roman" pitchFamily="18" charset="0"/>
                <a:cs typeface="Times New Roman" pitchFamily="18" charset="0"/>
              </a:rPr>
              <a:t>HB</a:t>
            </a:r>
            <a:r>
              <a:rPr lang="en-US" altLang="cs-CZ" sz="2400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cs-CZ" sz="2400" dirty="0">
                <a:latin typeface="Times New Roman" pitchFamily="18" charset="0"/>
                <a:cs typeface="Times New Roman" pitchFamily="18" charset="0"/>
              </a:rPr>
              <a:t>    +     OH</a:t>
            </a:r>
            <a:r>
              <a:rPr lang="en-US" altLang="cs-CZ" sz="2400" baseline="30000" dirty="0">
                <a:latin typeface="Times New Roman" pitchFamily="18" charset="0"/>
                <a:cs typeface="Times New Roman" pitchFamily="18" charset="0"/>
              </a:rPr>
              <a:t>-</a:t>
            </a:r>
            <a:endParaRPr lang="en-US" altLang="cs-CZ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endParaRPr lang="cs-CZ" altLang="cs-CZ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Disociační</a:t>
            </a: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konstanta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cs-CZ" sz="2000" b="1" baseline="-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obdobně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pro </a:t>
            </a:r>
            <a:r>
              <a:rPr lang="en-US" alt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kyseliny</a:t>
            </a:r>
            <a:endParaRPr lang="cs-CZ" alt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cs-CZ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800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altLang="cs-CZ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cs-CZ" sz="2400" b="1" baseline="-30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cs-CZ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cs-CZ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cs-CZ" altLang="cs-CZ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  </a:t>
            </a:r>
            <a:r>
              <a:rPr lang="cs-CZ" altLang="cs-CZ" sz="2400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altLang="cs-CZ" sz="2400" b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HB</a:t>
            </a:r>
            <a:r>
              <a:rPr lang="en-US" altLang="cs-CZ" sz="2400" b="1" u="sng" baseline="30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cs-CZ" altLang="cs-CZ" sz="2400" b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en-US" altLang="cs-CZ" sz="2400" b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cs-CZ" altLang="cs-CZ" sz="2400" b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altLang="cs-CZ" sz="2400" b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OH</a:t>
            </a:r>
            <a:r>
              <a:rPr lang="cs-CZ" altLang="cs-CZ" sz="2400" baseline="30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altLang="cs-CZ" sz="2400" b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en-US" altLang="cs-CZ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cs-CZ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cs-CZ" altLang="cs-CZ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		[</a:t>
            </a:r>
            <a:r>
              <a:rPr lang="en-US" altLang="cs-CZ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cs-CZ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cs-CZ" altLang="cs-CZ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en-US" altLang="cs-CZ" sz="2400" b="1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9459" name="Line 3"/>
          <p:cNvSpPr>
            <a:spLocks noChangeShapeType="1"/>
          </p:cNvSpPr>
          <p:nvPr/>
        </p:nvSpPr>
        <p:spPr bwMode="auto">
          <a:xfrm>
            <a:off x="3505200" y="14478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 flipH="1">
            <a:off x="3581400" y="16002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206375" y="3733800"/>
            <a:ext cx="873125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60000"/>
              <a:buFont typeface="Wingdings" pitchFamily="2" charset="2"/>
              <a:buChar char="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itchFamily="2" charset="2"/>
              <a:buChar char=""/>
              <a:defRPr sz="19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itchFamily="2" charset="2"/>
              <a:buChar char=""/>
              <a:defRPr sz="1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itchFamily="2" charset="2"/>
              <a:buChar char="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silné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zásady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 K</a:t>
            </a:r>
            <a:r>
              <a:rPr lang="en-US" altLang="cs-CZ" sz="2000" b="1" baseline="-30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&gt;  10</a:t>
            </a:r>
            <a:r>
              <a:rPr lang="en-US" altLang="cs-CZ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cs-CZ" altLang="cs-CZ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vodě</a:t>
            </a:r>
            <a:r>
              <a:rPr lang="en-US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US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úplně</a:t>
            </a:r>
            <a:r>
              <a:rPr lang="en-US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disociovány</a:t>
            </a:r>
            <a:r>
              <a:rPr lang="en-US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příklady</a:t>
            </a:r>
            <a:r>
              <a:rPr lang="en-US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hydroxidy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oxidy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sulfidy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hydridy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alkalických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kovů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kovů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alkalických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zemin</a:t>
            </a:r>
            <a:endParaRPr lang="en-US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středně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silné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zásady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en-US" altLang="cs-CZ" sz="2000" b="1" baseline="-30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cs-CZ" sz="2000" b="1" baseline="-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altLang="cs-CZ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- 10</a:t>
            </a:r>
            <a:r>
              <a:rPr lang="en-US" altLang="cs-CZ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cs-CZ" altLang="cs-CZ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vodě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US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částečně disociovány</a:t>
            </a:r>
            <a:r>
              <a:rPr lang="en-US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příklady</a:t>
            </a:r>
            <a:r>
              <a:rPr lang="en-US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fosforečnany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uhličitany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alkalických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kovů</a:t>
            </a:r>
            <a:endParaRPr lang="en-US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slabé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zásady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K</a:t>
            </a:r>
            <a:r>
              <a:rPr lang="en-US" altLang="cs-CZ" sz="2000" b="1" baseline="-30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&lt;  10</a:t>
            </a:r>
            <a:r>
              <a:rPr lang="en-US" altLang="cs-CZ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r>
              <a:rPr lang="cs-CZ" altLang="cs-CZ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vodě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US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nepatrně disociovány</a:t>
            </a:r>
            <a:r>
              <a:rPr lang="en-US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příklady: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altLang="cs-CZ" sz="2000" baseline="-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siřičitany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hydrogenuhličitany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ydrogensulfidy</a:t>
            </a:r>
            <a:endParaRPr lang="en-US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0142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304800" y="228600"/>
            <a:ext cx="86868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60000"/>
              <a:buFont typeface="Wingdings" pitchFamily="2" charset="2"/>
              <a:buChar char="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itchFamily="2" charset="2"/>
              <a:buChar char=""/>
              <a:defRPr sz="19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itchFamily="2" charset="2"/>
              <a:buChar char=""/>
              <a:defRPr sz="1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itchFamily="2" charset="2"/>
              <a:buChar char="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silné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kyseliny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:     K</a:t>
            </a:r>
            <a:r>
              <a:rPr lang="en-US" altLang="cs-CZ" sz="2000" b="1" baseline="-30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&gt;  10</a:t>
            </a:r>
            <a:r>
              <a:rPr lang="en-US" altLang="cs-CZ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endParaRPr lang="en-US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vodě</a:t>
            </a:r>
            <a:r>
              <a:rPr lang="en-US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US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úplně</a:t>
            </a:r>
            <a:r>
              <a:rPr lang="en-US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disociovány</a:t>
            </a:r>
            <a:r>
              <a:rPr lang="en-US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oxoniové</a:t>
            </a:r>
            <a:r>
              <a:rPr lang="en-US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ionty</a:t>
            </a:r>
            <a:r>
              <a:rPr lang="en-US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 a </a:t>
            </a:r>
            <a:r>
              <a:rPr lang="en-US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příslušné</a:t>
            </a:r>
            <a:r>
              <a:rPr lang="en-US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anionty</a:t>
            </a:r>
            <a:endParaRPr lang="en-US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příklady</a:t>
            </a:r>
            <a:r>
              <a:rPr lang="en-US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HClO</a:t>
            </a:r>
            <a:r>
              <a:rPr lang="en-US" altLang="cs-CZ" sz="2000" baseline="-30000" dirty="0">
                <a:latin typeface="Arial" panose="020B0604020202020204" pitchFamily="34" charset="0"/>
                <a:cs typeface="Arial" panose="020B0604020202020204" pitchFamily="34" charset="0"/>
              </a:rPr>
              <a:t>4,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H</a:t>
            </a:r>
            <a:r>
              <a:rPr lang="en-US" altLang="cs-CZ" sz="2000" baseline="-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altLang="cs-CZ" sz="2000" baseline="-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HNO</a:t>
            </a:r>
            <a:r>
              <a:rPr lang="en-US" altLang="cs-CZ" sz="2000" baseline="-30000" dirty="0">
                <a:latin typeface="Arial" panose="020B0604020202020204" pitchFamily="34" charset="0"/>
                <a:cs typeface="Arial" panose="020B0604020202020204" pitchFamily="34" charset="0"/>
              </a:rPr>
              <a:t>3, 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HI,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HBr</a:t>
            </a:r>
            <a:endParaRPr lang="en-US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cs-CZ" sz="28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cs-CZ" altLang="cs-CZ" sz="2800" dirty="0">
              <a:latin typeface="Times New Roman" pitchFamily="18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středně silné kyseliny:     K</a:t>
            </a:r>
            <a:r>
              <a:rPr lang="cs-CZ" altLang="cs-CZ" sz="2000" b="1" baseline="-30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= 10 </a:t>
            </a:r>
            <a:r>
              <a:rPr lang="cs-CZ" altLang="cs-CZ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- 10</a:t>
            </a:r>
            <a:r>
              <a:rPr lang="cs-CZ" altLang="cs-CZ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ve vodných roztocích jsou koncentrace nedisociovaných molekul a disociací vzniklých iontů srovnatelné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příklady: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HF</a:t>
            </a:r>
            <a:r>
              <a:rPr lang="cs-CZ" altLang="cs-CZ" sz="2000" baseline="-30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altLang="cs-CZ" sz="2000" baseline="-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cs-CZ" altLang="cs-CZ" sz="2000" baseline="-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HNO</a:t>
            </a:r>
            <a:r>
              <a:rPr lang="cs-CZ" altLang="cs-CZ" sz="2000" baseline="-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endParaRPr lang="cs-CZ" altLang="cs-CZ" sz="2800" dirty="0">
              <a:latin typeface="Times New Roman" pitchFamily="18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slabé kyseliny:     K</a:t>
            </a:r>
            <a:r>
              <a:rPr lang="cs-CZ" altLang="cs-CZ" sz="2000" b="1" baseline="-30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 &lt;  10</a:t>
            </a:r>
            <a:r>
              <a:rPr lang="cs-CZ" altLang="cs-CZ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ve vodě jsou disociovány velmi málo, převažují nedisociované molekuly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příklady: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cs-CZ" altLang="cs-CZ" sz="2000" baseline="-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cs-CZ" altLang="cs-CZ" sz="2000" baseline="-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H</a:t>
            </a:r>
            <a:r>
              <a:rPr lang="cs-CZ" altLang="cs-CZ" sz="2000" baseline="-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S, HCN</a:t>
            </a:r>
            <a:r>
              <a:rPr lang="cs-CZ" altLang="cs-CZ" sz="2000" baseline="-30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HOCl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H</a:t>
            </a:r>
            <a:r>
              <a:rPr lang="cs-CZ" altLang="cs-CZ" sz="2000" baseline="-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cs-CZ" altLang="cs-CZ" sz="2000" baseline="-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endParaRPr lang="en-US" altLang="cs-CZ" sz="2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15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5009"/>
            <a:ext cx="8610600" cy="645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2285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8738828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4800" y="6091535"/>
            <a:ext cx="51074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err="1" smtClean="0"/>
              <a:t>Hendersonova-Hasselbalchova</a:t>
            </a:r>
            <a:r>
              <a:rPr lang="cs-CZ" sz="2400" b="1" dirty="0" smtClean="0"/>
              <a:t> </a:t>
            </a:r>
            <a:r>
              <a:rPr lang="cs-CZ" sz="2400" b="1" dirty="0"/>
              <a:t>rovnice</a:t>
            </a:r>
          </a:p>
        </p:txBody>
      </p:sp>
    </p:spTree>
    <p:extLst>
      <p:ext uri="{BB962C8B-B14F-4D97-AF65-F5344CB8AC3E}">
        <p14:creationId xmlns:p14="http://schemas.microsoft.com/office/powerpoint/2010/main" val="5854132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152400" y="436563"/>
            <a:ext cx="861060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Wingdings" pitchFamily="2" charset="2"/>
              <a:buChar char=""/>
              <a:tabLst>
                <a:tab pos="228600" algn="l"/>
              </a:tabLst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itchFamily="2" charset="2"/>
              <a:buChar char=""/>
              <a:tabLst>
                <a:tab pos="228600" algn="l"/>
              </a:tabLst>
              <a:defRPr sz="19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itchFamily="2" charset="2"/>
              <a:buChar char=""/>
              <a:tabLst>
                <a:tab pos="228600" algn="l"/>
              </a:tabLst>
              <a:defRPr sz="1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itchFamily="2" charset="2"/>
              <a:buChar char=""/>
              <a:tabLst>
                <a:tab pos="228600" algn="l"/>
              </a:tabLst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itchFamily="2" charset="2"/>
              <a:buChar char=""/>
              <a:tabLst>
                <a:tab pos="228600" algn="l"/>
              </a:tabLst>
              <a:defRPr sz="15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tabLst>
                <a:tab pos="228600" algn="l"/>
              </a:tabLst>
              <a:defRPr sz="15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tabLst>
                <a:tab pos="228600" algn="l"/>
              </a:tabLst>
              <a:defRPr sz="15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tabLst>
                <a:tab pos="228600" algn="l"/>
              </a:tabLst>
              <a:defRPr sz="15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tabLst>
                <a:tab pos="228600" algn="l"/>
              </a:tabLst>
              <a:defRPr sz="15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cs-CZ" altLang="cs-CZ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Neutralizace</a:t>
            </a:r>
            <a:endParaRPr lang="cs-CZ" altLang="cs-CZ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cs-CZ" altLang="cs-CZ" sz="200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eakce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mezi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vodnými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roztoky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alt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zásad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cs-CZ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produkty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sůl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voda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aq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+  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NaOH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aq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(a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+   H</a:t>
            </a:r>
            <a:r>
              <a:rPr lang="en-US" altLang="cs-CZ" sz="2000" baseline="-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cs-CZ" alt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princip</a:t>
            </a:r>
            <a:r>
              <a:rPr lang="en-US" alt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alt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oxoniové</a:t>
            </a: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kationty</a:t>
            </a: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alt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hydrox</a:t>
            </a:r>
            <a:r>
              <a:rPr lang="cs-CZ" alt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ylo</a:t>
            </a:r>
            <a:r>
              <a:rPr lang="en-US" alt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anionty</a:t>
            </a: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poskytují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molekulu</a:t>
            </a: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vody</a:t>
            </a:r>
            <a:endParaRPr lang="en-US" alt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endParaRPr lang="en-US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123217" y="3013501"/>
            <a:ext cx="822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Wingdings" pitchFamily="2" charset="2"/>
              <a:buChar char="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itchFamily="2" charset="2"/>
              <a:buChar char=""/>
              <a:defRPr sz="19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itchFamily="2" charset="2"/>
              <a:buChar char=""/>
              <a:defRPr sz="1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itchFamily="2" charset="2"/>
              <a:buChar char="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cs-CZ" altLang="cs-CZ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cs-CZ" sz="2400" b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cs-CZ" sz="2400" b="1" baseline="-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cs-CZ" sz="2400" b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cs-CZ" sz="24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cs-CZ" sz="2400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cs-CZ" sz="2400" dirty="0">
                <a:latin typeface="Times New Roman" pitchFamily="18" charset="0"/>
                <a:cs typeface="Times New Roman" pitchFamily="18" charset="0"/>
              </a:rPr>
              <a:t>+  Cl</a:t>
            </a:r>
            <a:r>
              <a:rPr lang="en-US" altLang="cs-CZ" sz="2400" baseline="30000" dirty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altLang="cs-CZ" sz="2400" dirty="0">
                <a:latin typeface="Times New Roman" pitchFamily="18" charset="0"/>
                <a:cs typeface="Times New Roman" pitchFamily="18" charset="0"/>
              </a:rPr>
              <a:t>+ Na</a:t>
            </a:r>
            <a:r>
              <a:rPr lang="en-US" altLang="cs-CZ" sz="2400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cs-CZ" sz="2400" dirty="0">
                <a:latin typeface="Times New Roman" pitchFamily="18" charset="0"/>
                <a:cs typeface="Times New Roman" pitchFamily="18" charset="0"/>
              </a:rPr>
              <a:t> +  </a:t>
            </a:r>
            <a:r>
              <a:rPr lang="en-US" altLang="cs-CZ" sz="2400" b="1" dirty="0">
                <a:latin typeface="Times New Roman" pitchFamily="18" charset="0"/>
                <a:cs typeface="Times New Roman" pitchFamily="18" charset="0"/>
              </a:rPr>
              <a:t>OH</a:t>
            </a:r>
            <a:r>
              <a:rPr lang="en-US" altLang="cs-CZ" sz="24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cs-CZ" sz="2400" baseline="300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cs-CZ" sz="2400" dirty="0">
                <a:latin typeface="Times New Roman" pitchFamily="18" charset="0"/>
                <a:cs typeface="Times New Roman" pitchFamily="18" charset="0"/>
              </a:rPr>
              <a:t>        Na</a:t>
            </a:r>
            <a:r>
              <a:rPr lang="en-US" altLang="cs-CZ" sz="2400" baseline="30000" dirty="0">
                <a:latin typeface="Times New Roman" pitchFamily="18" charset="0"/>
                <a:cs typeface="Times New Roman" pitchFamily="18" charset="0"/>
              </a:rPr>
              <a:t>+  </a:t>
            </a:r>
            <a:r>
              <a:rPr lang="en-US" altLang="cs-CZ" sz="2400" dirty="0">
                <a:latin typeface="Times New Roman" pitchFamily="18" charset="0"/>
                <a:cs typeface="Times New Roman" pitchFamily="18" charset="0"/>
              </a:rPr>
              <a:t>+ Cl</a:t>
            </a:r>
            <a:r>
              <a:rPr lang="en-US" altLang="cs-CZ" sz="2400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cs-CZ" sz="2400" dirty="0">
                <a:latin typeface="Times New Roman" pitchFamily="18" charset="0"/>
                <a:cs typeface="Times New Roman" pitchFamily="18" charset="0"/>
              </a:rPr>
              <a:t>  + </a:t>
            </a:r>
            <a:r>
              <a:rPr lang="en-US" altLang="cs-CZ" sz="24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cs-CZ" altLang="cs-CZ" sz="2400" b="1" dirty="0">
                <a:latin typeface="Times New Roman" pitchFamily="18" charset="0"/>
              </a:rPr>
              <a:t> </a:t>
            </a:r>
            <a:r>
              <a:rPr lang="en-US" altLang="cs-CZ" sz="24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cs-CZ" sz="2400" b="1" baseline="-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cs-CZ" sz="2400" b="1" dirty="0"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endParaRPr lang="en-US" altLang="cs-CZ" sz="2400" dirty="0">
              <a:latin typeface="Times New Roman" pitchFamily="18" charset="0"/>
            </a:endParaRPr>
          </a:p>
        </p:txBody>
      </p:sp>
      <p:sp>
        <p:nvSpPr>
          <p:cNvPr id="27652" name="Line 5"/>
          <p:cNvSpPr>
            <a:spLocks noChangeShapeType="1"/>
          </p:cNvSpPr>
          <p:nvPr/>
        </p:nvSpPr>
        <p:spPr bwMode="auto">
          <a:xfrm flipV="1">
            <a:off x="3429000" y="1920963"/>
            <a:ext cx="428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3" name="Line 6"/>
          <p:cNvSpPr>
            <a:spLocks noChangeShapeType="1"/>
          </p:cNvSpPr>
          <p:nvPr/>
        </p:nvSpPr>
        <p:spPr bwMode="auto">
          <a:xfrm>
            <a:off x="4571999" y="3276600"/>
            <a:ext cx="371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5840" y="4114800"/>
            <a:ext cx="8632318" cy="19840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cs-CZ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Hydrolýza solí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ůl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odvozená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silné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kyseliny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silné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zásady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tvoří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neutrální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disociací vznikají stabilní ionty, které nepodléhají hydrolýze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endParaRPr 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Příklad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KNO</a:t>
            </a:r>
            <a:r>
              <a:rPr lang="en-US" sz="2000" baseline="-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Na</a:t>
            </a:r>
            <a:r>
              <a:rPr lang="en-US" sz="2000" baseline="-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000" baseline="-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KBr</a:t>
            </a:r>
            <a:endParaRPr lang="cs-CZ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76719" y="4724400"/>
            <a:ext cx="8839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36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68362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Fázový diagram</a:t>
            </a:r>
            <a:endParaRPr lang="cs-CZ" sz="3200" b="1" dirty="0"/>
          </a:p>
        </p:txBody>
      </p:sp>
      <p:pic>
        <p:nvPicPr>
          <p:cNvPr id="3074" name="Picture 2" descr="VÃ½sledek obrÃ¡zku pro diagram phase carb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54623"/>
            <a:ext cx="3429000" cy="433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Ã½sledek obrÃ¡zku pro diagram phase phosphorus white 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8" y="3810000"/>
            <a:ext cx="4433957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28598" y="2133600"/>
            <a:ext cx="50243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Rovnovážné stavy dané látky mezi různými skupenstvími a modifikacemi lze znázornit v tzv. fázovém diagramu.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908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289560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Wingdings" pitchFamily="2" charset="2"/>
              <a:buChar char="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itchFamily="2" charset="2"/>
              <a:buChar char=""/>
              <a:defRPr sz="19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itchFamily="2" charset="2"/>
              <a:buChar char=""/>
              <a:defRPr sz="1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itchFamily="2" charset="2"/>
              <a:buChar char="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cs-CZ" altLang="cs-CZ" sz="2400">
              <a:latin typeface="Times New Roman" pitchFamily="18" charset="0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111918" y="350837"/>
            <a:ext cx="8839200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lang="cs-CZ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Hydrolýza solí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defRPr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ůl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odvozená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silné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kyseliny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slabé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zásady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tvoří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roztoky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kyselé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Příklad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NH</a:t>
            </a:r>
            <a:r>
              <a:rPr lang="en-US" sz="2000" baseline="-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000" baseline="-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FeCl</a:t>
            </a:r>
            <a:r>
              <a:rPr lang="en-US" sz="2000" baseline="-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AlCl</a:t>
            </a:r>
            <a:r>
              <a:rPr lang="en-US" sz="2000" baseline="-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Font typeface="Wingdings" pitchFamily="2" charset="2"/>
              <a:buNone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Kationty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slabé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zásady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jsou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nestabilní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reagují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při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reakci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vodou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uvolňují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ionty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US" sz="2000" baseline="-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Font typeface="Wingdings" pitchFamily="2" charset="2"/>
              <a:buNone/>
              <a:defRPr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NH</a:t>
            </a:r>
            <a:r>
              <a:rPr lang="cs-CZ" sz="2000" baseline="-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cs-CZ" sz="2000" baseline="-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     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NH</a:t>
            </a:r>
            <a:r>
              <a:rPr lang="cs-CZ" sz="2000" baseline="-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sz="2000" b="1" baseline="-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Fe</a:t>
            </a:r>
            <a:r>
              <a:rPr lang="cs-CZ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+ 6 H</a:t>
            </a:r>
            <a:r>
              <a:rPr lang="cs-CZ" sz="2000" baseline="-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     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(OH)</a:t>
            </a:r>
            <a:r>
              <a:rPr lang="cs-CZ" sz="2000" baseline="-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H</a:t>
            </a:r>
            <a:r>
              <a:rPr lang="cs-CZ" sz="2000" b="1" baseline="-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cs-CZ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+ 6 H</a:t>
            </a:r>
            <a:r>
              <a:rPr lang="cs-CZ" sz="2000" baseline="-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     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Al(OH)</a:t>
            </a:r>
            <a:r>
              <a:rPr lang="cs-CZ" sz="2000" baseline="-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H</a:t>
            </a:r>
            <a:r>
              <a:rPr lang="cs-CZ" sz="2000" b="1" baseline="-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cs-CZ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00" name="Line 4"/>
          <p:cNvSpPr>
            <a:spLocks noChangeShapeType="1"/>
          </p:cNvSpPr>
          <p:nvPr/>
        </p:nvSpPr>
        <p:spPr bwMode="auto">
          <a:xfrm>
            <a:off x="3021805" y="3703637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1" name="Line 5"/>
          <p:cNvSpPr>
            <a:spLocks noChangeShapeType="1"/>
          </p:cNvSpPr>
          <p:nvPr/>
        </p:nvSpPr>
        <p:spPr bwMode="auto">
          <a:xfrm>
            <a:off x="2914650" y="3188071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2" name="Line 6"/>
          <p:cNvSpPr>
            <a:spLocks noChangeShapeType="1"/>
          </p:cNvSpPr>
          <p:nvPr/>
        </p:nvSpPr>
        <p:spPr bwMode="auto">
          <a:xfrm>
            <a:off x="2971800" y="3475037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7" name="Přímá spojnice se šipkou 6"/>
          <p:cNvCxnSpPr/>
          <p:nvPr/>
        </p:nvCxnSpPr>
        <p:spPr>
          <a:xfrm flipH="1">
            <a:off x="2805113" y="3065834"/>
            <a:ext cx="41433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>
            <a:off x="2914650" y="3322637"/>
            <a:ext cx="43815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H="1">
            <a:off x="2969418" y="3848100"/>
            <a:ext cx="43338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7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22472"/>
            <a:ext cx="3886200" cy="265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28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765300" y="2771775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Wingdings" pitchFamily="2" charset="2"/>
              <a:buChar char="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itchFamily="2" charset="2"/>
              <a:buChar char=""/>
              <a:defRPr sz="19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itchFamily="2" charset="2"/>
              <a:buChar char=""/>
              <a:defRPr sz="1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itchFamily="2" charset="2"/>
              <a:buChar char="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cs-CZ" altLang="cs-CZ" sz="2400">
              <a:latin typeface="Times New Roman" pitchFamily="18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181583" y="344668"/>
            <a:ext cx="8839200" cy="45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>
              <a:defRPr/>
            </a:pPr>
            <a:r>
              <a:rPr lang="cs-CZ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Hydrolýza solí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defRPr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ůl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odvozená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slabé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kyseliny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silné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zásady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tvoř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roztoky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zásadité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Příklad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Na</a:t>
            </a:r>
            <a:r>
              <a:rPr lang="en-US" sz="2000" baseline="-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S, Na</a:t>
            </a:r>
            <a:r>
              <a:rPr lang="en-US" sz="2000" baseline="-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2000" baseline="-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K</a:t>
            </a:r>
            <a:r>
              <a:rPr lang="en-US" sz="2000" baseline="-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US" sz="2000" baseline="-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NaClO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Font typeface="Wingdings" pitchFamily="2" charset="2"/>
              <a:buNone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Anionty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slabé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jsou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nestabilní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reagují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zásady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při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reakci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uvolňují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ionty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OH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Font typeface="Wingdings" pitchFamily="2" charset="2"/>
              <a:buNone/>
              <a:defRPr/>
            </a:pPr>
            <a:r>
              <a:rPr lang="cs-CZ" sz="2400" dirty="0" smtClean="0">
                <a:cs typeface="Times New Roman" pitchFamily="18" charset="0"/>
              </a:rPr>
              <a:t>	</a:t>
            </a:r>
            <a:r>
              <a:rPr lang="en-US" sz="2400" dirty="0" smtClean="0">
                <a:cs typeface="Times New Roman" pitchFamily="18" charset="0"/>
              </a:rPr>
              <a:t>S</a:t>
            </a:r>
            <a:r>
              <a:rPr lang="en-US" sz="2400" baseline="30000" dirty="0" smtClean="0">
                <a:cs typeface="Times New Roman" pitchFamily="18" charset="0"/>
              </a:rPr>
              <a:t>2-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>
                <a:cs typeface="Times New Roman" pitchFamily="18" charset="0"/>
              </a:rPr>
              <a:t>+ H</a:t>
            </a:r>
            <a:r>
              <a:rPr lang="en-US" sz="2400" baseline="-30000" dirty="0">
                <a:cs typeface="Times New Roman" pitchFamily="18" charset="0"/>
              </a:rPr>
              <a:t>2</a:t>
            </a:r>
            <a:r>
              <a:rPr lang="en-US" sz="2400" dirty="0">
                <a:cs typeface="Times New Roman" pitchFamily="18" charset="0"/>
              </a:rPr>
              <a:t>O                  HS</a:t>
            </a:r>
            <a:r>
              <a:rPr lang="en-US" sz="2400" baseline="30000" dirty="0">
                <a:cs typeface="Times New Roman" pitchFamily="18" charset="0"/>
              </a:rPr>
              <a:t>-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cs-CZ" sz="2400" dirty="0">
                <a:cs typeface="Times New Roman" pitchFamily="18" charset="0"/>
              </a:rPr>
              <a:t>      </a:t>
            </a:r>
            <a:r>
              <a:rPr lang="en-US" sz="2400" dirty="0">
                <a:cs typeface="Times New Roman" pitchFamily="18" charset="0"/>
              </a:rPr>
              <a:t>+ </a:t>
            </a:r>
            <a:r>
              <a:rPr lang="cs-CZ" sz="2400" dirty="0"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cs typeface="Times New Roman" pitchFamily="18" charset="0"/>
              </a:rPr>
              <a:t>OH</a:t>
            </a:r>
            <a:r>
              <a:rPr lang="en-US" sz="2400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US" sz="2400" dirty="0">
                <a:cs typeface="Times New Roman" pitchFamily="18" charset="0"/>
              </a:rPr>
              <a:t/>
            </a:r>
            <a:br>
              <a:rPr lang="en-US" sz="2400" dirty="0">
                <a:cs typeface="Times New Roman" pitchFamily="18" charset="0"/>
              </a:rPr>
            </a:br>
            <a:r>
              <a:rPr lang="cs-CZ" sz="2400" dirty="0" smtClean="0">
                <a:cs typeface="Times New Roman" pitchFamily="18" charset="0"/>
              </a:rPr>
              <a:t>	</a:t>
            </a:r>
            <a:r>
              <a:rPr lang="en-US" sz="2400" dirty="0" smtClean="0">
                <a:cs typeface="Times New Roman" pitchFamily="18" charset="0"/>
              </a:rPr>
              <a:t>CO</a:t>
            </a:r>
            <a:r>
              <a:rPr lang="en-US" sz="2400" baseline="-30000" dirty="0" smtClean="0">
                <a:cs typeface="Times New Roman" pitchFamily="18" charset="0"/>
              </a:rPr>
              <a:t>3</a:t>
            </a:r>
            <a:r>
              <a:rPr lang="en-US" sz="2400" baseline="30000" dirty="0" smtClean="0">
                <a:cs typeface="Times New Roman" pitchFamily="18" charset="0"/>
              </a:rPr>
              <a:t>2-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>
                <a:cs typeface="Times New Roman" pitchFamily="18" charset="0"/>
              </a:rPr>
              <a:t>+ H</a:t>
            </a:r>
            <a:r>
              <a:rPr lang="en-US" sz="2400" baseline="-30000" dirty="0">
                <a:cs typeface="Times New Roman" pitchFamily="18" charset="0"/>
              </a:rPr>
              <a:t>2</a:t>
            </a:r>
            <a:r>
              <a:rPr lang="en-US" sz="2400" dirty="0">
                <a:cs typeface="Times New Roman" pitchFamily="18" charset="0"/>
              </a:rPr>
              <a:t>O              HCO</a:t>
            </a:r>
            <a:r>
              <a:rPr lang="en-US" sz="2400" baseline="-30000" dirty="0">
                <a:cs typeface="Times New Roman" pitchFamily="18" charset="0"/>
              </a:rPr>
              <a:t>3</a:t>
            </a:r>
            <a:r>
              <a:rPr lang="en-US" sz="2400" baseline="30000" dirty="0">
                <a:cs typeface="Times New Roman" pitchFamily="18" charset="0"/>
              </a:rPr>
              <a:t>-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cs-CZ" sz="2400" dirty="0">
                <a:cs typeface="Times New Roman" pitchFamily="18" charset="0"/>
              </a:rPr>
              <a:t> </a:t>
            </a:r>
            <a:r>
              <a:rPr lang="en-US" sz="2400" dirty="0">
                <a:cs typeface="Times New Roman" pitchFamily="18" charset="0"/>
              </a:rPr>
              <a:t>+ </a:t>
            </a:r>
            <a:r>
              <a:rPr lang="cs-CZ" sz="2400" dirty="0"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cs typeface="Times New Roman" pitchFamily="18" charset="0"/>
              </a:rPr>
              <a:t>OH</a:t>
            </a:r>
            <a:r>
              <a:rPr lang="en-US" sz="2400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US" sz="2400" dirty="0">
                <a:cs typeface="Times New Roman" pitchFamily="18" charset="0"/>
              </a:rPr>
              <a:t/>
            </a:r>
            <a:br>
              <a:rPr lang="en-US" sz="2400" dirty="0">
                <a:cs typeface="Times New Roman" pitchFamily="18" charset="0"/>
              </a:rPr>
            </a:br>
            <a:r>
              <a:rPr lang="cs-CZ" sz="2400" dirty="0" smtClean="0">
                <a:cs typeface="Times New Roman" pitchFamily="18" charset="0"/>
              </a:rPr>
              <a:t>	</a:t>
            </a:r>
            <a:r>
              <a:rPr lang="en-US" sz="2400" dirty="0" smtClean="0">
                <a:cs typeface="Times New Roman" pitchFamily="18" charset="0"/>
              </a:rPr>
              <a:t>PO</a:t>
            </a:r>
            <a:r>
              <a:rPr lang="en-US" sz="2400" baseline="-30000" dirty="0" smtClean="0">
                <a:cs typeface="Times New Roman" pitchFamily="18" charset="0"/>
              </a:rPr>
              <a:t>4</a:t>
            </a:r>
            <a:r>
              <a:rPr lang="en-US" sz="2400" baseline="30000" dirty="0" smtClean="0">
                <a:cs typeface="Times New Roman" pitchFamily="18" charset="0"/>
              </a:rPr>
              <a:t>3-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>
                <a:cs typeface="Times New Roman" pitchFamily="18" charset="0"/>
              </a:rPr>
              <a:t>+ H</a:t>
            </a:r>
            <a:r>
              <a:rPr lang="en-US" sz="2400" baseline="-30000" dirty="0">
                <a:cs typeface="Times New Roman" pitchFamily="18" charset="0"/>
              </a:rPr>
              <a:t>2</a:t>
            </a:r>
            <a:r>
              <a:rPr lang="en-US" sz="2400" dirty="0">
                <a:cs typeface="Times New Roman" pitchFamily="18" charset="0"/>
              </a:rPr>
              <a:t>O              HPO</a:t>
            </a:r>
            <a:r>
              <a:rPr lang="en-US" sz="2400" baseline="-30000" dirty="0">
                <a:cs typeface="Times New Roman" pitchFamily="18" charset="0"/>
              </a:rPr>
              <a:t>4</a:t>
            </a:r>
            <a:r>
              <a:rPr lang="en-US" sz="2400" baseline="30000" dirty="0">
                <a:cs typeface="Times New Roman" pitchFamily="18" charset="0"/>
              </a:rPr>
              <a:t>2-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cs-CZ" sz="2400" dirty="0">
                <a:cs typeface="Times New Roman" pitchFamily="18" charset="0"/>
              </a:rPr>
              <a:t> </a:t>
            </a:r>
            <a:r>
              <a:rPr lang="en-US" sz="2400" dirty="0">
                <a:cs typeface="Times New Roman" pitchFamily="18" charset="0"/>
              </a:rPr>
              <a:t>+ </a:t>
            </a:r>
            <a:r>
              <a:rPr lang="cs-CZ" sz="2400" dirty="0"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cs typeface="Times New Roman" pitchFamily="18" charset="0"/>
              </a:rPr>
              <a:t>OH</a:t>
            </a:r>
            <a:r>
              <a:rPr lang="en-US" sz="2400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US" sz="2400" dirty="0">
                <a:cs typeface="Times New Roman" pitchFamily="18" charset="0"/>
              </a:rPr>
              <a:t/>
            </a:r>
            <a:br>
              <a:rPr lang="en-US" sz="2400" dirty="0">
                <a:cs typeface="Times New Roman" pitchFamily="18" charset="0"/>
              </a:rPr>
            </a:br>
            <a:r>
              <a:rPr lang="cs-CZ" sz="2400" dirty="0" smtClean="0">
                <a:cs typeface="Times New Roman" pitchFamily="18" charset="0"/>
              </a:rPr>
              <a:t>	</a:t>
            </a:r>
            <a:r>
              <a:rPr lang="en-US" sz="2400" dirty="0" err="1" smtClean="0">
                <a:cs typeface="Times New Roman" pitchFamily="18" charset="0"/>
              </a:rPr>
              <a:t>ClO</a:t>
            </a:r>
            <a:r>
              <a:rPr lang="en-US" sz="2400" baseline="30000" dirty="0" smtClean="0">
                <a:cs typeface="Times New Roman" pitchFamily="18" charset="0"/>
              </a:rPr>
              <a:t>-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>
                <a:cs typeface="Times New Roman" pitchFamily="18" charset="0"/>
              </a:rPr>
              <a:t>+ H</a:t>
            </a:r>
            <a:r>
              <a:rPr lang="en-US" sz="2400" baseline="-30000" dirty="0">
                <a:cs typeface="Times New Roman" pitchFamily="18" charset="0"/>
              </a:rPr>
              <a:t>2</a:t>
            </a:r>
            <a:r>
              <a:rPr lang="en-US" sz="2400" dirty="0">
                <a:cs typeface="Times New Roman" pitchFamily="18" charset="0"/>
              </a:rPr>
              <a:t>O                </a:t>
            </a:r>
            <a:r>
              <a:rPr lang="en-US" sz="2400" dirty="0" err="1">
                <a:cs typeface="Times New Roman" pitchFamily="18" charset="0"/>
              </a:rPr>
              <a:t>HClO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cs-CZ" sz="2400" dirty="0">
                <a:cs typeface="Times New Roman" pitchFamily="18" charset="0"/>
              </a:rPr>
              <a:t>  </a:t>
            </a:r>
            <a:r>
              <a:rPr lang="en-US" sz="2400" dirty="0">
                <a:cs typeface="Times New Roman" pitchFamily="18" charset="0"/>
              </a:rPr>
              <a:t>+ </a:t>
            </a:r>
            <a:r>
              <a:rPr lang="cs-CZ" sz="2400" dirty="0"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cs typeface="Times New Roman" pitchFamily="18" charset="0"/>
              </a:rPr>
              <a:t>OH</a:t>
            </a:r>
            <a:r>
              <a:rPr lang="en-US" sz="2400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US" sz="2400" dirty="0">
                <a:solidFill>
                  <a:srgbClr val="000000"/>
                </a:solidFill>
                <a:latin typeface="Verdana" pitchFamily="34" charset="0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Verdana" pitchFamily="34" charset="0"/>
              </a:rPr>
            </a:br>
            <a:endParaRPr lang="en-US" sz="2400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defRPr/>
            </a:pPr>
            <a:endParaRPr lang="en-US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724" name="Line 5"/>
          <p:cNvSpPr>
            <a:spLocks noChangeShapeType="1"/>
          </p:cNvSpPr>
          <p:nvPr/>
        </p:nvSpPr>
        <p:spPr bwMode="auto">
          <a:xfrm>
            <a:off x="2844800" y="3124200"/>
            <a:ext cx="557212" cy="22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>
            <a:off x="2924175" y="3352800"/>
            <a:ext cx="485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26" name="Line 5"/>
          <p:cNvSpPr>
            <a:spLocks noChangeShapeType="1"/>
          </p:cNvSpPr>
          <p:nvPr/>
        </p:nvSpPr>
        <p:spPr bwMode="auto">
          <a:xfrm>
            <a:off x="2924175" y="3733800"/>
            <a:ext cx="485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27" name="Line 5"/>
          <p:cNvSpPr>
            <a:spLocks noChangeShapeType="1"/>
          </p:cNvSpPr>
          <p:nvPr/>
        </p:nvSpPr>
        <p:spPr bwMode="auto">
          <a:xfrm>
            <a:off x="2924175" y="4114800"/>
            <a:ext cx="485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3" name="Přímá spojnice se šipkou 2"/>
          <p:cNvCxnSpPr/>
          <p:nvPr/>
        </p:nvCxnSpPr>
        <p:spPr>
          <a:xfrm flipH="1">
            <a:off x="2816225" y="3048000"/>
            <a:ext cx="48577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 flipH="1">
            <a:off x="2889250" y="3438525"/>
            <a:ext cx="48418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H="1">
            <a:off x="2879725" y="3810000"/>
            <a:ext cx="3937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H="1">
            <a:off x="2905125" y="4191000"/>
            <a:ext cx="43656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6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99" y="4495800"/>
            <a:ext cx="412530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14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2955925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Wingdings" pitchFamily="2" charset="2"/>
              <a:buChar char="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itchFamily="2" charset="2"/>
              <a:buChar char=""/>
              <a:defRPr sz="19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itchFamily="2" charset="2"/>
              <a:buChar char=""/>
              <a:defRPr sz="1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itchFamily="2" charset="2"/>
              <a:buChar char="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cs-CZ" altLang="cs-CZ" sz="2400">
              <a:latin typeface="Times New Roman" pitchFamily="18" charset="0"/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06375" y="476250"/>
            <a:ext cx="85344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>
              <a:defRPr/>
            </a:pPr>
            <a:r>
              <a:rPr lang="cs-CZ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Hydrolýza solí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defRPr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ůl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odvozená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slabé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kyseliny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slabé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zásady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Font typeface="Wingdings" pitchFamily="2" charset="2"/>
              <a:buNone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tvoří roztoky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přibližně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neutrální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Příklad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(NH</a:t>
            </a:r>
            <a:r>
              <a:rPr lang="en-US" sz="2000" baseline="-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aseline="-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2000" baseline="-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(NH</a:t>
            </a:r>
            <a:r>
              <a:rPr lang="en-US" sz="2000" baseline="-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aseline="-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Font typeface="Wingdings" pitchFamily="2" charset="2"/>
              <a:buNone/>
              <a:defRPr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Hydrolýze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podléhají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oba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ionty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takže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současně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uvolňují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ionty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US" sz="2000" baseline="-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 OH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 proto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není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rovnováha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těchto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iontů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příliš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narušena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28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200400"/>
            <a:ext cx="4263231" cy="320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53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cs-CZ" sz="3600" b="1" dirty="0" err="1" smtClean="0"/>
              <a:t>Hammettova</a:t>
            </a:r>
            <a:r>
              <a:rPr lang="cs-CZ" sz="3600" b="1" dirty="0" smtClean="0"/>
              <a:t> </a:t>
            </a:r>
            <a:r>
              <a:rPr lang="cs-CZ" sz="3600" b="1" dirty="0" err="1" smtClean="0"/>
              <a:t>funce</a:t>
            </a:r>
            <a:r>
              <a:rPr lang="cs-CZ" sz="3600" b="1" dirty="0" smtClean="0"/>
              <a:t> </a:t>
            </a:r>
            <a:r>
              <a:rPr lang="cs-CZ" sz="3600" b="1" dirty="0"/>
              <a:t>kyselosti</a:t>
            </a:r>
            <a:r>
              <a:rPr lang="en-US" dirty="0"/>
              <a:t> </a:t>
            </a:r>
            <a:endParaRPr lang="cs-CZ" dirty="0"/>
          </a:p>
        </p:txBody>
      </p:sp>
      <p:sp>
        <p:nvSpPr>
          <p:cNvPr id="5" name="AutoShape 4" descr="{\displaystyle H_{0}={\mbox{p}}K_{{\ce {BH^+}}}+\log {\frac {{\ce {[B]}}}{{\ce {[BH^+]}}}}}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6" descr="{\displaystyle H_{0}={\mbox{p}}K_{{\ce {BH^+}}}+\log {\frac {{\ce {[B]}}}{{\ce {[BH^+]}}}}}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8" descr="VÃ½sledek obrÃ¡zku pro Hammett acidity functi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1402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38845"/>
            <a:ext cx="3657600" cy="98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25547"/>
            <a:ext cx="2650259" cy="141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855998"/>
            <a:ext cx="3173236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392055" y="4439332"/>
            <a:ext cx="2263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Pro zředěné roztoky</a:t>
            </a:r>
            <a:endParaRPr lang="cs-CZ" sz="2000" dirty="0"/>
          </a:p>
        </p:txBody>
      </p:sp>
      <p:sp>
        <p:nvSpPr>
          <p:cNvPr id="9" name="Obdélník 8"/>
          <p:cNvSpPr/>
          <p:nvPr/>
        </p:nvSpPr>
        <p:spPr>
          <a:xfrm>
            <a:off x="241863" y="1047921"/>
            <a:ext cx="8697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Hammett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ova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fun</a:t>
            </a:r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kyselosti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(H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míra kyselosti velmi koncentrovaných roztoků silných kyselin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včetně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superkyselin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6" descr="{\displaystyle H_{0}=-\log \left(a_{{\ce {H^+}}}{\frac {\gamma _{{\ce {B}}}}{\gamma _{{\ce {BH^+}}}}}\right)}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2221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685" y="3352800"/>
            <a:ext cx="4740655" cy="328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6337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his figure includes a table separated into a left half which is labeled âAcidsâ and a right half labeled âBases.â A red arrow points up the left side, which is labeled âIncreasing acid strength.â Similarly, a blue arrow points downward along the right side, which is labeled âIncreasing base strength.â Names of acids and bases are listed next to each arrow toward the center of the table, followed by chemical formulas. Acids listed top to bottom are sulfuric acid, H subscript 2 S O subscript 4, hydrogen iodide, H I, hydrogen bromide, H B r, hydrogen chloride, H C l, nitric acid, H N O subscript 3, hydronium ion ( in pink text) H subscript 3 O superscript plus, hydrogen sulfate ion, H S O subscript 4 superscript negative, phosphoric acid, H subscript 3 P O subscript 4, hydrogen fluoride, H F, nitrous acid, H N O subscript 2, acetic acid, C H subscript 3 C O subscript 2 H, carbonic acid H subscript 2 C O subscript 3, hydrogen sulfide, H subscript 2 S, ammonium ion, N H subscript 4 superscript +, hydrogen cyanide, H C N, hydrogen carbonate ion, H C O subscript 3 superscript negative, water (shaded in beige) H subscript 2 O, hydrogen sulfide ion, H S superscript negative, ethanol, C subscript 2 H subscript 5 O H, ammonia, N H subscript 3, hydrogen, H subscript 2, methane, and C H subscript 4. The acids at the top of the listing from sulfuric acid through nitric acid are grouped with a bracket to the right labeled âUndergo complete acid ionization in water.â Similarly, the acids at the bottom from hydrogen sulfide ion through methane are grouped with a bracket and labeled, âDo not undergo acid ionization in water.â The right half of the figure lists bases and formulas. From top to bottom the bases listed are hydrogen sulfate ion, H S O subscript 4 superscript negative, iodide ion, I superscript negative, bromide ion, B r superscript negative, chloride ion, C l superscript negative, nitrate ion, N O subscript 3 superscript negative, water (shaded in beige), H subscript 2 O, sulfate ion, S O subscript 4 superscript 2 negative, dihydrogen phosphate ion, H subscript 2 P O subscript 4 superscript negative, fluoride ion, F superscript negative, nitrite ion, N O subscript 2 superscript negative, acetate ion, C H subscript 3 C O subscript 2 superscript negative, hydrogen carbonate ion, H C O subscript 3 superscript negative, hydrogen sulfide ion, H S superscript negative, ammonia, N H subscript 3, cyanide ion, C N superscript negative, carbonate ion, C O subscript 3 superscript 2 negative, hydroxide ion (in blue), O H superscript negative, sulfide ion, S superscript 2 negative, ethoxide ion, C subscript 2 H subscript 5 O superscript negative, amide ion N H subscript 2 superscript negative, hydride ion, H superscript negative, and methide ion C H subscript 3 superscript negative. The bases at the top, from perchlorate ion through nitrate ion are group with a bracket which is labeled âDo not undergo base ionization in water.â Similarly, the lower 5 in the listing, from sulfide ion through methide ion are grouped and labeled âUndergo complete base ionization in water.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81" y="121596"/>
            <a:ext cx="7409060" cy="663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1000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07459" y="2286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cs-CZ" b="1" dirty="0" err="1" smtClean="0"/>
              <a:t>Superkyseliny</a:t>
            </a:r>
            <a:endParaRPr lang="cs-CZ" b="1" dirty="0"/>
          </a:p>
        </p:txBody>
      </p:sp>
      <p:sp>
        <p:nvSpPr>
          <p:cNvPr id="6" name="Obdélník 5"/>
          <p:cNvSpPr/>
          <p:nvPr/>
        </p:nvSpPr>
        <p:spPr>
          <a:xfrm>
            <a:off x="381000" y="1315099"/>
            <a:ext cx="8610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Superkyseliny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jsou látky, které jsou kyselejší než 98% kyselina sírová. Mají nižší hodnotu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Hammettovy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kyselostní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funkce než -12. Patří mezi ně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Kyselina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fluoroantimoničná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(nejsilnější) (H0 = −31,3)</a:t>
            </a:r>
          </a:p>
          <a:p>
            <a:r>
              <a:rPr 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Magická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kyselina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(směs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fluorsírové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fluoridu antimoničného) (H0 = −19,2)</a:t>
            </a:r>
          </a:p>
          <a:p>
            <a:r>
              <a:rPr 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Kyselina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fluorosírová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(H0 = −15,1)</a:t>
            </a:r>
          </a:p>
          <a:p>
            <a:r>
              <a:rPr 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Kyselina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trifluormethansulfonová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(H0 = −14,9)</a:t>
            </a:r>
          </a:p>
          <a:p>
            <a:r>
              <a:rPr 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Kyselina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chloristá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(H0 = −13,0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81000" y="4158734"/>
            <a:ext cx="8458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Tyto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kyseliny jsou schopny esterifikace a jsou schopny reagovat s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methanem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podle rovnice:</a:t>
            </a:r>
          </a:p>
        </p:txBody>
      </p:sp>
      <p:sp>
        <p:nvSpPr>
          <p:cNvPr id="9" name="Obdélník 8"/>
          <p:cNvSpPr/>
          <p:nvPr/>
        </p:nvSpPr>
        <p:spPr>
          <a:xfrm>
            <a:off x="3352800" y="480506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indent="-45720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222222"/>
                </a:solidFill>
                <a:latin typeface="Arial" charset="0"/>
                <a:cs typeface="Arial" charset="0"/>
              </a:rPr>
              <a:t>CH</a:t>
            </a:r>
            <a:r>
              <a:rPr lang="cs-CZ" altLang="cs-CZ" baseline="-30000" dirty="0">
                <a:solidFill>
                  <a:srgbClr val="222222"/>
                </a:solidFill>
                <a:latin typeface="Arial" charset="0"/>
                <a:cs typeface="Arial" charset="0"/>
              </a:rPr>
              <a:t>4</a:t>
            </a:r>
            <a:r>
              <a:rPr lang="cs-CZ" altLang="cs-CZ" dirty="0">
                <a:solidFill>
                  <a:srgbClr val="222222"/>
                </a:solidFill>
                <a:latin typeface="Arial" charset="0"/>
                <a:cs typeface="Arial" charset="0"/>
              </a:rPr>
              <a:t> + H</a:t>
            </a:r>
            <a:r>
              <a:rPr lang="cs-CZ" altLang="cs-CZ" baseline="30000" dirty="0">
                <a:solidFill>
                  <a:srgbClr val="222222"/>
                </a:solidFill>
                <a:latin typeface="Arial" charset="0"/>
                <a:cs typeface="Arial" charset="0"/>
              </a:rPr>
              <a:t>+</a:t>
            </a:r>
            <a:r>
              <a:rPr lang="cs-CZ" altLang="cs-CZ" dirty="0">
                <a:solidFill>
                  <a:srgbClr val="222222"/>
                </a:solidFill>
                <a:latin typeface="Arial" charset="0"/>
                <a:cs typeface="Arial" charset="0"/>
              </a:rPr>
              <a:t> → CH</a:t>
            </a:r>
            <a:r>
              <a:rPr lang="cs-CZ" altLang="cs-CZ" baseline="-30000" dirty="0">
                <a:solidFill>
                  <a:srgbClr val="222222"/>
                </a:solidFill>
                <a:latin typeface="Arial" charset="0"/>
                <a:cs typeface="Arial" charset="0"/>
              </a:rPr>
              <a:t>5</a:t>
            </a:r>
            <a:r>
              <a:rPr lang="cs-CZ" altLang="cs-CZ" baseline="30000" dirty="0">
                <a:solidFill>
                  <a:srgbClr val="222222"/>
                </a:solidFill>
                <a:latin typeface="Arial" charset="0"/>
                <a:cs typeface="Arial" charset="0"/>
              </a:rPr>
              <a:t>+</a:t>
            </a:r>
            <a:endParaRPr lang="cs-CZ" altLang="cs-CZ" dirty="0">
              <a:solidFill>
                <a:srgbClr val="222222"/>
              </a:solidFill>
              <a:latin typeface="Arial" charset="0"/>
              <a:cs typeface="Arial" charset="0"/>
            </a:endParaRPr>
          </a:p>
          <a:p>
            <a:pPr lvl="1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222222"/>
                </a:solidFill>
                <a:latin typeface="Arial" charset="0"/>
                <a:cs typeface="Arial" charset="0"/>
              </a:rPr>
              <a:t>CH</a:t>
            </a:r>
            <a:r>
              <a:rPr lang="cs-CZ" altLang="cs-CZ" baseline="-30000" dirty="0">
                <a:solidFill>
                  <a:srgbClr val="222222"/>
                </a:solidFill>
                <a:latin typeface="Arial" charset="0"/>
                <a:cs typeface="Arial" charset="0"/>
              </a:rPr>
              <a:t>5</a:t>
            </a:r>
            <a:r>
              <a:rPr lang="cs-CZ" altLang="cs-CZ" baseline="30000" dirty="0">
                <a:solidFill>
                  <a:srgbClr val="222222"/>
                </a:solidFill>
                <a:latin typeface="Arial" charset="0"/>
                <a:cs typeface="Arial" charset="0"/>
              </a:rPr>
              <a:t>+</a:t>
            </a:r>
            <a:r>
              <a:rPr lang="cs-CZ" altLang="cs-CZ" dirty="0">
                <a:solidFill>
                  <a:srgbClr val="222222"/>
                </a:solidFill>
                <a:latin typeface="Arial" charset="0"/>
                <a:cs typeface="Arial" charset="0"/>
              </a:rPr>
              <a:t> → CH</a:t>
            </a:r>
            <a:r>
              <a:rPr lang="cs-CZ" altLang="cs-CZ" baseline="-30000" dirty="0">
                <a:solidFill>
                  <a:srgbClr val="222222"/>
                </a:solidFill>
                <a:latin typeface="Arial" charset="0"/>
                <a:cs typeface="Arial" charset="0"/>
              </a:rPr>
              <a:t>3</a:t>
            </a:r>
            <a:r>
              <a:rPr lang="cs-CZ" altLang="cs-CZ" baseline="30000" dirty="0">
                <a:solidFill>
                  <a:srgbClr val="222222"/>
                </a:solidFill>
                <a:latin typeface="Arial" charset="0"/>
                <a:cs typeface="Arial" charset="0"/>
              </a:rPr>
              <a:t>+</a:t>
            </a:r>
            <a:r>
              <a:rPr lang="cs-CZ" altLang="cs-CZ" dirty="0">
                <a:solidFill>
                  <a:srgbClr val="222222"/>
                </a:solidFill>
                <a:latin typeface="Arial" charset="0"/>
                <a:cs typeface="Arial" charset="0"/>
              </a:rPr>
              <a:t> + H</a:t>
            </a:r>
            <a:r>
              <a:rPr lang="cs-CZ" altLang="cs-CZ" baseline="-30000" dirty="0">
                <a:solidFill>
                  <a:srgbClr val="222222"/>
                </a:solidFill>
                <a:latin typeface="Arial" charset="0"/>
                <a:cs typeface="Arial" charset="0"/>
              </a:rPr>
              <a:t>2</a:t>
            </a:r>
            <a:endParaRPr lang="cs-CZ" altLang="cs-CZ" dirty="0">
              <a:solidFill>
                <a:srgbClr val="222222"/>
              </a:solidFill>
              <a:latin typeface="Arial" charset="0"/>
              <a:cs typeface="Arial" charset="0"/>
            </a:endParaRPr>
          </a:p>
          <a:p>
            <a:pPr lvl="1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222222"/>
                </a:solidFill>
                <a:latin typeface="Arial" charset="0"/>
                <a:cs typeface="Arial" charset="0"/>
              </a:rPr>
              <a:t>CH</a:t>
            </a:r>
            <a:r>
              <a:rPr lang="cs-CZ" altLang="cs-CZ" baseline="-30000" dirty="0">
                <a:solidFill>
                  <a:srgbClr val="222222"/>
                </a:solidFill>
                <a:latin typeface="Arial" charset="0"/>
                <a:cs typeface="Arial" charset="0"/>
              </a:rPr>
              <a:t>3</a:t>
            </a:r>
            <a:r>
              <a:rPr lang="cs-CZ" altLang="cs-CZ" baseline="30000" dirty="0">
                <a:solidFill>
                  <a:srgbClr val="222222"/>
                </a:solidFill>
                <a:latin typeface="Arial" charset="0"/>
                <a:cs typeface="Arial" charset="0"/>
              </a:rPr>
              <a:t>+</a:t>
            </a:r>
            <a:r>
              <a:rPr lang="cs-CZ" altLang="cs-CZ" dirty="0">
                <a:solidFill>
                  <a:srgbClr val="222222"/>
                </a:solidFill>
                <a:latin typeface="Arial" charset="0"/>
                <a:cs typeface="Arial" charset="0"/>
              </a:rPr>
              <a:t> + 3 CH</a:t>
            </a:r>
            <a:r>
              <a:rPr lang="cs-CZ" altLang="cs-CZ" baseline="-30000" dirty="0">
                <a:solidFill>
                  <a:srgbClr val="222222"/>
                </a:solidFill>
                <a:latin typeface="Arial" charset="0"/>
                <a:cs typeface="Arial" charset="0"/>
              </a:rPr>
              <a:t>4</a:t>
            </a:r>
            <a:r>
              <a:rPr lang="cs-CZ" altLang="cs-CZ" dirty="0">
                <a:solidFill>
                  <a:srgbClr val="222222"/>
                </a:solidFill>
                <a:latin typeface="Arial" charset="0"/>
                <a:cs typeface="Arial" charset="0"/>
              </a:rPr>
              <a:t> → (CH</a:t>
            </a:r>
            <a:r>
              <a:rPr lang="cs-CZ" altLang="cs-CZ" baseline="-30000" dirty="0">
                <a:solidFill>
                  <a:srgbClr val="222222"/>
                </a:solidFill>
                <a:latin typeface="Arial" charset="0"/>
                <a:cs typeface="Arial" charset="0"/>
              </a:rPr>
              <a:t>3</a:t>
            </a:r>
            <a:r>
              <a:rPr lang="cs-CZ" altLang="cs-CZ" dirty="0">
                <a:solidFill>
                  <a:srgbClr val="222222"/>
                </a:solidFill>
                <a:latin typeface="Arial" charset="0"/>
                <a:cs typeface="Arial" charset="0"/>
              </a:rPr>
              <a:t>)</a:t>
            </a:r>
            <a:r>
              <a:rPr lang="cs-CZ" altLang="cs-CZ" baseline="-30000" dirty="0">
                <a:solidFill>
                  <a:srgbClr val="222222"/>
                </a:solidFill>
                <a:latin typeface="Arial" charset="0"/>
                <a:cs typeface="Arial" charset="0"/>
              </a:rPr>
              <a:t>3</a:t>
            </a:r>
            <a:r>
              <a:rPr lang="cs-CZ" altLang="cs-CZ" dirty="0">
                <a:solidFill>
                  <a:srgbClr val="222222"/>
                </a:solidFill>
                <a:latin typeface="Arial" charset="0"/>
                <a:cs typeface="Arial" charset="0"/>
              </a:rPr>
              <a:t>C</a:t>
            </a:r>
            <a:r>
              <a:rPr lang="cs-CZ" altLang="cs-CZ" baseline="30000" dirty="0">
                <a:solidFill>
                  <a:srgbClr val="222222"/>
                </a:solidFill>
                <a:latin typeface="Arial" charset="0"/>
                <a:cs typeface="Arial" charset="0"/>
              </a:rPr>
              <a:t>+</a:t>
            </a:r>
            <a:r>
              <a:rPr lang="cs-CZ" altLang="cs-CZ" dirty="0">
                <a:solidFill>
                  <a:srgbClr val="222222"/>
                </a:solidFill>
                <a:latin typeface="Arial" charset="0"/>
                <a:cs typeface="Arial" charset="0"/>
              </a:rPr>
              <a:t> + 3H</a:t>
            </a:r>
            <a:r>
              <a:rPr lang="cs-CZ" altLang="cs-CZ" baseline="-30000" dirty="0">
                <a:solidFill>
                  <a:srgbClr val="222222"/>
                </a:solidFill>
                <a:latin typeface="Arial" charset="0"/>
                <a:cs typeface="Arial" charset="0"/>
              </a:rPr>
              <a:t>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47483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087" y="304800"/>
            <a:ext cx="4744917" cy="300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3002074"/>
            <a:ext cx="2170330" cy="349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87997" y="304800"/>
            <a:ext cx="34435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Acidobazické chování </a:t>
            </a:r>
          </a:p>
          <a:p>
            <a:pPr algn="ctr"/>
            <a:r>
              <a:rPr lang="cs-CZ" sz="2800" b="1" dirty="0" smtClean="0"/>
              <a:t>hydridů</a:t>
            </a:r>
            <a:endParaRPr lang="cs-CZ" sz="2800" b="1" dirty="0"/>
          </a:p>
        </p:txBody>
      </p:sp>
      <p:sp>
        <p:nvSpPr>
          <p:cNvPr id="4" name="Obdélník 3"/>
          <p:cNvSpPr/>
          <p:nvPr/>
        </p:nvSpPr>
        <p:spPr>
          <a:xfrm>
            <a:off x="152399" y="1447800"/>
            <a:ext cx="39927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s atomovým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číslem vzrůstá ve skupinách i periodách kyselý charakter hydridů</a:t>
            </a:r>
          </a:p>
        </p:txBody>
      </p:sp>
      <p:pic>
        <p:nvPicPr>
          <p:cNvPr id="7" name="Picture 4" descr="VÃ½sledek obrÃ¡zku pro oxidation number and acid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953" y="3891062"/>
            <a:ext cx="6629400" cy="236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6989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VÃ½sledek obrÃ¡zku pro acidity periodic table tr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71" y="1796250"/>
            <a:ext cx="4418277" cy="148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346" name="Picture 2" descr="SouvisejÃ­cÃ­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978" y="3276600"/>
            <a:ext cx="494106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906323" y="228600"/>
            <a:ext cx="4331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Acidobazické chování oxidů</a:t>
            </a:r>
            <a:endParaRPr lang="cs-CZ" sz="2800" b="1" dirty="0"/>
          </a:p>
        </p:txBody>
      </p:sp>
      <p:sp>
        <p:nvSpPr>
          <p:cNvPr id="11" name="Obdélník 10"/>
          <p:cNvSpPr/>
          <p:nvPr/>
        </p:nvSpPr>
        <p:spPr>
          <a:xfrm>
            <a:off x="21077" y="914400"/>
            <a:ext cx="883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s atomovým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číslem vzrůstá ve skupinách zásadotvorný/zásaditý charakter oxidů, hydroxidů, oxokyselin a klesá v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periodách.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5033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Acidobazické chování </a:t>
            </a:r>
            <a:r>
              <a:rPr lang="cs-CZ" sz="3200" b="1" dirty="0" smtClean="0"/>
              <a:t>oxokyselin</a:t>
            </a:r>
            <a:endParaRPr lang="cs-CZ" sz="3200" dirty="0"/>
          </a:p>
        </p:txBody>
      </p:sp>
      <p:pic>
        <p:nvPicPr>
          <p:cNvPr id="212996" name="Picture 4" descr="https://media1.shmoop.com/images/chemistry/chembook_acidbase_graphik_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99365"/>
            <a:ext cx="3124200" cy="198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9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796" y="3886200"/>
            <a:ext cx="40386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68030" y="2057400"/>
            <a:ext cx="838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Čím slabší je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O-H bond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tím silnější je kyselina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O-H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bond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 oslabována v důsledku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rostoucí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tronegativity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centrálního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atom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u.</a:t>
            </a: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Zvýšení počtu atomu kyslíku zvyšuje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oxida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ční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číslo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centr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ního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atom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Vyšší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oxida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ční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číslo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centr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álním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atom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repre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uje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itiv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náboj na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atom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7665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421762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0" name="Picture 2" descr="VÃ½sledek obrÃ¡zku pro oxidation number and acid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74973"/>
            <a:ext cx="3886200" cy="41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214" name="Picture 6" descr="VÃ½sledek obrÃ¡zku pro oxidation number and acid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3352800" cy="186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966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GB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Periodický</a:t>
            </a:r>
            <a:r>
              <a:rPr lang="en-GB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zákon</a:t>
            </a:r>
            <a:r>
              <a:rPr lang="en-GB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eriodická</a:t>
            </a:r>
            <a:r>
              <a:rPr lang="cs-CZ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tabulka</a:t>
            </a:r>
            <a:endParaRPr lang="cs-CZ" alt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57200" y="1143000"/>
            <a:ext cx="7620000" cy="3139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Vlastnosti prvků jsou periodickou funkcí jejich protonových čísel. </a:t>
            </a:r>
          </a:p>
        </p:txBody>
      </p:sp>
      <p:sp>
        <p:nvSpPr>
          <p:cNvPr id="4" name="Obdélník 3"/>
          <p:cNvSpPr/>
          <p:nvPr/>
        </p:nvSpPr>
        <p:spPr>
          <a:xfrm>
            <a:off x="489626" y="1752600"/>
            <a:ext cx="81971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eriodická</a:t>
            </a:r>
            <a:r>
              <a:rPr lang="cs-CZ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soustava (tabulka) prvků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cs-CZ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rafické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 vyjádření periodicity prvků</a:t>
            </a:r>
            <a:endParaRPr lang="cs-CZ" altLang="en-US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nejobvyklejší podoba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dlouhá tabulka</a:t>
            </a:r>
            <a:endParaRPr lang="cs-CZ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	- rozdělena na 7 period</a:t>
            </a:r>
          </a:p>
          <a:p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	- prvek na počátku každé periody se vyznačuje tím, že v jeho atomu bylo zahájeno vytváření nové el. sféry</a:t>
            </a:r>
          </a:p>
          <a:p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	- každá perioda ukončena vzácným plynem</a:t>
            </a:r>
          </a:p>
        </p:txBody>
      </p:sp>
      <p:pic>
        <p:nvPicPr>
          <p:cNvPr id="8" name="Picture 2" descr="VÃ½sledek obrÃ¡zku pro atomic mass periodic 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666662"/>
            <a:ext cx="5105400" cy="300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06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8600" y="152400"/>
            <a:ext cx="8686800" cy="6553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Síla kyseliny roste s vyšším poměrem kyslíků vzhledem k vodíkům:</a:t>
            </a:r>
          </a:p>
          <a:p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HClO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nejslabší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HNO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HNO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HMnO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  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nejsilnější</a:t>
            </a: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Paulingova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pravidla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pKa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kyseliny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(O)</a:t>
            </a:r>
            <a:r>
              <a:rPr lang="cs-CZ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(OH)</a:t>
            </a:r>
            <a:r>
              <a:rPr 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q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platí:     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pKa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8 - 5</a:t>
            </a:r>
            <a:r>
              <a:rPr 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2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H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P(OH)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pKa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= 8-5 = 3        (skutečnost: 2.12)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H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S(OH)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pKa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8-10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-2     (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skutečnost: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-3)</a:t>
            </a:r>
            <a:endParaRPr 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N(OH)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pKa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= 8-10 =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-2   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(skutečnost: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-1.37)</a:t>
            </a:r>
          </a:p>
          <a:p>
            <a:pPr marL="0" indent="0">
              <a:buNone/>
            </a:pPr>
            <a:endParaRPr lang="cs-CZ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ž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dou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ionizací do dalšího stupně se hodnota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pKa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zvyšuje o 5:</a:t>
            </a: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523690"/>
            <a:ext cx="6301246" cy="116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15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VÃ½sledek obrÃ¡zku pro pKa 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4706"/>
            <a:ext cx="7702533" cy="611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6256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578" y="3733800"/>
            <a:ext cx="5779851" cy="2702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04" y="152400"/>
            <a:ext cx="647700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2973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cs-CZ" sz="2800" b="1" dirty="0" smtClean="0"/>
              <a:t>Součin rozpustnosti a HSAB</a:t>
            </a:r>
            <a:endParaRPr lang="cs-CZ" sz="2800" b="1" dirty="0"/>
          </a:p>
        </p:txBody>
      </p:sp>
      <p:pic>
        <p:nvPicPr>
          <p:cNvPr id="1474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633" y="4939057"/>
            <a:ext cx="2337367" cy="164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25357" y="802481"/>
            <a:ext cx="874516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Rozpustnost ve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vodě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Voda rozpouští látky, které disponují alespoň jednou "tvrdou" částí.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Sloučenina vznikající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kombinací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soft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acid-soft base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 málo rozpustná v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pol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ních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rozpouštědlech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jako voda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Sulfid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olovnatý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není rozpustný ve vodě (sulfidový anion je měkčí zásadou než oxidový anion; olovnatý kation je měkkou Lewisovou kyselinou).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Sulfid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sodný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ale rozpustný ve vodě je, protože sodný kation je tvrdou Lewisovou kyselinou, kterou voda dobře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solvatuje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odid</a:t>
            </a:r>
            <a:r>
              <a:rPr 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stříbrný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nerozpustný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ve vodě díky kombinaci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soft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acid, Ag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and soft base, I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odid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ith</a:t>
            </a:r>
            <a:r>
              <a:rPr 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ný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 výsledek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ombina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(hard acid)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(soft base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tedy rozpustný ve vodě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841132"/>
            <a:ext cx="3150140" cy="1746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2298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VÃ½sledek obrÃ¡zku pro Solubility Product 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6761"/>
            <a:ext cx="7407319" cy="655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6119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S</a:t>
            </a:r>
            <a:r>
              <a:rPr lang="cs-CZ" sz="7200" b="1" dirty="0" smtClean="0"/>
              <a:t>y</a:t>
            </a:r>
            <a:r>
              <a:rPr lang="en-US" sz="7200" b="1" dirty="0" err="1" smtClean="0"/>
              <a:t>stematick</a:t>
            </a:r>
            <a:r>
              <a:rPr lang="cs-CZ" sz="7200" b="1" dirty="0" smtClean="0"/>
              <a:t>á část</a:t>
            </a:r>
            <a:endParaRPr lang="cs-CZ" sz="7200" b="1" dirty="0"/>
          </a:p>
        </p:txBody>
      </p:sp>
    </p:spTree>
    <p:extLst>
      <p:ext uri="{BB962C8B-B14F-4D97-AF65-F5344CB8AC3E}">
        <p14:creationId xmlns:p14="http://schemas.microsoft.com/office/powerpoint/2010/main" val="28474522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23622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en-US" b="1" dirty="0" smtClean="0">
                <a:latin typeface="Times New Roman" pitchFamily="18" charset="0"/>
              </a:rPr>
              <a:t>VODÍK</a:t>
            </a:r>
            <a:endParaRPr lang="cs-CZ" altLang="en-US" b="1" baseline="-250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162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64770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nejlehčí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 nejjednodušší plynný chemický prvek, tvořící převážnou část hmoty ve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vesmíru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90 at.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%)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Plynný vodík se v našem prostředí vyskytuje ve formě dvouatomových molekul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je však známo, že v mezihvězdném prostoru je přítomen z převážné části jako atomární vodík H.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Tx/>
              <a:buChar char="-"/>
            </a:pPr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zemské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ůř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 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etí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nejrozší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jší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prvek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a Si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15 at.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resp.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hmotnostn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%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většina vodíku v přírodě je vázána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 molekulách vody.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cs-CZ" alt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vodík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vytváří sloučeniny se všemi prvky periodické tabulky (s výjimkou vzácných plynů), zejména pak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 uhlíkem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 kyslíkem, sírou a dusíkem, které tvoří základní stavební jednotky života na Zemi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buNone/>
            </a:pPr>
            <a:endParaRPr lang="cs-CZ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vodík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schopen tvořit zvláštní typ chemické vazby, nazývaný vodíková vazba nebo také vodíkový můstek, kde vázaný atom vodíku vykazuje afinitu i k dalším atomům, s nimiž není poután klasickou chemickou vazbou. Mimořádně silná je vodíková vazba s atomy kyslíku, což vysvětluje anomální fyzikální vlastnosti vody (vysoký bod varu a tání atd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.).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85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04800"/>
            <a:ext cx="8839200" cy="61722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První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prvek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periodického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systému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el. </a:t>
            </a:r>
            <a:r>
              <a:rPr lang="en-GB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konfigurace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1s</a:t>
            </a:r>
            <a:r>
              <a:rPr lang="en-GB" alt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alt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nejednoznačné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azení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nej</a:t>
            </a: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ast</a:t>
            </a: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ji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azován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do 1. </a:t>
            </a:r>
            <a:r>
              <a:rPr lang="en-GB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7. </a:t>
            </a:r>
            <a:r>
              <a:rPr lang="en-GB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hlavní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podskupiny</a:t>
            </a:r>
            <a:endParaRPr lang="cs-CZ" alt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GB" altLang="en-US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H· = chybí 1 elektron do </a:t>
            </a:r>
            <a:r>
              <a:rPr lang="en-GB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konfigurace</a:t>
            </a: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nejbližšího vzácného plynu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H</a:t>
            </a:r>
            <a:r>
              <a:rPr lang="cs-CZ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proton</a:t>
            </a:r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oxida</a:t>
            </a: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íslo</a:t>
            </a: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+I a -I,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alt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typická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tvorba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kovalentní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vazby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GB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prvk</a:t>
            </a: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ze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edu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GB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periody</a:t>
            </a:r>
            <a:endParaRPr lang="en-GB" alt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alt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vysoká</a:t>
            </a:r>
            <a:r>
              <a:rPr lang="en-GB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ioniza</a:t>
            </a:r>
            <a:r>
              <a:rPr lang="cs-CZ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energie</a:t>
            </a: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+ 13</a:t>
            </a: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 eV (1312 kJ / </a:t>
            </a:r>
            <a:r>
              <a:rPr lang="en-GB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srovnatelná</a:t>
            </a: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GB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nejelektronegativn</a:t>
            </a: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jšímí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prvky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(d</a:t>
            </a: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sledek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nepatrného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rozm</a:t>
            </a: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atomu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kovalentní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vazby</a:t>
            </a:r>
            <a:endParaRPr lang="cs-CZ" alt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endParaRPr lang="cs-CZ" alt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izotopy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(lehký) </a:t>
            </a:r>
            <a:r>
              <a:rPr lang="en-GB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vodík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deuterium (t</a:t>
            </a: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žký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vodík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tritium </a:t>
            </a:r>
            <a:r>
              <a:rPr lang="en-GB" alt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 (</a:t>
            </a:r>
            <a:r>
              <a:rPr lang="en-GB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radioaktivní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GB" alt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31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Atomární vodík</a:t>
            </a:r>
            <a:r>
              <a:rPr lang="en-US" b="1" dirty="0" smtClean="0"/>
              <a:t> </a:t>
            </a:r>
            <a:r>
              <a:rPr lang="en-US" b="1" dirty="0"/>
              <a:t>(</a:t>
            </a:r>
            <a:r>
              <a:rPr lang="cs-CZ" b="1" dirty="0" smtClean="0"/>
              <a:t>1s</a:t>
            </a:r>
            <a:r>
              <a:rPr lang="en-US" b="1" baseline="30000" dirty="0" smtClean="0"/>
              <a:t>1</a:t>
            </a:r>
            <a:r>
              <a:rPr lang="en-US" b="1" dirty="0" smtClean="0"/>
              <a:t>)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304800" y="1608466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= vodíkový radikál. Chybí 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1 elektron do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konfigurace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 nejbližšího vzácného </a:t>
            </a:r>
            <a:r>
              <a:rPr lang="cs-CZ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plynu, samostatně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přítomen v mezihvězdném prostoru </a:t>
            </a:r>
            <a:r>
              <a:rPr lang="cs-CZ" dirty="0" smtClean="0"/>
              <a:t>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22" name="Picture 2" descr="VÃ½sledek obrÃ¡zku pro hydrogen radicals rea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0"/>
            <a:ext cx="4038600" cy="198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30739" y="2514600"/>
            <a:ext cx="83846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obtížn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št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pitelný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atomy </a:t>
            </a:r>
            <a:r>
              <a:rPr lang="en-GB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 =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430.53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KJ/mol)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pouze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vlivem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cs-CZ" alt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ického</a:t>
            </a:r>
            <a:r>
              <a:rPr lang="cs-CZ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výboje</a:t>
            </a:r>
            <a:r>
              <a:rPr lang="en-GB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krátkovlnným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zá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ením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rychlá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rekombina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reakce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uvoln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velkého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množství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tepla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277" y="4183213"/>
            <a:ext cx="263809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30739" y="3998547"/>
            <a:ext cx="5275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Odštěpuje se při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radiálových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reakcích uhlovodíků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754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VÃ½sledek obrÃ¡zku pro lattice energy tr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06" y="990600"/>
            <a:ext cx="8638694" cy="512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8898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cs-CZ" sz="2800" b="1" dirty="0"/>
              <a:t>Svařování atomárním vodíkem</a:t>
            </a:r>
            <a:endParaRPr lang="cs-CZ" sz="2800" dirty="0"/>
          </a:p>
        </p:txBody>
      </p:sp>
      <p:sp>
        <p:nvSpPr>
          <p:cNvPr id="6" name="Obdélník 5"/>
          <p:cNvSpPr/>
          <p:nvPr/>
        </p:nvSpPr>
        <p:spPr>
          <a:xfrm>
            <a:off x="228600" y="1008434"/>
            <a:ext cx="86868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= proces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obloukového svařování, kdy elektrický oblouk hoří mezi dvěma wolframovými elektrodami v atmosféře vodíku.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Proud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vodíku prochází elektrickým obloukem, který disociuje molekuly H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na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atomy díky absorpci velkého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množství energie z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oblouku: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H·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H·                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 =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430.53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KJ/mol</a:t>
            </a:r>
          </a:p>
          <a:p>
            <a:pPr algn="just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okamžiku kdy atomy vodíku dopadnou na relativně chladný podklad (např. svarový kov), dojde k jejich rekombinaci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H· + H· → H</a:t>
            </a:r>
            <a:r>
              <a:rPr lang="cs-CZ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 = -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430.53 KJ/mol</a:t>
            </a:r>
          </a:p>
          <a:p>
            <a:pPr algn="just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Teplota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plamene dosahuje 3400 -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4000 °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C. Dosahovaná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teplota je postačující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pro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tavení wolframu a jiných těžkotavitelných prvků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. Vodík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také působí mj. jako ochranná atmosféra, která chrání roztavený kov před kontaminací nežádoucími prvky, zejména uhlíkem, dusíkem a kyslíkem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cs-CZ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9" y="4206786"/>
            <a:ext cx="3510943" cy="24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762000" y="5181600"/>
            <a:ext cx="381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Molekuly H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vyhoří také, ale za uvolnění nižšího objemu tepla.</a:t>
            </a:r>
          </a:p>
        </p:txBody>
      </p:sp>
    </p:spTree>
    <p:extLst>
      <p:ext uri="{BB962C8B-B14F-4D97-AF65-F5344CB8AC3E}">
        <p14:creationId xmlns:p14="http://schemas.microsoft.com/office/powerpoint/2010/main" val="33459893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30740" y="228600"/>
            <a:ext cx="86106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Vodíkové křehnutí</a:t>
            </a: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proces, kdy se kovy, zejména ocel, stávají křehkými následkem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difuze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 vodíku do krystalové mřížky kovu, například při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svařování (tzv.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eye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vada).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Při svařování dojde k difuzi vodíku do svaru (ať nedostatečnou ochranou atmosférou svaru, nebo špatným technologickým postupem) a jeho uvěznění v mřížce kovu. Po čase dojde k rekombinaci vodíku a vodík se změní z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2 H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na H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a tím zvětší svůj objem, takže vzniknou vnitřní napětí. Při zatížení svaru pak dojde k jeho prasknutí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57200" y="5334000"/>
            <a:ext cx="800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alt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odík</a:t>
            </a:r>
            <a:r>
              <a:rPr lang="en-GB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en-GB" alt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stavu</a:t>
            </a:r>
            <a:r>
              <a:rPr lang="en-GB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zrodu</a:t>
            </a:r>
            <a:r>
              <a:rPr lang="cs-CZ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 (</a:t>
            </a:r>
            <a:r>
              <a:rPr lang="en-GB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en-GB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statu</a:t>
            </a:r>
            <a:r>
              <a:rPr lang="en-GB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nascendi</a:t>
            </a:r>
            <a:r>
              <a:rPr lang="en-GB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")</a:t>
            </a:r>
            <a:endParaRPr lang="cs-CZ" alt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cs-CZ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GB" alt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vysoce</a:t>
            </a:r>
            <a:r>
              <a:rPr lang="en-GB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reaktivní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, s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velmi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silnými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reduk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ními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vlastnostmi</a:t>
            </a:r>
            <a:r>
              <a:rPr lang="cs-CZ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 Nejedná se o </a:t>
            </a:r>
            <a:r>
              <a:rPr lang="cs-CZ" alt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atomání</a:t>
            </a:r>
            <a:r>
              <a:rPr lang="cs-CZ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vodík, zvýšená aktivita souvisí spíše s kinetickými efekty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5957" name="Picture 5" descr="VÃ½sledek obrÃ¡zku pro hydrogen embrittl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90800"/>
            <a:ext cx="5793632" cy="253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95697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pPr marL="0" indent="0"/>
            <a:r>
              <a:rPr lang="cs-CZ" sz="4000" b="1" dirty="0" smtClean="0"/>
              <a:t>H</a:t>
            </a:r>
            <a:r>
              <a:rPr lang="en-US" sz="4000" b="1" baseline="30000" dirty="0" smtClean="0"/>
              <a:t>+   </a:t>
            </a:r>
            <a:r>
              <a:rPr lang="en-US" sz="4000" b="1" dirty="0" smtClean="0"/>
              <a:t>(</a:t>
            </a:r>
            <a:r>
              <a:rPr lang="cs-CZ" sz="4000" b="1" dirty="0" smtClean="0"/>
              <a:t>1s</a:t>
            </a:r>
            <a:r>
              <a:rPr lang="cs-CZ" sz="4000" b="1" baseline="30000" dirty="0" smtClean="0"/>
              <a:t>0</a:t>
            </a:r>
            <a:r>
              <a:rPr lang="en-US" sz="4000" b="1" dirty="0" smtClean="0"/>
              <a:t>)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8198" y="1066800"/>
            <a:ext cx="8461001" cy="160019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Vznik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á ztrátou valenčního elektronu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podobn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vznikaj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í kationty alkalických kovů)</a:t>
            </a:r>
          </a:p>
          <a:p>
            <a:pPr marL="0" indent="0" algn="just">
              <a:buNone/>
            </a:pP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znik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je p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vysokou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ioniza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energii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možný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zejména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prost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edí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které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schopno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solvatovat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protony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kompenzovat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energii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pot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ebnou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roztržení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vazby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ionizaci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proto H+ 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existuje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pouze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jako 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hydratovaný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7522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41" y="5119991"/>
            <a:ext cx="7473201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133600" y="6019800"/>
            <a:ext cx="60960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7526" name="Picture 6" descr="VÃ½sledek obrÃ¡zku pro H3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740" y="3098057"/>
            <a:ext cx="1704326" cy="154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VÃ½sledek obrÃ¡zku pro H3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590226"/>
            <a:ext cx="3657600" cy="216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457200" y="2590226"/>
            <a:ext cx="2514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=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algn="just"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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 = -1075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kJ/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3913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792162"/>
          </a:xfrm>
        </p:spPr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1s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55579" y="1238165"/>
            <a:ext cx="8229600" cy="792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Existuje  iontových hydridech, zaujímá konfiguraci nejbližšího vzácného plynu.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12679" y="2542443"/>
            <a:ext cx="8915400" cy="25102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31740" rIns="0" bIns="1587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eaLnBrk="0" hangingPunct="0"/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Vodík</a:t>
            </a:r>
            <a:r>
              <a:rPr kumimoji="0" lang="cs-CZ" altLang="cs-CZ" sz="2000" b="0" i="0" u="none" strike="noStrike" cap="none" normalizeH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 má </a:t>
            </a:r>
            <a:r>
              <a:rPr kumimoji="0" lang="cs-CZ" altLang="cs-CZ" sz="2000" b="0" i="0" u="none" strike="noStrike" cap="none" normalizeH="0" dirty="0" err="1" smtClean="0">
                <a:ln>
                  <a:noFill/>
                </a:ln>
                <a:solidFill>
                  <a:srgbClr val="222222"/>
                </a:solidFill>
                <a:effectLst/>
              </a:rPr>
              <a:t>poměně</a:t>
            </a:r>
            <a:r>
              <a:rPr kumimoji="0" lang="cs-CZ" altLang="cs-CZ" sz="2000" b="0" i="0" u="none" strike="noStrike" cap="none" normalizeH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 nízkou 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</a:rPr>
              <a:t>elektronovou afinitu</a:t>
            </a:r>
            <a:r>
              <a:rPr kumimoji="0" lang="cs-CZ" altLang="cs-CZ" sz="2000" b="0" i="0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</a:rPr>
              <a:t> (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72.77 </a:t>
            </a:r>
            <a:r>
              <a:rPr kumimoji="0" lang="cs-CZ" altLang="cs-CZ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</a:rPr>
              <a:t>kJ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/mol) and jako silná </a:t>
            </a:r>
            <a:r>
              <a:rPr kumimoji="0" lang="cs-CZ" altLang="cs-CZ" sz="2000" b="0" i="0" u="none" strike="noStrike" cap="none" normalizeH="0" baseline="0" dirty="0" err="1" smtClean="0">
                <a:ln>
                  <a:noFill/>
                </a:ln>
                <a:solidFill>
                  <a:srgbClr val="0B0080"/>
                </a:solidFill>
                <a:effectLst/>
              </a:rPr>
              <a:t>Lewisova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</a:rPr>
              <a:t> báze </a:t>
            </a:r>
            <a:r>
              <a:rPr lang="cs-CZ" altLang="cs-CZ" sz="2000" dirty="0">
                <a:solidFill>
                  <a:srgbClr val="222222"/>
                </a:solidFill>
              </a:rPr>
              <a:t>reaguje exotermicky s protonem </a:t>
            </a:r>
            <a:endParaRPr kumimoji="0" lang="cs-CZ" alt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914400" marR="0" lvl="2" indent="-914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		H</a:t>
            </a:r>
            <a:r>
              <a:rPr kumimoji="0" lang="cs-CZ" altLang="cs-CZ" sz="2000" b="0" i="0" u="none" strike="noStrike" cap="none" normalizeH="0" baseline="3000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−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 + H</a:t>
            </a:r>
            <a:r>
              <a:rPr kumimoji="0" lang="cs-CZ" altLang="cs-CZ" sz="2000" b="0" i="0" u="none" strike="noStrike" cap="none" normalizeH="0" baseline="3000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+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 → H</a:t>
            </a:r>
            <a:r>
              <a:rPr kumimoji="0" lang="cs-CZ" altLang="cs-CZ" sz="2000" b="0" i="0" u="none" strike="noStrike" cap="none" normalizeH="0" baseline="-3000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2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;   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</a:rPr>
              <a:t>Δ</a:t>
            </a:r>
            <a:r>
              <a:rPr kumimoji="0" lang="cs-CZ" altLang="cs-CZ" sz="2000" b="0" i="1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</a:rPr>
              <a:t>H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 = −1676 </a:t>
            </a:r>
            <a:r>
              <a:rPr kumimoji="0" lang="cs-CZ" altLang="cs-CZ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</a:rPr>
              <a:t>kJ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/mol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000" b="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</a:endParaRPr>
          </a:p>
          <a:p>
            <a:pPr lvl="0" eaLnBrk="0" hangingPunct="0"/>
            <a:r>
              <a:rPr lang="cs-CZ" altLang="cs-CZ" sz="2000" dirty="0" smtClean="0">
                <a:solidFill>
                  <a:srgbClr val="222222"/>
                </a:solidFill>
              </a:rPr>
              <a:t>Nízká </a:t>
            </a:r>
            <a:r>
              <a:rPr lang="cs-CZ" altLang="cs-CZ" sz="2000" dirty="0" smtClean="0">
                <a:solidFill>
                  <a:srgbClr val="0B0080"/>
                </a:solidFill>
              </a:rPr>
              <a:t>elektronová afinita 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a</a:t>
            </a:r>
            <a:r>
              <a:rPr kumimoji="0" lang="cs-CZ" altLang="cs-CZ" sz="2000" b="0" i="0" u="none" strike="noStrike" cap="none" normalizeH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 energie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 H–H vazby (∆H</a:t>
            </a:r>
            <a:r>
              <a:rPr kumimoji="0" lang="cs-CZ" altLang="cs-CZ" sz="2000" b="0" i="0" u="none" strike="noStrike" cap="none" normalizeH="0" baseline="-3000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BE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 = 436 </a:t>
            </a:r>
            <a:r>
              <a:rPr kumimoji="0" lang="cs-CZ" altLang="cs-CZ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</a:rPr>
              <a:t>kJ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/mol) ukazuje, že hydridový ion je silné </a:t>
            </a:r>
            <a:r>
              <a:rPr kumimoji="0" lang="cs-CZ" altLang="cs-CZ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</a:rPr>
              <a:t>reduční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 činidlo</a:t>
            </a:r>
            <a:endParaRPr kumimoji="0" lang="cs-CZ" alt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914400" marR="0" lvl="2" indent="-914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		H</a:t>
            </a:r>
            <a:r>
              <a:rPr kumimoji="0" lang="cs-CZ" altLang="cs-CZ" sz="2000" b="0" i="0" u="none" strike="noStrike" cap="none" normalizeH="0" baseline="-3000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2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 + 2e</a:t>
            </a:r>
            <a:r>
              <a:rPr kumimoji="0" lang="cs-CZ" altLang="cs-CZ" sz="2000" b="0" i="0" u="none" strike="noStrike" cap="none" normalizeH="0" baseline="3000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−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 ⇌ 2H</a:t>
            </a:r>
            <a:r>
              <a:rPr kumimoji="0" lang="cs-CZ" altLang="cs-CZ" sz="2000" b="0" i="0" u="none" strike="noStrike" cap="none" normalizeH="0" baseline="3000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−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; </a:t>
            </a:r>
            <a:r>
              <a:rPr kumimoji="0" lang="cs-CZ" altLang="cs-CZ" sz="2000" b="0" i="1" u="none" strike="noStrike" cap="none" normalizeH="0" baseline="0" dirty="0" err="1" smtClean="0">
                <a:ln>
                  <a:noFill/>
                </a:ln>
                <a:effectLst/>
                <a:hlinkClick r:id="rId2" tooltip="Standard electrode potential"/>
              </a:rPr>
              <a:t>E</a:t>
            </a:r>
            <a:r>
              <a:rPr kumimoji="0" lang="cs-CZ" altLang="cs-CZ" sz="2000" b="0" i="0" u="none" strike="noStrike" cap="none" normalizeH="0" baseline="30000" dirty="0" err="1" smtClean="0">
                <a:ln>
                  <a:noFill/>
                </a:ln>
                <a:effectLst/>
                <a:hlinkClick r:id="rId2" tooltip="Standard electrode potential"/>
              </a:rPr>
              <a:t>o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 = −2.25 V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754171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90600"/>
            <a:ext cx="8915400" cy="579120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cs-CZ" sz="2000" dirty="0" smtClean="0"/>
              <a:t>  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Vodík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bezbarvý, lehký plyn,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obtížn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zkapalnitelný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bez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chuti a zápachu. Je hořlavý, hoří namodralým plamenem, ale hoření nepodporuje. Je 14,38× lehčí než vzduch a vede teplo sedmkrát lépe než vzduch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cs-CZ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Vodík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za normální teploty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stabilní, za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pokojové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teploty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 slučuje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pouze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 fluorem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Je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značně reaktivnější při zahřátí, především s kyslíkem a halogeny se slučuje velmi bouřlivě, i když pro spuštění této reakce je nutná inicializace (např. jiskra, která zapálí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kyslíko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-vodíkový plamen).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cs-CZ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Vodík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velmi málo rozpustný ve vodě, ale některé kovy ho pohlcují (nejlépe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palladium nebo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platina),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které poté fungují jako katalyzátory chemických reakcí. Je to způsobeno tím, že má vodík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velmi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malé molekuly, které jsou schopny procházet různými materiály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Elementární vodík je na Zemi přítomen jen vzácně, nejvíce se vyskytuje v blízkosti sopek v sopečných plynech. V zemské atmosféře se vyskytuje jen ve vyšších vrstvách a díky své mimořádně nízké hmotnosti postupně z atmosféry vyprchává. Je jednou z podstatných složek zemního plynu, vyskytuje se i v ložiscích uhlí.</a:t>
            </a:r>
          </a:p>
          <a:p>
            <a:pPr marL="0" indent="0" algn="just"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/>
          </a:bodyPr>
          <a:lstStyle/>
          <a:p>
            <a:r>
              <a:rPr lang="en-GB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32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46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Spinové izomery vodíku</a:t>
            </a:r>
            <a:endParaRPr lang="cs-CZ" sz="2800" b="1" dirty="0"/>
          </a:p>
        </p:txBody>
      </p:sp>
      <p:pic>
        <p:nvPicPr>
          <p:cNvPr id="1028" name="Picture 4" descr="VÃ½sledek obrÃ¡zku pro ortho para hydro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438400"/>
            <a:ext cx="3124200" cy="86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7/7a/Ortho-para_H2_energies.jpg/800px-Ortho-para_H2_energi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86265"/>
            <a:ext cx="3170484" cy="314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upload.wikimedia.org/wikipedia/commons/thumb/4/41/Ortho-para_H2_Cvs.jpg/800px-Ortho-para_H2_Cv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12313"/>
            <a:ext cx="3093419" cy="332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28599" y="1062867"/>
            <a:ext cx="86515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Molekulový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vodík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existuje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izomerních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formách</a:t>
            </a:r>
            <a:r>
              <a:rPr lang="en-GB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ortho</a:t>
            </a:r>
            <a:r>
              <a:rPr lang="en-GB" alt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-vodík</a:t>
            </a:r>
            <a:r>
              <a:rPr lang="en-GB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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para-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vodík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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dle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spinu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jader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lab</a:t>
            </a:r>
            <a:r>
              <a:rPr lang="cs-CZ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oratorní </a:t>
            </a:r>
            <a:r>
              <a:rPr lang="en-GB" alt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teploty</a:t>
            </a:r>
            <a:r>
              <a:rPr lang="en-GB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cca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75%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orthovodíku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a 25% </a:t>
            </a:r>
            <a:r>
              <a:rPr lang="en-GB" alt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paravodíku</a:t>
            </a:r>
            <a:r>
              <a:rPr lang="cs-CZ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741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Příprava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3058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Zn + 2 </a:t>
            </a:r>
            <a:r>
              <a:rPr lang="en-GB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ZnCl</a:t>
            </a:r>
            <a:r>
              <a:rPr lang="en-GB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nejpohodln</a:t>
            </a: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jší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GB" alt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 Al + 2 </a:t>
            </a:r>
            <a:r>
              <a:rPr lang="en-GB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NaOH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+ 6 H</a:t>
            </a:r>
            <a:r>
              <a:rPr lang="en-GB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2 Na[Al(OH)</a:t>
            </a:r>
            <a:r>
              <a:rPr lang="en-GB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] +  3 H</a:t>
            </a:r>
            <a:r>
              <a:rPr lang="en-GB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GB" alt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 Na + 2 H</a:t>
            </a:r>
            <a:r>
              <a:rPr lang="en-GB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GB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NaOH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(v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GB" alt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hledem</a:t>
            </a:r>
            <a:r>
              <a:rPr lang="en-GB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GB" alt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bou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livému</a:t>
            </a:r>
            <a:r>
              <a:rPr lang="en-GB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</a:t>
            </a:r>
            <a:r>
              <a:rPr lang="en-GB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je t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eba</a:t>
            </a:r>
            <a:r>
              <a:rPr lang="en-GB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užít</a:t>
            </a:r>
            <a:r>
              <a:rPr lang="en-GB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Na amalgam </a:t>
            </a:r>
            <a:r>
              <a:rPr lang="en-GB" alt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místo</a:t>
            </a:r>
            <a:r>
              <a:rPr lang="en-GB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kovového</a:t>
            </a:r>
            <a:r>
              <a:rPr lang="en-GB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Na) </a:t>
            </a:r>
            <a:endParaRPr lang="cs-CZ" alt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GB" alt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CaH</a:t>
            </a:r>
            <a:r>
              <a:rPr lang="en-GB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+ 2 H</a:t>
            </a:r>
            <a:r>
              <a:rPr lang="en-GB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Ca(OH)</a:t>
            </a:r>
            <a:r>
              <a:rPr lang="en-GB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+  H</a:t>
            </a:r>
            <a:r>
              <a:rPr lang="en-GB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276600"/>
            <a:ext cx="19050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261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5635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Výroba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5867400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en-GB" alt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Redukce</a:t>
            </a:r>
            <a:r>
              <a:rPr lang="en-GB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vodní</a:t>
            </a:r>
            <a:r>
              <a:rPr lang="en-GB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páry</a:t>
            </a:r>
            <a:r>
              <a:rPr lang="en-GB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koksem</a:t>
            </a:r>
            <a:r>
              <a:rPr lang="en-GB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erveného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žáru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proces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</a:p>
          <a:p>
            <a:pPr marL="381000" indent="-3810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  +  H</a:t>
            </a:r>
            <a:r>
              <a:rPr lang="en-GB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  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CO  +  H</a:t>
            </a:r>
            <a:r>
              <a:rPr lang="en-GB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(T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  <a:p>
            <a:pPr marL="381000" indent="-3810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vzniklý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vodní</a:t>
            </a:r>
            <a:r>
              <a:rPr lang="en-GB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plyn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nechá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reagovat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katalýzy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Fe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0" indent="-381000">
              <a:lnSpc>
                <a:spcPct val="90000"/>
              </a:lnSpc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  +  H</a:t>
            </a:r>
            <a:r>
              <a:rPr lang="en-GB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+  H</a:t>
            </a:r>
            <a:r>
              <a:rPr lang="en-GB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CO</a:t>
            </a:r>
            <a:r>
              <a:rPr lang="en-GB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+  2 H</a:t>
            </a:r>
            <a:r>
              <a:rPr lang="en-GB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0" indent="-3810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odstra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ň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uje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vypíráním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vodou</a:t>
            </a:r>
            <a:endParaRPr lang="en-GB" altLang="en-US" sz="20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en-US" sz="20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en-US" sz="20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en-GB" alt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Výroba</a:t>
            </a:r>
            <a:r>
              <a:rPr lang="en-GB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GB" alt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ropných</a:t>
            </a:r>
            <a:r>
              <a:rPr lang="en-GB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produkt</a:t>
            </a:r>
            <a:r>
              <a:rPr lang="cs-CZ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parním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reformováním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0" indent="-3810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GB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+  H</a:t>
            </a:r>
            <a:r>
              <a:rPr lang="en-GB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CO  +  3H</a:t>
            </a:r>
            <a:r>
              <a:rPr lang="en-GB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81000" indent="-3810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altLang="en-US" sz="2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+  </a:t>
            </a: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xCO</a:t>
            </a:r>
            <a:r>
              <a:rPr lang="en-GB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+  (x + y/2) H</a:t>
            </a:r>
            <a:r>
              <a:rPr lang="en-GB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81000" indent="-3810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katalýza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Ni/Al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= 900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C,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 MPa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tepelným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št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pením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0" indent="-3810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 CH</a:t>
            </a:r>
            <a:r>
              <a:rPr lang="en-GB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 + 2H</a:t>
            </a:r>
            <a:r>
              <a:rPr lang="en-GB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1200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02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0446F93-E15E-43A4-BADE-C4D2364945A7}" type="slidenum">
              <a:rPr lang="en-US" altLang="en-US"/>
              <a:pPr>
                <a:defRPr/>
              </a:pPr>
              <a:t>78</a:t>
            </a:fld>
            <a:endParaRPr lang="en-US" alt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476186"/>
            <a:ext cx="8610600" cy="4525963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katalytickou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(Pt)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dehydrogenací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  nap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konverzi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ethylbenzenu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styren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3) 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vedlejší produkt při výrobě </a:t>
            </a:r>
            <a:r>
              <a:rPr lang="cs-CZ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NaOH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elektrolýzou vodného roztoku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Katoda (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): 2 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+ 2 e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OH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altLang="en-US" sz="2000" u="sng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</a:t>
            </a:r>
            <a:endParaRPr lang="cs-CZ" alt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Anoda (C):  2 Cl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- 2 e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Cl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</a:t>
            </a:r>
          </a:p>
          <a:p>
            <a:pPr marL="0" indent="0" eaLnBrk="1" hangingPunct="1">
              <a:buNone/>
            </a:pPr>
            <a:endParaRPr lang="cs-CZ" alt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Tepelné</a:t>
            </a:r>
            <a:r>
              <a:rPr lang="en-GB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št</a:t>
            </a:r>
            <a:r>
              <a:rPr lang="cs-CZ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pení</a:t>
            </a:r>
            <a:r>
              <a:rPr lang="en-GB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GB" altLang="en-US" sz="2000" u="sng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u="sng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en-US" sz="2000" u="sng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 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(T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900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GB" altLang="en-US" sz="20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Elektrolýza</a:t>
            </a:r>
            <a:r>
              <a:rPr lang="en-GB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vody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pouze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vedlejší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produkt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drahé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79874" name="Picture 2" descr="VÃ½sledek obrÃ¡zku pro ethylbenzene styre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28600"/>
            <a:ext cx="2133600" cy="132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6" name="Picture 4" descr="https://www.researchgate.net/profile/Hamid_Naseem/publication/273125977/figure/fig1/AS:669401565126666@1536609178415/The-fundamental-of-water-electrolysis-process_W6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78" y="5257800"/>
            <a:ext cx="1376329" cy="135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8" name="Picture 6" descr="https://www.researchgate.net/profile/Hamid_Naseem/publication/273125977/figure/fig3/AS:669401565106185@1536609178439/Fundamental-of-PEM-electrolysis_W6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622" y="4947581"/>
            <a:ext cx="3030060" cy="17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065377"/>
            <a:ext cx="2552700" cy="154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924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57200" y="762000"/>
            <a:ext cx="4995278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Biotechnologická příprava vodíku</a:t>
            </a: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Fotobiologické štěpení vody pomocí řas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Fermentace resp.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fotofermentace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biomasy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pomocí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anaeobních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bakterií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Enzymatický rozklad celulózy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Biokatalytická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elektrolýza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57200" y="5029200"/>
            <a:ext cx="845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Další metody</a:t>
            </a: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fotokatalytický,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temický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nebo radiolytický rozklad vody,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ferrosilikonová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metoda, …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5588" name="Picture 4" descr="SchÃ©ma bioprodukce vodÃ­ku pomocÃ­ dvoustupÅovÃ© ferment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200400"/>
            <a:ext cx="3124200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590" name="Picture 6" descr="Design âflat-plateâ fotobioreaktoru; prototyp sluneÄnÃ­ho kolekto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33400"/>
            <a:ext cx="3309026" cy="248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102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352800"/>
            <a:ext cx="5029200" cy="330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554" name="Picture 2" descr="VÃ½sledek obrÃ¡zku pro solvation periodic ta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"/>
            <a:ext cx="4648200" cy="314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2307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VÃ½sledek obrÃ¡zku pro hydrogen content na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364" y="1179730"/>
            <a:ext cx="6357836" cy="538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10475" y="381000"/>
            <a:ext cx="8610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komer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dodává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tlakových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lahvích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(15 MPa)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ozna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ených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erveným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pruhem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74279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http://chemistry.elmhurst.edu/vchembook/images/558hydrogenatio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929" y="3962400"/>
            <a:ext cx="4151671" cy="279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Průmyslové využití H</a:t>
            </a:r>
            <a:r>
              <a:rPr lang="cs-CZ" altLang="en-US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307998"/>
            <a:ext cx="8839200" cy="5023642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yntéza</a:t>
            </a:r>
            <a:r>
              <a:rPr lang="en-GB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methanolu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  + 2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CH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OH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yntéza</a:t>
            </a:r>
            <a:r>
              <a:rPr lang="en-GB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amoniaku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prvk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 (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Haber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Boschův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proces)</a:t>
            </a:r>
          </a:p>
          <a:p>
            <a:pPr marL="0" indent="0"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 N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ydrogenace</a:t>
            </a:r>
            <a:r>
              <a:rPr lang="en-GB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(nap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ztužování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tuk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alt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Hydrokrakování</a:t>
            </a:r>
            <a:r>
              <a:rPr lang="cs-CZ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těžkých ropných frakcí</a:t>
            </a:r>
          </a:p>
          <a:p>
            <a:pPr marL="0" indent="0" eaLnBrk="1" hangingPunct="1"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Svařování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a řezání kovů</a:t>
            </a:r>
            <a:endParaRPr lang="cs-CZ" altLang="en-US" sz="20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8850" name="Picture 2" descr="ztuÅ¾enÃ½ tu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604" y="5903015"/>
            <a:ext cx="1053996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4" name="Picture 6" descr="VÃ½sledek obrÃ¡zku pro hydrogen us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06" y="1143000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26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06234" y="948740"/>
            <a:ext cx="8458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Vodík je plyn mnohem lehčí než vzduch, proto se dříve používal k 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plnění vzducholodí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6. května 1937 došlo ale k havárii. Vzducholoď Hindenburg během několika vteřin shořela a zahynulo 36 lidí. Dnes se používá k plnění vzducholodí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helium. </a:t>
            </a:r>
          </a:p>
          <a:p>
            <a:endParaRPr lang="cs-CZ" dirty="0"/>
          </a:p>
        </p:txBody>
      </p:sp>
      <p:pic>
        <p:nvPicPr>
          <p:cNvPr id="114690" name="Picture 2" descr="vzducholoÄ Hindenbu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438400"/>
            <a:ext cx="5074018" cy="409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81000" y="5105400"/>
            <a:ext cx="28651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Vodík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používá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 plnění meteorologických balonů, které vynáší přístroje do vyšších vrstev atmosféry.</a:t>
            </a:r>
          </a:p>
        </p:txBody>
      </p:sp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89" y="2819400"/>
            <a:ext cx="1905000" cy="205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47666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upload.wikimedia.org/wikipedia/en/0/00/Liquid_Hydrogen_pou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77521"/>
            <a:ext cx="3700124" cy="25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352800" y="228600"/>
            <a:ext cx="2263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Kapalný vodík</a:t>
            </a:r>
            <a:endParaRPr lang="cs-CZ" sz="2800" b="1" dirty="0"/>
          </a:p>
        </p:txBody>
      </p:sp>
      <p:sp>
        <p:nvSpPr>
          <p:cNvPr id="4" name="Obdélník 3"/>
          <p:cNvSpPr/>
          <p:nvPr/>
        </p:nvSpPr>
        <p:spPr>
          <a:xfrm>
            <a:off x="162128" y="838200"/>
            <a:ext cx="88055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Aby byl vodík v přítomen tekuté formě (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70.99 g/L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při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K) za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atmos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fé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ric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kého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tlaku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musí být ochlazen na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20.28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(−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252.87 °C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Uchovává se v tlakových tepelně izolovaných nádobách.</a:t>
            </a:r>
          </a:p>
          <a:p>
            <a:pPr algn="just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Za pokojové teploty je plynný vodí tvořen hlavně v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ortho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ou,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která ve zkapalněné formě podléhá pomalé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exotermic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ké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přeměně na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para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isomer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Uvolňované teplo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způsobuje var kapalného vodíku a tím i jeho ztráty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 tohoto důvodu se před zkapalněním provádí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přeměna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ortho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na para formu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ataly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zovaná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např. Fe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aktivní uhlí, REE,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slučeniny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uranu, niklu a chromu).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81000" y="4419600"/>
            <a:ext cx="3657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Kapalný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vodík slouží jako 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palivo do raketových motorů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Při hoření vodíku se uvolňuje obrovské množství tepla, které slouží k pohonu.</a:t>
            </a:r>
          </a:p>
        </p:txBody>
      </p:sp>
    </p:spTree>
    <p:extLst>
      <p:ext uri="{BB962C8B-B14F-4D97-AF65-F5344CB8AC3E}">
        <p14:creationId xmlns:p14="http://schemas.microsoft.com/office/powerpoint/2010/main" val="211489532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cs-CZ" sz="3200" b="1" dirty="0"/>
              <a:t>Kapalný vodík</a:t>
            </a:r>
            <a:br>
              <a:rPr lang="cs-CZ" sz="3200" b="1" dirty="0"/>
            </a:br>
            <a:endParaRPr lang="cs-CZ" sz="3200" dirty="0"/>
          </a:p>
        </p:txBody>
      </p:sp>
      <p:sp>
        <p:nvSpPr>
          <p:cNvPr id="4" name="Obdélník 3"/>
          <p:cNvSpPr/>
          <p:nvPr/>
        </p:nvSpPr>
        <p:spPr>
          <a:xfrm>
            <a:off x="316149" y="5638800"/>
            <a:ext cx="4370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Při hoření vodíku vzniká pouze voda, která nijak nezatěžuje životní prostředí. </a:t>
            </a:r>
          </a:p>
        </p:txBody>
      </p:sp>
      <p:pic>
        <p:nvPicPr>
          <p:cNvPr id="13414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20" y="2057400"/>
            <a:ext cx="4349481" cy="3313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93" y="1143000"/>
            <a:ext cx="61055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3" name="Picture 9" descr="VÃ½sledek obrÃ¡zku pro hydrogen oxygen rock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981200"/>
            <a:ext cx="221932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02483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1532" y="304800"/>
            <a:ext cx="8229600" cy="685800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„Kovový“ vodík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92932" y="1143000"/>
            <a:ext cx="8686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= fáze vodíku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vznikající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 vysokých tlacích a při hustotách okolo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5×10</a:t>
            </a:r>
            <a:r>
              <a:rPr lang="cs-CZ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g.cm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chovající se jako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elektrrický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vodič. Ve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sluneční soustavě se vyskytuje v nitru Jupiteru a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Saturnu (v důsledku gravitačního stlačení), kde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generuje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jejich magnetická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pole 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4866" name="Picture 2" descr="https://upload.wikimedia.org/wikipedia/commons/f/f7/Jupiter_interi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730" y="3060970"/>
            <a:ext cx="3236446" cy="299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Šipka doprava 4"/>
          <p:cNvSpPr/>
          <p:nvPr/>
        </p:nvSpPr>
        <p:spPr>
          <a:xfrm rot="5400000">
            <a:off x="6744197" y="2939655"/>
            <a:ext cx="1600199" cy="2166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pic>
        <p:nvPicPr>
          <p:cNvPr id="164868" name="Picture 4" descr="An external file that holds a picture, illustration, etc.&#10;Object name is zpq999084728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03399"/>
            <a:ext cx="5004881" cy="350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2156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7921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Reakce vodíku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915400" cy="541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vodík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mnohými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prvky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eninách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vodíku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evažuje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kovalentní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charakter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vazeb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ímo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slu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uje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všemi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halogeny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.: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+F</a:t>
            </a:r>
            <a:r>
              <a:rPr lang="en-GB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2HF</a:t>
            </a:r>
            <a:endParaRPr lang="cs-CZ" alt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zejména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lehkých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halogen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explozivní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radikálová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reakce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kyslíkem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tvo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í t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askavý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plyn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2H</a:t>
            </a:r>
            <a:r>
              <a:rPr lang="en-GB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+ O</a:t>
            </a:r>
            <a:r>
              <a:rPr lang="en-GB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2 H</a:t>
            </a:r>
            <a:r>
              <a:rPr lang="en-GB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cs-CZ" alt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s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dusíkem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slu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uje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vysokého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tlaku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teploty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+ 3H</a:t>
            </a:r>
            <a:r>
              <a:rPr lang="en-GB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= 2 NH</a:t>
            </a:r>
            <a:r>
              <a:rPr lang="en-GB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(Haber -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Boschova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metoda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výroby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amoniaku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55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533400"/>
            <a:ext cx="8839200" cy="6172200"/>
          </a:xfrm>
        </p:spPr>
        <p:txBody>
          <a:bodyPr>
            <a:normAutofit/>
          </a:bodyPr>
          <a:lstStyle/>
          <a:p>
            <a:pPr marL="0" indent="0" algn="just" eaLnBrk="1" hangingPunct="1"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roztavené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vysoce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elektropozitivní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(Li, Na, K,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Rb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Cs, Ca,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Ba)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tvo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í s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vodíkem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iontové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hydridy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 Na +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jediný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ípad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oxida</a:t>
            </a:r>
            <a:r>
              <a:rPr lang="cs-CZ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ního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sobení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vodíku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velmi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silná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zásada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=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OH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ůč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tšin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látek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(s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výjimkou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alkalických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alkalických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zemin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vystupuje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vodík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reduk</a:t>
            </a:r>
            <a:r>
              <a:rPr lang="cs-CZ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inidlo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mimo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ádn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reaktivní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atomární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H);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PbO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+ 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= 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+ 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Ag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 +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= 2 Ag  + 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významná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schopnost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adice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nenasycené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vazby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hydrogenace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nenasycených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uhlovodík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10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229600" cy="6397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3200" b="1" dirty="0" smtClean="0">
                <a:latin typeface="Times New Roman" pitchFamily="18" charset="0"/>
              </a:rPr>
              <a:t>Hydridy</a:t>
            </a:r>
          </a:p>
        </p:txBody>
      </p:sp>
      <p:sp>
        <p:nvSpPr>
          <p:cNvPr id="2" name="Obdélník 1"/>
          <p:cNvSpPr/>
          <p:nvPr/>
        </p:nvSpPr>
        <p:spPr>
          <a:xfrm>
            <a:off x="304799" y="1371600"/>
            <a:ext cx="5715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binární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eniny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prvk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vodíkem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268521"/>
            <a:ext cx="4200518" cy="234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VÃ½sledek obrÃ¡zku pro ionic hydrid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288753"/>
            <a:ext cx="8563089" cy="197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4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H</a:t>
            </a:r>
            <a:r>
              <a:rPr lang="cs-CZ" sz="3200" b="1" dirty="0" err="1" smtClean="0"/>
              <a:t>ydridy</a:t>
            </a:r>
            <a:endParaRPr lang="cs-CZ" sz="3200" b="1" dirty="0"/>
          </a:p>
        </p:txBody>
      </p:sp>
      <p:pic>
        <p:nvPicPr>
          <p:cNvPr id="23554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12920"/>
            <a:ext cx="8132018" cy="547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834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01613"/>
            <a:ext cx="8424862" cy="650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410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VÃ½sledek obrÃ¡zku pro metal hydri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70" y="-810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33411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228600"/>
            <a:ext cx="8839200" cy="4724400"/>
          </a:xfrm>
        </p:spPr>
        <p:txBody>
          <a:bodyPr>
            <a:normAutofit/>
          </a:bodyPr>
          <a:lstStyle/>
          <a:p>
            <a:pPr marL="457200" indent="-457200" eaLnBrk="1" hangingPunct="1">
              <a:buAutoNum type="arabicPeriod"/>
            </a:pPr>
            <a:r>
              <a:rPr lang="en-GB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Iontové</a:t>
            </a:r>
            <a:r>
              <a:rPr lang="en-GB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hydridy</a:t>
            </a:r>
            <a:r>
              <a:rPr lang="cs-CZ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eaLnBrk="1" hangingPunct="1">
              <a:buNone/>
            </a:pPr>
            <a:r>
              <a:rPr lang="cs-CZ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kation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anion H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Na, K,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Rb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Cs, Ca,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Ba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bezbarvé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krystalické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látky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silná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reduk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inidla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které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samovoln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zapalují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vlhkém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vzduchu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 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sledku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siln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exotermické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reakce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=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OH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cs-CZ" altLang="en-US" sz="20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https://raptormanreports.files.wordpress.com/2016/12/dooms11.png?w=9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33400"/>
            <a:ext cx="2524551" cy="191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52919" y="5029200"/>
            <a:ext cx="8672432" cy="97140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31740" rIns="0" bIns="1587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Hydridový ion je silnější báze než OH</a:t>
            </a:r>
            <a:r>
              <a:rPr kumimoji="0" lang="cs-CZ" altLang="cs-CZ" sz="2000" b="0" i="0" u="none" strike="noStrike" cap="none" normalizeH="0" baseline="3000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-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NaH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 + H</a:t>
            </a:r>
            <a:r>
              <a:rPr kumimoji="0" lang="cs-CZ" altLang="cs-CZ" sz="2000" b="0" i="0" u="none" strike="noStrike" cap="none" normalizeH="0" baseline="-3000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Arial" pitchFamily="34" charset="0"/>
                <a:cs typeface="Arial" pitchFamily="34" charset="0"/>
              </a:rPr>
              <a:t>O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 → H</a:t>
            </a:r>
            <a:r>
              <a:rPr kumimoji="0" lang="cs-CZ" altLang="cs-CZ" sz="2000" b="0" i="0" u="none" strike="noStrike" cap="none" normalizeH="0" baseline="-3000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 (g) + </a:t>
            </a:r>
            <a:r>
              <a:rPr kumimoji="0" lang="cs-CZ" altLang="cs-CZ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NaOH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  Δ</a:t>
            </a:r>
            <a:r>
              <a:rPr kumimoji="0" lang="cs-CZ" altLang="cs-CZ" sz="20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H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 = −83.6 </a:t>
            </a:r>
            <a:r>
              <a:rPr kumimoji="0" lang="cs-CZ" altLang="cs-CZ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kJ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/mol, 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Arial" pitchFamily="34" charset="0"/>
                <a:cs typeface="Arial" pitchFamily="34" charset="0"/>
              </a:rPr>
              <a:t>Δ</a:t>
            </a:r>
            <a:r>
              <a:rPr kumimoji="0" lang="cs-CZ" altLang="cs-CZ" sz="2000" b="0" i="1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Arial" pitchFamily="34" charset="0"/>
                <a:cs typeface="Arial" pitchFamily="34" charset="0"/>
              </a:rPr>
              <a:t>G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 = −109.0 </a:t>
            </a:r>
            <a:r>
              <a:rPr kumimoji="0" lang="cs-CZ" altLang="cs-CZ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kJ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/mol</a:t>
            </a:r>
          </a:p>
        </p:txBody>
      </p:sp>
      <p:sp>
        <p:nvSpPr>
          <p:cNvPr id="8" name="Obdélník 7"/>
          <p:cNvSpPr/>
          <p:nvPr/>
        </p:nvSpPr>
        <p:spPr>
          <a:xfrm>
            <a:off x="51182" y="4038600"/>
            <a:ext cx="9016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NaH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se explozivně rozkládá vodou,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RbH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CsH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jsou samozápalné i na suchém vzduchu)</a:t>
            </a:r>
          </a:p>
        </p:txBody>
      </p:sp>
    </p:spTree>
    <p:extLst>
      <p:ext uri="{BB962C8B-B14F-4D97-AF65-F5344CB8AC3E}">
        <p14:creationId xmlns:p14="http://schemas.microsoft.com/office/powerpoint/2010/main" val="44300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0"/>
            <a:ext cx="8839200" cy="6080125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Kovalentní</a:t>
            </a:r>
            <a:r>
              <a:rPr lang="en-GB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hydridy</a:t>
            </a:r>
            <a:endParaRPr lang="en-GB" alt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u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enin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vodíku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všemi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nekovy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polokovy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atomy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vázané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polárními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kovalentními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vazbami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definovaných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molekulách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tvo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í je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halogeny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chalkogeny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prvky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5. a 4.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hlavní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podskupiny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vodíku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ísluší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kladné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oxida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íslo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+I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SouvisejÃ­cÃ­ obrÃ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55201"/>
            <a:ext cx="5015596" cy="364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VÃ½sledek obrÃ¡zku pro phospha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276600"/>
            <a:ext cx="1524000" cy="124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VÃ½sledek obrÃ¡zku pro bora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238" y="4876799"/>
            <a:ext cx="1489168" cy="12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686690" y="4038600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</a:t>
            </a:r>
            <a:r>
              <a:rPr lang="en-US" baseline="-25000" dirty="0" smtClean="0"/>
              <a:t>3</a:t>
            </a:r>
            <a:endParaRPr lang="cs-CZ" baseline="-250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946537" y="5867400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BH</a:t>
            </a:r>
            <a:r>
              <a:rPr lang="en-US" baseline="-25000" dirty="0" smtClean="0"/>
              <a:t>3</a:t>
            </a:r>
            <a:endParaRPr lang="cs-CZ" baseline="-25000" dirty="0"/>
          </a:p>
        </p:txBody>
      </p:sp>
    </p:spTree>
    <p:extLst>
      <p:ext uri="{BB962C8B-B14F-4D97-AF65-F5344CB8AC3E}">
        <p14:creationId xmlns:p14="http://schemas.microsoft.com/office/powerpoint/2010/main" val="15872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"/>
            <a:ext cx="8763000" cy="62484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GB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Kovové</a:t>
            </a:r>
            <a:r>
              <a:rPr lang="en-GB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hydridy</a:t>
            </a:r>
            <a:r>
              <a:rPr lang="en-GB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alt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Tx/>
              <a:buChar char="-"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vznikají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exotermní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adsorpcí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vodíku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íslušným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kovem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eaLnBrk="1" hangingPunct="1">
              <a:buNone/>
            </a:pP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vodík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zabudován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krystalické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ížce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nestechiometrickém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pom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který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závisí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tlaku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vodíku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teplot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tyto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hydridy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tvo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í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echodné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prvky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lanthanoidy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aktinoidy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nejvíce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vodíku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pohltí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Pd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(900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násobek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obj.) a Pt.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vesm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 net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kavé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látky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vlastností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velmi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významné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heterogenní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katalýze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katalytická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hydrogenace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8962" name="Picture 2" descr="VÃ½sledek obrÃ¡zku pro metal hydri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14800"/>
            <a:ext cx="3009900" cy="257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44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48511"/>
          </a:xfrm>
        </p:spPr>
        <p:txBody>
          <a:bodyPr>
            <a:normAutofit/>
          </a:bodyPr>
          <a:lstStyle/>
          <a:p>
            <a:r>
              <a:rPr lang="cs-CZ" sz="2800" b="1" dirty="0" err="1"/>
              <a:t>Nickel</a:t>
            </a:r>
            <a:r>
              <a:rPr lang="cs-CZ" sz="2800" b="1" dirty="0"/>
              <a:t>–metal hydride </a:t>
            </a:r>
            <a:r>
              <a:rPr lang="cs-CZ" sz="2800" b="1" dirty="0" err="1"/>
              <a:t>battery</a:t>
            </a:r>
            <a:endParaRPr lang="cs-CZ" sz="2800" dirty="0"/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60251"/>
            <a:ext cx="616416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25097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549275"/>
            <a:ext cx="8839200" cy="5318125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en-GB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Polymerní</a:t>
            </a:r>
            <a:r>
              <a:rPr lang="en-GB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hydridy</a:t>
            </a:r>
            <a:r>
              <a:rPr lang="en-GB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alt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echodný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iontov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kovalentní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charakter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vazby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polymerní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molekuly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tyto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hydridy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tvo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í Be, Mg, B, Al a Ga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tšinou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tuhé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látky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7938" name="Picture 2" descr="s3mn.mnimgs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196215"/>
            <a:ext cx="4532887" cy="166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940" name="Picture 4" descr="BeH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725" y="5348286"/>
            <a:ext cx="2571750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942" name="Picture 6" descr="pubs.rsc.or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927" y="304800"/>
            <a:ext cx="225478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7473638" y="2197781"/>
            <a:ext cx="7713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/>
              <a:t>MgH</a:t>
            </a:r>
            <a:r>
              <a:rPr lang="cs-CZ" sz="2000" baseline="-25000" dirty="0"/>
              <a:t>2</a:t>
            </a:r>
          </a:p>
        </p:txBody>
      </p:sp>
      <p:pic>
        <p:nvPicPr>
          <p:cNvPr id="87042" name="Picture 2" descr="VÃ½sledek obrÃ¡zku pro tetrabora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33328"/>
            <a:ext cx="8834312" cy="226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89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err="1" smtClean="0"/>
              <a:t>Třístředová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dvouelektronová</a:t>
            </a:r>
            <a:r>
              <a:rPr lang="cs-CZ" sz="2800" b="1" dirty="0" smtClean="0"/>
              <a:t> vazba</a:t>
            </a:r>
            <a:endParaRPr lang="cs-CZ" sz="2800" b="1" dirty="0"/>
          </a:p>
        </p:txBody>
      </p:sp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094" y="1828800"/>
            <a:ext cx="46482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9" name="Picture 7" descr="VÃ½sledek obrÃ¡zku pro bora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08" y="4825008"/>
            <a:ext cx="1515571" cy="141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1" name="Picture 9" descr="VÃ½sledek obrÃ¡zku pro bora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673995"/>
            <a:ext cx="3418206" cy="178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561738" y="4412385"/>
            <a:ext cx="636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sp</a:t>
            </a:r>
            <a:r>
              <a:rPr lang="cs-CZ" sz="2800" baseline="30000" dirty="0" smtClean="0"/>
              <a:t>2</a:t>
            </a:r>
            <a:endParaRPr lang="cs-CZ" sz="2800" baseline="300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010400" y="4412385"/>
            <a:ext cx="636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sp</a:t>
            </a:r>
            <a:r>
              <a:rPr lang="cs-CZ" sz="2800" baseline="30000" dirty="0" smtClean="0"/>
              <a:t>3</a:t>
            </a:r>
            <a:endParaRPr lang="cs-CZ" sz="2800" baseline="30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304800" y="4856340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 smtClean="0"/>
              <a:t>2</a:t>
            </a:r>
            <a:endParaRPr lang="cs-CZ" sz="4800" dirty="0"/>
          </a:p>
        </p:txBody>
      </p:sp>
      <p:sp>
        <p:nvSpPr>
          <p:cNvPr id="6" name="Šipka doprava 5"/>
          <p:cNvSpPr/>
          <p:nvPr/>
        </p:nvSpPr>
        <p:spPr>
          <a:xfrm>
            <a:off x="3051243" y="5487970"/>
            <a:ext cx="1143000" cy="1537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090570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GB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Polymerní</a:t>
            </a:r>
            <a:r>
              <a:rPr lang="en-GB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hydridy</a:t>
            </a:r>
            <a:endParaRPr lang="cs-CZ" sz="3200" dirty="0"/>
          </a:p>
        </p:txBody>
      </p:sp>
      <p:pic>
        <p:nvPicPr>
          <p:cNvPr id="179202" name="Picture 2" descr="VÃ½sledek obrÃ¡zku pro tetrasila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648200"/>
            <a:ext cx="2620749" cy="137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204" name="Picture 4" descr="VÃ½sledek obrÃ¡zku pro tetrasila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36" y="2656462"/>
            <a:ext cx="2122261" cy="166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206" name="Picture 6" descr="VÃ½sledek obrÃ¡zku pro hydrocarb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460" y="3487432"/>
            <a:ext cx="4624200" cy="306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208" name="Picture 8" descr="VÃ½sledek obrÃ¡zku pro hydrazi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035851"/>
            <a:ext cx="1524000" cy="105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210" name="Picture 10" descr="VÃ½sledek obrÃ¡zku pro difosf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242631"/>
            <a:ext cx="1387143" cy="82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18" name="Picture 2" descr="VÃ½sledek obrÃ¡zku pro h2o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1139061" cy="64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0" name="Picture 4" descr="VÃ½sledek obrÃ¡zku pro h2S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436258"/>
            <a:ext cx="1282795" cy="44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12457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https://qph.fs.quoracdn.net/main-qimg-011c782e328e7ef16371fa3615db3ed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493851"/>
            <a:ext cx="195722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340" name="Picture 4" descr="Sodium-borohydrid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137559"/>
            <a:ext cx="1905000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52400" y="152400"/>
            <a:ext cx="876299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Komplexní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hydridy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typ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XH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X= B, Al, Ga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koordinované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ionty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</a:p>
          <a:p>
            <a:pPr>
              <a:lnSpc>
                <a:spcPct val="90000"/>
              </a:lnSpc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nejb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žn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jší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hydridové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komplexy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 a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.: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Na[BH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], Li[AlH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tšinou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rozpustné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org.rozpoušt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dlech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krystalické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kapalné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látky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buFontTx/>
              <a:buChar char="-"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silná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inidla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livá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reakce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XH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+ 4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4H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X(OH)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OH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cs-CZ" altLang="en-US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685800" y="6248400"/>
            <a:ext cx="2889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Diisobutylaluminium</a:t>
            </a:r>
            <a:r>
              <a:rPr lang="cs-CZ" dirty="0"/>
              <a:t> hydride</a:t>
            </a:r>
          </a:p>
        </p:txBody>
      </p:sp>
      <p:pic>
        <p:nvPicPr>
          <p:cNvPr id="153602" name="Picture 2" descr="DIBA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942642"/>
            <a:ext cx="3516922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4" descr="VÃ½sledek obrÃ¡zku pro carbonyl hydride 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53606" name="Picture 6" descr="VÃ½sledek obrÃ¡zku pro carbonyl hydride 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942642"/>
            <a:ext cx="1981643" cy="170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88557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VÃ½sledek obrÃ¡zku pro acidity periodic table tre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VÃ½sledek obrÃ¡zku pro acidity periodic table tre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6" descr="https://qph.fs.quoracdn.net/main-qimg-be23a88eaa15389b10bc6044f53bcaeb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8" descr="https://qph.fs.quoracdn.net/main-qimg-be23a88eaa15389b10bc6044f53bcaeb.webp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940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65137"/>
            <a:ext cx="5638800" cy="253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8" name="Picture 2" descr="https://www.meta-synthesis.com/webbook/02_mge/MGEH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428999"/>
            <a:ext cx="5440484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VÃ½sledek obrÃ¡zku pro alh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57" y="3328259"/>
            <a:ext cx="1249163" cy="77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VÃ½sledek obrÃ¡zku pro nabh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39" y="4432508"/>
            <a:ext cx="1403838" cy="83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VÃ½sledek obrÃ¡zku pro digalla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43" y="5256054"/>
            <a:ext cx="1744646" cy="174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38352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8504</TotalTime>
  <Words>5155</Words>
  <Application>Microsoft Office PowerPoint</Application>
  <PresentationFormat>Předvádění na obrazovce (4:3)</PresentationFormat>
  <Paragraphs>1201</Paragraphs>
  <Slides>171</Slides>
  <Notes>3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171</vt:i4>
      </vt:variant>
    </vt:vector>
  </HeadingPairs>
  <TitlesOfParts>
    <vt:vector size="173" baseType="lpstr">
      <vt:lpstr>Motiv systému Office</vt:lpstr>
      <vt:lpstr>Photo Editor Photo</vt:lpstr>
      <vt:lpstr>Anorganická chemie</vt:lpstr>
      <vt:lpstr>Stabilita sloučenin</vt:lpstr>
      <vt:lpstr>Alotropické modifikace</vt:lpstr>
      <vt:lpstr>Stabilita alotropických modifikací</vt:lpstr>
      <vt:lpstr>Fázový diagram</vt:lpstr>
      <vt:lpstr>Periodický zákon a periodická tabulka</vt:lpstr>
      <vt:lpstr>Prezentace aplikace PowerPoint</vt:lpstr>
      <vt:lpstr>Prezentace aplikace PowerPoint</vt:lpstr>
      <vt:lpstr>Prezentace aplikace PowerPoint</vt:lpstr>
      <vt:lpstr>2. perioda- výjimečné postavení</vt:lpstr>
      <vt:lpstr>Diagonální analogie</vt:lpstr>
      <vt:lpstr>Prezentace aplikace PowerPoint</vt:lpstr>
      <vt:lpstr>Prezentace aplikace PowerPoint</vt:lpstr>
      <vt:lpstr>Prezentace aplikace PowerPoint</vt:lpstr>
      <vt:lpstr>Oxidačně-reduční (redoxní) procesy</vt:lpstr>
      <vt:lpstr>Prezentace aplikace PowerPoint</vt:lpstr>
      <vt:lpstr>Elektrochemická řada napětí</vt:lpstr>
      <vt:lpstr>Elektrochemická řada napětí</vt:lpstr>
      <vt:lpstr>Oxidační číslo </vt:lpstr>
      <vt:lpstr>Oxidační číslo</vt:lpstr>
      <vt:lpstr>Oxidační číslo </vt:lpstr>
      <vt:lpstr>Prezentace aplikace PowerPoint</vt:lpstr>
      <vt:lpstr>Prezentace aplikace PowerPoint</vt:lpstr>
      <vt:lpstr>Magnetické vlastnosti</vt:lpstr>
      <vt:lpstr>Prezentace aplikace PowerPoint</vt:lpstr>
      <vt:lpstr>Prezentace aplikace PowerPoint</vt:lpstr>
      <vt:lpstr>Prezentace aplikace PowerPoint</vt:lpstr>
      <vt:lpstr>Arrheniova teorie</vt:lpstr>
      <vt:lpstr>Prezentace aplikace PowerPoint</vt:lpstr>
      <vt:lpstr>Lewisova teorie                            </vt:lpstr>
      <vt:lpstr>Lewisova teorie                            </vt:lpstr>
      <vt:lpstr>Prezentace aplikace PowerPoint</vt:lpstr>
      <vt:lpstr>Prezentace aplikace PowerPoint</vt:lpstr>
      <vt:lpstr>Sirovodíková srážecí metoda kvalitativní analýzy </vt:lpstr>
      <vt:lpstr>Prezentace aplikace PowerPoint</vt:lpstr>
      <vt:lpstr>Prezentace aplikace PowerPoint</vt:lpstr>
      <vt:lpstr>Fajansova pravidla</vt:lpstr>
      <vt:lpstr>Goldschmidtova klasifikace prvků</vt:lpstr>
      <vt:lpstr>Goldschmidtova klasifikace prvků</vt:lpstr>
      <vt:lpstr>Chemické složení zemské kůry</vt:lpstr>
      <vt:lpstr>Autoprotolýza vody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Hammettova funce kyselosti </vt:lpstr>
      <vt:lpstr>Prezentace aplikace PowerPoint</vt:lpstr>
      <vt:lpstr>Superkyseliny</vt:lpstr>
      <vt:lpstr>Prezentace aplikace PowerPoint</vt:lpstr>
      <vt:lpstr>Prezentace aplikace PowerPoint</vt:lpstr>
      <vt:lpstr>Acidobazické chování oxokyselin</vt:lpstr>
      <vt:lpstr>Prezentace aplikace PowerPoint</vt:lpstr>
      <vt:lpstr>Prezentace aplikace PowerPoint</vt:lpstr>
      <vt:lpstr>Prezentace aplikace PowerPoint</vt:lpstr>
      <vt:lpstr>Prezentace aplikace PowerPoint</vt:lpstr>
      <vt:lpstr>Součin rozpustnosti a HSAB</vt:lpstr>
      <vt:lpstr>Prezentace aplikace PowerPoint</vt:lpstr>
      <vt:lpstr>Systematická část</vt:lpstr>
      <vt:lpstr>Prezentace aplikace PowerPoint</vt:lpstr>
      <vt:lpstr>Prezentace aplikace PowerPoint</vt:lpstr>
      <vt:lpstr>Prezentace aplikace PowerPoint</vt:lpstr>
      <vt:lpstr>Atomární vodík (1s1)</vt:lpstr>
      <vt:lpstr>Svařování atomárním vodíkem</vt:lpstr>
      <vt:lpstr>Prezentace aplikace PowerPoint</vt:lpstr>
      <vt:lpstr>H+   (1s0)</vt:lpstr>
      <vt:lpstr>H-   (1s2) </vt:lpstr>
      <vt:lpstr>H2</vt:lpstr>
      <vt:lpstr>Spinové izomery vodíku</vt:lpstr>
      <vt:lpstr>Příprava</vt:lpstr>
      <vt:lpstr>Výroba</vt:lpstr>
      <vt:lpstr>Prezentace aplikace PowerPoint</vt:lpstr>
      <vt:lpstr>Prezentace aplikace PowerPoint</vt:lpstr>
      <vt:lpstr>Prezentace aplikace PowerPoint</vt:lpstr>
      <vt:lpstr>Průmyslové využití H2</vt:lpstr>
      <vt:lpstr>Prezentace aplikace PowerPoint</vt:lpstr>
      <vt:lpstr>Prezentace aplikace PowerPoint</vt:lpstr>
      <vt:lpstr>Kapalný vodík </vt:lpstr>
      <vt:lpstr>„Kovový“ vodík</vt:lpstr>
      <vt:lpstr>Reakce vodíku</vt:lpstr>
      <vt:lpstr>Prezentace aplikace PowerPoint</vt:lpstr>
      <vt:lpstr>Hydridy</vt:lpstr>
      <vt:lpstr>Hydridy</vt:lpstr>
      <vt:lpstr>Prezentace aplikace PowerPoint</vt:lpstr>
      <vt:lpstr>Prezentace aplikace PowerPoint</vt:lpstr>
      <vt:lpstr>Prezentace aplikace PowerPoint</vt:lpstr>
      <vt:lpstr>Prezentace aplikace PowerPoint</vt:lpstr>
      <vt:lpstr>Nickel–metal hydride battery</vt:lpstr>
      <vt:lpstr>Prezentace aplikace PowerPoint</vt:lpstr>
      <vt:lpstr>Třístředová dvouelektronová vazba</vt:lpstr>
      <vt:lpstr>Polymerní hydridy</vt:lpstr>
      <vt:lpstr>Prezentace aplikace PowerPoint</vt:lpstr>
      <vt:lpstr>Prezentace aplikace PowerPoint</vt:lpstr>
      <vt:lpstr>Prezentace aplikace PowerPoint</vt:lpstr>
      <vt:lpstr>Deuterium 2H</vt:lpstr>
      <vt:lpstr>Deuterovaná léčiva</vt:lpstr>
      <vt:lpstr>Tritium 3H</vt:lpstr>
      <vt:lpstr>Tritium</vt:lpstr>
      <vt:lpstr>Vodíková bomba</vt:lpstr>
      <vt:lpstr>Prezentace aplikace PowerPoint</vt:lpstr>
      <vt:lpstr>Prezentace aplikace PowerPoint</vt:lpstr>
      <vt:lpstr>Prezentace aplikace PowerPoint</vt:lpstr>
      <vt:lpstr>VZÁCNÉ PLYNY</vt:lpstr>
      <vt:lpstr>Prezentace aplikace PowerPoint</vt:lpstr>
      <vt:lpstr>Prezentace aplikace PowerPoint</vt:lpstr>
      <vt:lpstr>Helium</vt:lpstr>
      <vt:lpstr>Helium</vt:lpstr>
      <vt:lpstr>Helium</vt:lpstr>
      <vt:lpstr>Kapalné helium</vt:lpstr>
      <vt:lpstr>Prezentace aplikace PowerPoint</vt:lpstr>
      <vt:lpstr>Prezentace aplikace PowerPoint</vt:lpstr>
      <vt:lpstr>Sloučeniny helia</vt:lpstr>
      <vt:lpstr>Neon</vt:lpstr>
      <vt:lpstr>Prezentace aplikace PowerPoint</vt:lpstr>
      <vt:lpstr>Argon</vt:lpstr>
      <vt:lpstr>Prezentace aplikace PowerPoint</vt:lpstr>
      <vt:lpstr>Krypton</vt:lpstr>
      <vt:lpstr>Prezentace aplikace PowerPoint</vt:lpstr>
      <vt:lpstr>Prezentace aplikace PowerPoint</vt:lpstr>
      <vt:lpstr>Xenon</vt:lpstr>
      <vt:lpstr>Prezentace aplikace PowerPoint</vt:lpstr>
      <vt:lpstr>Prezentace aplikace PowerPoint</vt:lpstr>
      <vt:lpstr>Prezentace aplikace PowerPoint</vt:lpstr>
      <vt:lpstr>Radon</vt:lpstr>
      <vt:lpstr>Radon</vt:lpstr>
      <vt:lpstr>Prezentace aplikace PowerPoint</vt:lpstr>
      <vt:lpstr>Radonová mapa ČR</vt:lpstr>
      <vt:lpstr>HALOGENY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Fluor</vt:lpstr>
      <vt:lpstr>Prezentace aplikace PowerPoint</vt:lpstr>
      <vt:lpstr>Prezentace aplikace PowerPoint</vt:lpstr>
      <vt:lpstr>Prezentace aplikace PowerPoint</vt:lpstr>
      <vt:lpstr>Chlor</vt:lpstr>
      <vt:lpstr>Prezentace aplikace PowerPoint</vt:lpstr>
      <vt:lpstr>Prezentace aplikace PowerPoint</vt:lpstr>
      <vt:lpstr>Válečné použití chloru</vt:lpstr>
      <vt:lpstr>Brom</vt:lpstr>
      <vt:lpstr>Prezentace aplikace PowerPoint</vt:lpstr>
      <vt:lpstr>Jod</vt:lpstr>
      <vt:lpstr>Prezentace aplikace PowerPoint</vt:lpstr>
      <vt:lpstr>Prezentace aplikace PowerPoint</vt:lpstr>
      <vt:lpstr>Prezentace aplikace PowerPoint</vt:lpstr>
      <vt:lpstr>Prezentace aplikace PowerPoint</vt:lpstr>
      <vt:lpstr>Endemická struma</vt:lpstr>
      <vt:lpstr>Astat</vt:lpstr>
      <vt:lpstr>Sloučeniny halogenů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Kovalentní halogenidy uhlíku</vt:lpstr>
      <vt:lpstr>Prezentace aplikace PowerPoint</vt:lpstr>
      <vt:lpstr>Prezentace aplikace PowerPoint</vt:lpstr>
      <vt:lpstr>Prezentace aplikace PowerPoint</vt:lpstr>
      <vt:lpstr>Prezentace aplikace PowerPoint</vt:lpstr>
      <vt:lpstr>Fluoridy v zubní pastě</vt:lpstr>
      <vt:lpstr>Interhalogenové sloučeniny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Lubomir Prokes</dc:creator>
  <cp:lastModifiedBy>Lubomir Prokes</cp:lastModifiedBy>
  <cp:revision>335</cp:revision>
  <dcterms:created xsi:type="dcterms:W3CDTF">2019-02-19T01:15:33Z</dcterms:created>
  <dcterms:modified xsi:type="dcterms:W3CDTF">2019-04-26T09:33:53Z</dcterms:modified>
</cp:coreProperties>
</file>