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3"/>
  </p:notesMasterIdLst>
  <p:sldIdLst>
    <p:sldId id="256" r:id="rId2"/>
    <p:sldId id="451" r:id="rId3"/>
    <p:sldId id="532" r:id="rId4"/>
    <p:sldId id="424" r:id="rId5"/>
    <p:sldId id="452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352" r:id="rId24"/>
    <p:sldId id="258" r:id="rId25"/>
    <p:sldId id="259" r:id="rId26"/>
    <p:sldId id="261" r:id="rId27"/>
    <p:sldId id="263" r:id="rId28"/>
    <p:sldId id="397" r:id="rId29"/>
    <p:sldId id="453" r:id="rId30"/>
    <p:sldId id="396" r:id="rId31"/>
    <p:sldId id="401" r:id="rId32"/>
    <p:sldId id="501" r:id="rId33"/>
    <p:sldId id="455" r:id="rId34"/>
    <p:sldId id="456" r:id="rId35"/>
    <p:sldId id="533" r:id="rId36"/>
    <p:sldId id="530" r:id="rId37"/>
    <p:sldId id="500" r:id="rId38"/>
    <p:sldId id="460" r:id="rId39"/>
    <p:sldId id="461" r:id="rId40"/>
    <p:sldId id="462" r:id="rId41"/>
    <p:sldId id="266" r:id="rId42"/>
    <p:sldId id="267" r:id="rId43"/>
    <p:sldId id="268" r:id="rId44"/>
    <p:sldId id="467" r:id="rId45"/>
    <p:sldId id="465" r:id="rId46"/>
    <p:sldId id="457" r:id="rId47"/>
    <p:sldId id="497" r:id="rId48"/>
    <p:sldId id="504" r:id="rId49"/>
    <p:sldId id="393" r:id="rId50"/>
    <p:sldId id="447" r:id="rId51"/>
    <p:sldId id="494" r:id="rId52"/>
    <p:sldId id="505" r:id="rId53"/>
    <p:sldId id="495" r:id="rId54"/>
    <p:sldId id="496" r:id="rId55"/>
    <p:sldId id="458" r:id="rId56"/>
    <p:sldId id="448" r:id="rId57"/>
    <p:sldId id="459" r:id="rId58"/>
    <p:sldId id="366" r:id="rId59"/>
    <p:sldId id="510" r:id="rId60"/>
    <p:sldId id="511" r:id="rId61"/>
    <p:sldId id="382" r:id="rId62"/>
    <p:sldId id="509" r:id="rId63"/>
    <p:sldId id="528" r:id="rId64"/>
    <p:sldId id="472" r:id="rId65"/>
    <p:sldId id="367" r:id="rId66"/>
    <p:sldId id="514" r:id="rId67"/>
    <p:sldId id="515" r:id="rId68"/>
    <p:sldId id="403" r:id="rId69"/>
    <p:sldId id="404" r:id="rId70"/>
    <p:sldId id="529" r:id="rId71"/>
    <p:sldId id="384" r:id="rId72"/>
    <p:sldId id="368" r:id="rId73"/>
    <p:sldId id="374" r:id="rId74"/>
    <p:sldId id="405" r:id="rId75"/>
    <p:sldId id="406" r:id="rId76"/>
    <p:sldId id="407" r:id="rId77"/>
    <p:sldId id="275" r:id="rId78"/>
    <p:sldId id="276" r:id="rId79"/>
    <p:sldId id="277" r:id="rId80"/>
    <p:sldId id="480" r:id="rId81"/>
    <p:sldId id="479" r:id="rId82"/>
    <p:sldId id="358" r:id="rId83"/>
    <p:sldId id="361" r:id="rId84"/>
    <p:sldId id="362" r:id="rId85"/>
    <p:sldId id="279" r:id="rId86"/>
    <p:sldId id="294" r:id="rId87"/>
    <p:sldId id="295" r:id="rId88"/>
    <p:sldId id="482" r:id="rId89"/>
    <p:sldId id="483" r:id="rId90"/>
    <p:sldId id="516" r:id="rId91"/>
    <p:sldId id="484" r:id="rId92"/>
    <p:sldId id="499" r:id="rId93"/>
    <p:sldId id="523" r:id="rId94"/>
    <p:sldId id="524" r:id="rId95"/>
    <p:sldId id="525" r:id="rId96"/>
    <p:sldId id="485" r:id="rId97"/>
    <p:sldId id="486" r:id="rId98"/>
    <p:sldId id="531" r:id="rId99"/>
    <p:sldId id="487" r:id="rId100"/>
    <p:sldId id="519" r:id="rId101"/>
    <p:sldId id="488" r:id="rId102"/>
    <p:sldId id="518" r:id="rId103"/>
    <p:sldId id="521" r:id="rId104"/>
    <p:sldId id="489" r:id="rId105"/>
    <p:sldId id="517" r:id="rId106"/>
    <p:sldId id="490" r:id="rId107"/>
    <p:sldId id="491" r:id="rId108"/>
    <p:sldId id="520" r:id="rId109"/>
    <p:sldId id="522" r:id="rId110"/>
    <p:sldId id="306" r:id="rId111"/>
    <p:sldId id="308" r:id="rId112"/>
    <p:sldId id="310" r:id="rId113"/>
    <p:sldId id="312" r:id="rId114"/>
    <p:sldId id="313" r:id="rId115"/>
    <p:sldId id="314" r:id="rId116"/>
    <p:sldId id="315" r:id="rId117"/>
    <p:sldId id="317" r:id="rId118"/>
    <p:sldId id="318" r:id="rId119"/>
    <p:sldId id="319" r:id="rId120"/>
    <p:sldId id="321" r:id="rId121"/>
    <p:sldId id="323" r:id="rId122"/>
    <p:sldId id="325" r:id="rId123"/>
    <p:sldId id="326" r:id="rId124"/>
    <p:sldId id="328" r:id="rId125"/>
    <p:sldId id="330" r:id="rId126"/>
    <p:sldId id="331" r:id="rId127"/>
    <p:sldId id="332" r:id="rId128"/>
    <p:sldId id="334" r:id="rId129"/>
    <p:sldId id="335" r:id="rId130"/>
    <p:sldId id="337" r:id="rId131"/>
    <p:sldId id="338" r:id="rId1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4660"/>
  </p:normalViewPr>
  <p:slideViewPr>
    <p:cSldViewPr>
      <p:cViewPr varScale="1">
        <p:scale>
          <a:sx n="65" d="100"/>
          <a:sy n="65" d="100"/>
        </p:scale>
        <p:origin x="-128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93A5-4911-4C9B-B3B9-424A48680DF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713F6-735A-4CE0-840F-DC5A5D1A5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08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AC1391-C826-418E-B201-EC771A1510C3}" type="slidenum">
              <a:rPr lang="en-US" altLang="en-US" sz="1200" baseline="0">
                <a:latin typeface="Arial" pitchFamily="34" charset="0"/>
              </a:rPr>
              <a:pPr eaLnBrk="1" hangingPunct="1"/>
              <a:t>24</a:t>
            </a:fld>
            <a:endParaRPr lang="en-US" altLang="en-US" sz="1200" baseline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713F6-735A-4CE0-840F-DC5A5D1A5FE7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70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4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0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625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981075"/>
            <a:ext cx="4038600" cy="48863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48863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Anorganick</a:t>
            </a:r>
            <a:r>
              <a:rPr lang="cs-CZ" altLang="en-US"/>
              <a:t>á chemie pro KATA</a:t>
            </a: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75C-2892-4B3D-BC4A-C2B29D785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19.2.2006Praha 2007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26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8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8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13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7A27-E1AF-4E7D-9A1E-C94C45B69EA3}" type="datetimeFigureOut">
              <a:rPr lang="cs-CZ" smtClean="0"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8113-14E0-4972-924B-057BE66B7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9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mocyanin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en.wikipedia.org/wiki/Hemerythri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gi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Ano</a:t>
            </a:r>
            <a:r>
              <a:rPr lang="cs-CZ" smtClean="0"/>
              <a:t>r</a:t>
            </a:r>
            <a:r>
              <a:rPr lang="en-US" smtClean="0"/>
              <a:t>ganick</a:t>
            </a:r>
            <a:r>
              <a:rPr lang="cs-CZ" smtClean="0"/>
              <a:t>á chemie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</a:t>
            </a:r>
            <a:r>
              <a:rPr lang="cs-CZ" dirty="0" smtClean="0"/>
              <a:t>.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11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839200" cy="6229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ox. ú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inky,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stejn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40 %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koncentrace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snadný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en-GB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Ba(ClO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ležité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soli, dob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inky (s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redukujícími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látkami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explozivní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átím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KClO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KClO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KClO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vyšší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teplota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tepla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NaClO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Picture 2" descr="VÃ½sledek obrÃ¡zku pro hcl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84307"/>
            <a:ext cx="2057400" cy="12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188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383" y="76200"/>
            <a:ext cx="8229600" cy="71596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Peroxidy 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2</a:t>
            </a:r>
            <a:r>
              <a:rPr lang="cs-CZ" sz="2800" baseline="30000" dirty="0" smtClean="0"/>
              <a:t>2-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252919" y="914400"/>
            <a:ext cx="87094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vznikají 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hoření alkalických kovů nebo kovů alkalických zemin ve vzduchu nebo kyslíku.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Peroxidový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iont obsahuje o dva elektrony více než molekula kyslíku. Tyto dva elektrony,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dva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π*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antivazebné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orbitaly což vede 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oslabení vazeb peroxidového iontu a větší délku vazby O-O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Peroxidový iont je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diamagnetický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Peroxidy Ca,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Ba jsou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iontové, peroxidy Mg, lanthanoidů a UO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(uranylu)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mají přechodný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charakter, peroxidy např.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Cd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zásadě kovalentní.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Peroxidy jsou silnými oxidačními činidly a obvykle jsou poměrně nestabilní.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Iontové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peroxidy reagují s vodou a zředěnými kyselinami za tvorby peroxidu vodíku. Organické sloučeniny jsou oxidovány na uhličitany, a to i za normálních teplot. Peroxid sodný silně oxiduje kovy, např. železo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Peroxid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barnatý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používá v pyrotechnice a značkovací munici, dříve se používal při výrobě peroxidu vodíku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Peroxid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sodný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pevná, hygroskopická látka, nachází uplatnění jako velmi energetické oxidační činidlo a používá k pohlcování oxidu uhličitého a jako regenerátor kyslíku (např. v ponorkách)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2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2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54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" y="435313"/>
            <a:ext cx="8928370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Superoxidy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hyperoxidy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2</a:t>
            </a:r>
            <a:r>
              <a:rPr lang="cs-CZ" sz="2800" baseline="30000" dirty="0" smtClean="0"/>
              <a:t>-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jedním nepárovým elektronem je superoxidový ion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volným radikálem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paramagnetické vlastnosti jako kyslík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Soli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CsO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 RbO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 KO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 NaO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jsou připravovány řízenou reakcí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 daným alkalickým kovem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Alkalické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soli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jsou oranžovo-žluté a málo stálé, proto se musí uchovávat v suchu. Při rozpouštění ve vodě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probíhá reakce velmi bouřlivě za vzniku peroxidu, hydroxidových anionů a vzdušného kyslíku: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2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 OH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  <a:p>
            <a:endParaRPr lang="cs-CZ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Soli se při zahřátí rozpadají na vzdušný kyslík a peroxid daného kovu: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2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reakce se používá raketoplánech a ponorkách. Tento způsob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kyslíku se používá také v dýchacích přístrojích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hasiče.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VÃ½sledek obrÃ¡zku pro superox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2278"/>
            <a:ext cx="11802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80366"/>
            <a:ext cx="23336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425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195" y="2438400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Ozonidy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3</a:t>
            </a:r>
            <a:r>
              <a:rPr lang="cs-CZ" sz="2800" baseline="30000" dirty="0" smtClean="0"/>
              <a:t>-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binární (dvouprvkové) sloučeniny kyslíku s elektropozitivními prvky. Ve své struktuře obsahují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ozonidový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anion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Struktura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ozonidového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aniontu je shodná se strukturou ozonu, ale navíc obsahují jeden elektron, který je umístěn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delokalizovaného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protivazebného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orbitalu. 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zonid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 vznikají  reakcí  K,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 ozonem, nebo reakcí alkalických hydroxidů 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Na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extémně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nestabilní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zkoumány  souvislosti s chemickými generátory kyslíku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VÃ½sledek obrÃ¡zku pro ozon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45" y="49339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Ã½sledek obrÃ¡zku pro peroxide 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999070" cy="18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778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096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Peroxidy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obsahující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peroxidickou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skupinu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(-O-O-)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je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zemin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peroxidy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hydrolyzují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= 2NaOH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Neutralizací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hydroxidy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ímou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2Na +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nažlout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prášek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Peroxosloučeniny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obecně látky, včetně organických, které mají ve své struktuře motiv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O-O- (atomy kyslíku v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stupni -I)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Superoxidy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hyperoxidy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sloučeniny s aniontem 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účinná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činidla (používaný je KO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připravují se působením 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těžké alk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kovy (K,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OH radikály</a:t>
            </a:r>
            <a:endParaRPr lang="cs-CZ" sz="3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6683"/>
            <a:ext cx="7620000" cy="511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520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91647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Electron structures of common reactive oxygen speci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18" y="4343400"/>
            <a:ext cx="4045558" cy="22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492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4771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2064" y="3842266"/>
            <a:ext cx="3967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→ Fe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+ OH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+ OH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OH radikály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271465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Fentonova</a:t>
            </a:r>
            <a:r>
              <a:rPr lang="cs-CZ" sz="2800" b="1" dirty="0" smtClean="0"/>
              <a:t> reakce</a:t>
            </a:r>
            <a:endParaRPr lang="cs-CZ" sz="2800" b="1" dirty="0"/>
          </a:p>
        </p:txBody>
      </p:sp>
      <p:pic>
        <p:nvPicPr>
          <p:cNvPr id="13314" name="Picture 2" descr="VÃ½sledek obrÃ¡zku pro Fenton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06461" cy="11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Ã½sledek obrÃ¡zku pro Fenton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96" y="3505200"/>
            <a:ext cx="73152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057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0234" y="152400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Reaktivní formy kyslíku (ROS, 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Oxygen Species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32945" y="13716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jsou součástí mnoha patologických, ale i fyziologických a biochemických pochodů.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44414"/>
              </p:ext>
            </p:extLst>
          </p:nvPr>
        </p:nvGraphicFramePr>
        <p:xfrm>
          <a:off x="228600" y="2209800"/>
          <a:ext cx="8229600" cy="1828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Volné kyslíkové radikály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Látky, které nejsou volnými radikály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Superoxid</a:t>
                      </a:r>
                      <a:r>
                        <a:rPr lang="cs-CZ" dirty="0">
                          <a:effectLst/>
                        </a:rPr>
                        <a:t> (•O</a:t>
                      </a:r>
                      <a:r>
                        <a:rPr lang="cs-CZ" baseline="-25000" dirty="0">
                          <a:effectLst/>
                        </a:rPr>
                        <a:t>2</a:t>
                      </a:r>
                      <a:r>
                        <a:rPr lang="cs-CZ" baseline="30000" dirty="0">
                          <a:effectLst/>
                        </a:rPr>
                        <a:t>−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Peroxid vodíku (H</a:t>
                      </a:r>
                      <a:r>
                        <a:rPr lang="cs-CZ" baseline="-25000">
                          <a:effectLst/>
                        </a:rPr>
                        <a:t>2</a:t>
                      </a:r>
                      <a:r>
                        <a:rPr lang="cs-CZ">
                          <a:effectLst/>
                        </a:rPr>
                        <a:t>O</a:t>
                      </a:r>
                      <a:r>
                        <a:rPr lang="cs-CZ" baseline="-25000">
                          <a:effectLst/>
                        </a:rPr>
                        <a:t>2</a:t>
                      </a:r>
                      <a:r>
                        <a:rPr lang="cs-CZ">
                          <a:effectLst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Hydroxylový radikál (HO•)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Kyselina chlorná (HClO)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Peroxyl (ROO•)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Ozon (O</a:t>
                      </a:r>
                      <a:r>
                        <a:rPr lang="cs-CZ" baseline="-25000">
                          <a:effectLst/>
                        </a:rPr>
                        <a:t>3</a:t>
                      </a:r>
                      <a:r>
                        <a:rPr lang="cs-CZ">
                          <a:effectLst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Hydroperoxyl (•HO</a:t>
                      </a:r>
                      <a:r>
                        <a:rPr lang="cs-CZ" baseline="-25000">
                          <a:effectLst/>
                        </a:rPr>
                        <a:t>2</a:t>
                      </a:r>
                      <a:r>
                        <a:rPr lang="cs-CZ">
                          <a:effectLst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Singletový kyslík (</a:t>
                      </a:r>
                      <a:r>
                        <a:rPr lang="cs-CZ" baseline="30000" dirty="0">
                          <a:effectLst/>
                        </a:rPr>
                        <a:t>1</a:t>
                      </a:r>
                      <a:r>
                        <a:rPr lang="cs-CZ" dirty="0">
                          <a:effectLst/>
                        </a:rPr>
                        <a:t>O</a:t>
                      </a:r>
                      <a:r>
                        <a:rPr lang="cs-CZ" baseline="-25000" dirty="0">
                          <a:effectLst/>
                        </a:rPr>
                        <a:t>2</a:t>
                      </a:r>
                      <a:r>
                        <a:rPr lang="cs-CZ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70234" y="41910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Nejčastěji jsou reaktivními formami tzv. volné radikály (chemická entita která má ve vnější sféře svého elektronového obalu alespoň jeden nespárovaný elektron). To způsobuje její relativně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vysokou reaktivitu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ale zároveň je schopna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samostatné existence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0779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Reaktivní formy mohou reagovat s mastnými kyselinami, lipidy, aminokyselinami, proteiny, mono a polynukleotidy (NK), s řadou nízkomolekulárních metabolitů, s koenzymy atd. Tyto reakce narušují struktury daných sloučenin, čímž způsobují patologie.</a:t>
            </a:r>
          </a:p>
        </p:txBody>
      </p:sp>
    </p:spTree>
    <p:extLst>
      <p:ext uri="{BB962C8B-B14F-4D97-AF65-F5344CB8AC3E}">
        <p14:creationId xmlns:p14="http://schemas.microsoft.com/office/powerpoint/2010/main" val="16407277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f/f8/Major_cellular_sources_of_Reactive_Oxygen_Species_in_living_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914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6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9275"/>
            <a:ext cx="8686800" cy="53181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cs-CZ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bezpe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nostní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trhaviny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raketová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paliva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zápalek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herbicidy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plevele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trávy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Ã½sledek obrÃ¡zku pro hcl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120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Sulfan a </a:t>
            </a:r>
            <a:r>
              <a:rPr lang="cs-CZ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polysulfany</a:t>
            </a:r>
            <a:endParaRPr lang="cs-CZ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72452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Sulfan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sirovodík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sope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minerál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prameny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bezbarvý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vysoce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jedovatý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páchnoucí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zkažených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vejcích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sirovodíková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vodném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vzdušným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pomalu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oxiduje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+ 2 S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zapálen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vzduchu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sulfanu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vzduchu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výbušná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+ 3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+ 2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+ 2 HNO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NO + 3 S + 4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sulfidy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polysulfidy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x 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x+1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x = 2-5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sulfidu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Kippov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ístroji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nej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FeCl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výrob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srážení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žkých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endParaRPr lang="en-GB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77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Polysulfany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vyšší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(n=2-8)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netvo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an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ické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čeniny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zovité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H-S-.......-S-H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tšinou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žluté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kapaliny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polysulfid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kyselinami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halogensulfan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n+2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+ z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+ (n-1) S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757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Halogenidy chalkogenů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Fluoridy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všech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halogen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elektronegativn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proto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difluorid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jediná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lab.teploty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žlutý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jedovatý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ox.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inky,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rozkládá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HF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Halogenidy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S, Se,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z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fluorid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ležitý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neoby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ejn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nepolární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inertní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stabilní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oktaedr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3F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SF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jedovatý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od SF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velmi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reaktivní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fluora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snadno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hydrolyzuje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HF + 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+ 4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NaF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S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SF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4" name="Picture 2" descr="VÃ½sledek obrÃ¡zku pro sf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590128" cy="16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VÃ½sledek obrÃ¡zku pro s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10200"/>
            <a:ext cx="1371600" cy="10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1"/>
            <a:ext cx="8839200" cy="62293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-z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ostatních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ležitý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 Cl-S-S-Cl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chlorováním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roztavené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žlutá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páchnoucí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kapalina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snadno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rozpouští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dichlor-polysulfan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Cl-S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-Cl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Cl-S-S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-S-Cl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alogenidy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ostatních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nevýznamné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VÃ½sledek obrÃ¡zku pro s2C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62" y="2514600"/>
            <a:ext cx="2819400" cy="14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Sulfidy a polysulfidy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5715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ulfidy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soli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monosulfanu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olysulfidy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soli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polysulfanu</a:t>
            </a:r>
            <a:endParaRPr lang="en-GB" altLang="en-US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Iontové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sulfidy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polysulfidy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soli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anionty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HS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nejelektropoz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zemin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jediné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 eaLnBrk="1" hangingPunct="1"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neutralizací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syntézou z prvků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HgS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2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763000" cy="4648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žluté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okyselením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okyselením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polysulfid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polysulfan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a S: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iontové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alkalicky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sledku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hydrolýzy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= HS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=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OH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cs-CZ" altLang="en-US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VÃ½sledek obrÃ¡zku pro polysulf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04182"/>
            <a:ext cx="2057400" cy="8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2400" y="261530"/>
            <a:ext cx="8763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s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srážení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Ag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+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altLang="en-US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re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síranů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BaSO</a:t>
            </a:r>
            <a:r>
              <a:rPr lang="en-US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C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 CO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Sulfidy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echodných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mén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elektropoz</a:t>
            </a:r>
            <a:r>
              <a:rPr lang="cs-CZ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en-US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ních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tšinou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nehydrolyzují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netvo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hydrogensulfidy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vznikají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základ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srážecích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soli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ísluš.kovu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tšinou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teristicky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barevné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r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kyselinách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SnS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Sb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Sb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rozpoušt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thio-solí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+ 3S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[AsS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Srážecí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barevnost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rozpustnost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iontových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sulfidech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využíváno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analytické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ování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žkých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ů.</a:t>
            </a:r>
          </a:p>
          <a:p>
            <a:pPr>
              <a:buNone/>
            </a:pPr>
            <a:endParaRPr lang="cs-CZ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Některé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sulfidy lze získat přímou syntézou. Často mají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nestechiometrické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složení a chovají se jako slitiny či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polokovy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Selenidy a telluridy 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analogické sulfidům, větší sklon k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nestechiometrickým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sloučeninám</a:t>
            </a:r>
          </a:p>
          <a:p>
            <a:pPr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</a:t>
            </a:r>
            <a:r>
              <a:rPr lang="cs-CZ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ů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15400" cy="54864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praktický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význam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bezbar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štiplavý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snadno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zkapalnitelný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lomený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tvar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násobnými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vazbami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kční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inidlo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NaHSO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NaHSO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S +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 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CuSO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4) 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+ 3O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+ 2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5)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FeS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+ 11 O</a:t>
            </a:r>
            <a:r>
              <a:rPr lang="en-US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2 Fe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+ 8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y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slo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vá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metoda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 descr="VÃ½sledek obrÃ¡zku pro s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70" y="3276600"/>
            <a:ext cx="2403231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výrobě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siřičitanů apod., bělící prostředek (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účinky), náplň chladících zařízení (velké vypařovací teplo),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kapalný jako ionizující nevodné rozpouštědlo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-dobře rozpustný v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anhydridem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ve vodných roztocích rovnováha: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SO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.xH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↔ HSO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(x-2)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známa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bezvod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roztoky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slabá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dvojsytná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solí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hydrogensi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HSO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soli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vznikají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neutralizací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hydroxidy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velkém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nadbytku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mohou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vznikat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</a:p>
          <a:p>
            <a:pPr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vazba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S-S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struktu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pPr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 descr="VÃ½sledek obrÃ¡zku pro disiÅiÄi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2584687" cy="13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VÃ½sledek obrÃ¡zku pro h2S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362200" cy="16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248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hydrolýze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alkalicky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↔ HSO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elektropozitivních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echodných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nerozpustné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siřičitany a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disiřičitany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jsou podobně jako 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redukční činidla </a:t>
            </a:r>
          </a:p>
          <a:p>
            <a:pPr marL="0" indent="0">
              <a:buNone/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SOCl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(chlorid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thionylu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- formálně dichlorid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kys.siřičité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vzniká chlorací 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PCl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POCl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bezbarvá kapalina, rozkládá se vodou: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SOCl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+ 2HCl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0" name="Picture 2" descr="VÃ½sledek obrÃ¡zku pro soc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08634"/>
            <a:ext cx="1435989" cy="11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962" y="3352800"/>
            <a:ext cx="8839200" cy="307816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bezbarvá dýmavá viskózní kapalina, jediná oxokyselina chloru, kterou lze připravit bezvodou, s vodou se mísí v každém poměru, její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monohydrát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krystalická látka, jednou z nejsilnějších kyselin</a:t>
            </a:r>
            <a:endParaRPr lang="cs-CZ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Příprava: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KClO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KHSO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Použití: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silné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ox.činidlo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 důkazu K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6162" y="6858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bezbarvá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olejovitá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kapalina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explosivn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rozkládá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átím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úderem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styku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redukujícími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látkami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explozivn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redukuje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HClO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(bezvodá)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2HPO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VÃ½sledek obrÃ¡zku pro Cl2O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Cl2O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92580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VÃ½sledek obrÃ¡zku pro Perchlor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64" y="4800600"/>
            <a:ext cx="170187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5653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E24D17-4A94-43B6-AE2B-89EE488B0BBE}" type="slidenum">
              <a:rPr lang="en-US" altLang="en-US"/>
              <a:pPr>
                <a:defRPr/>
              </a:pPr>
              <a:t>120</a:t>
            </a:fld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8839199" cy="6400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bezbarvá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norm.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tlaku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echází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husté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bílé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páry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echovává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ampulích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(pod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tlakem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 je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lab.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teploty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reaguje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exotermicky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explozivn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páry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obtížn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pohlcují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kondenzace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vzdušné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vlhkosti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ásticích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proto je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lépe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rozpoušt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dehydratací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P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tepelným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hydrogensíran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disíran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NaHSO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+ Na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destilací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dýmavé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Použit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k 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chlorosírové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fluorosírové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2102557"/>
              </p:ext>
            </p:extLst>
          </p:nvPr>
        </p:nvGraphicFramePr>
        <p:xfrm>
          <a:off x="6248400" y="4191000"/>
          <a:ext cx="2667000" cy="258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Photo Editor Photo" r:id="rId3" imgW="5229955" imgH="5076190" progId="MSPhotoEd.3">
                  <p:embed/>
                </p:oleObj>
              </mc:Choice>
              <mc:Fallback>
                <p:oleObj name="Photo Editor Photo" r:id="rId3" imgW="5229955" imgH="50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2667000" cy="258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75" name="Picture 159" descr="VÃ½sledek obrÃ¡zku pro s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93169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228600"/>
            <a:ext cx="8812213" cy="6477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nejdůležitější minerální kyselina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bezbarvá, těžká, viskózní kapalina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tuhne při  10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mísitelná s vodou v každém poměru </a:t>
            </a:r>
          </a:p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(reakce silně exotermická)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vzniklé hydráty kapalné za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teploty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hygroskopická (používá se jako sušidlo)              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látky (papír, oděv atd.) při styku s kyselinou uhelnatění v důsledku dehydratace</a:t>
            </a:r>
          </a:p>
          <a:p>
            <a:pPr eaLnBrk="1" hangingPunct="1">
              <a:buFontTx/>
              <a:buChar char="-"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rozpouští SO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za vzniku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(krystal. za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teploty)</a:t>
            </a:r>
          </a:p>
          <a:p>
            <a:pPr eaLnBrk="1" hangingPunct="1">
              <a:buFontTx/>
              <a:buChar char="-"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koncentrovaná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ox.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inidlo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+ 2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CuSO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 s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azeotropickou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obsahem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98.3%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b.v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dvojsytná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5" descr="664931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29" y="3657600"/>
            <a:ext cx="9525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VÃ½sledek obrÃ¡zku pro sulfuric 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815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36013" cy="6296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katalytickou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kontaktním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katalyzátor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rozptýlený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silikagelu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T= 500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C, p=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osférický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mechanismus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V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V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V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V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získaný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zavádí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 do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oligosírových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3n+4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získá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altLang="cs-CZ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902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6477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nitrózním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sobem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homogenní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katalýza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katalyzátory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dusíku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a NO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nitrózní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T=100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C,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osferický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(g)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mechanismus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NO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NO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NO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+ 2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+2 NO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Oxidací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sulfanu</a:t>
            </a:r>
          </a:p>
          <a:p>
            <a:pPr>
              <a:buNone/>
            </a:pPr>
            <a:endParaRPr lang="cs-CZ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spalování H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vzdušným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SO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T=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+ 3 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SO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následnou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katal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oxidací na V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katalyzátoru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viz kontakt. způsob)</a:t>
            </a: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ochlazením plynné směsi vzniká přímo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Použití: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základní chemikálií, mnohostranné použití,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 jako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reakční činidlo, dehydratační činidlo, rozpouštědlo, katalyzátor, k </a:t>
            </a: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výrobě průmysl. hnojiv,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barviv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léčiv atd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089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15400" cy="6400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2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 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tetraedrická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dv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násobnými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vazbami</a:t>
            </a:r>
            <a:endParaRPr lang="en-GB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buFontTx/>
              <a:buChar char="-"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tšiny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málo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=Ca,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Ba,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prvk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síran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nejb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asto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triviální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názvy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marL="0" indent="0"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.5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- </a:t>
            </a:r>
            <a:r>
              <a:rPr lang="en-GB" altLang="cs-CZ" sz="2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skalice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ZnSO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.7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bílá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skalice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.7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- </a:t>
            </a:r>
            <a:r>
              <a:rPr lang="en-GB" altLang="cs-CZ" sz="20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zelená</a:t>
            </a:r>
            <a:r>
              <a:rPr lang="en-GB" altLang="cs-CZ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skalice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.7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kobaltnatá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skalice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.7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nikelnatá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skalice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H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ydratované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mají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tšinou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charak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teristické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zabarvení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které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sobeno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aqua-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kationtovou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koordina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sférou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vysušením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hydrát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zabarvení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ztrácí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modrá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skalice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bílý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bezvodý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CuSO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ervená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kobaltnatá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skalice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modrý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bezvodý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CoSO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charak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teristická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rovn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tvorba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podvojných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síran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kamence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en-US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nitu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44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975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Kamence</a:t>
            </a:r>
            <a:r>
              <a:rPr lang="en-GB" alt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dob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navzájem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izomorfní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obecného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složení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Na, K, NH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Tl,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=Al, Cr, Fe,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apod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odvozen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kamence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en-US" alt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GB" altLang="cs-CZ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nity</a:t>
            </a:r>
            <a:r>
              <a:rPr lang="en-GB" alt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dob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navzájem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izomorfní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obecného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složení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.6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Na, K, NH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Tl, 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Fe, Mg, Co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9278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známy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tropozitivních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dob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tepelnou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dehydratací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vznikají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NaHSO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disíranového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aniontu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S-O-SO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tetraedry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spojené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kyslíkovým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vrcholem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rozkládají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íváním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disíran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uvol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cs-CZ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descr="VÃ½sledek obrÃ¡zku pro disulf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2684685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0754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553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a HSO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fluorosírová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chlorosírová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ipravují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halogenvodíku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HX + SO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HSO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    (X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F,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používají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endParaRPr lang="en-GB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eaLnBrk="1" hangingPunct="1">
              <a:buFontTx/>
              <a:buChar char="-"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peroxosírová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Caroova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peroxodisírová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en-GB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možno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ipravit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H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vratná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hydrolýzou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H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krystalická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bezbarvá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ipravuje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anodickou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oxidací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40%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: 2 H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e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A(Pt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: 2 SO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e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hydrolyzuje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buFontTx/>
              <a:buChar char="-"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soli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peroxodisírany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ox.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+ 5 S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+ 8 H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MnO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+ 10 SO</a:t>
            </a:r>
            <a:r>
              <a:rPr lang="en-GB" altLang="cs-CZ" sz="20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+ 16 H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altLang="cs-CZ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Ã½sledek obrÃ¡zku pro peroxodisulfuric ac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3012" name="Picture 4" descr="VÃ½sledek obrÃ¡zku pro peroxodisulfur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06" y="4648200"/>
            <a:ext cx="2438400" cy="9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VÃ½sledek obrÃ¡zku pro peroxosulfuric ac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49" y="3096759"/>
            <a:ext cx="1761506" cy="10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VÃ½sledek obrÃ¡zku pro chlorosulfuric 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31" y="685800"/>
            <a:ext cx="139337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9319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77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soli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velmi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anionty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S-S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náhrada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vazby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S-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síranové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pPr eaLnBrk="1" hangingPunct="1">
              <a:buFontTx/>
              <a:buChar char="-"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alk.kov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bezbarvé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ipravují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íváním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práškové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itanu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horka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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kyselém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rozkládají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thiosírany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používaná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(S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+II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nap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jodometrických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titracích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I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I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lang="cs-CZ" altLang="cs-CZ" sz="20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dithionová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roztoku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form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stabilních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dithionan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ithionany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ipravují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vodné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suspenze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MnO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MnS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 descr="VÃ½sledek obrÃ¡zku pro dithion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676400" cy="12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VÃ½sledek obrÃ¡zku pro thiosulf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585619" cy="12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polythionové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</a:p>
          <a:p>
            <a:pPr eaLnBrk="1" hangingPunct="1">
              <a:buFontTx/>
              <a:buChar char="-"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vznikají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a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Wackenroder</a:t>
            </a:r>
            <a:r>
              <a:rPr lang="cs-CZ" alt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alt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+ 3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cs-CZ" altLang="cs-CZ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tálejší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polythionové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soli,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polythionany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enin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polythionových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polythionan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mají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symetricky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spojeny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dv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sulfoskupiny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zem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nap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</a:p>
          <a:p>
            <a:pPr>
              <a:buNone/>
            </a:pP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S-S-S-SO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tetrathionan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GB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dithioni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soli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hypotetické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v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struktu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 op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vazba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S-S</a:t>
            </a:r>
          </a:p>
          <a:p>
            <a:pPr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NaHSO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Zn = ZnSO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Na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buNone/>
            </a:pP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výrazné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ú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inky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VÃ½sledek obrÃ¡zku pro polythion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84234"/>
            <a:ext cx="2366659" cy="11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248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chloristany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nejstálejší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kyslíkaté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iontové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tetraedrickými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anionty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komplexotvorné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Neutralizace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HClO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NaClO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KClO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KClO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tepelný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itchFamily="2" charset="2"/>
              <a:buAutoNum type="arabicParenR" startAt="2"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Anodickou oxidací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elektrodě</a:t>
            </a:r>
            <a:endParaRPr lang="en-GB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idační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střelia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pyrotechniky,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používá jako okysličovadlo v raketových motorech na tuhá paliva,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Mg(ClO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v laboratorní praxi používá k sušení plynů.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832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Oxosloučeniny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selenu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902" y="914400"/>
            <a:ext cx="8839200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mnoho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analogických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vlastností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eninami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endParaRPr lang="en-GB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Odlišnosti</a:t>
            </a:r>
            <a:r>
              <a:rPr lang="en-GB" alt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analogických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nemají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tolik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proto je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možné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redukovat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mírnými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čními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 HI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+ 2 I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vzniká oxidací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cs-CZ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MnSeO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  <a:r>
              <a:rPr lang="en-US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8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KMnO</a:t>
            </a:r>
            <a:r>
              <a:rPr lang="en-US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File:Selenium diox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88" y="1066800"/>
            <a:ext cx="2035459" cy="8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Ã½sledek obrÃ¡zku pro h2se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01794"/>
            <a:ext cx="155443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VÃ½sledek obrÃ¡zku pro h2se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00" y="4343400"/>
            <a:ext cx="14668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6076890"/>
            <a:ext cx="7375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Seleničitan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sodný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aditivum do krmiva po hospodářská zvířata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4721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Oxosloučeniny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telluru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mnoho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analogických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vlastností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eninami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selenu</a:t>
            </a:r>
            <a:endParaRPr lang="en-GB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Odlišnosti</a:t>
            </a:r>
            <a:r>
              <a:rPr lang="en-GB" alt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bezbar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kryst.látka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nerozpustná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zásad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cs-CZ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telluri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hexahydrogentellurová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oktaedrické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6 -OH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skupinami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slabá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vyšší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teplotou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dehydratovat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SO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žlutou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nerozpustnou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 descr="VÃ½sledek obrÃ¡zku pro H6TeO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VÃ½sledek obrÃ¡zku pro H6TeO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920" name="Picture 8" descr="VÃ½sledek obrÃ¡zku pro H6Te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1461020" cy="11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VÃ½sledek obrÃ¡zku pro te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58830"/>
            <a:ext cx="3140216" cy="23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2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610600" cy="63246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ENINY BROMU</a:t>
            </a: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Oxidy: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krajn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schopné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existence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hluboko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pod 0 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yselin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y: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HBrO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obdobné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bromnany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sklon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disproporcionaci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Br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analogické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GB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 Ba(BrO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+ 2 HBrO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+ 5 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HBrO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+ 10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3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318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analogické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teplem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nerozkládají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ímo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Br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používaná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odm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analýze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Sb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Sb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Br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analyticky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ležitá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+ 5 Br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3Br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8329" y="54102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Bromičnan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draselný se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potravinářství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používá k vylepšování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mouky (intenzivnější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kynutí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chleba)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aditivum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pod označením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 924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(v ČR je zakázaný).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1" y="3811487"/>
            <a:ext cx="8808396" cy="9714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Bromičnan draselný se používá spolu s 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</a:rPr>
              <a:t>bromidy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k laboratorní přípravě vodného roztoku bromu:</a:t>
            </a:r>
            <a:endParaRPr lang="cs-CZ" altLang="cs-CZ" sz="2000" dirty="0">
              <a:solidFill>
                <a:srgbClr val="22222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cs-CZ" sz="2000" dirty="0" smtClean="0">
                <a:solidFill>
                  <a:srgbClr val="222222"/>
                </a:solidFill>
              </a:rPr>
              <a:t>	</a:t>
            </a:r>
            <a:r>
              <a:rPr lang="cs-CZ" altLang="cs-CZ" sz="2000" dirty="0" smtClean="0">
                <a:solidFill>
                  <a:srgbClr val="222222"/>
                </a:solidFill>
              </a:rPr>
              <a:t>2 </a:t>
            </a:r>
            <a:r>
              <a:rPr lang="en-US" altLang="cs-CZ" sz="2000" dirty="0" smtClean="0">
                <a:solidFill>
                  <a:srgbClr val="222222"/>
                </a:solidFill>
              </a:rPr>
              <a:t>K</a:t>
            </a:r>
            <a:r>
              <a:rPr lang="cs-CZ" altLang="cs-CZ" sz="2000" dirty="0" smtClean="0">
                <a:solidFill>
                  <a:srgbClr val="222222"/>
                </a:solidFill>
              </a:rPr>
              <a:t>B</a:t>
            </a:r>
            <a:r>
              <a:rPr lang="en-US" altLang="cs-CZ" sz="2000" dirty="0" smtClean="0">
                <a:solidFill>
                  <a:srgbClr val="222222"/>
                </a:solidFill>
              </a:rPr>
              <a:t>r</a:t>
            </a:r>
            <a:r>
              <a:rPr lang="cs-CZ" altLang="cs-CZ" sz="2000" dirty="0" smtClean="0">
                <a:solidFill>
                  <a:srgbClr val="222222"/>
                </a:solidFill>
              </a:rPr>
              <a:t>O3 </a:t>
            </a:r>
            <a:r>
              <a:rPr lang="en-US" altLang="cs-CZ" sz="2000" dirty="0" smtClean="0">
                <a:solidFill>
                  <a:srgbClr val="222222"/>
                </a:solidFill>
              </a:rPr>
              <a:t>+ </a:t>
            </a:r>
            <a:r>
              <a:rPr lang="en-US" altLang="cs-CZ" sz="2000" dirty="0" err="1" smtClean="0">
                <a:solidFill>
                  <a:srgbClr val="222222"/>
                </a:solidFill>
              </a:rPr>
              <a:t>KBr</a:t>
            </a:r>
            <a:r>
              <a:rPr lang="en-US" altLang="cs-CZ" sz="2000" dirty="0" smtClean="0">
                <a:solidFill>
                  <a:srgbClr val="222222"/>
                </a:solidFill>
              </a:rPr>
              <a:t> + H2SO4 = Br2 + K2SO4 + H2O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{\displaystyle {\mathsf {2\,KBrO_{3}+4\,KBr+3\,H_{2}SO_{4}\ \to \ Br_{2}+K_{2}SO_{4}+3\,H_{2}O}}}"/>
          <p:cNvSpPr>
            <a:spLocks noChangeAspect="1" noChangeArrowheads="1"/>
          </p:cNvSpPr>
          <p:nvPr/>
        </p:nvSpPr>
        <p:spPr bwMode="auto">
          <a:xfrm>
            <a:off x="28892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9156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65967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{\displaystyle {\mathsf {3\,Br_{2}+6\,KOH\ \rightleftharpoons \ KBrO_{3}+5\,KBr+3\,H_{2}O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5808" y="838200"/>
            <a:ext cx="84371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reakcí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bromu s horkým roztokem hydroxidu draselného. Reakce je vratná, takže změnou reakčních podmínek (okyselením) lze z bromidu draselného a bromičnanu draselného získat zpátky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Br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+ 6 KOH = KBrO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 H2O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rozklad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bromnanu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draselného na bromičnan draselný a bromid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draselný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KBrO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redoxní reakcí chlorečnanu draselného s bromidem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draselným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KBrO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4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ENINY JODU</a:t>
            </a: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lab.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teploty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tšinou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IOIO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jodylu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I(IO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joditý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ických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ostatních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halogen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é. 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 jodičný I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je extrémně silné oxidační činidlo a používá se jako součást filtrů ochranných masek proti oxidu uhelnatému. 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HIO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analogické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zcela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24" y="1676400"/>
            <a:ext cx="121239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16526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1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Kyselina jodičná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dob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entrovaných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áste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polymeraci</a:t>
            </a:r>
            <a:endParaRPr lang="en-GB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+ 5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krom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H(IO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M</a:t>
            </a:r>
            <a:r>
              <a:rPr lang="en-GB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kalického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hydroxidu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neutralizace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 KClO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KI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3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562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chovají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+ 5I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+ 6 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tepelný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KI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 + 3/2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alických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 eaLnBrk="1" hangingPunct="1"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zemin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echodných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 jsou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jako oxidační činidla.</a:t>
            </a:r>
          </a:p>
        </p:txBody>
      </p:sp>
    </p:spTree>
    <p:extLst>
      <p:ext uri="{BB962C8B-B14F-4D97-AF65-F5344CB8AC3E}">
        <p14:creationId xmlns:p14="http://schemas.microsoft.com/office/powerpoint/2010/main" val="136969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9970"/>
            <a:ext cx="8229600" cy="555430"/>
          </a:xfrm>
        </p:spPr>
        <p:txBody>
          <a:bodyPr>
            <a:normAutofit/>
          </a:bodyPr>
          <a:lstStyle/>
          <a:p>
            <a:r>
              <a:rPr lang="cs-CZ" sz="2400" b="1" dirty="0"/>
              <a:t>Acidobazické chování </a:t>
            </a:r>
            <a:r>
              <a:rPr lang="cs-CZ" sz="2400" b="1" dirty="0" smtClean="0"/>
              <a:t>oxokyselin</a:t>
            </a:r>
            <a:endParaRPr lang="cs-CZ" sz="2400" dirty="0"/>
          </a:p>
        </p:txBody>
      </p:sp>
      <p:pic>
        <p:nvPicPr>
          <p:cNvPr id="212996" name="Picture 4" descr="https://media1.shmoop.com/images/chemistry/chembook_acidbase_graphik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5999"/>
            <a:ext cx="2767831" cy="17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1000" y="1486736"/>
            <a:ext cx="5434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Čím slabší je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O-H bond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tím silnější je kyselina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O-H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oslabována v důsledku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rostoucí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tronegativity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centrálního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u.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Zvýšení počtu atomu kyslíku zvyšuje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ční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číslo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ního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Vyšší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číslo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álním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itiv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náboj na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VÃ½sledek obrÃ¡zku pro oxidation number and aci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27858"/>
            <a:ext cx="3478263" cy="19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ps.prenhall.com/wps/media/objects/3084/3158649/blb2204/blb22t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495799"/>
            <a:ext cx="5029200" cy="21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Oxosloučeniny </a:t>
            </a: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halogen</a:t>
            </a:r>
            <a:r>
              <a:rPr lang="cs-CZ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endParaRPr lang="cs-CZ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2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81605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Kyselina jodistá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bílé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krystalické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ú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inky</a:t>
            </a:r>
          </a:p>
          <a:p>
            <a:pPr algn="ctr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130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sklon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vytvá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složit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jších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kondenza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Kyselina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metajodistá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pouze ve formě polymeru (HIO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je nestabilní.</a:t>
            </a:r>
            <a:endParaRPr lang="cs-CZ" altLang="en-US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+ 6 HNO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+ 3 Ba(NO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45058" name="Picture 2" descr="Ortho-PeriodsÃ¤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76" y="1447800"/>
            <a:ext cx="157548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2400" y="59684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Používá se jako oxidační činidlo, oxidačně štěpí vicinální dioly za vzniku karbonylových sloučenin. </a:t>
            </a:r>
          </a:p>
        </p:txBody>
      </p:sp>
    </p:spTree>
    <p:extLst>
      <p:ext uri="{BB962C8B-B14F-4D97-AF65-F5344CB8AC3E}">
        <p14:creationId xmlns:p14="http://schemas.microsoft.com/office/powerpoint/2010/main" val="218322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0292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Jodistany</a:t>
            </a:r>
            <a:endParaRPr lang="cs-CZ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nejb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bezbarvé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ox.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schopností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tšiny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jodistan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alických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krom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NaIO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cs-CZ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Jodistany v alkalickém prostředí existují pravděpodobně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formě dimerního aniontu (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I-O-IO</a:t>
            </a:r>
            <a:r>
              <a:rPr lang="cs-CZ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endParaRPr lang="cs-CZ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 descr="VÃ½sledek obrÃ¡zku pro jodi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6" y="1905000"/>
            <a:ext cx="2000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Periodate cleavag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64" y="5715000"/>
            <a:ext cx="6475868" cy="9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1536" y="5257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NaIO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se používá v organické chemii k rozštěpení diolů za vzniku dvou aldehydů</a:t>
            </a:r>
          </a:p>
        </p:txBody>
      </p:sp>
    </p:spTree>
    <p:extLst>
      <p:ext uri="{BB962C8B-B14F-4D97-AF65-F5344CB8AC3E}">
        <p14:creationId xmlns:p14="http://schemas.microsoft.com/office/powerpoint/2010/main" val="3115765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cs-CZ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jodistanů</a:t>
            </a:r>
            <a:r>
              <a:rPr lang="en-GB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Tepelným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KI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Neutralizac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eliny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odisté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KOH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KIO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alickém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edí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KOH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68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Times New Roman" pitchFamily="18" charset="0"/>
              </a:rPr>
              <a:t>Chalkogeny</a:t>
            </a:r>
            <a:endParaRPr lang="cs-CZ" alt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12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752F48-EE62-4F5D-9F46-93EF7B9CB96C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76250"/>
            <a:ext cx="1206500" cy="6381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1530350"/>
            <a:ext cx="230346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1484313"/>
            <a:ext cx="15573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421063"/>
            <a:ext cx="23161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45088"/>
            <a:ext cx="166846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94300"/>
            <a:ext cx="2160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5272088" y="496888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en-US" baseline="0" dirty="0"/>
              <a:t>Kapalný O</a:t>
            </a:r>
            <a:r>
              <a:rPr lang="cs-CZ" altLang="en-US" baseline="-25000" dirty="0"/>
              <a:t>2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152399" y="1893846"/>
            <a:ext cx="3124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GB" altLang="en-US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konfigurace</a:t>
            </a:r>
            <a:r>
              <a:rPr lang="en-GB" alt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		ns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/>
            <a:endParaRPr lang="cs-CZ" altLang="en-US" baseline="0" dirty="0"/>
          </a:p>
        </p:txBody>
      </p:sp>
      <p:sp>
        <p:nvSpPr>
          <p:cNvPr id="3" name="Obdélník 2"/>
          <p:cNvSpPr/>
          <p:nvPr/>
        </p:nvSpPr>
        <p:spPr>
          <a:xfrm>
            <a:off x="519113" y="725488"/>
            <a:ext cx="239822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400" b="1" u="sng" dirty="0">
                <a:latin typeface="Times New Roman" pitchFamily="18" charset="0"/>
              </a:rPr>
              <a:t>O, S, Se, </a:t>
            </a:r>
            <a:r>
              <a:rPr lang="en-GB" altLang="en-US" sz="2400" b="1" u="sng" dirty="0" err="1">
                <a:latin typeface="Times New Roman" pitchFamily="18" charset="0"/>
              </a:rPr>
              <a:t>Te</a:t>
            </a:r>
            <a:r>
              <a:rPr lang="en-GB" altLang="en-US" sz="2400" b="1" u="sng" dirty="0">
                <a:latin typeface="Times New Roman" pitchFamily="18" charset="0"/>
              </a:rPr>
              <a:t>, Po</a:t>
            </a:r>
            <a:r>
              <a:rPr lang="en-GB" altLang="en-US" sz="2400" b="1" dirty="0">
                <a:latin typeface="Times New Roman" pitchFamily="18" charset="0"/>
              </a:rPr>
              <a:t>   </a:t>
            </a:r>
            <a:endParaRPr lang="cs-CZ" altLang="en-US" sz="2400" b="1" dirty="0">
              <a:latin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800" y="2888574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 od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nejleh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nejt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žším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chalkogen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</a:p>
          <a:p>
            <a:pPr>
              <a:lnSpc>
                <a:spcPct val="80000"/>
              </a:lnSpc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at.polom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klesá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IE,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klesá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elektronegativita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kovový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výjimkou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Po)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5800" y="6033040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radioativní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6553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chovají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edevším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nekovy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áste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polokov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harakter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výrazn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spec. el.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odpor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vysoká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el.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odivost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již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výrazný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elektropoz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itivní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harakter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TeO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íklad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amfoterního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TeO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[Te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výrazn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elektropozitivní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ležit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oxidační čísla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+VI, +IV a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–II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Ox.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íslo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ležité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kyselinotvorné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stálost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ísla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klesá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podél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skupiny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chovají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Au + 6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Au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S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+ 6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koordinace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atom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centrálního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slabá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koordina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oktaedr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(6 OH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skupin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velkého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atomu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obtížná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disociace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cs-CZ" alt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1"/>
            <a:ext cx="8839200" cy="6300788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endParaRPr lang="cs-CZ" altLang="en-US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Ox. 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íslo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IV: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mocenství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projevuje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mírné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ox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idační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vzhledem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elementárnímu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mírné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vzhledem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selenovým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eninám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jodid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znám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sobily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oxidaci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mocných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žkých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chalkogen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chovají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Lewisovy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snadný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vznik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komplex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halogenid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typu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[M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potvrzení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stálosti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mocenství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(k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tvorb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komplexu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dochází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íváním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tetrahalogenid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halogenidy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Ox.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íslo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-II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charakteristické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základní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íslo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ostatních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chalkogen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význam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menší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základní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hydridy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chalkogenidy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8" name="Picture 2" descr="VÃ½sledek obrÃ¡zku pro chalcogenes hydrides acid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7" y="5181600"/>
            <a:ext cx="7273714" cy="14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8915400" cy="6400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Vazebné poměry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chalkogenidech závisejí na elektronegativitě příslušného kovu a chalkogenu.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u silně elektropozitivních kovů (alk. kovy, kovy alk. zemin) se silně elektronegativní chalkogeny (O, S) se tvoří krystalové struktury s iontovým charakterem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s klesajícím rozdílem elektronegativit ubývá iontový charakter ve prospěch kovalentního charakteru (chemie chalkogenů = především chemie kovalentních sloučenin)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dochází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zení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hlavn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eninách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vodíkem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halogeny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(nap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chlorsulfanech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100),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kyslíkatých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kyselinách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samotné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kapalném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daleko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mén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projevuje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ostatních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chalkogen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peroxoslou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skupinou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-O-O-,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nejdelší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zec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nalezen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selen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 Se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1295400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plynný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chemický prvek, tvořící druhou hlavní složku zemské atmosféry. Je biogenním prvkem a jeho přítomnost je nezbytná pro existenci většiny živých organismů na této planetě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Zemi je kyslík velmi rozšířeným prvkem. V atmosféře tvoří plynný kyslík 21 objemových procent.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Voda oceánů, které pokrývají 2/3 zemského povrchu, je hmotnostně z 90 % složena z kyslíku.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zemské kůře je kyslík majoritním prvkem, je přítomen téměř ve všech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horninách, 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form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oxoaniont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hlinitok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sírany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uhli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itany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atd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Al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atd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 je odhadován na 46 až 50 hmotnostních procent.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hlubších vrstvách zemského tělesa zastoupení kyslíku klesá a předpokládá se, že v zemském jádře je přítomen pouze ve stopách.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vesmíru je zastoupení kyslíku podstatně nižší. Na 1 000 atomů vodíku zde připadá pouze jeden atom kyslíku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Zemi je kyslík velmi rozšířeným prvkem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76136" y="381000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26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45915" y="304800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Pouze fluor vykazuje větší elektronegativitu než kyslík a tvoří s ním několik fluoridů, v nichž se kyslík vyskytuje v mocenství O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 O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Všechny fluoridy kyslíku jsou značně nestálé, přesto však existuje reálná možnost jejich využití jako raketového paliva.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svých sloučeninách se kyslík vyskytuje převážně v mocenství O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výjimečně pak jako O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také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superoxidech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(KO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superoxid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draselný) a 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ozonidech.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Záporně dvojmocný kyslík je přítomen ve velmi široké škále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sloučenin, především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 je přítomen ve většině anorganických kyselin a jejich solí. Z těch nejdůležitějších je možno jmenovat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uhličitany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křemičitany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sírany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dusičnany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(NO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−I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fosforečnany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(PO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−III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Alkalické sloučeny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hydroxidy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vyznačují přítomnosti skupiny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OH-.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Mezi nejznámější patří hydroxid sodný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draselný KOH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vápenatý Ca(OH)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hašené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vápno).</a:t>
            </a:r>
          </a:p>
        </p:txBody>
      </p:sp>
    </p:spTree>
    <p:extLst>
      <p:ext uri="{BB962C8B-B14F-4D97-AF65-F5344CB8AC3E}">
        <p14:creationId xmlns:p14="http://schemas.microsoft.com/office/powerpoint/2010/main" val="189525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Ã½sledek obrÃ¡zku pro frost diagram hal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838200"/>
            <a:ext cx="4716909" cy="51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72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2766"/>
            <a:ext cx="8610600" cy="55625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yslík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vytvá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dvojnou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vazbu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pp-pp 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ketonech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karbox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ylových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kyselinách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oxidech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CO, 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aniontech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pp-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vyšších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period 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dvojné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vazby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netvo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max.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ční 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íslo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max.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koordina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ční 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íslo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0" y="37338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 vytváří řadu alotropických modifikací: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volné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kyslíkové radikály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dikyslík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trikyslík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(neboli ozon)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pevný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</a:p>
        </p:txBody>
      </p:sp>
      <p:pic>
        <p:nvPicPr>
          <p:cNvPr id="60418" name="Picture 2" descr="https://upload.wikimedia.org/wikipedia/commons/thumb/3/3e/Phase_diagram_of_solid_oxygen.svg/350px-Phase_diagram_of_solid_oxyg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57699"/>
            <a:ext cx="33337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3200400" y="5072183"/>
            <a:ext cx="1752600" cy="292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1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Kyslík </a:t>
            </a:r>
            <a:endParaRPr lang="cs-CZ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atmosféře převážně jako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dikyslík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21 % objem. t.j. 23 % hmot.);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biatomická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dvojnou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vazbou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 a 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Dikyslík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bezbarvý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bez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zápachu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b.t. = - 218,4</a:t>
            </a:r>
            <a:r>
              <a:rPr lang="cs-CZ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b.v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= - 183</a:t>
            </a:r>
            <a:r>
              <a:rPr lang="cs-CZ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C;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mírn</a:t>
            </a:r>
            <a:r>
              <a:rPr lang="cs-CZ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rozpustný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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/l)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umož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ísun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vodní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živo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ichy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14202"/>
            <a:ext cx="5334000" cy="33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32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2286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obratlovců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difu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nduje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 plic do krve.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Hemoglobin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červených krvinkách váže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barva krve se mění z tmavě na světle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čevenou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z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hemoglobin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uvolňuje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důsledku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Bohr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VÃ½sledek obrÃ¡zku pro hemoglobin bohruv efe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1600200"/>
            <a:ext cx="5306778" cy="19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8495" y="5247257"/>
            <a:ext cx="3122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Hemocyanin"/>
              </a:rPr>
              <a:t>hemocyanin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měkkýši, členovci),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Hemerythrin"/>
              </a:rPr>
              <a:t>hemerythrin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pavouci, korýši)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VÃ½sledek obrÃ¡zku pro haemoglobin bohr eff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92" y="1600200"/>
            <a:ext cx="2803187" cy="26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Ã½sledek obrÃ¡zku pro hemoglobin and hemocyan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3819005"/>
            <a:ext cx="4779524" cy="28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59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6477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Laboratorní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cs-CZ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obvykle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užívá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dikyslík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tlakových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lahví</a:t>
            </a:r>
            <a:endParaRPr lang="en-GB" alt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1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cs-CZ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tepelným</a:t>
            </a:r>
            <a:r>
              <a:rPr lang="en-GB" alt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endParaRPr lang="en-GB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2 Ba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↔ 2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600 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 je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rovnováha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posunuta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vpravo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pod 55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vlevo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2 PbO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2 KMnO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MnO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cs-CZ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katalytickým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alt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cs-CZ" sz="1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oxidací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KMnO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MnSO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+ 8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+ 5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None/>
            </a:pPr>
            <a:endParaRPr lang="cs-CZ" altLang="cs-CZ" sz="1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alt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elektrolýzou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K: 2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+ 2 e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A: 4 OH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- 4 e</a:t>
            </a:r>
            <a:r>
              <a:rPr lang="en-GB" altLang="cs-CZ" sz="2000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en-GB" alt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2/28/Fotosynt%C3%A9za.svg/800px-Fotosynt%C3%A9z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18" y="2667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fotosyntÃ©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8" y="1524000"/>
            <a:ext cx="4656878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91200" y="162301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cs-CZ" dirty="0" smtClean="0"/>
              <a:t>H =  2816 </a:t>
            </a:r>
            <a:r>
              <a:rPr lang="cs-CZ" dirty="0" err="1" smtClean="0"/>
              <a:t>kJ</a:t>
            </a:r>
            <a:r>
              <a:rPr lang="cs-CZ" dirty="0" smtClean="0"/>
              <a:t>/mol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2918" y="685800"/>
            <a:ext cx="866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Hlavním zdrojem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dikyslíku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Zemi je fotosyntéza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VÃ½sledek obrÃ¡zku pro Great Oxygenation E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80910"/>
            <a:ext cx="4833596" cy="3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63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6" y="402178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ow Insects Breat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5238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87763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4800" y="685800"/>
            <a:ext cx="265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Život v období karbonu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8869" y="1812950"/>
            <a:ext cx="212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35 % O</a:t>
            </a:r>
            <a:r>
              <a:rPr lang="cs-CZ" baseline="-25000" dirty="0" smtClean="0"/>
              <a:t>2</a:t>
            </a:r>
            <a:r>
              <a:rPr lang="cs-CZ" dirty="0" smtClean="0"/>
              <a:t> v atmosféře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50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Ã½sledek obrÃ¡zku pro oxyge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7" y="762000"/>
            <a:ext cx="8382000" cy="51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40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76250"/>
            <a:ext cx="8686800" cy="18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zkapaln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destilací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vzduchu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elektrolýzou vody</a:t>
            </a:r>
          </a:p>
          <a:p>
            <a:pPr>
              <a:buFontTx/>
              <a:buChar char="-"/>
            </a:pPr>
            <a:endParaRPr lang="cs-CZ" alt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800" y="5539157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alt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technický</a:t>
            </a:r>
            <a:r>
              <a:rPr lang="en-GB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kyslík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 skladuje v </a:t>
            </a:r>
            <a:r>
              <a:rPr lang="en-GB" altLang="cs-CZ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ocelových</a:t>
            </a:r>
            <a:r>
              <a:rPr lang="en-GB" alt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lahvích</a:t>
            </a:r>
            <a:r>
              <a:rPr lang="en-GB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ozna</a:t>
            </a:r>
            <a:r>
              <a:rPr lang="cs-CZ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ených</a:t>
            </a:r>
            <a:r>
              <a:rPr lang="en-GB" altLang="cs-CZ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modrým</a:t>
            </a:r>
            <a:r>
              <a:rPr lang="en-GB" altLang="cs-CZ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pruhem</a:t>
            </a:r>
            <a:r>
              <a:rPr lang="cs-CZ" altLang="cs-CZ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  <a:r>
              <a:rPr lang="en-GB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tlakem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 15 - 20 MPa 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entily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tlakových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lahví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O</a:t>
            </a:r>
            <a:r>
              <a:rPr lang="en-GB" altLang="cs-CZ" b="1" baseline="-25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mazány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jinak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zne</a:t>
            </a: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</a:t>
            </a: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látkami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hrozí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nebezpe</a:t>
            </a: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cs-CZ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výbuchu</a:t>
            </a:r>
            <a:r>
              <a:rPr lang="cs-CZ" altLang="cs-CZ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3651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VÃ½sledek obrÃ¡zku pro water electro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098"/>
            <a:ext cx="3180254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73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736" y="152400"/>
            <a:ext cx="8767864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Využití atmosférického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neviditelná složka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vzduchu nutnou 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spalování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prakticky každého fosilního paliva (technologická oxidace fosilních paliv)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výroba elektrické energie – spalování fosilních paliv v tepelných elektrárnách (často v kombinaci s výrobou technologického tepla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výroba technologického tepla – spalování fosilních paliv v teplárnách (často v kombinaci s výrobou elektrické energie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pohon motorů a turbín – ve všech druzích spalovacích motorů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turbín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vytápění domácností v domovních kotelnách, kamnech či 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krbech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příprava pokrmů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(např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plynové sporáky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nouzové osvětlování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(např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svíčky, petrolejové lampy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oroze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kovů je způsobená nežádoucí oxidací kovů a dalšími doprovodnými chemickými reakcemi.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77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6409" y="1524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kyslíku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medicíně se čistý kyslík používá při operacích a traumatických stavech pro podporu pacientova dýchání a lepšímu okysličení organismu.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Směsi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kyslíku s inertními plyny slouží potápěčům k potlačení dekompresní nemoci. Je součástí i všech ostatních dýchacích plynů, které se používají pro potápění do velkých hloubek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Také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vysokohorští horolezci a letci se v nutných případech uchylují k dýchání čistého kyslíku. To proto, že zvýšením koncentrace kyslíku se zvýší jeho parciální tlak a ulehčí se tak dýchání v řídké atmosféře a předejde vysokohorské nemoci.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piloti stíhacích letadel jsou vybaveni směsmi stlačených plynů, jejichž základní složkou je kyslík. </a:t>
            </a:r>
          </a:p>
        </p:txBody>
      </p:sp>
    </p:spTree>
    <p:extLst>
      <p:ext uri="{BB962C8B-B14F-4D97-AF65-F5344CB8AC3E}">
        <p14:creationId xmlns:p14="http://schemas.microsoft.com/office/powerpoint/2010/main" val="83993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3810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</a:t>
            </a: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oru</a:t>
            </a:r>
            <a:endParaRPr lang="cs-CZ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04800" y="1431102"/>
            <a:ext cx="85534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difluorid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kyslíku je bezbarvý plyn, v kapalné formě se jedná o tmavě žlutou kapalinu. S vodou téměř nereaguje, ale reakce s vodní párou probíhá explozivně za vývoje značného množství tepla: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OF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+ 2HF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Příprava: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1) tavnou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elektrolýzou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hydrofluoridu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draselného KHF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2) reakcí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fluoru se zředěným roztokem hydroxidu sodného: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2F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+ 2NaOH → OF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+ 2NaF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HFO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jediná známá kyslíkatá kyselina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fluoru. Připravuje se reakcí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fluoru s ledem: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O(s) → HFO + HF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2374" y="5722225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fluoridy kyslíku: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 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19138" name="Picture 2" descr="VÃ½sledek obrÃ¡zku pro of2 lewis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93" y="2438400"/>
            <a:ext cx="1905000" cy="9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0" name="Picture 4" descr="VÃ½sledek obrÃ¡zku pro o2f2 lewis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88862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commons/thumb/7/7c/Tetraoxygen_difluoride.svg/1920px-Tetraoxygen_difluorid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22280"/>
            <a:ext cx="2438400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800" y="304800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Použití kyslíku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hoření směsi kyslíku s acetylenem lze dosáhnout teploty cca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3150 – 3200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°C. Proto 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kyslíko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-acetylenový plamen využívá 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řezání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oceli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tavení kovů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vysokým bodem tání, například platinových kovů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 C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(g) + 5 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4 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(g) + 2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O(g)      ΔH 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−1253.3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/mol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výrobě oceli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nutné především odstranit z matrice železa přebytečný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uhlík (ve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formě karbidu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železa).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Tento přebytečný uhlík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odstraňuje spálením obvykle v tzv. konvertoru, a to vháněním vzduchu v Bessemerově a Thomasově konvertoru nebo vháněním čistého kyslíku do roztaveného železa v kyslíkovém konvertoru), kde za vysoké teploty taveniny dochází k oxidaci přítomného uhlíku na plynné oxidy, které odcházejí jako spaliny.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Kapalný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 většinou slouží jako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okysličovadlo raketových motorů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letech kosmických lodí.</a:t>
            </a: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Kyslík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používá jako jedna ze složek pro náplň některých typů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palivových článků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50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81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Singletový kyslík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2535677"/>
            <a:ext cx="3429000" cy="121920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Tripletový kyslík (</a:t>
            </a:r>
            <a:r>
              <a:rPr lang="cs-CZ" alt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běžná, základní forma kyslíku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(Multiplicita = 3)</a:t>
            </a:r>
          </a:p>
          <a:p>
            <a:pPr eaLnBrk="1" hangingPunct="1"/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9" name="Picture 55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76" y="3714929"/>
            <a:ext cx="5701092" cy="28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10200" y="25146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Singletový kyslík (</a:t>
            </a:r>
            <a:r>
              <a:rPr lang="cs-CZ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– krátce-žijící, excitovaná forma kyslíku, silné oxidační účinky</a:t>
            </a:r>
          </a:p>
          <a:p>
            <a:pPr algn="ctr"/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	(Multiplicita = 1)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2400" y="1323466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při některých fotochemických reakcích, kdy látka absorbující světlo převede tripletový kyslík na reaktivní kyslík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singletový.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3173412" cy="58578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řechody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alt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ákladními</a:t>
            </a:r>
            <a:r>
              <a:rPr lang="cs-CZ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excitovanými stavy</a:t>
            </a:r>
            <a:r>
              <a:rPr lang="en-GB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en-US" sz="20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29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040427"/>
              </p:ext>
            </p:extLst>
          </p:nvPr>
        </p:nvGraphicFramePr>
        <p:xfrm>
          <a:off x="4114800" y="228600"/>
          <a:ext cx="4697457" cy="327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CS ChemDraw Drawing" r:id="rId3" imgW="3738880" imgH="2608580" progId="ChemDraw.Document.6.0">
                  <p:embed/>
                </p:oleObj>
              </mc:Choice>
              <mc:Fallback>
                <p:oleObj name="CS ChemDraw Drawing" r:id="rId3" imgW="3738880" imgH="26085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8600"/>
                        <a:ext cx="4697457" cy="327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1" name="Picture 53" descr="VÃ½sledek obrÃ¡zku pro singlet oxy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2" y="3810000"/>
            <a:ext cx="7239000" cy="27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(Foto)g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enerace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singletov</a:t>
            </a:r>
            <a:r>
              <a:rPr lang="cs-CZ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ého</a:t>
            </a:r>
            <a:r>
              <a:rPr lang="cs-CZ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kyslíku</a:t>
            </a:r>
            <a:r>
              <a:rPr lang="en-US" alt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867400" y="190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H</a:t>
            </a:r>
            <a:r>
              <a:rPr lang="en-US" altLang="en-US" sz="2000" baseline="-25000"/>
              <a:t>2</a:t>
            </a:r>
            <a:r>
              <a:rPr lang="en-US" altLang="en-US" baseline="0"/>
              <a:t>O</a:t>
            </a:r>
            <a:r>
              <a:rPr lang="en-US" altLang="en-US" sz="2000" baseline="-25000"/>
              <a:t>2</a:t>
            </a:r>
            <a:r>
              <a:rPr lang="en-US" altLang="en-US" sz="2000" baseline="0"/>
              <a:t> </a:t>
            </a:r>
            <a:r>
              <a:rPr lang="en-US" altLang="en-US" baseline="0"/>
              <a:t>+ OC</a:t>
            </a:r>
            <a:r>
              <a:rPr lang="cs-CZ" altLang="en-US" baseline="0"/>
              <a:t>l</a:t>
            </a:r>
            <a:r>
              <a:rPr lang="en-US" altLang="en-US"/>
              <a:t>-</a:t>
            </a:r>
            <a:endParaRPr lang="en-US" altLang="en-US" baseline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239000" y="3657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 dirty="0"/>
              <a:t>H</a:t>
            </a:r>
            <a:r>
              <a:rPr lang="en-US" altLang="en-US" sz="2000" baseline="-25000" dirty="0"/>
              <a:t>2</a:t>
            </a:r>
            <a:r>
              <a:rPr lang="en-US" altLang="en-US" baseline="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baseline="-25000" dirty="0"/>
              <a:t> </a:t>
            </a:r>
            <a:r>
              <a:rPr lang="en-US" altLang="en-US" baseline="0" dirty="0"/>
              <a:t>+</a:t>
            </a:r>
            <a:r>
              <a:rPr lang="en-US" altLang="en-US" baseline="-25000" dirty="0"/>
              <a:t> </a:t>
            </a:r>
            <a:r>
              <a:rPr lang="en-US" altLang="en-US" baseline="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baseline="-25000" dirty="0"/>
              <a:t> </a:t>
            </a:r>
            <a:r>
              <a:rPr lang="en-US" altLang="en-US" dirty="0"/>
              <a:t>-</a:t>
            </a:r>
            <a:endParaRPr lang="en-US" altLang="en-US" baseline="-25000" dirty="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600200" y="3657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O</a:t>
            </a:r>
            <a:r>
              <a:rPr lang="en-US" altLang="en-US" baseline="-25000"/>
              <a:t>3</a:t>
            </a:r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4953000" y="2057400"/>
            <a:ext cx="1588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flipV="1">
            <a:off x="4953000" y="4267200"/>
            <a:ext cx="1588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rot="16200000" flipV="1">
            <a:off x="3428206" y="2820194"/>
            <a:ext cx="1588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rot="5400000" flipH="1" flipV="1">
            <a:off x="6314281" y="3010694"/>
            <a:ext cx="1588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rot="2700000" flipV="1">
            <a:off x="4114800" y="3886200"/>
            <a:ext cx="1588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rot="2700000" flipV="1">
            <a:off x="5943600" y="2209800"/>
            <a:ext cx="1588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rot="8100000" flipV="1">
            <a:off x="3956050" y="2139950"/>
            <a:ext cx="1588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 rot="8100000" flipV="1">
            <a:off x="5866606" y="3963194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4633913" y="3505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1</a:t>
            </a:r>
            <a:r>
              <a:rPr lang="en-US" altLang="en-US" sz="2800" baseline="0"/>
              <a:t>O</a:t>
            </a:r>
            <a:r>
              <a:rPr lang="en-US" altLang="en-US" baseline="-25000"/>
              <a:t>2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6629400" y="5486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O</a:t>
            </a:r>
            <a:r>
              <a:rPr lang="en-US" altLang="en-US" sz="2000" baseline="-25000"/>
              <a:t>2</a:t>
            </a:r>
            <a:r>
              <a:rPr lang="en-US" altLang="en-US" baseline="-25000"/>
              <a:t> </a:t>
            </a:r>
            <a:r>
              <a:rPr lang="en-US" altLang="en-US"/>
              <a:t>-</a:t>
            </a: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533400" y="5257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MoO</a:t>
            </a:r>
            <a:r>
              <a:rPr lang="en-US" altLang="en-US" sz="2000" baseline="-25000"/>
              <a:t>4 </a:t>
            </a:r>
            <a:r>
              <a:rPr lang="en-US" altLang="en-US" sz="2000"/>
              <a:t>2</a:t>
            </a:r>
            <a:r>
              <a:rPr lang="en-US" altLang="en-US"/>
              <a:t>- </a:t>
            </a:r>
            <a:r>
              <a:rPr lang="en-US" altLang="en-US" baseline="0"/>
              <a:t>(WO</a:t>
            </a:r>
            <a:r>
              <a:rPr lang="en-US" altLang="en-US" baseline="-25000"/>
              <a:t>4</a:t>
            </a:r>
            <a:r>
              <a:rPr lang="en-US" altLang="en-US"/>
              <a:t>2-</a:t>
            </a:r>
            <a:r>
              <a:rPr lang="en-US" altLang="en-US" baseline="0"/>
              <a:t>)</a:t>
            </a:r>
            <a:r>
              <a:rPr lang="en-US" altLang="en-US" sz="2000" baseline="0"/>
              <a:t> </a:t>
            </a:r>
            <a:r>
              <a:rPr lang="en-US" altLang="en-US" baseline="0"/>
              <a:t>+ H</a:t>
            </a:r>
            <a:r>
              <a:rPr lang="en-US" altLang="en-US" baseline="-25000"/>
              <a:t>2</a:t>
            </a:r>
            <a:r>
              <a:rPr lang="en-US" altLang="en-US" baseline="0"/>
              <a:t>O</a:t>
            </a:r>
            <a:r>
              <a:rPr lang="en-US" altLang="en-US" baseline="-25000"/>
              <a:t>2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219200" y="1828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 dirty="0"/>
              <a:t>RCOOOH + H</a:t>
            </a:r>
            <a:r>
              <a:rPr lang="en-US" altLang="en-US" baseline="-25000" dirty="0"/>
              <a:t>2</a:t>
            </a:r>
            <a:r>
              <a:rPr lang="en-US" altLang="en-US" baseline="0" dirty="0"/>
              <a:t>O</a:t>
            </a:r>
            <a:r>
              <a:rPr lang="en-US" altLang="en-US" baseline="-25000" dirty="0"/>
              <a:t>2</a:t>
            </a:r>
            <a:r>
              <a:rPr lang="en-US" altLang="en-US" baseline="0" dirty="0"/>
              <a:t> </a:t>
            </a: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657600" y="1447800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3</a:t>
            </a:r>
            <a:r>
              <a:rPr lang="en-US" altLang="en-US" baseline="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baseline="-25000" dirty="0"/>
              <a:t> </a:t>
            </a:r>
            <a:r>
              <a:rPr lang="en-US" altLang="en-US" baseline="0" dirty="0"/>
              <a:t>+ </a:t>
            </a:r>
            <a:r>
              <a:rPr lang="cs-CZ" altLang="en-US" baseline="0" dirty="0" err="1" smtClean="0"/>
              <a:t>fotos</a:t>
            </a:r>
            <a:r>
              <a:rPr lang="en-US" altLang="en-US" baseline="0" dirty="0" err="1"/>
              <a:t>ensitizer</a:t>
            </a:r>
            <a:endParaRPr lang="en-US" altLang="en-US" baseline="0" dirty="0"/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3962400" y="5638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baseline="0" dirty="0" smtClean="0"/>
              <a:t>e</a:t>
            </a:r>
            <a:r>
              <a:rPr lang="en-US" altLang="en-US" baseline="0" dirty="0" err="1" smtClean="0"/>
              <a:t>ndoperoxid</a:t>
            </a:r>
            <a:r>
              <a:rPr lang="cs-CZ" altLang="en-US" baseline="0" dirty="0"/>
              <a:t>y</a:t>
            </a:r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077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868" y="614064"/>
            <a:ext cx="8686800" cy="55880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Singletový kyslík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může být připraven též chemickými metodami: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22222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1) rozklad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triethylsilyl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hydrotrioxidu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generovaného </a:t>
            </a:r>
            <a:r>
              <a:rPr kumimoji="0" lang="cs-CZ" altLang="cs-CZ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in </a:t>
            </a:r>
            <a:r>
              <a:rPr kumimoji="0" lang="cs-CZ" altLang="cs-CZ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situ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lang="cs-CZ" altLang="cs-CZ" sz="2000" dirty="0">
                <a:solidFill>
                  <a:srgbClr val="222222"/>
                </a:solidFill>
              </a:rPr>
              <a:t>z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triethylsilanu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a ozonu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	(C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5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SiH + 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→ (C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5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SiOOOH → (C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5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SiOH + 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cs-CZ" altLang="cs-CZ" sz="20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1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Δ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g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) Reakcí peroxidu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vodíku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  <a:r>
              <a:rPr lang="cs-CZ" altLang="cs-CZ" sz="2000" dirty="0"/>
              <a:t>s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chlonanem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sodným ve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vodě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		H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+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NaOCl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→ 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cs-CZ" altLang="cs-CZ" sz="20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1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Δ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g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) +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NaCl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+ H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  <a:p>
            <a:pPr lvl="0" eaLnBrk="0" hangingPunct="0"/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3)  </a:t>
            </a:r>
            <a:r>
              <a:rPr kumimoji="0" lang="en-US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Rozkladem</a:t>
            </a:r>
            <a:r>
              <a:rPr kumimoji="0" lang="en-US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</a:t>
            </a:r>
            <a:r>
              <a:rPr kumimoji="0" lang="en-US" altLang="cs-CZ" sz="20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III</a:t>
            </a:r>
            <a:r>
              <a:rPr kumimoji="0" lang="en-US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ozonid</a:t>
            </a:r>
            <a:r>
              <a:rPr lang="cs-CZ" altLang="cs-CZ" sz="2000" dirty="0" smtClean="0">
                <a:solidFill>
                  <a:srgbClr val="222222"/>
                </a:solidFill>
              </a:rPr>
              <a:t>u </a:t>
            </a:r>
            <a:r>
              <a:rPr lang="cs-CZ" altLang="cs-CZ" sz="2000" dirty="0">
                <a:solidFill>
                  <a:srgbClr val="222222"/>
                </a:solidFill>
              </a:rPr>
              <a:t>generovaného </a:t>
            </a:r>
            <a:r>
              <a:rPr lang="cs-CZ" altLang="cs-CZ" sz="2000" i="1" dirty="0">
                <a:solidFill>
                  <a:srgbClr val="222222"/>
                </a:solidFill>
              </a:rPr>
              <a:t>in </a:t>
            </a:r>
            <a:r>
              <a:rPr lang="cs-CZ" altLang="cs-CZ" sz="2000" i="1" dirty="0" err="1" smtClean="0">
                <a:solidFill>
                  <a:srgbClr val="222222"/>
                </a:solidFill>
              </a:rPr>
              <a:t>situ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		(RO)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 + 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→ (RO)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		(RO)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→ (RO)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PO + 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cs-CZ" altLang="cs-CZ" sz="20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1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Δ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g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Metodu lze požít i v nevodném prostředí.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222222"/>
              </a:solidFill>
            </a:endParaRPr>
          </a:p>
          <a:p>
            <a:pPr eaLnBrk="0" hangingPunct="0"/>
            <a:r>
              <a:rPr lang="cs-CZ" sz="2000" dirty="0" smtClean="0"/>
              <a:t>Životnost </a:t>
            </a:r>
            <a:r>
              <a:rPr lang="en-US" sz="2000" dirty="0" smtClean="0"/>
              <a:t>singlet</a:t>
            </a:r>
            <a:r>
              <a:rPr lang="cs-CZ" sz="2000" dirty="0" err="1" smtClean="0"/>
              <a:t>ového</a:t>
            </a:r>
            <a:r>
              <a:rPr lang="en-US" sz="2000" dirty="0" smtClean="0"/>
              <a:t> </a:t>
            </a:r>
            <a:r>
              <a:rPr lang="cs-CZ" sz="2000" dirty="0" smtClean="0"/>
              <a:t>kyslíku</a:t>
            </a:r>
            <a:r>
              <a:rPr lang="en-US" sz="2000" dirty="0" smtClean="0"/>
              <a:t> </a:t>
            </a:r>
            <a:r>
              <a:rPr lang="cs-CZ" sz="2000" dirty="0" smtClean="0"/>
              <a:t>závisí na </a:t>
            </a:r>
            <a:r>
              <a:rPr lang="en-US" sz="2000" dirty="0" smtClean="0"/>
              <a:t>m</a:t>
            </a:r>
            <a:r>
              <a:rPr lang="cs-CZ" sz="2000" dirty="0" smtClean="0"/>
              <a:t>é</a:t>
            </a:r>
            <a:r>
              <a:rPr lang="en-US" sz="2000" dirty="0" err="1" smtClean="0"/>
              <a:t>diu</a:t>
            </a:r>
            <a:r>
              <a:rPr lang="cs-CZ" sz="2000" dirty="0" smtClean="0"/>
              <a:t>: </a:t>
            </a:r>
          </a:p>
          <a:p>
            <a:pPr eaLnBrk="0" hangingPunct="0"/>
            <a:r>
              <a:rPr lang="cs-CZ" sz="2000" dirty="0"/>
              <a:t> </a:t>
            </a:r>
            <a:r>
              <a:rPr lang="cs-CZ" sz="2000" dirty="0" smtClean="0"/>
              <a:t>    v </a:t>
            </a:r>
            <a:r>
              <a:rPr lang="en-US" sz="2000" dirty="0" smtClean="0"/>
              <a:t>organic</a:t>
            </a:r>
            <a:r>
              <a:rPr lang="cs-CZ" sz="2000" dirty="0" err="1" smtClean="0"/>
              <a:t>kých</a:t>
            </a:r>
            <a:r>
              <a:rPr lang="cs-CZ" sz="2000" dirty="0" smtClean="0"/>
              <a:t> rozpouštědlech </a:t>
            </a:r>
            <a:r>
              <a:rPr lang="en-US" sz="2000" dirty="0" smtClean="0"/>
              <a:t>mi</a:t>
            </a:r>
            <a:r>
              <a:rPr lang="cs-CZ" sz="2000" dirty="0" smtClean="0"/>
              <a:t>k</a:t>
            </a:r>
            <a:r>
              <a:rPr lang="en-US" sz="2000" dirty="0" smtClean="0"/>
              <a:t>rose</a:t>
            </a:r>
            <a:r>
              <a:rPr lang="cs-CZ" sz="2000" dirty="0" smtClean="0"/>
              <a:t>kundy, </a:t>
            </a:r>
          </a:p>
          <a:p>
            <a:pPr eaLnBrk="0" hangingPunct="0"/>
            <a:r>
              <a:rPr lang="cs-CZ" sz="2000" dirty="0"/>
              <a:t> </a:t>
            </a:r>
            <a:r>
              <a:rPr lang="cs-CZ" sz="2000" dirty="0" smtClean="0"/>
              <a:t>    v rozpouštědlech bez</a:t>
            </a:r>
            <a:r>
              <a:rPr lang="en-US" sz="2000" dirty="0" smtClean="0"/>
              <a:t> </a:t>
            </a:r>
            <a:r>
              <a:rPr lang="en-US" sz="2000" dirty="0"/>
              <a:t>C-H </a:t>
            </a:r>
            <a:r>
              <a:rPr lang="cs-CZ" sz="2000" dirty="0" smtClean="0"/>
              <a:t>vazeb </a:t>
            </a:r>
            <a:r>
              <a:rPr lang="en-US" sz="2000" dirty="0"/>
              <a:t>se</a:t>
            </a:r>
            <a:r>
              <a:rPr lang="cs-CZ" sz="2000" dirty="0"/>
              <a:t>kundy</a:t>
            </a:r>
            <a:r>
              <a:rPr lang="en-US" sz="2000" dirty="0" smtClean="0"/>
              <a:t>.</a:t>
            </a:r>
            <a:endParaRPr lang="cs-CZ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57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7975" y="165202"/>
            <a:ext cx="8534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altLang="cs-CZ" sz="20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0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Singletový </a:t>
            </a:r>
            <a:r>
              <a:rPr lang="cs-CZ" altLang="cs-CZ" sz="2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kyslík </a:t>
            </a:r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</a:t>
            </a:r>
            <a:r>
              <a:rPr lang="cs-CZ" altLang="cs-CZ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produkován  molekulách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fylu během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otosynt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ézy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Karoteny působí jako „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zhášeče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” singletového kyslíku, neboť ho převádějí na stabilnější tripletovou formu.</a:t>
            </a:r>
          </a:p>
          <a:p>
            <a:endParaRPr lang="en-US" dirty="0"/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fysiologických biochemických reakcích (např. v dýchacím řetězci) vzniká malé množství singletového kyslíku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U savců je s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ingletový kyslík jednou z forem reaktivního kyslíku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oxidující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LDL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enol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ické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mohou sloužit k  eliminaci těchto reaktivních částic. 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Singletový kyslík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využívá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tzv.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otodynamic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terap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VÃ½sledek obrÃ¡zku pro beta carot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beta carote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9" y="4953000"/>
            <a:ext cx="3581400" cy="9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VÃ½sledek obrÃ¡zku pro polyfeno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971800"/>
            <a:ext cx="4407964" cy="3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8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 descr="VÃ½sledek obrÃ¡zku pro singlet oxygen reactions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23695"/>
            <a:ext cx="8621043" cy="47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VÃ½sledek obrÃ¡zku pro singletovÃ½ kyslÃ­k reak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singletovÃ½ kyslÃ­k reak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singletovÃ½ kyslÃ­k reak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Ã½sledek obrÃ¡zku pro singletovÃ½ kyslÃ­k reakc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42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83" y="4648201"/>
            <a:ext cx="4053517" cy="20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28600" y="5257799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4) tvorba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1,2-dioxetanes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jako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1,3-cy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lohexadien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tvoří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4+2]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3736" y="304800"/>
            <a:ext cx="86106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Singletový kyslík umožňuje některé chemické reakce, které neběží s tripletovým 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Diels–Alder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[4+2]-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[2+2]-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iční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thioether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 na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sulfoxid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 descr="https://upload.wikimedia.org/wikipedia/commons/thumb/b/bb/Singlet_Oxygenation_Citronellol.svg/1280px-Singlet_Oxygenation_Citronello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86" y="1872229"/>
            <a:ext cx="4610100" cy="27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8055" y="2408872"/>
            <a:ext cx="4171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alkenovými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ovými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kupinami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 vzniku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hydroperoxidů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R–O–OH (R = alkyl),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který může být následně redukován na odpovídající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allyl 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9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88022" y="5335009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Stopy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singlet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ového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vyskytují v horních vrstvách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fotochemickém smogu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VÃ½sledek obrÃ¡zku pro photodegradation of poly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47" y="3733800"/>
            <a:ext cx="4881751" cy="10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23" y="1219200"/>
            <a:ext cx="5424875" cy="21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3711" y="356840"/>
            <a:ext cx="6849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Singletový </a:t>
            </a:r>
            <a:r>
              <a:rPr lang="cs-CZ" altLang="cs-CZ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kyslík se také podílí na </a:t>
            </a:r>
            <a:r>
              <a:rPr lang="cs-CZ" altLang="cs-CZ" sz="20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fotodegradaci</a:t>
            </a:r>
            <a:r>
              <a:rPr lang="cs-CZ" altLang="cs-CZ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polymerů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1461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12192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vysoce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reaktivní plyn modré barvy a charakteristického zápachu s mimořádně silnými oxidačními účinky. Při teplotě -112 °C kondenzuje na kapalný tmavě modrý ozon a při -193 °C se tvoří červenofialový pevný ozon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Lomená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úhel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116</a:t>
            </a:r>
            <a:r>
              <a:rPr lang="cs-CZ" alt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značný dipólový moment. Přítomnost dipólového momentu přispívá k zesílení van der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Waalsových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mezimolekulových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přitažlivých sil a spolu s vyšší hmotností molekuly ke snížení těkavosti ozonu ve srovnání s kyslíkem.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ozpustnost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ozonu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tší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Struktura oz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37818"/>
            <a:ext cx="2667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1596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Ozon 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trikyslík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cs-CZ" altLang="cs-CZ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VÃ½sledek obrÃ¡zku pro ozone lew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1"/>
            <a:ext cx="4876800" cy="13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229600" cy="3810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Oxoslou</a:t>
            </a:r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eniny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endParaRPr lang="cs-CZ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i1.wp.com/img.sparknotes.com/content/testprep/bookimgs/sat2/chemistry/0003/sat117002_06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861" y="1362113"/>
            <a:ext cx="1483019" cy="20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4800" y="1024843"/>
            <a:ext cx="859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O,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vysoce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reaktivní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VÃ½sledek obrÃ¡zku pro iodine frost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784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66" y="2895600"/>
            <a:ext cx="4370028" cy="22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119190" cy="12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42" y="5458230"/>
            <a:ext cx="579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2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5643" y="228600"/>
            <a:ext cx="8839200" cy="40491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Ozon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vzniká působením elektrických výbojů nebo krátkovlnného 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UV záření 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(například UV-C) na molekuly obyčejného kyslíku, přičemž tato reakce probíhá ve dvou stupních. V prvním dodaná energie rozštěpí dvouatomovou molekulu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dikyslíku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na dva atomy, tedy na dva vysoce reaktivní jednoatomové radikály, které se okamžitě spojí s další molekulou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dikyslíku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 za vzniku ozonu: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				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+ </a:t>
            </a:r>
            <a:r>
              <a:rPr kumimoji="0" lang="cs-CZ" altLang="cs-CZ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hν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→ 2 O,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				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+ O → 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Ozon je silné oxidační činidlo. Je nestabilní a reakcí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				2O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3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→ 3O</a:t>
            </a:r>
            <a:r>
              <a:rPr kumimoji="0" lang="cs-CZ" altLang="cs-CZ" sz="2000" b="0" i="0" u="none" strike="noStrike" cap="none" normalizeH="0" baseline="-3000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2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se rozkládá na obyčejný kyslík. Průběh reakce se zrychluje se stoupající teplotou a stoupajícím tlakem. Přeměnu ozonu na kyslík urychlují také některé chemické sloučeniny a radikály, například atomy fluoru a chloru.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57200" y="4442298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rozkladem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KMnO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kys.sírovou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Mn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4 MnO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+ 3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(2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2) 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sobením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el.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výboje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ozonizátorech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76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5334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Elektrickým výbojem v atmosféře čistého kyslíku vzniká směs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kyslíku s ozonem, kde podíl 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dosahuje obvykle 10 %. Čistý ozon lze pak připravit frakční destilací této plynné směsi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chemických laboratořích slouží jako oxidační činidlo, zejména v organické syntéze a při přípravě některých peroxidických sloučenin.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VÃ½sledek obrÃ¡zku pro ozone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5722"/>
            <a:ext cx="646061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" y="5213866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průmyslu se používá především k bělení textilních látek) nebo  celulózy při výrobě papíru.</a:t>
            </a:r>
          </a:p>
        </p:txBody>
      </p:sp>
    </p:spTree>
    <p:extLst>
      <p:ext uri="{BB962C8B-B14F-4D97-AF65-F5344CB8AC3E}">
        <p14:creationId xmlns:p14="http://schemas.microsoft.com/office/powerpoint/2010/main" val="3783145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152400"/>
            <a:ext cx="89121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Baktericidní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účinky ozonu se někdy využívají k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dezinfekci pitné vody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místo plynného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chloru, chlornanů, chloraminu nebo oxidu chloričitého,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 první fáze před použitím uvedených látek (tzv. 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preozonizace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Výhodou je, že i při malých dávkách inaktivuje parazitické prvoky a že oxiduje organické látky, aniž by docházelo k tvorbě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karcinogenních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halogenoaných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molekul.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potravinářském průmyslu 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dezinfekci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provozoven a 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povrchové konzervaci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potravinářských výrobků, v zemědělství 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povrchovému ošetření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zeleniny a ovoce (zejména zabránění růstu plísní a kvasinek).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medicíně se využívá například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léčbu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akné, atopických ekzémů a dalších kožních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defektů. 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medicíně slouží ke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sterilizaci nástrojů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11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2932" y="5334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vysokých koncentracích </a:t>
            </a:r>
            <a:r>
              <a:rPr lang="cs-CZ" altLang="cs-CZ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ozon jedovatý a protože </a:t>
            </a:r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lidském těle způsobuje tvorbu volných radikálů, je pro člověka a některé 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živočichy karcinogenní</a:t>
            </a:r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U řady druhů bakterií byla pozorována při nízkých koncentracích </a:t>
            </a:r>
            <a:r>
              <a:rPr lang="cs-CZ" altLang="cs-CZ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altLang="cs-CZ" sz="20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mutagenicita</a:t>
            </a:r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 </a:t>
            </a:r>
            <a:r>
              <a:rPr lang="cs-CZ" altLang="cs-CZ" sz="2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vyšších koncentracích ozon mikroorganismy </a:t>
            </a:r>
            <a:r>
              <a:rPr lang="cs-CZ" altLang="cs-CZ" sz="20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zabíjí).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Ozon jako silné oxidační činidlo může reagovat s celou škálou biologicky významných látek a způsobuje vznik peroxidů polynenasycených mastných kyselin a aminokyselin enzymů a koenzymů atd. Proto působí negativně na buněčné membrány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Ozon poškozuje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rostlinné pletiva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Příznakem jsou žluté chlorotické skvrny, nebo drobné červené skvrnky,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bronzovité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zbarvení horní vrstvy, zatímco žilky zůstávají zelené.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VÃ½sledek obrÃ¡zku pro ozone 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45" y="4648200"/>
            <a:ext cx="4029859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64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04800" y="457200"/>
            <a:ext cx="8646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Kromě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toho je ozon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(spolu s dalšími reaktivními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speciemi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kyslíku)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těle teplokrevných živočichů produkován v bílých krvinkách a uvolňován do krve a tkání, čímž pomáhá při likvidaci choroboplodných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zárodků.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Poněkud diskutabilní jsou účinky „ozonové terapie“.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2" name="Picture 2" descr="VÃ½sledek obrÃ¡zku pro ozon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91" y="2438400"/>
            <a:ext cx="23622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35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066800"/>
            <a:ext cx="8763000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nadmořské výšce okolo 25 km (stratosféra) je vrstva ozonu (O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velmi důležitá pro život na Zemi, absorbuje krátkovlnné UV záření (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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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380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které poškozuje většinu živých organismů; v nadmořských výškách nad 25 km vzrůstá ve velmi řídké atmosféře podíl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kyslíku O jako důsledek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fotoiniciované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disociace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dikyslíku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O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vznikající atomární kyslík následnou reakcí s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dikyslíkem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tvoří ozon: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↔ 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3" descr="139228main_OZONE_09-11_figure%20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04087"/>
            <a:ext cx="25939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zone-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92398"/>
            <a:ext cx="2801566" cy="300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28840" y="381000"/>
            <a:ext cx="572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Ozonová vrstva atmosféry Země</a:t>
            </a:r>
          </a:p>
        </p:txBody>
      </p:sp>
    </p:spTree>
    <p:extLst>
      <p:ext uri="{BB962C8B-B14F-4D97-AF65-F5344CB8AC3E}">
        <p14:creationId xmlns:p14="http://schemas.microsoft.com/office/powerpoint/2010/main" val="1873512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Troposférický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2400" y="990600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minoritní složkou nízké atmosféry, zejména fotochemického smogu.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Vzniká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složitými chemickými reakcemi oxidů dusíku s těkavými organickými sloučeninami za horkých letních dnů a bezvětří, a to především v městských a průmyslových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oblastech.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 přízemního ozonu pozorujeme především za slunečných horkých letních dnů v lokalitách s vysokou koncentrací výfukových plynů - oxidů dusíku a těkavých organických látek v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ovzduší ( =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otochemický smog).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VÃ½sledek obrÃ¡zku pro photochemical sm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30" y="3793923"/>
            <a:ext cx="3332534" cy="27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Ã½sledek obrÃ¡zku pro photochemical smog 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7" y="3908516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43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Poměr </a:t>
            </a:r>
            <a:r>
              <a:rPr lang="cs-CZ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O/</a:t>
            </a:r>
            <a:r>
              <a:rPr lang="cs-CZ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178340" y="10668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vody obsahující 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odpařují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něco rychleji než molekuly vody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obsahující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 t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jev je výraznější při nižších teplotách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Během období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nízkých teplot má odpařená voda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obsahovat vyšší podíl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neodpařená voda zas vyšší podíl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Vodní o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rganism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pak zabudovávají více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svého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skelet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resp. lastur, než by tomu bylo v teplejších obdobích.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odobně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lze poměr 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O/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sledovat také v ledovcích.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VÃ½sledek obrÃ¡zku pro oxygen 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55599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me evolution of oxygen-18 concentration on the scale of 500 million years showing many local peak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91" y="3390898"/>
            <a:ext cx="446825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4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Síra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969" y="990600"/>
            <a:ext cx="8839200" cy="4906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nekovový chemický prvek žluté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barvy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(b.t.=119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b.v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.=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Pevná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síra se vyskytuje v několika alotropických modifikacích:</a:t>
            </a:r>
          </a:p>
          <a:p>
            <a:pPr algn="just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Kosočtverečná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α)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stálá modifikace, na kterou postupně přecházejí ostatní modifikace, žlutá látka nerozpustná ve vodě, dobře rozpustná v sirouhlíku,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etanolu nebo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etheru. Je dobrý elektrický a tepelný izolant, molekula je monocyklická,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oktaatomická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(S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teplotě 95,3 °C přechází na modifikaci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jednoklonnou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β),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připraví se krystalizací kapalné síry při teplotě 100 °C a rychlým ochlazením na teplotu přibližně 20 °C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její molekuly jsou cyklické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oktaatomické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uspořádání je těsnější než u 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modifikace a pomalu přechází na formu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α.</a:t>
            </a:r>
          </a:p>
          <a:p>
            <a:pPr marL="0" indent="0" algn="just" eaLnBrk="1" hangingPunct="1"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modifikace z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cyklických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cyklo-oktasíra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VÃ½sledek obrÃ¡zku pro sulfur allotro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51862"/>
            <a:ext cx="4005105" cy="15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Ã½sledek obrÃ¡zku pro sulfur allotro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84" y="4348213"/>
            <a:ext cx="2736715" cy="22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28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6459" y="36576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Síra taje při teplotě 114 °C za vzniku žluté průhledné kapaliny, kapalné síry. Při zvýšení teploty nad 160 °C kapalina hnědne, stává se viskóznější a při teplotě 444,5 °C vře a uvolňuje oranžové páry, které jsou tvořeny z osmi- 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šestiatomových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molekul, které se s rostoucí teplotou rozpadají na čtyř- a dvouatomové a při teplotě 860 °C existují v parách z větší části dvouatomové molekuly, samostatné atomy se vyskytují až při teplotě 2 000 °C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Rychlým ochlazením par síry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vzniká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amorfn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sirný květ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Síra má celkem 4 stabilní izotopy: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S,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S,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a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a dalších 20 izotopů je nestabilních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VÃ½sledek obrÃ¡zku pro sulfur allotro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3962400" cy="33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0127"/>
            <a:ext cx="3478274" cy="28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9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9558" y="1447800"/>
            <a:ext cx="838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zelenožlutý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lomená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anhydrid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kys.chlorné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disproporcionace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suchého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vlivem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HgCl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2) reakce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chloru s uhličitanem sodným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2Cl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Cl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+ 2NaHCO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+ 2NaCl</a:t>
            </a:r>
          </a:p>
          <a:p>
            <a:pPr>
              <a:lnSpc>
                <a:spcPct val="90000"/>
              </a:lnSpc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VÃ½sledek obrÃ¡zku pro Cl2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076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07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3339"/>
            <a:ext cx="4312596" cy="36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Ã½sledek obrÃ¡zku pro volcanoes sulf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7295"/>
            <a:ext cx="42672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4800" y="1162699"/>
            <a:ext cx="8164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Elementární</a:t>
            </a:r>
            <a:r>
              <a:rPr lang="en-GB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síra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edevším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vulkanického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alt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cs-CZ" altLang="cs-CZ" sz="20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	2 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altLang="cs-CZ" sz="2000" baseline="-300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S(g) + SO</a:t>
            </a:r>
            <a:r>
              <a:rPr lang="cs-CZ" altLang="cs-CZ" sz="2000" baseline="-300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(g) → 3 S(s) + 2 H</a:t>
            </a:r>
            <a:r>
              <a:rPr lang="cs-CZ" altLang="cs-CZ" sz="2000" baseline="-300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altLang="cs-CZ" sz="2000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O(g)</a:t>
            </a:r>
          </a:p>
          <a:p>
            <a:endParaRPr lang="en-GB" alt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upload.wikimedia.org/wikipedia/commons/thumb/0/0b/Fumarola_Vulcano.jpg/1024px-Fumarola_Vulc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28" y="325906"/>
            <a:ext cx="2931472" cy="21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639774" y="260669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sirný květ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00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839200" cy="6400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Výroba síry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z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írodní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horniny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nej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vytavuje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eh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átou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Frash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150</a:t>
            </a:r>
            <a:r>
              <a:rPr lang="cs-CZ" alt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C,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0.4 MPa)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vytavená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v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podob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sirné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emulze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vychladnout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vylou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se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enin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síry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z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(v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karboniza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rafinerských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plynech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apod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se z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odstra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zpracovává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oxidací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v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tšinou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idává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vzduch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+ 2 S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-kat.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aktiv.uhlí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pak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extrahovat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toluenem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xS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(NH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x+1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vratná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probíhá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zleva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doprava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tepla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naopak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uvolnit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extrah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ovanou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átím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polysulfidu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2) z pyritu tepelným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rozkladem při redukčním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tavení s koksem ve vysoké peci</a:t>
            </a:r>
            <a:endParaRPr lang="cs-CZ" altLang="cs-CZ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FeS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S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7620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Síra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výrob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CS</a:t>
            </a:r>
            <a:r>
              <a:rPr lang="en-GB" alt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sirných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barviv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zápalek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lé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iv,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pesticid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proti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houbám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je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biogenní p</a:t>
            </a:r>
            <a:r>
              <a:rPr lang="en-US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aminokyseliny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methionin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cystein, penicilin,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2-buten-1-thiol a 3-methyl-1-butaethiol (pachové žlázy skunka),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thietany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dithiolany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(pachové žlázy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tchoře), aj.</a:t>
            </a:r>
            <a:endParaRPr lang="en-US" altLang="cs-CZ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Sirné bakterie </a:t>
            </a:r>
            <a:endParaRPr lang="en-US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heterogenní skupinou bakterií, v jejichž energetickém metabolismu hraje důležitou roli síra či její anorganické sloučeniny.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Síru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oxidující bakterie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oxidují elementární síru či její anorganické sloučeniny, a to za účelem získání energie. Oxidací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síry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 sirovodíku na sírany vznikají meziprodukty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thiosírany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tetrathionáty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 siřičitany. Do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oxidace je zahrnuta tvorba ATP (oxidativní fosforylací).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Síru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redukující bakterie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jsou druhy, které používají sirné sloučeniny (např. sírany) jako elektronové akceptory – podobně jako například živočichové dýchají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kyslík.</a:t>
            </a:r>
            <a:endParaRPr lang="cs-CZ" alt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01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7/71/SulfurCycle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8730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42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Vulkanizace kaučuku</a:t>
            </a:r>
            <a:endParaRPr lang="cs-CZ" sz="2800" b="1" dirty="0"/>
          </a:p>
        </p:txBody>
      </p:sp>
      <p:pic>
        <p:nvPicPr>
          <p:cNvPr id="36868" name="Picture 4" descr="VÃ½sledek obrÃ¡zku pro vulcanized rub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94" y="1295400"/>
            <a:ext cx="1857374" cy="168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VÃ½sledek obrÃ¡zku pro vulcanized rub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8" y="3092920"/>
            <a:ext cx="85058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13" y="152400"/>
            <a:ext cx="128992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2400" y="1412452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Hnětením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kaučuku se sírou za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tepla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vznikají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vulkanizaci polysulfidové můstky. Výrobek tak díky vulkanizaci získává větší pružnost.</a:t>
            </a:r>
          </a:p>
        </p:txBody>
      </p:sp>
    </p:spTree>
    <p:extLst>
      <p:ext uri="{BB962C8B-B14F-4D97-AF65-F5344CB8AC3E}">
        <p14:creationId xmlns:p14="http://schemas.microsoft.com/office/powerpoint/2010/main" val="4192423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 smtClean="0">
                <a:latin typeface="Times New Roman" pitchFamily="18" charset="0"/>
              </a:rPr>
              <a:t>Selen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46162"/>
            <a:ext cx="88392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írod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vzácný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provází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síru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elementární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n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kolik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modifikací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černý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amorfní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sklovitý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altLang="cs-CZ" sz="20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šedý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kovový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šestere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polymerní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spirálovitých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zc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atom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nerozp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ustný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CS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el. proud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modifikace</a:t>
            </a:r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ervený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jednoklonný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modifikace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cyklooktaatomové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upload.wikimedia.org/wikipedia/commons/e/e0/Sele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9244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" y="5867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prakticky nerozpustný ve vodě, poměrně dobře se rozpouští v sirouhlíku. </a:t>
            </a:r>
          </a:p>
        </p:txBody>
      </p:sp>
    </p:spTree>
    <p:extLst>
      <p:ext uri="{BB962C8B-B14F-4D97-AF65-F5344CB8AC3E}">
        <p14:creationId xmlns:p14="http://schemas.microsoft.com/office/powerpoint/2010/main" val="3828066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2400" y="411804"/>
            <a:ext cx="8839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Elementární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selen je za normálních podmínek stálý, poměrně snadno se slučuje s kyslíkem a halogeny. Ve sloučeninách se selen vyskytuje v mocenství Se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2–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6+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má 5 stabilních izotopů: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Se, 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Se, 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Se, 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Se, 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adionu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má poločas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rozpadu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9.2×10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563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Minerály selenu jsou poměrně vzácné.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vyskytuje ve formě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selenid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jako příměs v sulfidických rudách zejm. mědi, niklu a olova.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Selen je obsažen v mořské vodě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Anthropogen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ími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zdroji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spalování uhlí a těžba a zpracování sulfidických rud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 kaly z mokrých elektrostatických filtrů z výroby H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(obsahují nízkou koncentraci Se) 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kaly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trolytic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rafinaci mědi.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polétavý prach z pražení sulfidů.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Selen se zoxiduje na Na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tavením s Na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po okyselení se vyredukuje elementární Se pomocí SO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H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SO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+ 2 H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4999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" y="381000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Technologický význam selenu spočívá v současné době ve výrobě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fotočlánků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Fotoelektrické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články na bázi selenu jako zdroje elektrické energie především v kosmickém výzkumu pro napájení přístrojů na oběžné dráze pomocí solárních panelů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Fotočlánky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 obsahem selenu se však používají i pro měření intenzity dopadajícího světla jako expozimetry, například ve fotoaparátech a kamerách. Také většina kopírovacích a reprodukčních přístrojů je osazena selenovými fotočlánky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Selenosulfidy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SeS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jsou účinnou látkou šamponů proti lupům.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Dialkylselenidy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používají jako inhibitory oxidace ropných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maziv. 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Selenany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vápníku, barya a zinku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používají ke zlepšení čistících vlastností motorových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olejů. </a:t>
            </a:r>
          </a:p>
          <a:p>
            <a:pPr algn="just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Seleničitan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 sodný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využívá k dekontaminaci vody znečištěné rozpustnými sloučeninami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rtuti.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072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2400" y="305336"/>
            <a:ext cx="8915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Selen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esenciální stopový prvek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má pro lidský organismus, i přes svou toxicitu, značný význam.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formě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selenoproteinů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působí jako antioxidant chránící před účinky volných radikálů a zvyšuje činnost imunitního systému, současně se podílí na tvorbě enzymu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glutathoinperoxidáza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je nutný k metabolismu tuků.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Bylo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zjištěno, že pravidelný snížený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příjem selenu v potravě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nepříznivě ovlivňuje především kardiovaskulární systém a zvyšuje riziko infarktu myokardu a cévních onemocnění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Výskyt selenu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potravinách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 velmi nerovnoměrný a je ovlivněn jeho obsahem v půdě. Nejvíce selenu je obsaženo v některých druzích ořechů, ve vnitřnostech, rybách a mase mořských plodů. Mezi potraviny s velmi vysokým obsahem selenu patří mořské řasy.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Využitelnost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selenu ve formě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selenomethioninu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rostlinných potravin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selenocysteinu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ze živočišných potravin je téměř 100%, využitelnost anorganicky vázaného selenu je pouze okolo 15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Působením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bakterií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může Se podléhat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biomethylaci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(vznik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DMSe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DMDSe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7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400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ox.ú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inky,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slabá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endParaRPr lang="en-GB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disproporcionace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rovnováhu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posunout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vpravo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dstra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ováním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HgCl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+ 2HClO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íváním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rozklad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3HClO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+ 2HCl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2HClO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2HCl +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chlornany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ox.ú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inky,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zah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íváním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disproporcionují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významné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chlorové</a:t>
            </a: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vápno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smíšený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chlorid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chlornan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vápenatý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+ 2OH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6" name="Picture 2" descr="VÃ½sledek obrÃ¡zku pro HC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6954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Ã½sledek obrÃ¡zku pro selenium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9" y="1295400"/>
            <a:ext cx="8683597" cy="50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81539" y="351339"/>
            <a:ext cx="3975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Biogeochemický cyklus selenu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VÃ½sledek obrÃ¡zku pro biomethylation selen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2807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13" y="1143000"/>
            <a:ext cx="3888346" cy="30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8613" y="355937"/>
            <a:ext cx="8688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Selenocystein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neesenciální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proteinogenní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aminokyselina podobná cysteinu, ale na rozdíl od něj má místo atomu síry atom selenu. Je to hlavní zdroj organického selenu.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31924" y="4782234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Selenocystein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vyskytuje např.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selenoproteinech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formiátdehydrogenázách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4" name="Picture 4" descr="VÃ½sledek obrÃ¡zku pro selenocy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6" y="1447800"/>
            <a:ext cx="4343400" cy="15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7068"/>
            <a:ext cx="2477310" cy="28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8613" y="4435121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Selenomethionin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931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>
                <a:latin typeface="Times New Roman" pitchFamily="18" charset="0"/>
              </a:rPr>
              <a:t>Tellur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 normálních podmínek stálý stříbřitě lesklý a poměrně křehký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polokov, který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lze snadno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rozetřít;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amorfní tellur je hnědá práškovitá látka.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 err="1" smtClean="0"/>
              <a:t>Tellur</a:t>
            </a:r>
            <a:r>
              <a:rPr lang="cs-CZ" sz="2000" dirty="0" smtClean="0"/>
              <a:t> má</a:t>
            </a:r>
            <a:r>
              <a:rPr lang="en-US" sz="2000" dirty="0" smtClean="0"/>
              <a:t> polymer</a:t>
            </a:r>
            <a:r>
              <a:rPr lang="cs-CZ" sz="2000" dirty="0" smtClean="0"/>
              <a:t>ní</a:t>
            </a:r>
            <a:r>
              <a:rPr lang="en-US" sz="2000" dirty="0" smtClean="0"/>
              <a:t> </a:t>
            </a:r>
            <a:r>
              <a:rPr lang="en-US" sz="2000" dirty="0" err="1" smtClean="0"/>
              <a:t>stru</a:t>
            </a:r>
            <a:r>
              <a:rPr lang="cs-CZ" sz="2000" dirty="0" smtClean="0"/>
              <a:t>k</a:t>
            </a:r>
            <a:r>
              <a:rPr lang="en-US" sz="2000" dirty="0" smtClean="0"/>
              <a:t>tur</a:t>
            </a:r>
            <a:r>
              <a:rPr lang="cs-CZ" sz="2000" dirty="0" smtClean="0"/>
              <a:t>u</a:t>
            </a:r>
            <a:r>
              <a:rPr lang="en-US" sz="2000" dirty="0" smtClean="0"/>
              <a:t> </a:t>
            </a:r>
            <a:r>
              <a:rPr lang="cs-CZ" sz="2000" dirty="0" smtClean="0"/>
              <a:t>tvořenou</a:t>
            </a:r>
            <a:r>
              <a:rPr lang="en-US" sz="2000" dirty="0" smtClean="0"/>
              <a:t> </a:t>
            </a:r>
            <a:r>
              <a:rPr lang="en-US" sz="2000" dirty="0"/>
              <a:t>zig-zag </a:t>
            </a:r>
            <a:r>
              <a:rPr lang="cs-CZ" sz="2000" dirty="0" smtClean="0"/>
              <a:t>řetězci atomů </a:t>
            </a:r>
            <a:r>
              <a:rPr lang="en-US" sz="2000" dirty="0" err="1" smtClean="0"/>
              <a:t>Te</a:t>
            </a:r>
            <a:r>
              <a:rPr lang="cs-CZ" sz="2000" dirty="0" smtClean="0"/>
              <a:t>.</a:t>
            </a:r>
            <a:r>
              <a:rPr lang="en-US" sz="2000" dirty="0"/>
              <a:t> 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plynném stavu tvoří dvouatomové molekuly Te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páry telluru mají zlatou barvu. Snadno se slučuje s kyslíkem a halogeny.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Roztavený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tellur silně koroduje i nejkvalitnější vysoce legované ocele. Při zahřátí na teplotu 450°C na vzduchu shoří modrozeleným plamenem za vzniku bílého oxidu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telluričitého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TeO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sloučeninách se tellur vyskytuje v mocenstvích Te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2−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 Te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6+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6" name="Picture 2" descr="VÃ½sledek obrÃ¡zku pro tellu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20540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VÃ½sledek obrÃ¡zku pro tellurium ch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56889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995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Tellur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obvykle doprovází síru a selen v jejich rudách. Má značnou afinitu ke zlatu a v mnoha zlatých ložiscích se vyskytuje jako příměs.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minerálů jsou známy například tellurid zlata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calaverit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tellurid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stříbra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hessit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tellurid olova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altait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PbTe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Obsah telluru v zemské kůře je extrémně nízký, je způsoben především tvorbou těkavého hydridu, který v době formování planety unikl do vesmíru. </a:t>
            </a:r>
          </a:p>
          <a:p>
            <a:pPr marL="0" indent="0">
              <a:buNone/>
            </a:pPr>
            <a:endParaRPr lang="cs-CZ" altLang="cs-C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Působením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bakterií může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podléhat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biomethylaci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Výroba</a:t>
            </a:r>
          </a:p>
          <a:p>
            <a:pPr marL="0" indent="0">
              <a:buNone/>
            </a:pP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zdrojem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telluru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anodové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rafinace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zbytky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rafinaci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zlata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Kaly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vyloužení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z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roztoku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vzniklého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okyselením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vylou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K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ovový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tellur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získá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redukcí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uhlíkem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 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GB" alt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3337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5575" y="304800"/>
            <a:ext cx="88360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metalurgii 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slouží tellur ve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formě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mikrolegur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ke zlepšování mechanických a chemických vlastností slitin. Nízké koncentrace telluru zvyšují tvrdost a pevnost slitin olova i jejich odolnost vůči působení kyseliny sírové. Přídavky telluru do slitin mědi a nerezových ocelí způsobují jejich snazší mechanickou opracovatelnost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Tellurid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gallia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nalézá využití v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polovodičovém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průmyslu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výrobu některých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termoelektrických zařízení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používá tellurid bismutu.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sklářském průmyslu je v některých speciálních případech tellurem barveno sklo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 velmi perspektivní se jeví použití sloučenin telluru při výrobě fotočlánků.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Fotočlánky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bázi telluridu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kadmia patří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současné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době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k nejlevnějším.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bázi telluridů jsou i záznamové vrstvy v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přepisovatelných optických discích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AutoShape 2" descr="VÃ½sledek obrÃ¡zku pro gallium tellur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0648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569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Polonium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2116" y="1134805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nestabilní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radioaktivní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prvek, 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členem uran-radiové, neptuniové i thoriové rozpadové řady a v přírodě se proto vyskytuje v přítomnosti uranových rud. V praxi je nejvíce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žívaným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izotopem polonia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Po, který je silným alfa zářičem s poločasem rozpadu 138,4 dnů.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známo několik desítek různých izotopů polonia, praktický význam však má pouze 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dále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s poločasem rozpadu 2,9 let a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s poločasem 125 roků.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Je to stříbřitě bílý kov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Jsou známy dvě alotropické krystalické modifikace, kubické 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 přechází v rozmezí teplot 18-54°C na trigonální 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Po, které za normálního tlaku při teplotě 55°C sublimuje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3" descr="{\mathrm  {{}^{{209}}Bi+n\rightarrow {}^{{210}}Bi\rightarrow {}^{{210}}Po+\beta ^{-}}}"/>
          <p:cNvSpPr>
            <a:spLocks noChangeAspect="1" noChangeArrowheads="1"/>
          </p:cNvSpPr>
          <p:nvPr/>
        </p:nvSpPr>
        <p:spPr bwMode="auto">
          <a:xfrm>
            <a:off x="28892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35087" y="4382631"/>
            <a:ext cx="87500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laboratorní teploty se ochotně slučuje s vodíkem 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polonovodík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Po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  = nestálá kapalina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teplotě nad 330°C se přímo slučuje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rtutí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 a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olovem 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polonid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rtuťnatý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HgPo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polonid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olovnatý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PbPo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 řadou dalších kovů tvoří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polonidy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při teplotě nad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1000 °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8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8087" y="24384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využití nalézají izotopy polonia jako alfa zářiče v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medicíně,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odstraňování statického náboje v textilním průmyslu 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výrobě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filmů.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Používalo se také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 neutronový iniciátor pro první generaci jaderných bomb. V roce 1970 zahřívalo během lunárních nocí komponenty vozidla Lunochod 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Otrava Alexandra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Litviněnka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Dle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oznámení londýnské policie byl poloniem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otráven bývalý tajný agent FSB Alexandr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Litviněnko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který zemřel v roce 2006 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Londýně.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5648" y="1429433"/>
            <a:ext cx="8942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Zjištěno 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jáchymovském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smolinci. </a:t>
            </a:r>
            <a:r>
              <a:rPr lang="cs-CZ" altLang="cs-CZ" sz="2000" dirty="0" smtClean="0">
                <a:latin typeface="Arial" charset="0"/>
                <a:cs typeface="Arial" charset="0"/>
              </a:rPr>
              <a:t>Uměle </a:t>
            </a:r>
            <a:r>
              <a:rPr lang="cs-CZ" altLang="cs-CZ" sz="2000" dirty="0">
                <a:latin typeface="Arial" charset="0"/>
                <a:cs typeface="Arial" charset="0"/>
              </a:rPr>
              <a:t>se připravuje ozařováním bismutu  </a:t>
            </a:r>
            <a:r>
              <a:rPr lang="cs-CZ" altLang="cs-CZ" sz="2000" baseline="30000" dirty="0" smtClean="0">
                <a:latin typeface="Arial" charset="0"/>
                <a:cs typeface="Arial" charset="0"/>
              </a:rPr>
              <a:t>209</a:t>
            </a:r>
            <a:r>
              <a:rPr lang="cs-CZ" altLang="cs-CZ" sz="2000" dirty="0" smtClean="0">
                <a:latin typeface="Arial" charset="0"/>
                <a:cs typeface="Arial" charset="0"/>
              </a:rPr>
              <a:t>Bi</a:t>
            </a:r>
            <a:r>
              <a:rPr lang="cs-CZ" altLang="cs-CZ" sz="2000" dirty="0">
                <a:latin typeface="Arial" charset="0"/>
                <a:cs typeface="Arial" charset="0"/>
              </a:rPr>
              <a:t> neutrony v jaderných reaktorech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5098" y="381000"/>
            <a:ext cx="8664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známy halogenidy polonia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(PoX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PoX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PoX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komplexy (PoX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PoX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oxidy polonia (PoO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PoO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123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Chalkogenvodíky</a:t>
            </a:r>
            <a:endParaRPr lang="cs-CZ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62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O,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S,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Se,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omené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 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jímkou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snadno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zkapalnitelné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jedovaté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nep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íjemn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páchnoucí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xidoreduk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tepelná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stálost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klesá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k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Te: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uvolnit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nejsiln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jšími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HF + 1/2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chalkogenvodíky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chovají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+ 3/2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nadbytku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+ 1/2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vodném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76250"/>
            <a:ext cx="8915400" cy="5391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S,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 H</a:t>
            </a:r>
            <a:r>
              <a:rPr lang="en-GB" alt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dob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rozpoušt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slabé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dvojsytné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kyseliny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disociace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odstup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ň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ována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velikostí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chalkogenu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body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k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u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b.v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 b.t.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zvýšeny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tvorbou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vodíkových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vazeb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		b.t.: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	</a:t>
            </a:r>
            <a:r>
              <a:rPr lang="cs-CZ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cs-CZ" alt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	0</a:t>
            </a:r>
            <a:r>
              <a:rPr lang="cs-CZ" alt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	- 60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		-86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	- 42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		-60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	- 2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		-51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Picture 2" descr="VÃ½sledek obrÃ¡zku pro chalcogenides hydrides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267200" cy="28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991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altLang="en-US" sz="2800" b="1" dirty="0" smtClean="0">
                <a:latin typeface="Times New Roman" pitchFamily="18" charset="0"/>
              </a:rPr>
              <a:t>Voda </a:t>
            </a:r>
            <a:r>
              <a:rPr lang="en-GB" altLang="en-US" sz="2800" b="1" dirty="0" smtClean="0">
                <a:latin typeface="Times New Roman" pitchFamily="18" charset="0"/>
              </a:rPr>
              <a:t>H</a:t>
            </a:r>
            <a:r>
              <a:rPr lang="en-GB" altLang="en-US" sz="2800" b="1" baseline="-25000" dirty="0" smtClean="0">
                <a:latin typeface="Times New Roman" pitchFamily="18" charset="0"/>
              </a:rPr>
              <a:t>2</a:t>
            </a:r>
            <a:r>
              <a:rPr lang="en-GB" altLang="en-US" sz="2800" b="1" dirty="0" smtClean="0">
                <a:latin typeface="Times New Roman" pitchFamily="18" charset="0"/>
              </a:rPr>
              <a:t>O</a:t>
            </a:r>
            <a:r>
              <a:rPr lang="en-GB" altLang="en-US" sz="2800" dirty="0" smtClean="0">
                <a:latin typeface="Times New Roman" pitchFamily="18" charset="0"/>
              </a:rPr>
              <a:t> </a:t>
            </a:r>
            <a:endParaRPr lang="cs-CZ" altLang="en-US" sz="2800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nejd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ležit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jších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látek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existenci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Zemi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 normální teploty a tlaku je to bezbarvá, čirá kapalina bez zápachu, v silnější vrstvě namodralá.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lomená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vazebný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úhel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105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nejb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polární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rozpoušt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dlo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vzhledem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existenci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vodíkových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vazeb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nezvyklé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vlastnosti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zvýšený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 tání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aru.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242" name="Picture 2" descr="VÃ½sledek obrÃ¡zku pro voda molek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Ã½sledek obrÃ¡zku pro voda molek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" y="3733800"/>
            <a:ext cx="518035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Ã½sledek obrÃ¡zku pro voda molek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01237"/>
            <a:ext cx="2439025" cy="12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zelenožlutý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explozivní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plyn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smíšeným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anhydridem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hydroxidy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+ 2OH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bělení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buničiny, dezinfekce vody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1000" y="457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alt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dezinfek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oxida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2" name="Picture 2" descr="Chlorine dioxid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0"/>
            <a:ext cx="149220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473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latin typeface="Times New Roman" pitchFamily="18" charset="0"/>
              </a:rPr>
              <a:t>Struktura ledu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3432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48" y="2286000"/>
            <a:ext cx="304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45" y="1416517"/>
            <a:ext cx="8359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otev</a:t>
            </a:r>
            <a:r>
              <a:rPr lang="cs-C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ená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ledu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led 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nižší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hustotu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cs-CZ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Led</a:t>
            </a:r>
            <a:endParaRPr lang="cs-CZ" sz="2800" b="1" dirty="0"/>
          </a:p>
        </p:txBody>
      </p:sp>
      <p:pic>
        <p:nvPicPr>
          <p:cNvPr id="3074" name="Picture 2" descr="VÃ½sledek obrÃ¡zku pro ic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5078381" cy="25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ice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38" y="3586162"/>
            <a:ext cx="6846862" cy="320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508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Hydráty, </a:t>
            </a:r>
            <a:r>
              <a:rPr lang="cs-CZ" sz="2800" b="1" dirty="0" err="1" smtClean="0"/>
              <a:t>aquakomplexy</a:t>
            </a:r>
            <a:endParaRPr lang="cs-CZ" sz="2800" b="1" dirty="0"/>
          </a:p>
        </p:txBody>
      </p:sp>
      <p:pic>
        <p:nvPicPr>
          <p:cNvPr id="10244" name="Picture 4" descr="VÃ½sledek obrÃ¡zku pro copper sulphate anhydr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79248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VÃ½sledek obrÃ¡zku pro copper sulphate pentahydrate compl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9" descr="VÃ½sledek obrÃ¡zku pro copper sulphate pentahydrate comple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6" y="1905000"/>
            <a:ext cx="3171285" cy="190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https://upload.wikimedia.org/wikipedia/commons/thumb/6/67/Copper%28II%29-sulfate-3D-vdW.png/800px-Copper%28II%29-sulfate-3D-vd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198" y="1977915"/>
            <a:ext cx="1676400" cy="19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148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Hyd</a:t>
            </a:r>
            <a:r>
              <a:rPr lang="cs-CZ" sz="2800" b="1" dirty="0" err="1" smtClean="0"/>
              <a:t>rátové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klathráty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304800" y="12703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Některé nízkomolekulární plyny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včetně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 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 N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 CO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 CH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 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S,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 Kr,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některé vyšší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uhlovodíky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tvoří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za vhodných teplot a tlaků.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VÃ½sledek obrÃ¡zku pro helium clath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3" y="2590800"/>
            <a:ext cx="2362200" cy="13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5960" y="4267200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Hydrát helia</a:t>
            </a:r>
            <a:endParaRPr lang="cs-CZ" dirty="0"/>
          </a:p>
        </p:txBody>
      </p:sp>
      <p:pic>
        <p:nvPicPr>
          <p:cNvPr id="7" name="Picture 2" descr="https://upload.wikimedia.org/wikipedia/commons/thumb/9/91/Ne-water_clathrate.png/800px-Ne-water_clathr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13" y="3505200"/>
            <a:ext cx="2761034" cy="26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arkforeman.files.wordpress.com/2011/10/central-part-of-the-cell-of-the-xenon-water-clathrate.png?w=468&amp;h=4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55441"/>
            <a:ext cx="2364998" cy="21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745099" y="4478420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Hydrát xenonu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38711" y="6005639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Hydrát neonu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73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71596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Hydráty </a:t>
            </a:r>
            <a:r>
              <a:rPr lang="cs-CZ" sz="2800" b="1" dirty="0" err="1" smtClean="0"/>
              <a:t>methanu</a:t>
            </a:r>
            <a:endParaRPr lang="cs-CZ" sz="2800" b="1" dirty="0"/>
          </a:p>
        </p:txBody>
      </p:sp>
      <p:pic>
        <p:nvPicPr>
          <p:cNvPr id="1026" name="Picture 2" descr="https://upload.wikimedia.org/wikipedia/commons/6/60/Gashydrat_mit_Strukt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88" y="4343400"/>
            <a:ext cx="2296355" cy="23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0/03/Burning_hydrate_inlay_US_Office_Naval_Re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18" y="609600"/>
            <a:ext cx="22193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07761"/>
            <a:ext cx="2771775" cy="20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s hydrate structur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6846"/>
            <a:ext cx="2729866" cy="14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4779" y="1173301"/>
            <a:ext cx="61245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 hydrát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(CH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• 5.75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O) je tuhá bílá látka skládající se z krystalické vody, která obsahuje 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hydrát byl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objeven pod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sedimenty na dně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moří.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Předpokládá se, že metan hydrát vzniká uvolňováním metanu ze zemského jádra, který stoupá zlomy v zemské kůře a v místech, kde se smísí s chladnou vodou moře je uzavřen do krystalů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poslední době se některé země pokoušejí tuto látku těžit za účelem zisku spalitelného plynu.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99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36" y="450930"/>
            <a:ext cx="89154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cs-CZ" altLang="en-US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írodní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kké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tvrdé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koncentrace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látek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Tvrdost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echodná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sobena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Ca(HCO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odstranit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Ca(HCO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altLang="en-US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Tvrdost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trvalá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sobena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omezen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rozpustným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potla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sledk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tvrdosti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slouží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ovadla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soda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fosfore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nan):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Ca(HCO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 NaHCO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8600" y="35814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Způsoby čištění vody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nejběžnější je </a:t>
            </a:r>
            <a:r>
              <a:rPr lang="cs-CZ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destilace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odstranění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anorg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solí (málo těkavé),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sloučeniny zčásti přecházejí do destilované vody, z níž se odstraňují:</a:t>
            </a:r>
          </a:p>
          <a:p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přídavkem aktivního uhlí; poté nutno znovu destilovat k odstranění iontů kovů uvolněných do vody z aktivního uhlí </a:t>
            </a:r>
          </a:p>
          <a:p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přídavkem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činidla (např. H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 ozařováním do úplného rozložení přidaného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činidla, poté opět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destilace. Dříve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hojně používaný přídavek KMnO</a:t>
            </a:r>
            <a:r>
              <a:rPr lang="cs-CZ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zvyšuje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koncentrace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manganu v destilované vodě a proto se již příliš neužívá.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Fyzikální vlastnosti vody</a:t>
            </a:r>
            <a:endParaRPr lang="cs-CZ" sz="2800" b="1" dirty="0"/>
          </a:p>
        </p:txBody>
      </p:sp>
      <p:pic>
        <p:nvPicPr>
          <p:cNvPr id="6146" name="Picture 2" descr="https://forum.tzb-info.cz/docu/diskuze/1131/113183/0002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399"/>
            <a:ext cx="8515188" cy="50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583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79216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Anomálie vody</a:t>
            </a:r>
            <a:endParaRPr lang="cs-CZ" sz="2800" b="1" dirty="0"/>
          </a:p>
        </p:txBody>
      </p:sp>
      <p:pic>
        <p:nvPicPr>
          <p:cNvPr id="5" name="Picture 6" descr="VÃ½sledek obrÃ¡zku pro water anom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13" y="376237"/>
            <a:ext cx="4191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Water Density 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7" y="5410200"/>
            <a:ext cx="3983113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24210"/>
            <a:ext cx="4419600" cy="42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4800" y="12954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Zahříváme-li vodu z 0°C na 4°C, zmenšuje se její objem a její hustota roste. Ve 4°C voda dosahuje max. hustoty 1000 kg na kubický metr. Teprve od teploty 4°C výše se objem vody zvětšuje a hustota se zmenšuje. Tato odlišná závislost teploty a hustoty vody v porovnání s ostatními kapalinami je anomálie vody. </a:t>
            </a:r>
          </a:p>
        </p:txBody>
      </p:sp>
    </p:spTree>
    <p:extLst>
      <p:ext uri="{BB962C8B-B14F-4D97-AF65-F5344CB8AC3E}">
        <p14:creationId xmlns:p14="http://schemas.microsoft.com/office/powerpoint/2010/main" val="11374487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Parní stroj</a:t>
            </a:r>
            <a:endParaRPr lang="cs-CZ" sz="2800" dirty="0"/>
          </a:p>
        </p:txBody>
      </p:sp>
      <p:pic>
        <p:nvPicPr>
          <p:cNvPr id="11268" name="Picture 4" descr="VÃ½sledek obrÃ¡zku pro parnÃ­ str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7" y="3657600"/>
            <a:ext cx="4109962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91309" y="1371600"/>
            <a:ext cx="8758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je pístový tepelný stroj, spalovací motor s vnějším spalováním, přeměňující tepelnou energii vodní páry na energii mechanickou, nejčastěji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rotační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pohyb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Účinnost parního stroje je poměrně malá.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VÃ½sledek obrÃ¡zku pro steam machine water h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2280"/>
            <a:ext cx="4113283" cy="39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316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Oxidy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9906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Oxidy tvoří všechny prvky s výjimkou lehkých vzácných plynů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Reakcí prvků s kyslíkem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 2 Li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S + 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Termick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rozkladem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NH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+ 2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CaCO3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CaO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endParaRPr lang="en-GB" altLang="en-US" sz="2000" baseline="-25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Dehydatac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2 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4) Redukcí vyššího oxidu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Fe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CO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2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FeO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CO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5)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Hydrol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ýz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ou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    XeF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6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XeO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6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689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nestálá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látka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stejn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existuje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vodných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roztocích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GB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chloritany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ox.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inidla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stálejší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zavád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roztok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hydroxid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redukce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peroxidu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Na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2NaClO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stejné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VÃ½sledek obrÃ¡zku pro hcl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s://qph.fs.quoracdn.net/main-qimg-69d778de06ec8276777834a2315b7d2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5302" name="Picture 6" descr="VÃ½sledek obrÃ¡zku pro hcl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7052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860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Oxidy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5604" y="1066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Iontové oxidy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pevné, malá těkavost, silná bazicita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    Li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Cr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-La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Kovalentní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oxidy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plynné, kapalné, pevné,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acidobazicky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indiferentní až kyselé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Izolované molekuly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CO, CO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ClO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Mn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OsO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Polymerní lineární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SnO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Polymerní řetězovitá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CrO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Polymerní vrstevnatá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PbO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Polymerní prostorová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:Cu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-Al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383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VÃ½sledek obrÃ¡zku pro acidity periodic table tr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71" y="1796250"/>
            <a:ext cx="4418277" cy="14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46" name="Picture 2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78" y="3276600"/>
            <a:ext cx="49410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906323" y="228600"/>
            <a:ext cx="43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Acidobazické chování oxidů</a:t>
            </a:r>
            <a:endParaRPr lang="cs-CZ" sz="2800" b="1" dirty="0"/>
          </a:p>
        </p:txBody>
      </p:sp>
      <p:sp>
        <p:nvSpPr>
          <p:cNvPr id="11" name="Obdélník 10"/>
          <p:cNvSpPr/>
          <p:nvPr/>
        </p:nvSpPr>
        <p:spPr>
          <a:xfrm>
            <a:off x="21077" y="914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 atomovým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číslem vzrůstá ve skupinách zásadotvorný/zásaditý charakter oxidů, hydroxidů, oxokyselin a klesá v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periodách.</a:t>
            </a:r>
            <a:endParaRPr lang="cs-CZ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38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ydroxidy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42662"/>
              </p:ext>
            </p:extLst>
          </p:nvPr>
        </p:nvGraphicFramePr>
        <p:xfrm>
          <a:off x="914400" y="914400"/>
          <a:ext cx="7772400" cy="571211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31295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Skupina či látka</a:t>
                      </a: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Možnosti výroby</a:t>
                      </a: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1256763">
                <a:tc>
                  <a:txBody>
                    <a:bodyPr/>
                    <a:lstStyle/>
                    <a:p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Alkalické kovy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Reakcí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 vodou (vzniká </a:t>
                      </a:r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vodík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, velice </a:t>
                      </a:r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exotermní reakce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, větší kousky mohou explodovat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!)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oxidu s vodou (rovněž exotermní, probíhá i se vzdušnou vlhkostí)</a:t>
                      </a: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84859">
                <a:tc>
                  <a:txBody>
                    <a:bodyPr/>
                    <a:lstStyle/>
                    <a:p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Amoniak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vodou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amonné soli s hydroxidem </a:t>
                      </a:r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alkalických kovů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(zejména s </a:t>
                      </a:r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hydroxidem sodným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92715">
                <a:tc>
                  <a:txBody>
                    <a:bodyPr/>
                    <a:lstStyle/>
                    <a:p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Kovy alkalických zemin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vodou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oxidu s vodou (exotermní, příklad je zejména hašení </a:t>
                      </a:r>
                      <a:r>
                        <a:rPr lang="cs-CZ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vápna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sloučeniny daného kovu s hydroxidem alkalických zemin (zejména s </a:t>
                      </a:r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hydroxidem sodným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256763">
                <a:tc>
                  <a:txBody>
                    <a:bodyPr/>
                    <a:lstStyle/>
                    <a:p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Přechodné kovy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a </a:t>
                      </a: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kovy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oxidu kovu s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vodou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kovu s vodou za přístupu kyslíku (vzniká oxid, dále probíhá reakce, viz bod 1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Reakce sloučeniny kovu s hydroxidem sodným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630" marR="69630" marT="34815" marB="34815"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098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81000" y="304800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Reakce s kyselinami (neutralizace)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2 KOH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K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Reakce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oxidy nekovů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polokovů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Zahřívání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vysokou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teplotu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Mg(OH)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—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Čisté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hydroxidy alkalických kovů jsou tedy schopné reagovat i se sklem. Reakce probíhá docela pomalu, rychleji probíhá s roztaveným hydroxidem.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hydroxidy musí skladovat v plastových lahvích.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2NaOH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Na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Většina hydroxidů je ve vodě nerozpustná, výjimkou jsou hydroxidy alkalických kovů, hydroxid amonný, barnatý, strontnatý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thallný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Rozpouštění hydroxidů ve vodě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exotermní děj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tedy se uvolňuje teplo, avšak molekula zůstane nezměněná, čehož se využívá při čištění odpadů hydroxidem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sodným.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Většina hydroxidů je hygroskopická.</a:t>
            </a:r>
          </a:p>
        </p:txBody>
      </p:sp>
    </p:spTree>
    <p:extLst>
      <p:ext uri="{BB962C8B-B14F-4D97-AF65-F5344CB8AC3E}">
        <p14:creationId xmlns:p14="http://schemas.microsoft.com/office/powerpoint/2010/main" val="31172678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2932" y="3810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Existuje několik nerostů, které jsou hydroxidy. Jejich vzorce jsou však zapisovány jako hydratované oxidy. Příkladem je zejména 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limonit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(Fe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či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či 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bauxit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(Al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či Al(OH)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V běžném životě se můžeme setkat s hydroxidy jakožto s železnou rzí.</a:t>
            </a:r>
          </a:p>
        </p:txBody>
      </p:sp>
      <p:sp>
        <p:nvSpPr>
          <p:cNvPr id="6" name="AutoShape 2" descr="VÃ½sledek obrÃ¡zku pro rez zelezo reak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981200"/>
            <a:ext cx="4374779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https://upload.wikimedia.org/wikipedia/commons/thumb/a/a4/Rust_on_iron.jpg/220px-Rust_on_i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70" y="2207895"/>
            <a:ext cx="2514600" cy="16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28042" y="4572000"/>
            <a:ext cx="8692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Hydroxid vápenatý, též známý jako hašené vápno, průmyslově se vyrábí reakcí páleného vápna, tedy oxidu vápenatého, s vodou, dle rovnice: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→ Ca(OH)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Jakožto vápno se využívá ve stavebnictví. Při tuhnutí reaguje se vzdušným oxidem uhličitým, dle rovnice: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Ca(OH)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→ CaCO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853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20494" y="381000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sodný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je chemická látka, která se používá na pročištění ucpaného odpadního potrubí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sz="2000" dirty="0" smtClean="0"/>
              <a:t>ojně se využívá </a:t>
            </a:r>
            <a:r>
              <a:rPr lang="cs-CZ" sz="2000" dirty="0"/>
              <a:t>v organické i anorganické chemii.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Hydroxid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hořečnatý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se používá jako antacid, tedy při neutralizaci překyseleného žaludku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Hydroxid lithný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používá k odstraňování oxidu uhličitého ze vzduchu nebo jiných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plynů (např. na kosmických lodích). 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LiOH·H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→ Li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+ 3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2LiOH + CO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→ Li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l-PL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+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Využívá se také jako médium pro přenos tepla, jako elektrolyt v bateriích a jako katalyzátor pro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polymeraci, při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výrobě keramických materiálů a sloučenin lithia, zejména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stearátu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lithného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(součást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plastických maziv díky jeho odolnosti vůči vodě a vysokým i nízkým teplotám).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Hydroxid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lithný izotopicky obohacený o 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Li se používá pro alkalizaci chladicího média v tlakových vodou chlazených jaderných reaktorech (zvyšuje odolnost proti korozi).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806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8736012" cy="488632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Peroxid vodíku 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modrá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sirupovitá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vysoce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polárn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kapalina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neomezen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mísitelná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rozpust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též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polárních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org.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rozpoušt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dlech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Et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rozpoušt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nevhodný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snadno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rozkládá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katal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ú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inku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stop 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žkých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a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+ 1/2  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ítom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iont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echod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probíhá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Fentonova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Fe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UV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tlem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homolyticky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rozkládá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OH</a:t>
            </a:r>
            <a:r>
              <a:rPr lang="en-GB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en-US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42" name="Picture 74" descr="VÃ½sledek obrÃ¡zku pro peroxid vodÃ­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4102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může působit jako mírné oxidační nebo redukční činidlo:</a:t>
            </a:r>
          </a:p>
          <a:p>
            <a:pPr marL="0" indent="0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a) oxidační činidlo (H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redukuje na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O):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PbSO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b)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reduk.činidlo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 oxiduje na 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cs-CZ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Cl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cs-CZ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íprava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ních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odd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</a:t>
            </a:r>
            <a:r>
              <a:rPr lang="cs-CZ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ilací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vakua</a:t>
            </a:r>
            <a:endParaRPr lang="cs-CZ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alt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2400" y="49530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Použití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k b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hedvábí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vlas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desinfek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prost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edek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ox.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inidlo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chemoluminiscenční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detekce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(těžkých kovů, stop krve, apod.)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3400" y="157264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Výroba H</a:t>
            </a:r>
            <a:r>
              <a:rPr 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2" name="Picture 2" descr="VÃ½sledek obrÃ¡zku pro anthrachinon h2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25" y="152400"/>
            <a:ext cx="6547405" cy="24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VÃ½sledek obrÃ¡zku pro peroxodisulfuric acid h2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2"/>
            <a:ext cx="4114800" cy="11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flipH="1">
            <a:off x="152400" y="11971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Oxidace 9,10-dihydoxyanthacenu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 flipH="1">
            <a:off x="213400" y="318346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Hydrolýza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peroxodisírové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975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5829E2-8463-4ECC-B5AE-A7B8CD4EA7D1}" type="slidenum">
              <a:rPr lang="en-US" altLang="en-US"/>
              <a:pPr>
                <a:defRPr/>
              </a:pPr>
              <a:t>99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 sz="2000" b="1" dirty="0" smtClean="0">
                <a:latin typeface="Times New Roman" pitchFamily="18" charset="0"/>
              </a:rPr>
              <a:t>Využití H</a:t>
            </a:r>
            <a:r>
              <a:rPr lang="cs-CZ" altLang="en-US" sz="2000" b="1" baseline="-25000" dirty="0" smtClean="0">
                <a:latin typeface="Times New Roman" pitchFamily="18" charset="0"/>
              </a:rPr>
              <a:t>2</a:t>
            </a:r>
            <a:r>
              <a:rPr lang="cs-CZ" altLang="en-US" sz="2000" b="1" dirty="0" smtClean="0">
                <a:latin typeface="Times New Roman" pitchFamily="18" charset="0"/>
              </a:rPr>
              <a:t>O</a:t>
            </a:r>
            <a:r>
              <a:rPr lang="cs-CZ" altLang="en-US" sz="2000" b="1" baseline="-25000" dirty="0" smtClean="0">
                <a:latin typeface="Times New Roman" pitchFamily="18" charset="0"/>
              </a:rPr>
              <a:t>2</a:t>
            </a:r>
            <a:r>
              <a:rPr lang="cs-CZ" altLang="en-US" sz="2000" b="1" dirty="0" smtClean="0">
                <a:latin typeface="Times New Roman" pitchFamily="18" charset="0"/>
              </a:rPr>
              <a:t> v chemiluminiscenčních reakcích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3950"/>
            <a:ext cx="7620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12573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8512</TotalTime>
  <Words>4361</Words>
  <Application>Microsoft Office PowerPoint</Application>
  <PresentationFormat>Předvádění na obrazovce (4:3)</PresentationFormat>
  <Paragraphs>1191</Paragraphs>
  <Slides>131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131</vt:i4>
      </vt:variant>
    </vt:vector>
  </HeadingPairs>
  <TitlesOfParts>
    <vt:vector size="134" baseType="lpstr">
      <vt:lpstr>Motiv systému Office</vt:lpstr>
      <vt:lpstr>CS ChemDraw Drawing</vt:lpstr>
      <vt:lpstr>Photo Editor Photo</vt:lpstr>
      <vt:lpstr>Prezentace aplikace PowerPoint</vt:lpstr>
      <vt:lpstr>Acidobazické chování oxokyselin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Chalkogeny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Singletový kyslík</vt:lpstr>
      <vt:lpstr>Přechody mezi základními a excitovanými stavy O2 </vt:lpstr>
      <vt:lpstr>(Foto)generace singletového kyslíku                           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Ozon (trikyslík O3)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Troposférický ozon</vt:lpstr>
      <vt:lpstr>Poměr 18O/16O</vt:lpstr>
      <vt:lpstr>Síra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Vulkanizace kaučuku</vt:lpstr>
      <vt:lpstr>Selen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Tellur</vt:lpstr>
      <vt:lpstr>Prezentace aplikace PowerPoint</vt:lpstr>
      <vt:lpstr>Prezentace aplikace PowerPoint</vt:lpstr>
      <vt:lpstr>Polonium</vt:lpstr>
      <vt:lpstr>Prezentace aplikace PowerPoint</vt:lpstr>
      <vt:lpstr>Chalkogenvodíky</vt:lpstr>
      <vt:lpstr>Prezentace aplikace PowerPoint</vt:lpstr>
      <vt:lpstr>Prezentace aplikace PowerPoint</vt:lpstr>
      <vt:lpstr>Struktura ledu</vt:lpstr>
      <vt:lpstr>Led</vt:lpstr>
      <vt:lpstr>Hydráty, aquakomplexy</vt:lpstr>
      <vt:lpstr>Hydrátové klathráty</vt:lpstr>
      <vt:lpstr>Hydráty methanu</vt:lpstr>
      <vt:lpstr>Prezentace aplikace PowerPoint</vt:lpstr>
      <vt:lpstr>Fyzikální vlastnosti vody</vt:lpstr>
      <vt:lpstr>Anomálie vody</vt:lpstr>
      <vt:lpstr>Parní stroj</vt:lpstr>
      <vt:lpstr>Oxidy</vt:lpstr>
      <vt:lpstr>Oxidy</vt:lpstr>
      <vt:lpstr>Prezentace aplikace PowerPoint</vt:lpstr>
      <vt:lpstr>Hydroxidy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Využití H2O2 v chemiluminiscenčních reakcích</vt:lpstr>
      <vt:lpstr>Peroxidy O22-</vt:lpstr>
      <vt:lpstr>Prezentace aplikace PowerPoint</vt:lpstr>
      <vt:lpstr>Prezentace aplikace PowerPoint</vt:lpstr>
      <vt:lpstr>Prezentace aplikace PowerPoint</vt:lpstr>
      <vt:lpstr>OH radikály</vt:lpstr>
      <vt:lpstr>Prezentace aplikace PowerPoint</vt:lpstr>
      <vt:lpstr>OH radikály</vt:lpstr>
      <vt:lpstr>Fentonova reakce</vt:lpstr>
      <vt:lpstr>Reaktivní formy kyslíku (ROS, Reactive Oxygen Species)</vt:lpstr>
      <vt:lpstr>Prezentace aplikace PowerPoint</vt:lpstr>
      <vt:lpstr>Sulfan a polysulfany</vt:lpstr>
      <vt:lpstr>Prezentace aplikace PowerPoint</vt:lpstr>
      <vt:lpstr>Halogenidy chalkogenů</vt:lpstr>
      <vt:lpstr>Prezentace aplikace PowerPoint</vt:lpstr>
      <vt:lpstr>Sulfidy a polysulfidy</vt:lpstr>
      <vt:lpstr>Prezentace aplikace PowerPoint</vt:lpstr>
      <vt:lpstr>Prezentace aplikace PowerPoint</vt:lpstr>
      <vt:lpstr>Oxosloučeniny chalkogenů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Oxosloučeniny selenu</vt:lpstr>
      <vt:lpstr>Oxosloučeniny telluru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Lubomir Prokes</dc:creator>
  <cp:lastModifiedBy>Lubomir Prokes</cp:lastModifiedBy>
  <cp:revision>238</cp:revision>
  <dcterms:created xsi:type="dcterms:W3CDTF">2019-02-28T14:01:10Z</dcterms:created>
  <dcterms:modified xsi:type="dcterms:W3CDTF">2019-03-14T05:31:37Z</dcterms:modified>
</cp:coreProperties>
</file>