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8"/>
  </p:notesMasterIdLst>
  <p:sldIdLst>
    <p:sldId id="256" r:id="rId2"/>
    <p:sldId id="259" r:id="rId3"/>
    <p:sldId id="260" r:id="rId4"/>
    <p:sldId id="261" r:id="rId5"/>
    <p:sldId id="262" r:id="rId6"/>
    <p:sldId id="264" r:id="rId7"/>
    <p:sldId id="265" r:id="rId8"/>
    <p:sldId id="376" r:id="rId9"/>
    <p:sldId id="371" r:id="rId10"/>
    <p:sldId id="377" r:id="rId11"/>
    <p:sldId id="414" r:id="rId12"/>
    <p:sldId id="378" r:id="rId13"/>
    <p:sldId id="379" r:id="rId14"/>
    <p:sldId id="403" r:id="rId15"/>
    <p:sldId id="404" r:id="rId16"/>
    <p:sldId id="418" r:id="rId17"/>
    <p:sldId id="267" r:id="rId18"/>
    <p:sldId id="485" r:id="rId19"/>
    <p:sldId id="416" r:id="rId20"/>
    <p:sldId id="484" r:id="rId21"/>
    <p:sldId id="269" r:id="rId22"/>
    <p:sldId id="405" r:id="rId23"/>
    <p:sldId id="478" r:id="rId24"/>
    <p:sldId id="480" r:id="rId25"/>
    <p:sldId id="479" r:id="rId26"/>
    <p:sldId id="271" r:id="rId27"/>
    <p:sldId id="476" r:id="rId28"/>
    <p:sldId id="481" r:id="rId29"/>
    <p:sldId id="477" r:id="rId30"/>
    <p:sldId id="272" r:id="rId31"/>
    <p:sldId id="409" r:id="rId32"/>
    <p:sldId id="482" r:id="rId33"/>
    <p:sldId id="474" r:id="rId34"/>
    <p:sldId id="473" r:id="rId35"/>
    <p:sldId id="273" r:id="rId36"/>
    <p:sldId id="274" r:id="rId37"/>
    <p:sldId id="385" r:id="rId38"/>
    <p:sldId id="386" r:id="rId39"/>
    <p:sldId id="381" r:id="rId40"/>
    <p:sldId id="437" r:id="rId41"/>
    <p:sldId id="438" r:id="rId42"/>
    <p:sldId id="436" r:id="rId43"/>
    <p:sldId id="384" r:id="rId44"/>
    <p:sldId id="278" r:id="rId45"/>
    <p:sldId id="359" r:id="rId46"/>
    <p:sldId id="358" r:id="rId47"/>
    <p:sldId id="281" r:id="rId48"/>
    <p:sldId id="282" r:id="rId49"/>
    <p:sldId id="283" r:id="rId50"/>
    <p:sldId id="388" r:id="rId51"/>
    <p:sldId id="284" r:id="rId52"/>
    <p:sldId id="387" r:id="rId53"/>
    <p:sldId id="389" r:id="rId54"/>
    <p:sldId id="417" r:id="rId55"/>
    <p:sldId id="285" r:id="rId56"/>
    <p:sldId id="390" r:id="rId57"/>
    <p:sldId id="286" r:id="rId58"/>
    <p:sldId id="287" r:id="rId59"/>
    <p:sldId id="290" r:id="rId60"/>
    <p:sldId id="291" r:id="rId61"/>
    <p:sldId id="292" r:id="rId62"/>
    <p:sldId id="293" r:id="rId63"/>
    <p:sldId id="294" r:id="rId64"/>
    <p:sldId id="392" r:id="rId65"/>
    <p:sldId id="391" r:id="rId66"/>
    <p:sldId id="295" r:id="rId67"/>
    <p:sldId id="296" r:id="rId68"/>
    <p:sldId id="364" r:id="rId69"/>
    <p:sldId id="394" r:id="rId70"/>
    <p:sldId id="297" r:id="rId71"/>
    <p:sldId id="363" r:id="rId72"/>
    <p:sldId id="298" r:id="rId73"/>
    <p:sldId id="299" r:id="rId74"/>
    <p:sldId id="300" r:id="rId75"/>
    <p:sldId id="395" r:id="rId76"/>
    <p:sldId id="396" r:id="rId77"/>
    <p:sldId id="301" r:id="rId78"/>
    <p:sldId id="397" r:id="rId79"/>
    <p:sldId id="302" r:id="rId80"/>
    <p:sldId id="303" r:id="rId81"/>
    <p:sldId id="304" r:id="rId82"/>
    <p:sldId id="305" r:id="rId83"/>
    <p:sldId id="486" r:id="rId84"/>
    <p:sldId id="419" r:id="rId85"/>
    <p:sldId id="420" r:id="rId86"/>
    <p:sldId id="421" r:id="rId87"/>
    <p:sldId id="306" r:id="rId88"/>
    <p:sldId id="426" r:id="rId89"/>
    <p:sldId id="427" r:id="rId90"/>
    <p:sldId id="307" r:id="rId91"/>
    <p:sldId id="429" r:id="rId92"/>
    <p:sldId id="431" r:id="rId93"/>
    <p:sldId id="308" r:id="rId94"/>
    <p:sldId id="309" r:id="rId95"/>
    <p:sldId id="423" r:id="rId96"/>
    <p:sldId id="424" r:id="rId97"/>
    <p:sldId id="310" r:id="rId98"/>
    <p:sldId id="440" r:id="rId99"/>
    <p:sldId id="311" r:id="rId100"/>
    <p:sldId id="441" r:id="rId101"/>
    <p:sldId id="400" r:id="rId102"/>
    <p:sldId id="434" r:id="rId103"/>
    <p:sldId id="435" r:id="rId104"/>
    <p:sldId id="439" r:id="rId105"/>
    <p:sldId id="432" r:id="rId106"/>
    <p:sldId id="425" r:id="rId107"/>
    <p:sldId id="442" r:id="rId108"/>
    <p:sldId id="316" r:id="rId109"/>
    <p:sldId id="433" r:id="rId110"/>
    <p:sldId id="470" r:id="rId111"/>
    <p:sldId id="321" r:id="rId112"/>
    <p:sldId id="322" r:id="rId113"/>
    <p:sldId id="323" r:id="rId114"/>
    <p:sldId id="463" r:id="rId115"/>
    <p:sldId id="452" r:id="rId116"/>
    <p:sldId id="448" r:id="rId117"/>
    <p:sldId id="326" r:id="rId118"/>
    <p:sldId id="327" r:id="rId119"/>
    <p:sldId id="453" r:id="rId120"/>
    <p:sldId id="464" r:id="rId121"/>
    <p:sldId id="465" r:id="rId122"/>
    <p:sldId id="450" r:id="rId123"/>
    <p:sldId id="449" r:id="rId124"/>
    <p:sldId id="451" r:id="rId125"/>
    <p:sldId id="462" r:id="rId126"/>
    <p:sldId id="444" r:id="rId127"/>
    <p:sldId id="447" r:id="rId128"/>
    <p:sldId id="445" r:id="rId129"/>
    <p:sldId id="446" r:id="rId130"/>
    <p:sldId id="443" r:id="rId131"/>
    <p:sldId id="459" r:id="rId132"/>
    <p:sldId id="460" r:id="rId133"/>
    <p:sldId id="461" r:id="rId134"/>
    <p:sldId id="329" r:id="rId135"/>
    <p:sldId id="468" r:id="rId136"/>
    <p:sldId id="467" r:id="rId137"/>
    <p:sldId id="469" r:id="rId138"/>
    <p:sldId id="330" r:id="rId139"/>
    <p:sldId id="472" r:id="rId140"/>
    <p:sldId id="471" r:id="rId141"/>
    <p:sldId id="456" r:id="rId142"/>
    <p:sldId id="331" r:id="rId143"/>
    <p:sldId id="458" r:id="rId144"/>
    <p:sldId id="454" r:id="rId145"/>
    <p:sldId id="466" r:id="rId146"/>
    <p:sldId id="455" r:id="rId147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34" autoAdjust="0"/>
    <p:restoredTop sz="94730" autoAdjust="0"/>
  </p:normalViewPr>
  <p:slideViewPr>
    <p:cSldViewPr>
      <p:cViewPr varScale="1">
        <p:scale>
          <a:sx n="65" d="100"/>
          <a:sy n="65" d="100"/>
        </p:scale>
        <p:origin x="-1292" y="-6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presProps" Target="presProp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viewProps" Target="viewProps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slide" Target="slides/slide142.xml"/><Relationship Id="rId148" Type="http://schemas.openxmlformats.org/officeDocument/2006/relationships/notesMaster" Target="notesMasters/notesMaster1.xml"/><Relationship Id="rId15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png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7" Type="http://schemas.openxmlformats.org/officeDocument/2006/relationships/image" Target="../media/image131.png"/><Relationship Id="rId2" Type="http://schemas.openxmlformats.org/officeDocument/2006/relationships/image" Target="../media/image126.png"/><Relationship Id="rId1" Type="http://schemas.openxmlformats.org/officeDocument/2006/relationships/image" Target="../media/image125.png"/><Relationship Id="rId6" Type="http://schemas.openxmlformats.org/officeDocument/2006/relationships/image" Target="../media/image130.png"/><Relationship Id="rId5" Type="http://schemas.openxmlformats.org/officeDocument/2006/relationships/image" Target="../media/image129.png"/><Relationship Id="rId4" Type="http://schemas.openxmlformats.org/officeDocument/2006/relationships/image" Target="../media/image128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1DB1E4-22D3-4B9E-A96D-3A98792ECF46}" type="datetimeFigureOut">
              <a:rPr lang="cs-CZ" smtClean="0"/>
              <a:t>12.03.2019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981801-7D28-409D-A6E7-FE48E6DF2AE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468526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D4249062-9220-435B-9626-48396666D1F7}" type="slidenum">
              <a:rPr lang="en-US" altLang="en-US" sz="1200" baseline="0">
                <a:latin typeface="Arial" charset="0"/>
              </a:rPr>
              <a:pPr eaLnBrk="1" hangingPunct="1"/>
              <a:t>2</a:t>
            </a:fld>
            <a:endParaRPr lang="en-US" altLang="en-US" sz="1200" baseline="0">
              <a:latin typeface="Arial" charset="0"/>
            </a:endParaRPr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981801-7D28-409D-A6E7-FE48E6DF2AE3}" type="slidenum">
              <a:rPr lang="cs-CZ" smtClean="0"/>
              <a:t>127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033696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C1FC8CA-CFCD-4575-9928-4D13A7E44D01}" type="slidenum">
              <a:rPr lang="en-GB" altLang="cs-CZ"/>
              <a:pPr/>
              <a:t>128</a:t>
            </a:fld>
            <a:endParaRPr lang="en-GB" altLang="cs-CZ"/>
          </a:p>
        </p:txBody>
      </p:sp>
      <p:sp>
        <p:nvSpPr>
          <p:cNvPr id="1331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331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512" y="4343231"/>
            <a:ext cx="5486976" cy="403775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1990324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-9990138" y="-6897688"/>
            <a:ext cx="19981863" cy="14986001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3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22146" y="3714623"/>
            <a:ext cx="4975723" cy="3519116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cs-CZ" altLang="cs-CZ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43499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981801-7D28-409D-A6E7-FE48E6DF2AE3}" type="slidenum">
              <a:rPr lang="cs-CZ" smtClean="0"/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130801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8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44739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981801-7D28-409D-A6E7-FE48E6DF2AE3}" type="slidenum">
              <a:rPr lang="cs-CZ" smtClean="0"/>
              <a:t>90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684092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1pPr>
            <a:lvl2pPr eaLnBrk="0"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2pPr>
            <a:lvl3pPr eaLnBrk="0"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3pPr>
            <a:lvl4pPr eaLnBrk="0"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4pPr>
            <a:lvl5pPr eaLnBrk="0"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9pPr>
          </a:lstStyle>
          <a:p>
            <a:pPr eaLnBrk="1"/>
            <a:fld id="{A80E0945-ECC3-48D5-92A9-4A3E08C649E4}" type="slidenum">
              <a:rPr lang="cs-CZ" altLang="cs-CZ">
                <a:solidFill>
                  <a:srgbClr val="000000"/>
                </a:solidFill>
                <a:latin typeface="Times New Roman" pitchFamily="18" charset="0"/>
              </a:rPr>
              <a:pPr eaLnBrk="1"/>
              <a:t>91</a:t>
            </a:fld>
            <a:endParaRPr lang="cs-CZ" altLang="cs-CZ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7411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7412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512" y="4343230"/>
            <a:ext cx="5486976" cy="4115139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1pPr>
            <a:lvl2pPr eaLnBrk="0"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2pPr>
            <a:lvl3pPr eaLnBrk="0"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3pPr>
            <a:lvl4pPr eaLnBrk="0"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4pPr>
            <a:lvl5pPr eaLnBrk="0"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9pPr>
          </a:lstStyle>
          <a:p>
            <a:pPr eaLnBrk="1"/>
            <a:fld id="{1DEB2C89-4097-490E-BC8A-8EBF2DE48577}" type="slidenum">
              <a:rPr lang="cs-CZ" altLang="cs-CZ">
                <a:solidFill>
                  <a:srgbClr val="000000"/>
                </a:solidFill>
                <a:latin typeface="Times New Roman" pitchFamily="18" charset="0"/>
              </a:rPr>
              <a:pPr eaLnBrk="1"/>
              <a:t>92</a:t>
            </a:fld>
            <a:endParaRPr lang="cs-CZ" altLang="cs-CZ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1507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1508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512" y="4343230"/>
            <a:ext cx="5486976" cy="4115139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A5773FE-4E2B-47E7-880E-575FE1042541}" type="slidenum">
              <a:rPr lang="cs-CZ" altLang="cs-CZ"/>
              <a:pPr/>
              <a:t>96</a:t>
            </a:fld>
            <a:endParaRPr lang="cs-CZ" altLang="cs-CZ"/>
          </a:p>
        </p:txBody>
      </p:sp>
      <p:sp>
        <p:nvSpPr>
          <p:cNvPr id="1638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638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512" y="4343230"/>
            <a:ext cx="5486976" cy="4115139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9090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číslo snímku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>
            <a:noAutofit/>
          </a:bodyPr>
          <a:lstStyle/>
          <a:p>
            <a:pPr lvl="0"/>
            <a:fld id="{97E8D8EC-9830-468C-B879-D635D18AF441}" type="slidenum">
              <a:t>126</a:t>
            </a:fld>
            <a:endParaRPr lang="en-GB"/>
          </a:p>
        </p:txBody>
      </p:sp>
      <p:sp>
        <p:nvSpPr>
          <p:cNvPr id="2" name="Zástupný symbol pro obrázek snímk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>
          <a:xfrm>
            <a:off x="685830" y="4343322"/>
            <a:ext cx="5486309" cy="4037593"/>
          </a:xfr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33068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78ECD-B355-4270-9D6F-1293479DC735}" type="datetimeFigureOut">
              <a:rPr lang="cs-CZ" smtClean="0"/>
              <a:t>12.03.2019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643FC-C4F7-4B1C-9AA2-3AF9E0A1A7B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79434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78ECD-B355-4270-9D6F-1293479DC735}" type="datetimeFigureOut">
              <a:rPr lang="cs-CZ" smtClean="0"/>
              <a:t>12.03.2019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643FC-C4F7-4B1C-9AA2-3AF9E0A1A7B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517173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78ECD-B355-4270-9D6F-1293479DC735}" type="datetimeFigureOut">
              <a:rPr lang="cs-CZ" smtClean="0"/>
              <a:t>12.03.2019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643FC-C4F7-4B1C-9AA2-3AF9E0A1A7B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580289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333375"/>
            <a:ext cx="8229600" cy="62547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457200" y="981075"/>
            <a:ext cx="4038600" cy="4886325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981075"/>
            <a:ext cx="4038600" cy="4886325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Anorganick</a:t>
            </a:r>
            <a:r>
              <a:rPr lang="cs-CZ" altLang="en-US"/>
              <a:t>á chemie pro KATA</a:t>
            </a:r>
            <a:endParaRPr lang="en-US" alt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D55A6A-58FA-4C10-9BB3-4E8E2033985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altLang="en-US"/>
              <a:t>Praha 200</a:t>
            </a:r>
            <a:r>
              <a:rPr lang="en-US" altLang="en-US"/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9867421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Nadpis a 4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sz="quarter"/>
          </p:nvPr>
        </p:nvSpPr>
        <p:spPr>
          <a:xfrm>
            <a:off x="457200" y="333375"/>
            <a:ext cx="8229600" cy="62547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457200" y="981075"/>
            <a:ext cx="4038600" cy="2366963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648200" y="981075"/>
            <a:ext cx="4038600" cy="2366963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457200" y="3500438"/>
            <a:ext cx="4038600" cy="2366962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8200" y="3500438"/>
            <a:ext cx="4038600" cy="2366962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Anorganick</a:t>
            </a:r>
            <a:r>
              <a:rPr lang="cs-CZ" altLang="en-US"/>
              <a:t>á chemie pro KATA</a:t>
            </a:r>
            <a:endParaRPr lang="en-US" altLang="en-US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F4A77A-2BEB-4D46-91E0-7111E6BC156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9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altLang="en-US"/>
              <a:t>Praha 200</a:t>
            </a:r>
            <a:r>
              <a:rPr lang="en-US" altLang="en-US"/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1659765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Nadpis, text a 2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800" y="463550"/>
            <a:ext cx="7769225" cy="143351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08413" cy="4111625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646613" y="1981200"/>
            <a:ext cx="3808412" cy="1979613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4646613" y="4113213"/>
            <a:ext cx="3808412" cy="1979612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453FD9-24A8-44CE-BE6E-EC5C1E64B483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238396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78ECD-B355-4270-9D6F-1293479DC735}" type="datetimeFigureOut">
              <a:rPr lang="cs-CZ" smtClean="0"/>
              <a:t>12.03.2019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643FC-C4F7-4B1C-9AA2-3AF9E0A1A7B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92709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78ECD-B355-4270-9D6F-1293479DC735}" type="datetimeFigureOut">
              <a:rPr lang="cs-CZ" smtClean="0"/>
              <a:t>12.03.2019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643FC-C4F7-4B1C-9AA2-3AF9E0A1A7B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789418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78ECD-B355-4270-9D6F-1293479DC735}" type="datetimeFigureOut">
              <a:rPr lang="cs-CZ" smtClean="0"/>
              <a:t>12.03.2019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643FC-C4F7-4B1C-9AA2-3AF9E0A1A7B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592783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78ECD-B355-4270-9D6F-1293479DC735}" type="datetimeFigureOut">
              <a:rPr lang="cs-CZ" smtClean="0"/>
              <a:t>12.03.2019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643FC-C4F7-4B1C-9AA2-3AF9E0A1A7B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55788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78ECD-B355-4270-9D6F-1293479DC735}" type="datetimeFigureOut">
              <a:rPr lang="cs-CZ" smtClean="0"/>
              <a:t>12.03.2019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643FC-C4F7-4B1C-9AA2-3AF9E0A1A7B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645451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78ECD-B355-4270-9D6F-1293479DC735}" type="datetimeFigureOut">
              <a:rPr lang="cs-CZ" smtClean="0"/>
              <a:t>12.03.2019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643FC-C4F7-4B1C-9AA2-3AF9E0A1A7B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674654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78ECD-B355-4270-9D6F-1293479DC735}" type="datetimeFigureOut">
              <a:rPr lang="cs-CZ" smtClean="0"/>
              <a:t>12.03.2019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643FC-C4F7-4B1C-9AA2-3AF9E0A1A7B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540811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78ECD-B355-4270-9D6F-1293479DC735}" type="datetimeFigureOut">
              <a:rPr lang="cs-CZ" smtClean="0"/>
              <a:t>12.03.2019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643FC-C4F7-4B1C-9AA2-3AF9E0A1A7B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814684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378ECD-B355-4270-9D6F-1293479DC735}" type="datetimeFigureOut">
              <a:rPr lang="cs-CZ" smtClean="0"/>
              <a:t>12.03.2019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6643FC-C4F7-4B1C-9AA2-3AF9E0A1A7B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688564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5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File:Polythiazyl_resonance_structures.svg" TargetMode="External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7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File:Phosphorus-pentasulfide-2D-dimensions.png" TargetMode="External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4.jpeg"/><Relationship Id="rId5" Type="http://schemas.openxmlformats.org/officeDocument/2006/relationships/image" Target="../media/image113.jpeg"/><Relationship Id="rId4" Type="http://schemas.openxmlformats.org/officeDocument/2006/relationships/image" Target="../media/image112.png"/></Relationships>
</file>

<file path=ppt/slides/_rels/slide10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png"/><Relationship Id="rId3" Type="http://schemas.openxmlformats.org/officeDocument/2006/relationships/image" Target="../media/image116.png"/><Relationship Id="rId7" Type="http://schemas.openxmlformats.org/officeDocument/2006/relationships/image" Target="../media/image120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9.png"/><Relationship Id="rId5" Type="http://schemas.openxmlformats.org/officeDocument/2006/relationships/image" Target="../media/image118.jpeg"/><Relationship Id="rId4" Type="http://schemas.openxmlformats.org/officeDocument/2006/relationships/image" Target="../media/image117.png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png"/><Relationship Id="rId13" Type="http://schemas.openxmlformats.org/officeDocument/2006/relationships/oleObject" Target="../embeddings/oleObject7.bin"/><Relationship Id="rId3" Type="http://schemas.openxmlformats.org/officeDocument/2006/relationships/oleObject" Target="../embeddings/oleObject2.bin"/><Relationship Id="rId7" Type="http://schemas.openxmlformats.org/officeDocument/2006/relationships/oleObject" Target="../embeddings/oleObject4.bin"/><Relationship Id="rId12" Type="http://schemas.openxmlformats.org/officeDocument/2006/relationships/image" Target="../media/image129.png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131.png"/><Relationship Id="rId1" Type="http://schemas.openxmlformats.org/officeDocument/2006/relationships/vmlDrawing" Target="../drawings/vmlDrawing2.vml"/><Relationship Id="rId6" Type="http://schemas.openxmlformats.org/officeDocument/2006/relationships/image" Target="../media/image126.png"/><Relationship Id="rId11" Type="http://schemas.openxmlformats.org/officeDocument/2006/relationships/oleObject" Target="../embeddings/oleObject6.bin"/><Relationship Id="rId5" Type="http://schemas.openxmlformats.org/officeDocument/2006/relationships/oleObject" Target="../embeddings/oleObject3.bin"/><Relationship Id="rId15" Type="http://schemas.openxmlformats.org/officeDocument/2006/relationships/oleObject" Target="../embeddings/oleObject8.bin"/><Relationship Id="rId10" Type="http://schemas.openxmlformats.org/officeDocument/2006/relationships/image" Target="../media/image128.png"/><Relationship Id="rId4" Type="http://schemas.openxmlformats.org/officeDocument/2006/relationships/image" Target="../media/image125.png"/><Relationship Id="rId9" Type="http://schemas.openxmlformats.org/officeDocument/2006/relationships/oleObject" Target="../embeddings/oleObject5.bin"/><Relationship Id="rId14" Type="http://schemas.openxmlformats.org/officeDocument/2006/relationships/image" Target="../media/image130.png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5.jpeg"/><Relationship Id="rId4" Type="http://schemas.openxmlformats.org/officeDocument/2006/relationships/image" Target="../media/image134.jpe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0.pn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3.jpe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hyperlink" Target="https://cs.wikipedia.org/wiki/Nitrogen%C3%A1za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jpeg"/><Relationship Id="rId2" Type="http://schemas.openxmlformats.org/officeDocument/2006/relationships/hyperlink" Target="https://commons.wikimedia.org/wiki/File:Charcoal.jpg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3.jpeg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6.gif"/><Relationship Id="rId4" Type="http://schemas.openxmlformats.org/officeDocument/2006/relationships/image" Target="../media/image155.jpeg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8.jpeg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61.gif"/><Relationship Id="rId4" Type="http://schemas.openxmlformats.org/officeDocument/2006/relationships/image" Target="../media/image160.png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3.gi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jpeg"/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jpeg"/><Relationship Id="rId2" Type="http://schemas.openxmlformats.org/officeDocument/2006/relationships/hyperlink" Target="https://commons.wikimedia.org/wiki/File:Photo-CarBattery.jpg" TargetMode="External"/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png"/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0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5.png"/><Relationship Id="rId4" Type="http://schemas.openxmlformats.org/officeDocument/2006/relationships/oleObject" Target="../embeddings/oleObject1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jpe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jpeg"/><Relationship Id="rId9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hyperlink" Target="http://en.wikipedia.org/wiki/Allotropes%20of%20phosphorus" TargetMode="Externa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s://cs.wikipedia.org/w/index.php?title=Bipropelant&amp;action=edit&amp;redlink=1" TargetMode="External"/><Relationship Id="rId2" Type="http://schemas.openxmlformats.org/officeDocument/2006/relationships/hyperlink" Target="https://cs.wikipedia.org/w/index.php?title=Monopropelant&amp;action=edit&amp;redlink=1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s.wikipedia.org/wiki/Hypergolick%C3%A1_reakce" TargetMode="Externa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gif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cs.wikipedia.org/wiki/Konzervant" TargetMode="External"/><Relationship Id="rId4" Type="http://schemas.openxmlformats.org/officeDocument/2006/relationships/image" Target="../media/image58.jpe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gi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0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72.jpe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5.png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gif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image" Target="../media/image94.png"/><Relationship Id="rId7" Type="http://schemas.openxmlformats.org/officeDocument/2006/relationships/image" Target="../media/image96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en.wikipedia.org/wiki/File:ArsenobetainePIC.svg" TargetMode="External"/><Relationship Id="rId5" Type="http://schemas.openxmlformats.org/officeDocument/2006/relationships/hyperlink" Target="https://en.wikipedia.org/wiki/Arsenicin_A" TargetMode="External"/><Relationship Id="rId4" Type="http://schemas.openxmlformats.org/officeDocument/2006/relationships/image" Target="../media/image95.png"/><Relationship Id="rId9" Type="http://schemas.openxmlformats.org/officeDocument/2006/relationships/image" Target="../media/image98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0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b="1" dirty="0" err="1" smtClean="0"/>
              <a:t>Pentely</a:t>
            </a:r>
            <a:endParaRPr lang="cs-CZ" b="1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570414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/>
          <p:cNvSpPr txBox="1"/>
          <p:nvPr/>
        </p:nvSpPr>
        <p:spPr>
          <a:xfrm>
            <a:off x="152400" y="381000"/>
            <a:ext cx="8839200" cy="598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Příprava dusíku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   většinou z tlakové láhve</a:t>
            </a:r>
          </a:p>
          <a:p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Zahřátím roztoku dusitanu amonného:	</a:t>
            </a:r>
          </a:p>
          <a:p>
            <a:pPr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NH</a:t>
            </a:r>
            <a:r>
              <a:rPr lang="cs-CZ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GB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GB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N</a:t>
            </a:r>
            <a:r>
              <a:rPr lang="en-GB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+  3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GB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cs-CZ" alt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endParaRPr lang="cs-CZ" alt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Tepelný rozklad azidů: 	</a:t>
            </a:r>
          </a:p>
          <a:p>
            <a:pPr algn="ctr"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Ba(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cs-CZ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cs-CZ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Ba 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GB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GB" alt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2 NaN</a:t>
            </a:r>
            <a:r>
              <a:rPr lang="en-GB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3 N</a:t>
            </a:r>
            <a:r>
              <a:rPr lang="en-GB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+ 2 Na</a:t>
            </a:r>
          </a:p>
          <a:p>
            <a:endParaRPr lang="cs-CZ" alt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Reakcí amoniaku s bromem:	</a:t>
            </a:r>
          </a:p>
          <a:p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		8 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cs-CZ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+ 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Br</a:t>
            </a:r>
            <a:r>
              <a:rPr lang="en-GB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NH</a:t>
            </a:r>
            <a:r>
              <a:rPr lang="cs-CZ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Br</a:t>
            </a:r>
            <a:r>
              <a:rPr lang="cs-CZ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+ N</a:t>
            </a:r>
            <a:r>
              <a:rPr lang="cs-CZ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cs-CZ" alt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alt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alt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Výroba dusíku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</a:pP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Frakční destilací kapalného vzduchu,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lze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získat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až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99 %.</a:t>
            </a:r>
          </a:p>
          <a:p>
            <a:pPr>
              <a:lnSpc>
                <a:spcPct val="90000"/>
              </a:lnSpc>
            </a:pP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Dusík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v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tlakových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lahvích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ozna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ených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zeleným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pruhem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GB" altLang="en-US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alt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2793746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152400" y="609600"/>
            <a:ext cx="88392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Bismut</a:t>
            </a:r>
            <a:r>
              <a:rPr lang="cs-CZ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ité</a:t>
            </a:r>
            <a:r>
              <a:rPr lang="cs-CZ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800" b="1" dirty="0">
                <a:latin typeface="Arial" panose="020B0604020202020204" pitchFamily="34" charset="0"/>
                <a:cs typeface="Arial" panose="020B0604020202020204" pitchFamily="34" charset="0"/>
              </a:rPr>
              <a:t>soli</a:t>
            </a:r>
          </a:p>
          <a:p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Dusičnan 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bismutitý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Bi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(NO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je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bezbarvá krystalická rozpustná látka. Při zahřívání přechází na </a:t>
            </a:r>
            <a:r>
              <a:rPr 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oxidusičnan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bismutitý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BiO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(NO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), který se používá jako barvivo s názvem španělská běloba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Dusičnan bismutitý se připravuje rozpouštěním kovového bismutu v kyselině dusičné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Síran bismutitý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Bi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(SO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je bílá krystalická hygroskopická a rozpustná látka. Získává se rozpouštěním kovu, oxidu nebo sulfidu v kyselině sírové.</a:t>
            </a:r>
          </a:p>
          <a:p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Uhličitan 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bismutitý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Bi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(CO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je bílá práškovitá nerozpustná látka, která se připravuje reakcí rozpustné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bismuité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soli s rozpustným uhličitanem.</a:t>
            </a:r>
          </a:p>
        </p:txBody>
      </p:sp>
    </p:spTree>
    <p:extLst>
      <p:ext uri="{BB962C8B-B14F-4D97-AF65-F5344CB8AC3E}">
        <p14:creationId xmlns:p14="http://schemas.microsoft.com/office/powerpoint/2010/main" val="1416376646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/>
          </a:bodyPr>
          <a:lstStyle/>
          <a:p>
            <a:r>
              <a:rPr lang="cs-CZ" sz="2800" b="1" dirty="0" smtClean="0"/>
              <a:t>Sirné sloučeniny dusíku</a:t>
            </a:r>
            <a:endParaRPr lang="cs-CZ" sz="2800" b="1" dirty="0"/>
          </a:p>
        </p:txBody>
      </p:sp>
      <p:sp>
        <p:nvSpPr>
          <p:cNvPr id="4" name="Obdélník 3"/>
          <p:cNvSpPr/>
          <p:nvPr/>
        </p:nvSpPr>
        <p:spPr>
          <a:xfrm>
            <a:off x="230221" y="1301621"/>
            <a:ext cx="746760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Tetrasulfur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tetranitrid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S</a:t>
            </a:r>
            <a:r>
              <a:rPr 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cs-CZ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= prekurzor pro přípravu dalších sloučenin s S-N vazbou</a:t>
            </a:r>
            <a:endParaRPr lang="cs-CZ" sz="2000" baseline="-25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20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Příprava:	</a:t>
            </a:r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6 S</a:t>
            </a:r>
            <a:r>
              <a:rPr lang="pt-BR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Cl</a:t>
            </a:r>
            <a:r>
              <a:rPr lang="pt-BR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+ 16 NH</a:t>
            </a:r>
            <a:r>
              <a:rPr lang="pt-BR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→ S</a:t>
            </a:r>
            <a:r>
              <a:rPr lang="pt-BR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pt-BR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+ S</a:t>
            </a:r>
            <a:r>
              <a:rPr lang="pt-BR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+ 12 NH</a:t>
            </a:r>
            <a:r>
              <a:rPr lang="pt-BR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Cl</a:t>
            </a:r>
            <a:endParaRPr lang="cs-CZ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2000" baseline="-25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Lewisovská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báze, s </a:t>
            </a:r>
            <a:r>
              <a:rPr lang="cs-CZ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lewisovsými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kyselinami tvoří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adu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2000" baseline="-2500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2000" baseline="-2500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+ SbCl</a:t>
            </a:r>
            <a:r>
              <a:rPr lang="en-US" sz="2000" baseline="-2500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→ S</a:t>
            </a:r>
            <a:r>
              <a:rPr lang="en-US" sz="2000" baseline="-2500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2000" baseline="-2500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·SbCl</a:t>
            </a:r>
            <a:r>
              <a:rPr lang="en-US" sz="2000" baseline="-2500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cs-CZ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2000" baseline="-2500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2000" baseline="-2500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+ SO</a:t>
            </a:r>
            <a:r>
              <a:rPr lang="en-US" sz="2000" baseline="-2500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→ S</a:t>
            </a:r>
            <a:r>
              <a:rPr lang="en-US" sz="2000" baseline="-2500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2000" baseline="-2500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·SO</a:t>
            </a:r>
            <a:r>
              <a:rPr lang="en-US" sz="2000" baseline="-2500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cs-CZ" sz="20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2000" baseline="-25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Disulfur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dinitrid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cs-CZ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Příprava:	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→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2 S</a:t>
            </a:r>
            <a:r>
              <a:rPr lang="cs-CZ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cs-CZ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   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(katalýza Ag</a:t>
            </a:r>
            <a:r>
              <a:rPr lang="cs-CZ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S)</a:t>
            </a:r>
          </a:p>
          <a:p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7394" name="Picture 2" descr="https://upload.wikimedia.org/wikipedia/commons/thumb/d/d3/S4N4.BF3-from-xtal-1967-3D-balls.png/800px-S4N4.BF3-from-xtal-1967-3D-balls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0780" y="1608239"/>
            <a:ext cx="1765300" cy="1966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Šipka doprava 5"/>
          <p:cNvSpPr/>
          <p:nvPr/>
        </p:nvSpPr>
        <p:spPr>
          <a:xfrm>
            <a:off x="5562600" y="3040601"/>
            <a:ext cx="1447800" cy="8359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87398" name="Picture 6" descr="Stereo, skeletal formula of tetrasulfur tetranitride with some measurement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152399"/>
            <a:ext cx="2365743" cy="1508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7400" name="Picture 8" descr="Space-filling model of disulfur dinitrid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4419600"/>
            <a:ext cx="1308100" cy="1333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9578876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139430" y="152400"/>
            <a:ext cx="883920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Polythiazyl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SN)</a:t>
            </a:r>
            <a:r>
              <a:rPr lang="en-US" sz="2000" i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endParaRPr lang="cs-CZ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cs-CZ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vodivý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polymer nazlátlé barvy a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kovového lesku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cs-CZ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Vzniká polymerací S</a:t>
            </a:r>
            <a:r>
              <a:rPr lang="cs-CZ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cs-CZ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cs-CZ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Je používán v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LED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žárovkách,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transistor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ech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akumulátorech a s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ol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á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cs-CZ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ních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článcích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cs-CZ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8418" name="Picture 2" descr="Polythiazyl-2D-dimension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1371600"/>
            <a:ext cx="4634419" cy="1019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8420" name="Picture 4" descr="Polythiazyl resonance structures">
            <a:hlinkClick r:id="rId3" tooltip="Polythiazyl resonance structures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355" y="2677721"/>
            <a:ext cx="6355307" cy="967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0714133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152400" y="304800"/>
            <a:ext cx="8839200" cy="64530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Kyselina </a:t>
            </a:r>
            <a:r>
              <a:rPr lang="cs-CZ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sulfamová</a:t>
            </a:r>
            <a:r>
              <a:rPr 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cs-CZ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amidosírová</a:t>
            </a:r>
            <a:r>
              <a:rPr 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amidosulfonová</a:t>
            </a:r>
            <a:r>
              <a:rPr 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aminosulfonová</a:t>
            </a:r>
            <a:r>
              <a:rPr 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endParaRPr lang="cs-CZ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 = bezbarvá pevná látka, rozpustná ve vodě. Středně silná kyselina, ve struktuře je síť silných H-vazeb, lépe ji vystihuje zápis </a:t>
            </a:r>
            <a:r>
              <a:rPr lang="en-US" sz="2000" b="1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2000" b="1" baseline="-2500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NSO</a:t>
            </a:r>
            <a:r>
              <a:rPr lang="en-US" sz="2000" b="1" baseline="-2500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b="1" baseline="3000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</a:p>
          <a:p>
            <a:endParaRPr lang="cs-CZ" sz="2000" b="1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2000" b="1" baseline="30000" dirty="0" smtClean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2000" b="1" baseline="30000" dirty="0" smtClean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cs-CZ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Výroba: reakcí močoviny se směsí oxidu sírového a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kyseliny sírové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nebo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ole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). </a:t>
            </a:r>
            <a:endParaRPr lang="cs-CZ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OC(NH</a:t>
            </a:r>
            <a:r>
              <a:rPr lang="en-US" sz="2000" baseline="-2500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2000" baseline="-2500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+ SO</a:t>
            </a:r>
            <a:r>
              <a:rPr lang="en-US" sz="2000" baseline="-2500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→ OC(NH</a:t>
            </a:r>
            <a:r>
              <a:rPr lang="en-US" sz="2000" baseline="-2500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)(NHSO</a:t>
            </a:r>
            <a:r>
              <a:rPr lang="en-US" sz="2000" baseline="-2500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H) </a:t>
            </a:r>
            <a:endParaRPr lang="cs-CZ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OC(NH</a:t>
            </a:r>
            <a:r>
              <a:rPr lang="en-US" sz="2000" baseline="-2500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)(NHSO</a:t>
            </a:r>
            <a:r>
              <a:rPr lang="en-US" sz="2000" baseline="-2500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H) + H</a:t>
            </a:r>
            <a:r>
              <a:rPr lang="en-US" sz="2000" baseline="-2500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SO</a:t>
            </a:r>
            <a:r>
              <a:rPr lang="en-US" sz="2000" baseline="-2500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→ CO</a:t>
            </a:r>
            <a:r>
              <a:rPr lang="en-US" sz="2000" baseline="-2500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+ 2 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2000" b="1" baseline="-2500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NSO</a:t>
            </a:r>
            <a:r>
              <a:rPr lang="en-US" sz="2000" b="1" baseline="-2500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cs-CZ" sz="2000" b="1" baseline="-25000" dirty="0" smtClean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cs-CZ" sz="20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Použití: prekurzor při výrobě umělých sladidel (</a:t>
            </a:r>
            <a:r>
              <a:rPr lang="cs-CZ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Acesulfam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K), antibiotik a </a:t>
            </a:r>
            <a:r>
              <a:rPr lang="cs-CZ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antivirotik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 léků proti rakovině, herbicidů, barviv, čistících prostředků.</a:t>
            </a:r>
          </a:p>
          <a:p>
            <a:pPr algn="just"/>
            <a:endParaRPr lang="cs-CZ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Sulfamid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diamid</a:t>
            </a:r>
            <a:r>
              <a:rPr 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kyseliny sírové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vzniká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rea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í SOCl</a:t>
            </a:r>
            <a:r>
              <a:rPr lang="cs-CZ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a NH</a:t>
            </a:r>
            <a:r>
              <a:rPr lang="cs-CZ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  <a:p>
            <a:pPr algn="just"/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9442" name="Picture 2" descr="Tautomerism of sulfamic aci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1981200"/>
            <a:ext cx="3365500" cy="1039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9446" name="Picture 6" descr="Zobrazit zdrojový obrázek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6783" y="5867400"/>
            <a:ext cx="1288855" cy="687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6852004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136187" y="381000"/>
            <a:ext cx="8839200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Kyselina </a:t>
            </a:r>
            <a:r>
              <a:rPr lang="cs-CZ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nitrosylsírová</a:t>
            </a:r>
            <a:r>
              <a:rPr 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(hydrogensíran </a:t>
            </a:r>
            <a:r>
              <a:rPr lang="cs-CZ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nitrosylu</a:t>
            </a:r>
            <a:r>
              <a:rPr 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  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NOHSO</a:t>
            </a:r>
            <a:r>
              <a:rPr lang="en-US" sz="2000" baseline="-2500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cs-CZ" sz="200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cs-CZ" sz="2000" baseline="-2500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NO</a:t>
            </a:r>
            <a:r>
              <a:rPr lang="en-US" sz="20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HSO</a:t>
            </a:r>
            <a:r>
              <a:rPr lang="cs-CZ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cs-CZ" sz="20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cs-CZ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Vzniká rozpuštěním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dus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ta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u sodného ve studené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kyselině sírové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HNO</a:t>
            </a:r>
            <a:r>
              <a:rPr lang="en-US" sz="2000" baseline="-2500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+ H</a:t>
            </a:r>
            <a:r>
              <a:rPr lang="en-US" sz="2000" baseline="-2500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SO</a:t>
            </a:r>
            <a:r>
              <a:rPr lang="en-US" sz="2000" baseline="-2500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→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NO</a:t>
            </a:r>
            <a:r>
              <a:rPr lang="en-US" sz="20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HSO</a:t>
            </a:r>
            <a:r>
              <a:rPr lang="cs-CZ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cs-CZ" sz="20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+ H</a:t>
            </a:r>
            <a:r>
              <a:rPr lang="en-US" sz="2000" baseline="-2500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cs-CZ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nebo reakcí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reaction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kyseliny dusičné s SO</a:t>
            </a:r>
            <a:r>
              <a:rPr lang="cs-CZ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  <a:p>
            <a:r>
              <a:rPr lang="cs-CZ" sz="2000" dirty="0" smtClean="0"/>
              <a:t>		</a:t>
            </a:r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SO</a:t>
            </a:r>
            <a:r>
              <a:rPr lang="pt-BR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+   </a:t>
            </a:r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HNO</a:t>
            </a:r>
            <a:r>
              <a:rPr lang="pt-BR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⟶  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NO</a:t>
            </a:r>
            <a:r>
              <a:rPr lang="en-US" sz="20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HSO</a:t>
            </a:r>
            <a:r>
              <a:rPr lang="cs-CZ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cs-CZ" sz="20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cs-CZ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Oxidační, </a:t>
            </a:r>
            <a:r>
              <a:rPr lang="cs-CZ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nitrosační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cs-CZ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diazotační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činidlo.</a:t>
            </a:r>
          </a:p>
          <a:p>
            <a:endParaRPr lang="cs-CZ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Vzniká též při výrobě HNO</a:t>
            </a:r>
            <a:r>
              <a:rPr lang="cs-CZ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komorovým způsobem („komorové krystaly“)</a:t>
            </a:r>
          </a:p>
          <a:p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NO</a:t>
            </a:r>
            <a:r>
              <a:rPr lang="en-US" sz="2000" baseline="-2500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+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2000" baseline="-2500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O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+ SO</a:t>
            </a:r>
            <a:r>
              <a:rPr lang="cs-CZ" sz="2000" baseline="-2500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→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NO</a:t>
            </a:r>
            <a:r>
              <a:rPr lang="en-US" sz="20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HSO</a:t>
            </a:r>
            <a:r>
              <a:rPr lang="cs-CZ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cs-CZ" sz="20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+   HNO</a:t>
            </a:r>
            <a:r>
              <a:rPr lang="cs-CZ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cs-CZ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	 2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NO</a:t>
            </a:r>
            <a:r>
              <a:rPr lang="en-US" sz="2000" baseline="-2500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+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2000" baseline="-2500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O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+ SO</a:t>
            </a:r>
            <a:r>
              <a:rPr lang="cs-CZ" sz="2000" baseline="-2500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→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NO</a:t>
            </a:r>
            <a:r>
              <a:rPr lang="en-US" sz="20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HSO</a:t>
            </a:r>
            <a:r>
              <a:rPr lang="cs-CZ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cs-CZ" sz="20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+   HNO</a:t>
            </a:r>
            <a:r>
              <a:rPr lang="pt-BR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cs-CZ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 NO vzniká tzv. „fialová“ nebo „modrá“ kyselina</a:t>
            </a:r>
          </a:p>
          <a:p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	NO</a:t>
            </a:r>
            <a:r>
              <a:rPr lang="en-US" sz="20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HSO</a:t>
            </a:r>
            <a:r>
              <a:rPr lang="cs-CZ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cs-CZ" sz="20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NO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→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N</a:t>
            </a:r>
            <a:r>
              <a:rPr lang="cs-CZ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cs-CZ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0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HSO</a:t>
            </a:r>
            <a:r>
              <a:rPr lang="cs-CZ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cs-CZ" sz="20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endParaRPr lang="cs-CZ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8422" name="Picture 6" descr="Zobrazit zdrojový obráze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5702" y="1828800"/>
            <a:ext cx="2398059" cy="1019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7978147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/>
          </a:bodyPr>
          <a:lstStyle/>
          <a:p>
            <a:r>
              <a:rPr lang="cs-CZ" sz="2800" b="1" dirty="0" smtClean="0"/>
              <a:t>Sirné sloučeniny fosforu</a:t>
            </a:r>
            <a:endParaRPr lang="cs-CZ" sz="2800" b="1" dirty="0"/>
          </a:p>
        </p:txBody>
      </p:sp>
      <p:sp>
        <p:nvSpPr>
          <p:cNvPr id="5" name="TextovéPole 4"/>
          <p:cNvSpPr txBox="1"/>
          <p:nvPr/>
        </p:nvSpPr>
        <p:spPr>
          <a:xfrm>
            <a:off x="364787" y="1295400"/>
            <a:ext cx="8763000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Trisulfid</a:t>
            </a:r>
            <a:r>
              <a:rPr 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tetrafosforu</a:t>
            </a:r>
            <a:r>
              <a:rPr 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cs-CZ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cs-CZ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  <a:p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vzniká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ahřátím odpovídajícího množství síry a bílého</a:t>
            </a:r>
          </a:p>
          <a:p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nebo červeného fosforu. </a:t>
            </a:r>
          </a:p>
          <a:p>
            <a:endParaRPr lang="cs-CZ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spolu s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KClO</a:t>
            </a:r>
            <a:r>
              <a:rPr lang="cs-CZ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jsou v hlavičkách zápalek které se vzněcují na jakékoli třecí ploše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"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strike-anywhere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matches„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) – bouřlivá reakce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KClO</a:t>
            </a:r>
            <a:r>
              <a:rPr lang="cs-CZ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endParaRPr lang="cs-CZ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Nadbytek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síry vede ke vzniku </a:t>
            </a:r>
            <a:r>
              <a:rPr 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dek</a:t>
            </a:r>
            <a:r>
              <a:rPr 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asulfid</a:t>
            </a:r>
            <a:r>
              <a:rPr 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u </a:t>
            </a:r>
            <a:r>
              <a:rPr lang="cs-CZ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tetrafosforu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(P</a:t>
            </a:r>
            <a:r>
              <a:rPr 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cs-CZ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2514" name="Picture 2" descr="P4S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609600"/>
            <a:ext cx="1361336" cy="1571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2516" name="Picture 4" descr="Phosphorus decasulfide">
            <a:hlinkClick r:id="rId3" tooltip="Phosphorus decasulfide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3423" y="3581400"/>
            <a:ext cx="2363547" cy="2395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63" y="3389252"/>
            <a:ext cx="2160587" cy="173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2238" y="3389252"/>
            <a:ext cx="2160587" cy="173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3932238" y="5238690"/>
            <a:ext cx="211949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cs-CZ" altLang="en-US" sz="2000" baseline="0">
                <a:latin typeface="Arial" panose="020B0604020202020204" pitchFamily="34" charset="0"/>
                <a:cs typeface="Arial" panose="020B0604020202020204" pitchFamily="34" charset="0"/>
              </a:rPr>
              <a:t>„Safety matches“</a:t>
            </a:r>
          </a:p>
        </p:txBody>
      </p:sp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381000" y="5238690"/>
            <a:ext cx="324640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cs-CZ" altLang="en-US" sz="2000" baseline="0" dirty="0">
                <a:latin typeface="Arial" panose="020B0604020202020204" pitchFamily="34" charset="0"/>
                <a:cs typeface="Arial" panose="020B0604020202020204" pitchFamily="34" charset="0"/>
              </a:rPr>
              <a:t>„Strike-</a:t>
            </a:r>
            <a:r>
              <a:rPr lang="cs-CZ" altLang="en-US" sz="2000" baseline="0" dirty="0" err="1">
                <a:latin typeface="Arial" panose="020B0604020202020204" pitchFamily="34" charset="0"/>
                <a:cs typeface="Arial" panose="020B0604020202020204" pitchFamily="34" charset="0"/>
              </a:rPr>
              <a:t>anywhere</a:t>
            </a:r>
            <a:r>
              <a:rPr lang="cs-CZ" altLang="en-US" sz="2000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2000" baseline="0" dirty="0" err="1">
                <a:latin typeface="Arial" panose="020B0604020202020204" pitchFamily="34" charset="0"/>
                <a:cs typeface="Arial" panose="020B0604020202020204" pitchFamily="34" charset="0"/>
              </a:rPr>
              <a:t>matches</a:t>
            </a:r>
            <a:r>
              <a:rPr lang="cs-CZ" altLang="en-US" sz="2000" baseline="0" dirty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3719448421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" y="228600"/>
            <a:ext cx="8915400" cy="6553200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cs-CZ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Sirné sloučeniny </a:t>
            </a:r>
            <a:r>
              <a:rPr lang="cs-CZ" alt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arsenu</a:t>
            </a:r>
            <a:r>
              <a:rPr lang="en-GB" alt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eaLnBrk="1" hangingPunct="1">
              <a:buFont typeface="Wingdings" pitchFamily="2" charset="2"/>
              <a:buNone/>
            </a:pP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en-GB" alt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As</a:t>
            </a:r>
            <a:r>
              <a:rPr lang="en-GB" altLang="en-US" sz="20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GB" alt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GB" altLang="en-US" sz="20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realgar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endParaRPr lang="cs-CZ" alt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endParaRPr lang="cs-CZ" alt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cs-CZ" alt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cs-CZ" alt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en-GB" alt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As</a:t>
            </a:r>
            <a:r>
              <a:rPr lang="en-GB" altLang="en-US" sz="20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GB" altLang="en-US" sz="20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auripigment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  </a:t>
            </a:r>
          </a:p>
          <a:p>
            <a:pPr eaLnBrk="1" hangingPunct="1">
              <a:buFont typeface="Wingdings" pitchFamily="2" charset="2"/>
              <a:buNone/>
            </a:pP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cs-CZ" alt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cs-CZ" altLang="en-US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cs-CZ" altLang="en-US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en-GB" alt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FeAsS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arsenopyrit</a:t>
            </a:r>
            <a:endParaRPr lang="cs-CZ" alt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buNone/>
            </a:pPr>
            <a:endParaRPr lang="cs-CZ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buNone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uda arsenu a zlata, 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As se vyrábí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tepelným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rozkladem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cs-CZ" alt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buNone/>
            </a:pP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arsenopyritu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>
              <a:lnSpc>
                <a:spcPct val="90000"/>
              </a:lnSpc>
              <a:buNone/>
            </a:pP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			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FeAsS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FeS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+ As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</a:t>
            </a:r>
            <a:endParaRPr lang="cs-CZ" altLang="en-US" sz="2000" dirty="0" smtClean="0">
              <a:latin typeface="Arial" panose="020B0604020202020204" pitchFamily="34" charset="0"/>
              <a:cs typeface="Arial" panose="020B0604020202020204" pitchFamily="34" charset="0"/>
              <a:sym typeface="Symbol" pitchFamily="18" charset="2"/>
            </a:endParaRPr>
          </a:p>
          <a:p>
            <a:pPr>
              <a:buNone/>
            </a:pP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eaLnBrk="1" hangingPunct="1">
              <a:buFont typeface="Wingdings" pitchFamily="2" charset="2"/>
              <a:buNone/>
            </a:pPr>
            <a:endParaRPr lang="cs-CZ" alt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6130" name="Picture 2" descr="Zobrazit zdrojový obrázek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7528" y="930802"/>
            <a:ext cx="2146300" cy="1648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6132" name="Picture 4" descr="Zobrazit zdrojový obráze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853" y="901619"/>
            <a:ext cx="1971675" cy="181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613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3792" y="1319599"/>
            <a:ext cx="1393392" cy="1147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6135" name="Picture 7" descr="Sample of arsenic trisulfide as orpiment mineral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8327" y="3276600"/>
            <a:ext cx="1855501" cy="1391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6136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3696477"/>
            <a:ext cx="2352675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291830" y="3352800"/>
            <a:ext cx="29943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V malířství jako </a:t>
            </a:r>
            <a:r>
              <a:rPr lang="cs-CZ" dirty="0" smtClean="0">
                <a:solidFill>
                  <a:srgbClr val="FFFF00"/>
                </a:solidFill>
              </a:rPr>
              <a:t>žlutý</a:t>
            </a:r>
            <a:r>
              <a:rPr lang="cs-CZ" dirty="0" smtClean="0"/>
              <a:t> pigment.</a:t>
            </a:r>
            <a:endParaRPr lang="cs-CZ" dirty="0"/>
          </a:p>
        </p:txBody>
      </p:sp>
      <p:sp>
        <p:nvSpPr>
          <p:cNvPr id="9" name="TextovéPole 8"/>
          <p:cNvSpPr txBox="1"/>
          <p:nvPr/>
        </p:nvSpPr>
        <p:spPr>
          <a:xfrm>
            <a:off x="123162" y="1570315"/>
            <a:ext cx="24967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V malířství jako</a:t>
            </a:r>
            <a:r>
              <a:rPr lang="cs-CZ" dirty="0" smtClean="0">
                <a:solidFill>
                  <a:srgbClr val="FF0000"/>
                </a:solidFill>
              </a:rPr>
              <a:t> červený  </a:t>
            </a:r>
          </a:p>
          <a:p>
            <a:r>
              <a:rPr lang="cs-CZ" dirty="0" smtClean="0"/>
              <a:t>pigment.</a:t>
            </a:r>
            <a:endParaRPr lang="cs-CZ" dirty="0"/>
          </a:p>
        </p:txBody>
      </p:sp>
      <p:pic>
        <p:nvPicPr>
          <p:cNvPr id="176138" name="Picture 10" descr="Zobrazit zdrojový obráze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5029200"/>
            <a:ext cx="1713385" cy="1570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6140" name="Picture 12" descr="Zobrazit zdrojový obrázek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184" y="2982606"/>
            <a:ext cx="2273042" cy="1979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0316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228600" y="533400"/>
            <a:ext cx="868680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As</a:t>
            </a:r>
            <a:r>
              <a:rPr lang="en-GB" altLang="en-US" sz="20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GB" altLang="en-US" sz="20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cs-CZ" alt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sulfid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aseni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ý, struktura není známá.</a:t>
            </a:r>
          </a:p>
          <a:p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alt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Sulfid arsenitý a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sulfid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aseni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ý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se rozpouštějí v roztocích sulfidů za tvorby </a:t>
            </a:r>
            <a:r>
              <a:rPr lang="cs-CZ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thioarsenitanů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cs-CZ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thioarseničnanů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GB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cs-CZ" alt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As</a:t>
            </a:r>
            <a:r>
              <a:rPr lang="en-GB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GB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+ 6 SH</a:t>
            </a:r>
            <a:r>
              <a:rPr lang="en-US" altLang="en-US" sz="20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 2 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AsS</a:t>
            </a:r>
            <a:r>
              <a:rPr lang="en-GB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3-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3 H</a:t>
            </a:r>
            <a:r>
              <a:rPr lang="en-US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  <a:p>
            <a:pPr algn="ctr"/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As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+ 6 SH</a:t>
            </a:r>
            <a:r>
              <a:rPr lang="en-US" alt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 2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AsS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GB" alt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3-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+ 3 H</a:t>
            </a:r>
            <a:r>
              <a:rPr lang="en-US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1424841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" y="1219200"/>
            <a:ext cx="8915400" cy="5257800"/>
          </a:xfrm>
        </p:spPr>
        <p:txBody>
          <a:bodyPr>
            <a:normAutofit/>
          </a:bodyPr>
          <a:lstStyle/>
          <a:p>
            <a:pPr marL="0" indent="0" eaLnBrk="1" hangingPunct="1">
              <a:buNone/>
            </a:pPr>
            <a:r>
              <a:rPr lang="en-GB" alt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Antimon</a:t>
            </a:r>
            <a:r>
              <a:rPr lang="cs-CZ" alt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it</a:t>
            </a:r>
            <a:r>
              <a:rPr lang="cs-CZ" alt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Sb</a:t>
            </a:r>
            <a:r>
              <a:rPr lang="en-GB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GB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cs-CZ" altLang="en-US" sz="2000" baseline="-25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cs-CZ" altLang="en-US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buNone/>
            </a:pPr>
            <a:r>
              <a:rPr lang="cs-CZ" alt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Tetrathioantimoničnan</a:t>
            </a:r>
            <a:r>
              <a:rPr lang="cs-CZ" alt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sodný 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cs-CZ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SbS</a:t>
            </a:r>
            <a:r>
              <a:rPr lang="cs-CZ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cs-CZ" altLang="en-US" sz="2000" baseline="-25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buNone/>
            </a:pPr>
            <a:endParaRPr lang="cs-CZ" altLang="en-US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s-CZ" alt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Sb</a:t>
            </a:r>
            <a:r>
              <a:rPr lang="en-US" altLang="en-US" sz="20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alt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cs-CZ" altLang="en-US" sz="20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alt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+ 6 S + </a:t>
            </a:r>
            <a:r>
              <a:rPr lang="en-US" alt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NaOH</a:t>
            </a:r>
            <a:r>
              <a:rPr lang="en-US" alt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US" alt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cs-CZ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SbS</a:t>
            </a:r>
            <a:r>
              <a:rPr lang="cs-CZ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alt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+ Na</a:t>
            </a:r>
            <a:r>
              <a:rPr lang="en-US" altLang="en-US" sz="20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SO</a:t>
            </a:r>
            <a:r>
              <a:rPr lang="en-US" altLang="en-US" sz="20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alt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+ 4 H</a:t>
            </a:r>
            <a:r>
              <a:rPr lang="en-US" altLang="en-US" sz="20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endParaRPr lang="cs-CZ" alt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buNone/>
            </a:pPr>
            <a:endParaRPr lang="cs-CZ" altLang="en-US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buNone/>
            </a:pPr>
            <a:endParaRPr lang="cs-CZ" alt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buNone/>
            </a:pPr>
            <a:endParaRPr lang="en-GB" altLang="en-US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buNone/>
            </a:pPr>
            <a:endParaRPr lang="en-GB" alt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buNone/>
            </a:pPr>
            <a:r>
              <a:rPr lang="en-GB" alt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Bismut</a:t>
            </a:r>
            <a:r>
              <a:rPr lang="cs-CZ" alt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init</a:t>
            </a:r>
            <a:r>
              <a:rPr lang="cs-CZ" alt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Bi</a:t>
            </a:r>
            <a:r>
              <a:rPr lang="en-GB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GB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cs-CZ" alt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5058" name="Picture 2" descr="Zobrazit zdrojový obrázek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9594" y="1371600"/>
            <a:ext cx="2214033" cy="1660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60" name="Picture 4" descr="Zobrazit zdrojový obrázek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4572000"/>
            <a:ext cx="2716423" cy="1803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1093082" y="152400"/>
            <a:ext cx="667362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None/>
            </a:pPr>
            <a:r>
              <a:rPr lang="cs-CZ" sz="2800" b="1" dirty="0">
                <a:latin typeface="Arial" panose="020B0604020202020204" pitchFamily="34" charset="0"/>
                <a:cs typeface="Arial" panose="020B0604020202020204" pitchFamily="34" charset="0"/>
              </a:rPr>
              <a:t>Sirné sloučeniny </a:t>
            </a:r>
            <a:r>
              <a:rPr lang="cs-CZ" alt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antimonu a bismutu</a:t>
            </a:r>
            <a:r>
              <a:rPr lang="en-GB" alt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alt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0894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/>
          </a:bodyPr>
          <a:lstStyle/>
          <a:p>
            <a:r>
              <a:rPr lang="cs-CZ" sz="2800" b="1" dirty="0" smtClean="0"/>
              <a:t>Sloučeniny dusíku a fosforu</a:t>
            </a:r>
            <a:endParaRPr lang="cs-CZ" sz="2800" b="1" dirty="0"/>
          </a:p>
        </p:txBody>
      </p:sp>
      <p:sp>
        <p:nvSpPr>
          <p:cNvPr id="2" name="TextovéPole 1"/>
          <p:cNvSpPr txBox="1"/>
          <p:nvPr/>
        </p:nvSpPr>
        <p:spPr>
          <a:xfrm>
            <a:off x="228600" y="990600"/>
            <a:ext cx="8513869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Pentanitrid</a:t>
            </a:r>
            <a:r>
              <a:rPr 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trifosforu</a:t>
            </a:r>
            <a:r>
              <a:rPr 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cs-CZ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cs-CZ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= bezbarvá amorfní látka.</a:t>
            </a:r>
          </a:p>
          <a:p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Příprava: </a:t>
            </a:r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3 P</a:t>
            </a:r>
            <a:r>
              <a:rPr lang="cs-CZ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cs-CZ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+ 20 NH</a:t>
            </a:r>
            <a:r>
              <a:rPr 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→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4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30 H</a:t>
            </a:r>
            <a:r>
              <a:rPr 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teplot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ě cca 800 °C se rozkládá na bezbarvý </a:t>
            </a:r>
            <a:r>
              <a:rPr 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nitrid fosforitý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PN , který</a:t>
            </a:r>
          </a:p>
          <a:p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Při nižších teplotách polymeruje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	P</a:t>
            </a:r>
            <a:r>
              <a:rPr 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→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3 PN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N</a:t>
            </a:r>
            <a:r>
              <a:rPr lang="cs-CZ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cs-CZ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Fosfazeny</a:t>
            </a:r>
            <a:endParaRPr 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7459" name="Picture 3" descr="https://upload.wikimedia.org/wikipedia/commons/thumb/6/67/Hexachlorocyklotrifosfazen.png/330px-Hexachlorocyklotrifosfaze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0538" y="3276600"/>
            <a:ext cx="1812961" cy="1466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bdélník 4"/>
          <p:cNvSpPr/>
          <p:nvPr/>
        </p:nvSpPr>
        <p:spPr>
          <a:xfrm>
            <a:off x="152400" y="4191000"/>
            <a:ext cx="89154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jsou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tvořené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řetězci nebo cykly z atomů fosforu a dusíku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v nichž se pravidelně střídá jednoduchá a dvojná vazba.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 Nejznámějším představitelem je cyklický trimer </a:t>
            </a:r>
            <a:r>
              <a:rPr 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hexachloro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cyklotrifosfazen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 který se připravuje reakcí chloridu fosforečného a chloridu amonného. </a:t>
            </a:r>
          </a:p>
          <a:p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Fosfazeny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a jejich deriváty nacházejí využití jako pesticidy,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kancerostatika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 antioxidanty, zpomalovače hoření, apod. </a:t>
            </a:r>
          </a:p>
        </p:txBody>
      </p:sp>
    </p:spTree>
    <p:extLst>
      <p:ext uri="{BB962C8B-B14F-4D97-AF65-F5344CB8AC3E}">
        <p14:creationId xmlns:p14="http://schemas.microsoft.com/office/powerpoint/2010/main" val="1063439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304800"/>
            <a:ext cx="8534400" cy="5616575"/>
          </a:xfrm>
        </p:spPr>
        <p:txBody>
          <a:bodyPr>
            <a:normAutofit/>
          </a:bodyPr>
          <a:lstStyle/>
          <a:p>
            <a:pPr marL="0" indent="0" eaLnBrk="1" hangingPunct="1">
              <a:lnSpc>
                <a:spcPct val="80000"/>
              </a:lnSpc>
              <a:buNone/>
            </a:pPr>
            <a:r>
              <a:rPr lang="en-GB" alt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Dusík</a:t>
            </a:r>
            <a:r>
              <a:rPr lang="en-GB" alt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ct val="80000"/>
              </a:lnSpc>
              <a:buNone/>
            </a:pP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atmosfé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: e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lementární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dusík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78 % obj.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), též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oxidy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dusíku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vznikají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p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el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výbojích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bou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ky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jako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odpadní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produkty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ů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mys</a:t>
            </a:r>
            <a:r>
              <a:rPr lang="cs-CZ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lové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innosti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provozem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spalovacích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motor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ů)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ct val="80000"/>
              </a:lnSpc>
              <a:buNone/>
            </a:pP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Vedle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SO</a:t>
            </a:r>
            <a:r>
              <a:rPr lang="en-GB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mají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oxidy</a:t>
            </a:r>
            <a:r>
              <a:rPr lang="en-GB" altLang="en-US" sz="2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dusíku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významný</a:t>
            </a:r>
            <a:r>
              <a:rPr lang="en-GB" altLang="en-US" sz="2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podíl</a:t>
            </a:r>
            <a:r>
              <a:rPr lang="en-GB" altLang="en-US" sz="2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GB" altLang="en-US" sz="2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kyselých</a:t>
            </a:r>
            <a:r>
              <a:rPr lang="en-GB" altLang="en-US" sz="2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deštích</a:t>
            </a:r>
            <a:r>
              <a:rPr lang="en-GB" altLang="en-US" sz="2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cs-CZ" altLang="en-US" sz="2000" b="1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cs-CZ" alt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  <a:buNone/>
            </a:pP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Slou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eniny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dusi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nany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chilský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ledek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draselný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ledek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v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mo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ské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vod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US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jsou</a:t>
            </a:r>
            <a:r>
              <a:rPr lang="en-US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usi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nany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amonné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soli;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endParaRPr lang="cs-CZ" altLang="en-US" sz="2000" b="1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Zdroje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dusíkatých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slou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enin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v p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írod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atmosféra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obsahuje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asi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10</a:t>
            </a:r>
            <a:r>
              <a:rPr lang="en-GB" altLang="en-US" sz="20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t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dusíku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zhruba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10</a:t>
            </a:r>
            <a:r>
              <a:rPr lang="en-GB" altLang="en-US" sz="20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t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cirkuluje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a p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echází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do p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ů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dy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základním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mezistupn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látkové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p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ny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je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amoniak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amonné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soli),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které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tvo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í 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zdroj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bílkovi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n.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dusíku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</a:p>
          <a:p>
            <a:pPr eaLnBrk="1" hangingPunct="1">
              <a:lnSpc>
                <a:spcPct val="80000"/>
              </a:lnSpc>
            </a:pPr>
            <a:endParaRPr lang="cs-CZ" alt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4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3400" y="2057400"/>
            <a:ext cx="8229600" cy="1143000"/>
          </a:xfrm>
        </p:spPr>
        <p:txBody>
          <a:bodyPr/>
          <a:lstStyle/>
          <a:p>
            <a:r>
              <a:rPr lang="cs-CZ" b="1" dirty="0" err="1" smtClean="0"/>
              <a:t>Tetrely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4222057913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457200" y="282575"/>
            <a:ext cx="8229600" cy="625475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GB" altLang="en-US" b="1" smtClean="0">
                <a:latin typeface="Times New Roman" pitchFamily="18" charset="0"/>
              </a:rPr>
              <a:t>Prvky IV. hlavní podskupiny:</a:t>
            </a:r>
            <a:endParaRPr lang="cs-CZ" altLang="en-US" b="1" smtClean="0">
              <a:latin typeface="Times New Roman" pitchFamily="18" charset="0"/>
            </a:endParaRPr>
          </a:p>
        </p:txBody>
      </p:sp>
      <p:graphicFrame>
        <p:nvGraphicFramePr>
          <p:cNvPr id="3076" name="Object 4"/>
          <p:cNvGraphicFramePr>
            <a:graphicFrameLocks noGrp="1" noChangeAspect="1"/>
          </p:cNvGraphicFramePr>
          <p:nvPr>
            <p:ph sz="quarter" idx="1"/>
          </p:nvPr>
        </p:nvGraphicFramePr>
        <p:xfrm>
          <a:off x="6156325" y="5678488"/>
          <a:ext cx="1512888" cy="1135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438" name="CorelPhotoPaint.Image.8" r:id="rId3" imgW="7619048" imgH="5714286" progId="CorelPhotoPaint.Image.8">
                  <p:embed/>
                </p:oleObj>
              </mc:Choice>
              <mc:Fallback>
                <p:oleObj name="CorelPhotoPaint.Image.8" r:id="rId3" imgW="7619048" imgH="5714286" progId="CorelPhotoPaint.Imag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56325" y="5678488"/>
                        <a:ext cx="1512888" cy="11350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cap="flat" cmpd="sng" algn="ctr">
                            <a:solidFill>
                              <a:schemeClr val="tx1"/>
                            </a:solidFill>
                            <a:prstDash val="solid"/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7" name="Object 7"/>
          <p:cNvGraphicFramePr>
            <a:graphicFrameLocks noGrp="1" noChangeAspect="1"/>
          </p:cNvGraphicFramePr>
          <p:nvPr>
            <p:ph sz="quarter" idx="2"/>
          </p:nvPr>
        </p:nvGraphicFramePr>
        <p:xfrm>
          <a:off x="2857500" y="836613"/>
          <a:ext cx="1714500" cy="1285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439" name="CorelPhotoPaint.Image.8" r:id="rId5" imgW="8126984" imgH="6095238" progId="CorelPhotoPaint.Image.8">
                  <p:embed/>
                </p:oleObj>
              </mc:Choice>
              <mc:Fallback>
                <p:oleObj name="CorelPhotoPaint.Image.8" r:id="rId5" imgW="8126984" imgH="6095238" progId="CorelPhotoPaint.Imag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57500" y="836613"/>
                        <a:ext cx="1714500" cy="1285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cap="flat" cmpd="sng" algn="ctr">
                            <a:solidFill>
                              <a:schemeClr val="tx1"/>
                            </a:solidFill>
                            <a:prstDash val="solid"/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8" name="Object 9"/>
          <p:cNvGraphicFramePr>
            <a:graphicFrameLocks noGrp="1" noChangeAspect="1"/>
          </p:cNvGraphicFramePr>
          <p:nvPr>
            <p:ph sz="quarter" idx="3"/>
          </p:nvPr>
        </p:nvGraphicFramePr>
        <p:xfrm>
          <a:off x="4641850" y="836613"/>
          <a:ext cx="1443038" cy="1352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440" name="CorelPhotoPaint.Image.8" r:id="rId7" imgW="5079365" imgH="4761905" progId="CorelPhotoPaint.Image.8">
                  <p:embed/>
                </p:oleObj>
              </mc:Choice>
              <mc:Fallback>
                <p:oleObj name="CorelPhotoPaint.Image.8" r:id="rId7" imgW="5079365" imgH="4761905" progId="CorelPhotoPaint.Imag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1850" y="836613"/>
                        <a:ext cx="1443038" cy="1352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cap="flat" cmpd="sng" algn="ctr">
                            <a:solidFill>
                              <a:schemeClr val="tx1"/>
                            </a:solidFill>
                            <a:prstDash val="solid"/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9" name="Text Box 6"/>
          <p:cNvSpPr txBox="1">
            <a:spLocks noChangeArrowheads="1"/>
          </p:cNvSpPr>
          <p:nvPr/>
        </p:nvSpPr>
        <p:spPr bwMode="auto">
          <a:xfrm>
            <a:off x="1239838" y="981075"/>
            <a:ext cx="1316037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en-US" b="1" baseline="0">
                <a:solidFill>
                  <a:srgbClr val="FF0000"/>
                </a:solidFill>
              </a:rPr>
              <a:t>C</a:t>
            </a:r>
          </a:p>
          <a:p>
            <a:pPr eaLnBrk="1" hangingPunct="1"/>
            <a:endParaRPr lang="en-US" altLang="en-US" b="1" baseline="0">
              <a:solidFill>
                <a:srgbClr val="FF0000"/>
              </a:solidFill>
            </a:endParaRPr>
          </a:p>
          <a:p>
            <a:pPr eaLnBrk="1" hangingPunct="1"/>
            <a:endParaRPr lang="en-US" altLang="en-US" b="1" baseline="0">
              <a:solidFill>
                <a:srgbClr val="FF0000"/>
              </a:solidFill>
            </a:endParaRPr>
          </a:p>
          <a:p>
            <a:pPr eaLnBrk="1" hangingPunct="1"/>
            <a:r>
              <a:rPr lang="en-US" altLang="en-US" b="1" baseline="0">
                <a:solidFill>
                  <a:srgbClr val="FF0000"/>
                </a:solidFill>
              </a:rPr>
              <a:t>Si</a:t>
            </a:r>
          </a:p>
          <a:p>
            <a:pPr eaLnBrk="1" hangingPunct="1"/>
            <a:endParaRPr lang="en-US" altLang="en-US" b="1" baseline="0">
              <a:solidFill>
                <a:srgbClr val="FF0000"/>
              </a:solidFill>
            </a:endParaRPr>
          </a:p>
          <a:p>
            <a:pPr eaLnBrk="1" hangingPunct="1"/>
            <a:endParaRPr lang="en-US" altLang="en-US" b="1" baseline="0">
              <a:solidFill>
                <a:srgbClr val="FF0000"/>
              </a:solidFill>
            </a:endParaRPr>
          </a:p>
          <a:p>
            <a:pPr eaLnBrk="1" hangingPunct="1"/>
            <a:r>
              <a:rPr lang="en-US" altLang="en-US" b="1" baseline="0">
                <a:solidFill>
                  <a:srgbClr val="FF0000"/>
                </a:solidFill>
              </a:rPr>
              <a:t>Ge</a:t>
            </a:r>
          </a:p>
          <a:p>
            <a:pPr eaLnBrk="1" hangingPunct="1"/>
            <a:endParaRPr lang="en-US" altLang="en-US" b="1" baseline="0">
              <a:solidFill>
                <a:srgbClr val="FF0000"/>
              </a:solidFill>
            </a:endParaRPr>
          </a:p>
          <a:p>
            <a:pPr eaLnBrk="1" hangingPunct="1"/>
            <a:endParaRPr lang="en-US" altLang="en-US" b="1" baseline="0">
              <a:solidFill>
                <a:srgbClr val="FF0000"/>
              </a:solidFill>
            </a:endParaRPr>
          </a:p>
          <a:p>
            <a:pPr eaLnBrk="1" hangingPunct="1"/>
            <a:r>
              <a:rPr lang="en-US" altLang="en-US" b="1" baseline="0">
                <a:solidFill>
                  <a:srgbClr val="FF0000"/>
                </a:solidFill>
              </a:rPr>
              <a:t>Sn</a:t>
            </a:r>
          </a:p>
          <a:p>
            <a:pPr eaLnBrk="1" hangingPunct="1"/>
            <a:endParaRPr lang="en-US" altLang="en-US" b="1" baseline="0">
              <a:solidFill>
                <a:srgbClr val="FF0000"/>
              </a:solidFill>
            </a:endParaRPr>
          </a:p>
          <a:p>
            <a:pPr eaLnBrk="1" hangingPunct="1"/>
            <a:endParaRPr lang="en-US" altLang="en-US" b="1" baseline="0">
              <a:solidFill>
                <a:srgbClr val="FF0000"/>
              </a:solidFill>
            </a:endParaRPr>
          </a:p>
          <a:p>
            <a:pPr eaLnBrk="1" hangingPunct="1"/>
            <a:r>
              <a:rPr lang="en-US" altLang="en-US" b="1" baseline="0">
                <a:solidFill>
                  <a:srgbClr val="FF0000"/>
                </a:solidFill>
              </a:rPr>
              <a:t>Pb</a:t>
            </a:r>
            <a:endParaRPr lang="cs-CZ" altLang="en-US" b="1" baseline="0">
              <a:solidFill>
                <a:srgbClr val="FF0000"/>
              </a:solidFill>
            </a:endParaRPr>
          </a:p>
        </p:txBody>
      </p:sp>
      <p:graphicFrame>
        <p:nvGraphicFramePr>
          <p:cNvPr id="3080" name="Object 11"/>
          <p:cNvGraphicFramePr>
            <a:graphicFrameLocks noGrp="1" noChangeAspect="1"/>
          </p:cNvGraphicFramePr>
          <p:nvPr>
            <p:ph sz="quarter" idx="4"/>
          </p:nvPr>
        </p:nvGraphicFramePr>
        <p:xfrm>
          <a:off x="6156325" y="692150"/>
          <a:ext cx="1584325" cy="1484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441" name="CorelPhotoPaint.Image.8" r:id="rId9" imgW="3809524" imgH="3568254" progId="CorelPhotoPaint.Image.8">
                  <p:embed/>
                </p:oleObj>
              </mc:Choice>
              <mc:Fallback>
                <p:oleObj name="CorelPhotoPaint.Image.8" r:id="rId9" imgW="3809524" imgH="3568254" progId="CorelPhotoPaint.Imag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56325" y="692150"/>
                        <a:ext cx="1584325" cy="1484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cap="flat" cmpd="sng" algn="ctr">
                            <a:solidFill>
                              <a:schemeClr val="tx1"/>
                            </a:solidFill>
                            <a:prstDash val="solid"/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81" name="Object 13"/>
          <p:cNvGraphicFramePr>
            <a:graphicFrameLocks noChangeAspect="1"/>
          </p:cNvGraphicFramePr>
          <p:nvPr/>
        </p:nvGraphicFramePr>
        <p:xfrm>
          <a:off x="6134100" y="2133600"/>
          <a:ext cx="1606550" cy="1204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442" name="CorelPhotoPaint.Image.8" r:id="rId11" imgW="6095238" imgH="4571429" progId="CorelPhotoPaint.Image.8">
                  <p:embed/>
                </p:oleObj>
              </mc:Choice>
              <mc:Fallback>
                <p:oleObj name="CorelPhotoPaint.Image.8" r:id="rId11" imgW="6095238" imgH="4571429" progId="CorelPhotoPaint.Imag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34100" y="2133600"/>
                        <a:ext cx="1606550" cy="12049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82" name="Object 14"/>
          <p:cNvGraphicFramePr>
            <a:graphicFrameLocks noChangeAspect="1"/>
          </p:cNvGraphicFramePr>
          <p:nvPr/>
        </p:nvGraphicFramePr>
        <p:xfrm>
          <a:off x="6156325" y="3357563"/>
          <a:ext cx="1295400" cy="1295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443" name="CorelPhotoPaint.Image.8" r:id="rId13" imgW="3403175" imgH="3403175" progId="CorelPhotoPaint.Image.8">
                  <p:embed/>
                </p:oleObj>
              </mc:Choice>
              <mc:Fallback>
                <p:oleObj name="CorelPhotoPaint.Image.8" r:id="rId13" imgW="3403175" imgH="3403175" progId="CorelPhotoPaint.Imag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56325" y="3357563"/>
                        <a:ext cx="1295400" cy="1295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83" name="Object 15"/>
          <p:cNvGraphicFramePr>
            <a:graphicFrameLocks noChangeAspect="1"/>
          </p:cNvGraphicFramePr>
          <p:nvPr/>
        </p:nvGraphicFramePr>
        <p:xfrm>
          <a:off x="6156325" y="4565650"/>
          <a:ext cx="1265238" cy="1174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444" name="CorelPhotoPaint.Image.8" r:id="rId15" imgW="4977778" imgH="4622222" progId="CorelPhotoPaint.Image.8">
                  <p:embed/>
                </p:oleObj>
              </mc:Choice>
              <mc:Fallback>
                <p:oleObj name="CorelPhotoPaint.Image.8" r:id="rId15" imgW="4977778" imgH="4622222" progId="CorelPhotoPaint.Imag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56325" y="4565650"/>
                        <a:ext cx="1265238" cy="1174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56633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52400"/>
            <a:ext cx="8763000" cy="5867400"/>
          </a:xfrm>
        </p:spPr>
        <p:txBody>
          <a:bodyPr>
            <a:normAutofit/>
          </a:bodyPr>
          <a:lstStyle/>
          <a:p>
            <a:pPr marL="0" indent="0" eaLnBrk="1" hangingPunct="1">
              <a:lnSpc>
                <a:spcPct val="90000"/>
              </a:lnSpc>
              <a:buNone/>
            </a:pPr>
            <a:r>
              <a:rPr lang="en-GB" alt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C, Si, Ge, Sn, </a:t>
            </a:r>
            <a:r>
              <a:rPr lang="en-GB" alt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Pb</a:t>
            </a:r>
            <a:endParaRPr lang="en-GB" alt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C a Si -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nekovy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r>
              <a:rPr lang="en-GB" alt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Ge -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polokov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 Sn a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Pb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kovy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en-GB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el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konfigurace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: ns</a:t>
            </a:r>
            <a:r>
              <a:rPr lang="en-GB" altLang="en-US" sz="20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np</a:t>
            </a:r>
            <a:r>
              <a:rPr lang="en-GB" altLang="en-US" sz="20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en-GB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Oxida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ní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ísla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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IV, +IV a  +II 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-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stabilita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ox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ísla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+II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roste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s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rostoucím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atomo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ý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íslem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snaha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po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et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zení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klesá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v 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ad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: C - Si - Ge 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– Sn, Si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 Ge, Sn a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Pb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netvo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í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násobné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p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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vazby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ani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mezi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sebou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ani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s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jinými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prvky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en-GB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max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vaznost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uhlíku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4, 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u 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emíku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a t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žších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prvk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ů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podskupiny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6 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např. 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cs-CZ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ůč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hydrolýze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stálý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CCl</a:t>
            </a:r>
            <a:r>
              <a:rPr lang="en-GB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rozdíl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od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ochotn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se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hydrolyzujícího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SiCl</a:t>
            </a:r>
            <a:r>
              <a:rPr lang="en-GB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cs-CZ" alt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9856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304800"/>
            <a:ext cx="8610600" cy="6324600"/>
          </a:xfrm>
        </p:spPr>
        <p:txBody>
          <a:bodyPr>
            <a:noAutofit/>
          </a:bodyPr>
          <a:lstStyle/>
          <a:p>
            <a:pPr marL="0" indent="0" algn="ctr" eaLnBrk="1" hangingPunct="1">
              <a:buNone/>
            </a:pPr>
            <a:r>
              <a:rPr lang="en-GB" alt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Uhlík</a:t>
            </a:r>
            <a:endParaRPr lang="en-GB" altLang="en-US" u="sng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buNone/>
            </a:pPr>
            <a:endParaRPr lang="cs-CZ" alt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buNone/>
            </a:pP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Uhlík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vytvá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í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pevné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kovalent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ní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vazby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s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dalšími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atomy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uhlíku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vodíku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dalšími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prvky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tyto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slou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eniny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studuje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organická</a:t>
            </a:r>
            <a:r>
              <a:rPr lang="en-GB" alt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chemie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endParaRPr lang="cs-CZ" alt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Uhlík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má nejvyšší teplotu tání ze všech nekovů.</a:t>
            </a:r>
          </a:p>
          <a:p>
            <a:pPr marL="0" indent="0" algn="just">
              <a:buNone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Za vyšších teplot se uhlík slučuje s vodíkem, pokud reakce probíhá při teplotě okolo 600°C je jejím produktem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methan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 pokud je reakční teplota vyšší než 1500°C vzniká syntézou uhlíku s vodíkem </a:t>
            </a:r>
            <a:r>
              <a:rPr lang="cs-CZ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ethyn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(acetylen):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	C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2 H</a:t>
            </a:r>
            <a:r>
              <a:rPr lang="cs-CZ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→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CH</a:t>
            </a:r>
            <a:r>
              <a:rPr lang="cs-CZ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  <a:p>
            <a:pPr marL="0" indent="0" algn="just">
              <a:buNone/>
            </a:pP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	2 C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+ H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→ C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Za zvýšené teploty reaguje s kyslíkem, halogeny, křemíkem, sírou, selenem, tellurem, dusíkem a s řadou kovů. Ochotně reaguje s lithiem, se kterým se slučuje již při teplotě 200°C na snadno hydrolyzující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acetylid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lithný Li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. Binární sloučeniny uhlíku s prvky o nižší elektronegativitě se nazývají karbidy.</a:t>
            </a:r>
          </a:p>
          <a:p>
            <a:pPr marL="0" indent="0" algn="just">
              <a:buNone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V anorganických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sloučninách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vystupuje uhlík nejčastěji v oxidačním stavu IV, méně často i v oxidačním stavu II.</a:t>
            </a:r>
          </a:p>
          <a:p>
            <a:pPr algn="just">
              <a:buNone/>
            </a:pPr>
            <a:endParaRPr lang="en-GB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8352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304800" y="228600"/>
            <a:ext cx="84582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Unikátní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vlastností uhlíku je jeho schopnost tvořit stabilní řetězce, ve kterých mohou být jednotlivé atomy uhlíku vzájemně vázány jednoduchými, dvojnými i trojnými vazbami.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2286000" y="310583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dirty="0"/>
              <a:t>V přírodě se uhlík vyskytuje ve formě izotopů </a:t>
            </a:r>
            <a:r>
              <a:rPr lang="cs-CZ" baseline="30000" dirty="0"/>
              <a:t>12</a:t>
            </a:r>
            <a:r>
              <a:rPr lang="cs-CZ" dirty="0"/>
              <a:t>C, </a:t>
            </a:r>
            <a:r>
              <a:rPr lang="cs-CZ" baseline="30000" dirty="0"/>
              <a:t>13</a:t>
            </a:r>
            <a:r>
              <a:rPr lang="cs-CZ" dirty="0"/>
              <a:t>C a </a:t>
            </a:r>
            <a:r>
              <a:rPr lang="cs-CZ" baseline="30000" dirty="0"/>
              <a:t>14</a:t>
            </a:r>
            <a:r>
              <a:rPr lang="cs-CZ" dirty="0"/>
              <a:t>C.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63794760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228600" y="612845"/>
            <a:ext cx="876300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Modifikace</a:t>
            </a:r>
            <a:r>
              <a:rPr lang="en-GB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uhlíku</a:t>
            </a:r>
            <a:r>
              <a:rPr lang="en-GB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endParaRPr lang="cs-CZ" altLang="en-US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altLang="en-US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Diamant</a:t>
            </a:r>
            <a:r>
              <a:rPr lang="en-GB" alt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kovalentn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tetraedricky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vázané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atomy C </a:t>
            </a:r>
          </a:p>
          <a:p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velmi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tvrdý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nejtvrdší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z p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írodních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látek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), </a:t>
            </a:r>
          </a:p>
          <a:p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č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irý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je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drahokam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vysoký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index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lomu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endParaRPr lang="en-GB" alt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broušený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se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nazývá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briliant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endParaRPr lang="en-GB" alt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jednotka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velikosti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karát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(0,2 g) </a:t>
            </a:r>
          </a:p>
          <a:p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ho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í v O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p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t &gt; 800 </a:t>
            </a:r>
            <a:r>
              <a:rPr lang="cs-CZ" alt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  <a:p>
            <a:endParaRPr lang="en-GB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r>
              <a:rPr lang="en-GB" altLang="en-US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Grafit</a:t>
            </a:r>
            <a:r>
              <a:rPr lang="en-GB" alt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buNone/>
            </a:pP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vrstvy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kovalentn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trojúhelníkovit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vázaných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C, </a:t>
            </a:r>
            <a:endParaRPr lang="en-GB" alt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mezi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nimiž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jsou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volné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elektrony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endParaRPr lang="en-GB" alt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je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tedy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elektricky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vodivý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altLang="en-US" sz="2000" dirty="0">
              <a:latin typeface="Arial" panose="020B0604020202020204" pitchFamily="34" charset="0"/>
              <a:cs typeface="Arial" panose="020B0604020202020204" pitchFamily="34" charset="0"/>
              <a:sym typeface="Symbol" pitchFamily="18" charset="2"/>
            </a:endParaRPr>
          </a:p>
          <a:p>
            <a:pPr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	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grafitové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elektrody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alt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chemicky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zna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odolné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buNone/>
            </a:pP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ho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í v O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p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690 </a:t>
            </a:r>
            <a:r>
              <a:rPr lang="cs-CZ" alt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 </a:t>
            </a: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304800"/>
            <a:ext cx="1828800" cy="1736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4831" y="2209800"/>
            <a:ext cx="1934369" cy="1432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3754" y="4648200"/>
            <a:ext cx="1984624" cy="177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4803899"/>
            <a:ext cx="1696683" cy="1701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6140744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/>
          </a:bodyPr>
          <a:lstStyle/>
          <a:p>
            <a:r>
              <a:rPr lang="cs-CZ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Stabilita alotropických </a:t>
            </a:r>
            <a:r>
              <a:rPr lang="cs-CZ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modifikací uhlíku</a:t>
            </a:r>
            <a:endParaRPr lang="cs-CZ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430471" y="1003146"/>
            <a:ext cx="841929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Stálé modifikaci je za standardních podmínek přiřazena nulová entalpie. </a:t>
            </a:r>
          </a:p>
          <a:p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 (diamant) 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 C (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grafit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)               </a:t>
            </a:r>
            <a:r>
              <a:rPr lang="el-GR" sz="20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Δ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H</a:t>
            </a:r>
            <a:r>
              <a:rPr 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298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=   - 1883 kJ/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mol</a:t>
            </a:r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      P (b</a:t>
            </a:r>
            <a:r>
              <a:rPr lang="cs-CZ" sz="2000" dirty="0" err="1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ílý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)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P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(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červený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)             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   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l-GR" sz="20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Δ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H</a:t>
            </a:r>
            <a:r>
              <a:rPr 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298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=   - 1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7,57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kJ/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mol</a:t>
            </a:r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2" name="Picture 4" descr="VÃ½sledek obrÃ¡zku pro grafit diama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2864796"/>
            <a:ext cx="3470662" cy="2892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228600" y="5957208"/>
            <a:ext cx="8823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Přeměna diamantu na grafit může probíhat (termodynamická nestálost) , je však neměřitelně pomalá (kinetická stálost). 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2" descr="VÃ½sledek obrÃ¡zku pro diagram phase carb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2892358"/>
            <a:ext cx="2347897" cy="296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3453073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554" name="Picture 2" descr="Zobrazit zdrojový obráze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0851" y="3418227"/>
            <a:ext cx="2819400" cy="3326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/>
          <p:cNvSpPr/>
          <p:nvPr/>
        </p:nvSpPr>
        <p:spPr>
          <a:xfrm>
            <a:off x="304800" y="381000"/>
            <a:ext cx="8686800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altLang="en-US" b="1" i="1" dirty="0" err="1">
                <a:latin typeface="Arial" panose="020B0604020202020204" pitchFamily="34" charset="0"/>
                <a:cs typeface="Arial" panose="020B0604020202020204" pitchFamily="34" charset="0"/>
              </a:rPr>
              <a:t>Grafen</a:t>
            </a:r>
            <a:endParaRPr lang="cs-CZ" altLang="en-US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je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supertenká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forma uhlíku strukturou podobná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grafitu (tvoří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jej rovinná síť jedné vrstvy atomů uhlíku uspořádaných do tvaru šestiúhelníků spojených pomocí sp² vazeb.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</p:txBody>
      </p:sp>
      <p:pic>
        <p:nvPicPr>
          <p:cNvPr id="10" name="Picture 2" descr="https://upload.wikimedia.org/wikipedia/commons/thumb/9/9e/Graphen.jpg/1024px-Graphe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5501" y="1554916"/>
            <a:ext cx="2070100" cy="165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bdélník 5"/>
          <p:cNvSpPr/>
          <p:nvPr/>
        </p:nvSpPr>
        <p:spPr>
          <a:xfrm>
            <a:off x="296694" y="1828800"/>
            <a:ext cx="605398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Je elektricky vodivý  a propustný pro světlo. Dá se využít při výrobě displejů a 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fotovoltaických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článků. Po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karbynu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je to nejpevnější známý materiál na světě.</a:t>
            </a:r>
            <a:endParaRPr lang="cs-CZ" altLang="en-US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Obdélník 6"/>
          <p:cNvSpPr/>
          <p:nvPr/>
        </p:nvSpPr>
        <p:spPr>
          <a:xfrm>
            <a:off x="381000" y="3413523"/>
            <a:ext cx="5486400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Karbyn</a:t>
            </a:r>
            <a:endParaRPr lang="cs-CZ" b="1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lineární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řetězec atomů uhlíku držený pohromadě dvojnými nebo střídavě jedno a trojnou atomovou vazbou.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155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5110856"/>
            <a:ext cx="4010025" cy="138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08399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304800"/>
            <a:ext cx="8686800" cy="6248400"/>
          </a:xfrm>
        </p:spPr>
        <p:txBody>
          <a:bodyPr>
            <a:normAutofit/>
          </a:bodyPr>
          <a:lstStyle/>
          <a:p>
            <a:pPr eaLnBrk="1" hangingPunct="1">
              <a:buFont typeface="Wingdings" pitchFamily="2" charset="2"/>
              <a:buNone/>
            </a:pPr>
            <a:r>
              <a:rPr lang="cs-CZ" altLang="en-US" sz="2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Fullereny</a:t>
            </a:r>
            <a:r>
              <a:rPr lang="cs-CZ" alt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cs-CZ" altLang="en-US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příprava laserovou ablací, unikátní vlastnosti např. nosiče léčiv, </a:t>
            </a:r>
            <a:r>
              <a:rPr lang="cs-CZ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sensitizery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	</a:t>
            </a:r>
          </a:p>
          <a:p>
            <a:pPr eaLnBrk="1" hangingPunct="1">
              <a:buFont typeface="Wingdings" pitchFamily="2" charset="2"/>
              <a:buNone/>
            </a:pPr>
            <a:endParaRPr lang="cs-CZ" alt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cs-CZ" alt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cs-CZ" altLang="en-US" sz="2000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cs-CZ" altLang="en-US" sz="20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cs-CZ" altLang="en-US" sz="2000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cs-CZ" altLang="en-US" sz="20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cs-CZ" altLang="en-US" sz="2000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buNone/>
            </a:pP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9508" name="Picture 4" descr="Zobrazit zdrojový obrázek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6919" y="1524000"/>
            <a:ext cx="2006936" cy="1965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9510" name="Picture 6" descr="Zobrazit zdrojový obráze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0278" y="1017588"/>
            <a:ext cx="3020094" cy="2978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délník 2"/>
          <p:cNvSpPr/>
          <p:nvPr/>
        </p:nvSpPr>
        <p:spPr>
          <a:xfrm>
            <a:off x="685800" y="2040298"/>
            <a:ext cx="6078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en-US" b="1" i="1" dirty="0">
                <a:latin typeface="Arial" panose="020B0604020202020204" pitchFamily="34" charset="0"/>
                <a:cs typeface="Arial" panose="020B0604020202020204" pitchFamily="34" charset="0"/>
              </a:rPr>
              <a:t>C60</a:t>
            </a:r>
            <a:endParaRPr lang="cs-CZ" dirty="0"/>
          </a:p>
        </p:txBody>
      </p:sp>
      <p:sp>
        <p:nvSpPr>
          <p:cNvPr id="5" name="Obdélník 4"/>
          <p:cNvSpPr/>
          <p:nvPr/>
        </p:nvSpPr>
        <p:spPr>
          <a:xfrm>
            <a:off x="4638710" y="1981200"/>
            <a:ext cx="6078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en-US" b="1" i="1" dirty="0">
                <a:latin typeface="Arial" panose="020B0604020202020204" pitchFamily="34" charset="0"/>
                <a:cs typeface="Arial" panose="020B0604020202020204" pitchFamily="34" charset="0"/>
              </a:rPr>
              <a:t>C70</a:t>
            </a:r>
            <a:endParaRPr lang="cs-CZ" altLang="en-US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9512" name="Picture 8" descr="Zobrazit zdrojový obrázek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6686" y="4648200"/>
            <a:ext cx="2893795" cy="1914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304800" y="4572000"/>
            <a:ext cx="18245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Nanotrubičky</a:t>
            </a:r>
            <a:endParaRPr lang="cs-CZ" sz="20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5703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76200" y="152400"/>
            <a:ext cx="685799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en-US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Amorfní</a:t>
            </a:r>
            <a:r>
              <a:rPr lang="en-GB" alt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uhlík</a:t>
            </a:r>
            <a:r>
              <a:rPr lang="en-GB" alt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je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forma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uhlíku bez pravidelné krystalové struktury. Obsahuje atomy uhlíku jak s hybridizací sp</a:t>
            </a:r>
            <a:r>
              <a:rPr lang="cs-CZ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(vázaný s třemi sousedními atomy), tak i sp</a:t>
            </a:r>
            <a:r>
              <a:rPr lang="cs-CZ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(vázaný s čtyřmi sousedními atomy) v různém poměru, přičemž může obsahovat jak velké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vakance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 tak i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nanokrystaly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grafitu nebo diamantu v amorfní uhlíkové matrici.</a:t>
            </a: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76200" y="2313325"/>
            <a:ext cx="8915399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cs-CZ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Technický 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uhlík (saze)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se průmyslově vyrábí ve válcových reaktorech z těžkého topného oleje a zemním plynem předehřátého vzduchu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Vzniká jemná hmota – </a:t>
            </a:r>
            <a:r>
              <a:rPr lang="cs-CZ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fluffy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– (o hustotě cca 100 g/l), která se dále zahušťuje (granuluje) obvykle mokrou cestou na hustotu 300 až 500 g/l. Po přidání vody 1:1 se intenzivním mícháním dosáhne vzniku granulí s minimálním obsahem nežádoucího prachového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podílu.</a:t>
            </a: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4267200"/>
            <a:ext cx="2269587" cy="1409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57700" name="Picture 4" descr="Amorphous Carbon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505" y="101133"/>
            <a:ext cx="1962549" cy="204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bdélník 5"/>
          <p:cNvSpPr/>
          <p:nvPr/>
        </p:nvSpPr>
        <p:spPr>
          <a:xfrm>
            <a:off x="76200" y="4566475"/>
            <a:ext cx="51054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Saze byly užívány jako černé barvivo v barvách a inkoustech a v tiskařských inkoustech, tonerech pro xerografii, laserových tiskárnách. Nejdůležitějším způsobem využití je jako plnivo kaučukových pneumatik.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7698" name="Picture 2" descr="https://upload.wikimedia.org/wikipedia/commons/9/98/Carbon_black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5086321"/>
            <a:ext cx="2199490" cy="1650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25495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152400" y="381000"/>
            <a:ext cx="883920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Biologická fixace </a:t>
            </a:r>
            <a:r>
              <a:rPr 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dusíku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cs-CZ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diazotrofie</a:t>
            </a:r>
            <a:r>
              <a:rPr 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je schopnost některých prokaryotických organismů (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bakterií, sinic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) redukovat trojnou vazbu v molekule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atmosferického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 dusíku a začlenit jej do organické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sloučeniny.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Tento proces probíhá enzymaticky, pomocí enzymu </a:t>
            </a:r>
            <a:r>
              <a:rPr lang="cs-CZ" sz="2000" i="1" dirty="0" err="1">
                <a:latin typeface="Arial" panose="020B0604020202020204" pitchFamily="34" charset="0"/>
                <a:cs typeface="Arial" panose="020B0604020202020204" pitchFamily="34" charset="0"/>
                <a:hlinkClick r:id="rId2" tooltip="Nitrogenáza"/>
              </a:rPr>
              <a:t>nitrogenázy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 a za dodání energie (ATP).</a:t>
            </a:r>
          </a:p>
          <a:p>
            <a:pPr algn="just"/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Díky této unikátní schopnosti bakterií, které umí fixovat dusík, s nimi mnoho jiných organismů vstoupilo do symbiotického svazku. Tyto symbiotické bakterie se často označují jako hlízkové bakterie, protože žijí v specializovaných orgánech, hlízkách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 Mnoho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 dusík fixujících bakterií však nemá tendence asociovat se s kořeny vyšších rostlin (žijí volně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  <a:p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8004" name="Picture 4" descr="VÃ½sledek obrÃ¡zku pro BiologickÃ¡ fixace dusÃ­k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1743" y="4038600"/>
            <a:ext cx="4426888" cy="2638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8006" name="Picture 6" descr="https://upload.wikimedia.org/wikipedia/commons/1/12/Red_clover_fiel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139" y="4038600"/>
            <a:ext cx="4020461" cy="2638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7989643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794" name="Picture 2" descr="https://upload.wikimedia.org/wikipedia/commons/thumb/f/fd/Struktura_chemiczna_w%C4%99gla_kamiennego.svg/1024px-Struktura_chemiczna_w%C4%99gla_kamiennego.sv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8085" y="3962400"/>
            <a:ext cx="3225309" cy="2638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bdélník 4"/>
          <p:cNvSpPr/>
          <p:nvPr/>
        </p:nvSpPr>
        <p:spPr>
          <a:xfrm>
            <a:off x="228600" y="381000"/>
            <a:ext cx="8661007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Uhlí</a:t>
            </a:r>
          </a:p>
          <a:p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je hnědá, černá nebo hnědo-černá hořlavá hornina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cs-CZ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ěkolik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druhů podle obsahu uhlíku v něm – čím méně uhlíku, tím nižší kvalita a efektivita. </a:t>
            </a:r>
          </a:p>
          <a:p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Lignit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– je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nejméně kvalitní druh uhlí. Užívá se výhradně pro výrobu elektřiny nebo výrobu technologického tepla.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Je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třetihorního původu, má v sobě přibližně 60 % uhlíku.</a:t>
            </a:r>
          </a:p>
          <a:p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Hnědé uhlí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– používá se k vytápění domácností nebo k výrobě tepla a elektřiny. Má v sobě přibližně 80 % uhlíku. Těží se především povrchově.</a:t>
            </a:r>
          </a:p>
          <a:p>
            <a:r>
              <a:rPr 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Černé 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uhlí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– má vysokou hustotu, jeho barva je obvykle černá až hnědočerná. Uhlí je prvohorního a druhohorního původu. </a:t>
            </a:r>
            <a:endParaRPr lang="cs-CZ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Antracit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– jde o nejkvalitnější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černé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uhlí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 používá se na vytápění a k výrobě chemikálií. Obsahuje více než 90 % uhlíku.</a:t>
            </a:r>
          </a:p>
        </p:txBody>
      </p:sp>
      <p:pic>
        <p:nvPicPr>
          <p:cNvPr id="16179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026" y="4370508"/>
            <a:ext cx="4800600" cy="2113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7445237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85011"/>
            <a:ext cx="8618423" cy="62157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73233733"/>
      </p:ext>
    </p:extLst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228600" y="2828587"/>
            <a:ext cx="8686800" cy="1538883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lvl="0" eaLnBrk="0" hangingPunct="0"/>
            <a:r>
              <a:rPr kumimoji="0" lang="cs-CZ" altLang="cs-CZ" sz="2000" b="1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cs typeface="Arial" pitchFamily="34" charset="0"/>
              </a:rPr>
              <a:t>Koks</a:t>
            </a:r>
            <a:r>
              <a:rPr kumimoji="0" lang="cs-CZ" altLang="cs-CZ" sz="20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en-US" altLang="cs-CZ" sz="2000" dirty="0" smtClean="0">
                <a:solidFill>
                  <a:srgbClr val="222222"/>
                </a:solidFill>
              </a:rPr>
              <a:t>  </a:t>
            </a:r>
            <a:r>
              <a:rPr kumimoji="0" lang="cs-CZ" altLang="cs-CZ" sz="20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cs typeface="Arial" pitchFamily="34" charset="0"/>
              </a:rPr>
              <a:t>je pevný </a:t>
            </a:r>
            <a:r>
              <a:rPr kumimoji="0" lang="cs-CZ" altLang="cs-CZ" sz="20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uhlíkatý </a:t>
            </a:r>
            <a:r>
              <a:rPr kumimoji="0" lang="cs-CZ" altLang="cs-CZ" sz="20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cs typeface="Arial" pitchFamily="34" charset="0"/>
              </a:rPr>
              <a:t>zbytek odvozený z </a:t>
            </a:r>
            <a:r>
              <a:rPr kumimoji="0" lang="cs-CZ" altLang="cs-CZ" sz="2000" b="0" i="0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cs typeface="Arial" pitchFamily="34" charset="0"/>
              </a:rPr>
              <a:t>nízkopopelového</a:t>
            </a:r>
            <a:r>
              <a:rPr kumimoji="0" lang="cs-CZ" altLang="cs-CZ" sz="20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cs typeface="Arial" pitchFamily="34" charset="0"/>
              </a:rPr>
              <a:t>, </a:t>
            </a:r>
            <a:r>
              <a:rPr kumimoji="0" lang="cs-CZ" altLang="cs-CZ" sz="2000" b="0" i="0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cs typeface="Arial" pitchFamily="34" charset="0"/>
              </a:rPr>
              <a:t>nízkosirného</a:t>
            </a:r>
            <a:r>
              <a:rPr kumimoji="0" lang="cs-CZ" altLang="cs-CZ" sz="20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cs-CZ" altLang="cs-CZ" sz="2000" b="0" i="0" u="none" strike="noStrike" cap="none" normalizeH="0" baseline="0" dirty="0" smtClean="0">
                <a:ln>
                  <a:noFill/>
                </a:ln>
                <a:solidFill>
                  <a:srgbClr val="0645AD"/>
                </a:solidFill>
                <a:effectLst/>
                <a:latin typeface="Arial" pitchFamily="34" charset="0"/>
                <a:cs typeface="Arial" pitchFamily="34" charset="0"/>
              </a:rPr>
              <a:t>černého uhlí</a:t>
            </a:r>
            <a:r>
              <a:rPr kumimoji="0" lang="cs-CZ" altLang="cs-CZ" sz="20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cs typeface="Arial" pitchFamily="34" charset="0"/>
              </a:rPr>
              <a:t>, ze kterého jsou odstraněny prchavé složky k</a:t>
            </a:r>
            <a:r>
              <a:rPr kumimoji="0" lang="en-US" altLang="cs-CZ" sz="20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cs typeface="Arial" pitchFamily="34" charset="0"/>
              </a:rPr>
              <a:t>a</a:t>
            </a:r>
            <a:r>
              <a:rPr kumimoji="0" lang="cs-CZ" altLang="cs-CZ" sz="20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cs typeface="Arial" pitchFamily="34" charset="0"/>
              </a:rPr>
              <a:t>r</a:t>
            </a:r>
            <a:r>
              <a:rPr kumimoji="0" lang="en-US" altLang="cs-CZ" sz="2000" b="0" i="0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cs typeface="Arial" pitchFamily="34" charset="0"/>
              </a:rPr>
              <a:t>bonizac</a:t>
            </a:r>
            <a:r>
              <a:rPr kumimoji="0" lang="cs-CZ" altLang="cs-CZ" sz="20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cs typeface="Arial" pitchFamily="34" charset="0"/>
              </a:rPr>
              <a:t>í</a:t>
            </a:r>
            <a:r>
              <a:rPr kumimoji="0" lang="en-US" altLang="cs-CZ" sz="2000" b="0" i="0" u="none" strike="noStrike" cap="none" normalizeH="0" dirty="0" smtClean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cs-CZ" altLang="cs-CZ" sz="20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cs typeface="Arial" pitchFamily="34" charset="0"/>
              </a:rPr>
              <a:t>v peci s omezeným přístupem </a:t>
            </a:r>
            <a:r>
              <a:rPr kumimoji="0" lang="cs-CZ" altLang="cs-CZ" sz="2000" b="0" i="0" u="none" strike="noStrike" cap="none" normalizeH="0" baseline="0" dirty="0" smtClean="0">
                <a:ln>
                  <a:noFill/>
                </a:ln>
                <a:solidFill>
                  <a:srgbClr val="0645AD"/>
                </a:solidFill>
                <a:effectLst/>
                <a:latin typeface="Arial" pitchFamily="34" charset="0"/>
                <a:cs typeface="Arial" pitchFamily="34" charset="0"/>
              </a:rPr>
              <a:t>kyslíku</a:t>
            </a:r>
            <a:r>
              <a:rPr kumimoji="0" lang="cs-CZ" altLang="cs-CZ" sz="20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cs typeface="Arial" pitchFamily="34" charset="0"/>
              </a:rPr>
              <a:t> při teplotách nad 1000 °C. Při tom vzniká také kamenouhelný </a:t>
            </a:r>
            <a:r>
              <a:rPr kumimoji="0" lang="cs-CZ" altLang="cs-CZ" sz="2000" b="0" i="0" u="none" strike="noStrike" cap="none" normalizeH="0" baseline="0" dirty="0" smtClean="0">
                <a:ln>
                  <a:noFill/>
                </a:ln>
                <a:solidFill>
                  <a:srgbClr val="0645AD"/>
                </a:solidFill>
                <a:effectLst/>
                <a:latin typeface="Arial" pitchFamily="34" charset="0"/>
                <a:cs typeface="Arial" pitchFamily="34" charset="0"/>
              </a:rPr>
              <a:t>dehet</a:t>
            </a:r>
            <a:r>
              <a:rPr kumimoji="0" lang="cs-CZ" altLang="cs-CZ" sz="20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cs typeface="Arial" pitchFamily="34" charset="0"/>
              </a:rPr>
              <a:t>, </a:t>
            </a:r>
            <a:r>
              <a:rPr kumimoji="0" lang="cs-CZ" altLang="cs-CZ" sz="20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čpavek</a:t>
            </a:r>
            <a:r>
              <a:rPr kumimoji="0" lang="cs-CZ" altLang="cs-CZ" sz="20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cs typeface="Arial" pitchFamily="34" charset="0"/>
              </a:rPr>
              <a:t>, lehké oleje a </a:t>
            </a:r>
            <a:r>
              <a:rPr kumimoji="0" lang="cs-CZ" altLang="cs-CZ" sz="2000" b="0" i="0" u="none" strike="noStrike" cap="none" normalizeH="0" baseline="0" dirty="0" smtClean="0">
                <a:ln>
                  <a:noFill/>
                </a:ln>
                <a:solidFill>
                  <a:srgbClr val="0645AD"/>
                </a:solidFill>
                <a:effectLst/>
                <a:latin typeface="Arial" pitchFamily="34" charset="0"/>
                <a:cs typeface="Arial" pitchFamily="34" charset="0"/>
              </a:rPr>
              <a:t>svítiplyn</a:t>
            </a:r>
            <a:r>
              <a:rPr kumimoji="0" lang="cs-CZ" altLang="cs-CZ" sz="20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cs typeface="Arial" pitchFamily="34" charset="0"/>
              </a:rPr>
              <a:t>. </a:t>
            </a:r>
            <a:r>
              <a:rPr lang="cs-CZ" sz="2000" dirty="0" smtClean="0"/>
              <a:t>Koks z uhlí je šedý, tvrdý a pórovitý a má </a:t>
            </a:r>
            <a:r>
              <a:rPr lang="cs-CZ" sz="2000" dirty="0"/>
              <a:t>výhřevnost</a:t>
            </a:r>
            <a:r>
              <a:rPr lang="cs-CZ" sz="2000" dirty="0" smtClean="0"/>
              <a:t> 29,6 MJ/kg. </a:t>
            </a:r>
            <a:endParaRPr kumimoji="0" lang="cs-CZ" altLang="cs-CZ" sz="2000" b="0" i="0" u="none" strike="noStrike" cap="none" normalizeH="0" baseline="0" dirty="0" smtClean="0">
              <a:ln>
                <a:noFill/>
              </a:ln>
              <a:solidFill>
                <a:srgbClr val="0645AD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7" descr="Zobrazit zdrojový obráze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503499"/>
            <a:ext cx="2438400" cy="2202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bdélník 6"/>
          <p:cNvSpPr/>
          <p:nvPr/>
        </p:nvSpPr>
        <p:spPr>
          <a:xfrm>
            <a:off x="152400" y="4427299"/>
            <a:ext cx="557232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Koks se používá jako palivo a jako redukční činidlo např. ve vysoké peci.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Jako palivo pro vytápění a výrobu teplé užitkové vody je koks povolen jako jediné tuhé palivo i v centrech měst, protože jeho spálením vzniká prakticky pouze CO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a proti jiným tuhým palivům má relativně nízkou prašnost. 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Obdélník 7"/>
          <p:cNvSpPr/>
          <p:nvPr/>
        </p:nvSpPr>
        <p:spPr>
          <a:xfrm>
            <a:off x="228600" y="304800"/>
            <a:ext cx="61722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Ropa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je hnědá až nazelenalá hořlavá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olejovitá kapalina složená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z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kapalných (směs uhlovodíků a aromatických sloučenin),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plynných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ethan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methan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 oxid uhličitý a další) a pevných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komponent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například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parafiny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). Vznikla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z odumřelých mořských mikroorganismů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drobných živočichů před mnoha miliony lety.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66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184606"/>
            <a:ext cx="2122125" cy="2487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3064214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191850" y="382488"/>
            <a:ext cx="6219217" cy="2462213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2000" b="1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cs typeface="Arial" pitchFamily="34" charset="0"/>
              </a:rPr>
              <a:t>Dřevěné uhlí</a:t>
            </a:r>
            <a:r>
              <a:rPr kumimoji="0" lang="cs-CZ" altLang="cs-CZ" sz="20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cs typeface="Arial" pitchFamily="34" charset="0"/>
              </a:rPr>
              <a:t> je </a:t>
            </a:r>
            <a:r>
              <a:rPr kumimoji="0" lang="cs-CZ" altLang="cs-CZ" sz="20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dřevo karbonizované za vysokých teplot bez přístupu vzduchu. Dříve se připravovalo v milířích, dnes v kovových </a:t>
            </a:r>
            <a:r>
              <a:rPr kumimoji="0" lang="cs-CZ" altLang="cs-CZ" sz="2000" b="0" i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karbonizérech</a:t>
            </a:r>
            <a:r>
              <a:rPr kumimoji="0" lang="cs-CZ" altLang="cs-CZ" sz="20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cs typeface="Arial" pitchFamily="34" charset="0"/>
              </a:rPr>
              <a:t>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20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cs typeface="Arial" pitchFamily="34" charset="0"/>
              </a:rPr>
              <a:t>Dřevěné uhlí bylo po dlouhou dobu základním zdrojem tepla pro kovářské výhně</a:t>
            </a:r>
            <a:r>
              <a:rPr kumimoji="0" lang="cs-CZ" altLang="cs-CZ" sz="20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, hutě a další </a:t>
            </a:r>
            <a:r>
              <a:rPr kumimoji="0" lang="cs-CZ" altLang="cs-CZ" sz="20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cs typeface="Arial" pitchFamily="34" charset="0"/>
              </a:rPr>
              <a:t>provozy, je surovinou pro výrobu </a:t>
            </a:r>
            <a:r>
              <a:rPr kumimoji="0" lang="cs-CZ" altLang="cs-CZ" sz="2000" b="0" i="0" u="none" strike="noStrike" cap="none" normalizeH="0" baseline="0" dirty="0" smtClean="0">
                <a:ln>
                  <a:noFill/>
                </a:ln>
                <a:solidFill>
                  <a:srgbClr val="0645AD"/>
                </a:solidFill>
                <a:effectLst/>
                <a:latin typeface="Arial" pitchFamily="34" charset="0"/>
                <a:cs typeface="Arial" pitchFamily="34" charset="0"/>
              </a:rPr>
              <a:t>černého střelného prachu</a:t>
            </a:r>
            <a:r>
              <a:rPr kumimoji="0" lang="cs-CZ" altLang="cs-CZ" sz="20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cs typeface="Arial" pitchFamily="34" charset="0"/>
              </a:rPr>
              <a:t>. </a:t>
            </a:r>
            <a:r>
              <a:rPr kumimoji="0" lang="cs-CZ" altLang="cs-CZ" sz="20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Během 19. století bylo vytlačeno uhlím kamenným. </a:t>
            </a:r>
          </a:p>
          <a:p>
            <a:pPr lvl="0" eaLnBrk="0" hangingPunct="0"/>
            <a:r>
              <a:rPr lang="cs-CZ" sz="2000" dirty="0"/>
              <a:t>a dnes je užíváno jen zřídka </a:t>
            </a:r>
            <a:r>
              <a:rPr lang="cs-CZ" sz="2000" dirty="0" smtClean="0"/>
              <a:t>(grilování, </a:t>
            </a:r>
            <a:r>
              <a:rPr lang="cs-CZ" sz="2000" dirty="0" err="1" smtClean="0"/>
              <a:t>apod</a:t>
            </a:r>
            <a:r>
              <a:rPr lang="cs-CZ" sz="2000" dirty="0" smtClean="0"/>
              <a:t>). </a:t>
            </a:r>
            <a:endParaRPr kumimoji="0" lang="cs-CZ" altLang="cs-CZ" sz="20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53609" name="Picture 9" descr="https://upload.wikimedia.org/wikipedia/commons/thumb/a/a1/Charcoal.jpg/330px-Charcoal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8641" y="661094"/>
            <a:ext cx="2539999" cy="1904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Obdélník 10"/>
          <p:cNvSpPr/>
          <p:nvPr/>
        </p:nvSpPr>
        <p:spPr>
          <a:xfrm>
            <a:off x="191850" y="3106366"/>
            <a:ext cx="883920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Biouhel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je produktem rozkladu biomasy vlivem dostatečně vysoké teploty (tři sta až šest set stupňů Celsia) za malého nebo žádného přístupu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vzduchu.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Biouhel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má obsah živin (fosforu, alkálií) téměř stejný, jako původní biomasa, až na snížený obsah dusíku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Živiny se z něj uvolňují pomalu,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nevyplavují</a:t>
            </a:r>
          </a:p>
          <a:p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se. Uhlík v něm vázaný má dobu setrvání </a:t>
            </a:r>
            <a:endParaRPr lang="cs-CZ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v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půdě v řádu staletí až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tisíciletí.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Od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dřevěného</a:t>
            </a:r>
          </a:p>
          <a:p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uhlí se liší tím, že je drobnozrnná, že </a:t>
            </a:r>
            <a:endParaRPr lang="cs-CZ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uhelnatění není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uplatněno na kusové dříví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a že výsledný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pevný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produkt se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nepoužívá</a:t>
            </a:r>
          </a:p>
          <a:p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jako palivo. 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2" descr="Zobrazit zdrojový obrázek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7457" y="4495800"/>
            <a:ext cx="32512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5146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183204" y="304800"/>
            <a:ext cx="8808396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Aktivní uhlí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(adsorpční uhlí) je produkt vyráběný z uhlí, dřeva nebo kokosových ořechů. Aktivní uhlí má pórovitou strukturu a velký vnitřní povrch (400 – 1500 m</a:t>
            </a:r>
            <a:r>
              <a:rPr lang="cs-CZ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/g). Může adsorbovat široké spektrum látek. Aktivní uhlí se vyrábí a používá ve formě válečků, kuliček, zlomků a prachu.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Enormní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vnitřní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povrch umožňuje adsorbovat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široký rozsah složek z kapalné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nebo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plynné fáze. Složka, která má být odstraněna, se uvede do styku s aktivním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uhlím, difunduje do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vnitřní sféry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pórů, kde jsou její molekuly poutány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slabými Van der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Waalsovými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silami. </a:t>
            </a:r>
            <a:endParaRPr lang="cs-CZ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</a:p>
          <a:p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Aktivní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uhlí se užívá k terapii akutních průjmů především alimentárního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původu („živočišné uhlí“),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v případě akutních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otrav brání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vstřebání jedovaté látky do organismu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V průmyslu se aktivní uhlí hojně využívá při výrobě pitné vody, záchytu těkavých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látek,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odbarvování kapalin,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výrobě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nealkoholického piva,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při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čištění bioplynu, skládkového plynu, ale i zemního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plynu. Pro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záchyt dioxinů se aktivní uhlí „vstřikuje“ spolu s dalšími látkami upravující pH do kouřových plynů ve spalovnách odpadů. </a:t>
            </a:r>
          </a:p>
          <a:p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V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automobilu, kdy se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používá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jako náplň filtru pro záchyt úniku těkavých par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benzínu. V domácnosti je přítomno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v digestořích a ve filtrech fritovacích hrnců. 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6328391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152400" y="382621"/>
            <a:ext cx="86868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Využití</a:t>
            </a:r>
          </a:p>
          <a:p>
            <a:pPr algn="just"/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redukční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činidlo a sorbent, grafit se používá jako součást průmyslových mazadel, jako moderátor v jaderných reaktorech a na výrobu tužek. </a:t>
            </a:r>
            <a:endParaRPr lang="cs-CZ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Čistý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uhlík získaný karbonizací rostlinných materiálů se používá jako černé potravinářské barvivo E 153 </a:t>
            </a:r>
            <a:r>
              <a:rPr 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(rostlinná čerň)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3098114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4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209" y="3663856"/>
            <a:ext cx="4467321" cy="3005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6" descr="http://image.slidesharecdn.com/chapter7powerpointle-090610200322-phpapp01/95/chapter-7-powerpoint-le-30-728.jpg?cb=124466429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3200400"/>
            <a:ext cx="2319169" cy="1739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http://www.isolife.nl/images/C3-C4-plants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5037305"/>
            <a:ext cx="2472386" cy="1685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609600" y="500390"/>
            <a:ext cx="41479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dirty="0" smtClean="0"/>
              <a:t>Frakcionace izotopů uhlíku</a:t>
            </a:r>
            <a:endParaRPr lang="cs-CZ" sz="2800" b="1" dirty="0"/>
          </a:p>
        </p:txBody>
      </p:sp>
      <p:sp>
        <p:nvSpPr>
          <p:cNvPr id="3" name="Obdélník 2"/>
          <p:cNvSpPr/>
          <p:nvPr/>
        </p:nvSpPr>
        <p:spPr>
          <a:xfrm>
            <a:off x="290208" y="1180240"/>
            <a:ext cx="8625191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b="1" dirty="0" smtClean="0"/>
              <a:t>Kinetický </a:t>
            </a:r>
            <a:r>
              <a:rPr lang="cs-CZ" sz="2000" b="1" dirty="0"/>
              <a:t>izotopový efekt </a:t>
            </a:r>
            <a:r>
              <a:rPr lang="cs-CZ" sz="2000" dirty="0"/>
              <a:t>je spojen s nepřímými, ireverzibilními procesy jako je evaporace, difuse, disociační reakce. Je následkem různých rychlostí přesunu různých </a:t>
            </a:r>
            <a:r>
              <a:rPr lang="cs-CZ" sz="2000" dirty="0" err="1"/>
              <a:t>izotopomerů</a:t>
            </a:r>
            <a:r>
              <a:rPr lang="cs-CZ" sz="2000" dirty="0"/>
              <a:t> (např. </a:t>
            </a:r>
            <a:r>
              <a:rPr lang="cs-CZ" sz="2000" baseline="30000" dirty="0"/>
              <a:t>12</a:t>
            </a:r>
            <a:r>
              <a:rPr lang="cs-CZ" sz="2000" dirty="0"/>
              <a:t>CO</a:t>
            </a:r>
            <a:r>
              <a:rPr lang="cs-CZ" sz="2000" baseline="-25000" dirty="0"/>
              <a:t>2</a:t>
            </a:r>
            <a:r>
              <a:rPr lang="cs-CZ" sz="2000" dirty="0"/>
              <a:t> nebo </a:t>
            </a:r>
            <a:r>
              <a:rPr lang="cs-CZ" sz="2000" baseline="30000" dirty="0"/>
              <a:t>13</a:t>
            </a:r>
            <a:r>
              <a:rPr lang="cs-CZ" sz="2000" dirty="0"/>
              <a:t>CO</a:t>
            </a:r>
            <a:r>
              <a:rPr lang="cs-CZ" sz="2000" baseline="-25000" dirty="0"/>
              <a:t>2</a:t>
            </a:r>
            <a:r>
              <a:rPr lang="cs-CZ" sz="2000" dirty="0"/>
              <a:t>). </a:t>
            </a:r>
            <a:endParaRPr lang="cs-CZ" sz="2000" dirty="0" smtClean="0"/>
          </a:p>
          <a:p>
            <a:r>
              <a:rPr lang="cs-CZ" sz="2000" b="1" dirty="0" smtClean="0"/>
              <a:t>Rovnovážný </a:t>
            </a:r>
            <a:r>
              <a:rPr lang="cs-CZ" sz="2000" b="1" dirty="0"/>
              <a:t>(termodynamický) izotopový efekt </a:t>
            </a:r>
            <a:r>
              <a:rPr lang="cs-CZ" sz="2000" dirty="0"/>
              <a:t>je způsoben vlivem hmotnosti na termodynamické vlastnosti molekul, tzn</a:t>
            </a:r>
            <a:r>
              <a:rPr lang="cs-CZ" sz="2000" dirty="0" smtClean="0"/>
              <a:t>. vliv </a:t>
            </a:r>
            <a:r>
              <a:rPr lang="cs-CZ" sz="2000" dirty="0"/>
              <a:t>hmotnosti na pevnost vazeb v chemické sloučenině. Molekuly obsahující těžký izotop jsou stabilnější než molekuly s lehkým izotopem.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1850923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81000" y="762000"/>
            <a:ext cx="7066358" cy="47089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C3 rostliny</a:t>
            </a:r>
          </a:p>
          <a:p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 ječmen, pšenice, brambory, cukrová řepa, </a:t>
            </a:r>
          </a:p>
          <a:p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C4 rostliny</a:t>
            </a:r>
            <a:endParaRPr 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  kukuřice, cukrová třtina</a:t>
            </a:r>
          </a:p>
          <a:p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Odlišení řepného a třtinového cukru, identifikace jejich směsi</a:t>
            </a:r>
          </a:p>
          <a:p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Učení původu lihu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kukuřice, cukrová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třtina  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        obilí,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brambory, cukrová řepa</a:t>
            </a:r>
          </a:p>
          <a:p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	        ropa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533400" y="5486400"/>
            <a:ext cx="50289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Ropa obsahuje jen nepatné množství </a:t>
            </a:r>
            <a:r>
              <a:rPr lang="cs-CZ" sz="20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C.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2582" name="Picture 6" descr="Zobrazit zdrojový obrázek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1461977"/>
            <a:ext cx="32004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2584" name="Picture 8" descr="Zobrazit zdrojový obráze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4114800"/>
            <a:ext cx="1536502" cy="230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1836012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Fig.2.png (1167×1054)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3429000"/>
            <a:ext cx="3512509" cy="3172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ttp://chrono.qub.ac.uk/Research/IRMS/Fig.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096802"/>
            <a:ext cx="5486400" cy="3509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http://www.paleopatologia.it/immagini/articoli/144_1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1422231"/>
            <a:ext cx="3479800" cy="1433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204281" y="406568"/>
            <a:ext cx="4884671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s-CZ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Odhad pozice jedince v potravním řetězci</a:t>
            </a:r>
          </a:p>
          <a:p>
            <a:endParaRPr lang="cs-CZ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Způsob </a:t>
            </a:r>
            <a:r>
              <a:rPr lang="cs-CZ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obžívy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530197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1"/>
          <p:cNvSpPr txBox="1">
            <a:spLocks noChangeArrowheads="1"/>
          </p:cNvSpPr>
          <p:nvPr/>
        </p:nvSpPr>
        <p:spPr bwMode="auto">
          <a:xfrm>
            <a:off x="21116" y="76200"/>
            <a:ext cx="9122404" cy="703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9992" tIns="46795" rIns="89992" bIns="46795" anchor="ctr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cs-CZ" altLang="cs-CZ" sz="2800" b="1" dirty="0" smtClean="0">
                <a:solidFill>
                  <a:srgbClr val="000000"/>
                </a:solidFill>
                <a:cs typeface="Arial" panose="020B0604020202020204" pitchFamily="34" charset="0"/>
              </a:rPr>
              <a:t>Datování </a:t>
            </a:r>
            <a:r>
              <a:rPr lang="cs-CZ" altLang="cs-CZ" sz="2800" b="1" dirty="0">
                <a:solidFill>
                  <a:srgbClr val="000000"/>
                </a:solidFill>
                <a:cs typeface="Arial" panose="020B0604020202020204" pitchFamily="34" charset="0"/>
              </a:rPr>
              <a:t>s využitím izotopu uhlíku </a:t>
            </a:r>
            <a:r>
              <a:rPr lang="cs-CZ" altLang="cs-CZ" sz="2800" b="1" baseline="30000" dirty="0" smtClean="0">
                <a:solidFill>
                  <a:srgbClr val="000000"/>
                </a:solidFill>
                <a:cs typeface="Arial" panose="020B0604020202020204" pitchFamily="34" charset="0"/>
              </a:rPr>
              <a:t>14</a:t>
            </a:r>
            <a:r>
              <a:rPr lang="cs-CZ" altLang="cs-CZ" sz="2800" b="1" dirty="0" smtClean="0">
                <a:solidFill>
                  <a:srgbClr val="000000"/>
                </a:solidFill>
                <a:cs typeface="Arial" panose="020B0604020202020204" pitchFamily="34" charset="0"/>
              </a:rPr>
              <a:t>C</a:t>
            </a:r>
            <a:endParaRPr lang="cs-CZ" altLang="cs-CZ" sz="2800" b="1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pic>
        <p:nvPicPr>
          <p:cNvPr id="512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65" y="908050"/>
            <a:ext cx="4039763" cy="5805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5124" name="Text Box 3"/>
          <p:cNvSpPr txBox="1">
            <a:spLocks noChangeArrowheads="1"/>
          </p:cNvSpPr>
          <p:nvPr/>
        </p:nvSpPr>
        <p:spPr bwMode="auto">
          <a:xfrm>
            <a:off x="4427553" y="908049"/>
            <a:ext cx="4465168" cy="3418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9992" tIns="46795" rIns="89992" bIns="46795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cs-CZ" altLang="cs-CZ" b="1" dirty="0">
                <a:solidFill>
                  <a:srgbClr val="000000"/>
                </a:solidFill>
              </a:rPr>
              <a:t>Fyzikální podstata:</a:t>
            </a:r>
          </a:p>
          <a:p>
            <a:pPr eaLnBrk="1" hangingPunct="1">
              <a:buClrTx/>
              <a:buFontTx/>
              <a:buNone/>
            </a:pPr>
            <a:endParaRPr lang="cs-CZ" altLang="cs-CZ" dirty="0">
              <a:solidFill>
                <a:srgbClr val="000000"/>
              </a:solidFill>
            </a:endParaRPr>
          </a:p>
          <a:p>
            <a:pPr eaLnBrk="1" hangingPunct="1">
              <a:buClrTx/>
              <a:buFontTx/>
              <a:buNone/>
            </a:pPr>
            <a:r>
              <a:rPr lang="cs-CZ" altLang="cs-CZ" dirty="0">
                <a:solidFill>
                  <a:srgbClr val="000000"/>
                </a:solidFill>
              </a:rPr>
              <a:t>Izotop </a:t>
            </a:r>
            <a:r>
              <a:rPr lang="cs-CZ" altLang="cs-CZ" baseline="30000" dirty="0">
                <a:solidFill>
                  <a:srgbClr val="000000"/>
                </a:solidFill>
              </a:rPr>
              <a:t>14</a:t>
            </a:r>
            <a:r>
              <a:rPr lang="cs-CZ" altLang="cs-CZ" dirty="0">
                <a:solidFill>
                  <a:srgbClr val="000000"/>
                </a:solidFill>
              </a:rPr>
              <a:t>C vzniká v horních vrstvách atmosféry;</a:t>
            </a:r>
          </a:p>
          <a:p>
            <a:pPr eaLnBrk="1" hangingPunct="1">
              <a:buClrTx/>
              <a:buFontTx/>
              <a:buNone/>
            </a:pPr>
            <a:r>
              <a:rPr lang="cs-CZ" altLang="cs-CZ" dirty="0" smtClean="0">
                <a:solidFill>
                  <a:srgbClr val="000000"/>
                </a:solidFill>
              </a:rPr>
              <a:t>Odtud </a:t>
            </a:r>
            <a:r>
              <a:rPr lang="cs-CZ" altLang="cs-CZ" dirty="0">
                <a:solidFill>
                  <a:srgbClr val="000000"/>
                </a:solidFill>
              </a:rPr>
              <a:t>přechází do živých organismů a ukládá se v nich po dobu jejich života;</a:t>
            </a:r>
          </a:p>
          <a:p>
            <a:pPr eaLnBrk="1" hangingPunct="1">
              <a:buClrTx/>
              <a:buFontTx/>
              <a:buNone/>
            </a:pPr>
            <a:r>
              <a:rPr lang="cs-CZ" altLang="cs-CZ" dirty="0" smtClean="0">
                <a:solidFill>
                  <a:srgbClr val="000000"/>
                </a:solidFill>
              </a:rPr>
              <a:t>Do </a:t>
            </a:r>
            <a:r>
              <a:rPr lang="cs-CZ" altLang="cs-CZ" dirty="0">
                <a:solidFill>
                  <a:srgbClr val="000000"/>
                </a:solidFill>
              </a:rPr>
              <a:t>flóry vlivem fotosyntézy, do fauny stravou;</a:t>
            </a:r>
          </a:p>
          <a:p>
            <a:pPr eaLnBrk="1" hangingPunct="1">
              <a:buClrTx/>
              <a:buFontTx/>
              <a:buNone/>
            </a:pPr>
            <a:r>
              <a:rPr lang="cs-CZ" altLang="cs-CZ" dirty="0" smtClean="0">
                <a:solidFill>
                  <a:srgbClr val="000000"/>
                </a:solidFill>
              </a:rPr>
              <a:t>Po </a:t>
            </a:r>
            <a:r>
              <a:rPr lang="cs-CZ" altLang="cs-CZ" dirty="0">
                <a:solidFill>
                  <a:srgbClr val="000000"/>
                </a:solidFill>
              </a:rPr>
              <a:t>úmrtí organismu se v něm izotop </a:t>
            </a:r>
            <a:r>
              <a:rPr lang="cs-CZ" altLang="cs-CZ" baseline="30000" dirty="0">
                <a:solidFill>
                  <a:srgbClr val="000000"/>
                </a:solidFill>
              </a:rPr>
              <a:t>14</a:t>
            </a:r>
            <a:r>
              <a:rPr lang="cs-CZ" altLang="cs-CZ" dirty="0">
                <a:solidFill>
                  <a:srgbClr val="000000"/>
                </a:solidFill>
              </a:rPr>
              <a:t>C přestane ukládat a dochází k jeho pozvolnému rozpadu;</a:t>
            </a:r>
          </a:p>
          <a:p>
            <a:pPr eaLnBrk="1" hangingPunct="1">
              <a:buClrTx/>
              <a:buFontTx/>
              <a:buNone/>
            </a:pPr>
            <a:endParaRPr lang="cs-CZ" altLang="cs-CZ" dirty="0">
              <a:solidFill>
                <a:srgbClr val="000000"/>
              </a:solidFill>
            </a:endParaRPr>
          </a:p>
        </p:txBody>
      </p:sp>
      <p:pic>
        <p:nvPicPr>
          <p:cNvPr id="44034" name="Picture 2" descr="https://aisforarchaeology.files.wordpress.com/2010/02/decay.gif?w=47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7737" y="4285443"/>
            <a:ext cx="3844800" cy="2428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23101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189689" y="304800"/>
            <a:ext cx="8763000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Reakce se odehrává v několika krocích:</a:t>
            </a:r>
          </a:p>
          <a:p>
            <a:endParaRPr lang="cs-CZ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cs-CZ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+ H</a:t>
            </a:r>
            <a:r>
              <a:rPr lang="cs-CZ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→  HN=NH + H</a:t>
            </a:r>
            <a:r>
              <a:rPr lang="cs-CZ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→  H</a:t>
            </a:r>
            <a:r>
              <a:rPr lang="cs-CZ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N-NH</a:t>
            </a:r>
            <a:r>
              <a:rPr lang="cs-CZ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+ H</a:t>
            </a:r>
            <a:r>
              <a:rPr lang="cs-CZ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→  2 NH</a:t>
            </a:r>
            <a:r>
              <a:rPr lang="cs-CZ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+ 2 H</a:t>
            </a:r>
            <a:r>
              <a:rPr lang="cs-CZ" sz="20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→  2 NH</a:t>
            </a:r>
            <a:r>
              <a:rPr lang="cs-CZ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cs-CZ" sz="20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  <a:p>
            <a:endParaRPr lang="cs-CZ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resp.</a:t>
            </a:r>
          </a:p>
          <a:p>
            <a:endParaRPr lang="cs-CZ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cs-CZ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+ 8 e- + 8 H</a:t>
            </a:r>
            <a:r>
              <a:rPr lang="cs-CZ" sz="20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+ 16 </a:t>
            </a:r>
            <a:r>
              <a:rPr lang="cs-CZ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MgATP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+ 16 H</a:t>
            </a:r>
            <a:r>
              <a:rPr lang="cs-CZ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O → 2 NH</a:t>
            </a:r>
            <a:r>
              <a:rPr lang="cs-CZ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+ H</a:t>
            </a:r>
            <a:r>
              <a:rPr lang="cs-CZ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+ 16 </a:t>
            </a:r>
            <a:r>
              <a:rPr lang="cs-CZ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MgADP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+ 16 </a:t>
            </a:r>
            <a:r>
              <a:rPr lang="cs-CZ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cs-CZ" sz="2000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endParaRPr lang="cs-CZ" sz="2000" baseline="-25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cs-CZ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+ 12 e- + 14 H</a:t>
            </a:r>
            <a:r>
              <a:rPr lang="cs-CZ" sz="20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+ 40 </a:t>
            </a:r>
            <a:r>
              <a:rPr lang="cs-CZ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MgATP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→ 2 NH</a:t>
            </a:r>
            <a:r>
              <a:rPr lang="cs-CZ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cs-CZ" sz="20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+ 3 H</a:t>
            </a:r>
            <a:r>
              <a:rPr lang="cs-CZ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+ 40 </a:t>
            </a:r>
            <a:r>
              <a:rPr lang="cs-CZ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MgADP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+ 40 </a:t>
            </a:r>
            <a:r>
              <a:rPr lang="cs-CZ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cs-CZ" sz="2000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endParaRPr lang="cs-CZ" sz="2000" baseline="-25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Amoniak je zabudováván do aminokyselin (např. </a:t>
            </a:r>
            <a:r>
              <a:rPr lang="cs-CZ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glutaminu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) a v této formě dále rozváděn po těle. Za pozornost stojí skutečně obrovské množství energie ve formě 16 molekul ATP, které je nutné k redukci jediné molekuly N</a:t>
            </a:r>
            <a:r>
              <a:rPr lang="cs-CZ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 Údajně až 20 % veškeré energie produkované při fotosyntéze v hostitelské rostlině se spotřebovává v hlízkách k hlízkové fixaci.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9028" name="Picture 4" descr="https://upload.wikimedia.org/wikipedia/en/thumb/0/03/Correct_Cartoon_Nitrogenase_with_Active_Sites_Highlighted.png/299px-Correct_Cartoon_Nitrogenase_with_Active_Sites_Highlighte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7191" y="5105400"/>
            <a:ext cx="3352800" cy="1536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/>
          <p:cNvSpPr txBox="1"/>
          <p:nvPr/>
        </p:nvSpPr>
        <p:spPr>
          <a:xfrm>
            <a:off x="4114800" y="6172200"/>
            <a:ext cx="1287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 smtClean="0"/>
              <a:t>nitrogenáza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99297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228600"/>
            <a:ext cx="8763000" cy="6400800"/>
          </a:xfrm>
        </p:spPr>
        <p:txBody>
          <a:bodyPr>
            <a:noAutofit/>
          </a:bodyPr>
          <a:lstStyle/>
          <a:p>
            <a:pPr marL="0" indent="0" algn="ctr" eaLnBrk="1" hangingPunct="1">
              <a:buNone/>
            </a:pPr>
            <a:r>
              <a:rPr lang="en-GB" alt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cs-CZ" alt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emík</a:t>
            </a:r>
            <a:endParaRPr lang="en-GB" alt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Modrošedá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až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ern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á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křehká, značně tvrdá látka. Za vysokých teplot je křemík značně reaktivní prvek, který tvoří sloučeniny s 64 stabilními prvky periodické soustavy. Křemík se vyznačuje mimořádně vysokou afinitou ke kyslíku a je proto schopen redukovat některé kovy (např. chrom) z jejich oxidů. 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kyslíku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za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vyšších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teplot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ho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í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.</a:t>
            </a:r>
          </a:p>
          <a:p>
            <a:pPr marL="0" indent="0">
              <a:buNone/>
            </a:pP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 Sloučeniny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křemíku s kyslíkem jsou velmi stabilní, naopak sloučeniny křemíku s ostatními prvky jsou obvykle nestabilní a rychle se rozkládají.</a:t>
            </a:r>
          </a:p>
          <a:p>
            <a:pPr marL="0" indent="0">
              <a:buNone/>
            </a:pP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 S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kyselinami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vyjma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HF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nereaguje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dobře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reaguje se směsí koncentrovaných kyselin fluorovodíkové a dusičné za vzniku komplexní kyseliny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hexafluorokřemičité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0" indent="0">
              <a:buNone/>
            </a:pP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3Si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+ 4HNO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+ 18HF → 3H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[SiF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] + 4NO + 8H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</a:p>
          <a:p>
            <a:pPr marL="0" indent="0">
              <a:buNone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V přítomnosti silných oxidačních činidel reaguje obdobně se samotnou koncentrovanou kyselinou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fluorovodíkovpu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0" indent="0">
              <a:buNone/>
            </a:pP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	3Si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+ 18HF + 2KClO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→ 3H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[SiF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] + 2KCl + 6H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b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	Si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+ 6HF + KNO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→ H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[SiF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] + 2KNO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+ 2H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</a:p>
          <a:p>
            <a:pPr eaLnBrk="1" hangingPunct="1">
              <a:buFont typeface="Wingdings" pitchFamily="2" charset="2"/>
              <a:buNone/>
            </a:pP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hydroxidy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za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varu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poskytuje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k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emi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itany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Si 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+ 2OH </a:t>
            </a:r>
            <a:r>
              <a:rPr lang="en-GB" altLang="en-US" sz="2000" b="1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+ H</a:t>
            </a:r>
            <a:r>
              <a:rPr lang="en-GB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O 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SiO</a:t>
            </a:r>
            <a:r>
              <a:rPr lang="en-GB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b="1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2-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+ 2H</a:t>
            </a:r>
            <a:r>
              <a:rPr lang="en-GB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cs-CZ" altLang="en-US" sz="2000" baseline="-25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cs-CZ" alt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9653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152400" y="228600"/>
            <a:ext cx="8763000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Při teplotě 400°C reaguje amorfní křemík s vodní párou za vzniku oxidu křemičitého SiO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	Si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+ 2H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O → SiO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+ 2H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Již za laboratorní teploty prudce reaguje s halogenidy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nitrosylu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	Si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+ 4(NO)Cl → SiCl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+ 4NO</a:t>
            </a:r>
          </a:p>
          <a:p>
            <a:endParaRPr lang="cs-CZ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Podobně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jako uhlík je i křemík schopen tvořit řetězce - silany. Křemíkové řetězce jsou méně stabilní, než uhlíkové. Křemík, na rozdíl od uhlíku, není schopen v řetězcích tvořit dvojné a trojné vazby. </a:t>
            </a:r>
            <a:endParaRPr lang="cs-CZ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Velmi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stabilní řetězce naopak tvoří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siloxany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 pro které je charakteristická vazba Si-O-Si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V přírodě se křemík vyskytuje výhradně ve sloučeninách, ve kterých vystupuje v oxidačním čísle IV, vzácně též II. </a:t>
            </a:r>
            <a:endParaRPr lang="cs-CZ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Přírodní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křemík je směsí 3 stabilních izotopů (</a:t>
            </a:r>
            <a:r>
              <a:rPr 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92,2% izotopu 28, 4,7% křemíku 29 a 3,1% křemíku 30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). Uměle připraveno dalších sedm nestabilních izotopů křemíku.</a:t>
            </a:r>
          </a:p>
          <a:p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Křemík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je po kyslíku druhý nejrozšířenější chemický prvek na Zemi. Obsah křemíku v zemské kůře je 26 % hmot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Nejdůležitějším minerálem křemíku je křemen - SiO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5083096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152400" y="228600"/>
            <a:ext cx="8763000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Výroba 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křemíku </a:t>
            </a:r>
            <a:endParaRPr lang="cs-CZ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pro 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metalurgické použití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spočívá v redukci taveniny oxidu křemičitého SiO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uhlíkem v elektrické obloukové peci při teplotě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2000 °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C za přítomnosti železa jako katalyzátoru. Termická redukce uhlíkem probíhá v několika stupních, průběh redukce oxidu křemičitého popisují rovnice:</a:t>
            </a:r>
          </a:p>
          <a:p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	SiO</a:t>
            </a:r>
            <a:r>
              <a:rPr lang="cs-CZ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+ C →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SiO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+ CO </a:t>
            </a:r>
            <a:b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cs-CZ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SiO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+ 2C →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SiC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+ CO </a:t>
            </a:r>
            <a:b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	2SiC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+ SiO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→ 3Si + 2CO</a:t>
            </a:r>
          </a:p>
          <a:p>
            <a:endParaRPr lang="cs-CZ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pro 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výrobu polovodičů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se provádí redukcí halogenidů křemíku pomocí </a:t>
            </a:r>
            <a:r>
              <a:rPr lang="cs-CZ" sz="2000" u="sng" dirty="0">
                <a:latin typeface="Arial" panose="020B0604020202020204" pitchFamily="34" charset="0"/>
                <a:cs typeface="Arial" panose="020B0604020202020204" pitchFamily="34" charset="0"/>
              </a:rPr>
              <a:t>hořčíku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2000" u="sng" dirty="0">
                <a:latin typeface="Arial" panose="020B0604020202020204" pitchFamily="34" charset="0"/>
                <a:cs typeface="Arial" panose="020B0604020202020204" pitchFamily="34" charset="0"/>
              </a:rPr>
              <a:t>zinku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nebo </a:t>
            </a:r>
            <a:r>
              <a:rPr lang="cs-CZ" sz="2000" u="sng" dirty="0">
                <a:latin typeface="Arial" panose="020B0604020202020204" pitchFamily="34" charset="0"/>
                <a:cs typeface="Arial" panose="020B0604020202020204" pitchFamily="34" charset="0"/>
              </a:rPr>
              <a:t>hliníku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. Pro výrobu polovodičů se křemík dále rafinuje na velmi vysokou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čistotu.</a:t>
            </a:r>
          </a:p>
          <a:p>
            <a:endParaRPr lang="cs-CZ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Rafinace 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křemíku pro výrobu polovodičů</a:t>
            </a:r>
          </a:p>
          <a:p>
            <a:r>
              <a:rPr 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Siemensův</a:t>
            </a:r>
            <a:r>
              <a:rPr 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postup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:  působení chlorovodíku na surový křemík ve fluidním reaktoru za vzniku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trichlorsilanu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HSiCl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:  		</a:t>
            </a:r>
            <a:endParaRPr lang="cs-CZ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	Si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+ 3HCl → HSiCl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+ H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Těkavý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trichlorsilan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se po rafinaci destilací termicky rozkládá v redukčním prostředí při teplotě okolo 1100°C a posléze krystalizuje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1401800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228600" y="228600"/>
            <a:ext cx="868680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Rafinace křemíku pro výrobu polovodičů</a:t>
            </a:r>
          </a:p>
          <a:p>
            <a:r>
              <a:rPr 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cs-CZ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DuPontův</a:t>
            </a:r>
            <a:r>
              <a:rPr 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postup: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tepelný rozklad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chloridu křemičitého na vysoce čistém zinku při teplotě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950 °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C.</a:t>
            </a:r>
          </a:p>
          <a:p>
            <a:r>
              <a:rPr 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Destilace </a:t>
            </a:r>
            <a:r>
              <a:rPr 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trisilanu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Si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cs-CZ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Zonální 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tavení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křemíkových ingotů pomocí vysokofrekvenčního ohřevu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Využití 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pro výrobu polovodičů. Volbou vhodných podmínek, je možné vyrobit monokrystalické, polykrystalické a amorfní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fotovoltaické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křemíkové články. Amorfní křemíkové FV články využívají zejména progresivní trubicové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fotovoltaické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panely.</a:t>
            </a:r>
          </a:p>
        </p:txBody>
      </p:sp>
    </p:spTree>
    <p:extLst>
      <p:ext uri="{BB962C8B-B14F-4D97-AF65-F5344CB8AC3E}">
        <p14:creationId xmlns:p14="http://schemas.microsoft.com/office/powerpoint/2010/main" val="3793690324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228600"/>
            <a:ext cx="8763000" cy="6477000"/>
          </a:xfrm>
        </p:spPr>
        <p:txBody>
          <a:bodyPr>
            <a:normAutofit lnSpcReduction="10000"/>
          </a:bodyPr>
          <a:lstStyle/>
          <a:p>
            <a:pPr marL="0" indent="0" algn="ctr" eaLnBrk="1" hangingPunct="1">
              <a:buNone/>
            </a:pPr>
            <a:r>
              <a:rPr lang="en-GB" alt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Germanium</a:t>
            </a:r>
            <a:endParaRPr lang="en-GB" alt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 šedobílá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 lesklá a křehká látka. Krystalizuje v krychlové soustavě, působením velmi vysokých tlaků vzniká čtverečná modifikace.</a:t>
            </a:r>
          </a:p>
          <a:p>
            <a:pPr marL="0" indent="0" algn="just">
              <a:buNone/>
            </a:pP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 Na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vzduchu je germanium za normální teploty stálé, s </a:t>
            </a:r>
            <a:r>
              <a:rPr lang="cs-CZ" sz="2000" u="sng" dirty="0">
                <a:latin typeface="Arial" panose="020B0604020202020204" pitchFamily="34" charset="0"/>
                <a:cs typeface="Arial" panose="020B0604020202020204" pitchFamily="34" charset="0"/>
              </a:rPr>
              <a:t>kyslíkem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se pomalu slučuje za vzniku bílého oxidu germaničitého GeO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až při teplotě přes 250°C, při zahřátí na teplotu 700°C probíhá reakce s kyslíkem za vzniku plamene. S </a:t>
            </a:r>
            <a:r>
              <a:rPr lang="cs-CZ" sz="2000" u="sng" dirty="0">
                <a:latin typeface="Arial" panose="020B0604020202020204" pitchFamily="34" charset="0"/>
                <a:cs typeface="Arial" panose="020B0604020202020204" pitchFamily="34" charset="0"/>
              </a:rPr>
              <a:t>vodíkem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cs-CZ" sz="2000" u="sng" dirty="0">
                <a:latin typeface="Arial" panose="020B0604020202020204" pitchFamily="34" charset="0"/>
                <a:cs typeface="Arial" panose="020B0604020202020204" pitchFamily="34" charset="0"/>
              </a:rPr>
              <a:t>dusíkem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se přímo neslučuje. Při teplotě 100°C hoří v atmosféře </a:t>
            </a:r>
            <a:r>
              <a:rPr lang="cs-CZ" sz="2000" u="sng" dirty="0">
                <a:latin typeface="Arial" panose="020B0604020202020204" pitchFamily="34" charset="0"/>
                <a:cs typeface="Arial" panose="020B0604020202020204" pitchFamily="34" charset="0"/>
              </a:rPr>
              <a:t>fluoru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za vzniku fluoridu germaničitého GeF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 se </a:t>
            </a:r>
            <a:r>
              <a:rPr lang="cs-CZ" sz="2000" u="sng" dirty="0">
                <a:latin typeface="Arial" panose="020B0604020202020204" pitchFamily="34" charset="0"/>
                <a:cs typeface="Arial" panose="020B0604020202020204" pitchFamily="34" charset="0"/>
              </a:rPr>
              <a:t>sírou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se přímo slučuje až za teplot nad 1000°C na sulfid germaničitý GeS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 ale se </a:t>
            </a:r>
            <a:r>
              <a:rPr lang="cs-CZ" sz="2000" u="sng" dirty="0">
                <a:latin typeface="Arial" panose="020B0604020202020204" pitchFamily="34" charset="0"/>
                <a:cs typeface="Arial" panose="020B0604020202020204" pitchFamily="34" charset="0"/>
              </a:rPr>
              <a:t>selenem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reaguje již při teplotě 500°C za vzniku selenidu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germanatého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GeSe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. Obdobně probíhá i reakce s </a:t>
            </a:r>
            <a:r>
              <a:rPr lang="cs-CZ" sz="2000" u="sng" dirty="0">
                <a:latin typeface="Arial" panose="020B0604020202020204" pitchFamily="34" charset="0"/>
                <a:cs typeface="Arial" panose="020B0604020202020204" pitchFamily="34" charset="0"/>
              </a:rPr>
              <a:t>tellurem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 algn="just">
              <a:buNone/>
            </a:pP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 Sloučeniny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germania v oxidačním stupni II jsou nestabilní a snadno přecházejí na oxidační číslo IV.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Výskyt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kationu Ge</a:t>
            </a:r>
            <a:r>
              <a:rPr lang="cs-CZ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4+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v roztocích není příliš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obvyklý, obvykle se vyskytuje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ve formě anionu (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GeO</a:t>
            </a:r>
            <a:r>
              <a:rPr lang="cs-CZ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cs-CZ" sz="20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2-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Vytváří i koordinační sloučeniny,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např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. kyselina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hexaflurogermaničitá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H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GeF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a její soli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hexafluorogermaničitany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cs-CZ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 Zvláštností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germania je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záporné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oxidační číslo -IV.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Vyskytuje se v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celé řadě těkavých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germanů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obecného vzorce Ge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2n + 2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 od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germanu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GeH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se odvozují </a:t>
            </a:r>
            <a:r>
              <a:rPr lang="cs-CZ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germanidy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. Záporné oxidační číslo -IV má kromě germania v celé periodické soustavě již pouze uhlík a křemík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316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132945" y="152400"/>
            <a:ext cx="8839200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V běžných zředěných kyselinách se nerozpouští, dobře rozpustné je v horké koncentrované kyselině sírové za vzniku síranu germaničitého:</a:t>
            </a:r>
          </a:p>
          <a:p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cs-CZ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Ge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+ 4H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SO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→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Ge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(SO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+ 2SO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+ 4H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Reakce germania s koncentrovanou kyselinou dusičnou probíhá pomalu za vzniku oxidu germaničitého:</a:t>
            </a:r>
          </a:p>
          <a:p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cs-CZ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Ge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+ 4HNO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→ GeO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+ 4NO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+ 2H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Reakce germania s lučavkou královskou probíhá za vzniku těkavého kapalného chloridu germaničitého:</a:t>
            </a:r>
          </a:p>
          <a:p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	3Ge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+ 4HNO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+ 12HCl → 3GeCl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+ 4NO + 8H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S kyselinou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flurovodíkovou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nereaguje, ale s kapalným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flurovodíkem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tvoří fluorid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germanatý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		</a:t>
            </a:r>
            <a:r>
              <a:rPr lang="cs-CZ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Ge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+ 2HF → GeF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+ H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S amoniakem reaguje při teplotě přes 650°C za vzniku nitridu:</a:t>
            </a:r>
          </a:p>
          <a:p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		3Ge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+ 4NH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→ Ge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+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6H</a:t>
            </a:r>
            <a:r>
              <a:rPr lang="cs-CZ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Za přítomnosti silných oxidačních činidel ochotně reaguje se zředěnými alkalickými hydroxidy za vzniku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germaničitanů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cs-CZ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Ge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+ 2NaOH + 2H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→ Na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GeO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+ 3H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b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cs-CZ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Ge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+ 2KOH +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KClO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→ K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GeO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+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KCl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+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cs-CZ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S koncentrovanými hydroxidy tvoří v přítomnosti oxidačních činidel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hexahydroxogermaničitany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			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Ge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+ 2NaOH + 2H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→ Na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[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Ge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(OH)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4771667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152400" y="152400"/>
            <a:ext cx="8534400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Výroba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zpracováním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odpadních produktů z výroby zinku nebo z popela některých druhů uhlí.</a:t>
            </a:r>
          </a:p>
          <a:p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Odpadní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prach z pražení zinkových rud se louhuje kyselinou sírovou, germanium přejde do roztoku, ze kterého se cementací práškovým zinkem vysráží, sraženina se podrobí chloraci, germanium přejde na těkavý chlorid germaničitý GeCl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 který se redukuje zinkem na kovové germanium:</a:t>
            </a:r>
          </a:p>
          <a:p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		GeCl</a:t>
            </a:r>
            <a:r>
              <a:rPr lang="cs-CZ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cs-CZ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Zn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→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Ge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+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2 ZnCl</a:t>
            </a:r>
            <a:r>
              <a:rPr lang="cs-CZ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   Při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výrobě germania z popela se jemný popílek z elektrostatických odlučovačů nejprve přetaví v cyklonové peci a následně se destiluje v prostředí chlorovodíku za vzniku těkavého GeCl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. Chlorid germaničitý se několikanásobnou destilací zbaví příměsí arsenu a poté se podrobí hydrataci, při které vzniká oxid germaničitý GeO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. Kovové germanium se z bezvodého oxidu vyredukuje při teplotě 600-700°C vodíkem nebo uhlím v elektrické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peci: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		GeO</a:t>
            </a:r>
            <a:r>
              <a:rPr lang="cs-CZ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+ 2C →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Ge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+ 2CO </a:t>
            </a:r>
            <a:b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		GeO</a:t>
            </a:r>
            <a:r>
              <a:rPr lang="cs-CZ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+ C →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Ge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+CO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		GeO</a:t>
            </a:r>
            <a:r>
              <a:rPr lang="cs-CZ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+ 2H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→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Ge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+ 2H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Surové kovové germanium se čistí zonální rafinací podobně jako křemík.</a:t>
            </a:r>
          </a:p>
        </p:txBody>
      </p:sp>
    </p:spTree>
    <p:extLst>
      <p:ext uri="{BB962C8B-B14F-4D97-AF65-F5344CB8AC3E}">
        <p14:creationId xmlns:p14="http://schemas.microsoft.com/office/powerpoint/2010/main" val="3953637953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228600" y="228600"/>
            <a:ext cx="86106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Využití</a:t>
            </a:r>
            <a:endParaRPr 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Germanium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má vlastnosti polovodiče, díky tomu má značný význam v elektrotechnice. </a:t>
            </a:r>
            <a:endParaRPr lang="cs-CZ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Přírodní germanium je směsí pěti stabilních izotopů, v přírodě je s podílem 36,5 % nejrozšířenějším izotopem </a:t>
            </a:r>
            <a:r>
              <a:rPr lang="cs-CZ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74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Ge. </a:t>
            </a:r>
          </a:p>
        </p:txBody>
      </p:sp>
    </p:spTree>
    <p:extLst>
      <p:ext uri="{BB962C8B-B14F-4D97-AF65-F5344CB8AC3E}">
        <p14:creationId xmlns:p14="http://schemas.microsoft.com/office/powerpoint/2010/main" val="2779774766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52400"/>
            <a:ext cx="8839200" cy="6629400"/>
          </a:xfrm>
        </p:spPr>
        <p:txBody>
          <a:bodyPr>
            <a:normAutofit/>
          </a:bodyPr>
          <a:lstStyle/>
          <a:p>
            <a:pPr marL="0" indent="0" algn="ctr" eaLnBrk="1" hangingPunct="1">
              <a:buNone/>
            </a:pPr>
            <a:r>
              <a:rPr lang="en-GB" alt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Cín</a:t>
            </a:r>
            <a:endParaRPr lang="en-GB" alt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je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stříbrně bílý,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lesklý,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tažný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folie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staniol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a velmi měkký kov. Existují dvě alotropické modifikace cínu, </a:t>
            </a:r>
            <a:r>
              <a:rPr lang="el-GR" sz="2000" dirty="0">
                <a:latin typeface="Arial" panose="020B0604020202020204" pitchFamily="34" charset="0"/>
                <a:cs typeface="Arial" panose="020B0604020202020204" pitchFamily="34" charset="0"/>
              </a:rPr>
              <a:t>α-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Sn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krystaluje při teplotě pod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13 °C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v kubické soustavě, při teplotě vyšší krystaluje </a:t>
            </a:r>
            <a:r>
              <a:rPr lang="el-GR" sz="2000" dirty="0">
                <a:latin typeface="Arial" panose="020B0604020202020204" pitchFamily="34" charset="0"/>
                <a:cs typeface="Arial" panose="020B0604020202020204" pitchFamily="34" charset="0"/>
              </a:rPr>
              <a:t>β-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Sn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v soustavě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tetragonální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nad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161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se objevuje 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etí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modifikace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cín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koso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tvere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ný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l-G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γ-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cs-CZ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 Na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vzduchu i ve vodě je cín stálý. Dobře se rozpouští ve zředěné kyselině chlorovodíkové za vzniku chloridu cínatého a vodíku, v koncentrované kyselině chlorovodíkové reaguje cín za vzniku kyseliny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trichlorcínaté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. V koncentrované kyselině dusičné se rozpouští za vzniku oxidu cíničitého, se zředěnou kyselinou dusičnou reaguje za vzniku dusičnanu cínatého, v koncentrované kyselině sírové vzniká síran cínatý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0" indent="0" algn="ctr">
              <a:buNone/>
            </a:pP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Sn + 2HCl → SnCl</a:t>
            </a:r>
            <a:r>
              <a:rPr lang="pt-BR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 + H</a:t>
            </a:r>
            <a:r>
              <a:rPr lang="pt-BR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Sn + 3HCl → H[SnCl</a:t>
            </a:r>
            <a:r>
              <a:rPr lang="pt-BR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] + H</a:t>
            </a:r>
            <a:r>
              <a:rPr lang="pt-BR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3Sn + 4HNO</a:t>
            </a:r>
            <a:r>
              <a:rPr lang="pt-BR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 + 3xH</a:t>
            </a:r>
            <a:r>
              <a:rPr lang="pt-BR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O → 3SnO</a:t>
            </a:r>
            <a:r>
              <a:rPr lang="pt-BR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·xH</a:t>
            </a:r>
            <a:r>
              <a:rPr lang="pt-BR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O + 4NO + 2H</a:t>
            </a:r>
            <a:r>
              <a:rPr lang="pt-BR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4Sn + 10HNO</a:t>
            </a:r>
            <a:r>
              <a:rPr lang="pt-BR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 → 4Sn(NO</a:t>
            </a:r>
            <a:r>
              <a:rPr lang="pt-BR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pt-BR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 + NH</a:t>
            </a:r>
            <a:r>
              <a:rPr lang="pt-BR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NO</a:t>
            </a:r>
            <a:r>
              <a:rPr lang="pt-BR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 + 3H</a:t>
            </a:r>
            <a:r>
              <a:rPr lang="pt-BR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Sn + 2H</a:t>
            </a:r>
            <a:r>
              <a:rPr lang="pt-BR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SO</a:t>
            </a:r>
            <a:r>
              <a:rPr lang="pt-BR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 → SnSO</a:t>
            </a:r>
            <a:r>
              <a:rPr lang="pt-BR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 + SO</a:t>
            </a:r>
            <a:r>
              <a:rPr lang="pt-BR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 + </a:t>
            </a:r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2H</a:t>
            </a:r>
            <a:r>
              <a:rPr lang="pt-BR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endParaRPr lang="cs-CZ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Reakce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cínu s lučavkou královskou probíhá z vzniku komplexní kyseliny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hexachlorocíničité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0" indent="0">
              <a:buNone/>
            </a:pP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	3Sn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+ 4HNO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+ 18HCl → 3H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[SnCl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] + 4NO + 8H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</a:p>
          <a:p>
            <a:pPr marL="0" indent="0" algn="just">
              <a:buNone/>
            </a:pP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cs-CZ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buNone/>
            </a:pPr>
            <a:endParaRPr lang="cs-CZ" altLang="en-US" sz="2000" baseline="-25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6506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152400" y="304800"/>
            <a:ext cx="876300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Cín je amfoterní kov. Reakcí cínu s koncentrovanými alkalickými hydroxidy vznikají za horka alkalické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hexahydroxocíničitany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 za chladu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trihydroxocínatany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cs-CZ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Sn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+ 2NaOH + 4H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O → Na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[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Sn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(OH)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] + 2H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cs-CZ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Sn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NaOH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+ 2H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O → Na[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Sn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(OH)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] + H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Již za normální teploty se slučuje s </a:t>
            </a:r>
            <a:r>
              <a:rPr lang="cs-CZ" sz="2000" u="sng" dirty="0">
                <a:latin typeface="Arial" panose="020B0604020202020204" pitchFamily="34" charset="0"/>
                <a:cs typeface="Arial" panose="020B0604020202020204" pitchFamily="34" charset="0"/>
              </a:rPr>
              <a:t>chlorem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cs-CZ" sz="2000" u="sng" dirty="0">
                <a:latin typeface="Arial" panose="020B0604020202020204" pitchFamily="34" charset="0"/>
                <a:cs typeface="Arial" panose="020B0604020202020204" pitchFamily="34" charset="0"/>
              </a:rPr>
              <a:t>bromem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 s </a:t>
            </a:r>
            <a:r>
              <a:rPr lang="cs-CZ" sz="2000" u="sng" dirty="0">
                <a:latin typeface="Arial" panose="020B0604020202020204" pitchFamily="34" charset="0"/>
                <a:cs typeface="Arial" panose="020B0604020202020204" pitchFamily="34" charset="0"/>
              </a:rPr>
              <a:t>jodem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reaguje až po zahřátí, s </a:t>
            </a:r>
            <a:r>
              <a:rPr lang="cs-CZ" sz="2000" u="sng" dirty="0">
                <a:latin typeface="Arial" panose="020B0604020202020204" pitchFamily="34" charset="0"/>
                <a:cs typeface="Arial" panose="020B0604020202020204" pitchFamily="34" charset="0"/>
              </a:rPr>
              <a:t>fluorem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se při teplotě nad 100°C prudce slučuje za vzniku plamene. Za zvýšené teploty ochotně reaguje se </a:t>
            </a:r>
            <a:r>
              <a:rPr lang="cs-CZ" sz="2000" u="sng" dirty="0">
                <a:latin typeface="Arial" panose="020B0604020202020204" pitchFamily="34" charset="0"/>
                <a:cs typeface="Arial" panose="020B0604020202020204" pitchFamily="34" charset="0"/>
              </a:rPr>
              <a:t>sírou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2000" u="sng" dirty="0">
                <a:latin typeface="Arial" panose="020B0604020202020204" pitchFamily="34" charset="0"/>
                <a:cs typeface="Arial" panose="020B0604020202020204" pitchFamily="34" charset="0"/>
              </a:rPr>
              <a:t>selenem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2000" u="sng" dirty="0">
                <a:latin typeface="Arial" panose="020B0604020202020204" pitchFamily="34" charset="0"/>
                <a:cs typeface="Arial" panose="020B0604020202020204" pitchFamily="34" charset="0"/>
              </a:rPr>
              <a:t>tellurem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cs-CZ" sz="2000" u="sng" dirty="0">
                <a:latin typeface="Arial" panose="020B0604020202020204" pitchFamily="34" charset="0"/>
                <a:cs typeface="Arial" panose="020B0604020202020204" pitchFamily="34" charset="0"/>
              </a:rPr>
              <a:t>fosforem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V oxidačním stupni II má cín amfoterní charakter, v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ox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. stupni IV má charakter kyselý. Dvoumocný cín se v roztocích vyskytuje jako kation cínatý Sn</a:t>
            </a:r>
            <a:r>
              <a:rPr lang="cs-CZ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2+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i jako anion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cínatanový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[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Sn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(OH)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  <a:r>
              <a:rPr lang="cs-CZ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 čtyřmocný cín je v roztocích ve formě kationu cíničitého Sn</a:t>
            </a:r>
            <a:r>
              <a:rPr lang="cs-CZ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4+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a ve formě anionu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cíničitanového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(SnO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cs-CZ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2-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oli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cínaté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jsou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silná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reduk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ční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inidla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V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záporném oxidačním stavu -IV vystupuje cín ve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stannanu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SnH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480945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Picture 2" descr="https://upload.wikimedia.org/wikipedia/commons/thumb/f/fe/Nitrogen_Cycle.svg/1024px-Nitrogen_Cycle.sv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1" y="2819400"/>
            <a:ext cx="5277254" cy="3957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/>
          <p:cNvSpPr/>
          <p:nvPr/>
        </p:nvSpPr>
        <p:spPr>
          <a:xfrm>
            <a:off x="228600" y="381000"/>
            <a:ext cx="870625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Nitrifikace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 je proces oxidace amoniaku (NH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 resp. NH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cs-CZ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) na dusičnany (NO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), a to přes dusitany (NO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). Z tohoto důvodu je proces nitrifikace rozdělen na dvě fáze, nitritace a nitratace. Souhrnné rovnice nitrifikace jsou následující:</a:t>
            </a:r>
          </a:p>
          <a:p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cs-CZ" sz="2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nitritace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: NH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 + 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 → NO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 + 3H</a:t>
            </a:r>
            <a:r>
              <a:rPr lang="cs-CZ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 + 2e</a:t>
            </a:r>
            <a:r>
              <a:rPr lang="cs-CZ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+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275 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kJ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energie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cs-CZ" sz="2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nitratace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: NO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 + H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O → NO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 + 2H</a:t>
            </a:r>
            <a:r>
              <a:rPr lang="cs-CZ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 + 2e</a:t>
            </a:r>
            <a:r>
              <a:rPr lang="cs-CZ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   +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76 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kJ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energie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Nitrifikace je důležitým krokem koloběhu dusíku a jsou v něm zapojeny mnohé půdní bakterie</a:t>
            </a:r>
          </a:p>
        </p:txBody>
      </p:sp>
    </p:spTree>
    <p:extLst>
      <p:ext uri="{BB962C8B-B14F-4D97-AF65-F5344CB8AC3E}">
        <p14:creationId xmlns:p14="http://schemas.microsoft.com/office/powerpoint/2010/main" val="1134177523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52400"/>
            <a:ext cx="8839200" cy="65532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Výroba </a:t>
            </a:r>
            <a:endParaRPr lang="cs-CZ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redukcí </a:t>
            </a:r>
            <a:r>
              <a:rPr lang="cs-CZ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kassiteritu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uhlím</a:t>
            </a:r>
          </a:p>
          <a:p>
            <a:pPr marL="0" indent="0">
              <a:buNone/>
            </a:pPr>
            <a:r>
              <a:rPr lang="pl-PL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		SnO</a:t>
            </a:r>
            <a:r>
              <a:rPr lang="pl-PL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l-PL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+ CO → SnO + CO</a:t>
            </a:r>
            <a:r>
              <a:rPr lang="pl-PL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		SnO </a:t>
            </a: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+ CO → Sn + CO</a:t>
            </a:r>
            <a:r>
              <a:rPr lang="pl-PL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cs-CZ" alt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Surový cín se rafinuje na vysokou čistotu elektrolyticky, anodou je blok surového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cínu.</a:t>
            </a:r>
          </a:p>
          <a:p>
            <a:pPr marL="0" indent="0" algn="just">
              <a:buNone/>
            </a:pP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yužití</a:t>
            </a:r>
            <a:endParaRPr 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Cín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slouží k přípravě celé řady slitin, k výrobě staniolu a k pokovování plechů, zejména pro výrobu plechovek na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konzervy (vysoká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odolnost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proti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korozi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zdravotní nezávadnost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).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Největší podíl cínu </a:t>
            </a:r>
            <a:r>
              <a:rPr 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(35% světové spotřeby)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se využívá k výrobě pájek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 V minulosti se používal i k výrobě nádobí (talíře, korbele) a dalších užitkových předmětů (svícny, medaile, liturgické předměty)</a:t>
            </a:r>
          </a:p>
          <a:p>
            <a:pPr marL="0" indent="0" algn="just">
              <a:buNone/>
            </a:pP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endParaRPr lang="cs-CZ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Přírodní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cín je směsí 10 stabilních a dvou nestabilních izotopů, nejvyšší podíl (32,59 %) zaujímá izotop </a:t>
            </a:r>
            <a:r>
              <a:rPr lang="cs-CZ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120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Sn. 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5881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183342" y="914400"/>
            <a:ext cx="5486399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Př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teplotách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pod 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20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po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delší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dob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vzniká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krychlová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šedá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modifikace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l-G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α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). Ta</a:t>
            </a:r>
            <a:r>
              <a:rPr lang="el-G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je velmi křehká a cínové předměty postižené touto přeměnou se postupně rozpadají na prášek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Ochrana před cínovým morem spočívá v udržování předmětů v teplotách nad 13,2 °C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Prevencí užívanou v současnosti je místo čistého cínu používat jeho slitiny s malým množstvím antimonu nebo bismutu, které </a:t>
            </a:r>
            <a:endParaRPr lang="cs-CZ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brání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rekrystalizaci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381000" y="4114800"/>
            <a:ext cx="86106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 Cínový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mor mohl být jednou z příčin 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zkázy polární expedice Roberta </a:t>
            </a:r>
            <a:r>
              <a:rPr 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Scotta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v letech 1911–12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Plechovky s petrolejem, které obsahovala všechna depa zásob na zpáteční cestě, byly údajně sletovány cínem, který v mrazech povolil, takže se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Scottovi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a jeho mužům nedostávalo paliva. </a:t>
            </a:r>
          </a:p>
          <a:p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 Podle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některých teorií měl cínový mor podíl i na 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zkáze Napoleonovy armády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v Rusku, kde vojákům upadaly cínové knoflíky z uniforem. Ty pak v mrazu neměly jít zapnout.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Knoflíky však byly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z cínových slitin, které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by měly mrazu odolávat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lépe.</a:t>
            </a:r>
          </a:p>
        </p:txBody>
      </p:sp>
      <p:pic>
        <p:nvPicPr>
          <p:cNvPr id="159746" name="Picture 2" descr="Zobrazit zdrojový obráze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8281" y="750445"/>
            <a:ext cx="3429000" cy="3023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bdélník 6"/>
          <p:cNvSpPr/>
          <p:nvPr/>
        </p:nvSpPr>
        <p:spPr>
          <a:xfrm>
            <a:off x="685800" y="222361"/>
            <a:ext cx="22407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GB" alt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ínový</a:t>
            </a:r>
            <a:r>
              <a:rPr lang="en-GB" alt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mor</a:t>
            </a: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476174849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52400"/>
            <a:ext cx="8763000" cy="6400800"/>
          </a:xfrm>
        </p:spPr>
        <p:txBody>
          <a:bodyPr>
            <a:normAutofit/>
          </a:bodyPr>
          <a:lstStyle/>
          <a:p>
            <a:pPr marL="0" indent="0" algn="ctr" eaLnBrk="1" hangingPunct="1">
              <a:buNone/>
            </a:pPr>
            <a:r>
              <a:rPr lang="en-GB" alt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Olovo</a:t>
            </a:r>
            <a:endParaRPr lang="en-GB" altLang="en-US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endParaRPr lang="cs-CZ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je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modrobílý, na čerstvém řezu lesklý, měkký kov. Povrch olova se na vzduchu rychle pokrývá vrstvičkou oxidu. V běžných minerálních kyselinách, s výjimkou horké zředěné kyseliny dusičné, se olovo nerozpouští, ale velice dobře je rozpustné v kyselině octové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0" indent="0">
              <a:buNone/>
            </a:pP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	3Pb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+ 8HNO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→ 3Pb(NO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+ 2NO + 4H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b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cs-CZ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Pb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+ 2CH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COOH → (CH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COO)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Pb + H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Olovo je amfoterní, produktem reakce olova s alkalickými hydroxidy jsou alkalické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tetrahydroxolovnatany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0" indent="0">
              <a:buNone/>
            </a:pP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cs-CZ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Pb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+ 2NaOH + 2H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O → Na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[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Pb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(OH)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] + H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Za zvýšené teploty se přímo slučuje s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halogeny a chalkogeny.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cs-CZ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Ve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sloučeninách má olovo nejčastěji oxidační číslo II, sloučeniny olova v oxidačním stupni IV. velmi snadno hydrolyzují, jsou nestálé a působí jako silná oxidační činidla. </a:t>
            </a:r>
            <a:endParaRPr lang="cs-CZ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Všechny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rozpustné sloučeniny olova jsou jedovaté.</a:t>
            </a:r>
          </a:p>
          <a:p>
            <a:pPr marL="0" indent="0" algn="just">
              <a:buNone/>
            </a:pPr>
            <a:endParaRPr lang="en-GB" altLang="en-US" sz="2000" baseline="-25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1572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152400" y="381000"/>
            <a:ext cx="88392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V přírodě se ryzí olovo nalézá velice vzácně, nejdůležitějším zdrojem olova jsou olověné rudy 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galenit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PbS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cerusit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PbCO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anglesit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PbSO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jamesonit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Pb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FeSb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boulangerit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Pb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Sb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cs-CZ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Pro průmyslovou těžbu má rozhodující význam galenit, který se vyskytuje ve formě čoček ve vápencích, jako výplň krasových dutin i jako žíla nebo impregnační vrstva.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152400" y="2819400"/>
            <a:ext cx="87630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Výroba olova se nejčastěji provádí oxidací galenitu v olovářských konvertorech za vzniku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PbO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s jeho následnou redukcí pomocí oxidu uhelnatého v šachtové peci:</a:t>
            </a:r>
          </a:p>
          <a:p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	2 </a:t>
            </a:r>
            <a:r>
              <a:rPr lang="cs-CZ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PbS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3 O</a:t>
            </a:r>
            <a:r>
              <a:rPr lang="cs-CZ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→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cs-CZ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PbO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2 SO</a:t>
            </a:r>
            <a:r>
              <a:rPr lang="cs-CZ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cs-CZ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PbO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+ CO →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Pb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+ CO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228600" y="4648200"/>
            <a:ext cx="86106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Olovo se např. používá k výrobě akumulátorů, jako konstrukční materiál v chemickém průmyslu, k výrobě krytů proti ionizujícímu záření a jako ochranný obal elektrických kabelů. Značný význam má olovo při výrobě munice a některých druhů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nízkotavitelných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pájek, ložiskových kovů i dalších slitin. V minulosti se olovo často používalo k výrobě vodovodního potrubí.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8490362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3352800"/>
            <a:ext cx="3039641" cy="313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8724" name="Picture 4" descr="Zobrazit zdrojový obráze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934789"/>
            <a:ext cx="4343400" cy="2548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274820" y="762000"/>
            <a:ext cx="864058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Kontaminace pitné vody olovem z olověných trubek souvisí s její tvrdostí.</a:t>
            </a:r>
          </a:p>
          <a:p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Tvrdá voda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: vnitřní část potrubí se pokryje vrstvou vodního kamene, ke kontaminaci vody olovem nedochází.</a:t>
            </a:r>
          </a:p>
          <a:p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Měkká 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voda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: vnitřní část potrubí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je v přímém kontaktu s vodou,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ke kontaminaci vody olovem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dochází i díky rozpuštěnému CO</a:t>
            </a:r>
            <a:r>
              <a:rPr lang="cs-CZ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(kyselina uhličitá).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6881722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152400" y="152400"/>
            <a:ext cx="8839200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Olověný akumulátor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cs-CZ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je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sekundární galvanický článek s elektrodami na bázi olova, jehož elektrolytem je kyselina sírová. </a:t>
            </a:r>
            <a:endParaRPr lang="cs-CZ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 V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nabitém stavu aktivní hmotu záporné elektrody tvoří houbovité olovo (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Pb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), u kladné elektrody je to oxid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olovičitý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(PbO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).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Elektrolytem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v olověných akumulátorech je vodou zředěná kyselina sírová (H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SO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) o koncentraci přibližně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35 % </a:t>
            </a:r>
            <a:r>
              <a:rPr lang="cs-CZ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obj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u plně nabitého akumulátoru. Tento roztok může být z technických důvodů nasáknutý do vaty ze skelných vláken (AGM) nebo ztužený do formy gelu. </a:t>
            </a:r>
            <a:endParaRPr lang="cs-CZ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Celková reakce vybíjení: </a:t>
            </a:r>
          </a:p>
          <a:p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cs-CZ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Pb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+ 2H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SO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+ PbO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→ 2PbSO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+ 2H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cs-CZ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Na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záporné elektrodě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:   </a:t>
            </a:r>
            <a:r>
              <a:rPr lang="cs-CZ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Pb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+ SO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cs-CZ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2−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→ PbSO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+ 2e</a:t>
            </a:r>
            <a:r>
              <a:rPr lang="cs-CZ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cs-CZ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Na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kladné elektrodě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:   PbO</a:t>
            </a:r>
            <a:r>
              <a:rPr lang="cs-CZ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+ 4H</a:t>
            </a:r>
            <a:r>
              <a:rPr lang="cs-CZ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+ SO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cs-CZ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2−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+ 2e</a:t>
            </a:r>
            <a:r>
              <a:rPr lang="cs-CZ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→ PbSO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+ 2H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cs-CZ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Při nabíjení probíhají uvedené reakce opačným směrem. Vybíjení akumulátoru probíhá také samovolně bez připojení k elektrickému obvodu – samovybíjením. Rychlost samovybíjení je zhruba 3-20% kapacity za měsíc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5891" name="Picture 3" descr="Photo-CarBattery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2819400"/>
            <a:ext cx="1663886" cy="1590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7400588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770" name="Picture 2" descr="Zobrazit zdrojový obráze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566972"/>
            <a:ext cx="4138725" cy="2965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0772" name="Picture 4" descr="Zobrazit zdrojový obrázek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566972"/>
            <a:ext cx="4318083" cy="3055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0774" name="Picture 6" descr="Zobrazit zdrojový obrázek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5105400" y="381000"/>
            <a:ext cx="3757725" cy="2414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228600" y="380999"/>
            <a:ext cx="4495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Odhad provenience měděných artefaktů</a:t>
            </a:r>
            <a:endParaRPr lang="cs-CZ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381000" y="1828800"/>
            <a:ext cx="41024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- na základě poměru izotopů olova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44820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BEBA68A-20BC-4888-81E0-1A16BB99F184}" type="slidenum">
              <a:rPr lang="en-US" altLang="en-US"/>
              <a:pPr>
                <a:defRPr/>
              </a:pPr>
              <a:t>15</a:t>
            </a:fld>
            <a:endParaRPr lang="en-US" altLang="en-US"/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52400" y="476250"/>
            <a:ext cx="8839200" cy="5905500"/>
          </a:xfrm>
        </p:spPr>
        <p:txBody>
          <a:bodyPr>
            <a:normAutofit/>
          </a:bodyPr>
          <a:lstStyle/>
          <a:p>
            <a:pPr eaLnBrk="1" hangingPunct="1">
              <a:buFont typeface="Wingdings" pitchFamily="2" charset="2"/>
              <a:buNone/>
            </a:pP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cs-CZ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dů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ležitým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zdrojem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dusíkatých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slou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enin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v p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ů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je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též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rozklad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odum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elých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rostlin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produkty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vym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šování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živo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ich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ů</a:t>
            </a:r>
            <a:endParaRPr lang="en-GB" alt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cs-CZ" alt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dalším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význam</a:t>
            </a:r>
            <a:r>
              <a:rPr lang="cs-CZ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ným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zdrojem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spad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dusíkatých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slou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enin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které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se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dostávají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do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atmosféry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ů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myslovou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inností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a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provozem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spalovacích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motorù</a:t>
            </a:r>
            <a:endParaRPr lang="cs-CZ" alt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6628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2" descr="VÃ½sledek obrÃ¡zku pro nitrogen cyc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877" y="152400"/>
            <a:ext cx="8610600" cy="650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67961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38C3592-603F-4FE2-978F-C4BFE466E9A2}" type="slidenum">
              <a:rPr lang="en-US" altLang="en-US"/>
              <a:pPr>
                <a:defRPr/>
              </a:pPr>
              <a:t>17</a:t>
            </a:fld>
            <a:endParaRPr lang="en-US" altLang="en-US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50825" y="404813"/>
            <a:ext cx="8893175" cy="6192837"/>
          </a:xfrm>
        </p:spPr>
        <p:txBody>
          <a:bodyPr>
            <a:normAutofit/>
          </a:bodyPr>
          <a:lstStyle/>
          <a:p>
            <a:pPr marL="0" indent="0" algn="ctr" eaLnBrk="1" hangingPunct="1">
              <a:lnSpc>
                <a:spcPct val="90000"/>
              </a:lnSpc>
              <a:buNone/>
            </a:pPr>
            <a:r>
              <a:rPr lang="en-GB" alt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Fosfor</a:t>
            </a:r>
            <a:endParaRPr lang="en-GB" alt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cs-CZ" alt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elementární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fosfor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znám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  <a:r>
              <a:rPr lang="en-GB" altLang="en-US" sz="20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u="sng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základních</a:t>
            </a:r>
            <a:r>
              <a:rPr lang="en-GB" altLang="en-US" sz="20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allotropických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modifikacích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altLang="en-US" sz="20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bílé</a:t>
            </a:r>
            <a:r>
              <a:rPr lang="en-GB" altLang="en-US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altLang="en-US" sz="2000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000" b="1" i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ervené</a:t>
            </a:r>
            <a:r>
              <a:rPr lang="en-GB" altLang="en-US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cs-CZ" altLang="en-US" sz="2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0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erné</a:t>
            </a:r>
            <a:r>
              <a:rPr lang="en-GB" altLang="en-US" sz="2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altLang="en-US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GB" altLang="en-US" sz="20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Bílý</a:t>
            </a:r>
            <a:r>
              <a:rPr lang="en-GB" altLang="en-US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fosfor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krystalizuje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modifikacích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altLang="en-US" sz="20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krychlové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vzniká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ochlazením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par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fosforu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lab.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teplotu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endParaRPr lang="cs-CZ" alt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šestere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né </a:t>
            </a:r>
            <a:r>
              <a:rPr lang="en-GB" altLang="en-US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vzniká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ochlazením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par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fosforu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- 77 </a:t>
            </a:r>
            <a:r>
              <a:rPr lang="cs-CZ" altLang="en-US" sz="20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C)</a:t>
            </a:r>
          </a:p>
          <a:p>
            <a:pPr>
              <a:lnSpc>
                <a:spcPct val="90000"/>
              </a:lnSpc>
              <a:buNone/>
            </a:pP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tvo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molekulami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P</a:t>
            </a:r>
            <a:r>
              <a:rPr lang="en-GB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tetraedr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),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molekuly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jsou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v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kryst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 m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ížce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drženy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slabými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van der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Waalsovými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vazbami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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velmi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reaktivní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uchovává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se pod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vodou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nad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45</a:t>
            </a:r>
            <a:r>
              <a:rPr lang="cs-CZ" altLang="en-US" sz="20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vzplane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sho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í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P</a:t>
            </a:r>
            <a:r>
              <a:rPr lang="en-GB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GB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jemn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rozptýlen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se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vznítí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za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lab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teploty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ve tmě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světélkuje.</a:t>
            </a:r>
            <a:endParaRPr lang="en-GB" alt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nažloutlý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 p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lab.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teplot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m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kký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rozpustný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v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sirouhlíku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benzenu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etheru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alt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GB" alt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vysoce</a:t>
            </a:r>
            <a:r>
              <a:rPr lang="en-GB" alt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jedovatý</a:t>
            </a:r>
            <a:r>
              <a:rPr lang="en-GB" alt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GB" alt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smrtelná</a:t>
            </a:r>
            <a:r>
              <a:rPr lang="en-GB" alt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dávka</a:t>
            </a:r>
            <a:r>
              <a:rPr lang="en-GB" alt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iní</a:t>
            </a:r>
            <a:r>
              <a:rPr lang="en-GB" alt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cca</a:t>
            </a:r>
            <a:r>
              <a:rPr lang="en-GB" alt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0,15 g).</a:t>
            </a:r>
            <a:endParaRPr lang="cs-CZ" altLang="en-US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1268" name="Object 4"/>
          <p:cNvGraphicFramePr>
            <a:graphicFrameLocks noGrp="1" noChangeAspect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358372314"/>
              </p:ext>
            </p:extLst>
          </p:nvPr>
        </p:nvGraphicFramePr>
        <p:xfrm>
          <a:off x="6324600" y="533400"/>
          <a:ext cx="2384425" cy="2519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3" name="CorelPhotoPaint.Image.8" r:id="rId4" imgW="4431746" imgH="4685714" progId="CorelPhotoPaint.Image.8">
                  <p:embed/>
                </p:oleObj>
              </mc:Choice>
              <mc:Fallback>
                <p:oleObj name="CorelPhotoPaint.Image.8" r:id="rId4" imgW="4431746" imgH="4685714" progId="CorelPhotoPaint.Imag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24600" y="533400"/>
                        <a:ext cx="2384425" cy="25193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cap="flat" cmpd="sng" algn="ctr">
                            <a:solidFill>
                              <a:schemeClr val="tx1"/>
                            </a:solidFill>
                            <a:prstDash val="solid"/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10449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en-US" sz="2800" b="1" dirty="0" smtClean="0"/>
              <a:t>Fosforescence fosforu</a:t>
            </a:r>
          </a:p>
        </p:txBody>
      </p:sp>
      <p:pic>
        <p:nvPicPr>
          <p:cNvPr id="1229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480" y="2667000"/>
            <a:ext cx="5473700" cy="3762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3" name="Picture 4" descr="Henning_bra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733800"/>
            <a:ext cx="2636699" cy="2795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bdélník 1"/>
          <p:cNvSpPr/>
          <p:nvPr/>
        </p:nvSpPr>
        <p:spPr>
          <a:xfrm>
            <a:off x="82685" y="1143000"/>
            <a:ext cx="89154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Alchymista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Henning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Brandt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 roku 1669 v 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Hamburku provedl izolaci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fosforu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destilací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moči zahuštěné pískem, páry nechal kondenzovat pod vodní hladinou. Produktem byla nažloutlá voskovitá látka, která na vzduchu ve tmě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světélkovala.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9358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2"/>
          <p:cNvSpPr>
            <a:spLocks noGrp="1" noChangeArrowheads="1"/>
          </p:cNvSpPr>
          <p:nvPr>
            <p:ph type="title"/>
          </p:nvPr>
        </p:nvSpPr>
        <p:spPr>
          <a:xfrm>
            <a:off x="488004" y="152400"/>
            <a:ext cx="8229600" cy="625475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en-US" sz="2000" b="1" dirty="0" smtClean="0"/>
              <a:t>Hoření bílého fosforu</a:t>
            </a:r>
          </a:p>
        </p:txBody>
      </p:sp>
      <p:pic>
        <p:nvPicPr>
          <p:cNvPr id="14340" name="Picture 3" descr="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763587"/>
            <a:ext cx="2233612" cy="167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6813" y="762000"/>
            <a:ext cx="2233612" cy="1674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2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762000"/>
            <a:ext cx="2232025" cy="1674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bdélník 1"/>
          <p:cNvSpPr/>
          <p:nvPr/>
        </p:nvSpPr>
        <p:spPr>
          <a:xfrm>
            <a:off x="152400" y="2743200"/>
            <a:ext cx="8717604" cy="42678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V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alkalickém prostředí snadno podléhá hydrolýze za vzniku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fosfanu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PH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P</a:t>
            </a:r>
            <a:r>
              <a:rPr lang="cs-CZ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+ 2H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O + 4NaOH → 2PH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+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2Na</a:t>
            </a:r>
            <a:r>
              <a:rPr lang="cs-CZ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HPO</a:t>
            </a:r>
            <a:r>
              <a:rPr lang="cs-CZ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  <a:p>
            <a:endParaRPr lang="cs-CZ" sz="20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</a:pPr>
            <a:r>
              <a:rPr lang="cs-CZ" alt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0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ervený</a:t>
            </a:r>
            <a:r>
              <a:rPr lang="en-GB" altLang="en-US" sz="20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fosfor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ct val="90000"/>
              </a:lnSpc>
            </a:pP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zah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átím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bílého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fosforu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250</a:t>
            </a:r>
            <a:r>
              <a:rPr lang="cs-CZ" alt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 - 400</a:t>
            </a:r>
            <a:r>
              <a:rPr lang="cs-CZ" alt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 (v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inertní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atmosf</a:t>
            </a:r>
            <a:r>
              <a:rPr lang="cs-CZ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éř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e);</a:t>
            </a:r>
          </a:p>
          <a:p>
            <a:pPr>
              <a:lnSpc>
                <a:spcPct val="90000"/>
              </a:lnSpc>
            </a:pP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tvo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propojením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atom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ů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fosforu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v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tetraedrech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do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dlouhých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et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zc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ů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</a:p>
          <a:p>
            <a:pPr>
              <a:lnSpc>
                <a:spcPct val="90000"/>
              </a:lnSpc>
            </a:pP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mén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reaktivní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než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bílý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fosfor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sz="2000" u="sng" dirty="0" err="1">
                <a:latin typeface="Arial" panose="020B0604020202020204" pitchFamily="34" charset="0"/>
                <a:cs typeface="Arial" panose="020B0604020202020204" pitchFamily="34" charset="0"/>
              </a:rPr>
              <a:t>není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jedovatý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</a:p>
          <a:p>
            <a:pPr marL="342900" indent="-342900">
              <a:lnSpc>
                <a:spcPct val="90000"/>
              </a:lnSpc>
              <a:buFontTx/>
              <a:buChar char="-"/>
            </a:pP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nerozpustný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všech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rozpoušt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dlech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vznítí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se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až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p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cca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400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cs-CZ" alt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</a:pP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</a:p>
          <a:p>
            <a:pPr>
              <a:lnSpc>
                <a:spcPct val="90000"/>
              </a:lnSpc>
            </a:pP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Za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laboratorní teploty reaguje s </a:t>
            </a:r>
            <a:r>
              <a:rPr lang="cs-CZ" sz="2000" u="sng" dirty="0">
                <a:latin typeface="Arial" panose="020B0604020202020204" pitchFamily="34" charset="0"/>
                <a:cs typeface="Arial" panose="020B0604020202020204" pitchFamily="34" charset="0"/>
              </a:rPr>
              <a:t>fluorem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za vzniku fluoridu fosforečného PF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 s </a:t>
            </a:r>
            <a:r>
              <a:rPr lang="cs-CZ" sz="2000" u="sng" dirty="0">
                <a:latin typeface="Arial" panose="020B0604020202020204" pitchFamily="34" charset="0"/>
                <a:cs typeface="Arial" panose="020B0604020202020204" pitchFamily="34" charset="0"/>
              </a:rPr>
              <a:t>chlorem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2000" u="sng" dirty="0">
                <a:latin typeface="Arial" panose="020B0604020202020204" pitchFamily="34" charset="0"/>
                <a:cs typeface="Arial" panose="020B0604020202020204" pitchFamily="34" charset="0"/>
              </a:rPr>
              <a:t>bromem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cs-CZ" sz="2000" u="sng" dirty="0">
                <a:latin typeface="Arial" panose="020B0604020202020204" pitchFamily="34" charset="0"/>
                <a:cs typeface="Arial" panose="020B0604020202020204" pitchFamily="34" charset="0"/>
              </a:rPr>
              <a:t>jodem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se slučuje až za vyšších teplot na chlorid fosforitý PCl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 bromid fosforitý PBr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a jodid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forforitý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PI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cs-CZ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</a:pP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 Se </a:t>
            </a:r>
            <a:r>
              <a:rPr lang="cs-CZ" sz="2000" u="sng" dirty="0">
                <a:latin typeface="Arial" panose="020B0604020202020204" pitchFamily="34" charset="0"/>
                <a:cs typeface="Arial" panose="020B0604020202020204" pitchFamily="34" charset="0"/>
              </a:rPr>
              <a:t>sodíkem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a </a:t>
            </a:r>
            <a:r>
              <a:rPr lang="cs-CZ" sz="2000" u="sng" dirty="0">
                <a:latin typeface="Arial" panose="020B0604020202020204" pitchFamily="34" charset="0"/>
                <a:cs typeface="Arial" panose="020B0604020202020204" pitchFamily="34" charset="0"/>
              </a:rPr>
              <a:t>draslíkem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reaguje při teplotě 200°C za vzniku zelených, snadno hydrolyzujících fosfidů Na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 a K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P.</a:t>
            </a:r>
            <a:endParaRPr lang="en-GB" altLang="en-US" sz="2000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97540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Anorganick</a:t>
            </a:r>
            <a:r>
              <a:rPr lang="cs-CZ" altLang="en-US"/>
              <a:t>á chemie pro KATA</a:t>
            </a:r>
            <a:endParaRPr lang="en-US" altLang="en-US"/>
          </a:p>
        </p:txBody>
      </p:sp>
      <p:sp>
        <p:nvSpPr>
          <p:cNvPr id="18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FAEE20A-C765-4085-AB49-B06615C646A3}" type="slidenum">
              <a:rPr lang="en-US" altLang="en-US"/>
              <a:pPr>
                <a:defRPr/>
              </a:pPr>
              <a:t>2</a:t>
            </a:fld>
            <a:endParaRPr lang="en-US" altLang="en-US"/>
          </a:p>
        </p:txBody>
      </p:sp>
      <p:sp>
        <p:nvSpPr>
          <p:cNvPr id="3076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52400"/>
            <a:ext cx="8229600" cy="625475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cs-CZ" altLang="en-US" b="1" dirty="0" smtClean="0">
                <a:latin typeface="Times New Roman" pitchFamily="18" charset="0"/>
              </a:rPr>
              <a:t>V.</a:t>
            </a:r>
            <a:r>
              <a:rPr lang="en-US" altLang="en-US" b="1" dirty="0" smtClean="0">
                <a:latin typeface="Times New Roman" pitchFamily="18" charset="0"/>
              </a:rPr>
              <a:t> </a:t>
            </a:r>
            <a:r>
              <a:rPr lang="cs-CZ" altLang="en-US" b="1" dirty="0">
                <a:latin typeface="Times New Roman" pitchFamily="18" charset="0"/>
              </a:rPr>
              <a:t>h</a:t>
            </a:r>
            <a:r>
              <a:rPr lang="cs-CZ" altLang="en-US" b="1" dirty="0" smtClean="0">
                <a:latin typeface="Times New Roman" pitchFamily="18" charset="0"/>
              </a:rPr>
              <a:t>l</a:t>
            </a:r>
            <a:r>
              <a:rPr lang="en-US" altLang="en-US" b="1" dirty="0" err="1" smtClean="0">
                <a:latin typeface="Times New Roman" pitchFamily="18" charset="0"/>
              </a:rPr>
              <a:t>avn</a:t>
            </a:r>
            <a:r>
              <a:rPr lang="cs-CZ" altLang="en-US" b="1" dirty="0" smtClean="0">
                <a:latin typeface="Times New Roman" pitchFamily="18" charset="0"/>
              </a:rPr>
              <a:t>í podskupin</a:t>
            </a:r>
            <a:r>
              <a:rPr lang="en-US" altLang="en-US" b="1" dirty="0" smtClean="0">
                <a:latin typeface="Times New Roman" pitchFamily="18" charset="0"/>
              </a:rPr>
              <a:t>a</a:t>
            </a:r>
            <a:endParaRPr lang="cs-CZ" altLang="en-US" b="1" dirty="0" smtClean="0">
              <a:latin typeface="Times New Roman" pitchFamily="18" charset="0"/>
            </a:endParaRPr>
          </a:p>
        </p:txBody>
      </p:sp>
      <p:sp>
        <p:nvSpPr>
          <p:cNvPr id="307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81000" y="1250123"/>
            <a:ext cx="4038600" cy="4886325"/>
          </a:xfrm>
        </p:spPr>
        <p:txBody>
          <a:bodyPr>
            <a:normAutofit fontScale="77500" lnSpcReduction="20000"/>
          </a:bodyPr>
          <a:lstStyle/>
          <a:p>
            <a:pPr eaLnBrk="1" hangingPunct="1"/>
            <a:r>
              <a:rPr lang="cs-CZ" altLang="en-US" b="1" dirty="0" smtClean="0">
                <a:latin typeface="Times New Roman" pitchFamily="18" charset="0"/>
              </a:rPr>
              <a:t>N</a:t>
            </a:r>
          </a:p>
          <a:p>
            <a:pPr eaLnBrk="1" hangingPunct="1"/>
            <a:endParaRPr lang="cs-CZ" altLang="en-US" b="1" dirty="0" smtClean="0">
              <a:latin typeface="Times New Roman" pitchFamily="18" charset="0"/>
            </a:endParaRPr>
          </a:p>
          <a:p>
            <a:pPr eaLnBrk="1" hangingPunct="1"/>
            <a:endParaRPr lang="cs-CZ" altLang="en-US" b="1" baseline="-25000" dirty="0" smtClean="0">
              <a:latin typeface="Times New Roman" pitchFamily="18" charset="0"/>
            </a:endParaRPr>
          </a:p>
          <a:p>
            <a:pPr eaLnBrk="1" hangingPunct="1"/>
            <a:r>
              <a:rPr lang="cs-CZ" altLang="en-US" b="1" dirty="0" smtClean="0">
                <a:latin typeface="Times New Roman" pitchFamily="18" charset="0"/>
              </a:rPr>
              <a:t>P</a:t>
            </a:r>
          </a:p>
          <a:p>
            <a:pPr eaLnBrk="1" hangingPunct="1"/>
            <a:endParaRPr lang="cs-CZ" altLang="en-US" b="1" dirty="0" smtClean="0">
              <a:latin typeface="Times New Roman" pitchFamily="18" charset="0"/>
            </a:endParaRPr>
          </a:p>
          <a:p>
            <a:pPr eaLnBrk="1" hangingPunct="1"/>
            <a:endParaRPr lang="cs-CZ" altLang="en-US" b="1" dirty="0" smtClean="0">
              <a:latin typeface="Times New Roman" pitchFamily="18" charset="0"/>
            </a:endParaRPr>
          </a:p>
          <a:p>
            <a:pPr eaLnBrk="1" hangingPunct="1"/>
            <a:r>
              <a:rPr lang="cs-CZ" altLang="en-US" b="1" dirty="0" smtClean="0">
                <a:latin typeface="Times New Roman" pitchFamily="18" charset="0"/>
              </a:rPr>
              <a:t>As</a:t>
            </a:r>
          </a:p>
          <a:p>
            <a:pPr eaLnBrk="1" hangingPunct="1"/>
            <a:endParaRPr lang="cs-CZ" altLang="en-US" b="1" dirty="0" smtClean="0">
              <a:latin typeface="Times New Roman" pitchFamily="18" charset="0"/>
            </a:endParaRPr>
          </a:p>
          <a:p>
            <a:pPr eaLnBrk="1" hangingPunct="1"/>
            <a:endParaRPr lang="cs-CZ" altLang="en-US" b="1" dirty="0" smtClean="0">
              <a:latin typeface="Times New Roman" pitchFamily="18" charset="0"/>
            </a:endParaRPr>
          </a:p>
          <a:p>
            <a:pPr eaLnBrk="1" hangingPunct="1"/>
            <a:r>
              <a:rPr lang="cs-CZ" altLang="en-US" b="1" dirty="0" err="1" smtClean="0">
                <a:latin typeface="Times New Roman" pitchFamily="18" charset="0"/>
              </a:rPr>
              <a:t>Sb</a:t>
            </a:r>
            <a:endParaRPr lang="cs-CZ" altLang="en-US" b="1" dirty="0" smtClean="0">
              <a:latin typeface="Times New Roman" pitchFamily="18" charset="0"/>
            </a:endParaRPr>
          </a:p>
          <a:p>
            <a:pPr eaLnBrk="1" hangingPunct="1"/>
            <a:endParaRPr lang="cs-CZ" altLang="en-US" b="1" dirty="0" smtClean="0">
              <a:latin typeface="Times New Roman" pitchFamily="18" charset="0"/>
            </a:endParaRPr>
          </a:p>
          <a:p>
            <a:pPr eaLnBrk="1" hangingPunct="1"/>
            <a:endParaRPr lang="cs-CZ" altLang="en-US" b="1" dirty="0" smtClean="0">
              <a:latin typeface="Times New Roman" pitchFamily="18" charset="0"/>
            </a:endParaRPr>
          </a:p>
          <a:p>
            <a:pPr eaLnBrk="1" hangingPunct="1"/>
            <a:r>
              <a:rPr lang="cs-CZ" altLang="en-US" b="1" dirty="0" err="1" smtClean="0">
                <a:latin typeface="Times New Roman" pitchFamily="18" charset="0"/>
              </a:rPr>
              <a:t>Bi</a:t>
            </a:r>
            <a:endParaRPr lang="cs-CZ" altLang="en-US" b="1" dirty="0" smtClean="0">
              <a:latin typeface="Times New Roman" pitchFamily="18" charset="0"/>
            </a:endParaRPr>
          </a:p>
        </p:txBody>
      </p:sp>
      <p:sp>
        <p:nvSpPr>
          <p:cNvPr id="3078" name="Text Box 4"/>
          <p:cNvSpPr txBox="1">
            <a:spLocks noChangeArrowheads="1"/>
          </p:cNvSpPr>
          <p:nvPr/>
        </p:nvSpPr>
        <p:spPr bwMode="auto">
          <a:xfrm>
            <a:off x="7172326" y="2711720"/>
            <a:ext cx="17478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cs-CZ" altLang="en-US" baseline="0" dirty="0"/>
              <a:t>Kapalný N</a:t>
            </a:r>
            <a:r>
              <a:rPr lang="cs-CZ" altLang="en-US" baseline="-25000" dirty="0"/>
              <a:t>2</a:t>
            </a:r>
          </a:p>
        </p:txBody>
      </p:sp>
      <p:pic>
        <p:nvPicPr>
          <p:cNvPr id="3079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825" y="44450"/>
            <a:ext cx="1684338" cy="2447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00" y="908050"/>
            <a:ext cx="1762125" cy="176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1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00" y="2781300"/>
            <a:ext cx="1800225" cy="1476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2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00" y="4095750"/>
            <a:ext cx="1800225" cy="1349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3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00" y="5462588"/>
            <a:ext cx="1800225" cy="1350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4" name="Picture 1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3" y="4106863"/>
            <a:ext cx="1366837" cy="127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85" name="Text Box 12"/>
          <p:cNvSpPr txBox="1">
            <a:spLocks noChangeArrowheads="1"/>
          </p:cNvSpPr>
          <p:nvPr/>
        </p:nvSpPr>
        <p:spPr bwMode="auto">
          <a:xfrm>
            <a:off x="3563938" y="6405563"/>
            <a:ext cx="6477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cs-CZ" altLang="en-US"/>
          </a:p>
        </p:txBody>
      </p:sp>
      <p:sp>
        <p:nvSpPr>
          <p:cNvPr id="3086" name="AutoShape 14" descr="The image “http://www.chemie-master.de/pse/Bi_DSCN1046.jpg” cannot be displayed, because it contains errors.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3087" name="AutoShape 16" descr="The image “http://www.chemie-master.de/pse/Bi_DSCN1046.jpg” cannot be displayed, because it contains errors.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3088" name="AutoShape 18" descr="The image “http://www.chemie-master.de/pse/Bi_DSCN1046.jpg” cannot be displayed, because it contains errors.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3089" name="AutoShape 20" descr="The image “http://www.chemie-master.de/pse/Bi_DSCN1046.jpg” cannot be displayed, because it contains errors.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cs-CZ" altLang="cs-CZ"/>
          </a:p>
        </p:txBody>
      </p:sp>
      <p:pic>
        <p:nvPicPr>
          <p:cNvPr id="3090" name="Picture 21" descr="Bi"/>
          <p:cNvPicPr>
            <a:picLocks noGrp="1" noChangeAspect="1" noChangeArrowheads="1"/>
          </p:cNvPicPr>
          <p:nvPr>
            <p:ph sz="half" idx="2"/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92725" y="5564188"/>
            <a:ext cx="1584325" cy="12493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64533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152400" y="358728"/>
            <a:ext cx="8610600" cy="64017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 Zapálen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na vzduchu hoří na dimerní oxid fosforitý P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 zapálen v atmosféře </a:t>
            </a:r>
            <a:r>
              <a:rPr lang="cs-CZ" sz="2000" u="sng" dirty="0">
                <a:latin typeface="Arial" panose="020B0604020202020204" pitchFamily="34" charset="0"/>
                <a:cs typeface="Arial" panose="020B0604020202020204" pitchFamily="34" charset="0"/>
              </a:rPr>
              <a:t>kyslíku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tvoří dimerní oxid fosforečný P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 se </a:t>
            </a:r>
            <a:r>
              <a:rPr lang="cs-CZ" sz="2000" u="sng" dirty="0">
                <a:latin typeface="Arial" panose="020B0604020202020204" pitchFamily="34" charset="0"/>
                <a:cs typeface="Arial" panose="020B0604020202020204" pitchFamily="34" charset="0"/>
              </a:rPr>
              <a:t>sírou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se slučuje při teplotě nad 500°C na sulfidy P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 P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a P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cs-CZ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Ochotně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se přímo slučuje s </a:t>
            </a:r>
            <a:r>
              <a:rPr lang="cs-CZ" sz="2000" u="sng" dirty="0">
                <a:latin typeface="Arial" panose="020B0604020202020204" pitchFamily="34" charset="0"/>
                <a:cs typeface="Arial" panose="020B0604020202020204" pitchFamily="34" charset="0"/>
              </a:rPr>
              <a:t>kadmiem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za vzniku fosfidů Cd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 CdP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a CdP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. Fosfidy ostatních kovů se obvykle získávají nepřímo reakcí jejich halogenidů nebo sulfidů s 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fosfanem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cs-CZ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S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cs-CZ" sz="2000" u="sng" dirty="0">
                <a:latin typeface="Arial" panose="020B0604020202020204" pitchFamily="34" charset="0"/>
                <a:cs typeface="Arial" panose="020B0604020202020204" pitchFamily="34" charset="0"/>
              </a:rPr>
              <a:t>borem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tvoří fosfid boritý BP až při teplotě nad 1200°C. </a:t>
            </a:r>
            <a:endParaRPr lang="cs-CZ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 S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 koncentrovanou kyselinou dusičnou reaguje za vzniku kyseliny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trihydrogenfosforečné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P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+ 5HNO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→ H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+ 5NO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+ H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Při teplotách nad 700°C za katalytického účinku mědi, zirkonia nebo thallia reaguje s vodou za vzniku kyseliny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trihydrogenfosforečné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a vývoje vodíku:</a:t>
            </a:r>
          </a:p>
          <a:p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2P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+ 8H2O → 2H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+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5H</a:t>
            </a:r>
            <a:r>
              <a:rPr lang="cs-CZ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  <a:p>
            <a:endParaRPr lang="cs-CZ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</a:pPr>
            <a:r>
              <a:rPr lang="cs-CZ" alt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erný</a:t>
            </a:r>
            <a:r>
              <a:rPr lang="en-GB" alt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fosfor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ct val="90000"/>
              </a:lnSpc>
            </a:pP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zah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íváním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bílého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fosforu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za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vysokých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tlak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ů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ct val="90000"/>
              </a:lnSpc>
            </a:pP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vrstev</a:t>
            </a:r>
            <a:r>
              <a:rPr lang="cs-CZ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natá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stuktura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p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ipomínající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grafit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</a:p>
          <a:p>
            <a:pPr>
              <a:lnSpc>
                <a:spcPct val="90000"/>
              </a:lnSpc>
            </a:pP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chemicky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ješt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mén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reaktivní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než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ervený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fosfor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vzduchu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stálý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jen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obtížn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se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zapaluje</a:t>
            </a: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18230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77238" y="228600"/>
            <a:ext cx="8839200" cy="6324600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cs-CZ" altLang="en-US" sz="2000" b="1" i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Fialový (</a:t>
            </a:r>
            <a:r>
              <a:rPr lang="cs-CZ" altLang="en-US" sz="2000" b="1" i="1" dirty="0" err="1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Hittorfův</a:t>
            </a:r>
            <a:r>
              <a:rPr lang="cs-CZ" altLang="en-US" sz="2000" b="1" i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fosfor </a:t>
            </a:r>
          </a:p>
          <a:p>
            <a:pPr marL="0" indent="0" algn="just">
              <a:lnSpc>
                <a:spcPct val="90000"/>
              </a:lnSpc>
              <a:buNone/>
            </a:pPr>
            <a:r>
              <a:rPr lang="cs-CZ" sz="2000" dirty="0" smtClean="0"/>
              <a:t> 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se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připravuje zahříváním červeného fosforu na teplotu 530°C, nebo rozpouštěním bílého fosforu v roztaveném olovu za teploty 500°C, následným pomalým ochlazováním taveniny vykrystalizuje fialový fosfor. Fialový fosfor krystaluje v jednoklonné soustavě a je velice málo reaktivní. </a:t>
            </a:r>
            <a:endParaRPr lang="cs-CZ" alt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25" name="Picture 177" descr="https://upload.wikimedia.org/wikipedia/commons/8/88/PhosphComby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4281" y="2881218"/>
            <a:ext cx="4724400" cy="1705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26" name="Picture 17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133600"/>
            <a:ext cx="3133725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bdélník 2"/>
          <p:cNvSpPr/>
          <p:nvPr/>
        </p:nvSpPr>
        <p:spPr>
          <a:xfrm>
            <a:off x="290209" y="5410200"/>
            <a:ext cx="86106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Bílý fosfor se využívá zejména ve farmacii a pro výrobu zápalné munice. Červený fosfor k výrobě zápalek, v pyrotechnice a k výrobě celé řady sloučenin fosforu. Černý fosfor slouží k výrobě polovodičů. Fosfor je důležitým legujícím prvkem při výrobě řady slitin.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7702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304800"/>
            <a:ext cx="8610600" cy="6324600"/>
          </a:xfrm>
        </p:spPr>
        <p:txBody>
          <a:bodyPr>
            <a:normAutofit/>
          </a:bodyPr>
          <a:lstStyle/>
          <a:p>
            <a:pPr marL="0" indent="0" algn="just" eaLnBrk="1" hangingPunct="1">
              <a:buNone/>
            </a:pPr>
            <a:r>
              <a:rPr lang="en-GB" alt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Fosfor</a:t>
            </a:r>
            <a:r>
              <a:rPr lang="en-GB" alt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GB" alt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buFont typeface="Wingdings" pitchFamily="2" charset="2"/>
              <a:buNone/>
            </a:pP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v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zemské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k</a:t>
            </a:r>
            <a:r>
              <a:rPr lang="cs-CZ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ůře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jen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v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nejvyšším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oxida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US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í</a:t>
            </a:r>
            <a:r>
              <a:rPr lang="en-US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ísle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V,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avšak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v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meteoritech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jako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fosfid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nejd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ů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ležit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jší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minerály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jsou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apatity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které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mají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obecný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vzorec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just" eaLnBrk="1" hangingPunct="1">
              <a:buFont typeface="Wingdings" pitchFamily="2" charset="2"/>
              <a:buNone/>
            </a:pP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en-GB" alt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Ca</a:t>
            </a:r>
            <a:r>
              <a:rPr lang="en-GB" altLang="en-US" sz="20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GB" alt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(PO</a:t>
            </a:r>
            <a:r>
              <a:rPr lang="en-GB" altLang="en-US" sz="20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GB" alt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GB" altLang="en-US" sz="20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X 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kde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X = F, Cl, OH, 1/2 CO</a:t>
            </a:r>
            <a:r>
              <a:rPr lang="en-GB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just" eaLnBrk="1" hangingPunct="1">
              <a:buFont typeface="Wingdings" pitchFamily="2" charset="2"/>
              <a:buNone/>
            </a:pP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fosfáty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nezbytnou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sou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ástí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výživy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lov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ka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cs-CZ" alt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buFont typeface="Wingdings" pitchFamily="2" charset="2"/>
              <a:buNone/>
            </a:pP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(spot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eba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asi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1 g/den),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obsaženy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v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sýrech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mléku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vejcích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just" eaLnBrk="1" hangingPunct="1">
              <a:buFont typeface="Wingdings" pitchFamily="2" charset="2"/>
              <a:buNone/>
            </a:pP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buFont typeface="Wingdings" pitchFamily="2" charset="2"/>
              <a:buNone/>
            </a:pPr>
            <a:r>
              <a:rPr lang="en-GB" alt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Biologický</a:t>
            </a:r>
            <a:r>
              <a:rPr lang="en-GB" alt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význam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just" eaLnBrk="1" hangingPunct="1">
              <a:buFont typeface="Wingdings" pitchFamily="2" charset="2"/>
              <a:buNone/>
            </a:pP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v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živých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organismech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v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esterech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s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tuky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cukry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hydroxylapatit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v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kostech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tvorba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ATP (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uskladn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ní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chemické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energie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endParaRPr lang="cs-CZ" alt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buFont typeface="Wingdings" pitchFamily="2" charset="2"/>
              <a:buNone/>
            </a:pP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cs-CZ" alt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GB" alt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ýroba</a:t>
            </a:r>
            <a:r>
              <a:rPr lang="en-GB" alt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cs-CZ" altLang="en-US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z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apatit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ů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redukcí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uhlím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za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p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ísady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k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emene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Readmanova-Parkerova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metoda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):</a:t>
            </a:r>
            <a:endParaRPr lang="cs-CZ" alt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90000"/>
              </a:lnSpc>
              <a:buNone/>
            </a:pPr>
            <a:endParaRPr lang="en-GB" alt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buNone/>
            </a:pP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4 Ca</a:t>
            </a:r>
            <a:r>
              <a:rPr lang="en-GB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(PO</a:t>
            </a:r>
            <a:r>
              <a:rPr lang="en-GB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GB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F + 12 SiO</a:t>
            </a:r>
            <a:r>
              <a:rPr lang="en-GB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+ 30 C 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cs-CZ" alt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buNone/>
            </a:pP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		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6 Ca</a:t>
            </a:r>
            <a:r>
              <a:rPr lang="en-GB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Si</a:t>
            </a:r>
            <a:r>
              <a:rPr lang="en-GB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GB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+ 2 CaF</a:t>
            </a:r>
            <a:r>
              <a:rPr lang="en-GB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+ 30 CO + 3 P</a:t>
            </a:r>
            <a:r>
              <a:rPr lang="en-GB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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(T=1400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20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C)</a:t>
            </a:r>
            <a:endParaRPr lang="cs-CZ" alt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buFont typeface="Wingdings" pitchFamily="2" charset="2"/>
              <a:buNone/>
            </a:pPr>
            <a:endParaRPr lang="cs-CZ" alt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5498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152400" y="152400"/>
            <a:ext cx="8839200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alt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Arsen</a:t>
            </a:r>
            <a:endParaRPr lang="cs-CZ" alt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  polokovový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prvek, který se ve svých sloučeninách vyskytuje v mocenstvích As</a:t>
            </a:r>
            <a:r>
              <a:rPr lang="cs-CZ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-3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 As</a:t>
            </a:r>
            <a:r>
              <a:rPr lang="cs-CZ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3+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a As</a:t>
            </a:r>
            <a:r>
              <a:rPr lang="cs-CZ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5+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cs-CZ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je znám v několika alotropických modifikacích, polokovový šedý </a:t>
            </a:r>
            <a:r>
              <a:rPr lang="el-GR" sz="2000" dirty="0">
                <a:latin typeface="Arial" panose="020B0604020202020204" pitchFamily="34" charset="0"/>
                <a:cs typeface="Arial" panose="020B0604020202020204" pitchFamily="34" charset="0"/>
              </a:rPr>
              <a:t>α-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As, amorfní černý nebo hnědý </a:t>
            </a:r>
            <a:r>
              <a:rPr lang="el-GR" sz="2000" dirty="0">
                <a:latin typeface="Arial" panose="020B0604020202020204" pitchFamily="34" charset="0"/>
                <a:cs typeface="Arial" panose="020B0604020202020204" pitchFamily="34" charset="0"/>
              </a:rPr>
              <a:t>β-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As a krystalický </a:t>
            </a:r>
            <a:r>
              <a:rPr 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cs-CZ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orthorombický</a:t>
            </a:r>
            <a:r>
              <a:rPr 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žlutý měkký </a:t>
            </a:r>
            <a:r>
              <a:rPr lang="el-GR" sz="2000" dirty="0">
                <a:latin typeface="Arial" panose="020B0604020202020204" pitchFamily="34" charset="0"/>
                <a:cs typeface="Arial" panose="020B0604020202020204" pitchFamily="34" charset="0"/>
              </a:rPr>
              <a:t>γ-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As.</a:t>
            </a:r>
          </a:p>
          <a:p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GB" altLang="en-US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šedý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kovový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lesklý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k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ehký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stálý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za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b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žných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podmínek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vysokopolymerní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látka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zah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átím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sublimuje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(663 </a:t>
            </a:r>
            <a:r>
              <a:rPr lang="cs-CZ" alt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C, 1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atm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jako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As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  <a:p>
            <a:r>
              <a:rPr lang="cs-CZ" altLang="en-US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GB" altLang="en-US" sz="20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žlutý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molekuly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As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obdoba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bílého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fosforu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P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),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nestálý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vznik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rychlou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kondenzací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par, m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kký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rozpustný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v CS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altLang="en-US" sz="2000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Nejrozšířenější je šedý arsen, lesklá, křehká krystalická látka, krystalizující v trigonální soustavě. </a:t>
            </a:r>
            <a:endParaRPr lang="cs-CZ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Arsen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přímo reaguje s chlorem a řadou dalších prvků. V plynném stavu tvoří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čtyřatomové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molekuly As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 při teplotě nad 1700°C se vyskytuje jako As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. Při zahřívání na vzduchu shoří modrým plamenem za vzniku bílého dýmu oxidu arsenitého As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 který se vyznačuje typickým zápachem po česneku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  Arsen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se dobře rozpouští v lučavce královské a koncentrované kyselině dusičné za vzniku kyseliny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trihydrogenarseničné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H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AsO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0422528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152400" y="304800"/>
            <a:ext cx="8839200" cy="62170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Ve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zředěné kyselině dusičné a v koncentrované kyselině sírové se rozpouští za vzniku kyseliny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trihydrogenarsenité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H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AsO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. Reakce arsenu s horkými koncentrovanými roztoky hydroxidů probíhá za vzniku arsenitanů a vývoje vodíku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3As 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+ 5HNO</a:t>
            </a:r>
            <a:r>
              <a:rPr lang="pt-BR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 + 2H</a:t>
            </a:r>
            <a:r>
              <a:rPr lang="pt-BR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O → 3H</a:t>
            </a:r>
            <a:r>
              <a:rPr lang="pt-BR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AsO</a:t>
            </a:r>
            <a:r>
              <a:rPr lang="pt-BR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 + 5NO</a:t>
            </a:r>
            <a:b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As 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+ HNO</a:t>
            </a:r>
            <a:r>
              <a:rPr lang="pt-BR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 + H</a:t>
            </a:r>
            <a:r>
              <a:rPr lang="pt-BR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O → H</a:t>
            </a:r>
            <a:r>
              <a:rPr lang="pt-BR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AsO</a:t>
            </a:r>
            <a:r>
              <a:rPr lang="pt-BR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 + NO</a:t>
            </a:r>
            <a:b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2As 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+ 3H</a:t>
            </a:r>
            <a:r>
              <a:rPr lang="pt-BR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SO</a:t>
            </a:r>
            <a:r>
              <a:rPr lang="pt-BR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 → 2H</a:t>
            </a:r>
            <a:r>
              <a:rPr lang="pt-BR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AsO</a:t>
            </a:r>
            <a:r>
              <a:rPr lang="pt-BR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 + 3SO</a:t>
            </a:r>
            <a:r>
              <a:rPr lang="pt-BR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2As 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+ 6KOH → 2K</a:t>
            </a:r>
            <a:r>
              <a:rPr lang="pt-BR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AsO</a:t>
            </a:r>
            <a:r>
              <a:rPr lang="pt-BR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 + 3H</a:t>
            </a:r>
            <a:r>
              <a:rPr lang="pt-BR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pt-B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Reakce arsenu s kyselinou disírovou </a:t>
            </a:r>
            <a:r>
              <a:rPr lang="pt-BR" sz="2000" i="1" dirty="0">
                <a:latin typeface="Arial" panose="020B0604020202020204" pitchFamily="34" charset="0"/>
                <a:cs typeface="Arial" panose="020B0604020202020204" pitchFamily="34" charset="0"/>
              </a:rPr>
              <a:t>(oleum)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 probíhá za vzniku hydrogensíranu arsenitého:</a:t>
            </a:r>
          </a:p>
          <a:p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2As 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+ 6H</a:t>
            </a:r>
            <a:r>
              <a:rPr lang="pt-BR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pt-BR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pt-BR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 → 2As(HSO</a:t>
            </a:r>
            <a:r>
              <a:rPr lang="pt-BR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pt-BR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 + 3H</a:t>
            </a:r>
            <a:r>
              <a:rPr lang="pt-BR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SO</a:t>
            </a:r>
            <a:r>
              <a:rPr lang="pt-BR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 + 3SO</a:t>
            </a:r>
            <a:r>
              <a:rPr lang="pt-BR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pt-B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p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írod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nej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ast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ji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form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sulfid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ů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: As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realgar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As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auripigment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 </a:t>
            </a:r>
          </a:p>
          <a:p>
            <a:pPr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FeAsS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arsenopyrit</a:t>
            </a: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</a:pPr>
            <a:r>
              <a:rPr lang="cs-CZ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Výroba</a:t>
            </a:r>
            <a:endParaRPr lang="en-GB" alt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t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epelným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rozkladem arsenopyritu nebo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lolingitu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při teplotě 700-800°C bez přístupu vzduchu. Arsen sublimuje a posléze kondenzuje:</a:t>
            </a:r>
          </a:p>
          <a:p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cs-CZ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FeAsS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→ As +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FeS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	FeAs</a:t>
            </a:r>
            <a:r>
              <a:rPr lang="cs-CZ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→ As + </a:t>
            </a:r>
            <a:r>
              <a:rPr lang="cs-CZ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FeAs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74780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76200" y="152400"/>
            <a:ext cx="8988357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V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současné době je největším zdrojem arsenu oxid arsenitý As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 který je součástí odpadních produktů při rafinaci kobaltu. Kovový arsen se z As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získává redukcí oxidem uhelnatým nebo uhlíkem. Redukce oxidu arsenitého probíhá při teplotě 900°C:</a:t>
            </a:r>
          </a:p>
          <a:p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	As</a:t>
            </a:r>
            <a:r>
              <a:rPr lang="cs-CZ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cs-CZ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+ 3CO → 2As + 3CO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	2As</a:t>
            </a:r>
            <a:r>
              <a:rPr lang="cs-CZ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cs-CZ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+ 3C → 4As + 3CO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Dalším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významným zdrojem arsenu je arseničnan sodný Na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AsO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 který vzniká jako odpadní produkt rafinace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olova.</a:t>
            </a:r>
          </a:p>
          <a:p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Jako surovina pro výrobu arsenu může sloužit i popel uhlí s vysokým výskytem tohoto prvku. </a:t>
            </a:r>
          </a:p>
          <a:p>
            <a:endParaRPr lang="cs-CZ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Vysoce čistý arsen pro polovodičové použití se připravuje především metodou zonálního tavení (viz křemík).</a:t>
            </a:r>
          </a:p>
          <a:p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228600" y="5200255"/>
            <a:ext cx="86868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Elementární arsen není příliš toxický, ale v organismu je metabolizován na toxické látky, zejména na oxid arsenitý As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 který je pod názvem arsenik znám jako účinný jed.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812721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152400" y="381000"/>
            <a:ext cx="8873247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Využití</a:t>
            </a:r>
          </a:p>
          <a:p>
            <a:pPr algn="just"/>
            <a:endParaRPr lang="cs-CZ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  V oblasti 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elektroniky.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Např. arsenid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gallitý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GaAs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 vykazuje vynikající polovodičové vlastnosti a přes svoji poměrně vysokou výrobní cenu se užívá v řadě speciálních elektrotechnických aplikací, např. v případech, kdy je vyžadována mimořádně nízká úroveň šumu vyráběných součástek. Dotování krystalů superčistého křemíku přesným množstvím atomů arsenu vytváří polovodič typu N, jednu ze základních součástí všech tranzistorů a tak i všech současných počítačových procesorů. </a:t>
            </a:r>
          </a:p>
          <a:p>
            <a:pPr algn="just"/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 Ve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slitinách se používá pouze okrajově, patrně nejvýznamnější je 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slitina s olovem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s obsahem arsenu kolem 0,5 %, sloužící jako surovina pro výrobu broků a střeliva. </a:t>
            </a:r>
          </a:p>
        </p:txBody>
      </p:sp>
    </p:spTree>
    <p:extLst>
      <p:ext uri="{BB962C8B-B14F-4D97-AF65-F5344CB8AC3E}">
        <p14:creationId xmlns:p14="http://schemas.microsoft.com/office/powerpoint/2010/main" val="706061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152400" y="152400"/>
            <a:ext cx="8839200" cy="70480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alt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Antimon</a:t>
            </a:r>
            <a:endParaRPr lang="cs-CZ" alt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 stříbrolesklý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kovový až polokovový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prvek. Ve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sloučeninách se vyskytuje v mocenstvích Sb</a:t>
            </a:r>
            <a:r>
              <a:rPr lang="cs-CZ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-3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 Sb</a:t>
            </a:r>
            <a:r>
              <a:rPr lang="cs-CZ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3+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 Sb</a:t>
            </a:r>
            <a:r>
              <a:rPr lang="cs-CZ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4+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a Sb</a:t>
            </a:r>
            <a:r>
              <a:rPr lang="cs-CZ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5+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algn="just"/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 Antimon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stojí v elektrochemické řadě napětí kovů až za vodíkem a proto se rozpouští pouze působením silných minerálních oxidačních kyselin, vůči kterým není antimon příliš odolný. Velmi rychle se také rozpouští v kyselině chlorovodíkové za přítomnosti i malých množství oxidačních činidel (HNO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 H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...). </a:t>
            </a:r>
            <a:endParaRPr lang="cs-CZ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  Dobře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se rozpouští ve zředěné i koncentrované kyselině dusičné, v horké koncentrované kyselině sírové a lučavce královské:</a:t>
            </a:r>
          </a:p>
          <a:p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2Sb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+ 2HNO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→ Sb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+ 2NO + H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b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2Sb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+ 6H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SO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→ Sb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(SO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+ 3SO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+ 6H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b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3Sb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+ 15HCl + 5HNO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→ 3SbCl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+ 5NO + 10H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</a:p>
          <a:p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    S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kyselinou chlorovodíkovou a zředěnou kyselinou sírovou antimon nereaguje.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Při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teplotě 600°C reaguje s vodní párou za vzniku oxidu antimonitého a vývoje vodíku:</a:t>
            </a:r>
          </a:p>
          <a:p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2Sb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+ 3H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O → Sb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+ 3H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cs-CZ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627800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152400" y="3810000"/>
            <a:ext cx="86106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Antimon se vyskytuje v několika </a:t>
            </a:r>
            <a:r>
              <a:rPr lang="cs-CZ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allotropních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modifikacích: modrobílý kovový antimon a nestálé nekovové formy žlutého a černého antimonu. </a:t>
            </a:r>
          </a:p>
          <a:p>
            <a:pPr algn="just"/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  Kovový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neboli 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šedý antimon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je středně tvrdý a velmi křehký. Na vzduchu je za normálních teplot neomezeně stálý, za zvýšené teploty reaguje s kyslíkem za vzniku oxidu antimonitého Sb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Žlutý antimon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lze získat zaváděním kyslíku do kapalného antimonovodíku při -90 °C a odpovídá modifikacím žlutého arsenu a bílého fosforu. Nad </a:t>
            </a:r>
          </a:p>
          <a:p>
            <a:pPr algn="just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-80 °C černá a přechází na modifikaci černého antimonu.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231843" y="228600"/>
            <a:ext cx="8704634" cy="33752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Při teplotách 400-500°C reaguje s alkalickými oxidujícími taveninami za vzniku alkalických antimoničnanů:</a:t>
            </a:r>
          </a:p>
          <a:p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6Sb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+ 6KOH + 5KClO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→ 6KSbO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+ 5KCl + 3H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b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2Sb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+ Na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CO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+ 5NaNO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→ 2NaSbO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+ 5NaNO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+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CO</a:t>
            </a:r>
            <a:r>
              <a:rPr lang="cs-CZ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  <a:p>
            <a:endParaRPr lang="cs-CZ" sz="20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Ochotně reaguje s halogeny a sulfanem. Za tepla se slučuje se sírou, fosforem, arsenem a dalšími prvky. Při zahřívání s oxidačními činidly (např. dusičnany, chlorečnany) práškový antimon vybuchuje za vzniku solí kyseliny antimoničné. </a:t>
            </a:r>
          </a:p>
          <a:p>
            <a:pPr algn="just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   S chlorečnany a dusičnany alkalických kovů se slučuje prudce explozivně za vzniku alkalických solí kyseliny antimoničné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018412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152400" y="304800"/>
            <a:ext cx="8763000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Černý 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antimon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vzniká buď ze žlutého nebo působením vzduchu na kapalný antimonovodík při teplotách vyšších než -80 °C. Černý antimon je reaktivnější než kovový. Za obyčejné teploty se vzduchem oxiduje a může dokonce vznítit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cs-CZ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Pokud je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zahříván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za nepřístupu vzduchu, přechází na kovovou modifikaci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Hlavní rudou antimonu je </a:t>
            </a:r>
            <a:r>
              <a:rPr lang="cs-CZ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antimonit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sulfid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antimonitý Sb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cs-CZ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Výroba</a:t>
            </a:r>
          </a:p>
          <a:p>
            <a:pPr algn="just"/>
            <a:endParaRPr lang="cs-CZ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cs-CZ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Pražně</a:t>
            </a:r>
            <a:r>
              <a:rPr 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-redukční pochod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sulfidických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rud za přístupu vzduchu za vzniku oxidů, které se dále 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redukují žárově </a:t>
            </a:r>
            <a:r>
              <a:rPr 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uhlíkem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(koksem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):</a:t>
            </a:r>
          </a:p>
          <a:p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Sb</a:t>
            </a:r>
            <a:r>
              <a:rPr lang="en-GB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GB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cs-CZ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Sb</a:t>
            </a:r>
            <a:r>
              <a:rPr lang="cs-CZ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cs-CZ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+ 3 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cs-CZ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cs-CZ" altLang="en-US" sz="20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Sb</a:t>
            </a:r>
            <a:r>
              <a:rPr lang="en-GB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cs-CZ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Sb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CO</a:t>
            </a: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2. Srážecí 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pochod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 kdy spolu reaguje antimonit a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železo: </a:t>
            </a:r>
          </a:p>
          <a:p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Sb</a:t>
            </a:r>
            <a:r>
              <a:rPr lang="en-GB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GB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+ 3 Fe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2 Sb + 3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FeS</a:t>
            </a: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3. Velmi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čistý antimon lze získat z roztoků nebo tavenin 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elektrolyticky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07313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304800"/>
            <a:ext cx="8686800" cy="6400800"/>
          </a:xfrm>
        </p:spPr>
        <p:txBody>
          <a:bodyPr>
            <a:normAutofit/>
          </a:bodyPr>
          <a:lstStyle/>
          <a:p>
            <a:pPr eaLnBrk="1" hangingPunct="1"/>
            <a:r>
              <a:rPr lang="en-GB" altLang="en-US" sz="2000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N, P, As, Sb, Bi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- el.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konfigurace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ns</a:t>
            </a:r>
            <a:r>
              <a:rPr lang="en-GB" altLang="en-US" sz="2000" b="1" baseline="30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np</a:t>
            </a:r>
            <a:r>
              <a:rPr lang="en-GB" altLang="en-US" sz="2000" b="1" baseline="30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  <a:p>
            <a:pPr eaLnBrk="1" hangingPunct="1">
              <a:buFont typeface="Wingdings" pitchFamily="2" charset="2"/>
              <a:buNone/>
            </a:pP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sm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rem od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nejleh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ích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k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nejt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žším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homolog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ů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m: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GB" altLang="en-US" sz="2000" b="1" u="sng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roste</a:t>
            </a:r>
            <a:r>
              <a:rPr lang="en-GB" altLang="en-US" sz="20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 at.</a:t>
            </a:r>
            <a:r>
              <a:rPr lang="cs-CZ" altLang="en-US" sz="20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b="1" u="sng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polom</a:t>
            </a:r>
            <a:r>
              <a:rPr lang="cs-CZ" altLang="en-US" sz="20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0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r, </a:t>
            </a:r>
            <a:r>
              <a:rPr lang="en-GB" altLang="en-US" sz="2000" b="1" u="sng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klesá</a:t>
            </a:r>
            <a:r>
              <a:rPr lang="en-GB" altLang="en-US" sz="20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 IE, </a:t>
            </a:r>
            <a:r>
              <a:rPr lang="en-GB" altLang="en-US" sz="2000" b="1" u="sng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klesá</a:t>
            </a:r>
            <a:r>
              <a:rPr lang="en-GB" altLang="en-US" sz="20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b="1" u="sng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elektronegativita</a:t>
            </a:r>
            <a:r>
              <a:rPr lang="en-GB" altLang="en-US" sz="20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sz="2000" b="1" u="sng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roste</a:t>
            </a:r>
            <a:r>
              <a:rPr lang="en-GB" altLang="en-US" sz="20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b="1" u="sng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kovový</a:t>
            </a:r>
            <a:r>
              <a:rPr lang="en-GB" altLang="en-US" sz="20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b="1" u="sng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charakter</a:t>
            </a:r>
            <a:r>
              <a:rPr lang="en-GB" altLang="en-US" sz="20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sz="2000" b="1" u="sng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roste</a:t>
            </a:r>
            <a:r>
              <a:rPr lang="en-GB" altLang="en-US" sz="20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b="1" u="sng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basický</a:t>
            </a:r>
            <a:r>
              <a:rPr lang="en-GB" altLang="en-US" sz="20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b="1" u="sng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charakter</a:t>
            </a:r>
            <a:r>
              <a:rPr lang="en-GB" altLang="en-US" sz="20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b="1" u="sng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oxoslou</a:t>
            </a:r>
            <a:r>
              <a:rPr lang="cs-CZ" altLang="en-US" sz="20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000" b="1" u="sng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enin</a:t>
            </a:r>
            <a:endParaRPr lang="en-GB" altLang="en-US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základní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ox.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č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ísla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GB" alt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-III, +III, +V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(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vyplýv</a:t>
            </a:r>
            <a:r>
              <a:rPr lang="cs-CZ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ají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z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el.konfigurace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GB" alt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cs-CZ" alt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jiná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ox</a:t>
            </a:r>
            <a:r>
              <a:rPr lang="cs-CZ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idační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ísla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jsou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asto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zp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ů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sobena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násobnými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vazbami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nebo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et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zením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atom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ů</a:t>
            </a:r>
            <a:endParaRPr lang="en-GB" alt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(+I v N</a:t>
            </a:r>
            <a:r>
              <a:rPr lang="en-GB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O, +II v NO, +IV v NO</a:t>
            </a:r>
            <a:r>
              <a:rPr lang="en-GB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 -II v N</a:t>
            </a:r>
            <a:r>
              <a:rPr lang="en-GB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GB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apod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.)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pPr eaLnBrk="1" hangingPunct="1">
              <a:buFont typeface="Wingdings" pitchFamily="2" charset="2"/>
              <a:buNone/>
            </a:pPr>
            <a:r>
              <a:rPr lang="en-GB" alt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stálost</a:t>
            </a:r>
            <a:r>
              <a:rPr lang="en-GB" alt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skupinového</a:t>
            </a:r>
            <a:r>
              <a:rPr lang="en-GB" alt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ox. </a:t>
            </a:r>
            <a:r>
              <a:rPr lang="cs-CZ" alt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ísla</a:t>
            </a:r>
            <a:r>
              <a:rPr lang="en-GB" alt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+ V </a:t>
            </a:r>
            <a:r>
              <a:rPr lang="en-GB" alt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klesá</a:t>
            </a:r>
            <a:r>
              <a:rPr lang="en-GB" alt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(s </a:t>
            </a:r>
            <a:r>
              <a:rPr lang="en-GB" alt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výjimkou</a:t>
            </a:r>
            <a:r>
              <a:rPr lang="en-GB" alt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slou</a:t>
            </a:r>
            <a:r>
              <a:rPr lang="cs-CZ" alt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enin</a:t>
            </a:r>
            <a:r>
              <a:rPr lang="en-GB" alt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dusíku</a:t>
            </a:r>
            <a:r>
              <a:rPr lang="en-GB" alt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GB" alt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podél</a:t>
            </a:r>
            <a:r>
              <a:rPr lang="en-GB" alt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skupiny</a:t>
            </a:r>
            <a:r>
              <a:rPr lang="en-GB" alt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stálost</a:t>
            </a:r>
            <a:r>
              <a:rPr lang="en-GB" alt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ox.</a:t>
            </a:r>
            <a:r>
              <a:rPr lang="cs-CZ" alt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č</a:t>
            </a:r>
            <a:r>
              <a:rPr lang="en-GB" alt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ísla</a:t>
            </a:r>
            <a:r>
              <a:rPr lang="en-GB" alt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+III se m</a:t>
            </a:r>
            <a:r>
              <a:rPr lang="cs-CZ" alt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ní</a:t>
            </a:r>
            <a:r>
              <a:rPr lang="en-GB" alt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obrácen</a:t>
            </a:r>
            <a:r>
              <a:rPr lang="cs-CZ" alt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cs-CZ" altLang="en-US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endParaRPr lang="cs-CZ" alt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proto např. </a:t>
            </a:r>
            <a:r>
              <a:rPr lang="cs-CZ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bismutičné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sloučeniny působí jako silná </a:t>
            </a:r>
            <a:r>
              <a:rPr lang="cs-CZ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ox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 činidla, fosforečné sloučeniny jsou </a:t>
            </a:r>
            <a:r>
              <a:rPr lang="cs-CZ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oxidoredukčně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stálé.</a:t>
            </a:r>
          </a:p>
          <a:p>
            <a:pPr>
              <a:buNone/>
            </a:pP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naopak sloučeniny fosforité jsou redukční činidla, sloučeniny bismutité jsou stálé</a:t>
            </a:r>
          </a:p>
        </p:txBody>
      </p:sp>
    </p:spTree>
    <p:extLst>
      <p:ext uri="{BB962C8B-B14F-4D97-AF65-F5344CB8AC3E}">
        <p14:creationId xmlns:p14="http://schemas.microsoft.com/office/powerpoint/2010/main" val="107650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381000"/>
            <a:ext cx="8686800" cy="5257800"/>
          </a:xfrm>
        </p:spPr>
        <p:txBody>
          <a:bodyPr>
            <a:noAutofit/>
          </a:bodyPr>
          <a:lstStyle/>
          <a:p>
            <a:pPr marL="0" indent="0" eaLnBrk="1" hangingPunct="1">
              <a:buNone/>
            </a:pPr>
            <a:r>
              <a:rPr lang="cs-CZ" alt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Použití</a:t>
            </a:r>
            <a:endParaRPr lang="en-GB" alt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cs-CZ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Př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ísada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k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výrob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slitin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hlavn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tzv.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lite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iny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(85%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Pb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 10% Sn a 5% Sb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cs-CZ" alt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buNone/>
            </a:pP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 Přídavkem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utrčitého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množství atomů antimonu do krystalu superčistého křemíku vznikne polovodič typu N, jedna z komponent pro výrobu základních součástí současné elektroniky – 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diod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tranzistorů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0" indent="0">
              <a:buNone/>
            </a:pPr>
            <a:endParaRPr lang="cs-CZ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Optické 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disky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(CD, DVD, </a:t>
            </a:r>
            <a:r>
              <a:rPr lang="cs-CZ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Blu-ray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s možností vícenásobného zápisu používají pro záznam dat vrstvy nejčastěji na bázi slitin germanium-antimon-tellur nebo stříbro-indium-antimon-tellur. Záznam spočívá ve změně struktury materiálu z krystalické do amorfní formy, přičemž obě formy mají významně odlišné optické vlastnosti. Zahřeje-li se hmota laserem nad určitou teplotu (teplota krystalizace) a poté ochladí, získává krystalickou strukturu. Je-li však zahřáta nad teplotu tání a poté prudce ochlazena, přechází do amorfního (tedy neuspořádaného) stavu. </a:t>
            </a:r>
          </a:p>
          <a:p>
            <a:pPr>
              <a:lnSpc>
                <a:spcPct val="90000"/>
              </a:lnSpc>
              <a:buNone/>
            </a:pPr>
            <a:endParaRPr lang="cs-CZ" alt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endParaRPr lang="cs-CZ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endParaRPr lang="en-GB" altLang="en-US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712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228600"/>
            <a:ext cx="8839200" cy="6400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alt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			</a:t>
            </a:r>
            <a:r>
              <a:rPr lang="en-GB" alt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Bismut</a:t>
            </a:r>
            <a:endParaRPr lang="en-GB" alt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buNone/>
            </a:pP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bílý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kov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s r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ů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žovým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nádechem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lesklý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a k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ehký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cs-CZ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ůř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e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vede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el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proud a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teplo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GB" alt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Na rozdíl od většiny ostatních těžkých kovů nejsou jeho sloučeniny toxické, vyskytuje se v nich v mocenství Bi</a:t>
            </a:r>
            <a:r>
              <a:rPr lang="cs-CZ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3+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a méně často jako Bi</a:t>
            </a:r>
            <a:r>
              <a:rPr lang="cs-CZ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cs-CZ" sz="20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0" indent="0" algn="just">
              <a:buNone/>
            </a:pP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 Bismut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se nerozpouští v neoxidujících kyselinách, protože je to ušlechtilý prvek. Snadno se však rozpouští především v kyselině chlorovodíkové za přítomnosti i malých množství oxidačních činidel (HNO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 H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...). </a:t>
            </a:r>
            <a:endParaRPr lang="cs-CZ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Bismut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je dobře rozpustný v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HCl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 s kyselinou dusičnou a sírovou reaguje bez vývoje vodíku:</a:t>
            </a:r>
          </a:p>
          <a:p>
            <a:pPr marL="0" indent="0">
              <a:buNone/>
            </a:pP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cs-CZ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+ 4HNO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→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Bi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(NO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+ NO + 2H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b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2Bi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+ 6H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SO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→ Bi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(SO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+ 3SO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+ 6H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</a:p>
          <a:p>
            <a:pPr marL="0" indent="0">
              <a:buNone/>
            </a:pP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 S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lučavkou královskou reaguje za vzniku chloridu bismutitého:</a:t>
            </a:r>
          </a:p>
          <a:p>
            <a:pPr marL="0" indent="0">
              <a:buNone/>
            </a:pP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cs-CZ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+ 3HCl + HNO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→ BiCl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+ NO + 2H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</a:p>
          <a:p>
            <a:pPr marL="0" indent="0" algn="just">
              <a:buNone/>
            </a:pP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 Za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normální teploty je bismut stálý, za vyšších teplot ochotně reaguje s chlorem, bromem, jodem, sírou, selenem a tellurem. S fluorem se přímo slučuje na fluorid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bismutičný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BiF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až při teplotě nad 600°C. Již při teplotě 70°C reaguje s oxidem dusičitým za vzniku dusičnanu bismutitého.</a:t>
            </a:r>
            <a:endParaRPr lang="cs-CZ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cs-CZ" alt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cs-CZ" alt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3325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152400" y="304800"/>
            <a:ext cx="8763000" cy="55399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Bismut je na vzduchu za laboratorní teploty stálý, v červeném žáru shoří namodralým plamenem na oxid bismutitý Bi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 za žáru se bismut slučuje s většinou prvků. Bismut tvoří s většinou kovů slitiny, které mají nízké teploty tání. </a:t>
            </a:r>
            <a:endParaRPr lang="cs-CZ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Stabilní sloučeniny tvoří pouze v oxidačním stupni III, vystupuje v nich jako kation bismutitý Bi</a:t>
            </a:r>
            <a:r>
              <a:rPr lang="cs-CZ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3+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nebo jako kation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bismutylu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[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BiO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  <a:r>
              <a:rPr lang="cs-CZ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. Sloučeniny bismutu v oxidačním stupni V jsou nestálé a chovají se jako silná oxidační činidla. Ve sloučeninách s 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elektropozitivnějšími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prvky může vystupovat s oxidačním číslem -III, např. Mg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Bi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cs-CZ" alt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v p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írod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form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sulfid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ů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nap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 Bi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-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bismutinit</a:t>
            </a: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Výroba</a:t>
            </a:r>
          </a:p>
          <a:p>
            <a:pPr>
              <a:lnSpc>
                <a:spcPct val="90000"/>
              </a:lnSpc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loužení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sulfidických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rud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pomocí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HCl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z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výluhu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se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bismut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sráží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železem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>
              <a:lnSpc>
                <a:spcPct val="90000"/>
              </a:lnSpc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		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BiCl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+ Fe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FeCl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+ Bi</a:t>
            </a: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911559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52400" y="228600"/>
            <a:ext cx="8839200" cy="6477000"/>
          </a:xfrm>
        </p:spPr>
        <p:txBody>
          <a:bodyPr>
            <a:noAutofit/>
          </a:bodyPr>
          <a:lstStyle/>
          <a:p>
            <a:pPr algn="l">
              <a:lnSpc>
                <a:spcPct val="90000"/>
              </a:lnSpc>
            </a:pPr>
            <a:r>
              <a:rPr lang="cs-CZ" sz="2000" dirty="0" smtClean="0"/>
              <a:t>1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 Redukce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uhlíkem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po pražení </a:t>
            </a:r>
            <a:r>
              <a:rPr lang="cs-CZ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bismutinitu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2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Bi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+ 9 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→ 2 Bi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+ 6 SO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Pražení sulfidu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Bi</a:t>
            </a:r>
            <a:r>
              <a:rPr lang="cs-CZ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cs-CZ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+ 3 C → 2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Bi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+ 3 CO </a:t>
            </a:r>
            <a:r>
              <a:rPr 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Redukční pochod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2. Tavení </a:t>
            </a:r>
            <a:r>
              <a:rPr lang="cs-CZ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bismutinitu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se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železem</a:t>
            </a:r>
            <a:b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Bi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+ 3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Fe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→ 2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Bi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+ 3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FeS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Srážecí pochod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Při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těchto pochodech je bismut ještě značně znečištěn příměsemi, které byly v rudě, proto se surový bismut musí ještě rafinovat.</a:t>
            </a:r>
            <a:b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3. Pro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získání velmi čistého bismutu lze využít elektrolýzu tavenin jeho sloučenin.</a:t>
            </a:r>
            <a:b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Použití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Nízkotající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slitiny: </a:t>
            </a:r>
            <a:r>
              <a:rPr lang="cs-CZ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Woodův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kov (b.t. cca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70 °C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),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Lipowitzova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slitina (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b.t. cca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60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 °C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), Roseů kov (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b.t. 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94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 °C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Velmi nízké teploty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tání, často i pod teplotou varu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vody, se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využívá při 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konstrukci automatických hasicích systémů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(tzv.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sprinklerů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), které jsou montovány do výškových budov a automaticky začnou rozprašovat vodu při náhlém nárůstu teploty v okolí. </a:t>
            </a:r>
            <a:b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918112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137809" y="4081790"/>
            <a:ext cx="8763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Po dlouhou dobu byl bismut </a:t>
            </a:r>
            <a:r>
              <a:rPr lang="pl-PL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209</a:t>
            </a: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Bi pokládán za stabilní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 podléhá však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alfa rozpadu s poločasem přibližně 2×10</a:t>
            </a:r>
            <a:r>
              <a:rPr lang="cs-CZ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19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let,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jeden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z nejpomaleji se přeměňujících přirozených radioizotopů. 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137809" y="152400"/>
            <a:ext cx="87630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Vzhledem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ke své nízké toxicitě se bismut stále častěji používá jako 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náhrada olova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v nejrůznějších aplikacích – především jako složka pájek pro instalatérské práce, ale i při výrobě střeliva a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broků nebo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při přípravě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glazur.</a:t>
            </a:r>
          </a:p>
          <a:p>
            <a:pPr algn="just"/>
            <a:r>
              <a:rPr lang="cs-CZ" sz="2000" dirty="0" smtClean="0"/>
              <a:t>  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Bismut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je důležitou součástí kosmetických a lékařských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přípravků: např. se používá zásaditá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sůl kyseliny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gallové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Bi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(OH)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·OCO·C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(OH)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na zásyp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ran,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sloučeniny bismutu se používají i jako léky proti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syfilidě a jako součást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různých desinfekčních prostředků a léků používaných při léčení žaludečních a střevních chorob.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606185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7288" y="228600"/>
            <a:ext cx="8954311" cy="4525963"/>
          </a:xfrm>
        </p:spPr>
        <p:txBody>
          <a:bodyPr>
            <a:normAutofit/>
          </a:bodyPr>
          <a:lstStyle/>
          <a:p>
            <a:pPr marL="0" indent="0" algn="ctr" eaLnBrk="1" hangingPunct="1">
              <a:buNone/>
            </a:pPr>
            <a:r>
              <a:rPr lang="en-GB" alt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Hydridy</a:t>
            </a:r>
            <a:endParaRPr lang="cs-CZ" altLang="en-US" sz="28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buNone/>
            </a:pPr>
            <a:endParaRPr lang="en-GB" altLang="en-US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- NH</a:t>
            </a:r>
            <a:r>
              <a:rPr lang="en-GB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 PH</a:t>
            </a:r>
            <a:r>
              <a:rPr lang="en-GB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 AsH</a:t>
            </a:r>
            <a:r>
              <a:rPr lang="en-GB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 SbH</a:t>
            </a:r>
            <a:r>
              <a:rPr lang="en-GB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a BiH</a:t>
            </a:r>
            <a:r>
              <a:rPr lang="en-GB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  <a:p>
            <a:pPr eaLnBrk="1" hangingPunct="1">
              <a:buFont typeface="Wingdings" pitchFamily="2" charset="2"/>
              <a:buNone/>
            </a:pPr>
            <a:endParaRPr lang="cs-CZ" alt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všechny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hydridy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mají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tvar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trojboké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pyramidy</a:t>
            </a:r>
            <a:endParaRPr lang="en-GB" alt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cs-CZ" alt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snadno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zkapalnitelné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u="sng" dirty="0" err="1" smtClean="0">
                <a:latin typeface="Arial" panose="020B0604020202020204" pitchFamily="34" charset="0"/>
                <a:cs typeface="Arial" panose="020B0604020202020204" pitchFamily="34" charset="0"/>
              </a:rPr>
              <a:t>jedovaté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plyny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s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ostrým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zápachem</a:t>
            </a:r>
            <a:endParaRPr lang="en-GB" alt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cs-CZ" alt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sm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rem od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leh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ích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homolog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ů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k t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žším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vzr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ů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stá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bod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varu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(s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výjimkou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NH</a:t>
            </a:r>
            <a:r>
              <a:rPr lang="en-GB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v d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ů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sledku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vodík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vazeb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eaLnBrk="1" hangingPunct="1">
              <a:buFont typeface="Wingdings" pitchFamily="2" charset="2"/>
              <a:buNone/>
            </a:pPr>
            <a:endParaRPr lang="cs-CZ" alt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stejným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sm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rem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vzr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ů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stá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reduk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ní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ú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inek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toxicita</a:t>
            </a:r>
            <a:endParaRPr lang="cs-CZ" alt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9631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228600"/>
            <a:ext cx="8915400" cy="6400800"/>
          </a:xfrm>
        </p:spPr>
        <p:txBody>
          <a:bodyPr>
            <a:normAutofit/>
          </a:bodyPr>
          <a:lstStyle/>
          <a:p>
            <a:pPr marL="0" indent="0" algn="ctr" eaLnBrk="1" hangingPunct="1">
              <a:buNone/>
            </a:pPr>
            <a:r>
              <a:rPr lang="en-GB" alt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Hydridy</a:t>
            </a:r>
            <a:r>
              <a:rPr lang="en-GB" alt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dusíku</a:t>
            </a:r>
            <a:endParaRPr lang="en-GB" altLang="en-US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buNone/>
            </a:pPr>
            <a:r>
              <a:rPr lang="en-GB" alt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NH</a:t>
            </a:r>
            <a:r>
              <a:rPr lang="en-GB" altLang="en-US" sz="20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GB" alt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bezbarvý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plyn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štiplavého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zápachu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sz="2000" u="sng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en-GB" altLang="en-US" sz="20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u="sng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vyšších</a:t>
            </a:r>
            <a:r>
              <a:rPr lang="en-GB" altLang="en-US" sz="20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u="sng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koncentracích</a:t>
            </a:r>
            <a:r>
              <a:rPr lang="en-GB" altLang="en-US" sz="20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u="sng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toxický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b="0" i="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dobře</a:t>
            </a:r>
            <a:r>
              <a:rPr lang="en-US" sz="2000" b="0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0" i="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rozpustný</a:t>
            </a:r>
            <a:r>
              <a:rPr lang="en-US" sz="2000" b="0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0" i="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en-US" sz="2000" b="0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0" i="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všech</a:t>
            </a:r>
            <a:r>
              <a:rPr lang="en-US" sz="2000" b="0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0" i="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polárních</a:t>
            </a:r>
            <a:r>
              <a:rPr lang="en-US" sz="2000" b="0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0" i="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rozpouštědlech</a:t>
            </a:r>
            <a:r>
              <a:rPr lang="en-US" sz="2000" b="0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s </a:t>
            </a:r>
            <a:r>
              <a:rPr lang="en-US" sz="2000" b="0" i="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neutrální</a:t>
            </a:r>
            <a:r>
              <a:rPr lang="en-US" sz="2000" b="0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0" i="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nebo</a:t>
            </a:r>
            <a:r>
              <a:rPr lang="en-US" sz="2000" b="0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0" i="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kyselou</a:t>
            </a:r>
            <a:r>
              <a:rPr lang="en-US" sz="2000" b="0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0" i="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reakcí</a:t>
            </a:r>
            <a:r>
              <a:rPr lang="en-US" sz="2000" b="0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0" i="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za</a:t>
            </a:r>
            <a:r>
              <a:rPr lang="en-US" sz="2000" b="0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0" i="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vzniku</a:t>
            </a:r>
            <a:r>
              <a:rPr lang="en-US" sz="2000" b="0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0" i="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amonného</a:t>
            </a:r>
            <a:r>
              <a:rPr lang="en-US" sz="2000" b="0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0" i="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iontu</a:t>
            </a:r>
            <a:r>
              <a:rPr lang="en-US" sz="2000" b="0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cs-CZ" sz="2000" b="0" i="0" dirty="0" smtClean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endParaRPr lang="cs-CZ" altLang="en-US" sz="2000" u="sng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r>
              <a:rPr lang="en-GB" altLang="en-US" sz="20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cs-CZ" altLang="en-US" sz="20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en-US" sz="2000" u="sng" dirty="0" err="1" smtClean="0">
                <a:latin typeface="Arial" panose="020B0604020202020204" pitchFamily="34" charset="0"/>
                <a:cs typeface="Arial" panose="020B0604020202020204" pitchFamily="34" charset="0"/>
              </a:rPr>
              <a:t>íprava</a:t>
            </a:r>
            <a:r>
              <a:rPr lang="en-GB" altLang="en-US" sz="20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-p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ů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sobením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hydroxid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ů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alk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kov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ů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soli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amonné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NH</a:t>
            </a:r>
            <a:r>
              <a:rPr lang="en-GB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GB" altLang="en-US" sz="20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+ OH </a:t>
            </a:r>
            <a:r>
              <a:rPr lang="en-GB" altLang="en-US" sz="2000" baseline="300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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NH</a:t>
            </a:r>
            <a:r>
              <a:rPr lang="en-GB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+ H</a:t>
            </a:r>
            <a:r>
              <a:rPr lang="en-GB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O </a:t>
            </a:r>
            <a:endParaRPr lang="cs-CZ" alt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r>
              <a:rPr lang="en-GB" altLang="en-US" sz="2000" u="sng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Výroba</a:t>
            </a:r>
            <a:r>
              <a:rPr lang="en-GB" altLang="en-US" sz="20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altLang="en-US" sz="2000" u="sng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Haber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ů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v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proces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syntéza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z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prvk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ů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>
              <a:buNone/>
            </a:pP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		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GB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+ 3 H</a:t>
            </a:r>
            <a:r>
              <a:rPr lang="en-GB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2 NH</a:t>
            </a:r>
            <a:r>
              <a:rPr lang="en-GB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  <a:p>
            <a:pPr>
              <a:buNone/>
            </a:pP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T= 400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500</a:t>
            </a:r>
            <a:r>
              <a:rPr lang="cs-CZ" altLang="en-US" sz="20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C, p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= 10 MPa -100 MPa,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kat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al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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železo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+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oxidy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: Fe</a:t>
            </a:r>
            <a:r>
              <a:rPr lang="en-GB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GB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 Al</a:t>
            </a:r>
            <a:r>
              <a:rPr lang="en-GB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GB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altLang="en-US" sz="2000" dirty="0" smtClean="0">
              <a:latin typeface="Arial" panose="020B0604020202020204" pitchFamily="34" charset="0"/>
              <a:cs typeface="Arial" panose="020B0604020202020204" pitchFamily="34" charset="0"/>
              <a:sym typeface="Symbol" pitchFamily="18" charset="2"/>
            </a:endParaRPr>
          </a:p>
          <a:p>
            <a:pPr>
              <a:buNone/>
            </a:pP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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cs-CZ" altLang="en-US" sz="20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GB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298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K = - 46,2 kJ mol</a:t>
            </a:r>
            <a:r>
              <a:rPr lang="en-GB" altLang="en-US" sz="2000" baseline="300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</a:t>
            </a:r>
            <a:r>
              <a:rPr lang="en-GB" altLang="en-US" sz="20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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rovnováha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nejp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ízniv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jší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za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nízkých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teplot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avšak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s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katalyzátorem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za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lab.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teploty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probíhá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reakce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pomalu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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používaná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teplota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400 – 500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20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 je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kompromisem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mezi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rychlostí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reakce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rovnovážnou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koncentrací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amoniaku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GB" altLang="en-US" sz="2000" u="sng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cs-CZ" alt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0746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228600"/>
            <a:ext cx="8839200" cy="6477000"/>
          </a:xfrm>
        </p:spPr>
        <p:txBody>
          <a:bodyPr>
            <a:normAutofit/>
          </a:bodyPr>
          <a:lstStyle/>
          <a:p>
            <a:pPr eaLnBrk="1" hangingPunct="1">
              <a:buFont typeface="Wingdings" pitchFamily="2" charset="2"/>
              <a:buNone/>
            </a:pPr>
            <a:r>
              <a:rPr lang="cs-CZ" alt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Amoniak jako nevodné rozpouštědlo</a:t>
            </a:r>
            <a:endParaRPr lang="cs-CZ" alt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cs-CZ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b.v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 = -33,3 </a:t>
            </a:r>
            <a:r>
              <a:rPr lang="cs-CZ" altLang="en-US" sz="20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C, b.t. = -77,8 </a:t>
            </a:r>
            <a:r>
              <a:rPr lang="cs-CZ" altLang="en-US" sz="20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</a:p>
          <a:p>
            <a:pPr eaLnBrk="1" hangingPunct="1">
              <a:buFont typeface="Wingdings" pitchFamily="2" charset="2"/>
              <a:buNone/>
            </a:pPr>
            <a:endParaRPr lang="cs-CZ" alt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NH</a:t>
            </a:r>
            <a:r>
              <a:rPr lang="cs-CZ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má vysoké vypařovací teplo (1,367 </a:t>
            </a:r>
            <a:r>
              <a:rPr lang="cs-CZ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kJ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/mol) 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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odpařováním se silně ochlazuje 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Fyzikální vlastnosti amoniaku jsou  podobné vodě,  kapalný amoniak je dobré polární rozpouštědlo. 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Disociace: 		2 NH</a:t>
            </a:r>
            <a:r>
              <a:rPr lang="cs-CZ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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NH</a:t>
            </a:r>
            <a:r>
              <a:rPr lang="cs-CZ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cs-CZ" altLang="en-US" sz="20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+ NH</a:t>
            </a:r>
            <a:r>
              <a:rPr lang="cs-CZ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altLang="en-US" sz="2000" baseline="300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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Iontový součin amoniaku: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K</a:t>
            </a:r>
            <a:r>
              <a:rPr lang="cs-CZ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NH3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= [NH</a:t>
            </a:r>
            <a:r>
              <a:rPr lang="cs-CZ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cs-CZ" altLang="en-US" sz="20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][NH</a:t>
            </a:r>
            <a:r>
              <a:rPr lang="cs-CZ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altLang="en-US" sz="2000" baseline="300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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] = 10</a:t>
            </a:r>
            <a:r>
              <a:rPr lang="cs-CZ" altLang="en-US" sz="2000" baseline="300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</a:t>
            </a:r>
            <a:r>
              <a:rPr lang="cs-CZ" altLang="en-US" sz="20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 30  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(pro vodu při 25</a:t>
            </a:r>
            <a:r>
              <a:rPr lang="cs-CZ" altLang="en-US" sz="20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  </a:t>
            </a:r>
            <a:r>
              <a:rPr lang="cs-CZ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cs-CZ" altLang="en-US" sz="2000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= 10</a:t>
            </a:r>
            <a:r>
              <a:rPr lang="cs-CZ" altLang="en-US" sz="2000" baseline="300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</a:t>
            </a:r>
            <a:r>
              <a:rPr lang="cs-CZ" altLang="en-US" sz="20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 14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eaLnBrk="1" hangingPunct="1">
              <a:buFont typeface="Wingdings" pitchFamily="2" charset="2"/>
              <a:buNone/>
            </a:pPr>
            <a:endParaRPr lang="cs-CZ" alt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buNone/>
            </a:pP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V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amoniaku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p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ů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sobí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soli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amonné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(nap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.NH</a:t>
            </a:r>
            <a:r>
              <a:rPr lang="en-GB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Cl)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jako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kyseliny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</a:p>
          <a:p>
            <a:pPr algn="just">
              <a:buNone/>
            </a:pP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 			x </a:t>
            </a:r>
          </a:p>
          <a:p>
            <a:pPr algn="just">
              <a:buNone/>
            </a:pP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amidy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(nap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 NaNH</a:t>
            </a:r>
            <a:r>
              <a:rPr lang="en-GB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),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imidy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(nap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 Li</a:t>
            </a:r>
            <a:r>
              <a:rPr lang="en-GB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NH) a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iontové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nitridy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(nap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 Mg</a:t>
            </a:r>
            <a:r>
              <a:rPr lang="en-GB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GB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vykazují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vlastnosti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zásad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  </a:t>
            </a:r>
            <a:endParaRPr lang="cs-CZ" alt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8887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52400"/>
            <a:ext cx="8839200" cy="6553200"/>
          </a:xfrm>
        </p:spPr>
        <p:txBody>
          <a:bodyPr>
            <a:normAutofit/>
          </a:bodyPr>
          <a:lstStyle/>
          <a:p>
            <a:pPr marL="0" indent="0" eaLnBrk="1" hangingPunct="1">
              <a:buFont typeface="Wingdings" pitchFamily="2" charset="2"/>
              <a:buNone/>
            </a:pP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amoniaku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se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rozpoušt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jí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alk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kovy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a Ca,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Sr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a Ba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modré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roztoky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Vedle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ástic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kov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ů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obsahují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též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ionty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kov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ů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solvat</a:t>
            </a:r>
            <a:r>
              <a:rPr lang="cs-CZ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ované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elektrony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roztoky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jsou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dobré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vodi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e el.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proudu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velmi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silná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redu</a:t>
            </a:r>
            <a:r>
              <a:rPr lang="cs-CZ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kční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inidla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0" indent="0" eaLnBrk="1" hangingPunct="1">
              <a:buFont typeface="Wingdings" pitchFamily="2" charset="2"/>
              <a:buNone/>
            </a:pPr>
            <a:endParaRPr lang="cs-CZ" alt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buFont typeface="Wingdings" pitchFamily="2" charset="2"/>
              <a:buNone/>
            </a:pP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vzniklé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solvat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elektrony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reagují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s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amoniakem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marL="0" indent="0" eaLnBrk="1" hangingPunct="1">
              <a:buFont typeface="Wingdings" pitchFamily="2" charset="2"/>
              <a:buNone/>
            </a:pP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GB" altLang="en-US" sz="2000" baseline="30000" dirty="0" err="1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</a:t>
            </a:r>
            <a:r>
              <a:rPr lang="en-GB" altLang="en-US" sz="2000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solv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+ NH</a:t>
            </a:r>
            <a:r>
              <a:rPr lang="en-GB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NH</a:t>
            </a:r>
            <a:r>
              <a:rPr lang="en-GB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baseline="300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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+ H</a:t>
            </a:r>
            <a:r>
              <a:rPr lang="cs-CZ" altLang="en-US" sz="2000" b="1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GB" altLang="en-US" sz="2000" b="1" baseline="30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buFont typeface="Wingdings" pitchFamily="2" charset="2"/>
              <a:buNone/>
            </a:pP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celkov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lze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vyjád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it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reakci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rovnicí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0" indent="0" eaLnBrk="1" hangingPunct="1">
              <a:buFont typeface="Wingdings" pitchFamily="2" charset="2"/>
              <a:buNone/>
            </a:pP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2 Na + 2 NH</a:t>
            </a:r>
            <a:r>
              <a:rPr lang="en-GB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2 NaNH</a:t>
            </a:r>
            <a:r>
              <a:rPr lang="en-GB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+ H</a:t>
            </a:r>
            <a:r>
              <a:rPr lang="en-GB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cs-CZ" altLang="en-US" sz="2000" baseline="-25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buFont typeface="Wingdings" pitchFamily="2" charset="2"/>
              <a:buNone/>
            </a:pPr>
            <a:endParaRPr lang="cs-CZ" altLang="en-US" sz="20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buFont typeface="Wingdings" pitchFamily="2" charset="2"/>
              <a:buNone/>
            </a:pPr>
            <a:endParaRPr lang="cs-CZ" alt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buFont typeface="Wingdings" pitchFamily="2" charset="2"/>
              <a:buNone/>
            </a:pP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buFont typeface="Wingdings" pitchFamily="2" charset="2"/>
              <a:buNone/>
            </a:pPr>
            <a:endParaRPr lang="cs-CZ" alt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buFont typeface="Wingdings" pitchFamily="2" charset="2"/>
              <a:buNone/>
            </a:pPr>
            <a:r>
              <a:rPr lang="cs-CZ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AgBr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tvoří v kapalném amoniaku rozpustný komplexní anion </a:t>
            </a:r>
            <a:r>
              <a:rPr lang="en-US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[</a:t>
            </a:r>
            <a:r>
              <a:rPr lang="cs-CZ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Ag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(NH</a:t>
            </a:r>
            <a:r>
              <a:rPr lang="cs-CZ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cs-CZ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  <a:r>
              <a:rPr lang="en-US" altLang="en-US" sz="20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x BaBr</a:t>
            </a:r>
            <a:r>
              <a:rPr lang="en-US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je </a:t>
            </a:r>
            <a:r>
              <a:rPr lang="en-US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nerozpustn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ý a lze jej  prostředí kapalného amoniaku vysrážet.</a:t>
            </a:r>
            <a:r>
              <a:rPr lang="en-US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cs-CZ" alt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buFont typeface="Wingdings" pitchFamily="2" charset="2"/>
              <a:buNone/>
            </a:pP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Amoniak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je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Lewisova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báze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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dobrý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ligand (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nukleofilní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charakter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), s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ionty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p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ech</a:t>
            </a:r>
            <a:r>
              <a:rPr lang="cs-CZ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odných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kov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ů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elektrofilní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charakter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tvo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í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ochotn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komplexy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cs-CZ" alt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buFont typeface="Wingdings" pitchFamily="2" charset="2"/>
              <a:buNone/>
            </a:pPr>
            <a:endParaRPr lang="cs-CZ" alt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2098" name="Picture 2" descr="Zobrazit zdrojový obrázek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0641" y="1143000"/>
            <a:ext cx="3091619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3677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476250"/>
            <a:ext cx="8839200" cy="5391150"/>
          </a:xfrm>
        </p:spPr>
        <p:txBody>
          <a:bodyPr>
            <a:normAutofit lnSpcReduction="10000"/>
          </a:bodyPr>
          <a:lstStyle/>
          <a:p>
            <a:pPr eaLnBrk="1" hangingPunct="1">
              <a:buFont typeface="Wingdings" pitchFamily="2" charset="2"/>
              <a:buNone/>
            </a:pPr>
            <a:r>
              <a:rPr lang="en-GB" alt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Komer</a:t>
            </a:r>
            <a:r>
              <a:rPr lang="cs-CZ" alt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cs-CZ" alt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dostupný</a:t>
            </a:r>
            <a:r>
              <a:rPr lang="en-GB" alt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amoniak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99 % resp. 99,8 % v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ocelových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tlakových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láhvích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ozna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fialovým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pruhem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 25 % (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t.j.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13,5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mol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/l)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vod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ný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roztok</a:t>
            </a:r>
            <a:endParaRPr lang="cs-CZ" alt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Amoniak je 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ů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ležitá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surovina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chemického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ů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myslu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slouží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jako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cs-CZ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endParaRPr lang="cs-CZ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prekurzor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pro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výrobu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hnojiv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 HNO</a:t>
            </a:r>
            <a:r>
              <a:rPr 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výbušnin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léčiv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endParaRPr lang="cs-CZ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endParaRPr lang="cs-CZ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chladivo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(v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průmyslových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chladicích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systémech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zimních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stadionech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), </a:t>
            </a:r>
            <a:endParaRPr lang="cs-CZ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čistidlo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bělidlo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v textilním a dřevařském průmyslu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cs-CZ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pPr>
              <a:buNone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výroba čistého  „</a:t>
            </a:r>
            <a:r>
              <a:rPr lang="cs-CZ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carbon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-free“ vodíku</a:t>
            </a:r>
          </a:p>
          <a:p>
            <a:pPr algn="just"/>
            <a:endParaRPr lang="cs-CZ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altLang="en-US" sz="2000" u="sng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cs-CZ" alt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7218" name="Picture 2" descr="Zobrazit zdrojový obrázek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1132" y="4289044"/>
            <a:ext cx="4191000" cy="2394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4102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549275"/>
            <a:ext cx="8839200" cy="6003925"/>
          </a:xfrm>
        </p:spPr>
        <p:txBody>
          <a:bodyPr>
            <a:normAutofit/>
          </a:bodyPr>
          <a:lstStyle/>
          <a:p>
            <a:pPr eaLnBrk="1" hangingPunct="1">
              <a:buFont typeface="Wingdings" pitchFamily="2" charset="2"/>
              <a:buNone/>
            </a:pP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z halogenidů jsou známy všechny </a:t>
            </a:r>
            <a:r>
              <a:rPr lang="cs-CZ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trihalogenidy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 z </a:t>
            </a:r>
            <a:r>
              <a:rPr lang="cs-CZ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pentahalogenidů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existují jen: 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		PF</a:t>
            </a:r>
            <a:r>
              <a:rPr lang="cs-CZ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 PCl</a:t>
            </a:r>
            <a:r>
              <a:rPr lang="cs-CZ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 PBr</a:t>
            </a:r>
            <a:r>
              <a:rPr lang="cs-CZ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 AsF</a:t>
            </a:r>
            <a:r>
              <a:rPr lang="cs-CZ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 SbF</a:t>
            </a:r>
            <a:r>
              <a:rPr lang="cs-CZ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 SbCl</a:t>
            </a:r>
            <a:r>
              <a:rPr lang="cs-CZ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 BiF</a:t>
            </a:r>
            <a:r>
              <a:rPr lang="cs-CZ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tj. chybí </a:t>
            </a:r>
            <a:r>
              <a:rPr lang="cs-CZ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pentahalogenidy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dusíku (dusík nemá k dispozici d orbitaly) a </a:t>
            </a:r>
            <a:r>
              <a:rPr lang="cs-CZ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pentahalogenidy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u nichž se projevuje nestálost vlivem nedostatečné elektronegativity halogenu a vlivem zvýšení efektivního kladného náboje jádra (stabilizace volného el. páru </a:t>
            </a:r>
            <a:r>
              <a:rPr lang="cs-CZ" altLang="en-US" sz="20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na centrálním atomu)</a:t>
            </a:r>
          </a:p>
          <a:p>
            <a:pPr eaLnBrk="1" hangingPunct="1">
              <a:buFont typeface="Wingdings" pitchFamily="2" charset="2"/>
              <a:buNone/>
            </a:pP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u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hydrid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ů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MH</a:t>
            </a:r>
            <a:r>
              <a:rPr lang="en-GB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roste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s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velikostí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atomu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kys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charakter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roste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meziatomová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vzdálenost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M-H)</a:t>
            </a:r>
          </a:p>
          <a:p>
            <a:pPr>
              <a:buNone/>
            </a:pPr>
            <a:endParaRPr lang="cs-CZ" alt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elektropoz</a:t>
            </a:r>
            <a:r>
              <a:rPr lang="cs-CZ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itivní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charakter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prvk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ů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stoupá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s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velikostí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atom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ů</a:t>
            </a:r>
            <a:endParaRPr lang="en-GB" alt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endParaRPr lang="cs-CZ" alt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oxidy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dusíku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fosforu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arsenu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jsou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kyselinotvorné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 Sb</a:t>
            </a:r>
            <a:r>
              <a:rPr lang="en-GB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GB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je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amfoterní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rozpouští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se v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kyselinách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alk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hydroxidech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ale Bi</a:t>
            </a:r>
            <a:r>
              <a:rPr lang="en-GB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GB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je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zásadotvorný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nerozpouští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se v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alk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hydroxidech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buNone/>
            </a:pPr>
            <a:endParaRPr lang="cs-CZ" alt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cs-CZ" alt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1812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SouvisejÃ­cÃ­ obrÃ¡ze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254540"/>
            <a:ext cx="5181600" cy="6324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SouvisejÃ­cÃ­ obrÃ¡ze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200400"/>
            <a:ext cx="2971800" cy="3534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304800" y="609600"/>
            <a:ext cx="3795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Kone</a:t>
            </a:r>
            <a:r>
              <a:rPr lang="cs-CZ" b="1" dirty="0" err="1" smtClean="0"/>
              <a:t>čný</a:t>
            </a:r>
            <a:r>
              <a:rPr lang="cs-CZ" b="1" dirty="0" smtClean="0"/>
              <a:t> produkt metabolismu dusíku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121425693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381000" y="457200"/>
            <a:ext cx="859664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b="1" i="1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b="1" i="1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hov</a:t>
            </a:r>
            <a:r>
              <a:rPr lang="en-US" b="1" i="1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hospodářských</a:t>
            </a:r>
            <a:r>
              <a:rPr lang="en-US" b="1" i="1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zvířat</a:t>
            </a:r>
            <a:r>
              <a:rPr lang="cs-CZ" b="1" i="1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 významný </a:t>
            </a:r>
            <a:r>
              <a:rPr lang="en-US" i="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podíl</a:t>
            </a:r>
            <a:r>
              <a:rPr lang="en-US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US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celkových</a:t>
            </a:r>
            <a:r>
              <a:rPr lang="en-US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celorepublikových</a:t>
            </a:r>
            <a:r>
              <a:rPr lang="en-US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emisích</a:t>
            </a:r>
            <a:r>
              <a:rPr lang="en-US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NH</a:t>
            </a:r>
            <a:r>
              <a:rPr lang="en-US" i="0" baseline="-250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cs-CZ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 </a:t>
            </a:r>
            <a:r>
              <a:rPr lang="en-US" i="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roce</a:t>
            </a:r>
            <a:r>
              <a:rPr lang="en-US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2014 </a:t>
            </a:r>
            <a:r>
              <a:rPr lang="en-US" i="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tvořil</a:t>
            </a:r>
            <a:r>
              <a:rPr lang="en-US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70,0 %</a:t>
            </a:r>
            <a:r>
              <a:rPr lang="cs-CZ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Hlavním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problémem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při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uvolňování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amoniaku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do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ovzduší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je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nepříjemný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zápach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který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je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cítit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již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při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nízkých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koncentracích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Přítomnost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amoniaku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vyvolává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u 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lidí i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zvířat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silné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dráždění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sliznic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zažívacího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dýchacího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ústrojí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pokožky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zraku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cs-CZ" b="0" i="0" dirty="0" smtClean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2590800"/>
            <a:ext cx="6161790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7187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466" name="Picture 2" descr="Zobrazit zdrojový obráze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4451" y="2794270"/>
            <a:ext cx="5255097" cy="3941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/>
          <p:cNvSpPr/>
          <p:nvPr/>
        </p:nvSpPr>
        <p:spPr>
          <a:xfrm>
            <a:off x="152400" y="328642"/>
            <a:ext cx="88392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b="0" i="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Amoniak</a:t>
            </a:r>
            <a:r>
              <a:rPr lang="en-US" b="0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b="0" i="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amonný</a:t>
            </a:r>
            <a:r>
              <a:rPr lang="en-US" b="0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0" i="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iont</a:t>
            </a:r>
            <a:r>
              <a:rPr lang="en-US" b="0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(NH</a:t>
            </a:r>
            <a:r>
              <a:rPr lang="en-US" b="0" i="0" baseline="-250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b="0" i="0" baseline="300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b="0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b="0" i="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jsou</a:t>
            </a:r>
            <a:r>
              <a:rPr lang="en-US" b="0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v </a:t>
            </a:r>
            <a:r>
              <a:rPr lang="en-US" b="0" i="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současnosti</a:t>
            </a:r>
            <a:r>
              <a:rPr lang="en-US" b="0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0" i="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jedním</a:t>
            </a:r>
            <a:r>
              <a:rPr lang="en-US" b="0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z </a:t>
            </a:r>
            <a:r>
              <a:rPr lang="en-US" b="0" i="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nejdůležitějších</a:t>
            </a:r>
            <a:r>
              <a:rPr lang="en-US" b="0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0" i="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polutantů</a:t>
            </a:r>
            <a:r>
              <a:rPr lang="en-US" b="0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0" i="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zatěžujících</a:t>
            </a:r>
            <a:r>
              <a:rPr lang="en-US" b="0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0" i="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ekosystémy</a:t>
            </a:r>
            <a:r>
              <a:rPr lang="en-US" b="0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cs-CZ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b="0" i="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lynný</a:t>
            </a:r>
            <a:r>
              <a:rPr lang="en-US" b="0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0" i="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amoniak</a:t>
            </a:r>
            <a:r>
              <a:rPr lang="en-US" b="0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reaguje</a:t>
            </a:r>
            <a:r>
              <a:rPr lang="en-US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 </a:t>
            </a:r>
            <a:r>
              <a:rPr lang="en-US" b="0" i="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kyselými</a:t>
            </a:r>
            <a:r>
              <a:rPr lang="en-US" b="0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0" i="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polutanty</a:t>
            </a:r>
            <a:r>
              <a:rPr lang="en-US" b="0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(SO</a:t>
            </a:r>
            <a:r>
              <a:rPr lang="cs-CZ" baseline="-25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</a:t>
            </a:r>
            <a:r>
              <a:rPr lang="cs-CZ" baseline="-250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cs-CZ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b="0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0" i="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za</a:t>
            </a:r>
            <a:r>
              <a:rPr lang="en-US" b="0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0" i="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vzniku</a:t>
            </a:r>
            <a:r>
              <a:rPr lang="en-US" b="0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0" i="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amonných</a:t>
            </a:r>
            <a:r>
              <a:rPr lang="en-US" b="0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0" i="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solí</a:t>
            </a:r>
            <a:r>
              <a:rPr lang="cs-CZ" b="0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b="0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cs-CZ" b="0" i="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ev</a:t>
            </a:r>
            <a:r>
              <a:rPr lang="en-US" b="0" i="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ný</a:t>
            </a:r>
            <a:r>
              <a:rPr lang="en-US" b="0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aerosol</a:t>
            </a:r>
            <a:r>
              <a:rPr lang="cs-CZ" b="0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r>
              <a:rPr lang="en-US" b="0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b="0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b="0" i="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monný</a:t>
            </a:r>
            <a:r>
              <a:rPr lang="en-US" b="0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0" i="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iont</a:t>
            </a:r>
            <a:r>
              <a:rPr lang="en-US" b="0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b="0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j</a:t>
            </a:r>
            <a:r>
              <a:rPr lang="en-US" b="0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 </a:t>
            </a:r>
            <a:r>
              <a:rPr lang="cs-CZ" b="0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také</a:t>
            </a:r>
            <a:r>
              <a:rPr lang="en-US" b="0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b="0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přítomen</a:t>
            </a:r>
            <a:r>
              <a:rPr lang="en-US" b="0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0" i="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en-US" b="0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0" i="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srážkách</a:t>
            </a:r>
            <a:r>
              <a:rPr lang="en-US" b="0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b="0" i="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déšť</a:t>
            </a:r>
            <a:r>
              <a:rPr lang="en-US" b="0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b="0" i="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mlha</a:t>
            </a:r>
            <a:r>
              <a:rPr lang="en-US" b="0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b="0" i="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rosa</a:t>
            </a:r>
            <a:r>
              <a:rPr lang="en-US" b="0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cs-CZ" b="0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b="0" i="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Působení</a:t>
            </a:r>
            <a:r>
              <a:rPr lang="cs-CZ" b="0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 čpavku</a:t>
            </a:r>
            <a:r>
              <a:rPr lang="en-US" b="0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b="0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dochází </a:t>
            </a:r>
            <a:r>
              <a:rPr lang="en-US" b="0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 </a:t>
            </a:r>
            <a:r>
              <a:rPr lang="en-US" b="0" i="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eutrofizaci</a:t>
            </a:r>
            <a:r>
              <a:rPr lang="en-US" b="0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0" i="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přírodních</a:t>
            </a:r>
            <a:r>
              <a:rPr lang="en-US" b="0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0" i="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nebo</a:t>
            </a:r>
            <a:r>
              <a:rPr lang="en-US" b="0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0" i="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přírodě</a:t>
            </a:r>
            <a:r>
              <a:rPr lang="en-US" b="0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0" i="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blízkých</a:t>
            </a:r>
            <a:r>
              <a:rPr lang="en-US" b="0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0" i="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ekosystémů</a:t>
            </a:r>
            <a:r>
              <a:rPr lang="en-US" b="0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Pro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vodní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organizmy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zejm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ryby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obojživelníky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) je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amoniak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toxický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 i v nízkých koncentracích.</a:t>
            </a:r>
            <a:r>
              <a:rPr lang="cs-CZ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b="0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US" b="0" i="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livem</a:t>
            </a:r>
            <a:r>
              <a:rPr lang="en-US" b="0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0" i="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čerpání</a:t>
            </a:r>
            <a:r>
              <a:rPr lang="en-US" b="0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0" i="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amoniaku</a:t>
            </a:r>
            <a:r>
              <a:rPr lang="en-US" b="0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0" i="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rostlinami</a:t>
            </a:r>
            <a:r>
              <a:rPr lang="en-US" b="0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b="0" i="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mikroorganizmy</a:t>
            </a:r>
            <a:r>
              <a:rPr lang="en-US" b="0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0" i="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en-US" b="0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0" i="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formě</a:t>
            </a:r>
            <a:r>
              <a:rPr lang="en-US" b="0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0" i="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amonného</a:t>
            </a:r>
            <a:r>
              <a:rPr lang="en-US" b="0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0" i="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iontu</a:t>
            </a:r>
            <a:r>
              <a:rPr lang="en-US" b="0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b="0" i="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při</a:t>
            </a:r>
            <a:r>
              <a:rPr lang="en-US" b="0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0" i="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kterém</a:t>
            </a:r>
            <a:r>
              <a:rPr lang="en-US" b="0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se do </a:t>
            </a:r>
            <a:r>
              <a:rPr lang="en-US" b="0" i="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prostředí</a:t>
            </a:r>
            <a:r>
              <a:rPr lang="en-US" b="0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0" i="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výměnou</a:t>
            </a:r>
            <a:r>
              <a:rPr lang="en-US" b="0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0" i="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dodávají</a:t>
            </a:r>
            <a:r>
              <a:rPr lang="en-US" b="0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0" i="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protony</a:t>
            </a:r>
            <a:r>
              <a:rPr lang="en-US" b="0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b="0" i="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dochází</a:t>
            </a:r>
            <a:r>
              <a:rPr lang="en-US" b="0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k </a:t>
            </a:r>
            <a:r>
              <a:rPr lang="en-US" b="0" i="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sekundární</a:t>
            </a:r>
            <a:r>
              <a:rPr lang="en-US" b="0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0" i="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acidifikaci</a:t>
            </a:r>
            <a:r>
              <a:rPr lang="cs-CZ" b="0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půd</a:t>
            </a:r>
            <a:r>
              <a:rPr lang="en-US" b="0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cs-CZ" b="0" i="0" baseline="30000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711264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733800" cy="639762"/>
          </a:xfrm>
        </p:spPr>
        <p:txBody>
          <a:bodyPr>
            <a:normAutofit/>
          </a:bodyPr>
          <a:lstStyle/>
          <a:p>
            <a:r>
              <a:rPr lang="cs-CZ" sz="2800" b="1" dirty="0" err="1" smtClean="0"/>
              <a:t>Guano</a:t>
            </a:r>
            <a:endParaRPr lang="cs-CZ" sz="2800" b="1" dirty="0"/>
          </a:p>
        </p:txBody>
      </p:sp>
      <p:pic>
        <p:nvPicPr>
          <p:cNvPr id="123906" name="Picture 2" descr="SouvisejÃ­cÃ­ obrÃ¡zek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962400"/>
            <a:ext cx="4113514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/>
          <p:cNvSpPr/>
          <p:nvPr/>
        </p:nvSpPr>
        <p:spPr>
          <a:xfrm>
            <a:off x="158885" y="1143000"/>
            <a:ext cx="5860915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=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nahromaděný trus mořských ptáků či netopýrů, který se postupně za velmi dlouhou dobu nashromáždil do mohutných vrstev. </a:t>
            </a:r>
            <a:endParaRPr lang="cs-CZ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Obsahuje zejména dusičnany a uráty (8-16 % N), fosfáty (8-12 %)  a minerální soli (2-3 %).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3908" name="Picture 4" descr="https://upload.wikimedia.org/wikipedia/commons/3/3f/DSCN5766-guano-glantz_crop_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04800"/>
            <a:ext cx="2673121" cy="3497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délník 2"/>
          <p:cNvSpPr/>
          <p:nvPr/>
        </p:nvSpPr>
        <p:spPr>
          <a:xfrm>
            <a:off x="457200" y="3225995"/>
            <a:ext cx="370165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Ostrov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Chincha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u pobřeží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 Peru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497453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76200"/>
            <a:ext cx="8915400" cy="6689725"/>
          </a:xfrm>
        </p:spPr>
        <p:txBody>
          <a:bodyPr>
            <a:normAutofit/>
          </a:bodyPr>
          <a:lstStyle/>
          <a:p>
            <a:pPr eaLnBrk="1" hangingPunct="1">
              <a:buFont typeface="Wingdings" pitchFamily="2" charset="2"/>
              <a:buNone/>
            </a:pP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Reakce amoniaku s </a:t>
            </a:r>
            <a:r>
              <a:rPr lang="cs-CZ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dikyslíkem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eaLnBrk="1" hangingPunct="1">
              <a:buFont typeface="Wingdings" pitchFamily="2" charset="2"/>
              <a:buNone/>
            </a:pPr>
            <a:endParaRPr lang="cs-CZ" altLang="en-US" sz="1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- na vzduchu nehořlavý, v čistém kyslíku hoří žlutým plamenem, za vyšších tlaků probíhá reakce amoniaku s </a:t>
            </a:r>
            <a:r>
              <a:rPr lang="cs-CZ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dikyslíkem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explozivně</a:t>
            </a:r>
          </a:p>
          <a:p>
            <a:pPr eaLnBrk="1" hangingPunct="1">
              <a:buFont typeface="Wingdings" pitchFamily="2" charset="2"/>
              <a:buNone/>
            </a:pP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- podle </a:t>
            </a:r>
            <a:r>
              <a:rPr lang="cs-CZ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reak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 podmínek oxidace vzniká N</a:t>
            </a:r>
            <a:r>
              <a:rPr lang="cs-CZ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nebo NO: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 4 NH</a:t>
            </a:r>
            <a:r>
              <a:rPr lang="cs-CZ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+ 3 O</a:t>
            </a:r>
            <a:r>
              <a:rPr lang="cs-CZ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2 N</a:t>
            </a:r>
            <a:r>
              <a:rPr lang="cs-CZ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+ 6 H</a:t>
            </a:r>
            <a:r>
              <a:rPr lang="cs-CZ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4 NH</a:t>
            </a:r>
            <a:r>
              <a:rPr lang="cs-CZ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+ 5 O</a:t>
            </a:r>
            <a:r>
              <a:rPr lang="cs-CZ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4 NO + 6 H</a:t>
            </a:r>
            <a:r>
              <a:rPr lang="cs-CZ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O  (při výrobě </a:t>
            </a:r>
            <a:r>
              <a:rPr lang="cs-CZ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kys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 dusičné, </a:t>
            </a:r>
            <a:r>
              <a:rPr lang="cs-CZ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Ostwaldův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proces)</a:t>
            </a:r>
          </a:p>
          <a:p>
            <a:pPr eaLnBrk="1" hangingPunct="1">
              <a:buFont typeface="Wingdings" pitchFamily="2" charset="2"/>
              <a:buNone/>
            </a:pP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buNone/>
            </a:pP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Roztok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amoniaku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vod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>
              <a:lnSpc>
                <a:spcPct val="90000"/>
              </a:lnSpc>
              <a:buNone/>
            </a:pP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krom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solv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molekul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NH</a:t>
            </a:r>
            <a:r>
              <a:rPr lang="en-GB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též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: </a:t>
            </a:r>
          </a:p>
          <a:p>
            <a:pPr>
              <a:lnSpc>
                <a:spcPct val="90000"/>
              </a:lnSpc>
              <a:buNone/>
            </a:pP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NH</a:t>
            </a:r>
            <a:r>
              <a:rPr lang="en-GB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+ H</a:t>
            </a:r>
            <a:r>
              <a:rPr lang="en-GB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O 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NH</a:t>
            </a:r>
            <a:r>
              <a:rPr lang="en-GB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GB" altLang="en-US" sz="20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+ OH </a:t>
            </a:r>
            <a:r>
              <a:rPr lang="en-GB" altLang="en-US" sz="2000" baseline="300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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(NH</a:t>
            </a:r>
            <a:r>
              <a:rPr lang="en-GB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OH je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vod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zcela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disociován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</a:p>
          <a:p>
            <a:pPr>
              <a:lnSpc>
                <a:spcPct val="90000"/>
              </a:lnSpc>
              <a:buNone/>
            </a:pPr>
            <a:r>
              <a:rPr lang="en-GB" alt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Soli </a:t>
            </a:r>
            <a:r>
              <a:rPr lang="en-GB" alt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amonné</a:t>
            </a:r>
            <a:r>
              <a:rPr lang="en-GB" alt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- NH</a:t>
            </a:r>
            <a:r>
              <a:rPr lang="en-GB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GB" altLang="en-US" sz="20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obdoba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solí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alk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kov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ů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 v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tšinou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dob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e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rozpusté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vod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vod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roztoky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amonných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solí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se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silnými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kyselinami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jsou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slab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kyselé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v d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ů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sledku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hydrolýzy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>
              <a:lnSpc>
                <a:spcPct val="90000"/>
              </a:lnSpc>
              <a:buNone/>
            </a:pP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NH</a:t>
            </a:r>
            <a:r>
              <a:rPr lang="en-GB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GB" altLang="en-US" sz="20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+ H</a:t>
            </a:r>
            <a:r>
              <a:rPr lang="en-GB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O 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NH</a:t>
            </a:r>
            <a:r>
              <a:rPr lang="en-GB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+  H</a:t>
            </a:r>
            <a:r>
              <a:rPr lang="en-GB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GB" altLang="en-US" sz="20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(pH 1 M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roztok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ů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je 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cca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4,7)</a:t>
            </a:r>
          </a:p>
          <a:p>
            <a:pPr>
              <a:lnSpc>
                <a:spcPct val="90000"/>
              </a:lnSpc>
              <a:buNone/>
            </a:pP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Zah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íváním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amonné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soli t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kají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za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disociace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 nap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chlorid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amonný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salmiak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): </a:t>
            </a:r>
          </a:p>
          <a:p>
            <a:pPr>
              <a:lnSpc>
                <a:spcPct val="90000"/>
              </a:lnSpc>
              <a:buNone/>
            </a:pP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NH</a:t>
            </a:r>
            <a:r>
              <a:rPr lang="en-GB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Cl (s)  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NH</a:t>
            </a:r>
            <a:r>
              <a:rPr lang="en-GB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(g)  +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HCl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(g)</a:t>
            </a:r>
          </a:p>
          <a:p>
            <a:pPr eaLnBrk="1" hangingPunct="1">
              <a:buFont typeface="Wingdings" pitchFamily="2" charset="2"/>
              <a:buNone/>
            </a:pPr>
            <a:endParaRPr lang="cs-CZ" alt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5876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2" descr="VÃ½sledek obrÃ¡zku pro ammonia nitrate explosion before aft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020112"/>
            <a:ext cx="3714751" cy="2786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914400" y="2438400"/>
            <a:ext cx="318548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BASF, </a:t>
            </a:r>
            <a:r>
              <a:rPr lang="cs-CZ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Oppau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, 1927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výbuch dusičnanu amonného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304799" y="381000"/>
            <a:ext cx="8667751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Dusi</a:t>
            </a:r>
            <a:r>
              <a:rPr lang="cs-CZ" alt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nan </a:t>
            </a:r>
            <a:r>
              <a:rPr lang="en-GB" alt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amonný</a:t>
            </a:r>
            <a:r>
              <a:rPr lang="en-GB" alt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za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mírných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teplot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(do 300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20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C)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disociuje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reversibiln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		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NH</a:t>
            </a:r>
            <a:r>
              <a:rPr lang="en-GB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NO</a:t>
            </a:r>
            <a:r>
              <a:rPr lang="en-GB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(s) ↔ NH</a:t>
            </a:r>
            <a:r>
              <a:rPr lang="en-GB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(g) + HNO</a:t>
            </a:r>
            <a:r>
              <a:rPr lang="en-GB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(g) </a:t>
            </a:r>
          </a:p>
          <a:p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za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vyšších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teplot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nastává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irreversibilní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rozklad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		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NH</a:t>
            </a:r>
            <a:r>
              <a:rPr lang="en-GB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NO</a:t>
            </a:r>
            <a:r>
              <a:rPr lang="en-GB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(s) 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N</a:t>
            </a:r>
            <a:r>
              <a:rPr lang="en-GB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O(g) + 2 H</a:t>
            </a:r>
            <a:r>
              <a:rPr lang="en-GB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O(g) </a:t>
            </a:r>
          </a:p>
        </p:txBody>
      </p:sp>
      <p:sp>
        <p:nvSpPr>
          <p:cNvPr id="6" name="Obdélník 5"/>
          <p:cNvSpPr/>
          <p:nvPr/>
        </p:nvSpPr>
        <p:spPr>
          <a:xfrm>
            <a:off x="257074" y="4572000"/>
            <a:ext cx="87632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Uhli</a:t>
            </a:r>
            <a:r>
              <a:rPr lang="cs-CZ" alt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itan</a:t>
            </a:r>
            <a:r>
              <a:rPr lang="en-GB" alt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amonný</a:t>
            </a:r>
            <a:endParaRPr lang="en-GB" altLang="en-US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snadný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úplný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rozklad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plynné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složky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už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p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60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20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C:    </a:t>
            </a:r>
          </a:p>
          <a:p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(NH</a:t>
            </a:r>
            <a:r>
              <a:rPr lang="en-GB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GB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CO</a:t>
            </a:r>
            <a:r>
              <a:rPr lang="en-GB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(s) 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2 NH</a:t>
            </a:r>
            <a:r>
              <a:rPr lang="en-GB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(g) +  H</a:t>
            </a:r>
            <a:r>
              <a:rPr lang="en-GB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O (g) + CO</a:t>
            </a:r>
            <a:r>
              <a:rPr lang="en-GB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(g)</a:t>
            </a:r>
            <a:endParaRPr lang="cs-CZ" alt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alt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alt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Síran amonný </a:t>
            </a:r>
          </a:p>
          <a:p>
            <a:r>
              <a:rPr lang="cs-CZ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hnoji</a:t>
            </a:r>
            <a:r>
              <a:rPr lang="en-US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sni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ž</a:t>
            </a:r>
            <a:r>
              <a:rPr lang="en-US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uje</a:t>
            </a:r>
            <a:r>
              <a:rPr lang="en-US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pH 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půdy), vzniká při odstraňování NH</a:t>
            </a:r>
            <a:r>
              <a:rPr lang="cs-CZ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ze vzduchu.</a:t>
            </a:r>
          </a:p>
          <a:p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339031585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87362"/>
          </a:xfrm>
        </p:spPr>
        <p:txBody>
          <a:bodyPr>
            <a:normAutofit fontScale="90000"/>
          </a:bodyPr>
          <a:lstStyle/>
          <a:p>
            <a:r>
              <a:rPr lang="cs-CZ" sz="2800" b="1" dirty="0" smtClean="0"/>
              <a:t>Dusičnan amonný</a:t>
            </a:r>
            <a:endParaRPr lang="cs-CZ" sz="2800" b="1" dirty="0"/>
          </a:p>
        </p:txBody>
      </p:sp>
      <p:pic>
        <p:nvPicPr>
          <p:cNvPr id="105474" name="Picture 2" descr="VÃ½sledek obrÃ¡zku pro ammonia nitrate explosion before aft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828800"/>
            <a:ext cx="85725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364834" y="1143000"/>
            <a:ext cx="13197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Před explozí</a:t>
            </a:r>
            <a:endParaRPr lang="cs-CZ" dirty="0"/>
          </a:p>
        </p:txBody>
      </p:sp>
      <p:sp>
        <p:nvSpPr>
          <p:cNvPr id="6" name="TextovéPole 5"/>
          <p:cNvSpPr txBox="1"/>
          <p:nvPr/>
        </p:nvSpPr>
        <p:spPr>
          <a:xfrm>
            <a:off x="4724400" y="1295400"/>
            <a:ext cx="11225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Po explozi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9802504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228600"/>
            <a:ext cx="8839200" cy="6477000"/>
          </a:xfrm>
        </p:spPr>
        <p:txBody>
          <a:bodyPr>
            <a:normAutofit/>
          </a:bodyPr>
          <a:lstStyle/>
          <a:p>
            <a:pPr marL="0" indent="0" algn="just" eaLnBrk="1" hangingPunct="1">
              <a:buFont typeface="Wingdings" pitchFamily="2" charset="2"/>
              <a:buNone/>
            </a:pP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Postupnou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náhradou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atom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ů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vodíku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v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molekule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amoniaku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atomem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kovu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nebo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at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skupinou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vzniklou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z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oxokyseliny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odtržením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-OH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skupiny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) se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odvozují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cs-CZ" alt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amidy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(-NH</a:t>
            </a:r>
            <a:r>
              <a:rPr lang="en-GB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), </a:t>
            </a:r>
            <a:endParaRPr lang="cs-CZ" alt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imidy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(=NH) a </a:t>
            </a:r>
            <a:endParaRPr lang="cs-CZ" alt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nitridy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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N). </a:t>
            </a:r>
          </a:p>
          <a:p>
            <a:pPr eaLnBrk="1" hangingPunct="1">
              <a:buFont typeface="Wingdings" pitchFamily="2" charset="2"/>
              <a:buNone/>
            </a:pP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en-GB" alt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Amidy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kov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ů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jsou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pevné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kryst</a:t>
            </a:r>
            <a:r>
              <a:rPr lang="cs-CZ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alické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látky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 p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ipravují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se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rozpoušt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ním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alk</a:t>
            </a:r>
            <a:r>
              <a:rPr lang="cs-CZ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alických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kov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ů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v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kapal</a:t>
            </a:r>
            <a:r>
              <a:rPr lang="cs-CZ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ném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NH</a:t>
            </a:r>
            <a:r>
              <a:rPr lang="en-GB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za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platinové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ern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jako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katalyzátoru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		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2 Na + 2 NH</a:t>
            </a:r>
            <a:r>
              <a:rPr lang="en-GB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2 NaNH</a:t>
            </a:r>
            <a:r>
              <a:rPr lang="en-GB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+ H</a:t>
            </a:r>
            <a:r>
              <a:rPr lang="en-GB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  <a:p>
            <a:pPr eaLnBrk="1" hangingPunct="1">
              <a:buFont typeface="Wingdings" pitchFamily="2" charset="2"/>
              <a:buNone/>
            </a:pP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zah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átím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se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amidy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rozkládají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amoniak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imidy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imidy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se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dále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rozkládají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amoniak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nitridy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		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2 NaNH</a:t>
            </a:r>
            <a:r>
              <a:rPr lang="en-GB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Na</a:t>
            </a:r>
            <a:r>
              <a:rPr lang="en-GB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NH + NH</a:t>
            </a:r>
            <a:r>
              <a:rPr lang="en-GB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		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3 Na</a:t>
            </a:r>
            <a:r>
              <a:rPr lang="en-GB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NH 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2 Na</a:t>
            </a:r>
            <a:r>
              <a:rPr lang="en-GB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N + NH</a:t>
            </a:r>
            <a:r>
              <a:rPr lang="en-GB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cs-CZ" altLang="en-US" sz="2000" baseline="-25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152400" y="5791200"/>
            <a:ext cx="88392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Silné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zásady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 v organické syntéze pro 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nukleofilní substituce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 polymerizace 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apod.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946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 descr="StrukturnÃ­ vzore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5029200"/>
            <a:ext cx="2038350" cy="1644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" y="152400"/>
            <a:ext cx="8991600" cy="5715000"/>
          </a:xfrm>
        </p:spPr>
        <p:txBody>
          <a:bodyPr>
            <a:normAutofit/>
          </a:bodyPr>
          <a:lstStyle/>
          <a:p>
            <a:pPr marL="0" indent="0" eaLnBrk="1" hangingPunct="1">
              <a:buFont typeface="Wingdings" pitchFamily="2" charset="2"/>
              <a:buNone/>
            </a:pP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Náhradou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vodíku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v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amoniaku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atomem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elektronegativn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jšího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prvku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se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odvozují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aminy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 nap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.: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		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NH</a:t>
            </a:r>
            <a:r>
              <a:rPr lang="en-GB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+ Cl</a:t>
            </a:r>
            <a:r>
              <a:rPr lang="en-GB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NH</a:t>
            </a:r>
            <a:r>
              <a:rPr lang="en-GB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Cl  +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HCl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chloramin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cs-CZ" alt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cs-CZ" alt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GB" alt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hloramin</a:t>
            </a:r>
            <a:r>
              <a:rPr lang="en-GB" alt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se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v nízké koncentraci běžně používá pro dezinfekci vody ve veřejných vodovodních sítích jako alternativa chlorování.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NH</a:t>
            </a:r>
            <a:r>
              <a:rPr lang="cs-CZ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Cl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má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menší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tendenci reagovat s organickými 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materiály, voda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upravená chloraminem postrádá zápach chloru typický pro chlorovanou vodu a má lepší chuť.</a:t>
            </a:r>
            <a:endParaRPr lang="en-GB" alt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cs-CZ" altLang="en-US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cs-CZ" altLang="en-US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en-GB" alt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NH</a:t>
            </a:r>
            <a:r>
              <a:rPr lang="en-GB" altLang="en-US" sz="20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OH (</a:t>
            </a:r>
            <a:r>
              <a:rPr lang="en-GB" alt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Hydroxylamin</a:t>
            </a:r>
            <a:r>
              <a:rPr lang="en-GB" alt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GB" alt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cs-CZ" altLang="en-US" sz="1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bílá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krystalická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látka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nestálá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hygroskopická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slabá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zásada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- se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silnými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kyselinami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tvo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í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stálé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soli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hydroxylaminia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[NH</a:t>
            </a:r>
            <a:r>
              <a:rPr lang="en-GB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OH]</a:t>
            </a:r>
            <a:r>
              <a:rPr lang="en-GB" altLang="en-US" sz="20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  <a:p>
            <a:pPr eaLnBrk="1" hangingPunct="1">
              <a:buFont typeface="Wingdings" pitchFamily="2" charset="2"/>
              <a:buNone/>
            </a:pP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zna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jedovatý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reduk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ní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inidlo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eaLnBrk="1" hangingPunct="1">
              <a:buFont typeface="Wingdings" pitchFamily="2" charset="2"/>
              <a:buNone/>
            </a:pP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dobré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koordina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ní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schopnosti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(z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eteln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nukleofilní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charakter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endParaRPr lang="cs-CZ" alt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5716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228600"/>
            <a:ext cx="8839200" cy="6096000"/>
          </a:xfrm>
        </p:spPr>
        <p:txBody>
          <a:bodyPr>
            <a:normAutofit/>
          </a:bodyPr>
          <a:lstStyle/>
          <a:p>
            <a:pPr marL="0" indent="0" eaLnBrk="1" hangingPunct="1">
              <a:buNone/>
            </a:pPr>
            <a:r>
              <a:rPr lang="en-GB" alt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GB" altLang="en-US" sz="20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GB" altLang="en-US" sz="20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GB" alt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GB" alt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Hydrazin</a:t>
            </a:r>
            <a:r>
              <a:rPr lang="en-GB" alt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eaLnBrk="1" hangingPunct="1">
              <a:buFont typeface="Wingdings" pitchFamily="2" charset="2"/>
              <a:buNone/>
            </a:pPr>
            <a:endParaRPr lang="cs-CZ" alt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bezbarvá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kapalina slabého čpavého zápachu, podobného čpavku, jedovatá, silně zásaditá, tedy žíravá. Připravuje se reakcí vodného roztoku amoniaku s roztokem chlornanových solí, např. chlornanu sodného podle rovnice</a:t>
            </a:r>
          </a:p>
          <a:p>
            <a:pPr marL="0" indent="0">
              <a:buNone/>
            </a:pP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	2 NH</a:t>
            </a:r>
            <a:r>
              <a:rPr lang="cs-CZ" sz="2000" baseline="-2500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 + </a:t>
            </a:r>
            <a:r>
              <a:rPr lang="cs-CZ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NaClO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→ N</a:t>
            </a:r>
            <a:r>
              <a:rPr lang="cs-CZ" sz="2000" baseline="-2500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cs-CZ" sz="2000" baseline="-2500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 + H</a:t>
            </a:r>
            <a:r>
              <a:rPr lang="cs-CZ" sz="2000" baseline="-2500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O + </a:t>
            </a:r>
            <a:r>
              <a:rPr lang="cs-CZ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NaCl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>
              <a:buNone/>
            </a:pP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Fyzikální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vlastnosti hydrazinu jsou velmi podobné 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vodě,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chemické jsou však velmi odlišné. S vodou tvoří krystalický 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monohydrát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.H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O.</a:t>
            </a:r>
          </a:p>
          <a:p>
            <a:pPr eaLnBrk="1" hangingPunct="1">
              <a:buFont typeface="Wingdings" pitchFamily="2" charset="2"/>
              <a:buNone/>
            </a:pPr>
            <a:endParaRPr lang="cs-CZ" alt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slabá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zásada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poskytuje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dv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ady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solí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hydrazinia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		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GB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GB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 +  H</a:t>
            </a:r>
            <a:r>
              <a:rPr lang="en-GB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O  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 N</a:t>
            </a:r>
            <a:r>
              <a:rPr lang="en-GB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GB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GB" altLang="en-US" sz="20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+  OH </a:t>
            </a:r>
            <a:r>
              <a:rPr lang="en-GB" altLang="en-US" sz="2000" baseline="300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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</a:t>
            </a:r>
            <a:endParaRPr lang="cs-CZ" alt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		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GB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GB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GB" altLang="en-US" sz="20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+  H</a:t>
            </a:r>
            <a:r>
              <a:rPr lang="en-GB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O  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 N</a:t>
            </a:r>
            <a:r>
              <a:rPr lang="en-GB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GB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GB" altLang="en-US" sz="20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2+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+ OH </a:t>
            </a:r>
            <a:r>
              <a:rPr lang="en-GB" altLang="en-US" sz="2000" baseline="300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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eaLnBrk="1" hangingPunct="1">
              <a:buFont typeface="Wingdings" pitchFamily="2" charset="2"/>
              <a:buNone/>
            </a:pP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bezvodý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hydrazin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je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bezbarvá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kapalina</a:t>
            </a:r>
            <a:endParaRPr lang="en-GB" alt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vzduchu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ho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í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za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vývoje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tepla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dusík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vodu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eaLnBrk="1" hangingPunct="1">
              <a:buFont typeface="Wingdings" pitchFamily="2" charset="2"/>
              <a:buNone/>
            </a:pP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komer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se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dodává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jako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hydrazin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hydrochlorid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chlorid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hydrazinia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[N</a:t>
            </a:r>
            <a:r>
              <a:rPr lang="en-GB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GB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]Cl d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íve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psaný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jako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adukt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N</a:t>
            </a:r>
            <a:r>
              <a:rPr lang="en-GB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GB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.HCl - p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ů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vod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obchodního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názvu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</a:p>
          <a:p>
            <a:pPr eaLnBrk="1" hangingPunct="1">
              <a:buFont typeface="Wingdings" pitchFamily="2" charset="2"/>
              <a:buNone/>
            </a:pP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v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zásad</a:t>
            </a:r>
            <a:r>
              <a:rPr lang="en-US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it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ý</a:t>
            </a:r>
            <a:r>
              <a:rPr lang="en-US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roztocích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je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hydrazin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silné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reduk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ční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inidlo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cs-CZ" alt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8850" name="Picture 2" descr="VÃ½sledek obrÃ¡zku pro hydrazi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2409" y="3344790"/>
            <a:ext cx="1995791" cy="1616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4204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476250"/>
            <a:ext cx="8763000" cy="6153150"/>
          </a:xfrm>
        </p:spPr>
        <p:txBody>
          <a:bodyPr>
            <a:noAutofit/>
          </a:bodyPr>
          <a:lstStyle/>
          <a:p>
            <a:pPr eaLnBrk="1" hangingPunct="1">
              <a:buFont typeface="Wingdings" pitchFamily="2" charset="2"/>
              <a:buNone/>
            </a:pP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Vzhledem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k r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ů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stu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elektropozitivního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charakteru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roste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iontovost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vazby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nap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 u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slou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enin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typu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MCl</a:t>
            </a:r>
            <a:r>
              <a:rPr lang="en-GB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- proto se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liší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chování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t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chto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slou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enin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v</a:t>
            </a:r>
            <a:r>
              <a:rPr lang="cs-CZ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ůč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vod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PCl</a:t>
            </a:r>
            <a:r>
              <a:rPr lang="en-GB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se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vodou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okamžit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hydrolyzuje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za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vzniku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H</a:t>
            </a:r>
            <a:r>
              <a:rPr lang="en-GB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PO</a:t>
            </a:r>
            <a:r>
              <a:rPr lang="en-GB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zatímco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trihalogenidy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ostatních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prvk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ů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tvo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í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roztoky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které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se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pomalu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hydrolyzují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(u AsCl</a:t>
            </a:r>
            <a:r>
              <a:rPr lang="en-GB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As</a:t>
            </a:r>
            <a:r>
              <a:rPr lang="en-GB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GB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 u SbCl</a:t>
            </a:r>
            <a:r>
              <a:rPr lang="en-GB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a BiCl</a:t>
            </a:r>
            <a:r>
              <a:rPr lang="en-GB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SbOCl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BiOCl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cs-CZ" alt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odél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skupiny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roste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kovový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charakter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N a P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jsou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nekovy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 As a Sb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jsou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polokovy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 Bi je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typickým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kovem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eaLnBrk="1" hangingPunct="1">
              <a:buFont typeface="Wingdings" pitchFamily="2" charset="2"/>
              <a:buNone/>
            </a:pPr>
            <a:endParaRPr lang="cs-CZ" alt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4309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76200" y="690264"/>
            <a:ext cx="8915400" cy="558805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253920" tIns="31740" rIns="0" bIns="15870" numCol="1" anchor="ctr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20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cs typeface="Arial" pitchFamily="34" charset="0"/>
              </a:rPr>
              <a:t>Nejvíce hydrazinu se spotřebuje jako </a:t>
            </a:r>
            <a:r>
              <a:rPr kumimoji="0" lang="cs-CZ" altLang="cs-CZ" sz="20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palivo v raketových motorech</a:t>
            </a:r>
            <a:r>
              <a:rPr kumimoji="0" lang="cs-CZ" altLang="cs-CZ" sz="20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. </a:t>
            </a:r>
            <a:r>
              <a:rPr kumimoji="0" lang="cs-CZ" altLang="cs-CZ" sz="20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cs typeface="Arial" pitchFamily="34" charset="0"/>
              </a:rPr>
              <a:t>Používá se jako jednosložková pohonná látka (</a:t>
            </a:r>
            <a:r>
              <a:rPr kumimoji="0" lang="cs-CZ" altLang="cs-CZ" sz="2000" b="0" i="0" u="none" strike="noStrike" cap="none" normalizeH="0" baseline="0" dirty="0" err="1" smtClean="0">
                <a:ln>
                  <a:noFill/>
                </a:ln>
                <a:solidFill>
                  <a:srgbClr val="A55858"/>
                </a:solidFill>
                <a:effectLst/>
                <a:latin typeface="Arial" pitchFamily="34" charset="0"/>
                <a:cs typeface="Arial" pitchFamily="34" charset="0"/>
                <a:hlinkClick r:id="rId2" tooltip="Monopropelant (stránka neexistuje)"/>
              </a:rPr>
              <a:t>monopropelant</a:t>
            </a:r>
            <a:r>
              <a:rPr kumimoji="0" lang="cs-CZ" altLang="cs-CZ" sz="20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cs typeface="Arial" pitchFamily="34" charset="0"/>
              </a:rPr>
              <a:t>), kde se využívá jeho rozkladu na vodík a dusík na </a:t>
            </a:r>
            <a:r>
              <a:rPr kumimoji="0" lang="cs-CZ" altLang="cs-CZ" sz="2000" b="0" i="0" u="none" strike="noStrike" cap="none" normalizeH="0" baseline="0" dirty="0" smtClean="0">
                <a:ln>
                  <a:noFill/>
                </a:ln>
                <a:solidFill>
                  <a:srgbClr val="0B0080"/>
                </a:solidFill>
                <a:effectLst/>
                <a:latin typeface="Arial" pitchFamily="34" charset="0"/>
                <a:cs typeface="Arial" pitchFamily="34" charset="0"/>
              </a:rPr>
              <a:t>katalyzátorech</a:t>
            </a:r>
            <a:r>
              <a:rPr kumimoji="0" lang="cs-CZ" altLang="cs-CZ" sz="20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cs typeface="Arial" pitchFamily="34" charset="0"/>
              </a:rPr>
              <a:t> podle rovnice</a:t>
            </a:r>
            <a:endParaRPr kumimoji="0" lang="cs-CZ" altLang="cs-CZ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457200" marR="0" lvl="1" indent="-4572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20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cs typeface="Arial" pitchFamily="34" charset="0"/>
              </a:rPr>
              <a:t>				N</a:t>
            </a:r>
            <a:r>
              <a:rPr kumimoji="0" lang="cs-CZ" altLang="cs-CZ" sz="2000" b="0" i="0" u="none" strike="noStrike" cap="none" normalizeH="0" baseline="-30000" dirty="0" smtClean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cs typeface="Arial" pitchFamily="34" charset="0"/>
              </a:rPr>
              <a:t>2</a:t>
            </a:r>
            <a:r>
              <a:rPr kumimoji="0" lang="cs-CZ" altLang="cs-CZ" sz="20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cs typeface="Arial" pitchFamily="34" charset="0"/>
              </a:rPr>
              <a:t>H</a:t>
            </a:r>
            <a:r>
              <a:rPr kumimoji="0" lang="cs-CZ" altLang="cs-CZ" sz="2000" b="0" i="0" u="none" strike="noStrike" cap="none" normalizeH="0" baseline="-30000" dirty="0" smtClean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cs typeface="Arial" pitchFamily="34" charset="0"/>
              </a:rPr>
              <a:t>4</a:t>
            </a:r>
            <a:r>
              <a:rPr kumimoji="0" lang="cs-CZ" altLang="cs-CZ" sz="20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cs typeface="Arial" pitchFamily="34" charset="0"/>
              </a:rPr>
              <a:t> → N</a:t>
            </a:r>
            <a:r>
              <a:rPr kumimoji="0" lang="cs-CZ" altLang="cs-CZ" sz="2000" b="0" i="0" u="none" strike="noStrike" cap="none" normalizeH="0" baseline="-30000" dirty="0" smtClean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cs typeface="Arial" pitchFamily="34" charset="0"/>
              </a:rPr>
              <a:t>2</a:t>
            </a:r>
            <a:r>
              <a:rPr kumimoji="0" lang="cs-CZ" altLang="cs-CZ" sz="20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cs typeface="Arial" pitchFamily="34" charset="0"/>
              </a:rPr>
              <a:t> + 2H</a:t>
            </a:r>
            <a:r>
              <a:rPr kumimoji="0" lang="cs-CZ" altLang="cs-CZ" sz="2000" b="0" i="0" u="none" strike="noStrike" cap="none" normalizeH="0" baseline="-30000" dirty="0" smtClean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cs typeface="Arial" pitchFamily="34" charset="0"/>
              </a:rPr>
              <a:t>2</a:t>
            </a:r>
            <a:r>
              <a:rPr kumimoji="0" lang="cs-CZ" altLang="cs-CZ" sz="20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cs typeface="Arial" pitchFamily="34" charset="0"/>
              </a:rPr>
              <a:t>,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20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cs typeface="Arial" pitchFamily="34" charset="0"/>
              </a:rPr>
              <a:t>nebo jako jedna ze složek dvousložkové pohonné látky (</a:t>
            </a:r>
            <a:r>
              <a:rPr kumimoji="0" lang="cs-CZ" altLang="cs-CZ" sz="2000" b="0" i="0" u="none" strike="noStrike" cap="none" normalizeH="0" baseline="0" dirty="0" err="1" smtClean="0">
                <a:ln>
                  <a:noFill/>
                </a:ln>
                <a:solidFill>
                  <a:srgbClr val="A55858"/>
                </a:solidFill>
                <a:effectLst/>
                <a:latin typeface="Arial" pitchFamily="34" charset="0"/>
                <a:cs typeface="Arial" pitchFamily="34" charset="0"/>
                <a:hlinkClick r:id="rId3" tooltip="Bipropelant (stránka neexistuje)"/>
              </a:rPr>
              <a:t>bipropelantu</a:t>
            </a:r>
            <a:r>
              <a:rPr kumimoji="0" lang="cs-CZ" altLang="cs-CZ" sz="20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cs typeface="Arial" pitchFamily="34" charset="0"/>
              </a:rPr>
              <a:t>), přičemž jako okysličovadlo se nejčastěji používá </a:t>
            </a:r>
            <a:r>
              <a:rPr kumimoji="0" lang="cs-CZ" altLang="cs-CZ" sz="2000" b="0" i="0" u="none" strike="noStrike" cap="none" normalizeH="0" baseline="0" dirty="0" smtClean="0">
                <a:ln>
                  <a:noFill/>
                </a:ln>
                <a:solidFill>
                  <a:srgbClr val="0B0080"/>
                </a:solidFill>
                <a:effectLst/>
                <a:latin typeface="Arial" pitchFamily="34" charset="0"/>
                <a:cs typeface="Arial" pitchFamily="34" charset="0"/>
              </a:rPr>
              <a:t>oxid dusičitý</a:t>
            </a:r>
            <a:r>
              <a:rPr kumimoji="0" lang="cs-CZ" altLang="cs-CZ" sz="20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cs typeface="Arial" pitchFamily="34" charset="0"/>
              </a:rPr>
              <a:t>; spalování probíhá dle rovnice</a:t>
            </a:r>
            <a:endParaRPr kumimoji="0" lang="cs-CZ" altLang="cs-CZ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457200" marR="0" lvl="1" indent="-4572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20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cs typeface="Arial" pitchFamily="34" charset="0"/>
              </a:rPr>
              <a:t>				2N</a:t>
            </a:r>
            <a:r>
              <a:rPr kumimoji="0" lang="cs-CZ" altLang="cs-CZ" sz="2000" b="0" i="0" u="none" strike="noStrike" cap="none" normalizeH="0" baseline="-30000" dirty="0" smtClean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cs typeface="Arial" pitchFamily="34" charset="0"/>
              </a:rPr>
              <a:t>2</a:t>
            </a:r>
            <a:r>
              <a:rPr kumimoji="0" lang="cs-CZ" altLang="cs-CZ" sz="20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cs typeface="Arial" pitchFamily="34" charset="0"/>
              </a:rPr>
              <a:t>H</a:t>
            </a:r>
            <a:r>
              <a:rPr kumimoji="0" lang="cs-CZ" altLang="cs-CZ" sz="2000" b="0" i="0" u="none" strike="noStrike" cap="none" normalizeH="0" baseline="-30000" dirty="0" smtClean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cs typeface="Arial" pitchFamily="34" charset="0"/>
              </a:rPr>
              <a:t>4</a:t>
            </a:r>
            <a:r>
              <a:rPr kumimoji="0" lang="cs-CZ" altLang="cs-CZ" sz="20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cs typeface="Arial" pitchFamily="34" charset="0"/>
              </a:rPr>
              <a:t> + N</a:t>
            </a:r>
            <a:r>
              <a:rPr kumimoji="0" lang="cs-CZ" altLang="cs-CZ" sz="2000" b="0" i="0" u="none" strike="noStrike" cap="none" normalizeH="0" baseline="-30000" dirty="0" smtClean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cs typeface="Arial" pitchFamily="34" charset="0"/>
              </a:rPr>
              <a:t>2</a:t>
            </a:r>
            <a:r>
              <a:rPr kumimoji="0" lang="cs-CZ" altLang="cs-CZ" sz="20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cs typeface="Arial" pitchFamily="34" charset="0"/>
              </a:rPr>
              <a:t>O</a:t>
            </a:r>
            <a:r>
              <a:rPr kumimoji="0" lang="cs-CZ" altLang="cs-CZ" sz="2000" b="0" i="0" u="none" strike="noStrike" cap="none" normalizeH="0" baseline="-30000" dirty="0" smtClean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cs typeface="Arial" pitchFamily="34" charset="0"/>
              </a:rPr>
              <a:t>4</a:t>
            </a:r>
            <a:r>
              <a:rPr kumimoji="0" lang="cs-CZ" altLang="cs-CZ" sz="20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cs typeface="Arial" pitchFamily="34" charset="0"/>
              </a:rPr>
              <a:t>→ 3N</a:t>
            </a:r>
            <a:r>
              <a:rPr kumimoji="0" lang="cs-CZ" altLang="cs-CZ" sz="2000" b="0" i="0" u="none" strike="noStrike" cap="none" normalizeH="0" baseline="-30000" dirty="0" smtClean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cs typeface="Arial" pitchFamily="34" charset="0"/>
              </a:rPr>
              <a:t>2</a:t>
            </a:r>
            <a:r>
              <a:rPr kumimoji="0" lang="cs-CZ" altLang="cs-CZ" sz="20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cs typeface="Arial" pitchFamily="34" charset="0"/>
              </a:rPr>
              <a:t> + 4H</a:t>
            </a:r>
            <a:r>
              <a:rPr kumimoji="0" lang="cs-CZ" altLang="cs-CZ" sz="2000" b="0" i="0" u="none" strike="noStrike" cap="none" normalizeH="0" baseline="-30000" dirty="0" smtClean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cs typeface="Arial" pitchFamily="34" charset="0"/>
              </a:rPr>
              <a:t>2</a:t>
            </a:r>
            <a:r>
              <a:rPr kumimoji="0" lang="cs-CZ" altLang="cs-CZ" sz="20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cs typeface="Arial" pitchFamily="34" charset="0"/>
              </a:rPr>
              <a:t>O.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20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cs typeface="Arial" pitchFamily="34" charset="0"/>
              </a:rPr>
              <a:t>Směs hydrazinu s oxidem dusičitým je </a:t>
            </a:r>
            <a:r>
              <a:rPr kumimoji="0" lang="cs-CZ" altLang="cs-CZ" sz="2000" b="0" i="0" u="none" strike="noStrike" cap="none" normalizeH="0" baseline="0" dirty="0" err="1" smtClean="0">
                <a:ln>
                  <a:noFill/>
                </a:ln>
                <a:solidFill>
                  <a:srgbClr val="0B0080"/>
                </a:solidFill>
                <a:effectLst/>
                <a:latin typeface="Arial" pitchFamily="34" charset="0"/>
                <a:cs typeface="Arial" pitchFamily="34" charset="0"/>
                <a:hlinkClick r:id="rId4" tooltip="Hypergolická reakce"/>
              </a:rPr>
              <a:t>hypergolická</a:t>
            </a:r>
            <a:r>
              <a:rPr kumimoji="0" lang="cs-CZ" altLang="cs-CZ" sz="20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cs typeface="Arial" pitchFamily="34" charset="0"/>
              </a:rPr>
              <a:t>, tj. uvedená reakce započne automaticky po smíchání obou složek pohonné látky. Proto při použití této směsi jsou raketové motory jednodušší, neboť nepotřebují zážehový systém. Méně často se jako okysličovadlo používá dýmavá </a:t>
            </a:r>
            <a:r>
              <a:rPr kumimoji="0" lang="cs-CZ" altLang="cs-CZ" sz="2000" b="0" i="0" u="none" strike="noStrike" cap="none" normalizeH="0" baseline="0" dirty="0" smtClean="0">
                <a:ln>
                  <a:noFill/>
                </a:ln>
                <a:solidFill>
                  <a:srgbClr val="0B0080"/>
                </a:solidFill>
                <a:effectLst/>
                <a:latin typeface="Arial" pitchFamily="34" charset="0"/>
                <a:cs typeface="Arial" pitchFamily="34" charset="0"/>
              </a:rPr>
              <a:t>kyselina dusičná</a:t>
            </a:r>
            <a:r>
              <a:rPr kumimoji="0" lang="cs-CZ" altLang="cs-CZ" sz="20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cs typeface="Arial" pitchFamily="34" charset="0"/>
              </a:rPr>
              <a:t> (směs zvaná „ďáblův jed“) nebo kapalný </a:t>
            </a:r>
            <a:r>
              <a:rPr kumimoji="0" lang="cs-CZ" altLang="cs-CZ" sz="2000" b="0" i="0" u="none" strike="noStrike" cap="none" normalizeH="0" baseline="0" dirty="0" smtClean="0">
                <a:ln>
                  <a:noFill/>
                </a:ln>
                <a:solidFill>
                  <a:srgbClr val="0B0080"/>
                </a:solidFill>
                <a:effectLst/>
                <a:latin typeface="Arial" pitchFamily="34" charset="0"/>
                <a:cs typeface="Arial" pitchFamily="34" charset="0"/>
              </a:rPr>
              <a:t>kyslík</a:t>
            </a:r>
            <a:r>
              <a:rPr kumimoji="0" lang="cs-CZ" altLang="cs-CZ" sz="20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cs typeface="Arial" pitchFamily="34" charset="0"/>
              </a:rPr>
              <a:t>.</a:t>
            </a:r>
            <a:endParaRPr kumimoji="0" lang="cs-CZ" altLang="cs-CZ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lvl="0" algn="just" eaLnBrk="0" hangingPunct="0"/>
            <a:r>
              <a:rPr kumimoji="0" lang="cs-CZ" altLang="cs-CZ" sz="20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cs typeface="Arial" pitchFamily="34" charset="0"/>
              </a:rPr>
              <a:t>    Vzhledem k vysokému </a:t>
            </a:r>
            <a:r>
              <a:rPr kumimoji="0" lang="cs-CZ" altLang="cs-CZ" sz="2000" b="0" i="0" u="none" strike="noStrike" cap="none" normalizeH="0" baseline="0" dirty="0" smtClean="0">
                <a:ln>
                  <a:noFill/>
                </a:ln>
                <a:solidFill>
                  <a:srgbClr val="0B0080"/>
                </a:solidFill>
                <a:effectLst/>
                <a:latin typeface="Arial" pitchFamily="34" charset="0"/>
                <a:cs typeface="Arial" pitchFamily="34" charset="0"/>
              </a:rPr>
              <a:t>bodu varu</a:t>
            </a:r>
            <a:r>
              <a:rPr kumimoji="0" lang="cs-CZ" altLang="cs-CZ" sz="20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cs typeface="Arial" pitchFamily="34" charset="0"/>
              </a:rPr>
              <a:t> hydrazinu se jedná o tzv. skladovatelnou pohonnou látku (na rozdíl např. od kapalného </a:t>
            </a:r>
            <a:r>
              <a:rPr kumimoji="0" lang="cs-CZ" altLang="cs-CZ" sz="2000" b="0" i="0" u="none" strike="noStrike" cap="none" normalizeH="0" baseline="0" dirty="0" smtClean="0">
                <a:ln>
                  <a:noFill/>
                </a:ln>
                <a:solidFill>
                  <a:srgbClr val="0B0080"/>
                </a:solidFill>
                <a:effectLst/>
                <a:latin typeface="Arial" pitchFamily="34" charset="0"/>
                <a:cs typeface="Arial" pitchFamily="34" charset="0"/>
              </a:rPr>
              <a:t>vodíku</a:t>
            </a:r>
            <a:r>
              <a:rPr kumimoji="0" lang="cs-CZ" altLang="cs-CZ" sz="20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cs typeface="Arial" pitchFamily="34" charset="0"/>
              </a:rPr>
              <a:t>). Na druhou stranu je nevýhodou jeho vysoký bod tání; proto se často používá jeho směsi s </a:t>
            </a:r>
            <a:r>
              <a:rPr lang="cs-CZ" altLang="cs-CZ" sz="2000" dirty="0">
                <a:solidFill>
                  <a:srgbClr val="0B0080"/>
                </a:solidFill>
              </a:rPr>
              <a:t> </a:t>
            </a:r>
            <a:r>
              <a:rPr lang="cs-CZ" altLang="cs-CZ" sz="2000" dirty="0" err="1">
                <a:solidFill>
                  <a:srgbClr val="0B0080"/>
                </a:solidFill>
              </a:rPr>
              <a:t>dimethylhydrazinem</a:t>
            </a:r>
            <a:r>
              <a:rPr kumimoji="0" lang="cs-CZ" altLang="cs-CZ" sz="20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cs typeface="Arial" pitchFamily="34" charset="0"/>
              </a:rPr>
              <a:t>, která se nazývá </a:t>
            </a:r>
            <a:r>
              <a:rPr kumimoji="0" lang="cs-CZ" altLang="cs-CZ" sz="2000" b="0" i="0" u="none" strike="noStrike" cap="none" normalizeH="0" baseline="0" dirty="0" smtClean="0">
                <a:ln>
                  <a:noFill/>
                </a:ln>
                <a:solidFill>
                  <a:srgbClr val="0B0080"/>
                </a:solidFill>
                <a:effectLst/>
                <a:latin typeface="Arial" pitchFamily="34" charset="0"/>
                <a:cs typeface="Arial" pitchFamily="34" charset="0"/>
              </a:rPr>
              <a:t>Aerozin-50</a:t>
            </a:r>
            <a:r>
              <a:rPr kumimoji="0" lang="cs-CZ" altLang="cs-CZ" sz="20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cs typeface="Arial" pitchFamily="34" charset="0"/>
              </a:rPr>
              <a:t> a tuhne hluboko pod bodem mrazu.</a:t>
            </a:r>
            <a:endParaRPr kumimoji="0" lang="cs-CZ" altLang="cs-CZ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636859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228600"/>
            <a:ext cx="8839200" cy="6324600"/>
          </a:xfrm>
        </p:spPr>
        <p:txBody>
          <a:bodyPr>
            <a:normAutofit/>
          </a:bodyPr>
          <a:lstStyle/>
          <a:p>
            <a:pPr marL="0" indent="0" eaLnBrk="1" hangingPunct="1">
              <a:buNone/>
            </a:pPr>
            <a:r>
              <a:rPr lang="en-GB" alt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HN</a:t>
            </a:r>
            <a:r>
              <a:rPr lang="en-GB" altLang="en-US" sz="20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cs-CZ" alt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GB" alt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zidovodík</a:t>
            </a:r>
            <a:r>
              <a:rPr lang="en-GB" alt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cs-CZ" altLang="en-US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buNone/>
            </a:pP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altLang="en-US" sz="1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bezbarvá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jedovatá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explozivní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kapalina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slabá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jednosyt</a:t>
            </a:r>
            <a:r>
              <a:rPr lang="cs-CZ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ná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kyselina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		HN</a:t>
            </a:r>
            <a:r>
              <a:rPr lang="en-GB" altLang="en-US" sz="20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+ H</a:t>
            </a:r>
            <a:r>
              <a:rPr lang="en-GB" altLang="en-US" sz="20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O ↔ H</a:t>
            </a:r>
            <a:r>
              <a:rPr lang="en-GB" altLang="en-US" sz="20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GB" altLang="en-US" sz="20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+ N</a:t>
            </a:r>
            <a:r>
              <a:rPr lang="en-GB" altLang="en-US" sz="20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pPr eaLnBrk="1" hangingPunct="1">
              <a:buFont typeface="Wingdings" pitchFamily="2" charset="2"/>
              <a:buNone/>
            </a:pPr>
            <a:endParaRPr lang="cs-CZ" altLang="en-US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GB" alt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zidy</a:t>
            </a:r>
            <a:r>
              <a:rPr lang="en-GB" alt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N</a:t>
            </a:r>
            <a:r>
              <a:rPr lang="en-GB" altLang="en-US" sz="20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b="1" baseline="300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</a:t>
            </a:r>
            <a:r>
              <a:rPr lang="en-GB" alt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 algn="just" eaLnBrk="1" hangingPunct="1">
              <a:buFont typeface="Wingdings" pitchFamily="2" charset="2"/>
              <a:buNone/>
            </a:pP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azidy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alkalických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kov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ů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jsou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stálé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rozkládají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se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prvky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až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po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zah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átí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azidy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t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žkých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kov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ů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vybuchují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p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nárazu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(nap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Pb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(N</a:t>
            </a:r>
            <a:r>
              <a:rPr lang="en-GB" altLang="en-US" sz="20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GB" altLang="en-US" sz="20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se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používá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do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rozbušek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cs-CZ" alt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endParaRPr lang="cs-CZ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Azid 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sodný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je poměrně stálý, dá se bez rozkladu tavit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 Pokud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se NaN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 dostane do styku s mědí nebo olovem, může vést k tvorbě explozivních nebo toxických sloučenin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 Při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styku se silnými kyselinami se uvolňuje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kyselina azidovodíková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 eaLnBrk="1" hangingPunct="1">
              <a:buFont typeface="Wingdings" pitchFamily="2" charset="2"/>
              <a:buNone/>
            </a:pPr>
            <a:endParaRPr lang="cs-CZ" alt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7826" name="Picture 2" descr="VÃ½sledek obrÃ¡zku pro hydrogen azid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1371600"/>
            <a:ext cx="3505200" cy="1423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828" name="Picture 4" descr="VÃ½sledek obrÃ¡zku pro azid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8032" y="5410200"/>
            <a:ext cx="1276329" cy="988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6045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4" name="Picture 2" descr="VÃ½sledek obrÃ¡zku pro azide airba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130407"/>
            <a:ext cx="3241331" cy="2575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1076" name="Picture 4" descr="SouvisejÃ­cÃ­ obrÃ¡ze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1" y="4114799"/>
            <a:ext cx="3809742" cy="2575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/>
          <p:cNvSpPr/>
          <p:nvPr/>
        </p:nvSpPr>
        <p:spPr>
          <a:xfrm>
            <a:off x="38100" y="304800"/>
            <a:ext cx="89535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Snadného rozkladu azidu sodného se využívá při konstrukci automobilových airbagů.</a:t>
            </a:r>
          </a:p>
        </p:txBody>
      </p:sp>
      <p:sp>
        <p:nvSpPr>
          <p:cNvPr id="5" name="Obdélník 4"/>
          <p:cNvSpPr/>
          <p:nvPr/>
        </p:nvSpPr>
        <p:spPr>
          <a:xfrm>
            <a:off x="152400" y="3099137"/>
            <a:ext cx="88392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Vzniklý dusík okamžitě naplní airbag, zatímco kovový sodík je přeměněn reakcí s dusičnanem draselným (KNO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) a oxidem křemičitým (SiO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) na bezpečnou formu silikátového „skla“.</a:t>
            </a:r>
          </a:p>
        </p:txBody>
      </p:sp>
      <p:pic>
        <p:nvPicPr>
          <p:cNvPr id="13107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00" y="1012686"/>
            <a:ext cx="7200900" cy="202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756593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228600"/>
            <a:ext cx="8839200" cy="5821363"/>
          </a:xfrm>
        </p:spPr>
        <p:txBody>
          <a:bodyPr>
            <a:normAutofit/>
          </a:bodyPr>
          <a:lstStyle/>
          <a:p>
            <a:pPr marL="0" indent="0" eaLnBrk="1" hangingPunct="1">
              <a:buNone/>
            </a:pPr>
            <a:r>
              <a:rPr lang="en-GB" alt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Nitridy</a:t>
            </a:r>
            <a:r>
              <a:rPr lang="en-GB" alt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 eaLnBrk="1" hangingPunct="1">
              <a:buNone/>
            </a:pP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binární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slou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eniny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dusíku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p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edevším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s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kovy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t.j.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mén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elektroneg</a:t>
            </a:r>
            <a:r>
              <a:rPr lang="cs-CZ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ativními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prvky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lze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je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rozd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lit do 2 hl</a:t>
            </a:r>
            <a:r>
              <a:rPr lang="cs-CZ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avních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skupin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cs-CZ" alt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buNone/>
            </a:pPr>
            <a:endParaRPr lang="en-GB" alt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en-GB" altLang="en-US" sz="2000" u="sng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iontové</a:t>
            </a:r>
            <a:r>
              <a:rPr lang="en-GB" altLang="en-US" sz="20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 (ion N</a:t>
            </a:r>
            <a:r>
              <a:rPr lang="en-GB" altLang="en-US" sz="2000" u="sng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u="sng" baseline="300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</a:t>
            </a:r>
            <a:r>
              <a:rPr lang="en-GB" altLang="en-US" sz="20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 ):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Li</a:t>
            </a:r>
            <a:r>
              <a:rPr lang="en-GB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N, Mg</a:t>
            </a:r>
            <a:r>
              <a:rPr lang="en-GB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GB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 Ca</a:t>
            </a:r>
            <a:r>
              <a:rPr lang="en-GB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GB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 Sr</a:t>
            </a:r>
            <a:r>
              <a:rPr lang="en-GB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GB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 Ba</a:t>
            </a:r>
            <a:r>
              <a:rPr lang="en-GB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GB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 Zn</a:t>
            </a:r>
            <a:r>
              <a:rPr lang="en-GB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GB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 Cd</a:t>
            </a:r>
            <a:r>
              <a:rPr lang="en-GB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GB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 a</a:t>
            </a:r>
            <a:r>
              <a:rPr lang="cs-CZ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td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hydrolyzují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se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za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vzniku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amoniaku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		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Mg</a:t>
            </a:r>
            <a:r>
              <a:rPr lang="en-GB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GB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+ 6 H</a:t>
            </a:r>
            <a:r>
              <a:rPr lang="en-GB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O 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3 Mg(OH)</a:t>
            </a:r>
            <a:r>
              <a:rPr lang="en-GB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+ 2 NH</a:t>
            </a:r>
            <a:r>
              <a:rPr lang="en-GB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cs-CZ" alt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kovalentní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    BN, (CN)</a:t>
            </a:r>
            <a:r>
              <a:rPr lang="cs-CZ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 Si</a:t>
            </a:r>
            <a:r>
              <a:rPr lang="cs-CZ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cs-CZ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 P</a:t>
            </a:r>
            <a:r>
              <a:rPr lang="cs-CZ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cs-CZ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 S</a:t>
            </a:r>
            <a:r>
              <a:rPr lang="cs-CZ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cs-CZ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GB" altLang="en-US" sz="2000" baseline="-25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cs-CZ" altLang="en-US" sz="2000" u="sng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en-GB" altLang="en-US" sz="2000" u="sng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intersticiární</a:t>
            </a:r>
            <a:r>
              <a:rPr lang="en-GB" altLang="en-US" sz="20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vytvá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ejí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p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edevším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p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echod</a:t>
            </a:r>
            <a:r>
              <a:rPr lang="cs-CZ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nými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kovy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(Ti, V, </a:t>
            </a:r>
            <a:r>
              <a:rPr lang="cs-CZ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Cr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Mo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 Ni, Ta)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 at</a:t>
            </a:r>
            <a:r>
              <a:rPr lang="cs-CZ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omy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dusíku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jsou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zabudovány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do m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ížky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kovu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 prom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nlivé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složení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chem</a:t>
            </a:r>
            <a:r>
              <a:rPr lang="cs-CZ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icky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nete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né,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tvrdé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mají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vysoké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body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tání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cs-CZ" alt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618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152400" y="381000"/>
            <a:ext cx="8822987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Nitridování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cs-CZ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je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 chemické vytvrzení povrchu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zušlechtěné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 oceli nasycením dusíkem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 Tímto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způsobem se zpracovávají předem zušlechtěné (kalené a popuštěné) a na hotovo opracované ocelové díly, které mají odolávat zvýšenému otěru, jako jsou: ozubená kola, vačky, činné části nástrojů, 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čepy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 hřídelů pro kluzná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ložiska, apod.</a:t>
            </a:r>
          </a:p>
          <a:p>
            <a:endParaRPr 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 Povrch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se nasycuje atomárním dusíkem, získaným např. rozkladem čpavku na vodík a dusík, při teplotě přibližně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500 - 550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 °C. Vzhledem k uvedené teplotě lze nitridovat pouze oceli, které mají teplotu popouštění vyšší. Nitridovaná ocel také musí obsahovat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legury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 které nitridaci podporují a tvrdé nitridy vytvářejí. Těmi jsou zejména hliník a 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chrom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 ale také 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molybden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 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nikl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 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vanad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 a 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titan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V povrchové vrstvě oceli (do 0,1 mm) vznikají velmi tvrdé nitridy, které zvyšují její 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tvrdost.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9506" name="Picture 2" descr="https://upload.wikimedia.org/wikipedia/commons/thumb/2/2b/Titanium_nitride_coating.jpg/100px-Titanium_nitride_coati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829050" y="2876550"/>
            <a:ext cx="952500" cy="5867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099731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304800"/>
            <a:ext cx="8915400" cy="6400800"/>
          </a:xfrm>
        </p:spPr>
        <p:txBody>
          <a:bodyPr>
            <a:normAutofit/>
          </a:bodyPr>
          <a:lstStyle/>
          <a:p>
            <a:pPr marL="0" indent="0" eaLnBrk="1" hangingPunct="1">
              <a:buNone/>
            </a:pPr>
            <a:r>
              <a:rPr lang="en-GB" alt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PH</a:t>
            </a:r>
            <a:r>
              <a:rPr lang="en-GB" altLang="en-US" sz="20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cs-CZ" alt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GB" alt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osfan</a:t>
            </a:r>
            <a:r>
              <a:rPr lang="en-GB" alt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fosfin</a:t>
            </a:r>
            <a:r>
              <a:rPr lang="en-GB" alt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cs-CZ" altLang="en-US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buNone/>
            </a:pPr>
            <a:endParaRPr lang="en-GB" altLang="en-US" sz="1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 eaLnBrk="1" hangingPunct="1">
              <a:buFont typeface="Wingdings" pitchFamily="2" charset="2"/>
              <a:buNone/>
            </a:pP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bezb</a:t>
            </a:r>
            <a:r>
              <a:rPr lang="cs-CZ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arvý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plyn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odporn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páchnoucí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velmi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jedovatý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vod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mén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rozpustný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nad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150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20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 se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vznítí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 se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vzduchem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tvo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í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výbuš</a:t>
            </a:r>
            <a:r>
              <a:rPr lang="cs-CZ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nou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sm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s,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vod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ný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roztok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nevykazuje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zásadité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chování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(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rozdíl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od 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NH</a:t>
            </a:r>
            <a:r>
              <a:rPr lang="cs-CZ" altLang="en-US" sz="20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), ale je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schopen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reagovat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s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kyselinami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za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vzniku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fosfoniových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solí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		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PH</a:t>
            </a:r>
            <a:r>
              <a:rPr lang="en-GB" altLang="en-US" sz="20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+ HX = PH</a:t>
            </a:r>
            <a:r>
              <a:rPr lang="en-GB" altLang="en-US" sz="20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X   (X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= halogen)</a:t>
            </a:r>
            <a:endParaRPr lang="en-GB" altLang="en-US" sz="2000" u="sng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en-GB" alt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Fosfoniové</a:t>
            </a:r>
            <a:r>
              <a:rPr lang="en-GB" alt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slou</a:t>
            </a:r>
            <a:r>
              <a:rPr lang="cs-CZ" alt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eniny</a:t>
            </a:r>
            <a:r>
              <a:rPr lang="en-GB" alt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eaLnBrk="1" hangingPunct="1">
              <a:buFont typeface="Wingdings" pitchFamily="2" charset="2"/>
              <a:buNone/>
            </a:pP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- soli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fosfonia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(PH</a:t>
            </a:r>
            <a:r>
              <a:rPr lang="en-GB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GB" altLang="en-US" sz="20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)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jsou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analogií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amonných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solí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velmi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málo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stálé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rozkládají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se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vodou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		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PH</a:t>
            </a:r>
            <a:r>
              <a:rPr lang="en-GB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I + H</a:t>
            </a:r>
            <a:r>
              <a:rPr lang="en-GB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O 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PH</a:t>
            </a:r>
            <a:r>
              <a:rPr lang="en-GB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+ I</a:t>
            </a:r>
            <a:r>
              <a:rPr lang="en-GB" altLang="en-US" sz="20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+ H</a:t>
            </a:r>
            <a:r>
              <a:rPr lang="en-GB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GB" altLang="en-US" sz="20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endParaRPr lang="cs-CZ" altLang="en-US" sz="2000" baseline="30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cs-CZ" altLang="en-US" sz="20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GB" altLang="en-US" sz="2000" b="1" u="sng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Fosfidy</a:t>
            </a:r>
            <a:endParaRPr lang="en-GB" alt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analogie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k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nitrid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ů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</a:p>
          <a:p>
            <a:pPr>
              <a:buNone/>
            </a:pP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fosfidy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siln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elektropozitivních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kov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ů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jsou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odvozeny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od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fosfanu</a:t>
            </a:r>
            <a:endParaRPr lang="en-GB" alt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- p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reakci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s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vodou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fosfan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uvol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ň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ují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>
              <a:buNone/>
            </a:pP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		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Mg</a:t>
            </a:r>
            <a:r>
              <a:rPr lang="en-GB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GB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+ 6 H</a:t>
            </a:r>
            <a:r>
              <a:rPr lang="en-GB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O 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3 Mg(OH)</a:t>
            </a:r>
            <a:r>
              <a:rPr lang="en-GB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+ 2 PH</a:t>
            </a:r>
            <a:r>
              <a:rPr lang="en-GB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cs-CZ" altLang="en-US" sz="2000" baseline="-25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cs-CZ" altLang="en-US" sz="2000" baseline="30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9361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457200"/>
            <a:ext cx="87630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Kovové 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fosfidy, zejména </a:t>
            </a:r>
            <a:r>
              <a:rPr 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fosfid zinečnatý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 se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používají jako rodenticidy.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Kyselina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 v trávicí soustavě hlodavce reaguje s fosfidem za vzniku toxického plynného 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fosfanu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 Podobně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se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využívají také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 fosfid hlinitý a vápenatý.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		</a:t>
            </a:r>
            <a:r>
              <a:rPr lang="cs-CZ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Zn</a:t>
            </a:r>
            <a:r>
              <a:rPr lang="en-GB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GB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+ 6 H</a:t>
            </a:r>
            <a:r>
              <a:rPr lang="en-GB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O 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cs-CZ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Zn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(OH)</a:t>
            </a:r>
            <a:r>
              <a:rPr lang="en-GB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+ 2 PH</a:t>
            </a:r>
            <a:r>
              <a:rPr lang="en-GB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cs-CZ" altLang="en-US" sz="2000" baseline="-25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cs-CZ" altLang="en-US" sz="20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Rodenticidní fosfid zinečnatý mívá podobu černého prášku obsahující 75 % fosfidu a 25 % vínanu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antimonylo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-draselného („dávivý vinný kámen“), emetika, které způsobuje zvracení při náhodném požití člověkem nebo domácími zvířaty. Je však stále dostatečně účinný proti potkanům, myším, morčatům a králíkům, kteří nemají zvracivý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reflex.</a:t>
            </a:r>
            <a:endParaRPr lang="cs-CZ" altLang="en-US" sz="2000" baseline="-25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02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430" y="3962400"/>
            <a:ext cx="1695450" cy="158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bdélník 1"/>
          <p:cNvSpPr/>
          <p:nvPr/>
        </p:nvSpPr>
        <p:spPr>
          <a:xfrm>
            <a:off x="2514600" y="4200465"/>
            <a:ext cx="6248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Zn</a:t>
            </a:r>
            <a:r>
              <a:rPr 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je polovodič, použití ve f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otovoltaic</a:t>
            </a:r>
            <a:r>
              <a:rPr lang="cs-CZ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kých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článcích.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Obdélník 2"/>
          <p:cNvSpPr/>
          <p:nvPr/>
        </p:nvSpPr>
        <p:spPr>
          <a:xfrm>
            <a:off x="340468" y="5710109"/>
            <a:ext cx="8610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Fosfid vápenatý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Ca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po styku s vodou uvolňuje samozápalný </a:t>
            </a:r>
            <a:r>
              <a:rPr 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difosfan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P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a používá se jako náplň signalizačních prostředků pro námořnictvo. 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6510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228600"/>
            <a:ext cx="8839200" cy="6477000"/>
          </a:xfrm>
        </p:spPr>
        <p:txBody>
          <a:bodyPr>
            <a:normAutofit/>
          </a:bodyPr>
          <a:lstStyle/>
          <a:p>
            <a:pPr marL="0" indent="0" eaLnBrk="1" hangingPunct="1">
              <a:buNone/>
            </a:pPr>
            <a:endParaRPr lang="cs-CZ" altLang="en-US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buNone/>
            </a:pPr>
            <a:r>
              <a:rPr lang="en-GB" alt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AsH</a:t>
            </a:r>
            <a:r>
              <a:rPr lang="en-GB" altLang="en-US" sz="20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cs-CZ" alt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GB" alt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rsan</a:t>
            </a:r>
            <a:r>
              <a:rPr lang="en-GB" alt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arsin</a:t>
            </a:r>
            <a:r>
              <a:rPr lang="en-GB" alt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arsenovodík</a:t>
            </a:r>
            <a:r>
              <a:rPr lang="en-GB" alt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eaLnBrk="1" hangingPunct="1">
              <a:buFont typeface="Wingdings" pitchFamily="2" charset="2"/>
              <a:buNone/>
            </a:pPr>
            <a:endParaRPr lang="cs-CZ" altLang="en-US" sz="1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bezbarvý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plyn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páchnoucí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siln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jedovatý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eaLnBrk="1" hangingPunct="1">
              <a:buFont typeface="Wingdings" pitchFamily="2" charset="2"/>
              <a:buNone/>
            </a:pP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silné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reduk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č.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inidlo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nemá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zásaditý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charakter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GB" altLang="en-US" sz="2000" u="sng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netvo</a:t>
            </a:r>
            <a:r>
              <a:rPr lang="cs-CZ" altLang="en-US" sz="20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en-US" sz="20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í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AsH</a:t>
            </a:r>
            <a:r>
              <a:rPr lang="en-GB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GB" altLang="en-US" sz="20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0" indent="0">
              <a:buNone/>
            </a:pPr>
            <a:endParaRPr lang="cs-CZ" alt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snadno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se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rozkládá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v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prvky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již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mírným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zvýšením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teploty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 to se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využívá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k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citlivému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d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ů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kazu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stop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arsenu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tzv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GB" altLang="en-US" sz="2000" b="1" u="sng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Marshovou</a:t>
            </a:r>
            <a:r>
              <a:rPr lang="en-GB" altLang="en-US" sz="2000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b="1" u="sng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zkouškou</a:t>
            </a:r>
            <a:r>
              <a:rPr lang="cs-CZ" altLang="en-US" sz="2000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založenou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redukci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slou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enin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arsenu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vodném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roztoku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0" indent="0">
              <a:buNone/>
            </a:pP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As</a:t>
            </a:r>
            <a:r>
              <a:rPr lang="en-GB" altLang="en-US" sz="20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3+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+ 3 Zn + 3 H</a:t>
            </a:r>
            <a:r>
              <a:rPr lang="en-GB" altLang="en-US" sz="20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AsH</a:t>
            </a:r>
            <a:r>
              <a:rPr lang="en-GB" altLang="en-US" sz="20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+ 3 Zn</a:t>
            </a:r>
            <a:r>
              <a:rPr lang="en-GB" altLang="en-US" sz="20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2+</a:t>
            </a:r>
          </a:p>
          <a:p>
            <a:pPr marL="0" indent="0">
              <a:buNone/>
            </a:pP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následném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tepelném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rozkladu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vznikajícího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arsanu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0" indent="0">
              <a:buNone/>
            </a:pP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4 AsH</a:t>
            </a:r>
            <a:r>
              <a:rPr lang="en-GB" altLang="en-US" sz="20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As</a:t>
            </a:r>
            <a:r>
              <a:rPr lang="en-GB" altLang="en-US" sz="20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+ 6 H</a:t>
            </a:r>
            <a:r>
              <a:rPr lang="en-GB" altLang="en-US" sz="20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vznik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arsenového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zrcátka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”)</a:t>
            </a:r>
            <a:endParaRPr lang="cs-CZ" alt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buNone/>
            </a:pPr>
            <a:endParaRPr lang="cs-CZ" alt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buNone/>
            </a:pP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endParaRPr lang="cs-CZ" alt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7" descr="VÃ½sledek obrÃ¡zku pro marsh test chemical reactio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148662"/>
            <a:ext cx="1600200" cy="1685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SouvisejÃ­cÃ­ obrÃ¡zek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361284"/>
            <a:ext cx="3095417" cy="2407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SouvisejÃ­cÃ­ obrÃ¡zek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7842" y="4495801"/>
            <a:ext cx="4035267" cy="2273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1198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381000"/>
            <a:ext cx="8915400" cy="4525963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cs-CZ" alt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Arsenidy</a:t>
            </a:r>
          </a:p>
          <a:p>
            <a:pPr marL="0" indent="0" algn="just">
              <a:buNone/>
            </a:pP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 Je známo mnoho </a:t>
            </a:r>
            <a:r>
              <a:rPr lang="cs-CZ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arsenidových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minerálů, například nikelin (</a:t>
            </a:r>
            <a:r>
              <a:rPr lang="cs-CZ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NiAs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) a  </a:t>
            </a:r>
            <a:r>
              <a:rPr lang="cs-CZ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skutterudit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 (CoAs</a:t>
            </a:r>
            <a:r>
              <a:rPr lang="cs-CZ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), často vyskytují jako nečistoty v sulfidických rudách.</a:t>
            </a:r>
          </a:p>
          <a:p>
            <a:pPr marL="0" indent="0" algn="just">
              <a:buNone/>
            </a:pP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  Mnohé arsenidy nepřechodných kovů se používají jako polovodiče, například arsenid </a:t>
            </a:r>
            <a:r>
              <a:rPr lang="cs-CZ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gallitý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cs-CZ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GaAs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 algn="just" eaLnBrk="1" hangingPunct="1">
              <a:buNone/>
            </a:pPr>
            <a:endParaRPr lang="cs-CZ" altLang="en-US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 eaLnBrk="1" hangingPunct="1">
              <a:buNone/>
            </a:pPr>
            <a:endParaRPr lang="cs-CZ" altLang="en-US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 eaLnBrk="1" hangingPunct="1">
              <a:buNone/>
            </a:pPr>
            <a:r>
              <a:rPr lang="en-GB" alt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SbH</a:t>
            </a:r>
            <a:r>
              <a:rPr lang="en-GB" altLang="en-US" sz="20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GB" alt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stiban</a:t>
            </a:r>
            <a:r>
              <a:rPr lang="en-GB" alt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antimonovodík</a:t>
            </a:r>
            <a:r>
              <a:rPr lang="en-GB" alt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cs-CZ" altLang="en-US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 eaLnBrk="1" hangingPunct="1">
              <a:buNone/>
            </a:pPr>
            <a:r>
              <a:rPr lang="en-GB" alt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BiH</a:t>
            </a:r>
            <a:r>
              <a:rPr lang="en-GB" altLang="en-US" sz="20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GB" alt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bismutan</a:t>
            </a:r>
            <a:r>
              <a:rPr lang="en-GB" alt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bismutovodík</a:t>
            </a:r>
            <a:r>
              <a:rPr lang="en-GB" alt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endParaRPr lang="cs-CZ" altLang="en-US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 eaLnBrk="1" hangingPunct="1">
              <a:buNone/>
            </a:pP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se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chovají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jako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AsH</a:t>
            </a:r>
            <a:r>
              <a:rPr lang="en-GB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 ale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jsou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velmi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nestálé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4450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304800"/>
            <a:ext cx="8915400" cy="6400800"/>
          </a:xfrm>
        </p:spPr>
        <p:txBody>
          <a:bodyPr>
            <a:normAutofit/>
          </a:bodyPr>
          <a:lstStyle/>
          <a:p>
            <a:pPr marL="0" indent="0" algn="just" eaLnBrk="1" hangingPunct="1">
              <a:buNone/>
            </a:pPr>
            <a:r>
              <a:rPr lang="en-GB" alt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Halogenidy</a:t>
            </a:r>
            <a:r>
              <a:rPr lang="en-GB" alt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dusíku</a:t>
            </a:r>
            <a:r>
              <a:rPr lang="en-GB" alt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GB" alt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buFont typeface="Wingdings" pitchFamily="2" charset="2"/>
              <a:buNone/>
            </a:pPr>
            <a:endParaRPr lang="cs-CZ" alt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buFont typeface="Wingdings" pitchFamily="2" charset="2"/>
              <a:buNone/>
            </a:pP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existují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trihalogenaminy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(NX</a:t>
            </a:r>
            <a:r>
              <a:rPr lang="en-GB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odvozené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od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amoniaku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) a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halogenazidy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(XN</a:t>
            </a:r>
            <a:r>
              <a:rPr lang="en-GB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odvozené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od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azidovodíku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algn="just" eaLnBrk="1" hangingPunct="1">
              <a:buFont typeface="Wingdings" pitchFamily="2" charset="2"/>
              <a:buNone/>
            </a:pP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- s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výjimkou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NF</a:t>
            </a:r>
            <a:r>
              <a:rPr lang="en-GB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velice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reaktivní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nestálé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až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explozivní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látky</a:t>
            </a:r>
            <a:endParaRPr lang="en-GB" alt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 eaLnBrk="1" hangingPunct="1">
              <a:buFont typeface="Wingdings" pitchFamily="2" charset="2"/>
              <a:buNone/>
            </a:pP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NCl</a:t>
            </a:r>
            <a:r>
              <a:rPr lang="en-GB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 NBr</a:t>
            </a:r>
            <a:r>
              <a:rPr lang="en-GB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a NI</a:t>
            </a:r>
            <a:r>
              <a:rPr lang="en-GB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jsou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exploz</a:t>
            </a:r>
            <a:r>
              <a:rPr lang="cs-CZ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ivní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látky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vznikají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halogenací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kapal</a:t>
            </a:r>
            <a:r>
              <a:rPr lang="cs-CZ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ného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NH</a:t>
            </a:r>
            <a:r>
              <a:rPr lang="en-GB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hydrolyticky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se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rozkládají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just" eaLnBrk="1" hangingPunct="1">
              <a:buFont typeface="Wingdings" pitchFamily="2" charset="2"/>
              <a:buNone/>
            </a:pP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		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NCl</a:t>
            </a:r>
            <a:r>
              <a:rPr lang="en-GB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+ 3 H</a:t>
            </a:r>
            <a:r>
              <a:rPr lang="en-GB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O 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HOCl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+ NH</a:t>
            </a:r>
            <a:r>
              <a:rPr lang="en-GB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cs-CZ" altLang="en-US" sz="2000" baseline="-25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buFont typeface="Wingdings" pitchFamily="2" charset="2"/>
              <a:buNone/>
            </a:pPr>
            <a:endParaRPr lang="cs-CZ" altLang="en-US" sz="20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Fluorid dusitý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je nehořlavý plyn bez barvy a zápachu. Používá se mj. při výrobě plazmových obrazovek, solárních panelů a displejů z kapalných krystalů, také jako selektivní činidlo při leptání oxidu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křemičitého.</a:t>
            </a:r>
          </a:p>
          <a:p>
            <a:pPr marL="0" indent="0" algn="just">
              <a:buNone/>
            </a:pPr>
            <a:endParaRPr lang="cs-CZ" altLang="en-US" sz="20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Trijodamin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cs-CZ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jododusík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jodid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dusitý) je černo-zelená krystalická chemická sloučenina kovového lesku, řadí se mezi třaskaviny.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Suchý je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velice citlivý a exploduje i při velmi slabém mechanickém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podnětu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cs-CZ" altLang="en-US" sz="2000" baseline="-25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1682" name="Picture 2" descr="VÃ½sledek obrÃ¡zku pro NI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5257800"/>
            <a:ext cx="2088459" cy="1533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2706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/>
          <a:p>
            <a:pPr eaLnBrk="1" hangingPunct="1"/>
            <a:r>
              <a:rPr lang="en-GB" alt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Zvláštní</a:t>
            </a:r>
            <a:r>
              <a:rPr lang="en-GB" alt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postavení</a:t>
            </a:r>
            <a:r>
              <a:rPr lang="en-GB" alt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dusíku</a:t>
            </a:r>
            <a:r>
              <a:rPr lang="en-GB" alt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cs-CZ" altLang="en-US" sz="28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371600"/>
            <a:ext cx="8763000" cy="4525963"/>
          </a:xfrm>
        </p:spPr>
        <p:txBody>
          <a:bodyPr>
            <a:normAutofit/>
          </a:bodyPr>
          <a:lstStyle/>
          <a:p>
            <a:pPr eaLnBrk="1" hangingPunct="1">
              <a:buFont typeface="Wingdings" pitchFamily="2" charset="2"/>
              <a:buNone/>
            </a:pP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Velký rozdíl v chemickém chování dusíku a jeho homologů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- rozdíl ve velikosti atomů a rozdílné vazebné možnosti (dusík nemá k dispozici volné orbitaly d, ale může tvořit násobné vazby)</a:t>
            </a:r>
          </a:p>
          <a:p>
            <a:pPr eaLnBrk="1" hangingPunct="1">
              <a:buFont typeface="Wingdings" pitchFamily="2" charset="2"/>
              <a:buNone/>
            </a:pPr>
            <a:endParaRPr lang="cs-CZ" alt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- N</a:t>
            </a:r>
            <a:r>
              <a:rPr lang="cs-CZ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výjimečně málo reaktivní </a:t>
            </a:r>
            <a:r>
              <a:rPr lang="cs-CZ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biatomický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plyn, oproti reaktivnímu krystalickému bílému fosforu s tetraedrickými molekulami P</a:t>
            </a:r>
            <a:r>
              <a:rPr lang="cs-CZ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  <a:p>
            <a:pPr eaLnBrk="1" hangingPunct="1">
              <a:buFont typeface="Wingdings" pitchFamily="2" charset="2"/>
              <a:buNone/>
            </a:pPr>
            <a:endParaRPr lang="cs-CZ" altLang="en-US" sz="2000" baseline="-25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- jen u sloučenin dusíku je možná vazba pp-pp</a:t>
            </a:r>
          </a:p>
          <a:p>
            <a:pPr eaLnBrk="1" hangingPunct="1">
              <a:buFont typeface="Wingdings" pitchFamily="2" charset="2"/>
              <a:buNone/>
            </a:pPr>
            <a:endParaRPr lang="cs-CZ" alt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- rozdílné je též chování halogenidů, halogenidy dusíku mohou mít jen donorovou funkci (jako ligand, volný el. pár na atomu dusíku), halogenidy ostatních prvků mají navíc i akceptorovou funkci (mají volné d orbitaly)</a:t>
            </a:r>
          </a:p>
        </p:txBody>
      </p:sp>
    </p:spTree>
    <p:extLst>
      <p:ext uri="{BB962C8B-B14F-4D97-AF65-F5344CB8AC3E}">
        <p14:creationId xmlns:p14="http://schemas.microsoft.com/office/powerpoint/2010/main" val="2768468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52401"/>
            <a:ext cx="8686800" cy="6553200"/>
          </a:xfrm>
        </p:spPr>
        <p:txBody>
          <a:bodyPr>
            <a:normAutofit/>
          </a:bodyPr>
          <a:lstStyle/>
          <a:p>
            <a:pPr marL="0" indent="0" eaLnBrk="1" hangingPunct="1">
              <a:buNone/>
            </a:pPr>
            <a:r>
              <a:rPr lang="en-GB" alt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Halogenidy</a:t>
            </a:r>
            <a:r>
              <a:rPr lang="en-GB" alt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fosforu</a:t>
            </a:r>
            <a:r>
              <a:rPr lang="en-GB" alt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GB" alt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cs-CZ" alt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en-GB" alt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Halogenidy</a:t>
            </a:r>
            <a:r>
              <a:rPr lang="en-GB" alt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fosforité</a:t>
            </a:r>
            <a:r>
              <a:rPr lang="en-GB" alt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PX</a:t>
            </a:r>
            <a:r>
              <a:rPr lang="en-GB" altLang="en-US" sz="20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eaLnBrk="1" hangingPunct="1">
              <a:buFont typeface="Wingdings" pitchFamily="2" charset="2"/>
              <a:buNone/>
            </a:pP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-s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výjimkou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fluoridu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se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halogenidy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p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ipravují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p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ímým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slu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ováním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halogenu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s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fosforem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</a:p>
          <a:p>
            <a:pPr eaLnBrk="1" hangingPunct="1">
              <a:buFont typeface="Wingdings" pitchFamily="2" charset="2"/>
              <a:buNone/>
            </a:pP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PCl</a:t>
            </a:r>
            <a:r>
              <a:rPr lang="en-GB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kapalina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prudce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se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hydrolyzující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kyselinu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fosforitou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:                           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PCl</a:t>
            </a:r>
            <a:r>
              <a:rPr lang="en-GB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+ 3 H</a:t>
            </a:r>
            <a:r>
              <a:rPr lang="en-GB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O 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H</a:t>
            </a:r>
            <a:r>
              <a:rPr lang="en-GB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PO</a:t>
            </a:r>
            <a:r>
              <a:rPr lang="en-GB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+ 3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HCl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meziproduktem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je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chlorid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fosforylu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POCl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eaLnBrk="1" hangingPunct="1">
              <a:buFont typeface="Wingdings" pitchFamily="2" charset="2"/>
              <a:buNone/>
            </a:pP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en-GB" alt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Halogenidy</a:t>
            </a:r>
            <a:r>
              <a:rPr lang="en-GB" alt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fosfore</a:t>
            </a:r>
            <a:r>
              <a:rPr lang="cs-CZ" alt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né PX</a:t>
            </a:r>
            <a:r>
              <a:rPr lang="en-GB" altLang="en-US" sz="20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GB" alt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eaLnBrk="1" hangingPunct="1">
              <a:buFont typeface="Wingdings" pitchFamily="2" charset="2"/>
              <a:buNone/>
            </a:pP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vznikají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p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ímým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slu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ováním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halogenid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ů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fosforitých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s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odpovídajícími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halogeny</a:t>
            </a:r>
            <a:endParaRPr lang="en-GB" alt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nejznám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jší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je 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PCl</a:t>
            </a:r>
            <a:r>
              <a:rPr lang="cs-CZ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bílá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krystal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látka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vodou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hydrolyzuje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p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es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POCl</a:t>
            </a:r>
            <a:r>
              <a:rPr lang="en-GB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kyselinu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fosfore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nou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		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PCl</a:t>
            </a:r>
            <a:r>
              <a:rPr lang="en-GB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+ 4 H</a:t>
            </a:r>
            <a:r>
              <a:rPr lang="en-GB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O 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H</a:t>
            </a:r>
            <a:r>
              <a:rPr lang="en-GB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PO</a:t>
            </a:r>
            <a:r>
              <a:rPr lang="en-GB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+ 5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HCl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cs-CZ" alt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0658" name="Picture 2" descr="VÃ½sledek obrÃ¡zku pro Pcl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4953000"/>
            <a:ext cx="1790700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660" name="Picture 4" descr="VÃ½sledek obrÃ¡zku pro Pcl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2514600"/>
            <a:ext cx="1695126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8122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228601"/>
            <a:ext cx="8839200" cy="5638800"/>
          </a:xfrm>
        </p:spPr>
        <p:txBody>
          <a:bodyPr>
            <a:normAutofit/>
          </a:bodyPr>
          <a:lstStyle/>
          <a:p>
            <a:pPr marL="0" indent="0" eaLnBrk="1" hangingPunct="1">
              <a:buNone/>
            </a:pPr>
            <a:r>
              <a:rPr lang="cs-CZ" alt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Halogenidy arsenu:</a:t>
            </a:r>
            <a:endParaRPr lang="cs-CZ" alt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- analogické </a:t>
            </a:r>
            <a:r>
              <a:rPr lang="cs-CZ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chem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 chování, stejně jako u ostatních prvků 5. podskupiny existují všechny </a:t>
            </a:r>
            <a:r>
              <a:rPr lang="cs-CZ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trihalogenidy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(s tvarem trojbokého jehlanu), z </a:t>
            </a:r>
            <a:r>
              <a:rPr lang="cs-CZ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pentahalogenidů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existuje pouze AsF</a:t>
            </a:r>
            <a:r>
              <a:rPr lang="cs-CZ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(tvar trojbokého dvojjehlanu)</a:t>
            </a:r>
          </a:p>
          <a:p>
            <a:pPr eaLnBrk="1" hangingPunct="1"/>
            <a:endParaRPr lang="cs-CZ" altLang="en-US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buNone/>
            </a:pPr>
            <a:r>
              <a:rPr lang="cs-CZ" alt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Halogenidy antimonu:</a:t>
            </a:r>
            <a:endParaRPr lang="cs-CZ" alt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- analogické </a:t>
            </a:r>
            <a:r>
              <a:rPr lang="cs-CZ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chem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 chování 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- z </a:t>
            </a:r>
            <a:r>
              <a:rPr lang="cs-CZ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pentahalogenidů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existuje jen SbF</a:t>
            </a:r>
            <a:r>
              <a:rPr lang="cs-CZ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a SbCl</a:t>
            </a:r>
            <a:r>
              <a:rPr lang="cs-CZ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- nejdůležitějším halogenidem je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Chlorid antimoničný SbCl</a:t>
            </a:r>
            <a:r>
              <a:rPr lang="cs-CZ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-vzniká reakcí </a:t>
            </a:r>
            <a:r>
              <a:rPr lang="cs-CZ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Sb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s nadbytkem chloru, ve vodě hydrolyzuje na kyselinu </a:t>
            </a:r>
            <a:r>
              <a:rPr lang="cs-CZ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hexahydroxoantimoničnou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H[</a:t>
            </a:r>
            <a:r>
              <a:rPr lang="cs-CZ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Sb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(OH)</a:t>
            </a:r>
            <a:r>
              <a:rPr lang="cs-CZ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], která se však nedá získat v pevném stavu </a:t>
            </a:r>
          </a:p>
        </p:txBody>
      </p:sp>
    </p:spTree>
    <p:extLst>
      <p:ext uri="{BB962C8B-B14F-4D97-AF65-F5344CB8AC3E}">
        <p14:creationId xmlns:p14="http://schemas.microsoft.com/office/powerpoint/2010/main" val="292489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304800"/>
            <a:ext cx="8839200" cy="4525963"/>
          </a:xfrm>
        </p:spPr>
        <p:txBody>
          <a:bodyPr>
            <a:normAutofit/>
          </a:bodyPr>
          <a:lstStyle/>
          <a:p>
            <a:pPr marL="0" indent="0" eaLnBrk="1" hangingPunct="1">
              <a:buNone/>
            </a:pPr>
            <a:r>
              <a:rPr lang="en-GB" alt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Halogenidy</a:t>
            </a:r>
            <a:r>
              <a:rPr lang="en-GB" alt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bismutu</a:t>
            </a:r>
            <a:r>
              <a:rPr lang="en-GB" alt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GB" alt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analogické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chem.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c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hování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z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pentahalogenid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ů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existuje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jen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BiF</a:t>
            </a:r>
            <a:r>
              <a:rPr lang="en-GB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GB" alt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en-GB" altLang="en-US" sz="20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Chlorid</a:t>
            </a:r>
            <a:r>
              <a:rPr lang="en-GB" altLang="en-US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bismutitý</a:t>
            </a:r>
            <a:r>
              <a:rPr lang="en-GB" altLang="en-US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BiCl</a:t>
            </a:r>
            <a:r>
              <a:rPr lang="en-GB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eaLnBrk="1" hangingPunct="1">
              <a:buFont typeface="Wingdings" pitchFamily="2" charset="2"/>
              <a:buNone/>
            </a:pP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vodném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roztoku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hydrolyzuje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BiCl</a:t>
            </a:r>
            <a:r>
              <a:rPr lang="en-GB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+ H</a:t>
            </a:r>
            <a:r>
              <a:rPr lang="en-GB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O 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BiOCl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+ 2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HCl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BiOCl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+ 2 H</a:t>
            </a:r>
            <a:r>
              <a:rPr lang="en-GB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O 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Bi(OH)</a:t>
            </a:r>
            <a:r>
              <a:rPr lang="en-GB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+ 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HCl</a:t>
            </a:r>
            <a:endParaRPr lang="en-GB" alt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chlorid-oxid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bismutitý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je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meziproduktem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intermediátem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hydrolýzy</a:t>
            </a:r>
            <a:endParaRPr lang="en-GB" alt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7509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2800" b="1" dirty="0" err="1" smtClean="0">
                <a:latin typeface="Times New Roman" pitchFamily="18" charset="0"/>
              </a:rPr>
              <a:t>Oxoslou</a:t>
            </a:r>
            <a:r>
              <a:rPr lang="cs-CZ" altLang="en-US" sz="2800" b="1" dirty="0" smtClean="0">
                <a:latin typeface="Times New Roman" pitchFamily="18" charset="0"/>
              </a:rPr>
              <a:t>č</a:t>
            </a:r>
            <a:r>
              <a:rPr lang="en-US" altLang="en-US" sz="2800" b="1" dirty="0" err="1" smtClean="0">
                <a:latin typeface="Times New Roman" pitchFamily="18" charset="0"/>
              </a:rPr>
              <a:t>eniny</a:t>
            </a:r>
            <a:endParaRPr lang="cs-CZ" altLang="en-US" sz="2800" b="1" dirty="0" smtClean="0">
              <a:latin typeface="Times New Roman" pitchFamily="18" charset="0"/>
            </a:endParaRPr>
          </a:p>
        </p:txBody>
      </p:sp>
      <p:sp>
        <p:nvSpPr>
          <p:cNvPr id="30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066800"/>
            <a:ext cx="8713787" cy="4876801"/>
          </a:xfrm>
        </p:spPr>
        <p:txBody>
          <a:bodyPr>
            <a:normAutofit fontScale="85000" lnSpcReduction="20000"/>
          </a:bodyPr>
          <a:lstStyle/>
          <a:p>
            <a:pPr marL="0" indent="0" eaLnBrk="1" hangingPunct="1">
              <a:lnSpc>
                <a:spcPct val="90000"/>
              </a:lnSpc>
              <a:buNone/>
            </a:pPr>
            <a:r>
              <a:rPr lang="cs-CZ" alt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Oxidy dusíku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cs-CZ" alt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cs-CZ" alt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Oxid dusný N</a:t>
            </a:r>
            <a:r>
              <a:rPr lang="cs-CZ" altLang="en-US" sz="24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alt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cs-CZ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cs-CZ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cs-CZ" altLang="en-US" sz="2400" dirty="0" smtClean="0">
              <a:latin typeface="Times New Roman" pitchFamily="18" charset="0"/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cs-CZ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- bezbarvý plyn (v kap. a tuhé fázi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cs-CZ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	modrý), málo reaktivní, anestetikum "rajský plyn",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cs-CZ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vzniká při rozkladu dusičnanu amonného za vyšší teploty: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cs-CZ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cs-CZ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		NH</a:t>
            </a:r>
            <a:r>
              <a:rPr lang="cs-CZ" altLang="en-US" sz="24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cs-CZ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NO</a:t>
            </a:r>
            <a:r>
              <a:rPr lang="cs-CZ" altLang="en-US" sz="24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24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cs-CZ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N</a:t>
            </a:r>
            <a:r>
              <a:rPr lang="cs-CZ" altLang="en-US" sz="24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O + 2 H</a:t>
            </a:r>
            <a:r>
              <a:rPr lang="cs-CZ" altLang="en-US" sz="24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cs-CZ" alt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s-C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Mnohem 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bezpečnější je příprava zahříváním směsi alkalického dusičnanu (např. dusičnanu sodného) se síranem amonným</a:t>
            </a:r>
          </a:p>
          <a:p>
            <a:pPr marL="0" indent="0">
              <a:buNone/>
            </a:pPr>
            <a:r>
              <a:rPr lang="cs-C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		2 NaNO</a:t>
            </a:r>
            <a:r>
              <a:rPr lang="cs-CZ" sz="2400" baseline="-2500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 + (NH</a:t>
            </a:r>
            <a:r>
              <a:rPr lang="cs-CZ" sz="2400" baseline="-2500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cs-C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cs-CZ" sz="2400" baseline="-2500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SO</a:t>
            </a:r>
            <a:r>
              <a:rPr lang="cs-CZ" sz="2400" baseline="-2500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cs-C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 → Na</a:t>
            </a:r>
            <a:r>
              <a:rPr lang="cs-CZ" sz="2400" baseline="-2500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SO</a:t>
            </a:r>
            <a:r>
              <a:rPr lang="cs-CZ" sz="2400" baseline="-2500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cs-C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 + 2 N</a:t>
            </a:r>
            <a:r>
              <a:rPr lang="cs-CZ" sz="2400" baseline="-2500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O + 4 H</a:t>
            </a:r>
            <a:r>
              <a:rPr lang="cs-CZ" sz="2400" baseline="-2500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</a:p>
          <a:p>
            <a:pPr marL="0" indent="0">
              <a:buNone/>
            </a:pPr>
            <a:r>
              <a:rPr lang="cs-C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nebo 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redukcí kyseliny dusičné například chloridem cínatým za přítomnosti kyseliny </a:t>
            </a:r>
            <a:r>
              <a:rPr lang="cs-C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chlorovodíkové</a:t>
            </a:r>
          </a:p>
          <a:p>
            <a:pPr marL="0" indent="0">
              <a:buNone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cs-C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	2 HNO</a:t>
            </a:r>
            <a:r>
              <a:rPr lang="cs-CZ" sz="2400" baseline="-2500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 + 4 SnCl</a:t>
            </a:r>
            <a:r>
              <a:rPr lang="cs-CZ" sz="2400" baseline="-2500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 + 8 </a:t>
            </a:r>
            <a:r>
              <a:rPr lang="cs-CZ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HCl</a:t>
            </a:r>
            <a:r>
              <a:rPr lang="cs-C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→ 4 SnCl</a:t>
            </a:r>
            <a:r>
              <a:rPr lang="cs-CZ" sz="2400" baseline="-2500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cs-C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 + N</a:t>
            </a:r>
            <a:r>
              <a:rPr lang="cs-CZ" sz="2400" baseline="-2500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O + 5 H</a:t>
            </a:r>
            <a:r>
              <a:rPr lang="cs-CZ" sz="2400" baseline="-2500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</a:p>
          <a:p>
            <a:pPr marL="0" indent="0">
              <a:buNone/>
            </a:pPr>
            <a:r>
              <a:rPr lang="cs-C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nebo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 zinkem za přítomnosti kyseliny sírové</a:t>
            </a:r>
          </a:p>
          <a:p>
            <a:pPr marL="0" indent="0">
              <a:buNone/>
            </a:pPr>
            <a:r>
              <a:rPr lang="cs-C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		2 HNO</a:t>
            </a:r>
            <a:r>
              <a:rPr lang="cs-CZ" sz="2400" baseline="-2500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 + 4 </a:t>
            </a:r>
            <a:r>
              <a:rPr lang="cs-CZ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Zn</a:t>
            </a:r>
            <a:r>
              <a:rPr lang="cs-C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+ 4 H</a:t>
            </a:r>
            <a:r>
              <a:rPr lang="cs-CZ" sz="2400" baseline="-2500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SO</a:t>
            </a:r>
            <a:r>
              <a:rPr lang="cs-CZ" sz="2400" baseline="-2500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cs-C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 → 4 ZnSO</a:t>
            </a:r>
            <a:r>
              <a:rPr lang="cs-CZ" sz="2400" baseline="-2500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cs-C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 + N</a:t>
            </a:r>
            <a:r>
              <a:rPr lang="cs-CZ" sz="2400" baseline="-2500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O + 5 H</a:t>
            </a:r>
            <a:r>
              <a:rPr lang="cs-CZ" sz="2400" baseline="-2500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endParaRPr lang="cs-CZ" alt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7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0964" y="658103"/>
            <a:ext cx="2268537" cy="2247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758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219200"/>
            <a:ext cx="1466850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29921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183205" y="533400"/>
            <a:ext cx="8763000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Nebezpečný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pro ozonovou vrstvu Země 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 protože se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 ozonem oxiduje:</a:t>
            </a:r>
          </a:p>
          <a:p>
            <a:pPr algn="ctr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O + 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 → 2 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NO</a:t>
            </a:r>
            <a:r>
              <a:rPr lang="cs-CZ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Zhruba dvě třetiny celkových ročních emisí (cca 20 milionů tun) se uvolňují z půdy přirozenou cestou a zbývající třetina je výsledkem lidské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činnosti.</a:t>
            </a:r>
          </a:p>
          <a:p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Oxid dusný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také patří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mezi skleníkové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plyny.</a:t>
            </a:r>
          </a:p>
          <a:p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V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medicíně se dříve používal ve směsi s kyslíkem (85 % N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O + 15 % 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) jako 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anestetikum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 ke krátkodobým 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narkózám (v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 porodnictví nebo ve 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stomatologii).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Používá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se jako 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hnací plyn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v bombičkách na přípravu šlehačky </a:t>
            </a:r>
            <a:endParaRPr lang="cs-CZ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(E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942). K tomuto je vhodný pro svojí rozpustnost v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tucích.</a:t>
            </a:r>
          </a:p>
          <a:p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V raketových motorech, zejména hybridních,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slouží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jako 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oxidační </a:t>
            </a:r>
            <a:endParaRPr lang="cs-CZ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činidlo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 Někdy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se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vstřikuje do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 spalovacích motorů pro zvýšení </a:t>
            </a:r>
            <a:endParaRPr lang="cs-CZ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výkonu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protože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jeho rozkladem se získá více kyslíku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než ze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cs-CZ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vzduchu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8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7795" y="3708914"/>
            <a:ext cx="1173805" cy="2963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984050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5098" y="228600"/>
            <a:ext cx="8915400" cy="5638800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cs-CZ" alt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Oxid dusnatý NO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- bezbarvý plyn, středně reaktivní, nepárový elektron (radikál), pro radikál netypické chování: nemá tendenci </a:t>
            </a:r>
            <a:r>
              <a:rPr lang="cs-CZ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dimerizovat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; snadno se rozkládá: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			3 NO 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N</a:t>
            </a:r>
            <a:r>
              <a:rPr lang="cs-CZ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O + NO</a:t>
            </a:r>
            <a:r>
              <a:rPr lang="cs-CZ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(N </a:t>
            </a:r>
            <a:r>
              <a:rPr lang="cs-CZ" altLang="en-US" sz="20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II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N</a:t>
            </a:r>
            <a:r>
              <a:rPr lang="cs-CZ" altLang="en-US" sz="20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 I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+ N </a:t>
            </a:r>
            <a:r>
              <a:rPr lang="cs-CZ" altLang="en-US" sz="20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IV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dismutace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 disproporcionace)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cs-CZ" altLang="en-US" sz="1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-vzniká při reakcích, kdy HNO</a:t>
            </a:r>
            <a:r>
              <a:rPr lang="cs-CZ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vystupuje jako </a:t>
            </a:r>
            <a:r>
              <a:rPr lang="cs-CZ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ox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 činidlo: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	8 HNO</a:t>
            </a:r>
            <a:r>
              <a:rPr lang="cs-CZ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+ 3 </a:t>
            </a:r>
            <a:r>
              <a:rPr lang="cs-CZ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Cu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 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cs-CZ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Cu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(NO</a:t>
            </a:r>
            <a:r>
              <a:rPr lang="cs-CZ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cs-CZ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+ 4 H</a:t>
            </a:r>
            <a:r>
              <a:rPr lang="cs-CZ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O + 2 NO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cs-CZ" altLang="en-US" sz="1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FontTx/>
              <a:buChar char="-"/>
            </a:pP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NO je meziproduktem při výrobě </a:t>
            </a:r>
            <a:r>
              <a:rPr lang="cs-CZ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kys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 dusičné oxidací amoniaku</a:t>
            </a:r>
          </a:p>
          <a:p>
            <a:pPr eaLnBrk="1" hangingPunct="1">
              <a:lnSpc>
                <a:spcPct val="90000"/>
              </a:lnSpc>
              <a:buFontTx/>
              <a:buChar char="-"/>
            </a:pP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90000"/>
              </a:lnSpc>
              <a:buNone/>
            </a:pPr>
            <a:r>
              <a:rPr 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Oxid 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dusnatý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(NO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) ovlivňuje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krevní tlak a cévní homeostázu.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Tento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jev způsobí vazodilataci, inhibici krevních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destiček. NO vzniká redukcí dusitanů a dusičnanů a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tím se dusičnany a dusitany podílí na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kardiovaskularním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zdraví.</a:t>
            </a:r>
            <a:endParaRPr lang="cs-CZ" alt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2338" name="Picture 2" descr="SouvisejÃ­cÃ­ obrÃ¡zek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1447800"/>
            <a:ext cx="1262185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175098" y="5188085"/>
            <a:ext cx="668773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</a:t>
            </a:r>
            <a:r>
              <a:rPr lang="en-US" sz="2000" b="1" baseline="30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  <a:p>
            <a:endParaRPr lang="en-US" dirty="0">
              <a:solidFill>
                <a:srgbClr val="FF0000"/>
              </a:solidFill>
            </a:endParaRPr>
          </a:p>
          <a:p>
            <a:endParaRPr lang="en-US" dirty="0" smtClean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5149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52400"/>
            <a:ext cx="8839200" cy="6600825"/>
          </a:xfrm>
        </p:spPr>
        <p:txBody>
          <a:bodyPr>
            <a:normAutofit/>
          </a:bodyPr>
          <a:lstStyle/>
          <a:p>
            <a:pPr eaLnBrk="1" hangingPunct="1">
              <a:buFont typeface="Wingdings" pitchFamily="2" charset="2"/>
              <a:buNone/>
            </a:pPr>
            <a:r>
              <a:rPr lang="cs-CZ" alt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Oxid dusitý N</a:t>
            </a:r>
            <a:r>
              <a:rPr lang="cs-CZ" altLang="en-US" sz="20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alt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cs-CZ" altLang="en-US" sz="20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existuje za nízké teploty (b.t. - 102 </a:t>
            </a:r>
            <a:r>
              <a:rPr lang="cs-CZ" altLang="en-US" sz="20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C) v pevném stavu, světle modrý, při teplotách vyšších než - 100 </a:t>
            </a:r>
            <a:r>
              <a:rPr lang="cs-CZ" altLang="en-US" sz="20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 se uplatňuje reversibilní rozklad: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			N</a:t>
            </a:r>
            <a:r>
              <a:rPr lang="cs-CZ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cs-CZ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↔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NO  +  NO</a:t>
            </a:r>
            <a:r>
              <a:rPr lang="cs-CZ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pPr eaLnBrk="1" hangingPunct="1">
              <a:buFont typeface="Wingdings" pitchFamily="2" charset="2"/>
              <a:buNone/>
            </a:pPr>
            <a:endParaRPr lang="cs-CZ" altLang="en-US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buFont typeface="Wingdings" pitchFamily="2" charset="2"/>
              <a:buNone/>
            </a:pPr>
            <a:endParaRPr lang="cs-CZ" altLang="en-US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buFont typeface="Wingdings" pitchFamily="2" charset="2"/>
              <a:buNone/>
            </a:pPr>
            <a:r>
              <a:rPr lang="cs-CZ" alt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Oxid dusičitý NO</a:t>
            </a:r>
            <a:r>
              <a:rPr lang="cs-CZ" altLang="en-US" sz="20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- existuje ve formě monomeru a dimeru v rovnováze, která je závislá na teplotě: 2 NO</a:t>
            </a:r>
            <a:r>
              <a:rPr lang="cs-CZ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↔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N</a:t>
            </a:r>
            <a:r>
              <a:rPr lang="cs-CZ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cs-CZ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  <a:p>
            <a:pPr algn="just" eaLnBrk="1" hangingPunct="1">
              <a:buFont typeface="Wingdings" pitchFamily="2" charset="2"/>
              <a:buNone/>
            </a:pP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monomer NO</a:t>
            </a:r>
            <a:r>
              <a:rPr lang="cs-CZ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- hnědý plyn působící jako oxidační činidlo; paramagnetický (má nepárový elektron), vykazuje typické vlastnosti radikálů: vysokou reaktivitu, silnou toxicitu; s vodou reaguje: </a:t>
            </a:r>
          </a:p>
          <a:p>
            <a:pPr algn="just" eaLnBrk="1" hangingPunct="1">
              <a:buFont typeface="Wingdings" pitchFamily="2" charset="2"/>
              <a:buNone/>
            </a:pP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		2 NO</a:t>
            </a:r>
            <a:r>
              <a:rPr lang="cs-CZ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+ H</a:t>
            </a:r>
            <a:r>
              <a:rPr lang="cs-CZ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O 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HNO</a:t>
            </a:r>
            <a:r>
              <a:rPr lang="cs-CZ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+ HNO</a:t>
            </a:r>
            <a:r>
              <a:rPr lang="cs-CZ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pPr algn="just" eaLnBrk="1" hangingPunct="1">
              <a:buFont typeface="Wingdings" pitchFamily="2" charset="2"/>
              <a:buNone/>
            </a:pP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dimer N</a:t>
            </a:r>
            <a:r>
              <a:rPr lang="cs-CZ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cs-CZ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, bezbarvá látka (b.t. -11,2 </a:t>
            </a:r>
            <a:r>
              <a:rPr lang="cs-CZ" altLang="en-US" sz="20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C, </a:t>
            </a:r>
            <a:r>
              <a:rPr lang="cs-CZ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b.v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 21,5 </a:t>
            </a:r>
            <a:r>
              <a:rPr lang="cs-CZ" altLang="en-US" sz="20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C), v pevném stavu pouze dimer, kapalina částečně disociována na monomer, při teplotách nad bodem varu výrazný podíl monomeru</a:t>
            </a:r>
          </a:p>
        </p:txBody>
      </p:sp>
      <p:pic>
        <p:nvPicPr>
          <p:cNvPr id="66562" name="Picture 2" descr="VÃ½sledek obrÃ¡zku pro N2O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143000"/>
            <a:ext cx="1363654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5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6276" y="5257800"/>
            <a:ext cx="2445194" cy="1281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1555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228600"/>
            <a:ext cx="8839200" cy="4525963"/>
          </a:xfrm>
        </p:spPr>
        <p:txBody>
          <a:bodyPr>
            <a:normAutofit/>
          </a:bodyPr>
          <a:lstStyle/>
          <a:p>
            <a:pPr eaLnBrk="1" hangingPunct="1">
              <a:buFont typeface="Wingdings" pitchFamily="2" charset="2"/>
              <a:buNone/>
            </a:pPr>
            <a:r>
              <a:rPr lang="en-GB" alt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Oxid</a:t>
            </a:r>
            <a:r>
              <a:rPr lang="en-GB" alt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dusi</a:t>
            </a:r>
            <a:r>
              <a:rPr lang="cs-CZ" alt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ný</a:t>
            </a:r>
            <a:r>
              <a:rPr lang="en-GB" alt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N</a:t>
            </a:r>
            <a:r>
              <a:rPr lang="en-GB" altLang="en-US" sz="20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GB" altLang="en-US" sz="20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cs-CZ" alt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 eaLnBrk="1" hangingPunct="1">
              <a:buFont typeface="Wingdings" pitchFamily="2" charset="2"/>
              <a:buNone/>
            </a:pP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bezbarvá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krystalická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látka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(b.t. 30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20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C),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nestálý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snadno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se </a:t>
            </a:r>
          </a:p>
          <a:p>
            <a:pPr marL="0" indent="0" algn="just" eaLnBrk="1" hangingPunct="1">
              <a:buFont typeface="Wingdings" pitchFamily="2" charset="2"/>
              <a:buNone/>
            </a:pP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rozkládá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oxid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dusi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itý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kyslík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 n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kdy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explosivn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 je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anhydridem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kyseliny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dusi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né:  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			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GB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GB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+ H</a:t>
            </a:r>
            <a:r>
              <a:rPr lang="en-GB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O 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2 HNO</a:t>
            </a:r>
            <a:r>
              <a:rPr lang="en-GB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pPr eaLnBrk="1" hangingPunct="1">
              <a:buFont typeface="Wingdings" pitchFamily="2" charset="2"/>
              <a:buNone/>
            </a:pP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vzniká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její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dehydratací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:  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		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2 HNO</a:t>
            </a:r>
            <a:r>
              <a:rPr lang="en-GB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+ P</a:t>
            </a:r>
            <a:r>
              <a:rPr lang="en-GB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GB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N</a:t>
            </a:r>
            <a:r>
              <a:rPr lang="en-GB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GB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+ 2 HPO</a:t>
            </a:r>
            <a:r>
              <a:rPr lang="en-GB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cs-CZ" alt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5538" name="Picture 2" descr="VÃ½sledek obrÃ¡zku pro N2O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1524000"/>
            <a:ext cx="2667000" cy="1464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8816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Picture 2" descr="VÃ½sledek obrÃ¡zku pro nitrogen oxides air pollu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788774"/>
            <a:ext cx="7772400" cy="4714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337226" y="914400"/>
            <a:ext cx="8305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Oxidy dusíku se významně podílejí na vzniku reaktivních forem kyslíku ve fotochemickém smogu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802825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/>
          </a:bodyPr>
          <a:lstStyle/>
          <a:p>
            <a:r>
              <a:rPr lang="cs-CZ" sz="2400" b="1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SCR </a:t>
            </a:r>
            <a:r>
              <a:rPr lang="en-US" sz="2400" b="1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katalyzátory</a:t>
            </a:r>
            <a:endParaRPr lang="cs-CZ" sz="2400" b="1" dirty="0"/>
          </a:p>
        </p:txBody>
      </p:sp>
      <p:sp>
        <p:nvSpPr>
          <p:cNvPr id="4" name="Obdélník 3"/>
          <p:cNvSpPr/>
          <p:nvPr/>
        </p:nvSpPr>
        <p:spPr>
          <a:xfrm>
            <a:off x="214009" y="1295400"/>
            <a:ext cx="8610600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b="0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Amoniak</a:t>
            </a:r>
            <a:r>
              <a:rPr lang="en-US" sz="2000" b="0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0" i="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vzniká</a:t>
            </a:r>
            <a:r>
              <a:rPr lang="en-US" sz="2000" b="0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0" i="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redukcí</a:t>
            </a:r>
            <a:r>
              <a:rPr lang="en-US" sz="2000" b="0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0" i="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oxidů</a:t>
            </a:r>
            <a:r>
              <a:rPr lang="en-US" sz="2000" b="0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0" i="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dusíku</a:t>
            </a:r>
            <a:r>
              <a:rPr lang="cs-CZ" sz="2000" b="0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roztokem močoviny</a:t>
            </a:r>
            <a:r>
              <a:rPr lang="en-US" sz="2000" b="0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cs-CZ" sz="2000" b="0" i="0" dirty="0" smtClean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20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b="0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000" b="0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b="0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0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NO + (NH</a:t>
            </a:r>
            <a:r>
              <a:rPr lang="en-US" sz="2000" b="0" i="0" baseline="-250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000" b="0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2000" b="0" i="0" baseline="-250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000" b="0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 + (1/2)O</a:t>
            </a:r>
            <a:r>
              <a:rPr lang="en-US" sz="2000" b="0" i="0" baseline="-250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b="0" i="0" baseline="-250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b="0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r>
              <a:rPr lang="en-US" sz="2000" b="0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  <a:r>
              <a:rPr lang="cs-CZ" sz="2000" b="0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0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2000" b="0" i="0" baseline="-250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000" b="0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+ 2</a:t>
            </a:r>
            <a:r>
              <a:rPr lang="cs-CZ" sz="2000" b="0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0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2000" b="0" i="0" baseline="-250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000" b="0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 + CO</a:t>
            </a:r>
            <a:r>
              <a:rPr lang="en-US" sz="2000" b="0" i="0" baseline="-250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cs-CZ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b="0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000" b="0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(NH</a:t>
            </a:r>
            <a:r>
              <a:rPr lang="en-US" sz="2000" b="0" i="0" baseline="-250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000" b="0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2000" b="0" i="0" baseline="-250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000" b="0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 + H</a:t>
            </a:r>
            <a:r>
              <a:rPr lang="en-US" sz="2000" b="0" i="0" baseline="-250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000" b="0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 </a:t>
            </a:r>
            <a:r>
              <a:rPr lang="cs-CZ" sz="2000" b="0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r>
              <a:rPr lang="en-US" sz="2000" b="0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  <a:r>
              <a:rPr lang="cs-CZ" sz="2000" b="0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0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NH</a:t>
            </a:r>
            <a:r>
              <a:rPr lang="en-US" sz="2000" b="0" i="0" baseline="-250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000" b="0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+ CO</a:t>
            </a:r>
            <a:r>
              <a:rPr lang="en-US" sz="2000" b="0" i="0" baseline="-250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cs-CZ" sz="2000" b="0" i="0" dirty="0" smtClean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2000" b="0" i="0" dirty="0" smtClean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b="0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000" b="0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b="0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0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NO + 2</a:t>
            </a:r>
            <a:r>
              <a:rPr lang="cs-CZ" sz="2000" b="0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0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NH</a:t>
            </a:r>
            <a:r>
              <a:rPr lang="en-US" sz="2000" b="0" i="0" baseline="-250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000" b="0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+ (l/2)</a:t>
            </a:r>
            <a:r>
              <a:rPr lang="cs-CZ" sz="2000" b="0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0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2000" b="0" i="0" baseline="-250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000" b="0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cs-CZ" sz="2000" b="0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r>
              <a:rPr lang="en-US" sz="2000" b="0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  <a:r>
              <a:rPr lang="cs-CZ" sz="2000" b="0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0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2000" b="0" i="0" baseline="-250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000" b="0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+ 3</a:t>
            </a:r>
            <a:r>
              <a:rPr lang="cs-CZ" sz="2000" b="0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0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2000" b="0" i="0" baseline="-250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000" b="0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endParaRPr lang="cs-CZ" sz="2000" b="0" i="0" dirty="0" smtClean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Technologie se </a:t>
            </a:r>
            <a:r>
              <a:rPr lang="cs-CZ" sz="2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vy</a:t>
            </a:r>
            <a:r>
              <a:rPr lang="cs-CZ" sz="20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užívá </a:t>
            </a:r>
            <a:r>
              <a:rPr lang="cs-CZ" sz="2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 eliminaci oxidů dusíku v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emisích</a:t>
            </a:r>
            <a:r>
              <a:rPr lang="cs-CZ" sz="2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z </a:t>
            </a:r>
            <a:r>
              <a:rPr lang="cs-CZ" sz="2000" b="1" i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mob</a:t>
            </a:r>
            <a:r>
              <a:rPr lang="en-US" sz="2000" b="1" i="1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ilní</a:t>
            </a:r>
            <a:r>
              <a:rPr lang="cs-CZ" sz="2000" b="1" i="1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ch</a:t>
            </a:r>
            <a:r>
              <a:rPr lang="en-US" sz="2000" b="1" i="1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zdroj</a:t>
            </a:r>
            <a:r>
              <a:rPr lang="cs-CZ" sz="2000" b="1" i="1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ů</a:t>
            </a:r>
            <a:r>
              <a:rPr lang="en-US" sz="2000" b="1" i="1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b="0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(vznětové motory </a:t>
            </a:r>
            <a:r>
              <a:rPr lang="en-US" sz="2000" b="0" i="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vybavené</a:t>
            </a:r>
            <a:r>
              <a:rPr lang="en-US" sz="2000" b="0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b="0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SCR </a:t>
            </a:r>
            <a:r>
              <a:rPr lang="en-US" sz="2000" b="0" i="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katalyzátory</a:t>
            </a:r>
            <a:r>
              <a:rPr lang="cs-CZ" sz="2000" b="0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) a z </a:t>
            </a:r>
            <a:r>
              <a:rPr lang="cs-CZ" sz="2000" b="1" i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tepelných elektráren</a:t>
            </a:r>
            <a:r>
              <a:rPr lang="cs-CZ" sz="2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endParaRPr lang="cs-CZ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Vzniklý amoniak se adsorbuje na elektrárenský popílek a omezuje tak možnost jeho použití jako aditiva do stavebních hmot.. </a:t>
            </a:r>
          </a:p>
          <a:p>
            <a:endParaRPr lang="cs-CZ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84714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228600"/>
            <a:ext cx="8839200" cy="6096000"/>
          </a:xfrm>
        </p:spPr>
        <p:txBody>
          <a:bodyPr/>
          <a:lstStyle/>
          <a:p>
            <a:pPr marL="0" indent="0" algn="ctr" eaLnBrk="1" hangingPunct="1">
              <a:buNone/>
            </a:pPr>
            <a:r>
              <a:rPr lang="en-GB" alt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Dusík</a:t>
            </a:r>
            <a:endParaRPr lang="cs-CZ" altLang="en-US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buNone/>
            </a:pPr>
            <a:r>
              <a:rPr lang="en-GB" altLang="en-US" sz="2400" b="1" dirty="0" smtClean="0">
                <a:latin typeface="Times New Roman" pitchFamily="18" charset="0"/>
              </a:rPr>
              <a:t> </a:t>
            </a:r>
            <a:endParaRPr lang="en-GB" altLang="en-US" sz="2400" dirty="0" smtClean="0">
              <a:latin typeface="Times New Roman" pitchFamily="18" charset="0"/>
            </a:endParaRPr>
          </a:p>
          <a:p>
            <a:pPr algn="just" eaLnBrk="1" hangingPunct="1">
              <a:buFont typeface="Wingdings" pitchFamily="2" charset="2"/>
              <a:buNone/>
            </a:pP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bezb</a:t>
            </a:r>
            <a:r>
              <a:rPr lang="cs-CZ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arvý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plyn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molekuly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N</a:t>
            </a:r>
            <a:r>
              <a:rPr lang="en-GB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(b.t. -210 </a:t>
            </a:r>
            <a:r>
              <a:rPr lang="cs-CZ" altLang="en-US" sz="20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C, </a:t>
            </a:r>
            <a:r>
              <a:rPr lang="en-GB" alt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b.v</a:t>
            </a:r>
            <a:r>
              <a:rPr lang="en-GB" alt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cs-CZ" alt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GB" alt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196</a:t>
            </a:r>
            <a:r>
              <a:rPr lang="cs-CZ" alt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2000" b="1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GB" alt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algn="just" eaLnBrk="1" hangingPunct="1">
              <a:buFont typeface="Wingdings" pitchFamily="2" charset="2"/>
              <a:buNone/>
            </a:pP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velká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pevnost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vazby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dusíkových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atom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ů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v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molekule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N</a:t>
            </a:r>
            <a:r>
              <a:rPr lang="en-GB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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N 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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N 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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),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které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odpovídá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velká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disocia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ní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energie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(N</a:t>
            </a:r>
            <a:r>
              <a:rPr lang="en-GB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(g) = 2 N; 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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H = 944 kJ/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mol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</a:p>
          <a:p>
            <a:pPr algn="just" eaLnBrk="1" hangingPunct="1">
              <a:buFont typeface="Wingdings" pitchFamily="2" charset="2"/>
              <a:buNone/>
            </a:pP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- s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rostoucí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teplotou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podíl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disociovaných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molekul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roste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avšak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ani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p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3000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20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jich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není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významný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podíl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altLang="en-US" sz="2000" dirty="0" smtClean="0">
              <a:latin typeface="Arial" panose="020B0604020202020204" pitchFamily="34" charset="0"/>
              <a:cs typeface="Arial" panose="020B0604020202020204" pitchFamily="34" charset="0"/>
              <a:sym typeface="Symbol" pitchFamily="18" charset="2"/>
            </a:endParaRPr>
          </a:p>
          <a:p>
            <a:pPr algn="just" eaLnBrk="1" hangingPunct="1">
              <a:buFont typeface="Wingdings" pitchFamily="2" charset="2"/>
              <a:buNone/>
            </a:pP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	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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molekula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dusíku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je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chemicky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málo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reaktivní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a proto se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dusík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asto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používá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jako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ochranná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atmosf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é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 eaLnBrk="1" hangingPunct="1">
              <a:buFont typeface="Wingdings" pitchFamily="2" charset="2"/>
              <a:buNone/>
            </a:pP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Dusík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je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jeden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z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nejelektronegati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cs-CZ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ějších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prvk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ů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za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vyšších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teplot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nebo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v p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ítomnosti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katalyzátoru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se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stává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dusík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reaktivn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jší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>
              <a:buNone/>
            </a:pP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N</a:t>
            </a:r>
            <a:r>
              <a:rPr lang="en-GB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+  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3H</a:t>
            </a:r>
            <a:r>
              <a:rPr lang="en-GB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2NH</a:t>
            </a:r>
            <a:r>
              <a:rPr lang="en-GB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(v přítomnosti katalyzátoru)</a:t>
            </a:r>
            <a:endParaRPr lang="en-GB" alt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N</a:t>
            </a:r>
            <a:r>
              <a:rPr lang="en-GB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+     O</a:t>
            </a:r>
            <a:r>
              <a:rPr lang="en-GB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2NO  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(v el. 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blouku)</a:t>
            </a:r>
            <a:endParaRPr lang="en-GB" alt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N</a:t>
            </a:r>
            <a:r>
              <a:rPr lang="en-GB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+ 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3Mg 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Mg</a:t>
            </a:r>
            <a:r>
              <a:rPr lang="cs-CZ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cs-CZ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cs-CZ" alt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buFont typeface="Wingdings" pitchFamily="2" charset="2"/>
              <a:buNone/>
            </a:pPr>
            <a:endParaRPr lang="cs-CZ" alt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574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52400"/>
            <a:ext cx="8915400" cy="6477000"/>
          </a:xfrm>
        </p:spPr>
        <p:txBody>
          <a:bodyPr>
            <a:normAutofit/>
          </a:bodyPr>
          <a:lstStyle/>
          <a:p>
            <a:pPr marL="0" indent="0" algn="ctr" eaLnBrk="1" hangingPunct="1">
              <a:buNone/>
            </a:pPr>
            <a:r>
              <a:rPr lang="en-GB" alt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Oxokyseliny</a:t>
            </a:r>
            <a:r>
              <a:rPr lang="en-GB" alt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dusíku</a:t>
            </a:r>
            <a:endParaRPr lang="cs-CZ" altLang="en-US" sz="28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buFont typeface="Wingdings" pitchFamily="2" charset="2"/>
              <a:buNone/>
            </a:pPr>
            <a:endParaRPr lang="cs-CZ" altLang="en-US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buFont typeface="Wingdings" pitchFamily="2" charset="2"/>
              <a:buNone/>
            </a:pPr>
            <a:r>
              <a:rPr lang="en-GB" alt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Kyselina</a:t>
            </a:r>
            <a:r>
              <a:rPr lang="en-GB" alt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didusná</a:t>
            </a:r>
            <a:r>
              <a:rPr lang="en-GB" alt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- H</a:t>
            </a:r>
            <a:r>
              <a:rPr lang="en-GB" altLang="en-US" sz="20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GB" altLang="en-US" sz="20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GB" altLang="en-US" sz="20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bílá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krystalická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látka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 v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suchém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stavu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výbušná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slabá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dvojsytná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kyselina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málo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stálá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v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roztoku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just" eaLnBrk="1" hangingPunct="1">
              <a:buFont typeface="Wingdings" pitchFamily="2" charset="2"/>
              <a:buNone/>
            </a:pP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OH - N = N - OH (trans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konfigurace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algn="just" eaLnBrk="1" hangingPunct="1">
              <a:buFont typeface="Wingdings" pitchFamily="2" charset="2"/>
              <a:buNone/>
            </a:pPr>
            <a:endParaRPr lang="cs-CZ" altLang="en-US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buFont typeface="Wingdings" pitchFamily="2" charset="2"/>
              <a:buNone/>
            </a:pPr>
            <a:endParaRPr lang="cs-CZ" altLang="en-US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buFont typeface="Wingdings" pitchFamily="2" charset="2"/>
              <a:buNone/>
            </a:pPr>
            <a:r>
              <a:rPr lang="en-GB" alt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Kyselina</a:t>
            </a:r>
            <a:r>
              <a:rPr lang="en-GB" alt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dusitá</a:t>
            </a:r>
            <a:r>
              <a:rPr lang="en-GB" alt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- HNO</a:t>
            </a:r>
            <a:r>
              <a:rPr lang="en-GB" altLang="en-US" sz="20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st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edn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silná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kyselina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vodném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roztoku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rovnováha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algn="just" eaLnBrk="1" hangingPunct="1">
              <a:buFont typeface="Wingdings" pitchFamily="2" charset="2"/>
              <a:buNone/>
            </a:pP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3 HNO</a:t>
            </a:r>
            <a:r>
              <a:rPr lang="en-GB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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HNO</a:t>
            </a:r>
            <a:r>
              <a:rPr lang="en-GB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+ 2 NO + H</a:t>
            </a:r>
            <a:r>
              <a:rPr lang="en-GB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O (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disproporcionace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3 N</a:t>
            </a:r>
            <a:r>
              <a:rPr lang="en-GB" altLang="en-US" sz="20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III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N</a:t>
            </a:r>
            <a:r>
              <a:rPr lang="en-GB" altLang="en-US" sz="20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+ 2 N</a:t>
            </a:r>
            <a:r>
              <a:rPr lang="en-GB" altLang="en-US" sz="20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II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)  </a:t>
            </a:r>
          </a:p>
          <a:p>
            <a:pPr algn="just" eaLnBrk="1" hangingPunct="1">
              <a:buFont typeface="Wingdings" pitchFamily="2" charset="2"/>
              <a:buNone/>
            </a:pPr>
            <a:endParaRPr lang="cs-CZ" altLang="en-US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buFont typeface="Wingdings" pitchFamily="2" charset="2"/>
              <a:buNone/>
            </a:pPr>
            <a:r>
              <a:rPr lang="en-GB" alt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Dusitany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- p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ipravují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se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tepel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rozkladem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dusi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nan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ů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alk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kov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ů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just" eaLnBrk="1" hangingPunct="1">
              <a:buFont typeface="Wingdings" pitchFamily="2" charset="2"/>
              <a:buNone/>
            </a:pP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2 NaNO</a:t>
            </a:r>
            <a:r>
              <a:rPr lang="en-GB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2 NaNO</a:t>
            </a:r>
            <a:r>
              <a:rPr lang="en-GB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+ O</a:t>
            </a:r>
            <a:r>
              <a:rPr lang="en-GB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just" eaLnBrk="1" hangingPunct="1">
              <a:buFont typeface="Wingdings" pitchFamily="2" charset="2"/>
              <a:buNone/>
            </a:pP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nebo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jejich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redukcí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algn="just" eaLnBrk="1" hangingPunct="1">
              <a:buFont typeface="Wingdings" pitchFamily="2" charset="2"/>
              <a:buNone/>
            </a:pP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KNO</a:t>
            </a:r>
            <a:r>
              <a:rPr lang="en-GB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+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Pb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KNO</a:t>
            </a:r>
            <a:r>
              <a:rPr lang="en-GB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+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PbO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just" eaLnBrk="1" hangingPunct="1">
              <a:buFont typeface="Wingdings" pitchFamily="2" charset="2"/>
              <a:buNone/>
            </a:pP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dusitany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vě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tšinou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dob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e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rozpustné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vod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GB" altLang="en-US" sz="20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toxické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</a:t>
            </a:r>
            <a:endParaRPr lang="cs-CZ" altLang="en-US" sz="2000" dirty="0" smtClean="0">
              <a:latin typeface="Arial" panose="020B0604020202020204" pitchFamily="34" charset="0"/>
              <a:cs typeface="Arial" panose="020B0604020202020204" pitchFamily="34" charset="0"/>
              <a:sym typeface="Symbol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403955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743200"/>
            <a:ext cx="3606885" cy="1897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0599" name="Picture 7" descr="SouvisejÃ­cÃ­ obrÃ¡ze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8249" y="2726277"/>
            <a:ext cx="4676775" cy="3829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0601" name="Picture 9" descr="VÃ½sledek obrÃ¡zku pro nitrosomyoglobi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303" y="5257800"/>
            <a:ext cx="3638550" cy="1257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bdélník 4"/>
          <p:cNvSpPr/>
          <p:nvPr/>
        </p:nvSpPr>
        <p:spPr>
          <a:xfrm>
            <a:off x="247600" y="381000"/>
            <a:ext cx="879538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Dusitan sodný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(E250)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dusitan draselný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(E 249) se používají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jako </a:t>
            </a:r>
            <a:r>
              <a:rPr lang="cs-CZ" sz="2000" dirty="0" err="1" smtClean="0">
                <a:latin typeface="Arial" panose="020B0604020202020204" pitchFamily="34" charset="0"/>
                <a:cs typeface="Arial" panose="020B0604020202020204" pitchFamily="34" charset="0"/>
                <a:hlinkClick r:id="rId5" tooltip="Konzervant"/>
              </a:rPr>
              <a:t>konzervant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 v masných výrobcích (především uzeninách), kde má zajistit delší trvanlivost a stálost barvy. Spolu s ním nebo místo něj se k tomuto účelu používá ještě dusitan draselný (také pravděpodobně rakovinotvorný), dusičnan sodný a dusičnan draselný. Dusičnany se během pochodů v těle na dusitany přeměňují.</a:t>
            </a:r>
          </a:p>
        </p:txBody>
      </p:sp>
    </p:spTree>
    <p:extLst>
      <p:ext uri="{BB962C8B-B14F-4D97-AF65-F5344CB8AC3E}">
        <p14:creationId xmlns:p14="http://schemas.microsoft.com/office/powerpoint/2010/main" val="236857714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52400"/>
            <a:ext cx="8839200" cy="6553200"/>
          </a:xfrm>
        </p:spPr>
        <p:txBody>
          <a:bodyPr>
            <a:normAutofit/>
          </a:bodyPr>
          <a:lstStyle/>
          <a:p>
            <a:pPr marL="0" indent="0" eaLnBrk="1" hangingPunct="1">
              <a:buFont typeface="Wingdings" pitchFamily="2" charset="2"/>
              <a:buNone/>
            </a:pPr>
            <a:r>
              <a:rPr lang="en-GB" alt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Kyselina</a:t>
            </a:r>
            <a:r>
              <a:rPr lang="en-GB" alt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dusi</a:t>
            </a:r>
            <a:r>
              <a:rPr lang="cs-CZ" alt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ná</a:t>
            </a:r>
            <a:r>
              <a:rPr lang="en-GB" alt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- HNO</a:t>
            </a:r>
            <a:r>
              <a:rPr lang="en-GB" altLang="en-US" sz="20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cs-CZ" alt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buFont typeface="Wingdings" pitchFamily="2" charset="2"/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bezb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kapalina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 b.t. – 42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20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C, 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b.v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 84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20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C, s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vodou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neomez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mísitelná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 pro lab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použití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se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prodává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obvykle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70 % 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vod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ný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roztok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pPr marL="0" indent="0" eaLnBrk="1" hangingPunct="1">
              <a:buFont typeface="Wingdings" pitchFamily="2" charset="2"/>
              <a:buNone/>
            </a:pP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HNO</a:t>
            </a:r>
            <a:r>
              <a:rPr lang="en-GB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žloutne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oxidem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dusi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itým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který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vzniká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fotorozkladem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0" indent="0" eaLnBrk="1" hangingPunct="1">
              <a:buFont typeface="Wingdings" pitchFamily="2" charset="2"/>
              <a:buNone/>
            </a:pP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		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2 HNO</a:t>
            </a:r>
            <a:r>
              <a:rPr lang="en-GB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2 NO</a:t>
            </a:r>
            <a:r>
              <a:rPr lang="en-GB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+ H</a:t>
            </a:r>
            <a:r>
              <a:rPr lang="en-GB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O + 1/2 O</a:t>
            </a:r>
            <a:r>
              <a:rPr lang="en-GB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pPr marL="0" indent="0" eaLnBrk="1" hangingPunct="1">
              <a:buFont typeface="Wingdings" pitchFamily="2" charset="2"/>
              <a:buNone/>
            </a:pP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Konc</a:t>
            </a:r>
            <a:r>
              <a:rPr lang="cs-CZ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entrovaná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tzv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dýmavá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kyselina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dusi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ná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&gt;  89 % je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silné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oxida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ní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inidlo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endParaRPr lang="cs-CZ" alt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Au, Rh a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Ir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odolávají</a:t>
            </a:r>
            <a:endParaRPr lang="cs-CZ" alt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Al, Fe a Cr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se p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asivují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pokrývají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se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vrsti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kou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resist</a:t>
            </a:r>
            <a:r>
              <a:rPr lang="cs-CZ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entních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oxid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ů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cs-CZ" alt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 eaLnBrk="1" hangingPunct="1">
              <a:buFont typeface="Wingdings" pitchFamily="2" charset="2"/>
              <a:buNone/>
            </a:pPr>
            <a:endParaRPr lang="cs-CZ" altLang="en-US" sz="1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 eaLnBrk="1" hangingPunct="1">
              <a:buFont typeface="Wingdings" pitchFamily="2" charset="2"/>
              <a:buNone/>
            </a:pP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xida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ční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ú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inky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kyseliny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dusi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né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klesají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s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klesající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koncentrací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až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z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ed</a:t>
            </a:r>
            <a:r>
              <a:rPr lang="cs-CZ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ěných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roztocích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(pod 2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mol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/l)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oxida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ční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ú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inky HNO</a:t>
            </a:r>
            <a:r>
              <a:rPr lang="en-GB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prakticky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vymizí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cs-CZ" alt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 eaLnBrk="1" hangingPunct="1">
              <a:buFont typeface="Wingdings" pitchFamily="2" charset="2"/>
              <a:buNone/>
            </a:pPr>
            <a:endParaRPr lang="cs-CZ" alt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isté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(ne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ed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né) HNO</a:t>
            </a:r>
            <a:r>
              <a:rPr lang="en-GB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se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ustavuje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autoioniza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ní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autoprotolytická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rovnováha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>
              <a:buNone/>
            </a:pP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		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2 HNO</a:t>
            </a:r>
            <a:r>
              <a:rPr lang="en-GB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↔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H</a:t>
            </a:r>
            <a:r>
              <a:rPr lang="en-GB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NO</a:t>
            </a:r>
            <a:r>
              <a:rPr lang="en-GB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+  NO</a:t>
            </a:r>
            <a:r>
              <a:rPr lang="en-GB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baseline="300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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pPr>
              <a:buNone/>
            </a:pP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vodných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roztocích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se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uplatní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rovnováha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>
              <a:buNone/>
            </a:pP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			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HNO</a:t>
            </a:r>
            <a:r>
              <a:rPr lang="en-GB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+  H</a:t>
            </a:r>
            <a:r>
              <a:rPr lang="en-GB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O 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↔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H</a:t>
            </a:r>
            <a:r>
              <a:rPr lang="en-GB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O </a:t>
            </a:r>
            <a:r>
              <a:rPr lang="en-GB" altLang="en-US" sz="20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+ NO</a:t>
            </a:r>
            <a:r>
              <a:rPr lang="en-GB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baseline="300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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pPr marL="0" indent="0" algn="just" eaLnBrk="1" hangingPunct="1">
              <a:buFont typeface="Wingdings" pitchFamily="2" charset="2"/>
              <a:buNone/>
            </a:pPr>
            <a:endParaRPr lang="cs-CZ" alt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8024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52401"/>
            <a:ext cx="8839200" cy="5715000"/>
          </a:xfrm>
        </p:spPr>
        <p:txBody>
          <a:bodyPr>
            <a:normAutofit/>
          </a:bodyPr>
          <a:lstStyle/>
          <a:p>
            <a:pPr eaLnBrk="1" hangingPunct="1">
              <a:buFont typeface="Wingdings" pitchFamily="2" charset="2"/>
              <a:buNone/>
            </a:pPr>
            <a:endParaRPr lang="en-GB" altLang="en-US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en-GB" alt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Lu</a:t>
            </a:r>
            <a:r>
              <a:rPr lang="cs-CZ" alt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avka</a:t>
            </a:r>
            <a:r>
              <a:rPr lang="en-GB" alt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královská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díly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konc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HCl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+ 1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díl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konc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 HNO</a:t>
            </a:r>
            <a:r>
              <a:rPr lang="en-GB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používá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se 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k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rozpouš</a:t>
            </a:r>
            <a:r>
              <a:rPr lang="cs-CZ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tění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ušlech</a:t>
            </a:r>
            <a:r>
              <a:rPr lang="cs-CZ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tilých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kov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ů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(nap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 Au a Pt)</a:t>
            </a:r>
          </a:p>
          <a:p>
            <a:pPr eaLnBrk="1" hangingPunct="1">
              <a:buFont typeface="Wingdings" pitchFamily="2" charset="2"/>
              <a:buNone/>
            </a:pPr>
            <a:endParaRPr lang="cs-CZ" altLang="en-US" sz="1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buNone/>
            </a:pPr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HCl 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+ HNO</a:t>
            </a:r>
            <a:r>
              <a:rPr lang="pt-BR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  </a:t>
            </a:r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—&gt; NOCl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nitrosyl </a:t>
            </a:r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chlorid) 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+ 2Cl (</a:t>
            </a:r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nascent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ní</a:t>
            </a:r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chlor)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2H</a:t>
            </a:r>
            <a:r>
              <a:rPr lang="pt-BR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buNone/>
            </a:pP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10 Cl</a:t>
            </a:r>
            <a:r>
              <a:rPr lang="pt-BR" sz="20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NO</a:t>
            </a:r>
            <a:r>
              <a:rPr lang="pt-BR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pt-BR" sz="20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+ 12 H</a:t>
            </a:r>
            <a:r>
              <a:rPr lang="pt-BR" sz="20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+ 2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Au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  </a:t>
            </a:r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—&gt; 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3 NOCl + </a:t>
            </a:r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pt-BR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O 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[</a:t>
            </a:r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AuCl</a:t>
            </a:r>
            <a:r>
              <a:rPr lang="pt-BR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  <a:r>
              <a:rPr lang="pt-BR" sz="20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endParaRPr lang="cs-CZ" altLang="en-US" sz="2000" b="1" baseline="30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cs-CZ" alt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buNone/>
            </a:pP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Lučavka </a:t>
            </a:r>
            <a:r>
              <a:rPr lang="cs-CZ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Leffortova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cs-CZ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obrácená lučavka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je směs stejných kyselin v opačném poměru – 3 díly HNO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1 díl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HCl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. </a:t>
            </a:r>
            <a:endParaRPr lang="cs-CZ" altLang="en-US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cs-CZ" alt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en-GB" alt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Nitra</a:t>
            </a:r>
            <a:r>
              <a:rPr lang="cs-CZ" alt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ní</a:t>
            </a:r>
            <a:r>
              <a:rPr lang="en-GB" alt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sm</a:t>
            </a:r>
            <a:r>
              <a:rPr lang="cs-CZ" alt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sm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konc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kyseliny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dusi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né a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kyseliny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sírové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používaná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k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nitracím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nahrazení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-H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skupinou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- NO</a:t>
            </a:r>
            <a:r>
              <a:rPr lang="en-GB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) u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aromat</a:t>
            </a:r>
            <a:r>
              <a:rPr lang="cs-CZ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ických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slou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enin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cs-CZ" alt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2466" name="Picture 2" descr="VÃ½sledek obrÃ¡zku pro xantoproteinovÃ¡ reakc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5495924"/>
            <a:ext cx="5743019" cy="1209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468" name="Picture 4" descr="x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5315" y="5286376"/>
            <a:ext cx="2074333" cy="133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152400" y="4343400"/>
            <a:ext cx="883920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Xanthoprotein</a:t>
            </a:r>
            <a:r>
              <a:rPr lang="cs-CZ" sz="20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ová</a:t>
            </a:r>
            <a:r>
              <a:rPr lang="cs-CZ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reakce</a:t>
            </a:r>
          </a:p>
          <a:p>
            <a:endParaRPr lang="cs-CZ" sz="1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oncentr</a:t>
            </a:r>
            <a:r>
              <a:rPr lang="cs-CZ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ovaná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HNO</a:t>
            </a:r>
            <a:r>
              <a:rPr 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poleptá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kůži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vytváří žluté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puchýře,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důsledku tvorby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xanthoprotein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u.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8853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52400"/>
            <a:ext cx="8839200" cy="6119812"/>
          </a:xfrm>
        </p:spPr>
        <p:txBody>
          <a:bodyPr>
            <a:normAutofit/>
          </a:bodyPr>
          <a:lstStyle/>
          <a:p>
            <a:pPr eaLnBrk="1" hangingPunct="1">
              <a:buFont typeface="Wingdings" pitchFamily="2" charset="2"/>
              <a:buNone/>
            </a:pPr>
            <a:r>
              <a:rPr lang="en-GB" alt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Výroba</a:t>
            </a:r>
            <a:r>
              <a:rPr lang="en-GB" alt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kyseliny</a:t>
            </a:r>
            <a:r>
              <a:rPr lang="en-GB" alt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dusi</a:t>
            </a:r>
            <a:r>
              <a:rPr lang="cs-CZ" alt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né :</a:t>
            </a:r>
          </a:p>
          <a:p>
            <a:pPr eaLnBrk="1" hangingPunct="1">
              <a:buFont typeface="Wingdings" pitchFamily="2" charset="2"/>
              <a:buNone/>
            </a:pPr>
            <a:endParaRPr lang="en-GB" altLang="en-US" sz="1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en-GB" alt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Ostwald</a:t>
            </a:r>
            <a:r>
              <a:rPr lang="cs-CZ" alt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ů</a:t>
            </a:r>
            <a:r>
              <a:rPr lang="en-GB" alt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 </a:t>
            </a:r>
            <a:r>
              <a:rPr lang="en-GB" alt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zp</a:t>
            </a:r>
            <a:r>
              <a:rPr lang="cs-CZ" alt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ů</a:t>
            </a:r>
            <a:r>
              <a:rPr lang="en-GB" alt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sob 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založen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selekti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í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oxidaci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amoniaku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vzduš</a:t>
            </a:r>
            <a:r>
              <a:rPr lang="cs-CZ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ným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kyslíkem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4 NH</a:t>
            </a:r>
            <a:r>
              <a:rPr lang="en-GB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+ 5 O</a:t>
            </a:r>
            <a:r>
              <a:rPr lang="en-GB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6 H</a:t>
            </a:r>
            <a:r>
              <a:rPr lang="en-GB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O + 4 NO </a:t>
            </a:r>
          </a:p>
          <a:p>
            <a:pPr marL="0" indent="0" algn="just" eaLnBrk="1" hangingPunct="1">
              <a:buFont typeface="Wingdings" pitchFamily="2" charset="2"/>
              <a:buNone/>
            </a:pP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optimální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teplota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800 </a:t>
            </a:r>
            <a:r>
              <a:rPr lang="cs-CZ" altLang="en-US" sz="20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 p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atm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tlaku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vznikající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nitr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ó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zní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plyny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je t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eba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rychle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zchladit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zamezit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rozklad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dusík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kyslík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styk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s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katalyzátorem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(Pt, Rh)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jen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krátký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(0,1 m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), 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plyny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vhán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ny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velkou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rychlostí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p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es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katalyzátor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form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sí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ť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ky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; v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další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etap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probíhá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samovoln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oxidace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2 NO + O</a:t>
            </a:r>
            <a:r>
              <a:rPr lang="en-GB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↔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2 NO</a:t>
            </a:r>
            <a:r>
              <a:rPr lang="en-GB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↔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N</a:t>
            </a:r>
            <a:r>
              <a:rPr lang="en-GB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GB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eaLnBrk="1" hangingPunct="1">
              <a:buFont typeface="Wingdings" pitchFamily="2" charset="2"/>
              <a:buNone/>
            </a:pP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vznikající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oxid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dusi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itý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se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absorbuje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vod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GB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GB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+ H</a:t>
            </a:r>
            <a:r>
              <a:rPr lang="en-GB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O 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HNO</a:t>
            </a:r>
            <a:r>
              <a:rPr lang="en-GB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+ HNO</a:t>
            </a:r>
            <a:r>
              <a:rPr lang="en-GB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eaLnBrk="1" hangingPunct="1">
              <a:buFont typeface="Wingdings" pitchFamily="2" charset="2"/>
              <a:buNone/>
            </a:pP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nežádoucí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kyselina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dusitá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se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za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podmínek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výroby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rozkládá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3 HNO</a:t>
            </a:r>
            <a:r>
              <a:rPr lang="en-GB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HNO</a:t>
            </a:r>
            <a:r>
              <a:rPr lang="en-GB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+ 2 NO + H</a:t>
            </a:r>
            <a:r>
              <a:rPr lang="en-GB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</a:p>
          <a:p>
            <a:pPr eaLnBrk="1" hangingPunct="1">
              <a:buFont typeface="Wingdings" pitchFamily="2" charset="2"/>
              <a:buNone/>
            </a:pP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uvoln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ný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NO se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vrací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zp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t do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výroby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cs-CZ" alt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5701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228600" y="1129050"/>
            <a:ext cx="8763000" cy="51193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a) </a:t>
            </a:r>
            <a:r>
              <a:rPr lang="en-US" sz="2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Rea</a:t>
            </a:r>
            <a:r>
              <a:rPr lang="cs-CZ" sz="2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2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cs-CZ" sz="2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2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Mg </a:t>
            </a:r>
            <a:r>
              <a:rPr lang="cs-CZ" sz="2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nebo</a:t>
            </a:r>
            <a:r>
              <a:rPr lang="en-US" sz="2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Mn</a:t>
            </a:r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s velmi zředěnou</a:t>
            </a:r>
            <a:r>
              <a:rPr lang="en-US" sz="2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HNO</a:t>
            </a:r>
            <a:r>
              <a:rPr lang="en-US" sz="2000" b="1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 (6</a:t>
            </a:r>
            <a:r>
              <a:rPr lang="en-US" sz="2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%)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Mg + 2HNO</a:t>
            </a:r>
            <a:r>
              <a:rPr 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 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—&gt;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Mg(NO</a:t>
            </a:r>
            <a:r>
              <a:rPr 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 +H</a:t>
            </a:r>
            <a:r>
              <a:rPr 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2 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+ 2HNO</a:t>
            </a:r>
            <a:r>
              <a:rPr 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—&gt;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(NO</a:t>
            </a:r>
            <a:r>
              <a:rPr 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 +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cs-CZ" sz="2000" baseline="-25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20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1000" b="1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pt-BR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2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Rea</a:t>
            </a:r>
            <a:r>
              <a:rPr lang="cs-CZ" sz="2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2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cs-CZ" sz="2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2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ušlechtilých kovů (</a:t>
            </a:r>
            <a:r>
              <a:rPr lang="cs-CZ" sz="20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Cu</a:t>
            </a:r>
            <a:r>
              <a:rPr lang="cs-CZ" sz="2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20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Ag</a:t>
            </a:r>
            <a:r>
              <a:rPr lang="cs-CZ" sz="2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20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Pb</a:t>
            </a:r>
            <a:r>
              <a:rPr lang="cs-CZ" sz="2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) s</a:t>
            </a:r>
            <a:r>
              <a:rPr lang="pt-BR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 HNO</a:t>
            </a:r>
            <a:r>
              <a:rPr lang="pt-BR" sz="2000" b="1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pt-BR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pt-B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Cu + 8HNO</a:t>
            </a:r>
            <a:r>
              <a:rPr lang="pt-BR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zředěná</a:t>
            </a:r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20%)   </a:t>
            </a:r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—&gt; 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3Cu(NO</a:t>
            </a:r>
            <a:r>
              <a:rPr lang="pt-BR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pt-BR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 + 2NO+ 4H</a:t>
            </a:r>
            <a:r>
              <a:rPr lang="pt-BR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</a:p>
          <a:p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Cu 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+ 4HNO</a:t>
            </a:r>
            <a:r>
              <a:rPr lang="pt-BR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oncentr</a:t>
            </a:r>
            <a:r>
              <a:rPr lang="cs-CZ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ovaná</a:t>
            </a:r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   </a:t>
            </a:r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—&gt; 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Cu(NO</a:t>
            </a:r>
            <a:r>
              <a:rPr lang="pt-BR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pt-BR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+ 2NO</a:t>
            </a:r>
            <a:r>
              <a:rPr lang="pt-BR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 + 2H</a:t>
            </a:r>
            <a:r>
              <a:rPr lang="pt-BR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</a:p>
          <a:p>
            <a:endParaRPr lang="cs-CZ" sz="2000" baseline="-25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6 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Hg + 8HNO</a:t>
            </a:r>
            <a:r>
              <a:rPr lang="pt-BR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zředěná</a:t>
            </a:r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) —&gt; 3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Hg</a:t>
            </a:r>
            <a:r>
              <a:rPr lang="pt-BR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(NO</a:t>
            </a:r>
            <a:r>
              <a:rPr lang="pt-BR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pt-BR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+ 2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NO 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pt-BR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endParaRPr lang="pt-B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Hg 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HNO</a:t>
            </a:r>
            <a:r>
              <a:rPr lang="pt-BR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oncentr</a:t>
            </a:r>
            <a:r>
              <a:rPr lang="cs-CZ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ovaná</a:t>
            </a:r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) —&gt;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Hg(NO</a:t>
            </a:r>
            <a:r>
              <a:rPr lang="pt-BR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pt-BR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NO</a:t>
            </a:r>
            <a:r>
              <a:rPr lang="pt-BR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 +  </a:t>
            </a:r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pt-BR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endParaRPr lang="pt-B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1000" b="1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2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20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Oxida</a:t>
            </a:r>
            <a:r>
              <a:rPr lang="cs-CZ" sz="20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ce</a:t>
            </a:r>
            <a:r>
              <a:rPr lang="cs-CZ" sz="2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železa</a:t>
            </a:r>
            <a:r>
              <a:rPr lang="en-US" sz="2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Fe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HNO</a:t>
            </a:r>
            <a:r>
              <a:rPr 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zředěná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) —&gt; 4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Fe(NO</a:t>
            </a:r>
            <a:r>
              <a:rPr 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 N</a:t>
            </a:r>
            <a:r>
              <a:rPr 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 +  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Fe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HNO</a:t>
            </a:r>
            <a:r>
              <a:rPr 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 [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onc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 (70%)]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—&gt;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Fe(NO</a:t>
            </a:r>
            <a:r>
              <a:rPr 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+ 3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NO</a:t>
            </a:r>
            <a:r>
              <a:rPr 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 +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Železo nereaguje se silně k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onc</a:t>
            </a:r>
            <a:r>
              <a:rPr lang="cs-CZ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entrovanou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HNO</a:t>
            </a:r>
            <a:r>
              <a:rPr 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 (80%)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 pasivuje se vznikem ochranné vrstvičky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Fe(NO</a:t>
            </a:r>
            <a:r>
              <a:rPr 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na povrchu železa.</a:t>
            </a:r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2362200" y="304800"/>
            <a:ext cx="38010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Rozpouštění kovů  HNO</a:t>
            </a:r>
            <a:r>
              <a:rPr lang="cs-CZ" sz="24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cs-CZ" sz="2400" b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4434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228600" y="304800"/>
            <a:ext cx="8763000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d) Oxidace zinku: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4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Zn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+ 10 HNO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(zředěná)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——&gt; 4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Zn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(NO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 N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O +  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5 H</a:t>
            </a:r>
            <a:r>
              <a:rPr lang="cs-CZ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cs-CZ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Zn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+  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4 HNO</a:t>
            </a:r>
            <a:r>
              <a:rPr lang="cs-CZ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(koncentrovaná)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——&gt;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Zn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(NO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+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2 NO</a:t>
            </a:r>
            <a:r>
              <a:rPr lang="cs-CZ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 +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2 H</a:t>
            </a:r>
            <a:r>
              <a:rPr lang="cs-CZ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</a:p>
          <a:p>
            <a:endParaRPr lang="cs-CZ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e) Oxidace cínu: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	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4 </a:t>
            </a:r>
            <a:r>
              <a:rPr lang="cs-CZ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Sn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+ 10 HNO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(zředěná)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——&gt;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4 </a:t>
            </a:r>
            <a:r>
              <a:rPr lang="cs-CZ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Sn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(NO</a:t>
            </a:r>
            <a:r>
              <a:rPr lang="cs-CZ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cs-CZ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 NH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NO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 +  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3 H</a:t>
            </a:r>
            <a:r>
              <a:rPr lang="cs-CZ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Sn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+ 4 HNO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(koncentrovaná)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——&gt; H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SnO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4 NO</a:t>
            </a:r>
            <a:r>
              <a:rPr lang="cs-CZ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 +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cs-CZ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</a:p>
          <a:p>
            <a:endParaRPr lang="cs-CZ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f) Oxidace hliníku</a:t>
            </a:r>
            <a:endParaRPr lang="cs-CZ" sz="20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Hliník nereaguje se zředěnou ani s  koncentrovanou HNO</a:t>
            </a:r>
            <a:r>
              <a:rPr lang="cs-CZ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v důsledku vzniku ochranné vrstvičky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Al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na povrchu hliníku.</a:t>
            </a:r>
          </a:p>
          <a:p>
            <a:endParaRPr lang="cs-CZ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/>
            <a:r>
              <a:rPr 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Reakce s nekovy</a:t>
            </a:r>
          </a:p>
          <a:p>
            <a:pPr fontAlgn="base"/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Reakce kyseliny dusičné s nekovy s výjimkou křemíku a halogenů probíhají za vzniku oxidu dusíku, vody a oxidu nekovu na nejvyšším oxidačním stupni tohoto prvku. </a:t>
            </a:r>
          </a:p>
          <a:p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C + 4 HNO</a:t>
            </a:r>
            <a:r>
              <a:rPr lang="cs-CZ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 (zředěná) ——&gt; CO</a:t>
            </a:r>
            <a:r>
              <a:rPr lang="cs-CZ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 +  4 NO</a:t>
            </a:r>
            <a:r>
              <a:rPr lang="cs-CZ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 +  2 H</a:t>
            </a:r>
            <a:r>
              <a:rPr lang="cs-CZ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</a:p>
          <a:p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3 C + 4 HNO</a:t>
            </a:r>
            <a:r>
              <a:rPr lang="cs-CZ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 (koncentrovaná) ——&gt; 3 CO</a:t>
            </a:r>
            <a:r>
              <a:rPr lang="cs-CZ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 +  4 NO +  2 H</a:t>
            </a:r>
            <a:r>
              <a:rPr lang="cs-CZ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</a:p>
          <a:p>
            <a:endParaRPr lang="cs-CZ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2896190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52400"/>
            <a:ext cx="8915400" cy="6324600"/>
          </a:xfrm>
        </p:spPr>
        <p:txBody>
          <a:bodyPr>
            <a:noAutofit/>
          </a:bodyPr>
          <a:lstStyle/>
          <a:p>
            <a:pPr algn="just" eaLnBrk="1" hangingPunct="1">
              <a:buFont typeface="Wingdings" pitchFamily="2" charset="2"/>
              <a:buNone/>
            </a:pPr>
            <a:r>
              <a:rPr lang="en-GB" alt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Dusi</a:t>
            </a:r>
            <a:r>
              <a:rPr lang="cs-CZ" alt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nany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známy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od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všech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kov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ů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tém</a:t>
            </a:r>
            <a:r>
              <a:rPr lang="cs-CZ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ěř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všechny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se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rozpoušt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jí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vod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za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vyšších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teplot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lze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použít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dusi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cs-CZ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an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y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jako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oxida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ní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inidla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oxida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ční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tavení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cs-CZ" alt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buNone/>
            </a:pPr>
            <a:r>
              <a:rPr lang="cs-CZ" altLang="en-US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Dusičnany alkalických kovů</a:t>
            </a:r>
          </a:p>
          <a:p>
            <a:pPr algn="just">
              <a:buNone/>
            </a:pP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bílé, krystalické látky, rozpustné ve vodě. Lze je připravit reakcí kyseliny dusičné s příslušným hydroxidem. Při zahřívání se rozpadá na dusitan a kyslík, dle reakce (</a:t>
            </a:r>
            <a:r>
              <a:rPr lang="cs-CZ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označuje prvek alkalického kovu):</a:t>
            </a:r>
          </a:p>
          <a:p>
            <a:pPr algn="just">
              <a:buNone/>
            </a:pP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		2 MeNO</a:t>
            </a:r>
            <a:r>
              <a:rPr lang="cs-CZ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→ 2 MeNO</a:t>
            </a:r>
            <a:r>
              <a:rPr lang="cs-CZ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+ O</a:t>
            </a:r>
            <a:r>
              <a:rPr lang="cs-CZ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  <a:p>
            <a:pPr algn="just">
              <a:buNone/>
            </a:pP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Díky vzniklému kyslíku jsou tyto dusičnany dobrými oxidačními činidly.</a:t>
            </a: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endParaRPr lang="cs-CZ" sz="1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r>
              <a:rPr 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NaNO</a:t>
            </a:r>
            <a:r>
              <a:rPr lang="cs-CZ" sz="20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(chilský ledek) uplatnění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nalézá v 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pyrotechnice, </a:t>
            </a:r>
            <a:r>
              <a:rPr lang="cs-CZ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potravinářstí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(E 251)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jako hnojivo. Vyrábí se reakcí oxidu dusnatého, oxidu dusičitého, kyslíku a uhličitanu sodného.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	NO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+ NO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 + Na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CO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 + 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 → 2 NaNO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 +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CO</a:t>
            </a:r>
            <a:r>
              <a:rPr lang="cs-CZ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buNone/>
            </a:pP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Laboratorní příprava: </a:t>
            </a:r>
            <a:r>
              <a:rPr lang="cs-CZ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NaOH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+ HNO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 → NaNO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 + H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</a:p>
          <a:p>
            <a:pPr algn="just">
              <a:buNone/>
            </a:pPr>
            <a:r>
              <a:rPr 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KNO</a:t>
            </a:r>
            <a:r>
              <a:rPr lang="cs-CZ" sz="20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(ledek draselný, </a:t>
            </a:r>
            <a:r>
              <a:rPr lang="cs-CZ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sanytr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).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Tuto látku lze připravit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konverzí z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dusičnanu sodného,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laboratorní příprava: KOH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 + HNO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 → KNO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 +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cs-CZ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</a:p>
          <a:p>
            <a:pPr algn="just">
              <a:buNone/>
            </a:pP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Používá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se jako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hnojivo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nebo jako sůl k nasolování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masa (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E252).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Je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též nejvýznamnější složkou původního černého střelného prachu.</a:t>
            </a:r>
            <a:endParaRPr lang="cs-CZ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1923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/>
          <p:cNvSpPr/>
          <p:nvPr/>
        </p:nvSpPr>
        <p:spPr>
          <a:xfrm>
            <a:off x="228600" y="228600"/>
            <a:ext cx="876300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Dusičnany kovů alkalických zemin</a:t>
            </a:r>
          </a:p>
          <a:p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ve vodě rozpustné látky při zahřívání tvoří oxid kovu a oxid dusičitý: </a:t>
            </a:r>
          </a:p>
          <a:p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		MeNO</a:t>
            </a:r>
            <a:r>
              <a:rPr lang="cs-CZ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→ </a:t>
            </a:r>
            <a:r>
              <a:rPr lang="cs-CZ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MeO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+ NO</a:t>
            </a:r>
            <a:r>
              <a:rPr lang="cs-CZ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  <a:p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Tyto látky mají své uplatnění obvykle v pyrotechnice, jako hnojivo se používají Mg(NO</a:t>
            </a:r>
            <a:r>
              <a:rPr lang="cs-CZ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cs-CZ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a Ca(NO</a:t>
            </a:r>
            <a:r>
              <a:rPr lang="cs-CZ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cs-CZ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Ba(NO</a:t>
            </a:r>
            <a:r>
              <a:rPr lang="cs-CZ" sz="20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cs-CZ" sz="20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barví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plamen do zelena,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důležitá látka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pro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pyrotechniku.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Sr</a:t>
            </a:r>
            <a:r>
              <a:rPr 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(NO</a:t>
            </a:r>
            <a:r>
              <a:rPr lang="cs-CZ" sz="20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cs-CZ" sz="20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barví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plamen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červeně, důležitá látka pro pyrotechniku. Vyrábí se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reakcí uhličitanu strontnatého s kyselinou dusičnou: 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	SrCO</a:t>
            </a:r>
            <a:r>
              <a:rPr lang="cs-CZ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 +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2 HNO</a:t>
            </a:r>
            <a:r>
              <a:rPr lang="cs-CZ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 →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Sr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(NO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 + CO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 +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cs-CZ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</a:p>
          <a:p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Dusičnany přechodných kovů</a:t>
            </a:r>
          </a:p>
          <a:p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   ve vodě rozpustné látky při zahřívání tvoří oxid kovu a oxid dusičitý: </a:t>
            </a:r>
          </a:p>
          <a:p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		MeNO</a:t>
            </a:r>
            <a:r>
              <a:rPr lang="cs-CZ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→ </a:t>
            </a:r>
            <a:r>
              <a:rPr lang="cs-CZ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MeO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+ NO</a:t>
            </a:r>
            <a:r>
              <a:rPr lang="cs-CZ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  <a:p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Často se užívají v chemii na další syntézy.</a:t>
            </a:r>
          </a:p>
          <a:p>
            <a:r>
              <a:rPr 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AgNO</a:t>
            </a:r>
            <a:r>
              <a:rPr lang="cs-CZ" sz="20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se užívá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se v lékařství,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analytické chemii, je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základem chemických procesů ve fotografii. </a:t>
            </a:r>
          </a:p>
        </p:txBody>
      </p:sp>
    </p:spTree>
    <p:extLst>
      <p:ext uri="{BB962C8B-B14F-4D97-AF65-F5344CB8AC3E}">
        <p14:creationId xmlns:p14="http://schemas.microsoft.com/office/powerpoint/2010/main" val="309241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Oxosloučeniny</a:t>
            </a:r>
            <a:r>
              <a:rPr lang="cs-CZ" alt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fosforu:</a:t>
            </a:r>
          </a:p>
        </p:txBody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84973" y="990600"/>
            <a:ext cx="8821738" cy="4525963"/>
          </a:xfrm>
        </p:spPr>
        <p:txBody>
          <a:bodyPr>
            <a:normAutofit/>
          </a:bodyPr>
          <a:lstStyle/>
          <a:p>
            <a:pPr marL="0" indent="0" eaLnBrk="1" hangingPunct="1">
              <a:lnSpc>
                <a:spcPct val="90000"/>
              </a:lnSpc>
              <a:buNone/>
            </a:pPr>
            <a:r>
              <a:rPr lang="en-GB" alt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cs-CZ" alt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xidy</a:t>
            </a:r>
            <a:endParaRPr lang="en-GB" alt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cs-CZ" altLang="en-US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GB" alt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Oxid</a:t>
            </a:r>
            <a:r>
              <a:rPr lang="en-GB" alt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fosforitý</a:t>
            </a:r>
            <a:r>
              <a:rPr lang="en-GB" alt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(P</a:t>
            </a:r>
            <a:r>
              <a:rPr lang="en-GB" altLang="en-US" sz="20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GB" alt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GB" altLang="en-US" sz="20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GB" alt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vzniká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spalováním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fosforu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za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nedostatku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kyslíku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; 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prudce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jedovatý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vzduš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kyslíkem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se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oxiduje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oxid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fosfore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ný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studené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vod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poskytuje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kyselinu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fosforitou</a:t>
            </a:r>
            <a:endParaRPr lang="en-GB" alt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GB" alt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Oxid</a:t>
            </a:r>
            <a:r>
              <a:rPr lang="en-GB" alt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fosfore</a:t>
            </a:r>
            <a:r>
              <a:rPr lang="cs-CZ" alt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ný</a:t>
            </a:r>
            <a:r>
              <a:rPr lang="en-GB" alt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(P</a:t>
            </a:r>
            <a:r>
              <a:rPr lang="en-GB" altLang="en-US" sz="20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GB" alt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GB" altLang="en-US" sz="20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GB" alt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vzniká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spalováním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fosforu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v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nadbytku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vzduchu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bílá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krystal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látka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po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osv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tlení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zelen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fosforeskující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snadno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sublimuje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GB" altLang="en-US" sz="20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siln</a:t>
            </a:r>
            <a:r>
              <a:rPr lang="cs-CZ" altLang="en-US" sz="2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hygroskopický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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sušící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prost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edek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v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laborato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 s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vodou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poskytuje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HPO</a:t>
            </a:r>
            <a:r>
              <a:rPr lang="en-GB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která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postupn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p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echází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H</a:t>
            </a:r>
            <a:r>
              <a:rPr lang="en-GB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PO</a:t>
            </a:r>
            <a:r>
              <a:rPr lang="en-GB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cs-CZ" alt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AutoShape 2" descr="VÃ½sledek obrÃ¡zku pro P4O6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593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4343400"/>
            <a:ext cx="2362200" cy="2349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7" name="Picture 5" descr="VÃ½sledek obrÃ¡zku pro p4o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3967923"/>
            <a:ext cx="2743200" cy="2763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6575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0" name="Picture 2" descr="https://www.prirodovedci.cz/storage/images/270x200/171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813" y="3810000"/>
            <a:ext cx="3257550" cy="241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bdélník 4"/>
          <p:cNvSpPr/>
          <p:nvPr/>
        </p:nvSpPr>
        <p:spPr>
          <a:xfrm>
            <a:off x="228600" y="685800"/>
            <a:ext cx="859155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Kapalný dusík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je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kapalin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s hustotou menší než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voda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0,81 g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ml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Za atmosférického tlaku se vaří už při teplotě −196 °C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77 K).</a:t>
            </a:r>
          </a:p>
          <a:p>
            <a:pPr algn="just"/>
            <a:endParaRPr lang="cs-CZ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Když jej nalijeme do vody, okamžitě se odpaří a strhne s sebou spoustu vodní páry, takže vytvoří mlhu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(t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oho využívají tvůrci speciálních efektů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endParaRPr lang="cs-CZ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Kapalný dusík slouží jako chladící médium, například při skladování potravin nebo dlouhodobém uchovávání živých buněk a tkání v biologii či medicíně.</a:t>
            </a:r>
          </a:p>
        </p:txBody>
      </p:sp>
      <p:pic>
        <p:nvPicPr>
          <p:cNvPr id="124934" name="Picture 6" descr="alt: VÄdci Äasto pouÅ¾Ã­vajÃ­ kapalnÃ½ dusÃ­k pro skladovÃ¡nÃ­ biologickÃ½ch vzorkÅ¯. Aby se dusÃ­k co nejmÃ©nÄ odpaÅoval, skladuje se ve speciÃ¡lnÃ­ch nÃ¡dobÃ¡ch, kterÃ© jsou vlastnÄ velkÃ½mi termoskami. Zdroj Wikimedia Commons, autorka Matylda SÄk, licence Creative Commons Attribution-Share Alike 3.0 Unported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633212"/>
            <a:ext cx="3895725" cy="2562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439982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304800"/>
            <a:ext cx="8839200" cy="4525963"/>
          </a:xfrm>
        </p:spPr>
        <p:txBody>
          <a:bodyPr>
            <a:normAutofit/>
          </a:bodyPr>
          <a:lstStyle/>
          <a:p>
            <a:pPr marL="0" indent="0" eaLnBrk="1" hangingPunct="1">
              <a:buNone/>
            </a:pPr>
            <a:r>
              <a:rPr lang="en-GB" alt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Oxohalogenidy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			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2 PCl</a:t>
            </a:r>
            <a:r>
              <a:rPr lang="en-GB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+ O</a:t>
            </a:r>
            <a:r>
              <a:rPr lang="en-GB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2 POCl</a:t>
            </a:r>
            <a:r>
              <a:rPr lang="en-GB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eaLnBrk="1" hangingPunct="1">
              <a:buFont typeface="Wingdings" pitchFamily="2" charset="2"/>
              <a:buNone/>
            </a:pP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vznik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též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v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první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fázi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hydrolýzy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chloridu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fosfore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ného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:        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			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PCl</a:t>
            </a:r>
            <a:r>
              <a:rPr lang="en-GB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+ H</a:t>
            </a:r>
            <a:r>
              <a:rPr lang="en-GB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O 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POCl</a:t>
            </a:r>
            <a:r>
              <a:rPr lang="en-GB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+ 2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HCl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eaLnBrk="1" hangingPunct="1">
              <a:buFont typeface="Wingdings" pitchFamily="2" charset="2"/>
              <a:buNone/>
            </a:pP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vznikající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trichlorid-oxid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fosfore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ný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dále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hydrolyzuje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H</a:t>
            </a:r>
            <a:r>
              <a:rPr lang="en-GB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PO</a:t>
            </a:r>
            <a:r>
              <a:rPr lang="en-GB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			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POCl</a:t>
            </a:r>
            <a:r>
              <a:rPr lang="en-GB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+ 3 H</a:t>
            </a:r>
            <a:r>
              <a:rPr lang="en-GB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O 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H</a:t>
            </a:r>
            <a:r>
              <a:rPr lang="en-GB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PO</a:t>
            </a:r>
            <a:r>
              <a:rPr lang="en-GB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+ 3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HCl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cs-CZ" alt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8370" name="Picture 2" descr="VÃ½sledek obrÃ¡zku pro pocl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2590800"/>
            <a:ext cx="2439126" cy="2571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0104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" y="152400"/>
            <a:ext cx="8915400" cy="6553199"/>
          </a:xfrm>
        </p:spPr>
        <p:txBody>
          <a:bodyPr/>
          <a:lstStyle/>
          <a:p>
            <a:pPr marL="0" indent="0" algn="ctr" eaLnBrk="1" hangingPunct="1">
              <a:buNone/>
            </a:pPr>
            <a:r>
              <a:rPr lang="en-GB" alt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Oxokyseliny</a:t>
            </a:r>
            <a:r>
              <a:rPr lang="en-GB" alt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fosforu</a:t>
            </a:r>
            <a:endParaRPr lang="cs-CZ" altLang="en-US" sz="28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buNone/>
            </a:pPr>
            <a:endParaRPr lang="cs-CZ" altLang="en-US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buNone/>
            </a:pPr>
            <a:r>
              <a:rPr lang="en-GB" alt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Kyselina</a:t>
            </a:r>
            <a:r>
              <a:rPr lang="en-GB" alt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fosforná</a:t>
            </a:r>
            <a:r>
              <a:rPr lang="en-GB" alt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H</a:t>
            </a:r>
            <a:r>
              <a:rPr lang="en-GB" altLang="en-US" sz="20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PO</a:t>
            </a:r>
            <a:r>
              <a:rPr lang="en-GB" altLang="en-US" sz="20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  <a:p>
            <a:pPr eaLnBrk="1" hangingPunct="1">
              <a:buFont typeface="Wingdings" pitchFamily="2" charset="2"/>
              <a:buNone/>
            </a:pP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st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edn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silná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jednosytná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pouze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jeden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vodík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vázán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p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es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kyslík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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kyselý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),  soli </a:t>
            </a:r>
            <a:r>
              <a:rPr lang="en-GB" alt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fosfornany</a:t>
            </a:r>
            <a:r>
              <a:rPr lang="en-GB" alt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dob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e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rozpustné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vod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kyselina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soli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jsou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silná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reduk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ční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inidla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oxidují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se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H</a:t>
            </a:r>
            <a:r>
              <a:rPr lang="en-GB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PO</a:t>
            </a:r>
            <a:r>
              <a:rPr lang="en-GB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 pop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ípad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její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soli</a:t>
            </a:r>
          </a:p>
          <a:p>
            <a:pPr eaLnBrk="1" hangingPunct="1">
              <a:buFont typeface="Wingdings" pitchFamily="2" charset="2"/>
              <a:buNone/>
            </a:pPr>
            <a:endParaRPr lang="cs-CZ" alt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cs-CZ" alt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en-GB" alt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Kyselina</a:t>
            </a:r>
            <a:r>
              <a:rPr lang="en-GB" alt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fosforitá</a:t>
            </a:r>
            <a:r>
              <a:rPr lang="en-GB" alt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H</a:t>
            </a:r>
            <a:r>
              <a:rPr lang="en-GB" altLang="en-US" sz="20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PO</a:t>
            </a:r>
            <a:r>
              <a:rPr lang="en-GB" altLang="en-US" sz="20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endParaRPr lang="cs-CZ" alt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dvojsytná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(2 H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vázány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p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es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O),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získá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se p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ů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sobením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vody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chlorid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fosforitý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bezbarvá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krystalická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hygros</a:t>
            </a:r>
            <a:r>
              <a:rPr lang="cs-CZ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kopická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látka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 dob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e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rozpustná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vod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reduk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ní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inidlo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GB" alt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cs-CZ" altLang="en-US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cs-CZ" altLang="en-US" sz="1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en-GB" alt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Kyselina</a:t>
            </a:r>
            <a:r>
              <a:rPr lang="en-GB" alt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hydrogenfosfore</a:t>
            </a:r>
            <a:r>
              <a:rPr lang="cs-CZ" alt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ná</a:t>
            </a:r>
            <a:r>
              <a:rPr lang="en-GB" alt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GB" alt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metafosfore</a:t>
            </a:r>
            <a:r>
              <a:rPr lang="cs-CZ" alt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ná</a:t>
            </a:r>
            <a:r>
              <a:rPr lang="en-GB" alt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 HPO</a:t>
            </a:r>
            <a:r>
              <a:rPr lang="en-GB" altLang="en-US" sz="20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cs-CZ" alt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vznikne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zah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íváním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H</a:t>
            </a:r>
            <a:r>
              <a:rPr lang="en-GB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PO</a:t>
            </a:r>
            <a:r>
              <a:rPr lang="en-GB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má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tendenci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polymerovat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: (HPO</a:t>
            </a:r>
            <a:r>
              <a:rPr lang="en-GB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GB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nejznám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jší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je 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cyklický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tetramer (n = 4)</a:t>
            </a:r>
            <a:endParaRPr lang="cs-CZ" alt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7346" name="Picture 2" descr="Zobrazit zdrojový obrázek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1981200"/>
            <a:ext cx="1353312" cy="1228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348" name="Picture 4" descr="Zobrazit zdrojový obrázek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3962400"/>
            <a:ext cx="1405740" cy="1225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350" name="Picture 6" descr="Zobrazit zdrojový obrázek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5562600"/>
            <a:ext cx="3568700" cy="1117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8387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76200"/>
            <a:ext cx="8763000" cy="6553199"/>
          </a:xfrm>
        </p:spPr>
        <p:txBody>
          <a:bodyPr>
            <a:normAutofit lnSpcReduction="10000"/>
          </a:bodyPr>
          <a:lstStyle/>
          <a:p>
            <a:pPr eaLnBrk="1" hangingPunct="1">
              <a:buFont typeface="Wingdings" pitchFamily="2" charset="2"/>
              <a:buNone/>
            </a:pPr>
            <a:endParaRPr lang="cs-CZ" altLang="en-US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en-GB" alt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Kyselina</a:t>
            </a:r>
            <a:r>
              <a:rPr lang="en-GB" alt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trihydrogenfosfore</a:t>
            </a:r>
            <a:r>
              <a:rPr lang="cs-CZ" alt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ná</a:t>
            </a:r>
            <a:r>
              <a:rPr lang="en-GB" alt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GB" alt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orthofosfore</a:t>
            </a:r>
            <a:r>
              <a:rPr lang="cs-CZ" alt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ná</a:t>
            </a:r>
            <a:r>
              <a:rPr lang="en-GB" alt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 H</a:t>
            </a:r>
            <a:r>
              <a:rPr lang="en-GB" altLang="en-US" sz="20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PO</a:t>
            </a:r>
            <a:r>
              <a:rPr lang="en-GB" altLang="en-US" sz="20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cs-CZ" alt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vyrábí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se p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ů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sobením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H</a:t>
            </a:r>
            <a:r>
              <a:rPr lang="en-GB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SO</a:t>
            </a:r>
            <a:r>
              <a:rPr lang="en-GB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fosfáty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jako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85 %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sirupovitá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kapalina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istá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je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bezbarvá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krystal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látka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trojsytná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kyselina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GB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PO</a:t>
            </a:r>
            <a:r>
              <a:rPr lang="en-GB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+  H</a:t>
            </a:r>
            <a:r>
              <a:rPr lang="en-GB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O   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↔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 H</a:t>
            </a:r>
            <a:r>
              <a:rPr lang="en-GB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GB" altLang="en-US" sz="20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 +   H</a:t>
            </a:r>
            <a:r>
              <a:rPr lang="en-GB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PO</a:t>
            </a:r>
            <a:r>
              <a:rPr lang="en-GB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GB" altLang="en-US" sz="2000" baseline="300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</a:t>
            </a:r>
            <a:endParaRPr lang="en-GB" altLang="en-US" sz="2000" baseline="30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GB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PO</a:t>
            </a:r>
            <a:r>
              <a:rPr lang="en-GB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GB" altLang="en-US" sz="2000" baseline="300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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+  H</a:t>
            </a:r>
            <a:r>
              <a:rPr lang="en-GB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O   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↔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 H</a:t>
            </a:r>
            <a:r>
              <a:rPr lang="en-GB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GB" altLang="en-US" sz="20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 +  HPO</a:t>
            </a:r>
            <a:r>
              <a:rPr lang="en-GB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GB" altLang="en-US" sz="20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baseline="300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</a:t>
            </a:r>
            <a:endParaRPr lang="en-GB" altLang="en-US" sz="2000" baseline="30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HPO</a:t>
            </a:r>
            <a:r>
              <a:rPr lang="en-GB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GB" altLang="en-US" sz="20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baseline="300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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+  H</a:t>
            </a:r>
            <a:r>
              <a:rPr lang="en-GB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O   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↔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 H</a:t>
            </a:r>
            <a:r>
              <a:rPr lang="en-GB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GB" altLang="en-US" sz="20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 +  PO</a:t>
            </a:r>
            <a:r>
              <a:rPr lang="en-GB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GB" altLang="en-US" sz="20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baseline="300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</a:t>
            </a:r>
            <a:endParaRPr lang="cs-CZ" altLang="en-US" sz="2000" baseline="30000" dirty="0" smtClean="0">
              <a:latin typeface="Arial" panose="020B0604020202020204" pitchFamily="34" charset="0"/>
              <a:cs typeface="Arial" panose="020B0604020202020204" pitchFamily="34" charset="0"/>
              <a:sym typeface="Symbol" pitchFamily="18" charset="2"/>
            </a:endParaRPr>
          </a:p>
          <a:p>
            <a:pPr eaLnBrk="1" hangingPunct="1">
              <a:buFont typeface="Wingdings" pitchFamily="2" charset="2"/>
              <a:buNone/>
            </a:pPr>
            <a:endParaRPr lang="en-GB" altLang="en-US" sz="2000" baseline="30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000" dirty="0"/>
          </a:p>
          <a:p>
            <a:pPr marL="0" indent="0" algn="just">
              <a:buNone/>
            </a:pP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Využívá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se také při výrobě nealkoholických nápojů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(E338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; obsahuje ji </a:t>
            </a:r>
            <a:r>
              <a:rPr lang="cs-CZ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např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Coca-Cola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) a při výrobě zubních tmelů.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Dále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je kyselina fosforečná hlavní složkou odrezovače. </a:t>
            </a:r>
            <a:endParaRPr lang="en-US" altLang="en-US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en-US" alt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GB" alt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osfore</a:t>
            </a:r>
            <a:r>
              <a:rPr lang="cs-CZ" alt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nany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cs-CZ" alt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jsou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známy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od v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tšiny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kov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ů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význam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jako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hnojiva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 v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laborato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slouží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např.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jako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složk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pufr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ů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endParaRPr lang="cs-CZ" alt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alkalické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dihydrogenfosfore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nany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(H</a:t>
            </a:r>
            <a:r>
              <a:rPr lang="en-GB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PO</a:t>
            </a:r>
            <a:r>
              <a:rPr lang="en-GB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GB" altLang="en-US" sz="2000" baseline="300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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reagují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kysele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endParaRPr lang="cs-CZ" alt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hydrogenfosfore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nany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(HPO</a:t>
            </a:r>
            <a:r>
              <a:rPr lang="en-GB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GB" altLang="en-US" sz="20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baseline="300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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) a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fosfore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nany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(PO</a:t>
            </a:r>
            <a:r>
              <a:rPr lang="en-GB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GB" altLang="en-US" sz="20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baseline="300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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alkalicky</a:t>
            </a:r>
            <a:endParaRPr lang="cs-CZ" alt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6322" name="Picture 2" descr="Zobrazit zdrojový obrázek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1371600"/>
            <a:ext cx="2720954" cy="1892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3943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228600" y="157877"/>
            <a:ext cx="8763000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Výroba kyseliny fosforečné</a:t>
            </a:r>
          </a:p>
          <a:p>
            <a:endParaRPr lang="cs-CZ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Termická 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kyselina fosforečná</a:t>
            </a:r>
          </a:p>
          <a:p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 Fosfor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je základní surovinou pro výrobu termické kyseliny fosforečné, která se vyrábí spalováním fosforových par s následnou absorpcí ve vodě.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P</a:t>
            </a:r>
            <a:r>
              <a:rPr lang="cs-CZ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+ 5O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→ P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P</a:t>
            </a:r>
            <a:r>
              <a:rPr lang="cs-CZ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cs-CZ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+ 2H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O → 4HPO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HPO</a:t>
            </a:r>
            <a:r>
              <a:rPr lang="cs-CZ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+ H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O →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cs-CZ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PO</a:t>
            </a:r>
            <a:r>
              <a:rPr lang="cs-CZ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cs-CZ" sz="20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Termická kyselina je velice čistá a nemusí se provádět její rafinace.</a:t>
            </a:r>
            <a:endParaRPr lang="cs-CZ" sz="2000" baseline="-25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Extrakční kyselina fosforečná</a:t>
            </a:r>
          </a:p>
          <a:p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Výroba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kyseliny fosforečné se častěji provádí rozkladem apatitu kyselinou sírovou, vzniká kyselina fosforečná a 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dihydrát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síranu vápenatého, rozklad při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dihydrátovém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postupu se provádí při teplotě 70-80°C:</a:t>
            </a:r>
          </a:p>
          <a:p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Ca</a:t>
            </a:r>
            <a:r>
              <a:rPr lang="cs-CZ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(PO</a:t>
            </a:r>
            <a:r>
              <a:rPr lang="cs-CZ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cs-CZ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F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+ 5H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SO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+ 10H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O → 3H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+ 5CaSO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·2H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O + HF</a:t>
            </a:r>
          </a:p>
          <a:p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Rafinace vysrážením As přídavkem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roztoku sulfidu sodného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cs-CZ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S, vzniklý As</a:t>
            </a:r>
            <a:r>
              <a:rPr lang="cs-CZ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cs-CZ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se separuje filtrací. Další možností rafinace kyseliny fosforečné je extrakce do vyšších alkoholů </a:t>
            </a:r>
            <a:r>
              <a:rPr 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(amylalkohol, izopropylalkohol, butanol)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 znečišťující ionty kovů zůstávají ve vodném roztoku, organické rozpouštědlo se poté oddestiluje.</a:t>
            </a:r>
          </a:p>
          <a:p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5115040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228599" y="658743"/>
            <a:ext cx="8686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Ve formě </a:t>
            </a:r>
            <a:r>
              <a:rPr lang="cs-CZ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hydroxyapatitu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Ca</a:t>
            </a:r>
            <a:r>
              <a:rPr lang="cs-CZ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(PO</a:t>
            </a:r>
            <a:r>
              <a:rPr lang="cs-CZ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cs-CZ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(OH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) se fosfor vyskytuje v 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kostech a zubech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obratlovců. </a:t>
            </a:r>
          </a:p>
        </p:txBody>
      </p:sp>
      <p:pic>
        <p:nvPicPr>
          <p:cNvPr id="161794" name="Picture 2" descr="Zobrazit zdrojový obrázek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99" y="2438400"/>
            <a:ext cx="4771785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1796" name="Picture 4" descr="Zobrazit zdrojový obráze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3915241"/>
            <a:ext cx="3733800" cy="2771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1798" name="Picture 6" descr="Zobrazit zdrojový obrázek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1337750"/>
            <a:ext cx="2514600" cy="2367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8385451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1"/>
          <p:cNvSpPr>
            <a:spLocks noGrp="1" noChangeArrowheads="1"/>
          </p:cNvSpPr>
          <p:nvPr>
            <p:ph type="title"/>
          </p:nvPr>
        </p:nvSpPr>
        <p:spPr>
          <a:xfrm>
            <a:off x="685800" y="228601"/>
            <a:ext cx="7772400" cy="685800"/>
          </a:xfrm>
        </p:spPr>
        <p:txBody>
          <a:bodyPr>
            <a:normAutofit/>
          </a:bodyPr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2800" b="1" dirty="0" smtClean="0"/>
              <a:t>Transformace kostního minerálu</a:t>
            </a:r>
          </a:p>
        </p:txBody>
      </p:sp>
      <p:pic>
        <p:nvPicPr>
          <p:cNvPr id="10342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3149600"/>
            <a:ext cx="3744912" cy="248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342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3043237"/>
            <a:ext cx="3457575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3429" name="Text Box 4"/>
          <p:cNvSpPr txBox="1">
            <a:spLocks noChangeArrowheads="1"/>
          </p:cNvSpPr>
          <p:nvPr/>
        </p:nvSpPr>
        <p:spPr bwMode="auto">
          <a:xfrm>
            <a:off x="341684" y="1371600"/>
            <a:ext cx="8280400" cy="1325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charset="0"/>
                <a:cs typeface="Lucida Sans Unicode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charset="0"/>
                <a:cs typeface="Lucida Sans Unicode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charset="0"/>
                <a:cs typeface="Lucida Sans Unicode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charset="0"/>
                <a:cs typeface="Lucida Sans Unicode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charset="0"/>
                <a:cs typeface="Lucida Sans Unicode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charset="0"/>
                <a:cs typeface="Lucida Sans Unicode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charset="0"/>
                <a:cs typeface="Lucida Sans Unicode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charset="0"/>
                <a:cs typeface="Lucida Sans Unicode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charset="0"/>
                <a:cs typeface="Lucida Sans Unicode" charset="0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cs-CZ" altLang="cs-CZ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 kyselém </a:t>
            </a:r>
            <a:r>
              <a:rPr lang="cs-CZ" altLang="cs-CZ" sz="2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prostředí (krypty, hrobky): </a:t>
            </a:r>
          </a:p>
          <a:p>
            <a:pPr eaLnBrk="1" hangingPunct="1">
              <a:buClrTx/>
              <a:buFontTx/>
              <a:buNone/>
            </a:pPr>
            <a:endParaRPr lang="cs-CZ" altLang="cs-CZ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ClrTx/>
              <a:buFontTx/>
              <a:buNone/>
            </a:pPr>
            <a:r>
              <a:rPr lang="cs-CZ" altLang="cs-CZ" sz="2000" i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</a:t>
            </a:r>
            <a:r>
              <a:rPr lang="cs-CZ" altLang="cs-CZ" sz="2000" i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hydroxyapatit</a:t>
            </a:r>
            <a:r>
              <a:rPr lang="cs-CZ" altLang="cs-CZ" sz="2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cs-CZ" altLang="cs-CZ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(Ca</a:t>
            </a:r>
            <a:r>
              <a:rPr lang="cs-CZ" altLang="cs-CZ" sz="2000" baseline="-25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cs-CZ" altLang="cs-CZ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(PO</a:t>
            </a:r>
            <a:r>
              <a:rPr lang="cs-CZ" altLang="cs-CZ" sz="2000" baseline="-25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cs-CZ" altLang="cs-CZ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cs-CZ" altLang="cs-CZ" sz="2000" baseline="-25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cs-CZ" altLang="cs-CZ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(OH)</a:t>
            </a:r>
            <a:r>
              <a:rPr lang="cs-CZ" altLang="cs-CZ" sz="2000" baseline="-25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altLang="cs-CZ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) </a:t>
            </a:r>
            <a:r>
              <a:rPr lang="cs-CZ" altLang="cs-CZ" sz="2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→ </a:t>
            </a:r>
            <a:r>
              <a:rPr lang="en-US" altLang="cs-CZ" sz="2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brushit</a:t>
            </a:r>
            <a:r>
              <a:rPr lang="cs-CZ" altLang="cs-CZ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(CaHPO</a:t>
            </a:r>
            <a:r>
              <a:rPr lang="cs-CZ" altLang="cs-CZ" sz="2000" baseline="-25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cs-CZ" altLang="cs-CZ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. 2 H</a:t>
            </a:r>
            <a:r>
              <a:rPr lang="cs-CZ" altLang="cs-CZ" sz="2000" baseline="-25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altLang="cs-CZ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</a:t>
            </a:r>
            <a:r>
              <a:rPr lang="cs-CZ" altLang="cs-CZ" sz="2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eaLnBrk="1" hangingPunct="1"/>
            <a:r>
              <a:rPr lang="cs-CZ" altLang="cs-CZ" sz="2000" dirty="0" smtClean="0">
                <a:solidFill>
                  <a:srgbClr val="000000"/>
                </a:solidFill>
              </a:rPr>
              <a:t>				</a:t>
            </a:r>
            <a:r>
              <a:rPr lang="cs-CZ" altLang="cs-CZ" sz="1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pH: 7, 0 – 7,5 (fyziologické) 			pH: 4,5 – 6,0 </a:t>
            </a:r>
          </a:p>
        </p:txBody>
      </p:sp>
    </p:spTree>
    <p:extLst>
      <p:ext uri="{BB962C8B-B14F-4D97-AF65-F5344CB8AC3E}">
        <p14:creationId xmlns:p14="http://schemas.microsoft.com/office/powerpoint/2010/main" val="306521735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52401" y="76200"/>
            <a:ext cx="8861594" cy="6434138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cs-CZ" alt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v p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ů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dochází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sklizní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úrody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k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poklesu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obsahu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fosfát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ů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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nutno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kompenzovat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průmyslovými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hnojivy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:</a:t>
            </a:r>
          </a:p>
          <a:p>
            <a:pPr eaLnBrk="1" hangingPunct="1">
              <a:lnSpc>
                <a:spcPct val="90000"/>
              </a:lnSpc>
              <a:buFontTx/>
              <a:buChar char="-"/>
            </a:pPr>
            <a:endParaRPr lang="en-GB" alt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GB" alt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Superfosfát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fosfore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nan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vápenatý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vyskytující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se v p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írod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form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apatitu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je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nerozpustný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 p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evádí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se p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ů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sob</a:t>
            </a:r>
            <a:r>
              <a:rPr lang="cs-CZ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ením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H</a:t>
            </a:r>
            <a:r>
              <a:rPr lang="cs-CZ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SO</a:t>
            </a:r>
            <a:r>
              <a:rPr lang="cs-CZ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na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sm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 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Ca(H</a:t>
            </a:r>
            <a:r>
              <a:rPr lang="cs-CZ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PO</a:t>
            </a:r>
            <a:r>
              <a:rPr lang="cs-CZ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cs-CZ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CaSO</a:t>
            </a:r>
            <a:r>
              <a:rPr lang="cs-CZ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buNone/>
            </a:pPr>
            <a:endParaRPr lang="cs-CZ" altLang="en-US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buNone/>
            </a:pPr>
            <a:endParaRPr lang="cs-CZ" alt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buNone/>
            </a:pPr>
            <a:endParaRPr lang="cs-CZ" altLang="en-US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buNone/>
            </a:pPr>
            <a:endParaRPr lang="cs-CZ" altLang="en-US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buNone/>
            </a:pPr>
            <a:r>
              <a:rPr lang="cs-CZ" alt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Fosforečnan železitý 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účinná látka přípravku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na slimáky a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plže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cs-CZ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Ferramol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en-GB" alt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580" name="AutoShape 5" descr="The image “http://upload.wikimedia.org/wikipedia/commons/4/49/Guano.jpg” cannot be displayed, because it contains errors."/>
          <p:cNvSpPr>
            <a:spLocks noChangeAspect="1" noChangeArrowheads="1"/>
          </p:cNvSpPr>
          <p:nvPr/>
        </p:nvSpPr>
        <p:spPr bwMode="auto">
          <a:xfrm>
            <a:off x="485775" y="-657225"/>
            <a:ext cx="8172450" cy="817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24581" name="AutoShape 7" descr="The image “http://upload.wikimedia.org/wikipedia/commons/4/49/Guano.jpg” cannot be displayed, because it contains errors."/>
          <p:cNvSpPr>
            <a:spLocks noChangeAspect="1" noChangeArrowheads="1"/>
          </p:cNvSpPr>
          <p:nvPr/>
        </p:nvSpPr>
        <p:spPr bwMode="auto">
          <a:xfrm>
            <a:off x="485775" y="-657225"/>
            <a:ext cx="8172450" cy="817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cs-CZ" altLang="cs-CZ"/>
          </a:p>
        </p:txBody>
      </p:sp>
      <p:pic>
        <p:nvPicPr>
          <p:cNvPr id="16486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4371975"/>
            <a:ext cx="2801091" cy="218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870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4405009"/>
            <a:ext cx="2849023" cy="2075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87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881628" y="2017586"/>
            <a:ext cx="1600201" cy="1832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7592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52400"/>
            <a:ext cx="8763000" cy="6324600"/>
          </a:xfrm>
        </p:spPr>
        <p:txBody>
          <a:bodyPr>
            <a:normAutofit/>
          </a:bodyPr>
          <a:lstStyle/>
          <a:p>
            <a:pPr eaLnBrk="1" hangingPunct="1">
              <a:buFont typeface="Wingdings" pitchFamily="2" charset="2"/>
              <a:buNone/>
            </a:pP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epelnou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dehydratací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HPO</a:t>
            </a:r>
            <a:r>
              <a:rPr lang="en-GB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GB" altLang="en-US" sz="20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baseline="300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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vznikají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difosfore</a:t>
            </a:r>
            <a:r>
              <a:rPr lang="cs-CZ" alt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nany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2 HPO</a:t>
            </a:r>
            <a:r>
              <a:rPr lang="en-GB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GB" altLang="en-US" sz="20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2-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↔ P</a:t>
            </a:r>
            <a:r>
              <a:rPr lang="en-GB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GB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GB" altLang="en-US" sz="20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4-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+ H</a:t>
            </a:r>
            <a:r>
              <a:rPr lang="en-GB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endParaRPr lang="cs-CZ" alt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en-GB" alt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epelnou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dehydratací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H</a:t>
            </a:r>
            <a:r>
              <a:rPr lang="en-GB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PO</a:t>
            </a:r>
            <a:r>
              <a:rPr lang="en-GB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GB" altLang="en-US" sz="2000" baseline="300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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vznikají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cyklické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polyfosfore</a:t>
            </a:r>
            <a:r>
              <a:rPr lang="cs-CZ" alt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nany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nH</a:t>
            </a:r>
            <a:r>
              <a:rPr lang="en-GB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PO</a:t>
            </a:r>
            <a:r>
              <a:rPr lang="en-GB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GB" altLang="en-US" sz="2000" baseline="300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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↔ (PO</a:t>
            </a:r>
            <a:r>
              <a:rPr lang="en-GB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GB" altLang="en-US" sz="2000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GB" altLang="en-US" sz="2000" baseline="30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GB" altLang="en-US" sz="20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+ nH</a:t>
            </a:r>
            <a:r>
              <a:rPr lang="en-GB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O (n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3,4)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pPr marL="0" indent="0">
              <a:buNone/>
            </a:pP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Tvorba s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pecifick</a:t>
            </a:r>
            <a:r>
              <a:rPr lang="cs-CZ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ých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poly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os</a:t>
            </a:r>
            <a:r>
              <a:rPr lang="cs-CZ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fátů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závisí na podmínkách zahřívání a žíhání.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Sklovitá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(i.e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.,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amor</a:t>
            </a:r>
            <a:r>
              <a:rPr lang="cs-CZ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fní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forma =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Graham</a:t>
            </a:r>
            <a:r>
              <a:rPr 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ova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s</a:t>
            </a:r>
            <a:r>
              <a:rPr 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ů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rystali</a:t>
            </a:r>
            <a:r>
              <a:rPr lang="cs-CZ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cké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poly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os</a:t>
            </a:r>
            <a:r>
              <a:rPr lang="cs-CZ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fá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y =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Kurrol</a:t>
            </a:r>
            <a:r>
              <a:rPr 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ova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Maddrell</a:t>
            </a:r>
            <a:r>
              <a:rPr 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ova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s</a:t>
            </a:r>
            <a:r>
              <a:rPr 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ů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[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NaPO</a:t>
            </a:r>
            <a:r>
              <a:rPr 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  <a:r>
              <a:rPr 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[NaPO</a:t>
            </a:r>
            <a:r>
              <a:rPr 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(OH)]</a:t>
            </a:r>
            <a:r>
              <a:rPr 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kd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e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≤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2000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alt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cs-CZ" alt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en-GB" alt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Kyselina</a:t>
            </a:r>
            <a:r>
              <a:rPr lang="en-GB" alt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tetrahydrogendifosfore</a:t>
            </a:r>
            <a:r>
              <a:rPr lang="cs-CZ" alt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ná</a:t>
            </a:r>
            <a:r>
              <a:rPr lang="en-GB" alt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H</a:t>
            </a:r>
            <a:r>
              <a:rPr lang="en-GB" altLang="en-US" sz="20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GB" alt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GB" altLang="en-US" sz="20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GB" altLang="en-US" sz="20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bezbarvá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pevná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ty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syt</a:t>
            </a:r>
            <a:r>
              <a:rPr lang="cs-CZ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ná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kyselin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eaLnBrk="1" hangingPunct="1">
              <a:buFont typeface="Wingdings" pitchFamily="2" charset="2"/>
              <a:buNone/>
            </a:pP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vytvá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í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jen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dv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ady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solí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GB" alt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dihydrogendifosfore</a:t>
            </a:r>
            <a:r>
              <a:rPr lang="cs-CZ" alt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nany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s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aniontem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H</a:t>
            </a:r>
            <a:r>
              <a:rPr lang="en-GB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GB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GB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GB" altLang="en-US" sz="20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baseline="300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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a  </a:t>
            </a:r>
            <a:r>
              <a:rPr lang="en-GB" alt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difosfore</a:t>
            </a:r>
            <a:r>
              <a:rPr lang="cs-CZ" alt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nany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s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aniontem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P</a:t>
            </a:r>
            <a:r>
              <a:rPr lang="en-GB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GB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GB" altLang="en-US" sz="20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GB" altLang="en-US" sz="2000" baseline="300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</a:t>
            </a:r>
            <a:endParaRPr lang="cs-CZ" alt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5298" name="Picture 2" descr="Zobrazit zdrojový obráze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4953000"/>
            <a:ext cx="2209800" cy="1683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6331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202" name="Picture 2" descr="Zobrazit zdrojový obráze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28600"/>
            <a:ext cx="8534400" cy="6385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8740911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278" name="Picture 6" descr="Zobrazit zdrojový obrázek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470509"/>
            <a:ext cx="3657600" cy="2234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625475"/>
          </a:xfrm>
        </p:spPr>
        <p:txBody>
          <a:bodyPr>
            <a:normAutofit/>
          </a:bodyPr>
          <a:lstStyle/>
          <a:p>
            <a:r>
              <a:rPr lang="cs-CZ" sz="2800" b="1" dirty="0" smtClean="0"/>
              <a:t>Organické sloučeniny fosforu</a:t>
            </a:r>
            <a:endParaRPr lang="cs-CZ" sz="2800" b="1" dirty="0"/>
          </a:p>
        </p:txBody>
      </p:sp>
      <p:pic>
        <p:nvPicPr>
          <p:cNvPr id="182274" name="Picture 2" descr="ATPanionChemDraw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4949598"/>
            <a:ext cx="3503603" cy="1590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276" name="Picture 4" descr="Zobrazit zdrojový obrázek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1341487"/>
            <a:ext cx="1546068" cy="1504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6948104" y="4615934"/>
            <a:ext cx="5305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ATP</a:t>
            </a:r>
            <a:endParaRPr lang="cs-CZ" dirty="0"/>
          </a:p>
        </p:txBody>
      </p:sp>
      <p:sp>
        <p:nvSpPr>
          <p:cNvPr id="7" name="TextovéPole 6"/>
          <p:cNvSpPr txBox="1"/>
          <p:nvPr/>
        </p:nvSpPr>
        <p:spPr>
          <a:xfrm>
            <a:off x="6781800" y="3080266"/>
            <a:ext cx="16930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kyselina </a:t>
            </a:r>
            <a:r>
              <a:rPr lang="cs-CZ" dirty="0" err="1" smtClean="0"/>
              <a:t>fytoová</a:t>
            </a:r>
            <a:endParaRPr lang="cs-CZ" dirty="0"/>
          </a:p>
        </p:txBody>
      </p:sp>
      <p:sp>
        <p:nvSpPr>
          <p:cNvPr id="8" name="TextovéPole 7"/>
          <p:cNvSpPr txBox="1"/>
          <p:nvPr/>
        </p:nvSpPr>
        <p:spPr>
          <a:xfrm>
            <a:off x="2743200" y="4985266"/>
            <a:ext cx="11538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fosfolipidy</a:t>
            </a:r>
            <a:endParaRPr lang="cs-CZ" dirty="0"/>
          </a:p>
        </p:txBody>
      </p:sp>
      <p:grpSp>
        <p:nvGrpSpPr>
          <p:cNvPr id="10" name="Skupina 9"/>
          <p:cNvGrpSpPr/>
          <p:nvPr/>
        </p:nvGrpSpPr>
        <p:grpSpPr>
          <a:xfrm>
            <a:off x="243190" y="914400"/>
            <a:ext cx="6157609" cy="3418300"/>
            <a:chOff x="243190" y="914400"/>
            <a:chExt cx="6157609" cy="3418300"/>
          </a:xfrm>
        </p:grpSpPr>
        <p:pic>
          <p:nvPicPr>
            <p:cNvPr id="182279" name="Picture 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3190" y="914400"/>
              <a:ext cx="6157609" cy="34049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Obdélník 8"/>
            <p:cNvSpPr/>
            <p:nvPr/>
          </p:nvSpPr>
          <p:spPr>
            <a:xfrm>
              <a:off x="5943600" y="4114800"/>
              <a:ext cx="228600" cy="2179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</p:spTree>
    <p:extLst>
      <p:ext uri="{BB962C8B-B14F-4D97-AF65-F5344CB8AC3E}">
        <p14:creationId xmlns:p14="http://schemas.microsoft.com/office/powerpoint/2010/main" val="16773501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136187" y="381000"/>
            <a:ext cx="88392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Za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normálních podmínek je dusík chemicky inaktivní prvek. </a:t>
            </a:r>
            <a:endParaRPr lang="cs-CZ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laboratorní teploty se dusík přímo slučuje pouze s </a:t>
            </a:r>
            <a:r>
              <a:rPr lang="cs-CZ" sz="2000" u="sng" dirty="0">
                <a:latin typeface="Arial" panose="020B0604020202020204" pitchFamily="34" charset="0"/>
                <a:cs typeface="Arial" panose="020B0604020202020204" pitchFamily="34" charset="0"/>
              </a:rPr>
              <a:t>lithiem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 za vzniku nitridu lithného Li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N, </a:t>
            </a:r>
            <a:endParaRPr lang="cs-CZ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při zahřátí na teplotu pouhých 100°C reaguje s </a:t>
            </a:r>
            <a:r>
              <a:rPr lang="cs-CZ" sz="20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radiem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 za vzniku nitridu </a:t>
            </a:r>
            <a:r>
              <a:rPr lang="cs-CZ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radnatého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 Ra</a:t>
            </a:r>
            <a:r>
              <a:rPr lang="cs-CZ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cs-CZ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cs-CZ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  v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 elektrickém výboji reaguje za laboratorní teploty také s </a:t>
            </a:r>
            <a:r>
              <a:rPr lang="cs-CZ" sz="2000" u="sng" dirty="0">
                <a:latin typeface="Arial" panose="020B0604020202020204" pitchFamily="34" charset="0"/>
                <a:cs typeface="Arial" panose="020B0604020202020204" pitchFamily="34" charset="0"/>
              </a:rPr>
              <a:t>fluorem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 za vzniku fluoridu dusitého 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NF</a:t>
            </a:r>
            <a:r>
              <a:rPr lang="cs-CZ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  <a:p>
            <a:endParaRPr lang="cs-CZ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 S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ostatními prvky se dusík přímo slučuje až za podstatně vyšších teplot, s </a:t>
            </a:r>
            <a:r>
              <a:rPr lang="cs-CZ" sz="20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borem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tvoří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nitrid boritý BN při teplotě přes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900 °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C, s </a:t>
            </a:r>
            <a:r>
              <a:rPr lang="cs-CZ" sz="2000" u="sng" dirty="0">
                <a:latin typeface="Arial" panose="020B0604020202020204" pitchFamily="34" charset="0"/>
                <a:cs typeface="Arial" panose="020B0604020202020204" pitchFamily="34" charset="0"/>
              </a:rPr>
              <a:t>křemíkem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 se slučuje na nitrid křemičitý Si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 až při teplotě 1500°C. </a:t>
            </a:r>
            <a:endParaRPr lang="cs-CZ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228601" y="4267200"/>
            <a:ext cx="874678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Díky své malé reaktivitě se 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dusík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 vyskytuje převážně volný ve vzduchu, kde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tvoří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78 objemových procent. </a:t>
            </a:r>
          </a:p>
        </p:txBody>
      </p:sp>
    </p:spTree>
    <p:extLst>
      <p:ext uri="{BB962C8B-B14F-4D97-AF65-F5344CB8AC3E}">
        <p14:creationId xmlns:p14="http://schemas.microsoft.com/office/powerpoint/2010/main" val="1262075401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228600"/>
            <a:ext cx="8839200" cy="6550025"/>
          </a:xfrm>
        </p:spPr>
        <p:txBody>
          <a:bodyPr>
            <a:normAutofit/>
          </a:bodyPr>
          <a:lstStyle/>
          <a:p>
            <a:pPr marL="0" indent="0" algn="ctr" eaLnBrk="1" hangingPunct="1">
              <a:lnSpc>
                <a:spcPct val="90000"/>
              </a:lnSpc>
              <a:buNone/>
            </a:pPr>
            <a:r>
              <a:rPr lang="en-GB" alt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Oxoslou</a:t>
            </a:r>
            <a:r>
              <a:rPr lang="cs-CZ" alt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eniny</a:t>
            </a:r>
            <a:r>
              <a:rPr lang="en-GB" alt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arsenu</a:t>
            </a:r>
            <a:endParaRPr lang="en-GB" altLang="en-US" sz="28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cs-CZ" altLang="en-US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GB" alt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Oxid</a:t>
            </a:r>
            <a:r>
              <a:rPr lang="en-GB" alt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arsenitý</a:t>
            </a:r>
            <a:r>
              <a:rPr lang="en-GB" alt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GB" alt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arsenik</a:t>
            </a:r>
            <a:r>
              <a:rPr lang="en-GB" alt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cs-CZ" alt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cs-CZ" altLang="en-US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buNone/>
            </a:pPr>
            <a:r>
              <a:rPr lang="cs-CZ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Arsenolit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As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GB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lnSpc>
                <a:spcPct val="90000"/>
              </a:lnSpc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Claudetit 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As</a:t>
            </a:r>
            <a:r>
              <a:rPr lang="cs-CZ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cs-CZ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známý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jed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(“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dědický prášek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”)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vzniká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ho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ením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As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vzduchu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málo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rozpustný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vod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rozpouští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se v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kyselinách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za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vzniku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arsenitých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solí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		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As</a:t>
            </a:r>
            <a:r>
              <a:rPr lang="en-GB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GB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+ 6H</a:t>
            </a:r>
            <a:r>
              <a:rPr lang="en-GB" altLang="en-US" sz="20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2As</a:t>
            </a:r>
            <a:r>
              <a:rPr lang="en-GB" altLang="en-US" sz="20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3+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+ 3H</a:t>
            </a:r>
            <a:r>
              <a:rPr lang="en-GB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 v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zásadách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za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vzniku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arsenitan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ů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		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As</a:t>
            </a:r>
            <a:r>
              <a:rPr lang="en-GB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GB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+ 6OH</a:t>
            </a:r>
            <a:r>
              <a:rPr lang="en-GB" altLang="en-US" sz="20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2AsO</a:t>
            </a:r>
            <a:r>
              <a:rPr lang="en-GB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3-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+ 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3H</a:t>
            </a:r>
            <a:r>
              <a:rPr lang="en-GB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endParaRPr lang="cs-CZ" alt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cs-CZ" alt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GB" alt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Oxid</a:t>
            </a:r>
            <a:r>
              <a:rPr lang="en-GB" alt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arseni</a:t>
            </a:r>
            <a:r>
              <a:rPr lang="cs-CZ" alt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ný</a:t>
            </a:r>
            <a:r>
              <a:rPr lang="en-GB" alt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(As</a:t>
            </a:r>
            <a:r>
              <a:rPr lang="en-GB" altLang="en-US" sz="20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GB" altLang="en-US" sz="20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GB" alt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vzniká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dehydratací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kyseliny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arseni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né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zah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íváním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jako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bílá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sklovitá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amorfní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hygroskopická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látka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cs-CZ" alt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4274" name="Picture 2" descr="Zobrazit zdrojový obrázek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5484022"/>
            <a:ext cx="1828799" cy="1138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2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304800"/>
            <a:ext cx="1736620" cy="145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823913"/>
            <a:ext cx="2295525" cy="93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72566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"/>
          <p:cNvSpPr>
            <a:spLocks noGrp="1" noChangeArrowheads="1"/>
          </p:cNvSpPr>
          <p:nvPr>
            <p:ph type="title"/>
          </p:nvPr>
        </p:nvSpPr>
        <p:spPr>
          <a:xfrm>
            <a:off x="456480" y="273630"/>
            <a:ext cx="2481120" cy="805044"/>
          </a:xfrm>
        </p:spPr>
        <p:txBody>
          <a:bodyPr tIns="25471"/>
          <a:lstStyle/>
          <a:p>
            <a:pPr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cs-CZ" altLang="cs-CZ" sz="2500" b="1" dirty="0" err="1"/>
              <a:t>Arseniáza</a:t>
            </a:r>
            <a:r>
              <a:rPr lang="cs-CZ" altLang="cs-CZ" sz="2500" b="1" dirty="0"/>
              <a:t> </a:t>
            </a:r>
          </a:p>
        </p:txBody>
      </p:sp>
      <p:pic>
        <p:nvPicPr>
          <p:cNvPr id="512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0799" y="175171"/>
            <a:ext cx="2285280" cy="2845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125" name="Text Box 4"/>
          <p:cNvSpPr txBox="1">
            <a:spLocks noChangeArrowheads="1"/>
          </p:cNvSpPr>
          <p:nvPr/>
        </p:nvSpPr>
        <p:spPr bwMode="auto">
          <a:xfrm>
            <a:off x="217439" y="1078673"/>
            <a:ext cx="3592561" cy="1244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9" tIns="55188" rIns="81639" bIns="40820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9pPr>
          </a:lstStyle>
          <a:p>
            <a:pPr eaLnBrk="1">
              <a:buClrTx/>
              <a:buFontTx/>
              <a:buNone/>
            </a:pPr>
            <a:r>
              <a:rPr lang="cs-CZ" altLang="cs-CZ" sz="2000" dirty="0">
                <a:solidFill>
                  <a:srgbClr val="000000"/>
                </a:solidFill>
              </a:rPr>
              <a:t> </a:t>
            </a:r>
            <a:r>
              <a:rPr lang="cs-CZ" altLang="cs-CZ" sz="2000" dirty="0" smtClean="0">
                <a:solidFill>
                  <a:srgbClr val="000000"/>
                </a:solidFill>
              </a:rPr>
              <a:t>= důsledek vysokého obsahu As  půdě (např. </a:t>
            </a:r>
            <a:r>
              <a:rPr lang="cs-CZ" altLang="cs-CZ" sz="2000" dirty="0" err="1" smtClean="0">
                <a:solidFill>
                  <a:srgbClr val="000000"/>
                </a:solidFill>
              </a:rPr>
              <a:t>Atacama</a:t>
            </a:r>
            <a:r>
              <a:rPr lang="cs-CZ" altLang="cs-CZ" sz="2000" dirty="0" smtClean="0">
                <a:solidFill>
                  <a:srgbClr val="000000"/>
                </a:solidFill>
              </a:rPr>
              <a:t>,  </a:t>
            </a:r>
          </a:p>
          <a:p>
            <a:pPr eaLnBrk="1">
              <a:buClrTx/>
              <a:buFontTx/>
              <a:buNone/>
            </a:pPr>
            <a:r>
              <a:rPr lang="cs-CZ" altLang="cs-CZ" sz="2000" dirty="0" smtClean="0">
                <a:solidFill>
                  <a:srgbClr val="000000"/>
                </a:solidFill>
              </a:rPr>
              <a:t>S </a:t>
            </a:r>
            <a:r>
              <a:rPr lang="cs-CZ" altLang="cs-CZ" sz="2000" dirty="0">
                <a:solidFill>
                  <a:srgbClr val="000000"/>
                </a:solidFill>
              </a:rPr>
              <a:t>Chile)</a:t>
            </a:r>
          </a:p>
          <a:p>
            <a:pPr eaLnBrk="1">
              <a:buClrTx/>
              <a:buFontTx/>
              <a:buNone/>
            </a:pPr>
            <a:endParaRPr lang="cs-CZ" altLang="cs-CZ" sz="2000" dirty="0" smtClean="0">
              <a:solidFill>
                <a:srgbClr val="000000"/>
              </a:solidFill>
            </a:endParaRPr>
          </a:p>
          <a:p>
            <a:pPr eaLnBrk="1">
              <a:buClrTx/>
              <a:buFontTx/>
              <a:buNone/>
            </a:pPr>
            <a:endParaRPr lang="cs-CZ" altLang="cs-CZ" sz="2000" dirty="0">
              <a:solidFill>
                <a:srgbClr val="000000"/>
              </a:solidFill>
            </a:endParaRPr>
          </a:p>
          <a:p>
            <a:pPr eaLnBrk="1">
              <a:buClrTx/>
              <a:buFontTx/>
              <a:buNone/>
            </a:pPr>
            <a:r>
              <a:rPr lang="cs-CZ" altLang="cs-CZ" sz="2000" dirty="0" smtClean="0">
                <a:solidFill>
                  <a:srgbClr val="000000"/>
                </a:solidFill>
              </a:rPr>
              <a:t>38 </a:t>
            </a:r>
            <a:r>
              <a:rPr lang="cs-CZ" altLang="cs-CZ" sz="2000" dirty="0">
                <a:solidFill>
                  <a:srgbClr val="000000"/>
                </a:solidFill>
              </a:rPr>
              <a:t>– 220 </a:t>
            </a:r>
            <a:r>
              <a:rPr lang="cs-CZ" altLang="cs-CZ" sz="2000" dirty="0" err="1">
                <a:solidFill>
                  <a:srgbClr val="000000"/>
                </a:solidFill>
              </a:rPr>
              <a:t>ppm</a:t>
            </a:r>
            <a:r>
              <a:rPr lang="cs-CZ" altLang="cs-CZ" sz="2000" dirty="0">
                <a:solidFill>
                  <a:srgbClr val="000000"/>
                </a:solidFill>
              </a:rPr>
              <a:t> As ve </a:t>
            </a:r>
            <a:r>
              <a:rPr lang="cs-CZ" altLang="cs-CZ" sz="2000" dirty="0" smtClean="0">
                <a:solidFill>
                  <a:srgbClr val="000000"/>
                </a:solidFill>
              </a:rPr>
              <a:t>vlasech mumií </a:t>
            </a:r>
            <a:r>
              <a:rPr lang="cs-CZ" altLang="cs-CZ" sz="2000" dirty="0" err="1" smtClean="0">
                <a:solidFill>
                  <a:srgbClr val="000000"/>
                </a:solidFill>
              </a:rPr>
              <a:t>Chinchorro</a:t>
            </a:r>
            <a:r>
              <a:rPr lang="cs-CZ" altLang="cs-CZ" sz="2000" dirty="0" smtClean="0">
                <a:solidFill>
                  <a:srgbClr val="000000"/>
                </a:solidFill>
              </a:rPr>
              <a:t> (7000 – 600 let)</a:t>
            </a:r>
          </a:p>
          <a:p>
            <a:pPr eaLnBrk="1">
              <a:buClrTx/>
              <a:buFontTx/>
              <a:buNone/>
            </a:pPr>
            <a:endParaRPr lang="cs-CZ" altLang="cs-CZ" sz="2000" dirty="0">
              <a:solidFill>
                <a:srgbClr val="000000"/>
              </a:solidFill>
            </a:endParaRPr>
          </a:p>
        </p:txBody>
      </p:sp>
      <p:pic>
        <p:nvPicPr>
          <p:cNvPr id="5127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7360" y="203191"/>
            <a:ext cx="2476800" cy="3522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439" y="4189399"/>
            <a:ext cx="3811680" cy="2449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Obdélník 2"/>
          <p:cNvSpPr/>
          <p:nvPr/>
        </p:nvSpPr>
        <p:spPr>
          <a:xfrm>
            <a:off x="4222080" y="4495800"/>
            <a:ext cx="4570560" cy="1930415"/>
          </a:xfrm>
          <a:prstGeom prst="rect">
            <a:avLst/>
          </a:prstGeom>
        </p:spPr>
        <p:txBody>
          <a:bodyPr lIns="82945" tIns="41473" rIns="82945" bIns="41473">
            <a:spAutoFit/>
          </a:bodyPr>
          <a:lstStyle/>
          <a:p>
            <a:r>
              <a:rPr lang="cs-CZ" altLang="cs-CZ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Simon Bolívar</a:t>
            </a:r>
          </a:p>
          <a:p>
            <a:pPr eaLnBrk="1">
              <a:buClrTx/>
              <a:buFontTx/>
              <a:buNone/>
            </a:pPr>
            <a:r>
              <a:rPr lang="cs-CZ" altLang="cs-CZ" sz="2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Zemřel na chronickou otravu arsenem doprovázenou rakovinou plic. Otrava As  souvisí patrně s vysokým obsahem As  v pitné vodě v Peru a s požíváním léků na bázi arsenu.</a:t>
            </a:r>
            <a:endParaRPr lang="cs-CZ" altLang="cs-CZ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960896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680" y="3531250"/>
            <a:ext cx="2449440" cy="29393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220" name="Text Box 3"/>
          <p:cNvSpPr txBox="1">
            <a:spLocks noChangeArrowheads="1"/>
          </p:cNvSpPr>
          <p:nvPr/>
        </p:nvSpPr>
        <p:spPr bwMode="auto">
          <a:xfrm>
            <a:off x="2982239" y="4038600"/>
            <a:ext cx="5925159" cy="2610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14368" rIns="0" bIns="0" anchor="ctr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9pPr>
          </a:lstStyle>
          <a:p>
            <a:pPr eaLnBrk="1">
              <a:buClrTx/>
              <a:buFontTx/>
              <a:buNone/>
            </a:pPr>
            <a:r>
              <a:rPr lang="cs-CZ" altLang="cs-CZ" sz="2000" b="1" dirty="0" err="1">
                <a:solidFill>
                  <a:srgbClr val="000000"/>
                </a:solidFill>
              </a:rPr>
              <a:t>Phar</a:t>
            </a:r>
            <a:r>
              <a:rPr lang="cs-CZ" altLang="cs-CZ" sz="2000" b="1" dirty="0">
                <a:solidFill>
                  <a:srgbClr val="000000"/>
                </a:solidFill>
              </a:rPr>
              <a:t> Lap </a:t>
            </a:r>
            <a:r>
              <a:rPr lang="cs-CZ" altLang="cs-CZ" sz="2000" dirty="0">
                <a:solidFill>
                  <a:srgbClr val="000000"/>
                </a:solidFill>
              </a:rPr>
              <a:t>(1926 </a:t>
            </a:r>
            <a:r>
              <a:rPr lang="cs-CZ" altLang="cs-CZ" sz="2000" dirty="0" smtClean="0">
                <a:solidFill>
                  <a:srgbClr val="000000"/>
                </a:solidFill>
              </a:rPr>
              <a:t>– 1932) slavný </a:t>
            </a:r>
            <a:r>
              <a:rPr lang="cs-CZ" altLang="cs-CZ" sz="2000" dirty="0">
                <a:solidFill>
                  <a:srgbClr val="000000"/>
                </a:solidFill>
              </a:rPr>
              <a:t>dostihový kůň. </a:t>
            </a:r>
            <a:r>
              <a:rPr lang="cs-CZ" altLang="cs-CZ" sz="2000" dirty="0" smtClean="0">
                <a:solidFill>
                  <a:srgbClr val="000000"/>
                </a:solidFill>
              </a:rPr>
              <a:t>Nejprve se proslavil </a:t>
            </a:r>
            <a:r>
              <a:rPr lang="cs-CZ" altLang="cs-CZ" sz="2000" dirty="0">
                <a:solidFill>
                  <a:srgbClr val="000000"/>
                </a:solidFill>
              </a:rPr>
              <a:t>v Austrálii, poté i v Americe, kde </a:t>
            </a:r>
            <a:r>
              <a:rPr lang="cs-CZ" altLang="cs-CZ" sz="2000" dirty="0" smtClean="0">
                <a:solidFill>
                  <a:srgbClr val="000000"/>
                </a:solidFill>
              </a:rPr>
              <a:t>na </a:t>
            </a:r>
            <a:r>
              <a:rPr lang="cs-CZ" altLang="cs-CZ" sz="2000" dirty="0">
                <a:solidFill>
                  <a:srgbClr val="000000"/>
                </a:solidFill>
              </a:rPr>
              <a:t>něj </a:t>
            </a:r>
            <a:r>
              <a:rPr lang="cs-CZ" altLang="cs-CZ" sz="2000" dirty="0" smtClean="0">
                <a:solidFill>
                  <a:srgbClr val="000000"/>
                </a:solidFill>
              </a:rPr>
              <a:t>byl před </a:t>
            </a:r>
            <a:r>
              <a:rPr lang="cs-CZ" altLang="cs-CZ" sz="2000" dirty="0">
                <a:solidFill>
                  <a:srgbClr val="000000"/>
                </a:solidFill>
              </a:rPr>
              <a:t>jedním důležitým závodem spáchán atentát. Kulka ho však minula. Zemřel zanedlouho po atentátu, hovořilo se o kolice. </a:t>
            </a:r>
            <a:r>
              <a:rPr lang="cs-CZ" altLang="cs-CZ" sz="2000" dirty="0" smtClean="0">
                <a:solidFill>
                  <a:srgbClr val="000000"/>
                </a:solidFill>
              </a:rPr>
              <a:t>Analýza </a:t>
            </a:r>
            <a:r>
              <a:rPr lang="cs-CZ" altLang="cs-CZ" sz="2000" dirty="0">
                <a:solidFill>
                  <a:srgbClr val="000000"/>
                </a:solidFill>
              </a:rPr>
              <a:t>žíní </a:t>
            </a:r>
            <a:r>
              <a:rPr lang="cs-CZ" altLang="cs-CZ" sz="2000" dirty="0" smtClean="0">
                <a:solidFill>
                  <a:srgbClr val="000000"/>
                </a:solidFill>
              </a:rPr>
              <a:t>prokázala </a:t>
            </a:r>
            <a:r>
              <a:rPr lang="cs-CZ" altLang="cs-CZ" sz="2000" dirty="0">
                <a:solidFill>
                  <a:srgbClr val="000000"/>
                </a:solidFill>
              </a:rPr>
              <a:t>požití značného množství arseniku krátce před smrtí.</a:t>
            </a:r>
          </a:p>
        </p:txBody>
      </p:sp>
      <p:pic>
        <p:nvPicPr>
          <p:cNvPr id="4" name="Picture 2" descr="Zobrazit zdrojový obráze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152400"/>
            <a:ext cx="1820799" cy="308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bdélník 4"/>
          <p:cNvSpPr/>
          <p:nvPr/>
        </p:nvSpPr>
        <p:spPr>
          <a:xfrm>
            <a:off x="2438400" y="304800"/>
            <a:ext cx="4572000" cy="255454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Charles Francis Hall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(1821 – November 8, 1871)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meric</a:t>
            </a:r>
            <a:r>
              <a:rPr lang="cs-CZ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ký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polárník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Jeho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tělo bylo exhumováno v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Gr</a:t>
            </a:r>
            <a:r>
              <a:rPr lang="cs-CZ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ónsku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v roce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1968.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V jeho pozůstatcích byla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zjištěna vysoká koncentrace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arsen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Byl patrně otráven vzbouřenými členy posádky. Kontaminace pozůstatků arsenem z půdy je nepravděpodobná.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4" descr="Zobrazit zdrojový obrázek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5" y="178340"/>
            <a:ext cx="2257425" cy="270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841030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76200"/>
            <a:ext cx="8701080" cy="6629400"/>
          </a:xfrm>
        </p:spPr>
        <p:txBody>
          <a:bodyPr>
            <a:normAutofit/>
          </a:bodyPr>
          <a:lstStyle/>
          <a:p>
            <a:pPr marL="0" indent="0" algn="ctr" eaLnBrk="1" hangingPunct="1">
              <a:buNone/>
            </a:pPr>
            <a:r>
              <a:rPr lang="en-GB" alt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Oxokyseliny</a:t>
            </a:r>
            <a:endParaRPr lang="en-GB" altLang="en-US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cs-CZ" alt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Volná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kyselina</a:t>
            </a:r>
            <a:r>
              <a:rPr lang="en-GB" alt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arsenitá</a:t>
            </a:r>
            <a:r>
              <a:rPr lang="en-GB" alt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není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známa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jedná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se o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hydratovaný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oxid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arsenitý</a:t>
            </a:r>
            <a:endParaRPr lang="en-GB" alt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soli </a:t>
            </a:r>
            <a:r>
              <a:rPr lang="en-GB" alt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arsenitany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M</a:t>
            </a:r>
            <a:r>
              <a:rPr lang="en-GB" altLang="en-US" sz="20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AsO</a:t>
            </a:r>
            <a:r>
              <a:rPr lang="en-GB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nebo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M</a:t>
            </a:r>
            <a:r>
              <a:rPr lang="en-GB" altLang="en-US" sz="20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GB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AsO</a:t>
            </a:r>
            <a:r>
              <a:rPr lang="en-GB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arsenitany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mírná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reduk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ční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inidla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oxidují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se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arseni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nany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):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		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AsO</a:t>
            </a:r>
            <a:r>
              <a:rPr lang="en-GB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3-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+ I</a:t>
            </a:r>
            <a:r>
              <a:rPr lang="en-GB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+ H</a:t>
            </a:r>
            <a:r>
              <a:rPr lang="en-GB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O = AsO</a:t>
            </a:r>
            <a:r>
              <a:rPr lang="en-GB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GB" altLang="en-US" sz="20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3-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+ 2 I</a:t>
            </a:r>
            <a:r>
              <a:rPr lang="en-GB" altLang="en-US" sz="20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+ 2 H</a:t>
            </a:r>
            <a:r>
              <a:rPr lang="en-GB" altLang="en-US" sz="20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  <a:p>
            <a:pPr eaLnBrk="1" hangingPunct="1">
              <a:buFont typeface="Wingdings" pitchFamily="2" charset="2"/>
              <a:buNone/>
            </a:pPr>
            <a:r>
              <a:rPr lang="en-GB" alt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Arsenitan</a:t>
            </a:r>
            <a:r>
              <a:rPr lang="en-GB" alt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trist</a:t>
            </a:r>
            <a:r>
              <a:rPr lang="cs-CZ" alt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íbrný</a:t>
            </a:r>
            <a:r>
              <a:rPr lang="en-GB" alt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Ag</a:t>
            </a:r>
            <a:r>
              <a:rPr lang="en-GB" altLang="en-US" sz="20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AsO</a:t>
            </a:r>
            <a:r>
              <a:rPr lang="en-GB" altLang="en-US" sz="20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žlutá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nerozpustná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látka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 v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analytické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chemii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využívaná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k d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ů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kazu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arsenitan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ů</a:t>
            </a:r>
          </a:p>
          <a:p>
            <a:pPr>
              <a:buNone/>
            </a:pPr>
            <a:r>
              <a:rPr lang="en-GB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Arsenitan</a:t>
            </a:r>
            <a:r>
              <a:rPr lang="en-GB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tris</a:t>
            </a:r>
            <a:r>
              <a:rPr lang="cs-CZ" alt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od</a:t>
            </a:r>
            <a:r>
              <a:rPr lang="en-GB" alt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ný</a:t>
            </a:r>
            <a:r>
              <a:rPr lang="en-GB" alt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cs-CZ" altLang="en-US" sz="20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alt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AsO</a:t>
            </a:r>
            <a:r>
              <a:rPr lang="cs-CZ" altLang="en-US" sz="20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alt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fungicid, insekticid</a:t>
            </a: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cs-CZ" altLang="en-US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GB" alt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Scheeleova</a:t>
            </a:r>
            <a:r>
              <a:rPr lang="en-GB" alt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zele</a:t>
            </a:r>
            <a:r>
              <a:rPr lang="cs-CZ" alt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ň</a:t>
            </a:r>
            <a:r>
              <a:rPr lang="en-GB" alt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GB" alt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CuHAsO</a:t>
            </a:r>
            <a:r>
              <a:rPr lang="en-GB" altLang="en-US" sz="20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, </a:t>
            </a:r>
            <a:endParaRPr lang="cs-CZ" alt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cs-CZ" altLang="en-US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GB" alt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Svinibrodská</a:t>
            </a:r>
            <a:r>
              <a:rPr lang="en-GB" alt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zele</a:t>
            </a:r>
            <a:r>
              <a:rPr lang="cs-CZ" alt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ň</a:t>
            </a:r>
            <a:r>
              <a:rPr lang="en-GB" alt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cs-CZ" altLang="en-US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s-CZ" alt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		     </a:t>
            </a:r>
            <a:r>
              <a:rPr lang="en-GB" alt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 Cu(AsO</a:t>
            </a:r>
            <a:r>
              <a:rPr lang="en-GB" altLang="en-US" sz="20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GB" altLang="en-US" sz="20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.Cu(CH</a:t>
            </a:r>
            <a:r>
              <a:rPr lang="en-GB" altLang="en-US" sz="20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COO)</a:t>
            </a:r>
            <a:r>
              <a:rPr lang="en-GB" altLang="en-US" sz="20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cs-CZ" alt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v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minulosti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používány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jako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zelená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barviva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 též  </a:t>
            </a:r>
          </a:p>
          <a:p>
            <a:pPr marL="400050" lvl="1" indent="0">
              <a:buNone/>
            </a:pP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k barvení tapet. Působením plísní se z tapet </a:t>
            </a:r>
          </a:p>
          <a:p>
            <a:pPr marL="400050" lvl="1" indent="0">
              <a:buNone/>
            </a:pP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uvolňovaly toxické formy As.</a:t>
            </a:r>
          </a:p>
          <a:p>
            <a:pPr eaLnBrk="1" hangingPunct="1">
              <a:buFont typeface="Wingdings" pitchFamily="2" charset="2"/>
              <a:buNone/>
            </a:pPr>
            <a:endParaRPr lang="cs-CZ" alt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3934594"/>
            <a:ext cx="2653719" cy="24843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01044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304800"/>
            <a:ext cx="8839200" cy="5715000"/>
          </a:xfrm>
        </p:spPr>
        <p:txBody>
          <a:bodyPr>
            <a:normAutofit/>
          </a:bodyPr>
          <a:lstStyle/>
          <a:p>
            <a:pPr eaLnBrk="1" hangingPunct="1">
              <a:buFont typeface="Wingdings" pitchFamily="2" charset="2"/>
              <a:buNone/>
            </a:pPr>
            <a:r>
              <a:rPr lang="en-GB" alt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Kyselina</a:t>
            </a:r>
            <a:r>
              <a:rPr lang="en-GB" alt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trihydrogenarseni</a:t>
            </a:r>
            <a:r>
              <a:rPr lang="cs-CZ" alt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ná</a:t>
            </a:r>
            <a:r>
              <a:rPr lang="en-GB" alt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(H</a:t>
            </a:r>
            <a:r>
              <a:rPr lang="en-GB" altLang="en-US" sz="20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AsO</a:t>
            </a:r>
            <a:r>
              <a:rPr lang="en-GB" altLang="en-US" sz="20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GB" alt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eaLnBrk="1" hangingPunct="1">
              <a:buFont typeface="Wingdings" pitchFamily="2" charset="2"/>
              <a:buNone/>
            </a:pP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vznikne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rozpoušt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ním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As</a:t>
            </a:r>
            <a:r>
              <a:rPr lang="en-GB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GB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vod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nebo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oxidací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As</a:t>
            </a:r>
            <a:r>
              <a:rPr lang="en-GB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GB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kys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dusi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nou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algn="ctr" eaLnBrk="1" hangingPunct="1">
              <a:buFont typeface="Wingdings" pitchFamily="2" charset="2"/>
              <a:buNone/>
            </a:pP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As</a:t>
            </a:r>
            <a:r>
              <a:rPr lang="en-GB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GB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+ 4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HNO</a:t>
            </a:r>
            <a:r>
              <a:rPr lang="en-GB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7 H</a:t>
            </a:r>
            <a:r>
              <a:rPr lang="en-GB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6 H</a:t>
            </a:r>
            <a:r>
              <a:rPr lang="en-GB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AsO</a:t>
            </a:r>
            <a:r>
              <a:rPr lang="en-GB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+ 4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NO </a:t>
            </a:r>
          </a:p>
          <a:p>
            <a:pPr eaLnBrk="1" hangingPunct="1">
              <a:buFont typeface="Wingdings" pitchFamily="2" charset="2"/>
              <a:buNone/>
            </a:pP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Tx/>
              <a:buChar char="-"/>
            </a:pP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krystaluje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jako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hemihydrát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t.j.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s 1/2 H</a:t>
            </a:r>
            <a:r>
              <a:rPr lang="en-GB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O) </a:t>
            </a:r>
            <a:endParaRPr lang="cs-CZ" alt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Tx/>
              <a:buChar char="-"/>
            </a:pP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slabá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kyselina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pPr eaLnBrk="1" hangingPunct="1">
              <a:buFont typeface="Wingdings" pitchFamily="2" charset="2"/>
              <a:buNone/>
            </a:pPr>
            <a:endParaRPr lang="cs-CZ" altLang="en-US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cs-CZ" alt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en-GB" alt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Arseni</a:t>
            </a:r>
            <a:r>
              <a:rPr lang="cs-CZ" alt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nany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cs-CZ" alt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izomorfní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s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fosfore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nany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vod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jsou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rozpustné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soli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alkalických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kov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ů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cs-CZ" alt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Ca</a:t>
            </a:r>
            <a:r>
              <a:rPr lang="cs-CZ" altLang="en-US" sz="20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alt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(AsO</a:t>
            </a:r>
            <a:r>
              <a:rPr lang="cs-CZ" altLang="en-US" sz="20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cs-CZ" alt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cs-CZ" altLang="en-US" sz="20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alt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. 3 H</a:t>
            </a:r>
            <a:r>
              <a:rPr lang="cs-CZ" altLang="en-US" sz="20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alt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 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– dříve se používal v ochranných prostředcích pro rostliny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52226" name="Picture 2" descr="Zobrazit zdrojový obrázek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828800"/>
            <a:ext cx="2415767" cy="1819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4725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10183" y="152400"/>
            <a:ext cx="8229600" cy="838200"/>
          </a:xfrm>
        </p:spPr>
        <p:txBody>
          <a:bodyPr>
            <a:normAutofit/>
          </a:bodyPr>
          <a:lstStyle/>
          <a:p>
            <a:r>
              <a:rPr lang="en-US" sz="2800" b="1" dirty="0" err="1" smtClean="0"/>
              <a:t>Organicke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slou</a:t>
            </a:r>
            <a:r>
              <a:rPr lang="cs-CZ" sz="2800" b="1" dirty="0" smtClean="0"/>
              <a:t>č</a:t>
            </a:r>
            <a:r>
              <a:rPr lang="en-US" sz="2800" b="1" dirty="0" err="1" smtClean="0"/>
              <a:t>eniny</a:t>
            </a:r>
            <a:r>
              <a:rPr lang="en-US" sz="2800" b="1" dirty="0" smtClean="0"/>
              <a:t> </a:t>
            </a:r>
            <a:r>
              <a:rPr lang="cs-CZ" sz="2800" b="1" dirty="0" smtClean="0"/>
              <a:t>ar</a:t>
            </a:r>
            <a:r>
              <a:rPr lang="en-US" sz="2800" b="1" dirty="0" smtClean="0"/>
              <a:t>s</a:t>
            </a:r>
            <a:r>
              <a:rPr lang="cs-CZ" sz="2800" b="1" dirty="0" err="1" smtClean="0"/>
              <a:t>enu</a:t>
            </a:r>
            <a:endParaRPr lang="cs-CZ" sz="2800" b="1" dirty="0"/>
          </a:p>
        </p:txBody>
      </p:sp>
      <p:pic>
        <p:nvPicPr>
          <p:cNvPr id="175106" name="Picture 2" descr="Zobrazit zdrojový obrázek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673448"/>
            <a:ext cx="1806638" cy="1105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674558" y="3212068"/>
            <a:ext cx="20274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kyselina kakodylová</a:t>
            </a:r>
            <a:endParaRPr lang="cs-CZ" dirty="0"/>
          </a:p>
        </p:txBody>
      </p:sp>
      <p:pic>
        <p:nvPicPr>
          <p:cNvPr id="175108" name="Picture 4" descr="https://upload.wikimedia.org/wikipedia/commons/thumb/1/12/Lewisite.svg/1920px-Lewisite.sv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953" y="1386699"/>
            <a:ext cx="2502377" cy="1432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6644810" y="2226303"/>
            <a:ext cx="834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L</a:t>
            </a:r>
            <a:r>
              <a:rPr lang="cs-CZ" dirty="0" smtClean="0"/>
              <a:t>ewisit</a:t>
            </a:r>
            <a:endParaRPr lang="cs-CZ" dirty="0"/>
          </a:p>
        </p:txBody>
      </p:sp>
      <p:pic>
        <p:nvPicPr>
          <p:cNvPr id="175110" name="Picture 6" descr="Structural formula of arsenicin 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1568" y="4370451"/>
            <a:ext cx="1555145" cy="1349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bdélník 5"/>
          <p:cNvSpPr/>
          <p:nvPr/>
        </p:nvSpPr>
        <p:spPr>
          <a:xfrm>
            <a:off x="7024453" y="5911334"/>
            <a:ext cx="12322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 err="1">
                <a:hlinkClick r:id="rId5" tooltip="Arsenicin A"/>
              </a:rPr>
              <a:t>Arsenicin</a:t>
            </a:r>
            <a:r>
              <a:rPr lang="cs-CZ" dirty="0">
                <a:hlinkClick r:id="rId5" tooltip="Arsenicin A"/>
              </a:rPr>
              <a:t> A</a:t>
            </a:r>
            <a:endParaRPr lang="cs-CZ" dirty="0"/>
          </a:p>
        </p:txBody>
      </p:sp>
      <p:pic>
        <p:nvPicPr>
          <p:cNvPr id="175112" name="Picture 8" descr="Structural formula of arsenobetaine">
            <a:hlinkClick r:id="rId6" tooltip="Structural formula of arsenobetaine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395090"/>
            <a:ext cx="2514600" cy="1587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/>
          <p:cNvSpPr txBox="1"/>
          <p:nvPr/>
        </p:nvSpPr>
        <p:spPr>
          <a:xfrm>
            <a:off x="674558" y="6019800"/>
            <a:ext cx="20274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 smtClean="0"/>
              <a:t>Arsenobetain</a:t>
            </a:r>
            <a:endParaRPr lang="cs-CZ" dirty="0"/>
          </a:p>
        </p:txBody>
      </p:sp>
      <p:pic>
        <p:nvPicPr>
          <p:cNvPr id="175114" name="Picture 10" descr="Skeletal formula of roxarsone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4149794"/>
            <a:ext cx="1886061" cy="2215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/>
          <p:cNvSpPr txBox="1"/>
          <p:nvPr/>
        </p:nvSpPr>
        <p:spPr>
          <a:xfrm>
            <a:off x="3028545" y="4539734"/>
            <a:ext cx="10377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 smtClean="0"/>
              <a:t>Roxarson</a:t>
            </a:r>
            <a:endParaRPr lang="cs-CZ" dirty="0"/>
          </a:p>
        </p:txBody>
      </p:sp>
      <p:pic>
        <p:nvPicPr>
          <p:cNvPr id="175116" name="Picture 12" descr="Zobrazit zdrojový obrázek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0708" y="1436300"/>
            <a:ext cx="3162270" cy="138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ovéPole 8"/>
          <p:cNvSpPr txBox="1"/>
          <p:nvPr/>
        </p:nvSpPr>
        <p:spPr>
          <a:xfrm>
            <a:off x="3962400" y="2819400"/>
            <a:ext cx="10637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Salvarsan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72637000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/>
          <p:cNvSpPr>
            <a:spLocks noGrp="1" noChangeArrowheads="1"/>
          </p:cNvSpPr>
          <p:nvPr>
            <p:ph type="title"/>
          </p:nvPr>
        </p:nvSpPr>
        <p:spPr>
          <a:xfrm>
            <a:off x="381000" y="457200"/>
            <a:ext cx="4440960" cy="489171"/>
          </a:xfrm>
          <a:ln/>
        </p:spPr>
        <p:txBody>
          <a:bodyPr tIns="25471">
            <a:noAutofit/>
          </a:bodyPr>
          <a:lstStyle/>
          <a:p>
            <a:pPr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cs-CZ" altLang="cs-CZ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Metabolity arsenu</a:t>
            </a:r>
            <a:endParaRPr lang="cs-CZ" altLang="cs-CZ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2771775"/>
            <a:ext cx="2702771" cy="388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6737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314390"/>
            <a:ext cx="5920297" cy="4343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228601" y="1295400"/>
            <a:ext cx="8686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Arsen nahrazuje fosfor v organických sloučeninách – </a:t>
            </a:r>
            <a:r>
              <a:rPr lang="cs-CZ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kacinogen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 Interakcí s –SH skupinami enzymů narušuje metabolismus.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217890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228600"/>
            <a:ext cx="8839200" cy="6400800"/>
          </a:xfrm>
        </p:spPr>
        <p:txBody>
          <a:bodyPr>
            <a:normAutofit/>
          </a:bodyPr>
          <a:lstStyle/>
          <a:p>
            <a:pPr marL="0" indent="0" algn="ctr" eaLnBrk="1" hangingPunct="1">
              <a:buNone/>
            </a:pPr>
            <a:r>
              <a:rPr lang="en-GB" alt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Oxoslou</a:t>
            </a:r>
            <a:r>
              <a:rPr lang="cs-CZ" alt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eniny</a:t>
            </a:r>
            <a:r>
              <a:rPr lang="en-GB" alt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antimonu</a:t>
            </a:r>
            <a:endParaRPr lang="en-GB" altLang="en-US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cs-CZ" altLang="en-US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en-GB" alt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Oxid</a:t>
            </a:r>
            <a:r>
              <a:rPr lang="en-GB" alt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antimonitý</a:t>
            </a:r>
            <a:r>
              <a:rPr lang="en-GB" alt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Sb</a:t>
            </a:r>
            <a:r>
              <a:rPr lang="en-GB" altLang="en-US" sz="20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GB" alt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GB" altLang="en-US" sz="20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GB" alt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vod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málo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rozpustný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amfoterní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charakter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rozpouští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se v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kyselinách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za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vzniku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solí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antimonitých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, v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hydroxidech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alkalických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kov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ů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vznikají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antimonitany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(nap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 NaSbO</a:t>
            </a:r>
            <a:r>
              <a:rPr lang="en-GB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)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pPr eaLnBrk="1" hangingPunct="1">
              <a:buFont typeface="Wingdings" pitchFamily="2" charset="2"/>
              <a:buNone/>
            </a:pPr>
            <a:endParaRPr lang="cs-CZ" altLang="en-US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cs-CZ" altLang="en-US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en-GB" alt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Oxid</a:t>
            </a:r>
            <a:r>
              <a:rPr lang="en-GB" alt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antimoni</a:t>
            </a:r>
            <a:r>
              <a:rPr lang="cs-CZ" alt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ný</a:t>
            </a:r>
            <a:r>
              <a:rPr lang="en-GB" alt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Sb</a:t>
            </a:r>
            <a:r>
              <a:rPr lang="en-GB" altLang="en-US" sz="20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GB" altLang="en-US" sz="20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žlutý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prášek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vod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jen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velmi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málo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rozpustný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kysele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reagující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roztok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kys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antimoni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né (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hydrat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oxidu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) Sb</a:t>
            </a:r>
            <a:r>
              <a:rPr lang="en-GB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GB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x H</a:t>
            </a:r>
            <a:r>
              <a:rPr lang="en-GB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endParaRPr lang="en-GB" altLang="en-US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alt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v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alk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hydroxidech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se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rozpouští</a:t>
            </a:r>
            <a:endParaRPr lang="cs-CZ" alt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vzniku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M</a:t>
            </a:r>
            <a:r>
              <a:rPr lang="en-GB" altLang="en-US" sz="20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[Sb(OH)</a:t>
            </a:r>
            <a:r>
              <a:rPr lang="en-GB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  <a:endParaRPr lang="cs-CZ" alt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02" name="Picture 2" descr="Sb4O6-molecule-from-senarmontite-xtal-2004-3D-balls-B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6260" y="2133600"/>
            <a:ext cx="1408945" cy="1508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04" name="Picture 4" descr="Antimony-pentoxide-xtal-1979-3D-balls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3427" y="4633958"/>
            <a:ext cx="2533773" cy="2224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6609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76200" y="435165"/>
            <a:ext cx="89916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800" b="1" dirty="0">
                <a:latin typeface="Arial" panose="020B0604020202020204" pitchFamily="34" charset="0"/>
                <a:cs typeface="Arial" panose="020B0604020202020204" pitchFamily="34" charset="0"/>
              </a:rPr>
              <a:t>Antimonité </a:t>
            </a:r>
            <a:r>
              <a:rPr lang="cs-CZ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soli</a:t>
            </a:r>
            <a:endParaRPr lang="cs-CZ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Vinan</a:t>
            </a:r>
            <a:r>
              <a:rPr 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antimonylo</a:t>
            </a:r>
            <a:r>
              <a:rPr 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-draselný 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byl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znám již ve středověku K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[Sb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(C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]·3H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O 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jako </a:t>
            </a:r>
            <a:r>
              <a:rPr 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dávivý kámen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neboli </a:t>
            </a:r>
            <a:r>
              <a:rPr 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tartarus </a:t>
            </a:r>
            <a:r>
              <a:rPr lang="cs-CZ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emeticus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. Tato sloučenina je dobře rozpustná ve vodě a po požití vyvolává zvracení. Je stejně jako všechny rozpustné soli antimonu jedovatý.</a:t>
            </a:r>
          </a:p>
          <a:p>
            <a:endParaRPr lang="cs-CZ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Síran 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antimonitý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Sb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(SO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je bezbarvá krystalická látka. Získává se rozpouštěním antimonu, oxidu antimonitého nebo sulfidu antimonitého v horké koncentrované kyselině sírové.</a:t>
            </a:r>
          </a:p>
          <a:p>
            <a:endParaRPr lang="cs-CZ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Dusičnan 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antimonitý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Sb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(NO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cs-CZ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je bílá krystalická látka. Vzniká reakcí oxidu antimonitého s dýmavou kyselinou dusičnou.</a:t>
            </a:r>
          </a:p>
        </p:txBody>
      </p:sp>
    </p:spTree>
    <p:extLst>
      <p:ext uri="{BB962C8B-B14F-4D97-AF65-F5344CB8AC3E}">
        <p14:creationId xmlns:p14="http://schemas.microsoft.com/office/powerpoint/2010/main" val="198664330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457200"/>
            <a:ext cx="8839200" cy="6172200"/>
          </a:xfrm>
        </p:spPr>
        <p:txBody>
          <a:bodyPr>
            <a:normAutofit/>
          </a:bodyPr>
          <a:lstStyle/>
          <a:p>
            <a:pPr marL="0" indent="0" algn="ctr" eaLnBrk="1" hangingPunct="1">
              <a:buNone/>
            </a:pPr>
            <a:r>
              <a:rPr lang="en-GB" alt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Oxoslou</a:t>
            </a:r>
            <a:r>
              <a:rPr lang="cs-CZ" alt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eniny</a:t>
            </a:r>
            <a:r>
              <a:rPr lang="en-GB" alt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bismutu</a:t>
            </a:r>
            <a:endParaRPr lang="en-GB" altLang="en-US" sz="2400" b="1" u="sng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buFont typeface="Wingdings" pitchFamily="2" charset="2"/>
              <a:buNone/>
            </a:pP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buFont typeface="Wingdings" pitchFamily="2" charset="2"/>
              <a:buNone/>
            </a:pPr>
            <a:r>
              <a:rPr lang="en-GB" alt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Oxid</a:t>
            </a:r>
            <a:r>
              <a:rPr lang="en-GB" alt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bismutitý</a:t>
            </a:r>
            <a:r>
              <a:rPr lang="en-GB" alt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Bi</a:t>
            </a:r>
            <a:r>
              <a:rPr lang="en-GB" altLang="en-US" sz="20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GB" altLang="en-US" sz="20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citronov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žlutý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prášek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rozpustný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v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kyselinách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bismutité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sol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i.</a:t>
            </a:r>
            <a:endParaRPr lang="en-GB" alt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buFont typeface="Wingdings" pitchFamily="2" charset="2"/>
              <a:buNone/>
            </a:pP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pPr algn="just" eaLnBrk="1" hangingPunct="1">
              <a:buFont typeface="Wingdings" pitchFamily="2" charset="2"/>
              <a:buNone/>
            </a:pPr>
            <a:r>
              <a:rPr lang="en-GB" alt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Hydroxid</a:t>
            </a:r>
            <a:r>
              <a:rPr lang="en-GB" alt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bismutitý</a:t>
            </a:r>
            <a:r>
              <a:rPr lang="en-GB" alt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Bi(OH)</a:t>
            </a:r>
            <a:r>
              <a:rPr lang="en-GB" altLang="en-US" sz="20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bílá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látka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vznikající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srážením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roztok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ů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bismutitých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solí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hydroxidy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alkalických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kov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ů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 nap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.: </a:t>
            </a:r>
          </a:p>
          <a:p>
            <a:pPr algn="just" eaLnBrk="1" hangingPunct="1">
              <a:buFont typeface="Wingdings" pitchFamily="2" charset="2"/>
              <a:buNone/>
            </a:pP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		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Bi(NO</a:t>
            </a:r>
            <a:r>
              <a:rPr lang="en-GB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GB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+ 3 KOH 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Bi(OH)</a:t>
            </a:r>
            <a:r>
              <a:rPr lang="en-GB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+ 3 KNO</a:t>
            </a:r>
            <a:r>
              <a:rPr lang="en-GB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just" eaLnBrk="1" hangingPunct="1">
              <a:buFont typeface="Wingdings" pitchFamily="2" charset="2"/>
              <a:buNone/>
            </a:pP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buFont typeface="Wingdings" pitchFamily="2" charset="2"/>
              <a:buNone/>
            </a:pPr>
            <a:r>
              <a:rPr lang="en-GB" alt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Bismuti</a:t>
            </a:r>
            <a:r>
              <a:rPr lang="cs-CZ" alt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nany</a:t>
            </a:r>
            <a:r>
              <a:rPr lang="en-GB" alt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M</a:t>
            </a:r>
            <a:r>
              <a:rPr lang="en-GB" altLang="en-US" sz="2000" b="1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GB" alt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BiO</a:t>
            </a:r>
            <a:r>
              <a:rPr lang="en-GB" altLang="en-US" sz="20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M</a:t>
            </a:r>
            <a:r>
              <a:rPr lang="en-GB" altLang="en-US" sz="2000" b="1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GB" altLang="en-US" sz="20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BiO</a:t>
            </a:r>
            <a:r>
              <a:rPr lang="cs-CZ" altLang="en-US" sz="20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GB" altLang="en-US" sz="2000" b="1" baseline="-25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buFont typeface="Wingdings" pitchFamily="2" charset="2"/>
              <a:buNone/>
            </a:pP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oxidací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Bi</a:t>
            </a:r>
            <a:r>
              <a:rPr lang="en-GB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GB" alt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v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siln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zásad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prost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ř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edí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taveniny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hydroxid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ů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alk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kov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ů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silnými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ox.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č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inidly</a:t>
            </a:r>
            <a:endParaRPr lang="en-GB" alt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buFont typeface="Wingdings" pitchFamily="2" charset="2"/>
              <a:buNone/>
            </a:pP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intenzivn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zabarvené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látky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GB" alt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žluté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altLang="en-US" sz="2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0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ervené</a:t>
            </a:r>
            <a:r>
              <a:rPr lang="en-GB" altLang="en-US" sz="2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solidFill>
                  <a:srgbClr val="666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hn</a:t>
            </a:r>
            <a:r>
              <a:rPr lang="cs-CZ" altLang="en-US" sz="2000" dirty="0" smtClean="0">
                <a:solidFill>
                  <a:srgbClr val="666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r>
              <a:rPr lang="en-GB" altLang="en-US" sz="2000" dirty="0" err="1" smtClean="0">
                <a:solidFill>
                  <a:srgbClr val="6666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dé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algn="just" eaLnBrk="1" hangingPunct="1">
              <a:buFont typeface="Wingdings" pitchFamily="2" charset="2"/>
              <a:buNone/>
            </a:pP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velmi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silná</a:t>
            </a:r>
            <a:r>
              <a:rPr lang="en-GB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ox. </a:t>
            </a:r>
            <a:r>
              <a:rPr lang="cs-CZ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GB" alt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inidla</a:t>
            </a:r>
            <a:endParaRPr lang="cs-CZ" alt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9615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8224</TotalTime>
  <Words>5222</Words>
  <Application>Microsoft Office PowerPoint</Application>
  <PresentationFormat>Předvádění na obrazovce (4:3)</PresentationFormat>
  <Paragraphs>1324</Paragraphs>
  <Slides>146</Slides>
  <Notes>12</Notes>
  <HiddenSlides>0</HiddenSlides>
  <MMClips>0</MMClips>
  <ScaleCrop>false</ScaleCrop>
  <HeadingPairs>
    <vt:vector size="6" baseType="variant"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146</vt:i4>
      </vt:variant>
    </vt:vector>
  </HeadingPairs>
  <TitlesOfParts>
    <vt:vector size="148" baseType="lpstr">
      <vt:lpstr>Motiv systému Office</vt:lpstr>
      <vt:lpstr>CorelPhotoPaint.Image.8</vt:lpstr>
      <vt:lpstr>Pentely</vt:lpstr>
      <vt:lpstr>V. hlavní podskupina</vt:lpstr>
      <vt:lpstr>Prezentace aplikace PowerPoint</vt:lpstr>
      <vt:lpstr>Prezentace aplikace PowerPoint</vt:lpstr>
      <vt:lpstr>Prezentace aplikace PowerPoint</vt:lpstr>
      <vt:lpstr>Zvláštní postavení dusíku: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Fosforescence fosforu</vt:lpstr>
      <vt:lpstr>Hoření bílého fosforu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1. Redukce uhlíkem po pražení bismutinitu  2 Bi2S3 + 9 O2 → 2 Bi2O3 + 6 SO2 Pražení sulfidu   Bi2O3 + 3 C → 2 Bi + 3 CO Redukční pochod   2. Tavení bismutinitu se železem Bi2S3 + 3 Fe → 2 Bi + 3 FeS Srážecí pochod   Při těchto pochodech je bismut ještě značně znečištěn příměsemi, které byly v rudě, proto se surový bismut musí ještě rafinovat.  3. Pro získání velmi čistého bismutu lze využít elektrolýzu tavenin jeho sloučenin.  Použití    Nízkotající slitiny: Woodův kov (b.t. cca 70 °C), Lipowitzova slitina (b.t. cca 60 °C), Roseů kov (b.t. 94 °C).   Velmi nízké teploty tání, často i pod teplotou varu vody, se využívá při konstrukci automatických hasicích systémů (tzv. sprinklerů), které jsou montovány do výškových budov a automaticky začnou rozprašovat vodu při náhlém nárůstu teploty v okolí. 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Guano</vt:lpstr>
      <vt:lpstr>Prezentace aplikace PowerPoint</vt:lpstr>
      <vt:lpstr>Prezentace aplikace PowerPoint</vt:lpstr>
      <vt:lpstr>Dusičnan amonný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Oxosloučeniny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SCR katalyzátory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Oxosloučeniny fosforu: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Transformace kostního minerálu</vt:lpstr>
      <vt:lpstr>Prezentace aplikace PowerPoint</vt:lpstr>
      <vt:lpstr>Prezentace aplikace PowerPoint</vt:lpstr>
      <vt:lpstr>Prezentace aplikace PowerPoint</vt:lpstr>
      <vt:lpstr>Organické sloučeniny fosforu</vt:lpstr>
      <vt:lpstr>Prezentace aplikace PowerPoint</vt:lpstr>
      <vt:lpstr>Arseniáza </vt:lpstr>
      <vt:lpstr>Prezentace aplikace PowerPoint</vt:lpstr>
      <vt:lpstr>Prezentace aplikace PowerPoint</vt:lpstr>
      <vt:lpstr>Prezentace aplikace PowerPoint</vt:lpstr>
      <vt:lpstr>Organicke sloučeniny arsenu</vt:lpstr>
      <vt:lpstr>Metabolity arsenu</vt:lpstr>
      <vt:lpstr>Prezentace aplikace PowerPoint</vt:lpstr>
      <vt:lpstr>Prezentace aplikace PowerPoint</vt:lpstr>
      <vt:lpstr>Prezentace aplikace PowerPoint</vt:lpstr>
      <vt:lpstr>Prezentace aplikace PowerPoint</vt:lpstr>
      <vt:lpstr>Sirné sloučeniny dusíku</vt:lpstr>
      <vt:lpstr>Prezentace aplikace PowerPoint</vt:lpstr>
      <vt:lpstr>Prezentace aplikace PowerPoint</vt:lpstr>
      <vt:lpstr>Prezentace aplikace PowerPoint</vt:lpstr>
      <vt:lpstr>Sirné sloučeniny fosforu</vt:lpstr>
      <vt:lpstr>Prezentace aplikace PowerPoint</vt:lpstr>
      <vt:lpstr>Prezentace aplikace PowerPoint</vt:lpstr>
      <vt:lpstr>Prezentace aplikace PowerPoint</vt:lpstr>
      <vt:lpstr>Sloučeniny dusíku a fosforu</vt:lpstr>
      <vt:lpstr>Tetrely</vt:lpstr>
      <vt:lpstr>Prvky IV. hlavní podskupiny:</vt:lpstr>
      <vt:lpstr>Prezentace aplikace PowerPoint</vt:lpstr>
      <vt:lpstr>Prezentace aplikace PowerPoint</vt:lpstr>
      <vt:lpstr>Prezentace aplikace PowerPoint</vt:lpstr>
      <vt:lpstr>Prezentace aplikace PowerPoint</vt:lpstr>
      <vt:lpstr>Stabilita alotropických modifikací uhlíku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Lubomir Prokes</dc:creator>
  <cp:lastModifiedBy>Lubomir Prokes</cp:lastModifiedBy>
  <cp:revision>278</cp:revision>
  <dcterms:created xsi:type="dcterms:W3CDTF">2019-03-08T12:12:50Z</dcterms:created>
  <dcterms:modified xsi:type="dcterms:W3CDTF">2019-03-14T05:21:30Z</dcterms:modified>
</cp:coreProperties>
</file>