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470" r:id="rId2"/>
    <p:sldId id="321" r:id="rId3"/>
    <p:sldId id="322" r:id="rId4"/>
    <p:sldId id="323" r:id="rId5"/>
    <p:sldId id="463" r:id="rId6"/>
    <p:sldId id="452" r:id="rId7"/>
    <p:sldId id="448" r:id="rId8"/>
    <p:sldId id="326" r:id="rId9"/>
    <p:sldId id="327" r:id="rId10"/>
    <p:sldId id="453" r:id="rId11"/>
    <p:sldId id="464" r:id="rId12"/>
    <p:sldId id="465" r:id="rId13"/>
    <p:sldId id="450" r:id="rId14"/>
    <p:sldId id="449" r:id="rId15"/>
    <p:sldId id="451" r:id="rId16"/>
    <p:sldId id="462" r:id="rId17"/>
    <p:sldId id="444" r:id="rId18"/>
    <p:sldId id="447" r:id="rId19"/>
    <p:sldId id="445" r:id="rId20"/>
    <p:sldId id="446" r:id="rId21"/>
    <p:sldId id="443" r:id="rId22"/>
    <p:sldId id="459" r:id="rId23"/>
    <p:sldId id="460" r:id="rId24"/>
    <p:sldId id="461" r:id="rId25"/>
    <p:sldId id="329" r:id="rId26"/>
    <p:sldId id="468" r:id="rId27"/>
    <p:sldId id="467" r:id="rId28"/>
    <p:sldId id="469" r:id="rId29"/>
    <p:sldId id="330" r:id="rId30"/>
    <p:sldId id="472" r:id="rId31"/>
    <p:sldId id="471" r:id="rId32"/>
    <p:sldId id="456" r:id="rId33"/>
    <p:sldId id="524" r:id="rId34"/>
    <p:sldId id="331" r:id="rId35"/>
    <p:sldId id="458" r:id="rId36"/>
    <p:sldId id="466" r:id="rId37"/>
    <p:sldId id="525" r:id="rId38"/>
    <p:sldId id="549" r:id="rId39"/>
    <p:sldId id="538" r:id="rId40"/>
    <p:sldId id="547" r:id="rId41"/>
    <p:sldId id="548" r:id="rId42"/>
    <p:sldId id="455" r:id="rId43"/>
    <p:sldId id="473" r:id="rId44"/>
    <p:sldId id="526" r:id="rId45"/>
    <p:sldId id="505" r:id="rId46"/>
    <p:sldId id="508" r:id="rId47"/>
    <p:sldId id="550" r:id="rId48"/>
    <p:sldId id="507" r:id="rId49"/>
    <p:sldId id="506" r:id="rId50"/>
    <p:sldId id="474" r:id="rId51"/>
    <p:sldId id="476" r:id="rId52"/>
    <p:sldId id="478" r:id="rId53"/>
    <p:sldId id="479" r:id="rId54"/>
    <p:sldId id="544" r:id="rId55"/>
    <p:sldId id="509" r:id="rId56"/>
    <p:sldId id="480" r:id="rId57"/>
    <p:sldId id="510" r:id="rId58"/>
    <p:sldId id="555" r:id="rId59"/>
    <p:sldId id="481" r:id="rId60"/>
    <p:sldId id="482" r:id="rId61"/>
    <p:sldId id="483" r:id="rId62"/>
    <p:sldId id="484" r:id="rId63"/>
    <p:sldId id="485" r:id="rId64"/>
    <p:sldId id="486" r:id="rId65"/>
    <p:sldId id="487" r:id="rId66"/>
    <p:sldId id="512" r:id="rId67"/>
    <p:sldId id="537" r:id="rId68"/>
    <p:sldId id="488" r:id="rId69"/>
    <p:sldId id="543" r:id="rId70"/>
    <p:sldId id="552" r:id="rId71"/>
    <p:sldId id="534" r:id="rId72"/>
    <p:sldId id="542" r:id="rId73"/>
    <p:sldId id="535" r:id="rId74"/>
    <p:sldId id="541" r:id="rId75"/>
    <p:sldId id="553" r:id="rId76"/>
    <p:sldId id="511" r:id="rId77"/>
    <p:sldId id="556" r:id="rId78"/>
    <p:sldId id="554" r:id="rId79"/>
    <p:sldId id="558" r:id="rId80"/>
    <p:sldId id="557" r:id="rId81"/>
    <p:sldId id="489" r:id="rId82"/>
    <p:sldId id="490" r:id="rId83"/>
    <p:sldId id="491" r:id="rId84"/>
    <p:sldId id="492" r:id="rId85"/>
    <p:sldId id="536" r:id="rId86"/>
    <p:sldId id="493" r:id="rId87"/>
    <p:sldId id="495" r:id="rId88"/>
    <p:sldId id="523" r:id="rId89"/>
    <p:sldId id="496" r:id="rId90"/>
    <p:sldId id="559" r:id="rId91"/>
    <p:sldId id="497" r:id="rId92"/>
    <p:sldId id="498" r:id="rId93"/>
    <p:sldId id="499" r:id="rId94"/>
    <p:sldId id="500" r:id="rId95"/>
    <p:sldId id="521" r:id="rId96"/>
    <p:sldId id="519" r:id="rId97"/>
    <p:sldId id="520" r:id="rId98"/>
    <p:sldId id="501" r:id="rId99"/>
    <p:sldId id="513" r:id="rId100"/>
    <p:sldId id="517" r:id="rId101"/>
    <p:sldId id="503" r:id="rId102"/>
    <p:sldId id="533" r:id="rId103"/>
    <p:sldId id="530" r:id="rId104"/>
    <p:sldId id="518" r:id="rId105"/>
    <p:sldId id="515" r:id="rId106"/>
    <p:sldId id="551" r:id="rId107"/>
    <p:sldId id="514" r:id="rId108"/>
    <p:sldId id="504" r:id="rId10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2" autoAdjust="0"/>
    <p:restoredTop sz="94730" autoAdjust="0"/>
  </p:normalViewPr>
  <p:slideViewPr>
    <p:cSldViewPr>
      <p:cViewPr varScale="1">
        <p:scale>
          <a:sx n="65" d="100"/>
          <a:sy n="65" d="100"/>
        </p:scale>
        <p:origin x="-1296"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image" Target="../media/image1.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image" Target="../media/image1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DB1E4-22D3-4B9E-A96D-3A98792ECF46}" type="datetimeFigureOut">
              <a:rPr lang="cs-CZ" smtClean="0"/>
              <a:t>24.03.2019</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981801-7D28-409D-A6E7-FE48E6DF2AE3}" type="slidenum">
              <a:rPr lang="cs-CZ" smtClean="0"/>
              <a:t>‹#›</a:t>
            </a:fld>
            <a:endParaRPr lang="cs-CZ"/>
          </a:p>
        </p:txBody>
      </p:sp>
    </p:spTree>
    <p:extLst>
      <p:ext uri="{BB962C8B-B14F-4D97-AF65-F5344CB8AC3E}">
        <p14:creationId xmlns:p14="http://schemas.microsoft.com/office/powerpoint/2010/main" val="424685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txBox="1">
            <a:spLocks noGrp="1"/>
          </p:cNvSpPr>
          <p:nvPr>
            <p:ph type="sldNum" sz="quarter" idx="5"/>
          </p:nvPr>
        </p:nvSpPr>
        <p:spPr>
          <a:ln/>
        </p:spPr>
        <p:txBody>
          <a:bodyPr lIns="0" tIns="0" rIns="0" bIns="0" anchor="b">
            <a:noAutofit/>
          </a:bodyPr>
          <a:lstStyle/>
          <a:p>
            <a:pPr lvl="0"/>
            <a:fld id="{97E8D8EC-9830-468C-B879-D635D18AF441}" type="slidenum">
              <a:t>17</a:t>
            </a:fld>
            <a:endParaRPr lang="en-GB"/>
          </a:p>
        </p:txBody>
      </p:sp>
      <p:sp>
        <p:nvSpPr>
          <p:cNvPr id="2" name="Zástupný symbol pro obrázek snímku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830" y="4343322"/>
            <a:ext cx="5486309" cy="4037593"/>
          </a:xfrm>
        </p:spPr>
        <p:txBody>
          <a:bodyPr/>
          <a:lstStyle/>
          <a:p>
            <a:endParaRPr lang="en-GB"/>
          </a:p>
        </p:txBody>
      </p:sp>
    </p:spTree>
    <p:extLst>
      <p:ext uri="{BB962C8B-B14F-4D97-AF65-F5344CB8AC3E}">
        <p14:creationId xmlns:p14="http://schemas.microsoft.com/office/powerpoint/2010/main" val="3043306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981801-7D28-409D-A6E7-FE48E6DF2AE3}" type="slidenum">
              <a:rPr lang="cs-CZ" smtClean="0"/>
              <a:t>18</a:t>
            </a:fld>
            <a:endParaRPr lang="cs-CZ"/>
          </a:p>
        </p:txBody>
      </p:sp>
    </p:spTree>
    <p:extLst>
      <p:ext uri="{BB962C8B-B14F-4D97-AF65-F5344CB8AC3E}">
        <p14:creationId xmlns:p14="http://schemas.microsoft.com/office/powerpoint/2010/main" val="3003369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C1FC8CA-CFCD-4575-9928-4D13A7E44D01}" type="slidenum">
              <a:rPr lang="en-GB" altLang="cs-CZ"/>
              <a:pPr/>
              <a:t>19</a:t>
            </a:fld>
            <a:endParaRPr lang="en-GB" altLang="cs-CZ"/>
          </a:p>
        </p:txBody>
      </p:sp>
      <p:sp>
        <p:nvSpPr>
          <p:cNvPr id="1331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Rectangle 2"/>
          <p:cNvSpPr txBox="1">
            <a:spLocks noGrp="1" noChangeArrowheads="1"/>
          </p:cNvSpPr>
          <p:nvPr>
            <p:ph type="body" idx="1"/>
          </p:nvPr>
        </p:nvSpPr>
        <p:spPr bwMode="auto">
          <a:xfrm>
            <a:off x="685512" y="4343231"/>
            <a:ext cx="5486976" cy="403775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Tree>
    <p:extLst>
      <p:ext uri="{BB962C8B-B14F-4D97-AF65-F5344CB8AC3E}">
        <p14:creationId xmlns:p14="http://schemas.microsoft.com/office/powerpoint/2010/main" val="4199032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txBox="1">
            <a:spLocks noGrp="1" noRot="1" noChangeAspect="1" noChangeArrowheads="1" noTextEdit="1"/>
          </p:cNvSpPr>
          <p:nvPr>
            <p:ph type="sldImg"/>
          </p:nvPr>
        </p:nvSpPr>
        <p:spPr>
          <a:xfrm>
            <a:off x="-9990138" y="-6897688"/>
            <a:ext cx="19981863" cy="14986001"/>
          </a:xfrm>
          <a:solidFill>
            <a:srgbClr val="FFFFFF"/>
          </a:solidFill>
          <a:ln>
            <a:solidFill>
              <a:srgbClr val="000000"/>
            </a:solidFill>
            <a:miter lim="800000"/>
            <a:headEnd/>
            <a:tailEnd/>
          </a:ln>
        </p:spPr>
      </p:sp>
      <p:sp>
        <p:nvSpPr>
          <p:cNvPr id="15363" name="Rectangle 2"/>
          <p:cNvSpPr txBox="1">
            <a:spLocks noGrp="1" noChangeArrowheads="1"/>
          </p:cNvSpPr>
          <p:nvPr>
            <p:ph type="body" idx="1"/>
          </p:nvPr>
        </p:nvSpPr>
        <p:spPr>
          <a:xfrm>
            <a:off x="622146" y="3714623"/>
            <a:ext cx="4975723" cy="35191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134349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981801-7D28-409D-A6E7-FE48E6DF2AE3}" type="slidenum">
              <a:rPr lang="cs-CZ" smtClean="0"/>
              <a:t>33</a:t>
            </a:fld>
            <a:endParaRPr lang="cs-CZ"/>
          </a:p>
        </p:txBody>
      </p:sp>
    </p:spTree>
    <p:extLst>
      <p:ext uri="{BB962C8B-B14F-4D97-AF65-F5344CB8AC3E}">
        <p14:creationId xmlns:p14="http://schemas.microsoft.com/office/powerpoint/2010/main" val="3088302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981801-7D28-409D-A6E7-FE48E6DF2AE3}" type="slidenum">
              <a:rPr lang="cs-CZ" smtClean="0"/>
              <a:t>85</a:t>
            </a:fld>
            <a:endParaRPr lang="cs-CZ"/>
          </a:p>
        </p:txBody>
      </p:sp>
    </p:spTree>
    <p:extLst>
      <p:ext uri="{BB962C8B-B14F-4D97-AF65-F5344CB8AC3E}">
        <p14:creationId xmlns:p14="http://schemas.microsoft.com/office/powerpoint/2010/main" val="1634071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4378ECD-B355-4270-9D6F-1293479DC735}" type="datetimeFigureOut">
              <a:rPr lang="cs-CZ" smtClean="0"/>
              <a:t>24.03.2019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36643FC-C4F7-4B1C-9AA2-3AF9E0A1A7B8}" type="slidenum">
              <a:rPr lang="cs-CZ" smtClean="0"/>
              <a:t>‹#›</a:t>
            </a:fld>
            <a:endParaRPr lang="cs-CZ"/>
          </a:p>
        </p:txBody>
      </p:sp>
    </p:spTree>
    <p:extLst>
      <p:ext uri="{BB962C8B-B14F-4D97-AF65-F5344CB8AC3E}">
        <p14:creationId xmlns:p14="http://schemas.microsoft.com/office/powerpoint/2010/main" val="6794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4378ECD-B355-4270-9D6F-1293479DC735}" type="datetimeFigureOut">
              <a:rPr lang="cs-CZ" smtClean="0"/>
              <a:t>24.03.2019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36643FC-C4F7-4B1C-9AA2-3AF9E0A1A7B8}" type="slidenum">
              <a:rPr lang="cs-CZ" smtClean="0"/>
              <a:t>‹#›</a:t>
            </a:fld>
            <a:endParaRPr lang="cs-CZ"/>
          </a:p>
        </p:txBody>
      </p:sp>
    </p:spTree>
    <p:extLst>
      <p:ext uri="{BB962C8B-B14F-4D97-AF65-F5344CB8AC3E}">
        <p14:creationId xmlns:p14="http://schemas.microsoft.com/office/powerpoint/2010/main" val="2151717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4378ECD-B355-4270-9D6F-1293479DC735}" type="datetimeFigureOut">
              <a:rPr lang="cs-CZ" smtClean="0"/>
              <a:t>24.03.2019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36643FC-C4F7-4B1C-9AA2-3AF9E0A1A7B8}" type="slidenum">
              <a:rPr lang="cs-CZ" smtClean="0"/>
              <a:t>‹#›</a:t>
            </a:fld>
            <a:endParaRPr lang="cs-CZ"/>
          </a:p>
        </p:txBody>
      </p:sp>
    </p:spTree>
    <p:extLst>
      <p:ext uri="{BB962C8B-B14F-4D97-AF65-F5344CB8AC3E}">
        <p14:creationId xmlns:p14="http://schemas.microsoft.com/office/powerpoint/2010/main" val="1558028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333375"/>
            <a:ext cx="8229600" cy="625475"/>
          </a:xfrm>
        </p:spPr>
        <p:txBody>
          <a:bodyPr/>
          <a:lstStyle/>
          <a:p>
            <a:r>
              <a:rPr lang="cs-CZ" smtClean="0"/>
              <a:t>Kliknutím lze upravit styl.</a:t>
            </a:r>
            <a:endParaRPr lang="en-US"/>
          </a:p>
        </p:txBody>
      </p:sp>
      <p:sp>
        <p:nvSpPr>
          <p:cNvPr id="3" name="Zástupný symbol pro obsah 2"/>
          <p:cNvSpPr>
            <a:spLocks noGrp="1"/>
          </p:cNvSpPr>
          <p:nvPr>
            <p:ph sz="quarter" idx="1"/>
          </p:nvPr>
        </p:nvSpPr>
        <p:spPr>
          <a:xfrm>
            <a:off x="457200" y="981075"/>
            <a:ext cx="4038600" cy="2366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4648200" y="981075"/>
            <a:ext cx="4038600" cy="2366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457200" y="3500438"/>
            <a:ext cx="4038600" cy="236696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obsah 5"/>
          <p:cNvSpPr>
            <a:spLocks noGrp="1"/>
          </p:cNvSpPr>
          <p:nvPr>
            <p:ph sz="quarter" idx="4"/>
          </p:nvPr>
        </p:nvSpPr>
        <p:spPr>
          <a:xfrm>
            <a:off x="4648200" y="3500438"/>
            <a:ext cx="4038600" cy="236696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r>
              <a:rPr lang="en-US" altLang="en-US"/>
              <a:t>Anorganick</a:t>
            </a:r>
            <a:r>
              <a:rPr lang="cs-CZ" altLang="en-US"/>
              <a:t>á chemie pro KATA</a:t>
            </a:r>
            <a:endParaRPr lang="en-US" altLang="en-US"/>
          </a:p>
        </p:txBody>
      </p:sp>
      <p:sp>
        <p:nvSpPr>
          <p:cNvPr id="8" name="Rectangle 3"/>
          <p:cNvSpPr>
            <a:spLocks noGrp="1" noChangeArrowheads="1"/>
          </p:cNvSpPr>
          <p:nvPr>
            <p:ph type="sldNum" sz="quarter" idx="11"/>
          </p:nvPr>
        </p:nvSpPr>
        <p:spPr>
          <a:ln/>
        </p:spPr>
        <p:txBody>
          <a:bodyPr/>
          <a:lstStyle>
            <a:lvl1pPr>
              <a:defRPr/>
            </a:lvl1pPr>
          </a:lstStyle>
          <a:p>
            <a:pPr>
              <a:defRPr/>
            </a:pPr>
            <a:fld id="{42F4A77A-2BEB-4D46-91E0-7111E6BC1566}" type="slidenum">
              <a:rPr lang="en-US" altLang="en-US"/>
              <a:pPr>
                <a:defRPr/>
              </a:pPr>
              <a:t>‹#›</a:t>
            </a:fld>
            <a:endParaRPr lang="en-US" altLang="en-US"/>
          </a:p>
        </p:txBody>
      </p:sp>
      <p:sp>
        <p:nvSpPr>
          <p:cNvPr id="9" name="Rectangle 16"/>
          <p:cNvSpPr>
            <a:spLocks noGrp="1" noChangeArrowheads="1"/>
          </p:cNvSpPr>
          <p:nvPr>
            <p:ph type="dt" sz="half" idx="12"/>
          </p:nvPr>
        </p:nvSpPr>
        <p:spPr>
          <a:ln/>
        </p:spPr>
        <p:txBody>
          <a:bodyPr/>
          <a:lstStyle>
            <a:lvl1pPr>
              <a:defRPr/>
            </a:lvl1pPr>
          </a:lstStyle>
          <a:p>
            <a:pPr>
              <a:defRPr/>
            </a:pPr>
            <a:r>
              <a:rPr lang="cs-CZ" altLang="en-US"/>
              <a:t>Praha 200</a:t>
            </a:r>
            <a:r>
              <a:rPr lang="en-US" altLang="en-US"/>
              <a:t>8</a:t>
            </a:r>
          </a:p>
        </p:txBody>
      </p:sp>
    </p:spTree>
    <p:extLst>
      <p:ext uri="{BB962C8B-B14F-4D97-AF65-F5344CB8AC3E}">
        <p14:creationId xmlns:p14="http://schemas.microsoft.com/office/powerpoint/2010/main" val="165976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333375"/>
            <a:ext cx="8229600" cy="625475"/>
          </a:xfrm>
        </p:spPr>
        <p:txBody>
          <a:bodyPr/>
          <a:lstStyle/>
          <a:p>
            <a:r>
              <a:rPr lang="cs-CZ" smtClean="0"/>
              <a:t>Kliknutím lze upravit styl.</a:t>
            </a:r>
            <a:endParaRPr lang="en-US"/>
          </a:p>
        </p:txBody>
      </p:sp>
      <p:sp>
        <p:nvSpPr>
          <p:cNvPr id="3" name="Zástupný symbol pro text 2"/>
          <p:cNvSpPr>
            <a:spLocks noGrp="1"/>
          </p:cNvSpPr>
          <p:nvPr>
            <p:ph type="body" sz="half" idx="1"/>
          </p:nvPr>
        </p:nvSpPr>
        <p:spPr>
          <a:xfrm>
            <a:off x="457200" y="981075"/>
            <a:ext cx="4038600" cy="48863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981075"/>
            <a:ext cx="4038600" cy="48863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en-US"/>
              <a:t>Anorganick</a:t>
            </a:r>
            <a:r>
              <a:rPr lang="cs-CZ" altLang="en-US"/>
              <a:t>á chemie pro KATA</a:t>
            </a:r>
            <a:endParaRPr lang="en-US" altLang="en-US"/>
          </a:p>
        </p:txBody>
      </p:sp>
      <p:sp>
        <p:nvSpPr>
          <p:cNvPr id="6" name="Rectangle 3"/>
          <p:cNvSpPr>
            <a:spLocks noGrp="1" noChangeArrowheads="1"/>
          </p:cNvSpPr>
          <p:nvPr>
            <p:ph type="sldNum" sz="quarter" idx="11"/>
          </p:nvPr>
        </p:nvSpPr>
        <p:spPr>
          <a:ln/>
        </p:spPr>
        <p:txBody>
          <a:bodyPr/>
          <a:lstStyle>
            <a:lvl1pPr>
              <a:defRPr/>
            </a:lvl1pPr>
          </a:lstStyle>
          <a:p>
            <a:pPr>
              <a:defRPr/>
            </a:pPr>
            <a:fld id="{D965D84D-C189-4EB8-BF68-3104CAD48325}" type="slidenum">
              <a:rPr lang="en-US" altLang="en-US"/>
              <a:pPr>
                <a:defRPr/>
              </a:pPr>
              <a:t>‹#›</a:t>
            </a:fld>
            <a:endParaRPr lang="en-US" altLang="en-US"/>
          </a:p>
        </p:txBody>
      </p:sp>
      <p:sp>
        <p:nvSpPr>
          <p:cNvPr id="7" name="Rectangle 16"/>
          <p:cNvSpPr>
            <a:spLocks noGrp="1" noChangeArrowheads="1"/>
          </p:cNvSpPr>
          <p:nvPr>
            <p:ph type="dt" sz="half" idx="12"/>
          </p:nvPr>
        </p:nvSpPr>
        <p:spPr>
          <a:ln/>
        </p:spPr>
        <p:txBody>
          <a:bodyPr/>
          <a:lstStyle>
            <a:lvl1pPr>
              <a:defRPr/>
            </a:lvl1pPr>
          </a:lstStyle>
          <a:p>
            <a:pPr>
              <a:defRPr/>
            </a:pPr>
            <a:r>
              <a:rPr lang="cs-CZ" altLang="en-US"/>
              <a:t>Praha 200</a:t>
            </a:r>
            <a:r>
              <a:rPr lang="en-US" altLang="en-US"/>
              <a:t>8</a:t>
            </a:r>
          </a:p>
        </p:txBody>
      </p:sp>
    </p:spTree>
    <p:extLst>
      <p:ext uri="{BB962C8B-B14F-4D97-AF65-F5344CB8AC3E}">
        <p14:creationId xmlns:p14="http://schemas.microsoft.com/office/powerpoint/2010/main" val="1324227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4378ECD-B355-4270-9D6F-1293479DC735}" type="datetimeFigureOut">
              <a:rPr lang="cs-CZ" smtClean="0"/>
              <a:t>24.03.2019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36643FC-C4F7-4B1C-9AA2-3AF9E0A1A7B8}" type="slidenum">
              <a:rPr lang="cs-CZ" smtClean="0"/>
              <a:t>‹#›</a:t>
            </a:fld>
            <a:endParaRPr lang="cs-CZ"/>
          </a:p>
        </p:txBody>
      </p:sp>
    </p:spTree>
    <p:extLst>
      <p:ext uri="{BB962C8B-B14F-4D97-AF65-F5344CB8AC3E}">
        <p14:creationId xmlns:p14="http://schemas.microsoft.com/office/powerpoint/2010/main" val="22927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4378ECD-B355-4270-9D6F-1293479DC735}" type="datetimeFigureOut">
              <a:rPr lang="cs-CZ" smtClean="0"/>
              <a:t>24.03.2019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36643FC-C4F7-4B1C-9AA2-3AF9E0A1A7B8}" type="slidenum">
              <a:rPr lang="cs-CZ" smtClean="0"/>
              <a:t>‹#›</a:t>
            </a:fld>
            <a:endParaRPr lang="cs-CZ"/>
          </a:p>
        </p:txBody>
      </p:sp>
    </p:spTree>
    <p:extLst>
      <p:ext uri="{BB962C8B-B14F-4D97-AF65-F5344CB8AC3E}">
        <p14:creationId xmlns:p14="http://schemas.microsoft.com/office/powerpoint/2010/main" val="2978941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4378ECD-B355-4270-9D6F-1293479DC735}" type="datetimeFigureOut">
              <a:rPr lang="cs-CZ" smtClean="0"/>
              <a:t>24.03.2019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36643FC-C4F7-4B1C-9AA2-3AF9E0A1A7B8}" type="slidenum">
              <a:rPr lang="cs-CZ" smtClean="0"/>
              <a:t>‹#›</a:t>
            </a:fld>
            <a:endParaRPr lang="cs-CZ"/>
          </a:p>
        </p:txBody>
      </p:sp>
    </p:spTree>
    <p:extLst>
      <p:ext uri="{BB962C8B-B14F-4D97-AF65-F5344CB8AC3E}">
        <p14:creationId xmlns:p14="http://schemas.microsoft.com/office/powerpoint/2010/main" val="1059278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4378ECD-B355-4270-9D6F-1293479DC735}" type="datetimeFigureOut">
              <a:rPr lang="cs-CZ" smtClean="0"/>
              <a:t>24.03.2019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36643FC-C4F7-4B1C-9AA2-3AF9E0A1A7B8}" type="slidenum">
              <a:rPr lang="cs-CZ" smtClean="0"/>
              <a:t>‹#›</a:t>
            </a:fld>
            <a:endParaRPr lang="cs-CZ"/>
          </a:p>
        </p:txBody>
      </p:sp>
    </p:spTree>
    <p:extLst>
      <p:ext uri="{BB962C8B-B14F-4D97-AF65-F5344CB8AC3E}">
        <p14:creationId xmlns:p14="http://schemas.microsoft.com/office/powerpoint/2010/main" val="395578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4378ECD-B355-4270-9D6F-1293479DC735}" type="datetimeFigureOut">
              <a:rPr lang="cs-CZ" smtClean="0"/>
              <a:t>24.03.2019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36643FC-C4F7-4B1C-9AA2-3AF9E0A1A7B8}" type="slidenum">
              <a:rPr lang="cs-CZ" smtClean="0"/>
              <a:t>‹#›</a:t>
            </a:fld>
            <a:endParaRPr lang="cs-CZ"/>
          </a:p>
        </p:txBody>
      </p:sp>
    </p:spTree>
    <p:extLst>
      <p:ext uri="{BB962C8B-B14F-4D97-AF65-F5344CB8AC3E}">
        <p14:creationId xmlns:p14="http://schemas.microsoft.com/office/powerpoint/2010/main" val="1464545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4378ECD-B355-4270-9D6F-1293479DC735}" type="datetimeFigureOut">
              <a:rPr lang="cs-CZ" smtClean="0"/>
              <a:t>24.03.2019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36643FC-C4F7-4B1C-9AA2-3AF9E0A1A7B8}" type="slidenum">
              <a:rPr lang="cs-CZ" smtClean="0"/>
              <a:t>‹#›</a:t>
            </a:fld>
            <a:endParaRPr lang="cs-CZ"/>
          </a:p>
        </p:txBody>
      </p:sp>
    </p:spTree>
    <p:extLst>
      <p:ext uri="{BB962C8B-B14F-4D97-AF65-F5344CB8AC3E}">
        <p14:creationId xmlns:p14="http://schemas.microsoft.com/office/powerpoint/2010/main" val="3567465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4378ECD-B355-4270-9D6F-1293479DC735}" type="datetimeFigureOut">
              <a:rPr lang="cs-CZ" smtClean="0"/>
              <a:t>24.03.2019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36643FC-C4F7-4B1C-9AA2-3AF9E0A1A7B8}" type="slidenum">
              <a:rPr lang="cs-CZ" smtClean="0"/>
              <a:t>‹#›</a:t>
            </a:fld>
            <a:endParaRPr lang="cs-CZ"/>
          </a:p>
        </p:txBody>
      </p:sp>
    </p:spTree>
    <p:extLst>
      <p:ext uri="{BB962C8B-B14F-4D97-AF65-F5344CB8AC3E}">
        <p14:creationId xmlns:p14="http://schemas.microsoft.com/office/powerpoint/2010/main" val="554081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4378ECD-B355-4270-9D6F-1293479DC735}" type="datetimeFigureOut">
              <a:rPr lang="cs-CZ" smtClean="0"/>
              <a:t>24.03.2019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36643FC-C4F7-4B1C-9AA2-3AF9E0A1A7B8}" type="slidenum">
              <a:rPr lang="cs-CZ" smtClean="0"/>
              <a:t>‹#›</a:t>
            </a:fld>
            <a:endParaRPr lang="cs-CZ"/>
          </a:p>
        </p:txBody>
      </p:sp>
    </p:spTree>
    <p:extLst>
      <p:ext uri="{BB962C8B-B14F-4D97-AF65-F5344CB8AC3E}">
        <p14:creationId xmlns:p14="http://schemas.microsoft.com/office/powerpoint/2010/main" val="881468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78ECD-B355-4270-9D6F-1293479DC735}" type="datetimeFigureOut">
              <a:rPr lang="cs-CZ" smtClean="0"/>
              <a:t>24.03.2019</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6643FC-C4F7-4B1C-9AA2-3AF9E0A1A7B8}" type="slidenum">
              <a:rPr lang="cs-CZ" smtClean="0"/>
              <a:t>‹#›</a:t>
            </a:fld>
            <a:endParaRPr lang="cs-CZ"/>
          </a:p>
        </p:txBody>
      </p:sp>
    </p:spTree>
    <p:extLst>
      <p:ext uri="{BB962C8B-B14F-4D97-AF65-F5344CB8AC3E}">
        <p14:creationId xmlns:p14="http://schemas.microsoft.com/office/powerpoint/2010/main" val="468856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0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commons.wikimedia.org/wiki/File:Urea_Synthesis_Woehler.png"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hyperlink" Target="https://commons.wikimedia.org/wiki/File:Thiophosgene-2D.png"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commons.wikimedia.org/wiki/File:Charcoal.jpg"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2.gif"/><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7.gif"/><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png"/><Relationship Id="rId2" Type="http://schemas.openxmlformats.org/officeDocument/2006/relationships/slideLayout" Target="../slideLayouts/slideLayout12.xml"/><Relationship Id="rId16" Type="http://schemas.openxmlformats.org/officeDocument/2006/relationships/image" Target="../media/image7.png"/><Relationship Id="rId1" Type="http://schemas.openxmlformats.org/officeDocument/2006/relationships/vmlDrawing" Target="../drawings/vmlDrawing1.vml"/><Relationship Id="rId6" Type="http://schemas.openxmlformats.org/officeDocument/2006/relationships/image" Target="../media/image2.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oleObject" Target="../embeddings/oleObject4.bin"/><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commons.wikimedia.org/wiki/File:Photo-CarBattery.jp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85.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hyperlink" Target="https://www.bejvavalo.cz/clanky/foto/sodovka-1.jpg" TargetMode="External"/><Relationship Id="rId2" Type="http://schemas.openxmlformats.org/officeDocument/2006/relationships/image" Target="../media/image86.jpeg"/><Relationship Id="rId1" Type="http://schemas.openxmlformats.org/officeDocument/2006/relationships/slideLayout" Target="../slideLayouts/slideLayout4.xml"/><Relationship Id="rId5" Type="http://schemas.openxmlformats.org/officeDocument/2006/relationships/image" Target="../media/image88.jpeg"/><Relationship Id="rId4" Type="http://schemas.openxmlformats.org/officeDocument/2006/relationships/image" Target="../media/image87.jpe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 Id="rId6" Type="http://schemas.openxmlformats.org/officeDocument/2006/relationships/image" Target="../media/image92.jpeg"/><Relationship Id="rId5" Type="http://schemas.openxmlformats.org/officeDocument/2006/relationships/hyperlink" Target="http://listverse.com/wp-content/uploads/2010/03/2099954120103830173s600x600q85.jpg" TargetMode="External"/><Relationship Id="rId4" Type="http://schemas.openxmlformats.org/officeDocument/2006/relationships/image" Target="../media/image9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7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23.png"/><Relationship Id="rId5" Type="http://schemas.openxmlformats.org/officeDocument/2006/relationships/oleObject" Target="../embeddings/oleObject10.bin"/><Relationship Id="rId4" Type="http://schemas.openxmlformats.org/officeDocument/2006/relationships/image" Target="../media/image122.png"/></Relationships>
</file>

<file path=ppt/slides/_rels/slide8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9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9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3400" y="2057400"/>
            <a:ext cx="8229600" cy="1143000"/>
          </a:xfrm>
        </p:spPr>
        <p:txBody>
          <a:bodyPr/>
          <a:lstStyle/>
          <a:p>
            <a:r>
              <a:rPr lang="cs-CZ" b="1" dirty="0" err="1" smtClean="0"/>
              <a:t>Tetrely</a:t>
            </a:r>
            <a:endParaRPr lang="cs-CZ" b="1" dirty="0"/>
          </a:p>
        </p:txBody>
      </p:sp>
    </p:spTree>
    <p:extLst>
      <p:ext uri="{BB962C8B-B14F-4D97-AF65-F5344CB8AC3E}">
        <p14:creationId xmlns:p14="http://schemas.microsoft.com/office/powerpoint/2010/main" val="4222057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152400"/>
            <a:ext cx="6857999" cy="1938992"/>
          </a:xfrm>
          <a:prstGeom prst="rect">
            <a:avLst/>
          </a:prstGeom>
        </p:spPr>
        <p:txBody>
          <a:bodyPr wrap="square">
            <a:spAutoFit/>
          </a:bodyPr>
          <a:lstStyle/>
          <a:p>
            <a:r>
              <a:rPr lang="en-GB" altLang="en-US" sz="2000" b="1" i="1" dirty="0" err="1">
                <a:latin typeface="Arial" panose="020B0604020202020204" pitchFamily="34" charset="0"/>
                <a:cs typeface="Arial" panose="020B0604020202020204" pitchFamily="34" charset="0"/>
              </a:rPr>
              <a:t>Amorfní</a:t>
            </a:r>
            <a:r>
              <a:rPr lang="en-GB" altLang="en-US" sz="2000" b="1" i="1" dirty="0">
                <a:latin typeface="Arial" panose="020B0604020202020204" pitchFamily="34" charset="0"/>
                <a:cs typeface="Arial" panose="020B0604020202020204" pitchFamily="34" charset="0"/>
              </a:rPr>
              <a:t> </a:t>
            </a:r>
            <a:r>
              <a:rPr lang="en-GB" altLang="en-US" sz="2000" b="1" i="1" dirty="0" err="1">
                <a:latin typeface="Arial" panose="020B0604020202020204" pitchFamily="34" charset="0"/>
                <a:cs typeface="Arial" panose="020B0604020202020204" pitchFamily="34" charset="0"/>
              </a:rPr>
              <a:t>uhlík</a:t>
            </a:r>
            <a:r>
              <a:rPr lang="en-GB" altLang="en-US" sz="2000" b="1" i="1"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	je </a:t>
            </a:r>
            <a:r>
              <a:rPr lang="cs-CZ" sz="2000" dirty="0" smtClean="0">
                <a:latin typeface="Arial" panose="020B0604020202020204" pitchFamily="34" charset="0"/>
                <a:cs typeface="Arial" panose="020B0604020202020204" pitchFamily="34" charset="0"/>
              </a:rPr>
              <a:t>forma </a:t>
            </a:r>
            <a:r>
              <a:rPr lang="cs-CZ" sz="2000" dirty="0">
                <a:latin typeface="Arial" panose="020B0604020202020204" pitchFamily="34" charset="0"/>
                <a:cs typeface="Arial" panose="020B0604020202020204" pitchFamily="34" charset="0"/>
              </a:rPr>
              <a:t>uhlíku bez pravidelné krystalové struktury. Obsahuje atomy uhlíku jak s hybridizací sp</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(vázaný s třemi sousedními atomy), tak i sp</a:t>
            </a:r>
            <a:r>
              <a:rPr lang="cs-CZ" sz="2000" baseline="30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(vázaný s čtyřmi sousedními atomy) v různém poměru, přičemž může obsahovat jak velké </a:t>
            </a:r>
            <a:r>
              <a:rPr lang="cs-CZ" sz="2000" dirty="0" err="1">
                <a:latin typeface="Arial" panose="020B0604020202020204" pitchFamily="34" charset="0"/>
                <a:cs typeface="Arial" panose="020B0604020202020204" pitchFamily="34" charset="0"/>
              </a:rPr>
              <a:t>vakance</a:t>
            </a:r>
            <a:r>
              <a:rPr lang="cs-CZ" sz="2000" dirty="0">
                <a:latin typeface="Arial" panose="020B0604020202020204" pitchFamily="34" charset="0"/>
                <a:cs typeface="Arial" panose="020B0604020202020204" pitchFamily="34" charset="0"/>
              </a:rPr>
              <a:t>, tak i </a:t>
            </a:r>
            <a:r>
              <a:rPr lang="cs-CZ" sz="2000" dirty="0" err="1">
                <a:latin typeface="Arial" panose="020B0604020202020204" pitchFamily="34" charset="0"/>
                <a:cs typeface="Arial" panose="020B0604020202020204" pitchFamily="34" charset="0"/>
              </a:rPr>
              <a:t>nanokrystaly</a:t>
            </a:r>
            <a:r>
              <a:rPr lang="cs-CZ" sz="2000" dirty="0">
                <a:latin typeface="Arial" panose="020B0604020202020204" pitchFamily="34" charset="0"/>
                <a:cs typeface="Arial" panose="020B0604020202020204" pitchFamily="34" charset="0"/>
              </a:rPr>
              <a:t> grafitu nebo diamantu v amorfní uhlíkové matrici.</a:t>
            </a:r>
            <a:endParaRPr lang="cs-CZ" altLang="en-US" sz="2000" dirty="0">
              <a:latin typeface="Arial" panose="020B0604020202020204" pitchFamily="34" charset="0"/>
              <a:cs typeface="Arial" panose="020B0604020202020204" pitchFamily="34" charset="0"/>
            </a:endParaRPr>
          </a:p>
        </p:txBody>
      </p:sp>
      <p:sp>
        <p:nvSpPr>
          <p:cNvPr id="5" name="Obdélník 4"/>
          <p:cNvSpPr/>
          <p:nvPr/>
        </p:nvSpPr>
        <p:spPr>
          <a:xfrm>
            <a:off x="76200" y="2313325"/>
            <a:ext cx="8915399" cy="2246769"/>
          </a:xfrm>
          <a:prstGeom prst="rect">
            <a:avLst/>
          </a:prstGeom>
        </p:spPr>
        <p:txBody>
          <a:bodyPr wrap="square">
            <a:spAutoFit/>
          </a:bodyPr>
          <a:lstStyle/>
          <a:p>
            <a:endParaRPr lang="cs-CZ" sz="2000" b="1" dirty="0" smtClean="0">
              <a:latin typeface="Arial" panose="020B0604020202020204" pitchFamily="34" charset="0"/>
              <a:cs typeface="Arial" panose="020B0604020202020204" pitchFamily="34" charset="0"/>
            </a:endParaRPr>
          </a:p>
          <a:p>
            <a:r>
              <a:rPr lang="cs-CZ" sz="2000" b="1" dirty="0" smtClean="0">
                <a:latin typeface="Arial" panose="020B0604020202020204" pitchFamily="34" charset="0"/>
                <a:cs typeface="Arial" panose="020B0604020202020204" pitchFamily="34" charset="0"/>
              </a:rPr>
              <a:t>Technický </a:t>
            </a:r>
            <a:r>
              <a:rPr lang="cs-CZ" sz="2000" b="1" dirty="0">
                <a:latin typeface="Arial" panose="020B0604020202020204" pitchFamily="34" charset="0"/>
                <a:cs typeface="Arial" panose="020B0604020202020204" pitchFamily="34" charset="0"/>
              </a:rPr>
              <a:t>uhlík (saze) </a:t>
            </a:r>
            <a:r>
              <a:rPr lang="cs-CZ" sz="2000" dirty="0">
                <a:latin typeface="Arial" panose="020B0604020202020204" pitchFamily="34" charset="0"/>
                <a:cs typeface="Arial" panose="020B0604020202020204" pitchFamily="34" charset="0"/>
              </a:rPr>
              <a:t>se průmyslově vyrábí ve válcových reaktorech z těžkého topného oleje a zemním plynem předehřátého vzduchu</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Vzniká jemná hmota – </a:t>
            </a:r>
            <a:r>
              <a:rPr lang="cs-CZ" sz="2000" i="1" dirty="0" err="1">
                <a:latin typeface="Arial" panose="020B0604020202020204" pitchFamily="34" charset="0"/>
                <a:cs typeface="Arial" panose="020B0604020202020204" pitchFamily="34" charset="0"/>
              </a:rPr>
              <a:t>fluffy</a:t>
            </a:r>
            <a:r>
              <a:rPr lang="cs-CZ" sz="2000" dirty="0">
                <a:latin typeface="Arial" panose="020B0604020202020204" pitchFamily="34" charset="0"/>
                <a:cs typeface="Arial" panose="020B0604020202020204" pitchFamily="34" charset="0"/>
              </a:rPr>
              <a:t> – (o hustotě cca 100 g/l), která se dále zahušťuje (granuluje) obvykle mokrou cestou na hustotu 300 až 500 g/l. Po přidání vody 1:1 se intenzivním mícháním dosáhne vzniku granulí s minimálním obsahem nežádoucího prachového </a:t>
            </a:r>
            <a:r>
              <a:rPr lang="cs-CZ" sz="2000" dirty="0" smtClean="0">
                <a:latin typeface="Arial" panose="020B0604020202020204" pitchFamily="34" charset="0"/>
                <a:cs typeface="Arial" panose="020B0604020202020204" pitchFamily="34" charset="0"/>
              </a:rPr>
              <a:t>podílu.</a:t>
            </a: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4267200"/>
            <a:ext cx="2269587" cy="140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7700" name="Picture 4" descr="Amorphous Carb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505" y="101133"/>
            <a:ext cx="1962549" cy="204152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76200" y="4566475"/>
            <a:ext cx="5105400" cy="1938992"/>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Saze byly užívány jako černé barvivo v barvách a inkoustech a v tiskařských inkoustech, tonerech pro xerografii, laserových tiskárnách. Nejdůležitějším způsobem využití je jako plnivo kaučukových pneumatik.</a:t>
            </a:r>
          </a:p>
        </p:txBody>
      </p:sp>
      <p:pic>
        <p:nvPicPr>
          <p:cNvPr id="157698" name="Picture 2" descr="https://upload.wikimedia.org/wikipedia/commons/9/98/Carbon_bla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5086321"/>
            <a:ext cx="2199490" cy="165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5495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147536" y="502623"/>
            <a:ext cx="8839200" cy="160043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spcBef>
                <a:spcPct val="0"/>
              </a:spcBef>
              <a:spcAft>
                <a:spcPct val="0"/>
              </a:spcAft>
              <a:buClrTx/>
              <a:buSzTx/>
              <a:buFontTx/>
              <a:buNone/>
              <a:tabLst/>
            </a:pPr>
            <a:r>
              <a:rPr kumimoji="0" lang="cs-CZ" altLang="cs-CZ" sz="2400" b="1" i="0" u="none" strike="noStrike" cap="none" normalizeH="0" baseline="0" dirty="0" smtClean="0">
                <a:ln>
                  <a:noFill/>
                </a:ln>
                <a:solidFill>
                  <a:srgbClr val="000000"/>
                </a:solidFill>
                <a:effectLst/>
              </a:rPr>
              <a:t>Cyklon B</a:t>
            </a:r>
          </a:p>
          <a:p>
            <a:pPr marL="0" marR="0" lvl="0" indent="0" algn="l" defTabSz="914400" rtl="0" eaLnBrk="0" fontAlgn="base" latinLnBrk="0" hangingPunct="0">
              <a:spcBef>
                <a:spcPct val="0"/>
              </a:spcBef>
              <a:spcAft>
                <a:spcPct val="0"/>
              </a:spcAft>
              <a:buClrTx/>
              <a:buSzTx/>
              <a:buFontTx/>
              <a:buNone/>
              <a:tabLst/>
            </a:pPr>
            <a:endParaRPr kumimoji="0" lang="cs-CZ" altLang="cs-CZ" sz="2000" b="0" i="0" u="none" strike="noStrike" cap="none" normalizeH="0" baseline="0" dirty="0" smtClean="0">
              <a:ln>
                <a:noFill/>
              </a:ln>
              <a:solidFill>
                <a:srgbClr val="222222"/>
              </a:solidFill>
              <a:effectLst/>
            </a:endParaRPr>
          </a:p>
          <a:p>
            <a:pPr marL="0" marR="0" lvl="0" indent="0" algn="l" defTabSz="914400" rtl="0" eaLnBrk="0" fontAlgn="base" latinLnBrk="0" hangingPunct="0">
              <a:spcBef>
                <a:spcPct val="0"/>
              </a:spcBef>
              <a:spcAft>
                <a:spcPct val="0"/>
              </a:spcAft>
              <a:buClrTx/>
              <a:buSzTx/>
              <a:buFontTx/>
              <a:buNone/>
              <a:tabLst/>
            </a:pPr>
            <a:r>
              <a:rPr kumimoji="0" lang="cs-CZ" altLang="cs-CZ" sz="2000" b="0" i="0" u="none" strike="noStrike" cap="none" normalizeH="0" baseline="0" dirty="0" smtClean="0">
                <a:ln>
                  <a:noFill/>
                </a:ln>
                <a:solidFill>
                  <a:srgbClr val="222222"/>
                </a:solidFill>
                <a:effectLst/>
              </a:rPr>
              <a:t>(německy </a:t>
            </a:r>
            <a:r>
              <a:rPr kumimoji="0" lang="cs-CZ" altLang="cs-CZ" sz="2000" b="1" i="0" u="none" strike="noStrike" cap="none" normalizeH="0" baseline="0" dirty="0" err="1" smtClean="0">
                <a:ln>
                  <a:noFill/>
                </a:ln>
                <a:solidFill>
                  <a:srgbClr val="222222"/>
                </a:solidFill>
                <a:effectLst/>
              </a:rPr>
              <a:t>Zyklon</a:t>
            </a:r>
            <a:r>
              <a:rPr kumimoji="0" lang="cs-CZ" altLang="cs-CZ" sz="2000" b="1" i="0" u="none" strike="noStrike" cap="none" normalizeH="0" baseline="0" dirty="0" smtClean="0">
                <a:ln>
                  <a:noFill/>
                </a:ln>
                <a:solidFill>
                  <a:srgbClr val="222222"/>
                </a:solidFill>
                <a:effectLst/>
              </a:rPr>
              <a:t> B</a:t>
            </a:r>
            <a:r>
              <a:rPr kumimoji="0" lang="cs-CZ" altLang="cs-CZ" sz="2000" b="0" i="0" u="none" strike="noStrike" cap="none" normalizeH="0" baseline="0" dirty="0" smtClean="0">
                <a:ln>
                  <a:noFill/>
                </a:ln>
                <a:solidFill>
                  <a:srgbClr val="222222"/>
                </a:solidFill>
                <a:effectLst/>
              </a:rPr>
              <a:t>) </a:t>
            </a:r>
            <a:r>
              <a:rPr kumimoji="0" lang="cs-CZ" altLang="cs-CZ" sz="2000" b="0" i="0" u="none" strike="noStrike" cap="none" normalizeH="0" baseline="0" dirty="0" smtClean="0">
                <a:ln>
                  <a:noFill/>
                </a:ln>
                <a:effectLst/>
              </a:rPr>
              <a:t>byl obchodní název insekticidu německé firmy IG </a:t>
            </a:r>
            <a:r>
              <a:rPr kumimoji="0" lang="cs-CZ" altLang="cs-CZ" sz="2000" b="0" i="0" u="none" strike="noStrike" cap="none" normalizeH="0" baseline="0" dirty="0" err="1" smtClean="0">
                <a:ln>
                  <a:noFill/>
                </a:ln>
                <a:effectLst/>
              </a:rPr>
              <a:t>Farben</a:t>
            </a:r>
            <a:r>
              <a:rPr kumimoji="0" lang="cs-CZ" altLang="cs-CZ" sz="2000" b="0" i="0" u="none" strike="noStrike" cap="none" normalizeH="0" baseline="0" dirty="0" smtClean="0">
                <a:ln>
                  <a:noFill/>
                </a:ln>
                <a:effectLst/>
              </a:rPr>
              <a:t>. Je to granulovaná křemelina nasycená kyanovodíkem, ze které se po otevření obalu začal uvolňovat plynný kyanovodík (HCN). </a:t>
            </a:r>
          </a:p>
        </p:txBody>
      </p:sp>
      <p:pic>
        <p:nvPicPr>
          <p:cNvPr id="6"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1434" y="2209800"/>
            <a:ext cx="3450166"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75098" y="4572000"/>
            <a:ext cx="8691664" cy="1323439"/>
          </a:xfrm>
          <a:prstGeom prst="rect">
            <a:avLst/>
          </a:prstGeom>
        </p:spPr>
        <p:txBody>
          <a:bodyPr wrap="square">
            <a:spAutoFit/>
          </a:bodyPr>
          <a:lstStyle/>
          <a:p>
            <a:pPr algn="just"/>
            <a:r>
              <a:rPr lang="cs-CZ" sz="2000" dirty="0" smtClean="0">
                <a:latin typeface="Arial" panose="020B0604020202020204" pitchFamily="34" charset="0"/>
                <a:cs typeface="Arial" panose="020B0604020202020204" pitchFamily="34" charset="0"/>
              </a:rPr>
              <a:t>  V Lučebních </a:t>
            </a:r>
            <a:r>
              <a:rPr lang="cs-CZ" sz="2000" dirty="0">
                <a:latin typeface="Arial" panose="020B0604020202020204" pitchFamily="34" charset="0"/>
                <a:cs typeface="Arial" panose="020B0604020202020204" pitchFamily="34" charset="0"/>
              </a:rPr>
              <a:t>závodech </a:t>
            </a:r>
            <a:r>
              <a:rPr lang="cs-CZ" sz="2000" dirty="0" err="1">
                <a:latin typeface="Arial" panose="020B0604020202020204" pitchFamily="34" charset="0"/>
                <a:cs typeface="Arial" panose="020B0604020202020204" pitchFamily="34" charset="0"/>
              </a:rPr>
              <a:t>Draslovka</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v Kolíně je vyráběn analogický přípravek pod </a:t>
            </a:r>
            <a:r>
              <a:rPr lang="cs-CZ" sz="2000" dirty="0">
                <a:latin typeface="Arial" panose="020B0604020202020204" pitchFamily="34" charset="0"/>
                <a:cs typeface="Arial" panose="020B0604020202020204" pitchFamily="34" charset="0"/>
              </a:rPr>
              <a:t>obchodním názvem </a:t>
            </a:r>
            <a:r>
              <a:rPr lang="cs-CZ" sz="2000" b="1" dirty="0">
                <a:latin typeface="Arial" panose="020B0604020202020204" pitchFamily="34" charset="0"/>
                <a:cs typeface="Arial" panose="020B0604020202020204" pitchFamily="34" charset="0"/>
              </a:rPr>
              <a:t>Uragan D2</a:t>
            </a:r>
            <a:r>
              <a:rPr lang="cs-CZ" sz="2000" dirty="0">
                <a:latin typeface="Arial" panose="020B0604020202020204" pitchFamily="34" charset="0"/>
                <a:cs typeface="Arial" panose="020B0604020202020204" pitchFamily="34" charset="0"/>
              </a:rPr>
              <a:t>. Používá se jako dezinsekční a deratizační </a:t>
            </a:r>
            <a:r>
              <a:rPr lang="cs-CZ" sz="2000" dirty="0" smtClean="0">
                <a:latin typeface="Arial" panose="020B0604020202020204" pitchFamily="34" charset="0"/>
                <a:cs typeface="Arial" panose="020B0604020202020204" pitchFamily="34" charset="0"/>
              </a:rPr>
              <a:t>prostředek </a:t>
            </a:r>
            <a:r>
              <a:rPr lang="cs-CZ" sz="2000" dirty="0">
                <a:latin typeface="Arial" panose="020B0604020202020204" pitchFamily="34" charset="0"/>
                <a:cs typeface="Arial" panose="020B0604020202020204" pitchFamily="34" charset="0"/>
              </a:rPr>
              <a:t>při plynování (fumigaci) např. v zemědělství</a:t>
            </a:r>
            <a:r>
              <a:rPr lang="cs-CZ"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
        <p:nvSpPr>
          <p:cNvPr id="7" name="Obdélník 6"/>
          <p:cNvSpPr/>
          <p:nvPr/>
        </p:nvSpPr>
        <p:spPr>
          <a:xfrm>
            <a:off x="152400" y="2328385"/>
            <a:ext cx="5241498" cy="1631216"/>
          </a:xfrm>
          <a:prstGeom prst="rect">
            <a:avLst/>
          </a:prstGeom>
        </p:spPr>
        <p:txBody>
          <a:bodyPr wrap="square">
            <a:spAutoFit/>
          </a:bodyPr>
          <a:lstStyle/>
          <a:p>
            <a:pPr algn="just"/>
            <a:r>
              <a:rPr lang="cs-CZ" sz="2000" dirty="0">
                <a:latin typeface="Arial" panose="020B0604020202020204" pitchFamily="34" charset="0"/>
                <a:cs typeface="Arial" panose="020B0604020202020204" pitchFamily="34" charset="0"/>
              </a:rPr>
              <a:t>Od roku 1941 začal být používán jako nástroj genocidy v plynových komorách koncentračních táborů během druhé světové války, především v táborech </a:t>
            </a:r>
            <a:r>
              <a:rPr lang="cs-CZ" sz="2000" dirty="0" smtClean="0">
                <a:latin typeface="Arial" panose="020B0604020202020204" pitchFamily="34" charset="0"/>
                <a:cs typeface="Arial" panose="020B0604020202020204" pitchFamily="34" charset="0"/>
              </a:rPr>
              <a:t>Osvětim </a:t>
            </a:r>
            <a:r>
              <a:rPr lang="cs-CZ" sz="2000" dirty="0">
                <a:latin typeface="Arial" panose="020B0604020202020204" pitchFamily="34" charset="0"/>
                <a:cs typeface="Arial" panose="020B0604020202020204" pitchFamily="34" charset="0"/>
              </a:rPr>
              <a:t>a </a:t>
            </a:r>
            <a:r>
              <a:rPr lang="cs-CZ" sz="2000" dirty="0" err="1" smtClean="0">
                <a:latin typeface="Arial" panose="020B0604020202020204" pitchFamily="34" charset="0"/>
                <a:cs typeface="Arial" panose="020B0604020202020204" pitchFamily="34" charset="0"/>
              </a:rPr>
              <a:t>Majdanek</a:t>
            </a:r>
            <a:r>
              <a:rPr lang="cs-CZ" sz="2000" dirty="0" smtClean="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90337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228600" y="228600"/>
            <a:ext cx="8763000" cy="5638801"/>
          </a:xfrm>
        </p:spPr>
        <p:txBody>
          <a:bodyPr>
            <a:normAutofit/>
          </a:bodyPr>
          <a:lstStyle/>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CN</a:t>
            </a:r>
            <a:r>
              <a:rPr lang="en-GB" altLang="en-US" sz="2000" b="1"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ve</a:t>
            </a:r>
            <a:r>
              <a:rPr lang="cs-CZ" altLang="en-US" sz="2000" dirty="0" smtClean="0">
                <a:latin typeface="Arial" panose="020B0604020202020204" pitchFamily="34" charset="0"/>
                <a:cs typeface="Arial" panose="020B0604020202020204" pitchFamily="34" charset="0"/>
              </a:rPr>
              <a:t>l</a:t>
            </a:r>
            <a:r>
              <a:rPr lang="en-GB" altLang="en-US" sz="2000" dirty="0" smtClean="0">
                <a:latin typeface="Arial" panose="020B0604020202020204" pitchFamily="34" charset="0"/>
                <a:cs typeface="Arial" panose="020B0604020202020204" pitchFamily="34" charset="0"/>
              </a:rPr>
              <a:t>mi </a:t>
            </a:r>
            <a:r>
              <a:rPr lang="en-GB" altLang="en-US" sz="2000" dirty="0" err="1" smtClean="0">
                <a:latin typeface="Arial" panose="020B0604020202020204" pitchFamily="34" charset="0"/>
                <a:cs typeface="Arial" panose="020B0604020202020204" pitchFamily="34" charset="0"/>
              </a:rPr>
              <a:t>dobrý</a:t>
            </a:r>
            <a:r>
              <a:rPr lang="en-GB" altLang="en-US" sz="2000" dirty="0" smtClean="0">
                <a:latin typeface="Arial" panose="020B0604020202020204" pitchFamily="34" charset="0"/>
                <a:cs typeface="Arial" panose="020B0604020202020204" pitchFamily="34" charset="0"/>
              </a:rPr>
              <a:t> ligand (</a:t>
            </a:r>
            <a:r>
              <a:rPr lang="en-GB" altLang="en-US" sz="2000" dirty="0" err="1" smtClean="0">
                <a:latin typeface="Arial" panose="020B0604020202020204" pitchFamily="34" charset="0"/>
                <a:cs typeface="Arial" panose="020B0604020202020204" pitchFamily="34" charset="0"/>
              </a:rPr>
              <a:t>nukleofilní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chování</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vytvá</a:t>
            </a:r>
            <a:r>
              <a:rPr lang="cs-CZ" altLang="en-US" sz="2000" dirty="0" smtClean="0">
                <a:latin typeface="Arial" panose="020B0604020202020204" pitchFamily="34" charset="0"/>
                <a:cs typeface="Arial" panose="020B0604020202020204" pitchFamily="34" charset="0"/>
              </a:rPr>
              <a:t>ř</a:t>
            </a:r>
            <a:r>
              <a:rPr lang="en-GB" altLang="en-US" sz="2000" dirty="0" smtClean="0">
                <a:latin typeface="Arial" panose="020B0604020202020204" pitchFamily="34" charset="0"/>
                <a:cs typeface="Arial" panose="020B0604020202020204" pitchFamily="34" charset="0"/>
              </a:rPr>
              <a:t>í </a:t>
            </a:r>
            <a:r>
              <a:rPr lang="en-GB" altLang="en-US" sz="2000" dirty="0" err="1" smtClean="0">
                <a:latin typeface="Arial" panose="020B0604020202020204" pitchFamily="34" charset="0"/>
                <a:cs typeface="Arial" panose="020B0604020202020204" pitchFamily="34" charset="0"/>
              </a:rPr>
              <a:t>pevné</a:t>
            </a:r>
            <a:r>
              <a:rPr lang="cs-CZ" altLang="en-US" sz="2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komplexy</a:t>
            </a:r>
            <a:r>
              <a:rPr lang="en-GB" altLang="en-US" sz="2000" dirty="0" smtClean="0">
                <a:latin typeface="Arial" panose="020B0604020202020204" pitchFamily="34" charset="0"/>
                <a:cs typeface="Arial" panose="020B0604020202020204" pitchFamily="34" charset="0"/>
              </a:rPr>
              <a:t> s p</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echodnými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i</a:t>
            </a:r>
            <a:r>
              <a:rPr lang="en-GB" altLang="en-US" sz="2000" dirty="0" smtClean="0">
                <a:latin typeface="Arial" panose="020B0604020202020204" pitchFamily="34" charset="0"/>
                <a:cs typeface="Arial" panose="020B0604020202020204" pitchFamily="34" charset="0"/>
              </a:rPr>
              <a:t> nep</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echodnými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kovy</a:t>
            </a:r>
            <a:r>
              <a:rPr lang="cs-CZ" altLang="en-US" sz="2000" dirty="0" smtClean="0">
                <a:latin typeface="Arial" panose="020B0604020202020204" pitchFamily="34" charset="0"/>
                <a:cs typeface="Arial" panose="020B0604020202020204" pitchFamily="34" charset="0"/>
              </a:rPr>
              <a:t>.</a:t>
            </a:r>
            <a:endParaRPr lang="en-GB" altLang="en-US" sz="2000" dirty="0" smtClean="0">
              <a:latin typeface="Arial" panose="020B0604020202020204" pitchFamily="34" charset="0"/>
              <a:cs typeface="Arial" panose="020B0604020202020204" pitchFamily="34" charset="0"/>
            </a:endParaRPr>
          </a:p>
          <a:p>
            <a:pPr>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K</a:t>
            </a:r>
            <a:r>
              <a:rPr lang="en-GB" altLang="en-US" sz="2000" baseline="-25000" dirty="0" smtClean="0">
                <a:latin typeface="Arial" panose="020B0604020202020204" pitchFamily="34" charset="0"/>
                <a:cs typeface="Arial" panose="020B0604020202020204" pitchFamily="34" charset="0"/>
              </a:rPr>
              <a:t>4</a:t>
            </a:r>
            <a:r>
              <a:rPr lang="en-US" altLang="en-US" sz="2000" dirty="0" smtClean="0">
                <a:latin typeface="Arial" panose="020B0604020202020204" pitchFamily="34" charset="0"/>
                <a:cs typeface="Arial" panose="020B0604020202020204" pitchFamily="34" charset="0"/>
              </a:rPr>
              <a:t>[</a:t>
            </a:r>
            <a:r>
              <a:rPr lang="en-GB" altLang="en-US" sz="2000" dirty="0" err="1" smtClean="0">
                <a:latin typeface="Arial" panose="020B0604020202020204" pitchFamily="34" charset="0"/>
                <a:cs typeface="Arial" panose="020B0604020202020204" pitchFamily="34" charset="0"/>
              </a:rPr>
              <a:t>Fe</a:t>
            </a:r>
            <a:r>
              <a:rPr lang="en-GB" altLang="en-US" sz="2000" baseline="30000" dirty="0" err="1" smtClean="0">
                <a:latin typeface="Arial" panose="020B0604020202020204" pitchFamily="34" charset="0"/>
                <a:cs typeface="Arial" panose="020B0604020202020204" pitchFamily="34" charset="0"/>
              </a:rPr>
              <a:t>II</a:t>
            </a:r>
            <a:r>
              <a:rPr lang="en-GB" altLang="en-US" sz="2000" dirty="0" smtClean="0">
                <a:latin typeface="Arial" panose="020B0604020202020204" pitchFamily="34" charset="0"/>
                <a:cs typeface="Arial" panose="020B0604020202020204" pitchFamily="34" charset="0"/>
              </a:rPr>
              <a:t>(CN)</a:t>
            </a:r>
            <a:r>
              <a:rPr lang="en-GB" altLang="en-US" sz="2000" baseline="-25000" dirty="0" smtClean="0">
                <a:latin typeface="Arial" panose="020B0604020202020204" pitchFamily="34" charset="0"/>
                <a:cs typeface="Arial" panose="020B0604020202020204" pitchFamily="34" charset="0"/>
              </a:rPr>
              <a:t>6 </a:t>
            </a:r>
            <a:r>
              <a:rPr lang="en-US"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 </a:t>
            </a:r>
            <a:r>
              <a:rPr lang="en-GB" altLang="en-US" sz="2000" dirty="0" err="1" smtClean="0">
                <a:latin typeface="Arial" panose="020B0604020202020204" pitchFamily="34" charset="0"/>
                <a:cs typeface="Arial" panose="020B0604020202020204" pitchFamily="34" charset="0"/>
              </a:rPr>
              <a:t>žlutá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krevní</a:t>
            </a:r>
            <a:r>
              <a:rPr lang="en-GB" altLang="en-US" sz="2000" dirty="0" smtClean="0">
                <a:latin typeface="Arial" panose="020B0604020202020204" pitchFamily="34" charset="0"/>
                <a:cs typeface="Arial" panose="020B0604020202020204" pitchFamily="34" charset="0"/>
              </a:rPr>
              <a:t> s</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l</a:t>
            </a:r>
            <a:endParaRPr lang="cs-CZ" altLang="en-US" sz="2000" dirty="0" smtClean="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K</a:t>
            </a:r>
            <a:r>
              <a:rPr lang="en-GB" altLang="en-US" sz="2000" baseline="-25000" dirty="0" smtClean="0">
                <a:latin typeface="Arial" panose="020B0604020202020204" pitchFamily="34" charset="0"/>
                <a:cs typeface="Arial" panose="020B0604020202020204" pitchFamily="34" charset="0"/>
              </a:rPr>
              <a:t>3 </a:t>
            </a:r>
            <a:r>
              <a:rPr lang="en-US" altLang="en-US" sz="2000" dirty="0" smtClean="0">
                <a:latin typeface="Arial" panose="020B0604020202020204" pitchFamily="34" charset="0"/>
                <a:cs typeface="Arial" panose="020B0604020202020204" pitchFamily="34" charset="0"/>
              </a:rPr>
              <a:t>[</a:t>
            </a:r>
            <a:r>
              <a:rPr lang="en-GB" altLang="en-US" sz="2000" baseline="-25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Fe</a:t>
            </a:r>
            <a:r>
              <a:rPr lang="en-GB" altLang="en-US" sz="2000" baseline="30000" dirty="0" err="1">
                <a:latin typeface="Arial" panose="020B0604020202020204" pitchFamily="34" charset="0"/>
                <a:cs typeface="Arial" panose="020B0604020202020204" pitchFamily="34" charset="0"/>
              </a:rPr>
              <a:t>III</a:t>
            </a:r>
            <a:r>
              <a:rPr lang="en-GB" altLang="en-US" sz="2000" baseline="30000" dirty="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(CN)</a:t>
            </a:r>
            <a:r>
              <a:rPr lang="en-GB" altLang="en-US" sz="2000" baseline="-25000" dirty="0" smtClean="0">
                <a:latin typeface="Arial" panose="020B0604020202020204" pitchFamily="34" charset="0"/>
                <a:cs typeface="Arial" panose="020B0604020202020204" pitchFamily="34" charset="0"/>
              </a:rPr>
              <a:t>6</a:t>
            </a:r>
            <a:r>
              <a:rPr lang="en-US"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 </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ervená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krevní</a:t>
            </a:r>
            <a:r>
              <a:rPr lang="en-GB" altLang="en-US" sz="2000" dirty="0" smtClean="0">
                <a:latin typeface="Arial" panose="020B0604020202020204" pitchFamily="34" charset="0"/>
                <a:cs typeface="Arial" panose="020B0604020202020204" pitchFamily="34" charset="0"/>
              </a:rPr>
              <a:t> s</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l</a:t>
            </a:r>
            <a:endParaRPr lang="cs-CZ" altLang="en-US" sz="2000" dirty="0" smtClean="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Fe</a:t>
            </a:r>
            <a:r>
              <a:rPr lang="en-GB" altLang="en-US" sz="2000" baseline="30000" dirty="0" smtClean="0">
                <a:latin typeface="Arial" panose="020B0604020202020204" pitchFamily="34" charset="0"/>
                <a:cs typeface="Arial" panose="020B0604020202020204" pitchFamily="34" charset="0"/>
              </a:rPr>
              <a:t>III</a:t>
            </a:r>
            <a:r>
              <a:rPr lang="en-GB" altLang="en-US" sz="2000" baseline="-25000" dirty="0">
                <a:latin typeface="Arial" panose="020B0604020202020204" pitchFamily="34" charset="0"/>
                <a:cs typeface="Arial" panose="020B0604020202020204" pitchFamily="34" charset="0"/>
              </a:rPr>
              <a:t>4</a:t>
            </a:r>
            <a:r>
              <a:rPr lang="en-GB" altLang="en-US" sz="2000" baseline="30000"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a:t>
            </a:r>
            <a:r>
              <a:rPr lang="en-GB" altLang="en-US" sz="2000" baseline="30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Fe</a:t>
            </a:r>
            <a:r>
              <a:rPr lang="en-GB" altLang="en-US" sz="2000" baseline="30000" dirty="0" err="1" smtClean="0">
                <a:latin typeface="Arial" panose="020B0604020202020204" pitchFamily="34" charset="0"/>
                <a:cs typeface="Arial" panose="020B0604020202020204" pitchFamily="34" charset="0"/>
              </a:rPr>
              <a:t>II</a:t>
            </a:r>
            <a:r>
              <a:rPr lang="en-GB" altLang="en-US" sz="2000" dirty="0" smtClean="0">
                <a:latin typeface="Arial" panose="020B0604020202020204" pitchFamily="34" charset="0"/>
                <a:cs typeface="Arial" panose="020B0604020202020204" pitchFamily="34" charset="0"/>
              </a:rPr>
              <a:t>(CN)</a:t>
            </a:r>
            <a:r>
              <a:rPr lang="en-GB" altLang="en-US" sz="2000" baseline="-25000" dirty="0" smtClean="0">
                <a:latin typeface="Arial" panose="020B0604020202020204" pitchFamily="34" charset="0"/>
                <a:cs typeface="Arial" panose="020B0604020202020204" pitchFamily="34" charset="0"/>
              </a:rPr>
              <a:t>6</a:t>
            </a:r>
            <a:r>
              <a:rPr lang="en-US" altLang="en-US" sz="2000" dirty="0" smtClean="0">
                <a:latin typeface="Arial" panose="020B0604020202020204" pitchFamily="34" charset="0"/>
                <a:cs typeface="Arial" panose="020B0604020202020204" pitchFamily="34" charset="0"/>
              </a:rPr>
              <a:t>]</a:t>
            </a:r>
            <a:r>
              <a:rPr lang="en-GB" altLang="en-US" sz="2000" baseline="-25000" dirty="0" smtClean="0">
                <a:latin typeface="Arial" panose="020B0604020202020204" pitchFamily="34" charset="0"/>
                <a:cs typeface="Arial" panose="020B0604020202020204" pitchFamily="34" charset="0"/>
              </a:rPr>
              <a:t>3</a:t>
            </a:r>
            <a:r>
              <a:rPr lang="en-GB" altLang="en-US" sz="2000" dirty="0" smtClean="0">
                <a:latin typeface="Arial" panose="020B0604020202020204" pitchFamily="34" charset="0"/>
                <a:cs typeface="Arial" panose="020B0604020202020204" pitchFamily="34" charset="0"/>
              </a:rPr>
              <a:t> - </a:t>
            </a:r>
            <a:r>
              <a:rPr lang="en-GB" altLang="en-US" sz="2000" dirty="0" err="1" smtClean="0">
                <a:latin typeface="Arial" panose="020B0604020202020204" pitchFamily="34" charset="0"/>
                <a:cs typeface="Arial" panose="020B0604020202020204" pitchFamily="34" charset="0"/>
              </a:rPr>
              <a:t>berlínská</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(pruská) </a:t>
            </a:r>
            <a:r>
              <a:rPr lang="en-GB" altLang="en-US" sz="2000" dirty="0" smtClean="0">
                <a:latin typeface="Arial" panose="020B0604020202020204" pitchFamily="34" charset="0"/>
                <a:cs typeface="Arial" panose="020B0604020202020204" pitchFamily="34" charset="0"/>
              </a:rPr>
              <a:t>mod</a:t>
            </a:r>
            <a:r>
              <a:rPr lang="cs-CZ" altLang="en-US" sz="2000" dirty="0" smtClean="0">
                <a:latin typeface="Arial" panose="020B0604020202020204" pitchFamily="34" charset="0"/>
                <a:cs typeface="Arial" panose="020B0604020202020204" pitchFamily="34" charset="0"/>
              </a:rPr>
              <a:t>ř</a:t>
            </a:r>
          </a:p>
          <a:p>
            <a:pPr>
              <a:buNone/>
            </a:pPr>
            <a:r>
              <a:rPr lang="cs-CZ" altLang="en-US" sz="2000" dirty="0" smtClean="0">
                <a:solidFill>
                  <a:srgbClr val="003399"/>
                </a:solidFill>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Fe</a:t>
            </a:r>
            <a:r>
              <a:rPr lang="en-GB" altLang="en-US" sz="2000" baseline="30000" dirty="0" err="1" smtClean="0">
                <a:latin typeface="Arial" panose="020B0604020202020204" pitchFamily="34" charset="0"/>
                <a:cs typeface="Arial" panose="020B0604020202020204" pitchFamily="34" charset="0"/>
              </a:rPr>
              <a:t>I</a:t>
            </a:r>
            <a:r>
              <a:rPr lang="cs-CZ" altLang="en-US" sz="2000" baseline="30000" dirty="0" smtClean="0">
                <a:latin typeface="Arial" panose="020B0604020202020204" pitchFamily="34" charset="0"/>
                <a:cs typeface="Arial" panose="020B0604020202020204" pitchFamily="34" charset="0"/>
              </a:rPr>
              <a:t>I</a:t>
            </a:r>
            <a:r>
              <a:rPr lang="cs-CZ" altLang="en-US" sz="2000" baseline="-25000" dirty="0" smtClean="0">
                <a:latin typeface="Arial" panose="020B0604020202020204" pitchFamily="34" charset="0"/>
                <a:cs typeface="Arial" panose="020B0604020202020204" pitchFamily="34" charset="0"/>
              </a:rPr>
              <a:t>3</a:t>
            </a:r>
            <a:r>
              <a:rPr lang="en-GB" altLang="en-US" sz="2000" baseline="30000" dirty="0" smtClean="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a:t>
            </a:r>
            <a:r>
              <a:rPr lang="en-GB" altLang="en-US" sz="2000" baseline="30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Fe</a:t>
            </a:r>
            <a:r>
              <a:rPr lang="en-GB" altLang="en-US" sz="2000" baseline="30000" dirty="0" err="1" smtClean="0">
                <a:latin typeface="Arial" panose="020B0604020202020204" pitchFamily="34" charset="0"/>
                <a:cs typeface="Arial" panose="020B0604020202020204" pitchFamily="34" charset="0"/>
              </a:rPr>
              <a:t>I</a:t>
            </a:r>
            <a:r>
              <a:rPr lang="cs-CZ" altLang="en-US" sz="2000" baseline="30000" dirty="0" smtClean="0">
                <a:latin typeface="Arial" panose="020B0604020202020204" pitchFamily="34" charset="0"/>
                <a:cs typeface="Arial" panose="020B0604020202020204" pitchFamily="34" charset="0"/>
              </a:rPr>
              <a:t>I</a:t>
            </a:r>
            <a:r>
              <a:rPr lang="en-GB" altLang="en-US" sz="2000" baseline="30000" dirty="0" smtClean="0">
                <a:latin typeface="Arial" panose="020B0604020202020204" pitchFamily="34" charset="0"/>
                <a:cs typeface="Arial" panose="020B0604020202020204" pitchFamily="34" charset="0"/>
              </a:rPr>
              <a:t>I</a:t>
            </a:r>
            <a:r>
              <a:rPr lang="en-GB" altLang="en-US" sz="2000" dirty="0" smtClean="0">
                <a:latin typeface="Arial" panose="020B0604020202020204" pitchFamily="34" charset="0"/>
                <a:cs typeface="Arial" panose="020B0604020202020204" pitchFamily="34" charset="0"/>
              </a:rPr>
              <a:t>(CN)</a:t>
            </a:r>
            <a:r>
              <a:rPr lang="en-GB" altLang="en-US" sz="2000" baseline="-25000" dirty="0" smtClean="0">
                <a:latin typeface="Arial" panose="020B0604020202020204" pitchFamily="34" charset="0"/>
                <a:cs typeface="Arial" panose="020B0604020202020204" pitchFamily="34" charset="0"/>
              </a:rPr>
              <a:t>6</a:t>
            </a:r>
            <a:r>
              <a:rPr lang="en-US" altLang="en-US" sz="2000" dirty="0" smtClean="0">
                <a:latin typeface="Arial" panose="020B0604020202020204" pitchFamily="34" charset="0"/>
                <a:cs typeface="Arial" panose="020B0604020202020204" pitchFamily="34" charset="0"/>
              </a:rPr>
              <a:t>]</a:t>
            </a:r>
            <a:r>
              <a:rPr lang="cs-CZ"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cs-CZ" altLang="en-US" sz="2000" dirty="0" err="1" smtClean="0">
                <a:latin typeface="Arial" panose="020B0604020202020204" pitchFamily="34" charset="0"/>
                <a:cs typeface="Arial" panose="020B0604020202020204" pitchFamily="34" charset="0"/>
              </a:rPr>
              <a:t>Turnbullova</a:t>
            </a:r>
            <a:r>
              <a:rPr lang="en-GB" altLang="en-US" sz="2000" dirty="0" smtClean="0">
                <a:latin typeface="Arial" panose="020B0604020202020204" pitchFamily="34" charset="0"/>
                <a:cs typeface="Arial" panose="020B0604020202020204" pitchFamily="34" charset="0"/>
              </a:rPr>
              <a:t> mod</a:t>
            </a:r>
            <a:r>
              <a:rPr lang="cs-CZ" altLang="en-US" sz="2000" dirty="0">
                <a:latin typeface="Arial" panose="020B0604020202020204" pitchFamily="34" charset="0"/>
                <a:cs typeface="Arial" panose="020B0604020202020204" pitchFamily="34" charset="0"/>
              </a:rPr>
              <a:t>ř</a:t>
            </a:r>
          </a:p>
          <a:p>
            <a:pPr eaLnBrk="1" hangingPunct="1">
              <a:buFont typeface="Wingdings" pitchFamily="2" charset="2"/>
              <a:buNone/>
            </a:pPr>
            <a:endParaRPr lang="cs-CZ" altLang="en-US" sz="2000" dirty="0" smtClean="0">
              <a:solidFill>
                <a:srgbClr val="003399"/>
              </a:solidFill>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b="1" dirty="0" smtClean="0">
                <a:latin typeface="Arial" panose="020B0604020202020204" pitchFamily="34" charset="0"/>
                <a:cs typeface="Arial" panose="020B0604020202020204" pitchFamily="34" charset="0"/>
              </a:rPr>
              <a:t>Kyanidové loužení</a:t>
            </a:r>
          </a:p>
          <a:p>
            <a:pPr marL="0" indent="0">
              <a:buNone/>
            </a:pP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metoda těžby zlata, provádí se působením </a:t>
            </a:r>
            <a:r>
              <a:rPr lang="cs-CZ" sz="2000" dirty="0">
                <a:latin typeface="Arial" panose="020B0604020202020204" pitchFamily="34" charset="0"/>
                <a:cs typeface="Arial" panose="020B0604020202020204" pitchFamily="34" charset="0"/>
              </a:rPr>
              <a:t>velmi zředěného (0,1-0,2%) roztoku KCN nebo </a:t>
            </a:r>
            <a:r>
              <a:rPr lang="cs-CZ" sz="2000" dirty="0" err="1">
                <a:latin typeface="Arial" panose="020B0604020202020204" pitchFamily="34" charset="0"/>
                <a:cs typeface="Arial" panose="020B0604020202020204" pitchFamily="34" charset="0"/>
              </a:rPr>
              <a:t>NaCN</a:t>
            </a:r>
            <a:r>
              <a:rPr lang="cs-CZ" sz="2000" dirty="0">
                <a:latin typeface="Arial" panose="020B0604020202020204" pitchFamily="34" charset="0"/>
                <a:cs typeface="Arial" panose="020B0604020202020204" pitchFamily="34" charset="0"/>
              </a:rPr>
              <a:t> a vzdušného kyslíku na jemně rozemletou zlatonosnou horninu. </a:t>
            </a:r>
          </a:p>
          <a:p>
            <a:pPr marL="0" indent="0">
              <a:buNone/>
            </a:pPr>
            <a:r>
              <a:rPr lang="cs-CZ" sz="2000" dirty="0" smtClean="0">
                <a:latin typeface="Arial" panose="020B0604020202020204" pitchFamily="34" charset="0"/>
                <a:cs typeface="Arial" panose="020B0604020202020204" pitchFamily="34" charset="0"/>
              </a:rPr>
              <a:t>Dochází k oxidaci a rozpuštění zlata: </a:t>
            </a:r>
            <a:endParaRPr lang="cs-CZ" sz="2000" dirty="0">
              <a:latin typeface="Arial" panose="020B0604020202020204" pitchFamily="34" charset="0"/>
              <a:cs typeface="Arial" panose="020B0604020202020204" pitchFamily="34" charset="0"/>
            </a:endParaRPr>
          </a:p>
          <a:p>
            <a:pPr marL="0" indent="0" algn="ctr">
              <a:buNone/>
            </a:pPr>
            <a:r>
              <a:rPr lang="cs-CZ" sz="2000" dirty="0">
                <a:latin typeface="Arial" panose="020B0604020202020204" pitchFamily="34" charset="0"/>
                <a:cs typeface="Arial" panose="020B0604020202020204" pitchFamily="34" charset="0"/>
              </a:rPr>
              <a:t>4 Au + 8 </a:t>
            </a:r>
            <a:r>
              <a:rPr lang="cs-CZ" sz="2000" dirty="0" smtClean="0">
                <a:latin typeface="Arial" panose="020B0604020202020204" pitchFamily="34" charset="0"/>
                <a:cs typeface="Arial" panose="020B0604020202020204" pitchFamily="34" charset="0"/>
              </a:rPr>
              <a:t>CN</a:t>
            </a:r>
            <a:r>
              <a:rPr lang="cs-CZ" sz="2000" baseline="30000" dirty="0" smtClean="0">
                <a:latin typeface="Arial" panose="020B0604020202020204" pitchFamily="34" charset="0"/>
                <a:cs typeface="Arial" panose="020B0604020202020204" pitchFamily="34" charset="0"/>
              </a:rPr>
              <a:t>-</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4 </a:t>
            </a:r>
            <a:r>
              <a:rPr lang="cs-CZ" sz="2000" dirty="0" smtClean="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Au(CN)</a:t>
            </a:r>
            <a:r>
              <a:rPr lang="cs-CZ" sz="2000" baseline="-25000" dirty="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a:t>
            </a:r>
            <a:r>
              <a:rPr lang="cs-CZ" sz="2000" baseline="30000" dirty="0" smtClean="0">
                <a:latin typeface="Arial" panose="020B0604020202020204" pitchFamily="34" charset="0"/>
                <a:cs typeface="Arial" panose="020B0604020202020204" pitchFamily="34" charset="0"/>
              </a:rPr>
              <a:t>-</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+ 4 </a:t>
            </a:r>
            <a:r>
              <a:rPr lang="cs-CZ" sz="2000" dirty="0" smtClean="0">
                <a:latin typeface="Arial" panose="020B0604020202020204" pitchFamily="34" charset="0"/>
                <a:cs typeface="Arial" panose="020B0604020202020204" pitchFamily="34" charset="0"/>
              </a:rPr>
              <a:t>OH</a:t>
            </a:r>
            <a:r>
              <a:rPr lang="cs-CZ" sz="2000" baseline="30000" dirty="0" smtClean="0">
                <a:latin typeface="Arial" panose="020B0604020202020204" pitchFamily="34" charset="0"/>
                <a:cs typeface="Arial" panose="020B0604020202020204" pitchFamily="34" charset="0"/>
              </a:rPr>
              <a:t>-</a:t>
            </a:r>
            <a:r>
              <a:rPr lang="cs-CZ" sz="2000" dirty="0" smtClean="0">
                <a:latin typeface="Arial" panose="020B0604020202020204" pitchFamily="34" charset="0"/>
                <a:cs typeface="Arial" panose="020B0604020202020204" pitchFamily="34" charset="0"/>
              </a:rPr>
              <a:t> </a:t>
            </a:r>
          </a:p>
          <a:p>
            <a:pPr marL="0" indent="0" algn="just">
              <a:buNone/>
            </a:pPr>
            <a:r>
              <a:rPr lang="cs-CZ" sz="2000" dirty="0">
                <a:latin typeface="Arial" panose="020B0604020202020204" pitchFamily="34" charset="0"/>
                <a:cs typeface="Arial" panose="020B0604020202020204" pitchFamily="34" charset="0"/>
              </a:rPr>
              <a:t>Zlato ve formě komplexního kyanidu [Au(CN)</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přejde do roztoku, ze kterého se posléze vyloučí cementací práškovým zinkem</a:t>
            </a:r>
            <a:r>
              <a:rPr lang="cs-CZ" sz="2000" dirty="0" smtClean="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endParaRPr lang="en-GB" altLang="en-US" sz="2000" dirty="0" smtClean="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8846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ull skeletal formulas of cyanamide, both tautom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991406"/>
            <a:ext cx="4713734" cy="133985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42672" y="3687826"/>
            <a:ext cx="8667345" cy="707886"/>
          </a:xfrm>
          <a:prstGeom prst="rect">
            <a:avLst/>
          </a:prstGeom>
        </p:spPr>
        <p:txBody>
          <a:bodyPr wrap="square">
            <a:spAutoFit/>
          </a:bodyPr>
          <a:lstStyle/>
          <a:p>
            <a:r>
              <a:rPr lang="en-US" sz="2000" b="1" dirty="0" smtClean="0">
                <a:latin typeface="Arial" panose="020B0604020202020204" pitchFamily="34" charset="0"/>
                <a:cs typeface="Arial" panose="020B0604020202020204" pitchFamily="34" charset="0"/>
              </a:rPr>
              <a:t>Di</a:t>
            </a:r>
            <a:r>
              <a:rPr lang="cs-CZ" sz="2000" b="1" dirty="0" smtClean="0">
                <a:latin typeface="Arial" panose="020B0604020202020204" pitchFamily="34" charset="0"/>
                <a:cs typeface="Arial" panose="020B0604020202020204" pitchFamily="34" charset="0"/>
              </a:rPr>
              <a:t>k</a:t>
            </a:r>
            <a:r>
              <a:rPr lang="en-US" sz="2000" b="1" dirty="0" err="1" smtClean="0">
                <a:latin typeface="Arial" panose="020B0604020202020204" pitchFamily="34" charset="0"/>
                <a:cs typeface="Arial" panose="020B0604020202020204" pitchFamily="34" charset="0"/>
              </a:rPr>
              <a:t>yanamid</a:t>
            </a:r>
            <a:r>
              <a:rPr lang="cs-CZ" sz="2000" b="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C</a:t>
            </a:r>
            <a:r>
              <a:rPr lang="en-US" sz="2000" baseline="-25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N</a:t>
            </a:r>
            <a:r>
              <a:rPr lang="en-US" sz="2000" baseline="30000" dirty="0" smtClean="0">
                <a:latin typeface="Arial" panose="020B0604020202020204" pitchFamily="34" charset="0"/>
                <a:cs typeface="Arial" panose="020B0604020202020204" pitchFamily="34" charset="0"/>
              </a:rPr>
              <a:t>–</a:t>
            </a:r>
            <a:r>
              <a:rPr lang="en-US" sz="2000" baseline="-25000" dirty="0" smtClean="0">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vzniká </a:t>
            </a:r>
            <a:r>
              <a:rPr lang="cs-CZ" sz="2000" dirty="0" err="1" smtClean="0">
                <a:latin typeface="Arial" panose="020B0604020202020204" pitchFamily="34" charset="0"/>
                <a:cs typeface="Arial" panose="020B0604020202020204" pitchFamily="34" charset="0"/>
              </a:rPr>
              <a:t>rozladem</a:t>
            </a:r>
            <a:r>
              <a:rPr lang="cs-CZ"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2-cyanoguanidin</a:t>
            </a:r>
            <a:r>
              <a:rPr lang="cs-CZ" sz="2000" dirty="0" smtClean="0">
                <a:latin typeface="Arial" panose="020B0604020202020204" pitchFamily="34" charset="0"/>
                <a:cs typeface="Arial" panose="020B0604020202020204" pitchFamily="34" charset="0"/>
              </a:rPr>
              <a:t>u</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Používá se v organické syntéze.</a:t>
            </a:r>
            <a:endParaRPr lang="en-US" sz="2000" dirty="0">
              <a:latin typeface="Arial" panose="020B0604020202020204" pitchFamily="34" charset="0"/>
              <a:cs typeface="Arial" panose="020B0604020202020204" pitchFamily="34" charset="0"/>
            </a:endParaRPr>
          </a:p>
        </p:txBody>
      </p:sp>
      <p:pic>
        <p:nvPicPr>
          <p:cNvPr id="53250" name="Picture 2" descr="https://upload.wikimedia.org/wikipedia/commons/4/44/Dicyanam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876800"/>
            <a:ext cx="2878148" cy="1683623"/>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52400" y="360190"/>
            <a:ext cx="8839200" cy="1631216"/>
          </a:xfrm>
          <a:prstGeom prst="rect">
            <a:avLst/>
          </a:prstGeom>
        </p:spPr>
        <p:txBody>
          <a:bodyPr wrap="square">
            <a:spAutoFit/>
          </a:bodyPr>
          <a:lstStyle/>
          <a:p>
            <a:r>
              <a:rPr lang="en-US" sz="2000" b="1" dirty="0" err="1" smtClean="0">
                <a:latin typeface="Arial" panose="020B0604020202020204" pitchFamily="34" charset="0"/>
                <a:cs typeface="Arial" panose="020B0604020202020204" pitchFamily="34" charset="0"/>
              </a:rPr>
              <a:t>Kyanamid</a:t>
            </a:r>
            <a:r>
              <a:rPr lang="cs-CZ" sz="2000" b="1"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NH</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CN</a:t>
            </a:r>
          </a:p>
          <a:p>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bezbarvá </a:t>
            </a:r>
            <a:r>
              <a:rPr lang="cs-CZ" sz="2000" dirty="0" smtClean="0">
                <a:latin typeface="Arial" panose="020B0604020202020204" pitchFamily="34" charset="0"/>
                <a:cs typeface="Arial" panose="020B0604020202020204" pitchFamily="34" charset="0"/>
              </a:rPr>
              <a:t>krystalická </a:t>
            </a:r>
            <a:r>
              <a:rPr lang="cs-CZ" sz="2000" dirty="0">
                <a:latin typeface="Arial" panose="020B0604020202020204" pitchFamily="34" charset="0"/>
                <a:cs typeface="Arial" panose="020B0604020202020204" pitchFamily="34" charset="0"/>
              </a:rPr>
              <a:t>látka, snadno </a:t>
            </a:r>
            <a:r>
              <a:rPr lang="cs-CZ" sz="2000" dirty="0" err="1">
                <a:latin typeface="Arial" panose="020B0604020202020204" pitchFamily="34" charset="0"/>
                <a:cs typeface="Arial" panose="020B0604020202020204" pitchFamily="34" charset="0"/>
              </a:rPr>
              <a:t>dimerující</a:t>
            </a:r>
            <a:r>
              <a:rPr lang="cs-CZ" sz="2000" dirty="0">
                <a:latin typeface="Arial" panose="020B0604020202020204" pitchFamily="34" charset="0"/>
                <a:cs typeface="Arial" panose="020B0604020202020204" pitchFamily="34" charset="0"/>
              </a:rPr>
              <a:t> na dikyandiamid. </a:t>
            </a:r>
            <a:r>
              <a:rPr lang="cs-CZ" sz="2000" dirty="0" smtClean="0">
                <a:latin typeface="Arial" panose="020B0604020202020204" pitchFamily="34" charset="0"/>
                <a:cs typeface="Arial" panose="020B0604020202020204" pitchFamily="34" charset="0"/>
              </a:rPr>
              <a:t>Kyanamid </a:t>
            </a:r>
            <a:r>
              <a:rPr lang="cs-CZ" sz="2000" dirty="0">
                <a:latin typeface="Arial" panose="020B0604020202020204" pitchFamily="34" charset="0"/>
                <a:cs typeface="Arial" panose="020B0604020202020204" pitchFamily="34" charset="0"/>
              </a:rPr>
              <a:t>i jeho dimer se vyrábějí z kyanamidu vápenatého (dusíkatého vápna). Používají se při </a:t>
            </a:r>
            <a:r>
              <a:rPr lang="cs-CZ" sz="2000" dirty="0" smtClean="0">
                <a:latin typeface="Arial" panose="020B0604020202020204" pitchFamily="34" charset="0"/>
                <a:cs typeface="Arial" panose="020B0604020202020204" pitchFamily="34" charset="0"/>
              </a:rPr>
              <a:t>výrobě </a:t>
            </a:r>
            <a:r>
              <a:rPr lang="cs-CZ" sz="2000" dirty="0">
                <a:latin typeface="Arial" panose="020B0604020202020204" pitchFamily="34" charset="0"/>
                <a:cs typeface="Arial" panose="020B0604020202020204" pitchFamily="34" charset="0"/>
              </a:rPr>
              <a:t>heterocyklických </a:t>
            </a:r>
            <a:r>
              <a:rPr lang="cs-CZ" sz="2000" dirty="0" smtClean="0">
                <a:latin typeface="Arial" panose="020B0604020202020204" pitchFamily="34" charset="0"/>
                <a:cs typeface="Arial" panose="020B0604020202020204" pitchFamily="34" charset="0"/>
              </a:rPr>
              <a:t>sloučenin </a:t>
            </a:r>
            <a:r>
              <a:rPr lang="cs-CZ" sz="2000" dirty="0">
                <a:latin typeface="Arial" panose="020B0604020202020204" pitchFamily="34" charset="0"/>
                <a:cs typeface="Arial" panose="020B0604020202020204" pitchFamily="34" charset="0"/>
              </a:rPr>
              <a:t>a umělých hmot. </a:t>
            </a:r>
            <a:r>
              <a:rPr lang="cs-CZ" sz="2000" dirty="0" smtClean="0">
                <a:latin typeface="Arial" panose="020B0604020202020204" pitchFamily="34" charset="0"/>
                <a:cs typeface="Arial" panose="020B0604020202020204" pitchFamily="34" charset="0"/>
              </a:rPr>
              <a:t>Používá se také jako </a:t>
            </a:r>
            <a:r>
              <a:rPr lang="cs-CZ" sz="2000" dirty="0" err="1" smtClean="0">
                <a:latin typeface="Arial" panose="020B0604020202020204" pitchFamily="34" charset="0"/>
                <a:cs typeface="Arial" panose="020B0604020202020204" pitchFamily="34" charset="0"/>
              </a:rPr>
              <a:t>antabus</a:t>
            </a:r>
            <a:r>
              <a:rPr lang="cs-CZ"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77917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8130" name="Picture 2" descr="Transformation of calcium cyanamide.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3336293"/>
            <a:ext cx="6222686" cy="337579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76200" y="152400"/>
            <a:ext cx="2971800" cy="1143000"/>
          </a:xfrm>
        </p:spPr>
        <p:txBody>
          <a:bodyPr>
            <a:normAutofit/>
          </a:bodyPr>
          <a:lstStyle/>
          <a:p>
            <a:r>
              <a:rPr lang="en-US" sz="2000" b="1" dirty="0" err="1" smtClean="0">
                <a:latin typeface="Arial" panose="020B0604020202020204" pitchFamily="34" charset="0"/>
                <a:cs typeface="Arial" panose="020B0604020202020204" pitchFamily="34" charset="0"/>
              </a:rPr>
              <a:t>Kyanamid</a:t>
            </a:r>
            <a:r>
              <a:rPr lang="en-US" sz="2000" b="1" dirty="0" smtClean="0">
                <a:latin typeface="Arial" panose="020B0604020202020204" pitchFamily="34" charset="0"/>
                <a:cs typeface="Arial" panose="020B0604020202020204" pitchFamily="34" charset="0"/>
              </a:rPr>
              <a:t> </a:t>
            </a:r>
            <a:r>
              <a:rPr lang="cs-CZ" sz="2000" b="1" dirty="0" err="1" smtClean="0">
                <a:latin typeface="Arial" panose="020B0604020202020204" pitchFamily="34" charset="0"/>
                <a:cs typeface="Arial" panose="020B0604020202020204" pitchFamily="34" charset="0"/>
              </a:rPr>
              <a:t>vá</a:t>
            </a:r>
            <a:r>
              <a:rPr lang="en-US" sz="2000" b="1" dirty="0" err="1" smtClean="0">
                <a:latin typeface="Arial" panose="020B0604020202020204" pitchFamily="34" charset="0"/>
                <a:cs typeface="Arial" panose="020B0604020202020204" pitchFamily="34" charset="0"/>
              </a:rPr>
              <a:t>penat</a:t>
            </a:r>
            <a:r>
              <a:rPr lang="cs-CZ" sz="2000" b="1" dirty="0" smtClean="0">
                <a:latin typeface="Arial" panose="020B0604020202020204" pitchFamily="34" charset="0"/>
                <a:cs typeface="Arial" panose="020B0604020202020204" pitchFamily="34" charset="0"/>
              </a:rPr>
              <a:t>ý</a:t>
            </a:r>
            <a:r>
              <a:rPr lang="en-US" sz="2000" b="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(d</a:t>
            </a:r>
            <a:r>
              <a:rPr lang="cs-CZ" sz="2000" dirty="0" smtClean="0">
                <a:latin typeface="Arial" panose="020B0604020202020204" pitchFamily="34" charset="0"/>
                <a:cs typeface="Arial" panose="020B0604020202020204" pitchFamily="34" charset="0"/>
              </a:rPr>
              <a:t>u</a:t>
            </a:r>
            <a:r>
              <a:rPr lang="en-US" sz="2000" dirty="0" smtClean="0">
                <a:latin typeface="Arial" panose="020B0604020202020204" pitchFamily="34" charset="0"/>
                <a:cs typeface="Arial" panose="020B0604020202020204" pitchFamily="34" charset="0"/>
              </a:rPr>
              <a:t>s</a:t>
            </a:r>
            <a:r>
              <a:rPr lang="cs-CZ" sz="2000" dirty="0" err="1" smtClean="0">
                <a:latin typeface="Arial" panose="020B0604020202020204" pitchFamily="34" charset="0"/>
                <a:cs typeface="Arial" panose="020B0604020202020204" pitchFamily="34" charset="0"/>
              </a:rPr>
              <a:t>ík</a:t>
            </a:r>
            <a:r>
              <a:rPr lang="en-US" sz="2000" dirty="0" smtClean="0">
                <a:latin typeface="Arial" panose="020B0604020202020204" pitchFamily="34" charset="0"/>
                <a:cs typeface="Arial" panose="020B0604020202020204" pitchFamily="34" charset="0"/>
              </a:rPr>
              <a:t>at</a:t>
            </a:r>
            <a:r>
              <a:rPr lang="cs-CZ" sz="2000" dirty="0" smtClean="0">
                <a:latin typeface="Arial" panose="020B0604020202020204" pitchFamily="34" charset="0"/>
                <a:cs typeface="Arial" panose="020B0604020202020204" pitchFamily="34" charset="0"/>
              </a:rPr>
              <a:t>é</a:t>
            </a:r>
            <a:r>
              <a:rPr lang="en-US"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vá</a:t>
            </a:r>
            <a:r>
              <a:rPr lang="en-US" sz="2000" dirty="0" err="1" smtClean="0">
                <a:latin typeface="Arial" panose="020B0604020202020204" pitchFamily="34" charset="0"/>
                <a:cs typeface="Arial" panose="020B0604020202020204" pitchFamily="34" charset="0"/>
              </a:rPr>
              <a:t>pno</a:t>
            </a:r>
            <a:r>
              <a:rPr lang="en-US"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76200" y="1295400"/>
            <a:ext cx="8889685" cy="1015663"/>
          </a:xfrm>
          <a:prstGeom prst="rect">
            <a:avLst/>
          </a:prstGeom>
        </p:spPr>
        <p:txBody>
          <a:bodyPr wrap="square">
            <a:spAutoFit/>
          </a:bodyPr>
          <a:lstStyle/>
          <a:p>
            <a:r>
              <a:rPr lang="cs-CZ" sz="2000" dirty="0" smtClean="0">
                <a:latin typeface="Arial" panose="020B0604020202020204" pitchFamily="34" charset="0"/>
                <a:cs typeface="Arial" panose="020B0604020202020204" pitchFamily="34" charset="0"/>
              </a:rPr>
              <a:t>- vzniká zahříváním CaC</a:t>
            </a:r>
            <a:r>
              <a:rPr lang="cs-CZ" sz="2000" baseline="-25000" dirty="0" smtClean="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elektrické peci </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(cca </a:t>
            </a:r>
            <a:r>
              <a:rPr lang="en-US" sz="2000" dirty="0" smtClean="0">
                <a:latin typeface="Arial" panose="020B0604020202020204" pitchFamily="34" charset="0"/>
                <a:cs typeface="Arial" panose="020B0604020202020204" pitchFamily="34" charset="0"/>
              </a:rPr>
              <a:t>1100 </a:t>
            </a:r>
            <a:r>
              <a:rPr lang="en-US" sz="2000" dirty="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C</a:t>
            </a:r>
            <a:r>
              <a:rPr lang="cs-CZ" sz="20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kterou proudí dusík. </a:t>
            </a:r>
          </a:p>
          <a:p>
            <a:pPr algn="ctr"/>
            <a:r>
              <a:rPr lang="en-US" sz="2000" dirty="0" smtClean="0">
                <a:latin typeface="Arial" panose="020B0604020202020204" pitchFamily="34" charset="0"/>
                <a:cs typeface="Arial" panose="020B0604020202020204" pitchFamily="34" charset="0"/>
              </a:rPr>
              <a:t>CaC</a:t>
            </a:r>
            <a:r>
              <a:rPr lang="en-US" sz="2000" baseline="-25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N</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CaCN</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 </a:t>
            </a:r>
            <a:r>
              <a:rPr lang="en-US" sz="2000" dirty="0" smtClean="0">
                <a:latin typeface="Arial" panose="020B0604020202020204" pitchFamily="34" charset="0"/>
                <a:cs typeface="Arial" panose="020B0604020202020204" pitchFamily="34" charset="0"/>
              </a:rPr>
              <a:t>C</a:t>
            </a:r>
            <a:endParaRPr lang="cs-CZ" sz="2000" dirty="0" smtClean="0">
              <a:latin typeface="Arial" panose="020B0604020202020204" pitchFamily="34" charset="0"/>
              <a:cs typeface="Arial" panose="020B0604020202020204" pitchFamily="34" charset="0"/>
            </a:endParaRPr>
          </a:p>
          <a:p>
            <a:pPr algn="just"/>
            <a:r>
              <a:rPr lang="cs-CZ" sz="2000" dirty="0" smtClean="0">
                <a:latin typeface="Arial" panose="020B0604020202020204" pitchFamily="34" charset="0"/>
                <a:cs typeface="Arial" panose="020B0604020202020204" pitchFamily="34" charset="0"/>
              </a:rPr>
              <a:t>Používá se jako hnojivo.</a:t>
            </a:r>
          </a:p>
        </p:txBody>
      </p:sp>
      <p:pic>
        <p:nvPicPr>
          <p:cNvPr id="48135" name="Picture 7" descr="Calcium cyanami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52400"/>
            <a:ext cx="2749703" cy="898525"/>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2667000" y="2501176"/>
            <a:ext cx="4386137" cy="830997"/>
          </a:xfrm>
          <a:prstGeom prst="rect">
            <a:avLst/>
          </a:prstGeom>
        </p:spPr>
        <p:txBody>
          <a:bodyPr wrap="none">
            <a:spAutoFit/>
          </a:bodyPr>
          <a:lstStyle/>
          <a:p>
            <a:r>
              <a:rPr lang="pt-BR" dirty="0">
                <a:latin typeface="Arial" panose="020B0604020202020204" pitchFamily="34" charset="0"/>
                <a:cs typeface="Arial" panose="020B0604020202020204" pitchFamily="34" charset="0"/>
              </a:rPr>
              <a:t>CaCN</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 + 3 H</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O → 2 NH</a:t>
            </a:r>
            <a:r>
              <a:rPr lang="pt-BR" baseline="-25000" dirty="0">
                <a:latin typeface="Arial" panose="020B0604020202020204" pitchFamily="34" charset="0"/>
                <a:cs typeface="Arial" panose="020B0604020202020204" pitchFamily="34" charset="0"/>
              </a:rPr>
              <a:t>3</a:t>
            </a:r>
            <a:r>
              <a:rPr lang="pt-BR" dirty="0">
                <a:latin typeface="Arial" panose="020B0604020202020204" pitchFamily="34" charset="0"/>
                <a:cs typeface="Arial" panose="020B0604020202020204" pitchFamily="34" charset="0"/>
              </a:rPr>
              <a:t> + </a:t>
            </a:r>
            <a:r>
              <a:rPr lang="pt-BR" dirty="0" smtClean="0">
                <a:latin typeface="Arial" panose="020B0604020202020204" pitchFamily="34" charset="0"/>
                <a:cs typeface="Arial" panose="020B0604020202020204" pitchFamily="34" charset="0"/>
              </a:rPr>
              <a:t>CaCO</a:t>
            </a:r>
            <a:r>
              <a:rPr lang="pt-BR" baseline="-25000" dirty="0" smtClean="0">
                <a:latin typeface="Arial" panose="020B0604020202020204" pitchFamily="34" charset="0"/>
                <a:cs typeface="Arial" panose="020B0604020202020204" pitchFamily="34" charset="0"/>
              </a:rPr>
              <a:t>3</a:t>
            </a:r>
            <a:endParaRPr lang="cs-CZ" baseline="-25000" dirty="0" smtClean="0">
              <a:latin typeface="Arial" panose="020B0604020202020204" pitchFamily="34" charset="0"/>
              <a:cs typeface="Arial" panose="020B0604020202020204" pitchFamily="34" charset="0"/>
            </a:endParaRPr>
          </a:p>
          <a:p>
            <a:endParaRPr lang="cs-CZ" baseline="-25000" dirty="0">
              <a:latin typeface="Arial" panose="020B0604020202020204" pitchFamily="34" charset="0"/>
              <a:cs typeface="Arial" panose="020B0604020202020204" pitchFamily="34" charset="0"/>
            </a:endParaRPr>
          </a:p>
          <a:p>
            <a:pPr algn="ctr"/>
            <a:r>
              <a:rPr lang="pt-BR" dirty="0">
                <a:latin typeface="Arial" panose="020B0604020202020204" pitchFamily="34" charset="0"/>
                <a:cs typeface="Arial" panose="020B0604020202020204" pitchFamily="34" charset="0"/>
              </a:rPr>
              <a:t>CaCN</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 + H</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O + CO</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 → CaCO</a:t>
            </a:r>
            <a:r>
              <a:rPr lang="pt-BR" baseline="-25000" dirty="0">
                <a:latin typeface="Arial" panose="020B0604020202020204" pitchFamily="34" charset="0"/>
                <a:cs typeface="Arial" panose="020B0604020202020204" pitchFamily="34" charset="0"/>
              </a:rPr>
              <a:t>3</a:t>
            </a:r>
            <a:r>
              <a:rPr lang="pt-BR" dirty="0">
                <a:latin typeface="Arial" panose="020B0604020202020204" pitchFamily="34" charset="0"/>
                <a:cs typeface="Arial" panose="020B0604020202020204" pitchFamily="34" charset="0"/>
              </a:rPr>
              <a:t> + H</a:t>
            </a:r>
            <a:r>
              <a:rPr lang="pt-BR" baseline="-25000" dirty="0">
                <a:latin typeface="Arial" panose="020B0604020202020204" pitchFamily="34" charset="0"/>
                <a:cs typeface="Arial" panose="020B0604020202020204" pitchFamily="34" charset="0"/>
              </a:rPr>
              <a:t>2</a:t>
            </a:r>
            <a:r>
              <a:rPr lang="pt-BR" dirty="0">
                <a:latin typeface="Arial" panose="020B0604020202020204" pitchFamily="34" charset="0"/>
                <a:cs typeface="Arial" panose="020B0604020202020204" pitchFamily="34" charset="0"/>
              </a:rPr>
              <a:t>NCN</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8068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8600" y="304800"/>
            <a:ext cx="8534400" cy="4093428"/>
          </a:xfrm>
          <a:prstGeom prst="rect">
            <a:avLst/>
          </a:prstGeom>
        </p:spPr>
        <p:txBody>
          <a:bodyPr wrap="square">
            <a:spAutoFit/>
          </a:bodyPr>
          <a:lstStyle/>
          <a:p>
            <a:r>
              <a:rPr lang="en-GB" altLang="en-US" sz="2000" b="1" dirty="0" err="1">
                <a:latin typeface="Arial" panose="020B0604020202020204" pitchFamily="34" charset="0"/>
                <a:cs typeface="Arial" panose="020B0604020202020204" pitchFamily="34" charset="0"/>
              </a:rPr>
              <a:t>Kyselina</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kyanatá</a:t>
            </a:r>
            <a:r>
              <a:rPr lang="en-GB" altLang="en-US" sz="2000" b="1" dirty="0">
                <a:latin typeface="Arial" panose="020B0604020202020204" pitchFamily="34" charset="0"/>
                <a:cs typeface="Arial" panose="020B0604020202020204" pitchFamily="34" charset="0"/>
              </a:rPr>
              <a:t> - HOCN </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slabá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kapalina</a:t>
            </a:r>
            <a:r>
              <a:rPr lang="en-GB" altLang="en-US" sz="2000" dirty="0">
                <a:latin typeface="Arial" panose="020B0604020202020204" pitchFamily="34" charset="0"/>
                <a:cs typeface="Arial" panose="020B0604020202020204" pitchFamily="34" charset="0"/>
              </a:rPr>
              <a:t> </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kyanatany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kyanid</a:t>
            </a:r>
            <a:r>
              <a:rPr lang="cs-CZ" altLang="en-US" sz="2000" dirty="0" smtClean="0">
                <a:latin typeface="Arial" panose="020B0604020202020204" pitchFamily="34" charset="0"/>
                <a:cs typeface="Arial" panose="020B0604020202020204" pitchFamily="34" charset="0"/>
              </a:rPr>
              <a:t>ů</a:t>
            </a:r>
            <a:endParaRPr lang="cs-CZ" altLang="en-US" sz="2000" dirty="0">
              <a:latin typeface="Arial" panose="020B0604020202020204" pitchFamily="34" charset="0"/>
              <a:cs typeface="Arial" panose="020B0604020202020204" pitchFamily="34" charset="0"/>
            </a:endParaRPr>
          </a:p>
          <a:p>
            <a:endParaRPr lang="cs-CZ" altLang="en-US" sz="2000" dirty="0" smtClean="0">
              <a:latin typeface="Arial" panose="020B0604020202020204" pitchFamily="34" charset="0"/>
              <a:cs typeface="Arial" panose="020B0604020202020204" pitchFamily="34" charset="0"/>
            </a:endParaRPr>
          </a:p>
          <a:p>
            <a:endParaRPr lang="cs-CZ" sz="2000" b="1" dirty="0" smtClean="0">
              <a:latin typeface="Arial" panose="020B0604020202020204" pitchFamily="34" charset="0"/>
              <a:cs typeface="Arial" panose="020B0604020202020204" pitchFamily="34" charset="0"/>
            </a:endParaRPr>
          </a:p>
          <a:p>
            <a:endParaRPr lang="cs-CZ" sz="2000" b="1" dirty="0" smtClean="0">
              <a:latin typeface="Arial" panose="020B0604020202020204" pitchFamily="34" charset="0"/>
              <a:cs typeface="Arial" panose="020B0604020202020204" pitchFamily="34" charset="0"/>
            </a:endParaRPr>
          </a:p>
          <a:p>
            <a:r>
              <a:rPr lang="cs-CZ" sz="2000" b="1" dirty="0" smtClean="0">
                <a:latin typeface="Arial" panose="020B0604020202020204" pitchFamily="34" charset="0"/>
                <a:cs typeface="Arial" panose="020B0604020202020204" pitchFamily="34" charset="0"/>
              </a:rPr>
              <a:t>Kyseliny </a:t>
            </a:r>
            <a:r>
              <a:rPr lang="cs-CZ" sz="2000" b="1" dirty="0" err="1">
                <a:latin typeface="Arial" panose="020B0604020202020204" pitchFamily="34" charset="0"/>
                <a:cs typeface="Arial" panose="020B0604020202020204" pitchFamily="34" charset="0"/>
              </a:rPr>
              <a:t>isokyanatá</a:t>
            </a:r>
            <a:r>
              <a:rPr lang="cs-CZ"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HNCO </a:t>
            </a:r>
          </a:p>
          <a:p>
            <a:r>
              <a:rPr lang="cs-CZ" sz="2000" dirty="0" smtClean="0">
                <a:latin typeface="Arial" panose="020B0604020202020204" pitchFamily="34" charset="0"/>
                <a:cs typeface="Arial" panose="020B0604020202020204" pitchFamily="34" charset="0"/>
              </a:rPr>
              <a:t>  - kapalina</a:t>
            </a:r>
            <a:r>
              <a:rPr lang="cs-CZ" sz="2000" dirty="0">
                <a:latin typeface="Arial" panose="020B0604020202020204" pitchFamily="34" charset="0"/>
                <a:cs typeface="Arial" panose="020B0604020202020204" pitchFamily="34" charset="0"/>
              </a:rPr>
              <a:t>, nestálá a </a:t>
            </a:r>
            <a:r>
              <a:rPr lang="cs-CZ" sz="2000" dirty="0" smtClean="0">
                <a:latin typeface="Arial" panose="020B0604020202020204" pitchFamily="34" charset="0"/>
                <a:cs typeface="Arial" panose="020B0604020202020204" pitchFamily="34" charset="0"/>
              </a:rPr>
              <a:t>jedovatá</a:t>
            </a: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 tautomer kyseliny kyanaté </a:t>
            </a:r>
          </a:p>
          <a:p>
            <a:endParaRPr lang="cs-CZ" altLang="en-US" sz="2000" dirty="0">
              <a:latin typeface="Arial" panose="020B0604020202020204" pitchFamily="34" charset="0"/>
              <a:cs typeface="Arial" panose="020B0604020202020204" pitchFamily="34" charset="0"/>
            </a:endParaRPr>
          </a:p>
          <a:p>
            <a:endParaRPr lang="cs-CZ" altLang="en-US" sz="2000" dirty="0" smtClean="0">
              <a:latin typeface="Arial" panose="020B0604020202020204" pitchFamily="34" charset="0"/>
              <a:cs typeface="Arial" panose="020B0604020202020204" pitchFamily="34" charset="0"/>
            </a:endParaRPr>
          </a:p>
          <a:p>
            <a:r>
              <a:rPr lang="cs-CZ" sz="2000" b="1" dirty="0" smtClean="0">
                <a:latin typeface="Arial" panose="020B0604020202020204" pitchFamily="34" charset="0"/>
                <a:cs typeface="Arial" panose="020B0604020202020204" pitchFamily="34" charset="0"/>
              </a:rPr>
              <a:t>Kyselina </a:t>
            </a:r>
            <a:r>
              <a:rPr lang="cs-CZ" sz="2000" b="1" dirty="0">
                <a:latin typeface="Arial" panose="020B0604020202020204" pitchFamily="34" charset="0"/>
                <a:cs typeface="Arial" panose="020B0604020202020204" pitchFamily="34" charset="0"/>
              </a:rPr>
              <a:t>fulminová</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HCNO</a:t>
            </a:r>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 </a:t>
            </a:r>
            <a:r>
              <a:rPr lang="cs-CZ" sz="2000" dirty="0" err="1" smtClean="0">
                <a:latin typeface="Arial" panose="020B0604020202020204" pitchFamily="34" charset="0"/>
                <a:cs typeface="Arial" panose="020B0604020202020204" pitchFamily="34" charset="0"/>
              </a:rPr>
              <a:t>kys</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třaskavá</a:t>
            </a:r>
            <a:endParaRPr lang="cs-CZ" altLang="en-US" sz="2000" dirty="0">
              <a:latin typeface="Arial" panose="020B0604020202020204" pitchFamily="34" charset="0"/>
              <a:cs typeface="Arial" panose="020B0604020202020204" pitchFamily="34" charset="0"/>
            </a:endParaRPr>
          </a:p>
        </p:txBody>
      </p:sp>
      <p:pic>
        <p:nvPicPr>
          <p:cNvPr id="81924" name="Picture 4" descr="strukturní vzor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681" y="4267200"/>
            <a:ext cx="7467600" cy="638560"/>
          </a:xfrm>
          <a:prstGeom prst="rect">
            <a:avLst/>
          </a:prstGeom>
          <a:noFill/>
          <a:extLst>
            <a:ext uri="{909E8E84-426E-40DD-AFC4-6F175D3DCCD1}">
              <a14:hiddenFill xmlns:a14="http://schemas.microsoft.com/office/drawing/2010/main">
                <a:solidFill>
                  <a:srgbClr val="FFFFFF"/>
                </a:solidFill>
              </a14:hiddenFill>
            </a:ext>
          </a:extLst>
        </p:spPr>
      </p:pic>
      <p:pic>
        <p:nvPicPr>
          <p:cNvPr id="81926"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609600"/>
            <a:ext cx="2359898" cy="269618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52400" y="5401922"/>
            <a:ext cx="8763000" cy="1015663"/>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fulmináty</a:t>
            </a:r>
            <a:r>
              <a:rPr lang="cs-CZ" sz="2000" dirty="0">
                <a:latin typeface="Arial" panose="020B0604020202020204" pitchFamily="34" charset="0"/>
                <a:cs typeface="Arial" panose="020B0604020202020204" pitchFamily="34" charset="0"/>
              </a:rPr>
              <a:t> jsou nestálé a snadno se explozivně rozkládají, </a:t>
            </a:r>
            <a:r>
              <a:rPr lang="cs-CZ" sz="2000" dirty="0" smtClean="0">
                <a:latin typeface="Arial" panose="020B0604020202020204" pitchFamily="34" charset="0"/>
                <a:cs typeface="Arial" panose="020B0604020202020204" pitchFamily="34" charset="0"/>
              </a:rPr>
              <a:t>využívají se jako třaskaviny nebo jako detonátory </a:t>
            </a:r>
            <a:r>
              <a:rPr lang="cs-CZ" sz="2000" dirty="0">
                <a:latin typeface="Arial" panose="020B0604020202020204" pitchFamily="34" charset="0"/>
                <a:cs typeface="Arial" panose="020B0604020202020204" pitchFamily="34" charset="0"/>
              </a:rPr>
              <a:t>pro jiné explozivní </a:t>
            </a:r>
            <a:r>
              <a:rPr lang="cs-CZ" sz="2000" dirty="0" smtClean="0">
                <a:latin typeface="Arial" panose="020B0604020202020204" pitchFamily="34" charset="0"/>
                <a:cs typeface="Arial" panose="020B0604020202020204" pitchFamily="34" charset="0"/>
              </a:rPr>
              <a:t>materiály.</a:t>
            </a:r>
          </a:p>
          <a:p>
            <a:r>
              <a:rPr lang="cs-CZ" sz="2000" b="1" dirty="0" smtClean="0"/>
              <a:t>        </a:t>
            </a:r>
            <a:r>
              <a:rPr lang="cs-CZ" sz="2000" b="1" dirty="0" err="1" smtClean="0"/>
              <a:t>Hg</a:t>
            </a:r>
            <a:r>
              <a:rPr lang="cs-CZ" sz="2000" b="1" dirty="0" smtClean="0"/>
              <a:t>(CNO)</a:t>
            </a:r>
            <a:r>
              <a:rPr lang="cs-CZ" sz="2000" b="1" baseline="-25000" dirty="0" smtClean="0"/>
              <a:t>2</a:t>
            </a:r>
            <a:r>
              <a:rPr lang="cs-CZ" sz="2000" dirty="0"/>
              <a:t>, </a:t>
            </a:r>
            <a:r>
              <a:rPr lang="cs-CZ" sz="2000" i="1" dirty="0" smtClean="0"/>
              <a:t>třaskavá </a:t>
            </a:r>
            <a:r>
              <a:rPr lang="cs-CZ" sz="2000" i="1" dirty="0"/>
              <a:t>rtuť</a:t>
            </a:r>
            <a:r>
              <a:rPr lang="cs-CZ" sz="2000" dirty="0"/>
              <a:t> </a:t>
            </a:r>
            <a:r>
              <a:rPr lang="cs-CZ" sz="2000" dirty="0" smtClean="0"/>
              <a:t>– součást rozbušek</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8609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extovéPole 3"/>
          <p:cNvSpPr txBox="1"/>
          <p:nvPr/>
        </p:nvSpPr>
        <p:spPr>
          <a:xfrm>
            <a:off x="157264" y="160506"/>
            <a:ext cx="8763000" cy="4862870"/>
          </a:xfrm>
          <a:prstGeom prst="rect">
            <a:avLst/>
          </a:prstGeom>
          <a:noFill/>
        </p:spPr>
        <p:txBody>
          <a:bodyPr wrap="square" rtlCol="0">
            <a:spAutoFit/>
          </a:bodyPr>
          <a:lstStyle/>
          <a:p>
            <a:pPr algn="just"/>
            <a:r>
              <a:rPr lang="cs-CZ" sz="2000" b="1" dirty="0" smtClean="0">
                <a:latin typeface="Arial" panose="020B0604020202020204" pitchFamily="34" charset="0"/>
                <a:cs typeface="Arial" panose="020B0604020202020204" pitchFamily="34" charset="0"/>
              </a:rPr>
              <a:t>Močovina</a:t>
            </a:r>
            <a:r>
              <a:rPr lang="en-US" sz="2000" b="1" dirty="0" smtClean="0">
                <a:latin typeface="Arial" panose="020B0604020202020204" pitchFamily="34" charset="0"/>
                <a:cs typeface="Arial" panose="020B0604020202020204" pitchFamily="34" charset="0"/>
              </a:rPr>
              <a:t> </a:t>
            </a:r>
            <a:r>
              <a:rPr lang="cs-CZ" sz="2000" b="1" dirty="0" smtClean="0">
                <a:latin typeface="Arial" panose="020B0604020202020204" pitchFamily="34" charset="0"/>
                <a:cs typeface="Arial" panose="020B0604020202020204" pitchFamily="34" charset="0"/>
              </a:rPr>
              <a:t>CO(NH</a:t>
            </a:r>
            <a:r>
              <a:rPr lang="cs-CZ" sz="2000" b="1" baseline="-25000" dirty="0" smtClean="0">
                <a:latin typeface="Arial" panose="020B0604020202020204" pitchFamily="34" charset="0"/>
                <a:cs typeface="Arial" panose="020B0604020202020204" pitchFamily="34" charset="0"/>
              </a:rPr>
              <a:t>2</a:t>
            </a:r>
            <a:r>
              <a:rPr lang="cs-CZ" sz="2000" b="1" dirty="0" smtClean="0">
                <a:latin typeface="Arial" panose="020B0604020202020204" pitchFamily="34" charset="0"/>
                <a:cs typeface="Arial" panose="020B0604020202020204" pitchFamily="34" charset="0"/>
              </a:rPr>
              <a:t>)</a:t>
            </a:r>
            <a:r>
              <a:rPr lang="cs-CZ" sz="2000" b="1" baseline="-25000" dirty="0" smtClean="0">
                <a:latin typeface="Arial" panose="020B0604020202020204" pitchFamily="34" charset="0"/>
                <a:cs typeface="Arial" panose="020B0604020202020204" pitchFamily="34" charset="0"/>
              </a:rPr>
              <a:t>2</a:t>
            </a:r>
            <a:endParaRPr lang="en-US" sz="2000" b="1" dirty="0" smtClean="0">
              <a:latin typeface="Arial" panose="020B0604020202020204" pitchFamily="34" charset="0"/>
              <a:cs typeface="Arial" panose="020B0604020202020204" pitchFamily="34" charset="0"/>
            </a:endParaRPr>
          </a:p>
          <a:p>
            <a:pPr algn="just"/>
            <a:endParaRPr lang="en-US" sz="1000" dirty="0">
              <a:solidFill>
                <a:srgbClr val="FF0000"/>
              </a:solidFill>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diamid kyseliny uhličité, </a:t>
            </a:r>
            <a:r>
              <a:rPr lang="cs-CZ" sz="2000" dirty="0" smtClean="0">
                <a:latin typeface="Arial" panose="020B0604020202020204" pitchFamily="34" charset="0"/>
                <a:cs typeface="Arial" panose="020B0604020202020204" pitchFamily="34" charset="0"/>
              </a:rPr>
              <a:t>urea</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karbamid</a:t>
            </a:r>
            <a:r>
              <a:rPr lang="en-US"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Močovina byla tak první organickou sloučeninou vyrobenou čistě z anorganických látek. </a:t>
            </a:r>
          </a:p>
          <a:p>
            <a:pPr algn="just"/>
            <a:endParaRPr lang="en-US" sz="2000" dirty="0" smtClean="0">
              <a:latin typeface="Arial" panose="020B0604020202020204" pitchFamily="34" charset="0"/>
              <a:cs typeface="Arial" panose="020B0604020202020204" pitchFamily="34" charset="0"/>
            </a:endParaRPr>
          </a:p>
          <a:p>
            <a:pPr algn="just"/>
            <a:endParaRPr lang="en-US" sz="2000" dirty="0">
              <a:latin typeface="Arial" panose="020B0604020202020204" pitchFamily="34" charset="0"/>
              <a:cs typeface="Arial" panose="020B0604020202020204" pitchFamily="34" charset="0"/>
            </a:endParaRPr>
          </a:p>
          <a:p>
            <a:pPr algn="just"/>
            <a:endParaRPr lang="en-US" sz="2000" dirty="0" smtClean="0">
              <a:latin typeface="Arial" panose="020B0604020202020204" pitchFamily="34" charset="0"/>
              <a:cs typeface="Arial" panose="020B0604020202020204" pitchFamily="34" charset="0"/>
            </a:endParaRPr>
          </a:p>
          <a:p>
            <a:pPr algn="just"/>
            <a:r>
              <a:rPr lang="cs-CZ" sz="2000" dirty="0" smtClean="0">
                <a:latin typeface="Arial" panose="020B0604020202020204" pitchFamily="34" charset="0"/>
                <a:cs typeface="Arial" panose="020B0604020202020204" pitchFamily="34" charset="0"/>
              </a:rPr>
              <a:t>Močovina </a:t>
            </a:r>
            <a:r>
              <a:rPr lang="cs-CZ" sz="2000" dirty="0">
                <a:latin typeface="Arial" panose="020B0604020202020204" pitchFamily="34" charset="0"/>
                <a:cs typeface="Arial" panose="020B0604020202020204" pitchFamily="34" charset="0"/>
              </a:rPr>
              <a:t>se nachází v moči savců, obojživelníků a některých ryb. </a:t>
            </a:r>
            <a:endParaRPr lang="en-US" sz="2000" dirty="0" smtClean="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Složka hnojiv a krmiv </a:t>
            </a:r>
            <a:r>
              <a:rPr lang="en-US" sz="2000" dirty="0">
                <a:latin typeface="Arial" panose="020B0604020202020204" pitchFamily="34" charset="0"/>
                <a:cs typeface="Arial" panose="020B0604020202020204" pitchFamily="34" charset="0"/>
              </a:rPr>
              <a:t>(</a:t>
            </a:r>
            <a:r>
              <a:rPr lang="cs-CZ" sz="2000" dirty="0" smtClean="0">
                <a:latin typeface="Arial" panose="020B0604020202020204" pitchFamily="34" charset="0"/>
                <a:cs typeface="Arial" panose="020B0604020202020204" pitchFamily="34" charset="0"/>
              </a:rPr>
              <a:t>zdroj dusíku</a:t>
            </a:r>
            <a:r>
              <a:rPr lang="en-US" sz="2000" dirty="0" smtClean="0">
                <a:latin typeface="Arial" panose="020B0604020202020204" pitchFamily="34" charset="0"/>
                <a:cs typeface="Arial" panose="020B0604020202020204" pitchFamily="34" charset="0"/>
              </a:rPr>
              <a:t>), s</a:t>
            </a:r>
            <a:r>
              <a:rPr lang="cs-CZ" sz="2000" dirty="0" err="1" smtClean="0">
                <a:latin typeface="Arial" panose="020B0604020202020204" pitchFamily="34" charset="0"/>
                <a:cs typeface="Arial" panose="020B0604020202020204" pitchFamily="34" charset="0"/>
              </a:rPr>
              <a:t>urovina</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pro výrobu plastických </a:t>
            </a:r>
            <a:r>
              <a:rPr lang="cs-CZ" sz="2000" dirty="0" smtClean="0">
                <a:latin typeface="Arial" panose="020B0604020202020204" pitchFamily="34" charset="0"/>
                <a:cs typeface="Arial" panose="020B0604020202020204" pitchFamily="34" charset="0"/>
              </a:rPr>
              <a:t>hmot</a:t>
            </a:r>
            <a:r>
              <a:rPr lang="en-US" sz="2000" dirty="0" smtClean="0">
                <a:latin typeface="Arial" panose="020B0604020202020204" pitchFamily="34" charset="0"/>
                <a:cs typeface="Arial" panose="020B0604020202020204" pitchFamily="34" charset="0"/>
              </a:rPr>
              <a:t> a </a:t>
            </a:r>
            <a:r>
              <a:rPr lang="cs-CZ" sz="2000" dirty="0" smtClean="0">
                <a:latin typeface="Arial" panose="020B0604020202020204" pitchFamily="34" charset="0"/>
                <a:cs typeface="Arial" panose="020B0604020202020204" pitchFamily="34" charset="0"/>
              </a:rPr>
              <a:t>lepidel</a:t>
            </a:r>
            <a:r>
              <a:rPr lang="en-US" sz="2000" dirty="0" smtClean="0">
                <a:latin typeface="Arial" panose="020B0604020202020204" pitchFamily="34" charset="0"/>
                <a:cs typeface="Arial" panose="020B0604020202020204" pitchFamily="34" charset="0"/>
              </a:rPr>
              <a:t>, p</a:t>
            </a:r>
            <a:r>
              <a:rPr lang="cs-CZ" sz="2000" dirty="0" smtClean="0">
                <a:latin typeface="Arial" panose="020B0604020202020204" pitchFamily="34" charset="0"/>
                <a:cs typeface="Arial" panose="020B0604020202020204" pitchFamily="34" charset="0"/>
              </a:rPr>
              <a:t>ří</a:t>
            </a:r>
            <a:r>
              <a:rPr lang="en-US" sz="2000" dirty="0" err="1" smtClean="0">
                <a:latin typeface="Arial" panose="020B0604020202020204" pitchFamily="34" charset="0"/>
                <a:cs typeface="Arial" panose="020B0604020202020204" pitchFamily="34" charset="0"/>
              </a:rPr>
              <a:t>sada</a:t>
            </a:r>
            <a:r>
              <a:rPr lang="en-US" sz="2000" dirty="0" smtClean="0">
                <a:latin typeface="Arial" panose="020B0604020202020204" pitchFamily="34" charset="0"/>
                <a:cs typeface="Arial" panose="020B0604020202020204" pitchFamily="34" charset="0"/>
              </a:rPr>
              <a:t> do </a:t>
            </a:r>
            <a:r>
              <a:rPr lang="en-US" sz="2000" dirty="0" err="1" smtClean="0">
                <a:latin typeface="Arial" panose="020B0604020202020204" pitchFamily="34" charset="0"/>
                <a:cs typeface="Arial" panose="020B0604020202020204" pitchFamily="34" charset="0"/>
              </a:rPr>
              <a:t>kosmetiky</a:t>
            </a:r>
            <a:r>
              <a:rPr lang="cs-CZ" sz="2000" dirty="0" smtClean="0">
                <a:latin typeface="Arial" panose="020B0604020202020204" pitchFamily="34" charset="0"/>
                <a:cs typeface="Arial" panose="020B0604020202020204" pitchFamily="34" charset="0"/>
              </a:rPr>
              <a:t> a </a:t>
            </a:r>
            <a:r>
              <a:rPr lang="cs-CZ" sz="2000" dirty="0">
                <a:latin typeface="Arial" panose="020B0604020202020204" pitchFamily="34" charset="0"/>
                <a:cs typeface="Arial" panose="020B0604020202020204" pitchFamily="34" charset="0"/>
              </a:rPr>
              <a:t>bělicích zubních </a:t>
            </a:r>
            <a:r>
              <a:rPr lang="cs-CZ" sz="2000" dirty="0" smtClean="0">
                <a:latin typeface="Arial" panose="020B0604020202020204" pitchFamily="34" charset="0"/>
                <a:cs typeface="Arial" panose="020B0604020202020204" pitchFamily="34" charset="0"/>
              </a:rPr>
              <a:t>past</a:t>
            </a:r>
            <a:r>
              <a:rPr lang="en-US" sz="2000" dirty="0" smtClean="0">
                <a:latin typeface="Arial" panose="020B0604020202020204" pitchFamily="34" charset="0"/>
                <a:cs typeface="Arial" panose="020B0604020202020204" pitchFamily="34" charset="0"/>
              </a:rPr>
              <a:t>,</a:t>
            </a:r>
            <a:r>
              <a:rPr lang="cs-CZ" sz="2000" dirty="0" smtClean="0">
                <a:latin typeface="Arial" panose="020B0604020202020204" pitchFamily="34" charset="0"/>
                <a:cs typeface="Arial" panose="020B0604020202020204" pitchFamily="34" charset="0"/>
              </a:rPr>
              <a:t> součást náplně hasicích přístrojů.</a:t>
            </a:r>
            <a:endParaRPr lang="cs-CZ" sz="2000" dirty="0">
              <a:latin typeface="Arial" panose="020B0604020202020204" pitchFamily="34" charset="0"/>
              <a:cs typeface="Arial" panose="020B0604020202020204" pitchFamily="34" charset="0"/>
            </a:endParaRPr>
          </a:p>
          <a:p>
            <a:pPr algn="just"/>
            <a:r>
              <a:rPr lang="cs-CZ" sz="2000" dirty="0" smtClean="0">
                <a:latin typeface="Arial" panose="020B0604020202020204" pitchFamily="34" charset="0"/>
                <a:cs typeface="Arial" panose="020B0604020202020204" pitchFamily="34" charset="0"/>
              </a:rPr>
              <a:t>   V uhelných </a:t>
            </a:r>
            <a:r>
              <a:rPr lang="cs-CZ" sz="2000" dirty="0">
                <a:latin typeface="Arial" panose="020B0604020202020204" pitchFamily="34" charset="0"/>
                <a:cs typeface="Arial" panose="020B0604020202020204" pitchFamily="34" charset="0"/>
              </a:rPr>
              <a:t>elektrárnách a dieselových motorech </a:t>
            </a:r>
            <a:r>
              <a:rPr lang="cs-CZ" sz="2000" dirty="0" smtClean="0">
                <a:latin typeface="Arial" panose="020B0604020202020204" pitchFamily="34" charset="0"/>
                <a:cs typeface="Arial" panose="020B0604020202020204" pitchFamily="34" charset="0"/>
              </a:rPr>
              <a:t>se používá pro </a:t>
            </a:r>
            <a:r>
              <a:rPr lang="cs-CZ" sz="2000" dirty="0">
                <a:latin typeface="Arial" panose="020B0604020202020204" pitchFamily="34" charset="0"/>
                <a:cs typeface="Arial" panose="020B0604020202020204" pitchFamily="34" charset="0"/>
              </a:rPr>
              <a:t>redukci emisí </a:t>
            </a:r>
            <a:r>
              <a:rPr lang="cs-CZ" sz="2000" dirty="0" err="1" smtClean="0">
                <a:latin typeface="Arial" panose="020B0604020202020204" pitchFamily="34" charset="0"/>
                <a:cs typeface="Arial" panose="020B0604020202020204" pitchFamily="34" charset="0"/>
              </a:rPr>
              <a:t>NO</a:t>
            </a:r>
            <a:r>
              <a:rPr lang="cs-CZ" sz="2000" baseline="-25000" dirty="0" err="1" smtClean="0">
                <a:latin typeface="Arial" panose="020B0604020202020204" pitchFamily="34" charset="0"/>
                <a:cs typeface="Arial" panose="020B0604020202020204" pitchFamily="34" charset="0"/>
              </a:rPr>
              <a:t>x</a:t>
            </a:r>
            <a:r>
              <a:rPr lang="cs-CZ" sz="2000" dirty="0" smtClean="0">
                <a:latin typeface="Arial" panose="020B0604020202020204" pitchFamily="34" charset="0"/>
                <a:cs typeface="Arial" panose="020B0604020202020204" pitchFamily="34" charset="0"/>
              </a:rPr>
              <a:t>, </a:t>
            </a:r>
          </a:p>
          <a:p>
            <a:pPr algn="just"/>
            <a:r>
              <a:rPr lang="cs-CZ" sz="2000" dirty="0" smtClean="0">
                <a:latin typeface="Arial" panose="020B0604020202020204" pitchFamily="34" charset="0"/>
                <a:cs typeface="Arial" panose="020B0604020202020204" pitchFamily="34" charset="0"/>
              </a:rPr>
              <a:t>   Alternativa </a:t>
            </a:r>
            <a:r>
              <a:rPr lang="cs-CZ" sz="2000" dirty="0">
                <a:latin typeface="Arial" panose="020B0604020202020204" pitchFamily="34" charset="0"/>
                <a:cs typeface="Arial" panose="020B0604020202020204" pitchFamily="34" charset="0"/>
              </a:rPr>
              <a:t>kamenné soli při rozmrazování silnic a přistávacích </a:t>
            </a:r>
            <a:r>
              <a:rPr lang="cs-CZ" sz="2000" dirty="0" smtClean="0">
                <a:latin typeface="Arial" panose="020B0604020202020204" pitchFamily="34" charset="0"/>
                <a:cs typeface="Arial" panose="020B0604020202020204" pitchFamily="34" charset="0"/>
              </a:rPr>
              <a:t>ploch (močovina </a:t>
            </a:r>
            <a:r>
              <a:rPr lang="cs-CZ" sz="2000" dirty="0">
                <a:latin typeface="Arial" panose="020B0604020202020204" pitchFamily="34" charset="0"/>
                <a:cs typeface="Arial" panose="020B0604020202020204" pitchFamily="34" charset="0"/>
              </a:rPr>
              <a:t>nezpůsobuje korozi v takovém rozsahu jako </a:t>
            </a:r>
            <a:r>
              <a:rPr lang="cs-CZ" sz="2000" dirty="0" smtClean="0">
                <a:latin typeface="Arial" panose="020B0604020202020204" pitchFamily="34" charset="0"/>
                <a:cs typeface="Arial" panose="020B0604020202020204" pitchFamily="34" charset="0"/>
              </a:rPr>
              <a:t>sůl nevýhodou </a:t>
            </a:r>
            <a:r>
              <a:rPr lang="cs-CZ" sz="2000" dirty="0">
                <a:latin typeface="Arial" panose="020B0604020202020204" pitchFamily="34" charset="0"/>
                <a:cs typeface="Arial" panose="020B0604020202020204" pitchFamily="34" charset="0"/>
              </a:rPr>
              <a:t>je </a:t>
            </a:r>
            <a:r>
              <a:rPr lang="cs-CZ" sz="2000" dirty="0" smtClean="0">
                <a:latin typeface="Arial" panose="020B0604020202020204" pitchFamily="34" charset="0"/>
                <a:cs typeface="Arial" panose="020B0604020202020204" pitchFamily="34" charset="0"/>
              </a:rPr>
              <a:t>přílišné </a:t>
            </a:r>
            <a:r>
              <a:rPr lang="cs-CZ" sz="2000" dirty="0">
                <a:latin typeface="Arial" panose="020B0604020202020204" pitchFamily="34" charset="0"/>
                <a:cs typeface="Arial" panose="020B0604020202020204" pitchFamily="34" charset="0"/>
              </a:rPr>
              <a:t>bujení plevelné </a:t>
            </a:r>
            <a:r>
              <a:rPr lang="cs-CZ" sz="2000" dirty="0" smtClean="0">
                <a:latin typeface="Arial" panose="020B0604020202020204" pitchFamily="34" charset="0"/>
                <a:cs typeface="Arial" panose="020B0604020202020204" pitchFamily="34" charset="0"/>
              </a:rPr>
              <a:t>zeleně).</a:t>
            </a:r>
            <a:endParaRPr lang="cs-CZ" sz="2000" dirty="0">
              <a:solidFill>
                <a:srgbClr val="FF0000"/>
              </a:solidFill>
              <a:latin typeface="Arial" panose="020B0604020202020204" pitchFamily="34" charset="0"/>
              <a:cs typeface="Arial" panose="020B0604020202020204" pitchFamily="34" charset="0"/>
            </a:endParaRPr>
          </a:p>
        </p:txBody>
      </p:sp>
      <p:pic>
        <p:nvPicPr>
          <p:cNvPr id="82947" name="Picture 3" descr="Urea Synthesis Woehle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798" y="1447800"/>
            <a:ext cx="3583213" cy="75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9611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228600"/>
            <a:ext cx="8610600" cy="224676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Nitrid křemičitý</a:t>
            </a:r>
            <a:r>
              <a:rPr lang="cs-CZ" sz="2000" dirty="0">
                <a:latin typeface="Arial" panose="020B0604020202020204" pitchFamily="34" charset="0"/>
                <a:cs typeface="Arial" panose="020B0604020202020204" pitchFamily="34" charset="0"/>
              </a:rPr>
              <a:t> </a:t>
            </a:r>
            <a:r>
              <a:rPr lang="cs-CZ" sz="2000" b="1" dirty="0" smtClean="0">
                <a:latin typeface="Arial" panose="020B0604020202020204" pitchFamily="34" charset="0"/>
                <a:cs typeface="Arial" panose="020B0604020202020204" pitchFamily="34" charset="0"/>
              </a:rPr>
              <a:t>Si</a:t>
            </a:r>
            <a:r>
              <a:rPr lang="cs-CZ" sz="2000" b="1" baseline="-25000" dirty="0" smtClean="0">
                <a:latin typeface="Arial" panose="020B0604020202020204" pitchFamily="34" charset="0"/>
                <a:cs typeface="Arial" panose="020B0604020202020204" pitchFamily="34" charset="0"/>
              </a:rPr>
              <a:t>3</a:t>
            </a:r>
            <a:r>
              <a:rPr lang="cs-CZ" sz="2000" b="1" dirty="0" smtClean="0">
                <a:latin typeface="Arial" panose="020B0604020202020204" pitchFamily="34" charset="0"/>
                <a:cs typeface="Arial" panose="020B0604020202020204" pitchFamily="34" charset="0"/>
              </a:rPr>
              <a:t>N</a:t>
            </a:r>
            <a:r>
              <a:rPr lang="cs-CZ" sz="2000" b="1" baseline="-25000" dirty="0" smtClean="0">
                <a:latin typeface="Arial" panose="020B0604020202020204" pitchFamily="34" charset="0"/>
                <a:cs typeface="Arial" panose="020B0604020202020204" pitchFamily="34" charset="0"/>
              </a:rPr>
              <a:t>4</a:t>
            </a:r>
            <a:r>
              <a:rPr lang="cs-CZ" sz="2000" b="1" dirty="0" smtClean="0">
                <a:latin typeface="Arial" panose="020B0604020202020204" pitchFamily="34" charset="0"/>
                <a:cs typeface="Arial" panose="020B0604020202020204" pitchFamily="34" charset="0"/>
              </a:rPr>
              <a:t> </a:t>
            </a:r>
          </a:p>
          <a:p>
            <a:r>
              <a:rPr lang="cs-CZ" sz="2000" dirty="0" smtClean="0">
                <a:latin typeface="Arial" panose="020B0604020202020204" pitchFamily="34" charset="0"/>
                <a:cs typeface="Arial" panose="020B0604020202020204" pitchFamily="34" charset="0"/>
              </a:rPr>
              <a:t>  = inertní, tvrdá pevná látka, rozpustná jen ve zředěné </a:t>
            </a:r>
            <a:r>
              <a:rPr lang="en-US" sz="2000" dirty="0" smtClean="0">
                <a:latin typeface="Arial" panose="020B0604020202020204" pitchFamily="34" charset="0"/>
                <a:cs typeface="Arial" panose="020B0604020202020204" pitchFamily="34" charset="0"/>
              </a:rPr>
              <a:t>HF a</a:t>
            </a:r>
            <a:r>
              <a:rPr lang="cs-CZ"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ho</a:t>
            </a:r>
            <a:r>
              <a:rPr lang="cs-CZ" sz="2000" dirty="0" err="1" smtClean="0">
                <a:latin typeface="Arial" panose="020B0604020202020204" pitchFamily="34" charset="0"/>
                <a:cs typeface="Arial" panose="020B0604020202020204" pitchFamily="34" charset="0"/>
              </a:rPr>
              <a:t>rké</a:t>
            </a:r>
            <a:r>
              <a:rPr lang="cs-CZ"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H</a:t>
            </a:r>
            <a:r>
              <a:rPr lang="en-US" sz="2000" baseline="-25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SO</a:t>
            </a:r>
            <a:r>
              <a:rPr lang="en-US" sz="2000" baseline="-25000" dirty="0" smtClean="0">
                <a:latin typeface="Arial" panose="020B0604020202020204" pitchFamily="34" charset="0"/>
                <a:cs typeface="Arial" panose="020B0604020202020204" pitchFamily="34" charset="0"/>
              </a:rPr>
              <a:t>4</a:t>
            </a:r>
            <a:r>
              <a:rPr lang="en-US" sz="2000" dirty="0" smtClean="0">
                <a:latin typeface="Arial" panose="020B0604020202020204" pitchFamily="34" charset="0"/>
                <a:cs typeface="Arial" panose="020B0604020202020204" pitchFamily="34" charset="0"/>
              </a:rPr>
              <a:t>.</a:t>
            </a:r>
            <a:r>
              <a:rPr lang="cs-CZ" sz="2000" dirty="0" smtClean="0">
                <a:latin typeface="Arial" panose="020B0604020202020204" pitchFamily="34" charset="0"/>
                <a:cs typeface="Arial" panose="020B0604020202020204" pitchFamily="34" charset="0"/>
              </a:rPr>
              <a:t> Používá se k výrobě řezných nástrojů,  automobilových svíček, integrovaných obvodů.</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Nitrid </a:t>
            </a:r>
            <a:r>
              <a:rPr lang="cs-CZ" sz="2000" b="1" dirty="0" smtClean="0">
                <a:latin typeface="Arial" panose="020B0604020202020204" pitchFamily="34" charset="0"/>
                <a:cs typeface="Arial" panose="020B0604020202020204" pitchFamily="34" charset="0"/>
              </a:rPr>
              <a:t>g</a:t>
            </a:r>
            <a:r>
              <a:rPr lang="en-US" sz="2000" b="1" dirty="0" err="1" smtClean="0">
                <a:latin typeface="Arial" panose="020B0604020202020204" pitchFamily="34" charset="0"/>
                <a:cs typeface="Arial" panose="020B0604020202020204" pitchFamily="34" charset="0"/>
              </a:rPr>
              <a:t>ermani</a:t>
            </a:r>
            <a:r>
              <a:rPr lang="cs-CZ" sz="2000" b="1" dirty="0" err="1" smtClean="0">
                <a:latin typeface="Arial" panose="020B0604020202020204" pitchFamily="34" charset="0"/>
                <a:cs typeface="Arial" panose="020B0604020202020204" pitchFamily="34" charset="0"/>
              </a:rPr>
              <a:t>čitý</a:t>
            </a:r>
            <a:r>
              <a:rPr lang="en-US" sz="2000" dirty="0" smtClean="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Ge</a:t>
            </a:r>
            <a:r>
              <a:rPr lang="en-US" sz="2000" b="1" baseline="-25000" dirty="0" smtClean="0">
                <a:latin typeface="Arial" panose="020B0604020202020204" pitchFamily="34" charset="0"/>
                <a:cs typeface="Arial" panose="020B0604020202020204" pitchFamily="34" charset="0"/>
              </a:rPr>
              <a:t>3</a:t>
            </a:r>
            <a:r>
              <a:rPr lang="en-US" sz="2000" b="1" dirty="0" smtClean="0">
                <a:latin typeface="Arial" panose="020B0604020202020204" pitchFamily="34" charset="0"/>
                <a:cs typeface="Arial" panose="020B0604020202020204" pitchFamily="34" charset="0"/>
              </a:rPr>
              <a:t>N</a:t>
            </a:r>
            <a:r>
              <a:rPr lang="en-US" sz="2000" b="1" baseline="-25000" dirty="0" smtClean="0">
                <a:latin typeface="Arial" panose="020B0604020202020204" pitchFamily="34" charset="0"/>
                <a:cs typeface="Arial" panose="020B0604020202020204" pitchFamily="34" charset="0"/>
              </a:rPr>
              <a:t>4</a:t>
            </a:r>
            <a:endParaRPr lang="cs-CZ" sz="2000" b="1"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 hnědý prášek.</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2265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533400" y="122238"/>
            <a:ext cx="8229600" cy="715962"/>
          </a:xfrm>
        </p:spPr>
        <p:txBody>
          <a:bodyPr>
            <a:normAutofit/>
          </a:bodyPr>
          <a:lstStyle/>
          <a:p>
            <a:r>
              <a:rPr lang="en-GB" altLang="en-US" sz="2800" b="1" dirty="0" err="1" smtClean="0">
                <a:latin typeface="Times New Roman" pitchFamily="18" charset="0"/>
              </a:rPr>
              <a:t>Slou</a:t>
            </a:r>
            <a:r>
              <a:rPr lang="cs-CZ" altLang="en-US" sz="2800" b="1" dirty="0">
                <a:latin typeface="Times New Roman" pitchFamily="18" charset="0"/>
              </a:rPr>
              <a:t>č</a:t>
            </a:r>
            <a:r>
              <a:rPr lang="en-GB" altLang="en-US" sz="2800" b="1" dirty="0" err="1">
                <a:latin typeface="Times New Roman" pitchFamily="18" charset="0"/>
              </a:rPr>
              <a:t>eniny</a:t>
            </a:r>
            <a:r>
              <a:rPr lang="en-GB" altLang="en-US" sz="2800" b="1" dirty="0">
                <a:latin typeface="Times New Roman" pitchFamily="18" charset="0"/>
              </a:rPr>
              <a:t> </a:t>
            </a:r>
            <a:r>
              <a:rPr lang="en-GB" altLang="en-US" sz="2800" b="1" dirty="0" smtClean="0">
                <a:latin typeface="Times New Roman" pitchFamily="18" charset="0"/>
              </a:rPr>
              <a:t>se s</a:t>
            </a:r>
            <a:r>
              <a:rPr lang="cs-CZ" altLang="en-US" sz="2800" b="1" dirty="0" smtClean="0">
                <a:latin typeface="Times New Roman" pitchFamily="18" charset="0"/>
              </a:rPr>
              <a:t>í</a:t>
            </a:r>
            <a:r>
              <a:rPr lang="en-US" altLang="en-US" sz="2800" b="1" dirty="0" err="1" smtClean="0">
                <a:latin typeface="Times New Roman" pitchFamily="18" charset="0"/>
              </a:rPr>
              <a:t>rou</a:t>
            </a:r>
            <a:endParaRPr lang="cs-CZ" sz="2800" dirty="0"/>
          </a:p>
        </p:txBody>
      </p:sp>
      <p:sp>
        <p:nvSpPr>
          <p:cNvPr id="4" name="TextovéPole 3"/>
          <p:cNvSpPr txBox="1"/>
          <p:nvPr/>
        </p:nvSpPr>
        <p:spPr>
          <a:xfrm>
            <a:off x="228600" y="838200"/>
            <a:ext cx="8587864" cy="1631216"/>
          </a:xfrm>
          <a:prstGeom prst="rect">
            <a:avLst/>
          </a:prstGeom>
          <a:noFill/>
        </p:spPr>
        <p:txBody>
          <a:bodyPr wrap="none" rtlCol="0">
            <a:spAutoFit/>
          </a:bodyPr>
          <a:lstStyle/>
          <a:p>
            <a:r>
              <a:rPr lang="en-US" sz="2000" b="1" dirty="0" err="1" smtClean="0">
                <a:latin typeface="Arial" panose="020B0604020202020204" pitchFamily="34" charset="0"/>
                <a:cs typeface="Arial" panose="020B0604020202020204" pitchFamily="34" charset="0"/>
              </a:rPr>
              <a:t>Sirouhl</a:t>
            </a:r>
            <a:r>
              <a:rPr lang="cs-CZ" sz="2000" b="1" dirty="0" smtClean="0">
                <a:latin typeface="Arial" panose="020B0604020202020204" pitchFamily="34" charset="0"/>
                <a:cs typeface="Arial" panose="020B0604020202020204" pitchFamily="34" charset="0"/>
              </a:rPr>
              <a:t>í</a:t>
            </a:r>
            <a:r>
              <a:rPr lang="en-US" sz="2000" b="1" dirty="0" smtClean="0">
                <a:latin typeface="Arial" panose="020B0604020202020204" pitchFamily="34" charset="0"/>
                <a:cs typeface="Arial" panose="020B0604020202020204" pitchFamily="34" charset="0"/>
              </a:rPr>
              <a:t>k</a:t>
            </a:r>
            <a:r>
              <a:rPr lang="cs-CZ" sz="2000" b="1" dirty="0" smtClean="0">
                <a:latin typeface="Arial" panose="020B0604020202020204" pitchFamily="34" charset="0"/>
                <a:cs typeface="Arial" panose="020B0604020202020204" pitchFamily="34" charset="0"/>
              </a:rPr>
              <a:t> CS</a:t>
            </a:r>
            <a:r>
              <a:rPr lang="cs-CZ" sz="2000" b="1" baseline="-25000" dirty="0" smtClean="0">
                <a:latin typeface="Arial" panose="020B0604020202020204" pitchFamily="34" charset="0"/>
                <a:cs typeface="Arial" panose="020B0604020202020204" pitchFamily="34" charset="0"/>
              </a:rPr>
              <a:t>2</a:t>
            </a:r>
          </a:p>
          <a:p>
            <a:r>
              <a:rPr lang="cs-CZ" sz="2000" dirty="0" smtClean="0"/>
              <a:t> = toxická těkavá kapalina, využívá </a:t>
            </a:r>
            <a:r>
              <a:rPr lang="cs-CZ" sz="2000" dirty="0"/>
              <a:t>se při výrobě viskózy, celofánu, kaučuku apod. </a:t>
            </a:r>
            <a:endParaRPr lang="cs-CZ" sz="2000" dirty="0" smtClean="0"/>
          </a:p>
          <a:p>
            <a:r>
              <a:rPr lang="cs-CZ" sz="2000" dirty="0" smtClean="0"/>
              <a:t>a jako rozpouštědlo.</a:t>
            </a:r>
            <a:endParaRPr lang="cs-CZ" sz="2000" dirty="0"/>
          </a:p>
          <a:p>
            <a:endParaRPr lang="cs-CZ" sz="2000"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p:txBody>
      </p:sp>
      <p:pic>
        <p:nvPicPr>
          <p:cNvPr id="79874"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8824" y="1653808"/>
            <a:ext cx="1600200" cy="846557"/>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obsah 2"/>
          <p:cNvSpPr>
            <a:spLocks noGrp="1"/>
          </p:cNvSpPr>
          <p:nvPr>
            <p:ph idx="1"/>
          </p:nvPr>
        </p:nvSpPr>
        <p:spPr>
          <a:xfrm>
            <a:off x="228600" y="2514956"/>
            <a:ext cx="8839200" cy="4525963"/>
          </a:xfrm>
        </p:spPr>
        <p:txBody>
          <a:bodyPr>
            <a:normAutofit/>
          </a:bodyPr>
          <a:lstStyle/>
          <a:p>
            <a:pPr marL="0" indent="0">
              <a:buNone/>
            </a:pPr>
            <a:r>
              <a:rPr lang="cs-CZ" sz="2000" b="1" dirty="0" err="1" smtClean="0">
                <a:latin typeface="Arial" panose="020B0604020202020204" pitchFamily="34" charset="0"/>
                <a:cs typeface="Arial" panose="020B0604020202020204" pitchFamily="34" charset="0"/>
              </a:rPr>
              <a:t>Thiomočovina</a:t>
            </a:r>
            <a:endParaRPr lang="cs-CZ" sz="2000" b="1" dirty="0" smtClean="0">
              <a:latin typeface="Arial" panose="020B0604020202020204" pitchFamily="34" charset="0"/>
              <a:cs typeface="Arial" panose="020B0604020202020204" pitchFamily="34" charset="0"/>
            </a:endParaRPr>
          </a:p>
          <a:p>
            <a:pPr marL="0" indent="0">
              <a:buNone/>
            </a:pPr>
            <a:r>
              <a:rPr lang="cs-CZ" sz="2000" dirty="0" smtClean="0">
                <a:latin typeface="Arial" panose="020B0604020202020204" pitchFamily="34" charset="0"/>
                <a:cs typeface="Arial" panose="020B0604020202020204" pitchFamily="34" charset="0"/>
              </a:rPr>
              <a:t> = činidlo v organické syntéze</a:t>
            </a:r>
            <a:endParaRPr lang="cs-CZ" sz="2000" dirty="0">
              <a:latin typeface="Arial" panose="020B0604020202020204" pitchFamily="34" charset="0"/>
              <a:cs typeface="Arial" panose="020B0604020202020204" pitchFamily="34" charset="0"/>
            </a:endParaRPr>
          </a:p>
          <a:p>
            <a:pPr marL="0" indent="0">
              <a:buNone/>
            </a:pPr>
            <a:endParaRPr lang="cs-CZ" sz="2000" dirty="0" smtClean="0">
              <a:latin typeface="Arial" panose="020B0604020202020204" pitchFamily="34" charset="0"/>
              <a:cs typeface="Arial" panose="020B0604020202020204" pitchFamily="34" charset="0"/>
            </a:endParaRPr>
          </a:p>
          <a:p>
            <a:pPr marL="0" indent="0">
              <a:buNone/>
            </a:pPr>
            <a:r>
              <a:rPr lang="cs-CZ" sz="2000" b="1" dirty="0" err="1" smtClean="0">
                <a:latin typeface="Arial" panose="020B0604020202020204" pitchFamily="34" charset="0"/>
                <a:cs typeface="Arial" panose="020B0604020202020204" pitchFamily="34" charset="0"/>
              </a:rPr>
              <a:t>Thiofosgen</a:t>
            </a:r>
            <a:endParaRPr lang="cs-CZ" sz="2000" b="1" dirty="0" smtClean="0">
              <a:latin typeface="Arial" panose="020B0604020202020204" pitchFamily="34" charset="0"/>
              <a:cs typeface="Arial" panose="020B0604020202020204" pitchFamily="34" charset="0"/>
            </a:endParaRPr>
          </a:p>
          <a:p>
            <a:pPr marL="0" indent="0">
              <a:buNone/>
            </a:pP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činidlo v organické syntéze</a:t>
            </a:r>
          </a:p>
          <a:p>
            <a:pPr marL="0" indent="0">
              <a:buNone/>
            </a:pPr>
            <a:endParaRPr lang="cs-CZ" sz="2000" b="1" dirty="0" smtClean="0">
              <a:latin typeface="Arial" panose="020B0604020202020204" pitchFamily="34" charset="0"/>
              <a:cs typeface="Arial" panose="020B0604020202020204" pitchFamily="34" charset="0"/>
            </a:endParaRPr>
          </a:p>
          <a:p>
            <a:pPr marL="0" indent="0">
              <a:buNone/>
            </a:pPr>
            <a:r>
              <a:rPr lang="cs-CZ" sz="2000" b="1" dirty="0" smtClean="0">
                <a:latin typeface="Arial" panose="020B0604020202020204" pitchFamily="34" charset="0"/>
                <a:cs typeface="Arial" panose="020B0604020202020204" pitchFamily="34" charset="0"/>
              </a:rPr>
              <a:t>Kyselina </a:t>
            </a:r>
            <a:r>
              <a:rPr lang="cs-CZ" sz="2000" b="1" dirty="0" err="1" smtClean="0">
                <a:latin typeface="Arial" panose="020B0604020202020204" pitchFamily="34" charset="0"/>
                <a:cs typeface="Arial" panose="020B0604020202020204" pitchFamily="34" charset="0"/>
              </a:rPr>
              <a:t>thiouhličitá</a:t>
            </a:r>
            <a:endParaRPr lang="cs-CZ" sz="2000" b="1" dirty="0" smtClean="0">
              <a:latin typeface="Arial" panose="020B0604020202020204" pitchFamily="34" charset="0"/>
              <a:cs typeface="Arial" panose="020B0604020202020204" pitchFamily="34" charset="0"/>
            </a:endParaRPr>
          </a:p>
        </p:txBody>
      </p:sp>
      <p:pic>
        <p:nvPicPr>
          <p:cNvPr id="6" name="Picture 2" descr="Thioure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469416"/>
            <a:ext cx="2057400" cy="1351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rukturní vzorec">
            <a:hlinkClick r:id="rId4" tooltip="Strukturní vzorec"/>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255" y="3657600"/>
            <a:ext cx="1451429"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9876" name="Picture 4" descr="Thiocarbonic-acid-2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800" y="4953000"/>
            <a:ext cx="2908025" cy="177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7379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76200" y="228600"/>
            <a:ext cx="8915400" cy="6248400"/>
          </a:xfrm>
        </p:spPr>
        <p:txBody>
          <a:bodyPr>
            <a:normAutofit/>
          </a:bodyPr>
          <a:lstStyle/>
          <a:p>
            <a:pPr eaLnBrk="1" hangingPunct="1">
              <a:buFont typeface="Wingdings" pitchFamily="2" charset="2"/>
              <a:buNone/>
            </a:pPr>
            <a:r>
              <a:rPr lang="en-GB" altLang="en-US" sz="2000" b="1" dirty="0" err="1" smtClean="0">
                <a:latin typeface="Arial" panose="020B0604020202020204" pitchFamily="34" charset="0"/>
                <a:cs typeface="Arial" panose="020B0604020202020204" pitchFamily="34" charset="0"/>
              </a:rPr>
              <a:t>Kyselina</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thiokyanatá</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rhodanovodíková</a:t>
            </a:r>
            <a:r>
              <a:rPr lang="en-GB" altLang="en-US" sz="2000" b="1" dirty="0" smtClean="0">
                <a:latin typeface="Arial" panose="020B0604020202020204" pitchFamily="34" charset="0"/>
                <a:cs typeface="Arial" panose="020B0604020202020204" pitchFamily="34" charset="0"/>
              </a:rPr>
              <a:t>)  HSCN</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bezbarvá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olejovitá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kapalina</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silná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kyselina</a:t>
            </a:r>
            <a:r>
              <a:rPr lang="en-GB" altLang="en-US" sz="2000" dirty="0" smtClean="0">
                <a:latin typeface="Arial" panose="020B0604020202020204" pitchFamily="34" charset="0"/>
                <a:cs typeface="Arial" panose="020B0604020202020204" pitchFamily="34" charset="0"/>
              </a:rPr>
              <a:t>, s </a:t>
            </a:r>
            <a:r>
              <a:rPr lang="en-GB" altLang="en-US" sz="2000" dirty="0" err="1" smtClean="0">
                <a:latin typeface="Arial" panose="020B0604020202020204" pitchFamily="34" charset="0"/>
                <a:cs typeface="Arial" panose="020B0604020202020204" pitchFamily="34" charset="0"/>
              </a:rPr>
              <a:t>vodou</a:t>
            </a:r>
            <a:r>
              <a:rPr lang="en-GB" altLang="en-US" sz="2000" dirty="0" smtClean="0">
                <a:latin typeface="Arial" panose="020B0604020202020204" pitchFamily="34" charset="0"/>
                <a:cs typeface="Arial" panose="020B0604020202020204" pitchFamily="34" charset="0"/>
              </a:rPr>
              <a:t> se </a:t>
            </a:r>
            <a:r>
              <a:rPr lang="en-GB" altLang="en-US" sz="2000" dirty="0" err="1" smtClean="0">
                <a:latin typeface="Arial" panose="020B0604020202020204" pitchFamily="34" charset="0"/>
                <a:cs typeface="Arial" panose="020B0604020202020204" pitchFamily="34" charset="0"/>
              </a:rPr>
              <a:t>mísí</a:t>
            </a:r>
            <a:r>
              <a:rPr lang="en-GB" altLang="en-US" sz="2000" dirty="0" smtClean="0">
                <a:latin typeface="Arial" panose="020B0604020202020204" pitchFamily="34" charset="0"/>
                <a:cs typeface="Arial" panose="020B0604020202020204" pitchFamily="34" charset="0"/>
              </a:rPr>
              <a:t> v </a:t>
            </a:r>
            <a:r>
              <a:rPr lang="en-GB" altLang="en-US" sz="2000" dirty="0" err="1" smtClean="0">
                <a:latin typeface="Arial" panose="020B0604020202020204" pitchFamily="34" charset="0"/>
                <a:cs typeface="Arial" panose="020B0604020202020204" pitchFamily="34" charset="0"/>
              </a:rPr>
              <a:t>každém</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pom</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ru</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US"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s</a:t>
            </a:r>
            <a:r>
              <a:rPr lang="en-GB" altLang="en-US" sz="2000" dirty="0" err="1" smtClean="0">
                <a:latin typeface="Arial" panose="020B0604020202020204" pitchFamily="34" charset="0"/>
                <a:cs typeface="Arial" panose="020B0604020202020204" pitchFamily="34" charset="0"/>
              </a:rPr>
              <a:t>oli</a:t>
            </a:r>
            <a:r>
              <a:rPr lang="en-GB" altLang="en-US" sz="2000"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thiokyanatany</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rhodanidy</a:t>
            </a:r>
            <a:r>
              <a:rPr lang="en-GB" altLang="en-US" sz="2000" b="1" dirty="0" smtClean="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rhodanidy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rhodanokomplexy</a:t>
            </a:r>
            <a:r>
              <a:rPr lang="en-GB" altLang="en-US" sz="2000" dirty="0" smtClean="0">
                <a:latin typeface="Arial" panose="020B0604020202020204" pitchFamily="34" charset="0"/>
                <a:cs typeface="Arial" panose="020B0604020202020204" pitchFamily="34" charset="0"/>
              </a:rPr>
              <a:t> v</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tšinou</a:t>
            </a:r>
            <a:r>
              <a:rPr lang="en-GB" altLang="en-US" sz="2000" dirty="0" smtClean="0">
                <a:latin typeface="Arial" panose="020B0604020202020204" pitchFamily="34" charset="0"/>
                <a:cs typeface="Arial" panose="020B0604020202020204" pitchFamily="34" charset="0"/>
              </a:rPr>
              <a:t> dob</a:t>
            </a:r>
            <a:r>
              <a:rPr lang="cs-CZ" altLang="en-US" sz="2000" dirty="0" smtClean="0">
                <a:latin typeface="Arial" panose="020B0604020202020204" pitchFamily="34" charset="0"/>
                <a:cs typeface="Arial" panose="020B0604020202020204" pitchFamily="34" charset="0"/>
              </a:rPr>
              <a:t>ř</a:t>
            </a:r>
            <a:r>
              <a:rPr lang="en-GB" altLang="en-US" sz="2000" dirty="0" smtClean="0">
                <a:latin typeface="Arial" panose="020B0604020202020204" pitchFamily="34" charset="0"/>
                <a:cs typeface="Arial" panose="020B0604020202020204" pitchFamily="34" charset="0"/>
              </a:rPr>
              <a:t>e </a:t>
            </a:r>
            <a:r>
              <a:rPr lang="en-GB" altLang="en-US" sz="2000" dirty="0" err="1" smtClean="0">
                <a:latin typeface="Arial" panose="020B0604020202020204" pitchFamily="34" charset="0"/>
                <a:cs typeface="Arial" panose="020B0604020202020204" pitchFamily="34" charset="0"/>
              </a:rPr>
              <a:t>rozpustné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vod</a:t>
            </a:r>
            <a:r>
              <a:rPr lang="cs-CZ" altLang="en-US" sz="2000" dirty="0" smtClean="0">
                <a:latin typeface="Arial" panose="020B0604020202020204" pitchFamily="34" charset="0"/>
                <a:cs typeface="Arial" panose="020B0604020202020204" pitchFamily="34" charset="0"/>
              </a:rPr>
              <a:t>ě</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Příprava:</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8 </a:t>
            </a:r>
            <a:r>
              <a:rPr lang="cs-CZ" sz="2000" dirty="0">
                <a:latin typeface="Arial" panose="020B0604020202020204" pitchFamily="34" charset="0"/>
                <a:cs typeface="Arial" panose="020B0604020202020204" pitchFamily="34" charset="0"/>
              </a:rPr>
              <a:t>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S</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 8 SCN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pPr algn="ctr">
              <a:buNone/>
            </a:pPr>
            <a:r>
              <a:rPr lang="cs-CZ" sz="2000" dirty="0" smtClean="0">
                <a:latin typeface="Arial" panose="020B0604020202020204" pitchFamily="34" charset="0"/>
                <a:cs typeface="Arial" panose="020B0604020202020204" pitchFamily="34" charset="0"/>
              </a:rPr>
              <a:t>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a:t>
            </a:r>
            <a:r>
              <a:rPr lang="cs-CZ" sz="2000" dirty="0" smtClean="0">
                <a:latin typeface="Arial" panose="020B0604020202020204" pitchFamily="34" charset="0"/>
                <a:cs typeface="Arial" panose="020B0604020202020204" pitchFamily="34" charset="0"/>
              </a:rPr>
              <a:t>S</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3</a:t>
            </a:r>
            <a:r>
              <a:rPr lang="cs-CZ" sz="2000" baseline="30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SCN</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a:t>
            </a:r>
            <a:r>
              <a:rPr lang="cs-CZ" sz="2000" dirty="0" smtClean="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3</a:t>
            </a:r>
            <a:r>
              <a:rPr lang="cs-CZ" sz="2000" baseline="30000" dirty="0" smtClean="0">
                <a:latin typeface="Arial" panose="020B0604020202020204" pitchFamily="34" charset="0"/>
                <a:cs typeface="Arial" panose="020B0604020202020204" pitchFamily="34" charset="0"/>
              </a:rPr>
              <a:t>2−</a:t>
            </a: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analyticky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známý</a:t>
            </a:r>
            <a:r>
              <a:rPr lang="en-GB" altLang="en-US" sz="2000" dirty="0" smtClean="0">
                <a:latin typeface="Arial" panose="020B0604020202020204" pitchFamily="34" charset="0"/>
                <a:cs typeface="Arial" panose="020B0604020202020204" pitchFamily="34" charset="0"/>
              </a:rPr>
              <a:t> je </a:t>
            </a:r>
            <a:r>
              <a:rPr lang="en-GB" altLang="en-US" sz="2000" dirty="0" err="1" smtClean="0">
                <a:latin typeface="Arial" panose="020B0604020202020204" pitchFamily="34" charset="0"/>
                <a:cs typeface="Arial" panose="020B0604020202020204" pitchFamily="34" charset="0"/>
              </a:rPr>
              <a:t>komplex</a:t>
            </a:r>
            <a:r>
              <a:rPr lang="en-GB" altLang="en-US" sz="2000" dirty="0" smtClean="0">
                <a:latin typeface="Arial" panose="020B0604020202020204" pitchFamily="34" charset="0"/>
                <a:cs typeface="Arial" panose="020B0604020202020204" pitchFamily="34" charset="0"/>
              </a:rPr>
              <a:t>  [Fe(SCN)</a:t>
            </a:r>
            <a:r>
              <a:rPr lang="en-GB" altLang="en-US" sz="2000" baseline="-25000" dirty="0" smtClean="0">
                <a:latin typeface="Arial" panose="020B0604020202020204" pitchFamily="34" charset="0"/>
                <a:cs typeface="Arial" panose="020B0604020202020204" pitchFamily="34" charset="0"/>
              </a:rPr>
              <a:t>6</a:t>
            </a:r>
            <a:r>
              <a:rPr lang="en-GB" altLang="en-US" sz="2000" dirty="0" smtClean="0">
                <a:latin typeface="Arial" panose="020B0604020202020204" pitchFamily="34" charset="0"/>
                <a:cs typeface="Arial" panose="020B0604020202020204" pitchFamily="34" charset="0"/>
              </a:rPr>
              <a:t>]</a:t>
            </a:r>
            <a:r>
              <a:rPr lang="en-GB" altLang="en-US" sz="2000" baseline="30000" dirty="0" smtClean="0">
                <a:latin typeface="Arial" panose="020B0604020202020204" pitchFamily="34" charset="0"/>
                <a:cs typeface="Arial" panose="020B0604020202020204" pitchFamily="34" charset="0"/>
              </a:rPr>
              <a:t>3-</a:t>
            </a:r>
            <a:r>
              <a:rPr lang="en-GB" altLang="en-US" sz="2000" dirty="0" smtClean="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vykazující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inte</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nzivní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purpurové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zbarvení</a:t>
            </a:r>
            <a:endParaRPr lang="cs-CZ" altLang="en-US" sz="2000" dirty="0" smtClean="0">
              <a:latin typeface="Arial" panose="020B0604020202020204" pitchFamily="34" charset="0"/>
              <a:cs typeface="Arial" panose="020B0604020202020204" pitchFamily="34" charset="0"/>
            </a:endParaRPr>
          </a:p>
        </p:txBody>
      </p:sp>
      <p:pic>
        <p:nvPicPr>
          <p:cNvPr id="75778" name="Picture 2" descr="https://upload.wikimedia.org/wikipedia/commons/f/f6/Aqueous_ferric_thiocyanate_%28Fe%28SCN%29n%29_hydrate_m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409892" y="4334308"/>
            <a:ext cx="3124200" cy="1313584"/>
          </a:xfrm>
          <a:prstGeom prst="rect">
            <a:avLst/>
          </a:prstGeom>
          <a:noFill/>
          <a:extLst>
            <a:ext uri="{909E8E84-426E-40DD-AFC4-6F175D3DCCD1}">
              <a14:hiddenFill xmlns:a14="http://schemas.microsoft.com/office/drawing/2010/main">
                <a:solidFill>
                  <a:srgbClr val="FFFFFF"/>
                </a:solidFill>
              </a14:hiddenFill>
            </a:ext>
          </a:extLst>
        </p:spPr>
      </p:pic>
      <p:pic>
        <p:nvPicPr>
          <p:cNvPr id="75782" name="Picture 6" descr="Skeletal formula of thiocyanic acid with the explicit hydrogen add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049" y="1295400"/>
            <a:ext cx="2334616" cy="108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214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61794" name="Picture 2" descr="https://upload.wikimedia.org/wikipedia/commons/thumb/f/fd/Struktura_chemiczna_w%C4%99gla_kamiennego.svg/1024px-Struktura_chemiczna_w%C4%99gla_kamiennego.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8085" y="3962400"/>
            <a:ext cx="3225309" cy="263842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28600" y="381000"/>
            <a:ext cx="8661007" cy="3785652"/>
          </a:xfrm>
          <a:prstGeom prst="rect">
            <a:avLst/>
          </a:prstGeom>
        </p:spPr>
        <p:txBody>
          <a:bodyPr wrap="square">
            <a:spAutoFit/>
          </a:bodyPr>
          <a:lstStyle/>
          <a:p>
            <a:r>
              <a:rPr lang="cs-CZ" sz="2000" b="1" dirty="0" smtClean="0">
                <a:latin typeface="Arial" panose="020B0604020202020204" pitchFamily="34" charset="0"/>
                <a:cs typeface="Arial" panose="020B0604020202020204" pitchFamily="34" charset="0"/>
              </a:rPr>
              <a:t>Uhlí</a:t>
            </a:r>
          </a:p>
          <a:p>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 hnědá, černá nebo hnědo-černá hořlavá hornina</a:t>
            </a:r>
            <a:r>
              <a:rPr lang="cs-CZ"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N</a:t>
            </a:r>
            <a:r>
              <a:rPr lang="cs-CZ" sz="2000" dirty="0" err="1" smtClean="0">
                <a:latin typeface="Arial" panose="020B0604020202020204" pitchFamily="34" charset="0"/>
                <a:cs typeface="Arial" panose="020B0604020202020204" pitchFamily="34" charset="0"/>
              </a:rPr>
              <a:t>ěkolik</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druhů podle obsahu uhlíku v něm – čím méně uhlíku, tím nižší kvalita a efektivita. </a:t>
            </a:r>
          </a:p>
          <a:p>
            <a:r>
              <a:rPr lang="cs-CZ" sz="2000" b="1" i="1" dirty="0">
                <a:latin typeface="Arial" panose="020B0604020202020204" pitchFamily="34" charset="0"/>
                <a:cs typeface="Arial" panose="020B0604020202020204" pitchFamily="34" charset="0"/>
              </a:rPr>
              <a:t>Lignit</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je </a:t>
            </a:r>
            <a:r>
              <a:rPr lang="cs-CZ" sz="2000" dirty="0">
                <a:latin typeface="Arial" panose="020B0604020202020204" pitchFamily="34" charset="0"/>
                <a:cs typeface="Arial" panose="020B0604020202020204" pitchFamily="34" charset="0"/>
              </a:rPr>
              <a:t>nejméně kvalitní druh uhlí. Užívá se výhradně pro výrobu elektřiny nebo výrobu technologického tepla. </a:t>
            </a:r>
            <a:r>
              <a:rPr lang="cs-CZ" sz="2000" dirty="0" smtClean="0">
                <a:latin typeface="Arial" panose="020B0604020202020204" pitchFamily="34" charset="0"/>
                <a:cs typeface="Arial" panose="020B0604020202020204" pitchFamily="34" charset="0"/>
              </a:rPr>
              <a:t>Je </a:t>
            </a:r>
            <a:r>
              <a:rPr lang="cs-CZ" sz="2000" dirty="0">
                <a:latin typeface="Arial" panose="020B0604020202020204" pitchFamily="34" charset="0"/>
                <a:cs typeface="Arial" panose="020B0604020202020204" pitchFamily="34" charset="0"/>
              </a:rPr>
              <a:t>třetihorního původu, má v sobě přibližně 60 % uhlíku.</a:t>
            </a:r>
          </a:p>
          <a:p>
            <a:r>
              <a:rPr lang="cs-CZ" sz="2000" b="1" i="1" dirty="0">
                <a:latin typeface="Arial" panose="020B0604020202020204" pitchFamily="34" charset="0"/>
                <a:cs typeface="Arial" panose="020B0604020202020204" pitchFamily="34" charset="0"/>
              </a:rPr>
              <a:t>Hnědé uhlí </a:t>
            </a:r>
            <a:r>
              <a:rPr lang="cs-CZ" sz="2000" dirty="0">
                <a:latin typeface="Arial" panose="020B0604020202020204" pitchFamily="34" charset="0"/>
                <a:cs typeface="Arial" panose="020B0604020202020204" pitchFamily="34" charset="0"/>
              </a:rPr>
              <a:t>– používá se k vytápění domácností nebo k výrobě tepla a elektřiny. Má v sobě přibližně 80 % uhlíku. Těží se především povrchově.</a:t>
            </a:r>
          </a:p>
          <a:p>
            <a:r>
              <a:rPr lang="cs-CZ" sz="2000" b="1" i="1" dirty="0" smtClean="0">
                <a:latin typeface="Arial" panose="020B0604020202020204" pitchFamily="34" charset="0"/>
                <a:cs typeface="Arial" panose="020B0604020202020204" pitchFamily="34" charset="0"/>
              </a:rPr>
              <a:t>Černé </a:t>
            </a:r>
            <a:r>
              <a:rPr lang="cs-CZ" sz="2000" b="1" i="1" dirty="0">
                <a:latin typeface="Arial" panose="020B0604020202020204" pitchFamily="34" charset="0"/>
                <a:cs typeface="Arial" panose="020B0604020202020204" pitchFamily="34" charset="0"/>
              </a:rPr>
              <a:t>uhlí </a:t>
            </a:r>
            <a:r>
              <a:rPr lang="cs-CZ" sz="2000" dirty="0">
                <a:latin typeface="Arial" panose="020B0604020202020204" pitchFamily="34" charset="0"/>
                <a:cs typeface="Arial" panose="020B0604020202020204" pitchFamily="34" charset="0"/>
              </a:rPr>
              <a:t>– má vysokou hustotu, jeho barva je obvykle černá až hnědočerná. Uhlí je prvohorního a druhohorního původu. </a:t>
            </a:r>
            <a:endParaRPr lang="cs-CZ" sz="2000" dirty="0" smtClean="0">
              <a:latin typeface="Arial" panose="020B0604020202020204" pitchFamily="34" charset="0"/>
              <a:cs typeface="Arial" panose="020B0604020202020204" pitchFamily="34" charset="0"/>
            </a:endParaRPr>
          </a:p>
          <a:p>
            <a:r>
              <a:rPr lang="cs-CZ" sz="2000" b="1" i="1" dirty="0" smtClean="0">
                <a:latin typeface="Arial" panose="020B0604020202020204" pitchFamily="34" charset="0"/>
                <a:cs typeface="Arial" panose="020B0604020202020204" pitchFamily="34" charset="0"/>
              </a:rPr>
              <a:t>Antracit</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jde o nejkvalitnější </a:t>
            </a:r>
            <a:r>
              <a:rPr lang="cs-CZ" sz="2000" dirty="0" smtClean="0">
                <a:latin typeface="Arial" panose="020B0604020202020204" pitchFamily="34" charset="0"/>
                <a:cs typeface="Arial" panose="020B0604020202020204" pitchFamily="34" charset="0"/>
              </a:rPr>
              <a:t>černé</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uhlí</a:t>
            </a:r>
            <a:r>
              <a:rPr lang="cs-CZ" sz="2000" dirty="0">
                <a:latin typeface="Arial" panose="020B0604020202020204" pitchFamily="34" charset="0"/>
                <a:cs typeface="Arial" panose="020B0604020202020204" pitchFamily="34" charset="0"/>
              </a:rPr>
              <a:t>, používá se na vytápění a k výrobě chemikálií. Obsahuje více než 90 % uhlíku.</a:t>
            </a:r>
          </a:p>
        </p:txBody>
      </p:sp>
      <p:pic>
        <p:nvPicPr>
          <p:cNvPr id="161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26" y="4370508"/>
            <a:ext cx="4800600" cy="211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445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5011"/>
            <a:ext cx="8618423" cy="62157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73233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28600" y="2828587"/>
            <a:ext cx="8686800" cy="153888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eaLnBrk="0" hangingPunct="0"/>
            <a:r>
              <a:rPr kumimoji="0" lang="cs-CZ" altLang="cs-CZ" sz="2000" b="1" i="0" u="none" strike="noStrike" cap="none" normalizeH="0" baseline="0" dirty="0" smtClean="0">
                <a:ln>
                  <a:noFill/>
                </a:ln>
                <a:effectLst/>
                <a:latin typeface="Arial" pitchFamily="34" charset="0"/>
                <a:cs typeface="Arial" pitchFamily="34" charset="0"/>
              </a:rPr>
              <a:t>Koks</a:t>
            </a:r>
            <a:r>
              <a:rPr kumimoji="0" lang="cs-CZ" altLang="cs-CZ" sz="2000" b="0" i="0" u="none" strike="noStrike" cap="none" normalizeH="0" baseline="0" dirty="0" smtClean="0">
                <a:ln>
                  <a:noFill/>
                </a:ln>
                <a:effectLst/>
                <a:latin typeface="Arial" pitchFamily="34" charset="0"/>
                <a:cs typeface="Arial" pitchFamily="34" charset="0"/>
              </a:rPr>
              <a:t> </a:t>
            </a:r>
            <a:r>
              <a:rPr lang="en-US" altLang="cs-CZ" sz="2000" dirty="0" smtClean="0"/>
              <a:t>  </a:t>
            </a:r>
            <a:r>
              <a:rPr kumimoji="0" lang="cs-CZ" altLang="cs-CZ" sz="2000" b="0" i="0" u="none" strike="noStrike" cap="none" normalizeH="0" baseline="0" dirty="0" smtClean="0">
                <a:ln>
                  <a:noFill/>
                </a:ln>
                <a:effectLst/>
                <a:latin typeface="Arial" pitchFamily="34" charset="0"/>
                <a:cs typeface="Arial" pitchFamily="34" charset="0"/>
              </a:rPr>
              <a:t>je pevný uhlíkatý zbytek odvozený z </a:t>
            </a:r>
            <a:r>
              <a:rPr kumimoji="0" lang="cs-CZ" altLang="cs-CZ" sz="2000" b="0" i="0" u="none" strike="noStrike" cap="none" normalizeH="0" baseline="0" dirty="0" err="1" smtClean="0">
                <a:ln>
                  <a:noFill/>
                </a:ln>
                <a:effectLst/>
                <a:latin typeface="Arial" pitchFamily="34" charset="0"/>
                <a:cs typeface="Arial" pitchFamily="34" charset="0"/>
              </a:rPr>
              <a:t>nízkopopelového</a:t>
            </a:r>
            <a:r>
              <a:rPr kumimoji="0" lang="cs-CZ" altLang="cs-CZ" sz="2000" b="0" i="0" u="none" strike="noStrike" cap="none" normalizeH="0" baseline="0" dirty="0" smtClean="0">
                <a:ln>
                  <a:noFill/>
                </a:ln>
                <a:effectLst/>
                <a:latin typeface="Arial" pitchFamily="34" charset="0"/>
                <a:cs typeface="Arial" pitchFamily="34" charset="0"/>
              </a:rPr>
              <a:t>, </a:t>
            </a:r>
            <a:r>
              <a:rPr kumimoji="0" lang="cs-CZ" altLang="cs-CZ" sz="2000" b="0" i="0" u="none" strike="noStrike" cap="none" normalizeH="0" baseline="0" dirty="0" err="1" smtClean="0">
                <a:ln>
                  <a:noFill/>
                </a:ln>
                <a:effectLst/>
                <a:latin typeface="Arial" pitchFamily="34" charset="0"/>
                <a:cs typeface="Arial" pitchFamily="34" charset="0"/>
              </a:rPr>
              <a:t>nízkosirného</a:t>
            </a:r>
            <a:r>
              <a:rPr kumimoji="0" lang="cs-CZ" altLang="cs-CZ" sz="2000" b="0" i="0" u="none" strike="noStrike" cap="none" normalizeH="0" baseline="0" dirty="0" smtClean="0">
                <a:ln>
                  <a:noFill/>
                </a:ln>
                <a:effectLst/>
                <a:latin typeface="Arial" pitchFamily="34" charset="0"/>
                <a:cs typeface="Arial" pitchFamily="34" charset="0"/>
              </a:rPr>
              <a:t> černého uhlí, ze kterého jsou odstraněny prchavé složky k</a:t>
            </a:r>
            <a:r>
              <a:rPr kumimoji="0" lang="en-US" altLang="cs-CZ" sz="2000" b="0" i="0" u="none" strike="noStrike" cap="none" normalizeH="0" baseline="0" dirty="0" smtClean="0">
                <a:ln>
                  <a:noFill/>
                </a:ln>
                <a:effectLst/>
                <a:latin typeface="Arial" pitchFamily="34" charset="0"/>
                <a:cs typeface="Arial" pitchFamily="34" charset="0"/>
              </a:rPr>
              <a:t>a</a:t>
            </a:r>
            <a:r>
              <a:rPr kumimoji="0" lang="cs-CZ" altLang="cs-CZ" sz="2000" b="0" i="0" u="none" strike="noStrike" cap="none" normalizeH="0" baseline="0" dirty="0" smtClean="0">
                <a:ln>
                  <a:noFill/>
                </a:ln>
                <a:effectLst/>
                <a:latin typeface="Arial" pitchFamily="34" charset="0"/>
                <a:cs typeface="Arial" pitchFamily="34" charset="0"/>
              </a:rPr>
              <a:t>r</a:t>
            </a:r>
            <a:r>
              <a:rPr kumimoji="0" lang="en-US" altLang="cs-CZ" sz="2000" b="0" i="0" u="none" strike="noStrike" cap="none" normalizeH="0" baseline="0" dirty="0" err="1" smtClean="0">
                <a:ln>
                  <a:noFill/>
                </a:ln>
                <a:effectLst/>
                <a:latin typeface="Arial" pitchFamily="34" charset="0"/>
                <a:cs typeface="Arial" pitchFamily="34" charset="0"/>
              </a:rPr>
              <a:t>bonizac</a:t>
            </a:r>
            <a:r>
              <a:rPr kumimoji="0" lang="cs-CZ" altLang="cs-CZ" sz="2000" b="0" i="0" u="none" strike="noStrike" cap="none" normalizeH="0" baseline="0" dirty="0" smtClean="0">
                <a:ln>
                  <a:noFill/>
                </a:ln>
                <a:effectLst/>
                <a:latin typeface="Arial" pitchFamily="34" charset="0"/>
                <a:cs typeface="Arial" pitchFamily="34" charset="0"/>
              </a:rPr>
              <a:t>í</a:t>
            </a:r>
            <a:r>
              <a:rPr kumimoji="0" lang="en-US" altLang="cs-CZ" sz="2000" b="0" i="0" u="none" strike="noStrike" cap="none" normalizeH="0" dirty="0" smtClean="0">
                <a:ln>
                  <a:noFill/>
                </a:ln>
                <a:effectLst/>
                <a:latin typeface="Arial" pitchFamily="34" charset="0"/>
                <a:cs typeface="Arial" pitchFamily="34" charset="0"/>
              </a:rPr>
              <a:t> </a:t>
            </a:r>
            <a:r>
              <a:rPr kumimoji="0" lang="cs-CZ" altLang="cs-CZ" sz="2000" b="0" i="0" u="none" strike="noStrike" cap="none" normalizeH="0" baseline="0" dirty="0" smtClean="0">
                <a:ln>
                  <a:noFill/>
                </a:ln>
                <a:effectLst/>
                <a:latin typeface="Arial" pitchFamily="34" charset="0"/>
                <a:cs typeface="Arial" pitchFamily="34" charset="0"/>
              </a:rPr>
              <a:t>v peci s omezeným přístupem kyslíku při teplotách nad 1000 °C. Při tom vzniká také kamenouhelný dehet, čpavek, lehké oleje a svítiplyn. </a:t>
            </a:r>
            <a:r>
              <a:rPr lang="cs-CZ" sz="2000" dirty="0" smtClean="0"/>
              <a:t>Koks z uhlí je šedý, tvrdý a pórovitý a má </a:t>
            </a:r>
            <a:r>
              <a:rPr lang="cs-CZ" sz="2000" dirty="0"/>
              <a:t>výhřevnost</a:t>
            </a:r>
            <a:r>
              <a:rPr lang="cs-CZ" sz="2000" dirty="0" smtClean="0"/>
              <a:t> 29,6 MJ/kg. </a:t>
            </a:r>
            <a:endParaRPr kumimoji="0" lang="cs-CZ" altLang="cs-CZ" sz="2000" b="0" i="0" u="none" strike="noStrike" cap="none" normalizeH="0" baseline="0" dirty="0" smtClean="0">
              <a:ln>
                <a:noFill/>
              </a:ln>
              <a:effectLst/>
            </a:endParaRPr>
          </a:p>
        </p:txBody>
      </p:sp>
      <p:pic>
        <p:nvPicPr>
          <p:cNvPr id="6" name="Picture 7"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503499"/>
            <a:ext cx="2438400" cy="2202101"/>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52400" y="4427299"/>
            <a:ext cx="5572328" cy="224676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Koks se používá jako palivo a jako redukční činidlo např. ve vysoké peci. Jako palivo pro vytápění a výrobu teplé užitkové vody je koks povolen jako jediné tuhé palivo i v centrech měst, protože jeho spálením vzniká prakticky pouze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proti jiným tuhým palivům má relativně nízkou prašnost. </a:t>
            </a:r>
          </a:p>
        </p:txBody>
      </p:sp>
      <p:sp>
        <p:nvSpPr>
          <p:cNvPr id="8" name="Obdélník 7"/>
          <p:cNvSpPr/>
          <p:nvPr/>
        </p:nvSpPr>
        <p:spPr>
          <a:xfrm>
            <a:off x="228600" y="304800"/>
            <a:ext cx="6172200" cy="2246769"/>
          </a:xfrm>
          <a:prstGeom prst="rect">
            <a:avLst/>
          </a:prstGeom>
        </p:spPr>
        <p:txBody>
          <a:bodyPr wrap="square">
            <a:spAutoFit/>
          </a:bodyPr>
          <a:lstStyle/>
          <a:p>
            <a:r>
              <a:rPr lang="cs-CZ" sz="2000" b="1" dirty="0" smtClean="0">
                <a:latin typeface="Arial" panose="020B0604020202020204" pitchFamily="34" charset="0"/>
                <a:cs typeface="Arial" panose="020B0604020202020204" pitchFamily="34" charset="0"/>
              </a:rPr>
              <a:t>Ropa </a:t>
            </a:r>
            <a:r>
              <a:rPr lang="cs-CZ" sz="2000" dirty="0">
                <a:latin typeface="Arial" panose="020B0604020202020204" pitchFamily="34" charset="0"/>
                <a:cs typeface="Arial" panose="020B0604020202020204" pitchFamily="34" charset="0"/>
              </a:rPr>
              <a:t>je hnědá až nazelenalá hořlavá</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olejovitá kapalina složená </a:t>
            </a:r>
            <a:r>
              <a:rPr lang="cs-CZ" sz="2000" dirty="0" smtClean="0">
                <a:latin typeface="Arial" panose="020B0604020202020204" pitchFamily="34" charset="0"/>
                <a:cs typeface="Arial" panose="020B0604020202020204" pitchFamily="34" charset="0"/>
              </a:rPr>
              <a:t>z </a:t>
            </a:r>
            <a:r>
              <a:rPr lang="cs-CZ" sz="2000" dirty="0">
                <a:latin typeface="Arial" panose="020B0604020202020204" pitchFamily="34" charset="0"/>
                <a:cs typeface="Arial" panose="020B0604020202020204" pitchFamily="34" charset="0"/>
              </a:rPr>
              <a:t>kapalných (směs uhlovodíků a aromatických sloučenin), </a:t>
            </a:r>
            <a:r>
              <a:rPr lang="cs-CZ" sz="2000" dirty="0" smtClean="0">
                <a:latin typeface="Arial" panose="020B0604020202020204" pitchFamily="34" charset="0"/>
                <a:cs typeface="Arial" panose="020B0604020202020204" pitchFamily="34" charset="0"/>
              </a:rPr>
              <a:t>plynných </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ethan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methan</a:t>
            </a:r>
            <a:r>
              <a:rPr lang="cs-CZ" sz="2000" dirty="0">
                <a:latin typeface="Arial" panose="020B0604020202020204" pitchFamily="34" charset="0"/>
                <a:cs typeface="Arial" panose="020B0604020202020204" pitchFamily="34" charset="0"/>
              </a:rPr>
              <a:t>, oxid uhličitý a další) a pevných </a:t>
            </a:r>
            <a:r>
              <a:rPr lang="cs-CZ" sz="2000" dirty="0" smtClean="0">
                <a:latin typeface="Arial" panose="020B0604020202020204" pitchFamily="34" charset="0"/>
                <a:cs typeface="Arial" panose="020B0604020202020204" pitchFamily="34" charset="0"/>
              </a:rPr>
              <a:t>komponent </a:t>
            </a:r>
            <a:r>
              <a:rPr lang="cs-CZ" sz="2000" dirty="0">
                <a:latin typeface="Arial" panose="020B0604020202020204" pitchFamily="34" charset="0"/>
                <a:cs typeface="Arial" panose="020B0604020202020204" pitchFamily="34" charset="0"/>
              </a:rPr>
              <a:t>(</a:t>
            </a:r>
            <a:r>
              <a:rPr lang="cs-CZ" sz="2000" dirty="0" smtClean="0">
                <a:latin typeface="Arial" panose="020B0604020202020204" pitchFamily="34" charset="0"/>
                <a:cs typeface="Arial" panose="020B0604020202020204" pitchFamily="34" charset="0"/>
              </a:rPr>
              <a:t>například </a:t>
            </a:r>
            <a:r>
              <a:rPr lang="cs-CZ" sz="2000" dirty="0">
                <a:latin typeface="Arial" panose="020B0604020202020204" pitchFamily="34" charset="0"/>
                <a:cs typeface="Arial" panose="020B0604020202020204" pitchFamily="34" charset="0"/>
              </a:rPr>
              <a:t>parafiny</a:t>
            </a:r>
            <a:r>
              <a:rPr lang="cs-CZ" sz="2000" dirty="0" smtClean="0">
                <a:latin typeface="Arial" panose="020B0604020202020204" pitchFamily="34" charset="0"/>
                <a:cs typeface="Arial" panose="020B0604020202020204" pitchFamily="34" charset="0"/>
              </a:rPr>
              <a:t>). Vznikla </a:t>
            </a:r>
            <a:r>
              <a:rPr lang="cs-CZ" sz="2000" dirty="0">
                <a:latin typeface="Arial" panose="020B0604020202020204" pitchFamily="34" charset="0"/>
                <a:cs typeface="Arial" panose="020B0604020202020204" pitchFamily="34" charset="0"/>
              </a:rPr>
              <a:t>z odumřelých mořských mikroorganismů </a:t>
            </a:r>
            <a:r>
              <a:rPr lang="cs-CZ" sz="2000" dirty="0" smtClean="0">
                <a:latin typeface="Arial" panose="020B0604020202020204" pitchFamily="34" charset="0"/>
                <a:cs typeface="Arial" panose="020B0604020202020204" pitchFamily="34" charset="0"/>
              </a:rPr>
              <a:t>a </a:t>
            </a:r>
            <a:r>
              <a:rPr lang="cs-CZ" sz="2000" dirty="0">
                <a:latin typeface="Arial" panose="020B0604020202020204" pitchFamily="34" charset="0"/>
                <a:cs typeface="Arial" panose="020B0604020202020204" pitchFamily="34" charset="0"/>
              </a:rPr>
              <a:t>drobných živočichů před mnoha miliony lety.</a:t>
            </a:r>
          </a:p>
        </p:txBody>
      </p:sp>
      <p:pic>
        <p:nvPicPr>
          <p:cNvPr id="156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84606"/>
            <a:ext cx="2122125" cy="2487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064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 8"/>
          <p:cNvSpPr>
            <a:spLocks noChangeArrowheads="1"/>
          </p:cNvSpPr>
          <p:nvPr/>
        </p:nvSpPr>
        <p:spPr bwMode="auto">
          <a:xfrm>
            <a:off x="191850" y="382488"/>
            <a:ext cx="6219217" cy="246221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smtClean="0">
                <a:ln>
                  <a:noFill/>
                </a:ln>
                <a:solidFill>
                  <a:srgbClr val="222222"/>
                </a:solidFill>
                <a:effectLst/>
                <a:latin typeface="Arial" pitchFamily="34" charset="0"/>
                <a:cs typeface="Arial" pitchFamily="34" charset="0"/>
              </a:rPr>
              <a:t>Dřevěné uhlí</a:t>
            </a:r>
            <a:r>
              <a:rPr kumimoji="0" lang="cs-CZ" altLang="cs-CZ" sz="2000" b="0" i="0" u="none" strike="noStrike" cap="none" normalizeH="0" baseline="0" dirty="0" smtClean="0">
                <a:ln>
                  <a:noFill/>
                </a:ln>
                <a:solidFill>
                  <a:srgbClr val="222222"/>
                </a:solidFill>
                <a:effectLst/>
                <a:latin typeface="Arial" pitchFamily="34" charset="0"/>
                <a:cs typeface="Arial" pitchFamily="34" charset="0"/>
              </a:rPr>
              <a:t> je </a:t>
            </a:r>
            <a:r>
              <a:rPr kumimoji="0" lang="cs-CZ" altLang="cs-CZ" sz="2000" b="0" i="0" u="none" strike="noStrike" cap="none" normalizeH="0" baseline="0" dirty="0" smtClean="0">
                <a:ln>
                  <a:noFill/>
                </a:ln>
                <a:effectLst/>
                <a:latin typeface="Arial" pitchFamily="34" charset="0"/>
                <a:cs typeface="Arial" pitchFamily="34" charset="0"/>
              </a:rPr>
              <a:t>dřevo karbonizované za vysokých teplot bez přístupu vzduchu. Dříve se připravovalo v milířích, dnes v kovových </a:t>
            </a:r>
            <a:r>
              <a:rPr kumimoji="0" lang="cs-CZ" altLang="cs-CZ" sz="2000" b="0" i="0" u="none" strike="noStrike" cap="none" normalizeH="0" baseline="0" dirty="0" err="1" smtClean="0">
                <a:ln>
                  <a:noFill/>
                </a:ln>
                <a:effectLst/>
                <a:latin typeface="Arial" pitchFamily="34" charset="0"/>
                <a:cs typeface="Arial" pitchFamily="34" charset="0"/>
              </a:rPr>
              <a:t>karbonizérech</a:t>
            </a:r>
            <a:r>
              <a:rPr kumimoji="0" lang="cs-CZ" altLang="cs-CZ" sz="2000" b="0" i="0" u="none" strike="noStrike" cap="none" normalizeH="0" baseline="0" dirty="0" smtClean="0">
                <a:ln>
                  <a:noFill/>
                </a:ln>
                <a:solidFill>
                  <a:srgbClr val="222222"/>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rgbClr val="222222"/>
                </a:solidFill>
                <a:effectLst/>
                <a:latin typeface="Arial" pitchFamily="34" charset="0"/>
                <a:cs typeface="Arial" pitchFamily="34" charset="0"/>
              </a:rPr>
              <a:t>Dřevěné uhlí bylo po dlouhou dobu základním zdrojem tepla pro kovářské výhně</a:t>
            </a:r>
            <a:r>
              <a:rPr kumimoji="0" lang="cs-CZ" altLang="cs-CZ" sz="2000" b="0" i="0" u="none" strike="noStrike" cap="none" normalizeH="0" baseline="0" dirty="0" smtClean="0">
                <a:ln>
                  <a:noFill/>
                </a:ln>
                <a:effectLst/>
                <a:latin typeface="Arial" pitchFamily="34" charset="0"/>
                <a:cs typeface="Arial" pitchFamily="34" charset="0"/>
              </a:rPr>
              <a:t>, hutě a další </a:t>
            </a:r>
            <a:r>
              <a:rPr kumimoji="0" lang="cs-CZ" altLang="cs-CZ" sz="2000" b="0" i="0" u="none" strike="noStrike" cap="none" normalizeH="0" baseline="0" dirty="0" smtClean="0">
                <a:ln>
                  <a:noFill/>
                </a:ln>
                <a:solidFill>
                  <a:srgbClr val="222222"/>
                </a:solidFill>
                <a:effectLst/>
                <a:latin typeface="Arial" pitchFamily="34" charset="0"/>
                <a:cs typeface="Arial" pitchFamily="34" charset="0"/>
              </a:rPr>
              <a:t>provozy, je </a:t>
            </a:r>
            <a:r>
              <a:rPr kumimoji="0" lang="cs-CZ" altLang="cs-CZ" sz="2000" b="0" i="0" u="none" strike="noStrike" cap="none" normalizeH="0" baseline="0" dirty="0" smtClean="0">
                <a:ln>
                  <a:noFill/>
                </a:ln>
                <a:effectLst/>
                <a:latin typeface="Arial" pitchFamily="34" charset="0"/>
                <a:cs typeface="Arial" pitchFamily="34" charset="0"/>
              </a:rPr>
              <a:t>surovinou pro výrobu černého střelného prachu. Během 19. století bylo vytlačeno uhlím </a:t>
            </a:r>
            <a:r>
              <a:rPr kumimoji="0" lang="cs-CZ" altLang="cs-CZ" sz="2000" b="0" i="0" u="none" strike="noStrike" cap="none" normalizeH="0" baseline="0" dirty="0" smtClean="0">
                <a:ln>
                  <a:noFill/>
                </a:ln>
                <a:effectLst/>
                <a:latin typeface="Arial" pitchFamily="34" charset="0"/>
                <a:cs typeface="Arial" pitchFamily="34" charset="0"/>
              </a:rPr>
              <a:t>kamenným </a:t>
            </a:r>
            <a:endParaRPr kumimoji="0" lang="cs-CZ" altLang="cs-CZ" sz="2000" b="0" i="0" u="none" strike="noStrike" cap="none" normalizeH="0" baseline="0" dirty="0" smtClean="0">
              <a:ln>
                <a:noFill/>
              </a:ln>
              <a:effectLst/>
              <a:latin typeface="Arial" pitchFamily="34" charset="0"/>
              <a:cs typeface="Arial" pitchFamily="34" charset="0"/>
            </a:endParaRPr>
          </a:p>
          <a:p>
            <a:pPr lvl="0" eaLnBrk="0" hangingPunct="0"/>
            <a:r>
              <a:rPr lang="cs-CZ" sz="2000" dirty="0"/>
              <a:t>a dnes je užíváno jen zřídka </a:t>
            </a:r>
            <a:r>
              <a:rPr lang="cs-CZ" sz="2000" dirty="0" smtClean="0"/>
              <a:t>(grilování, </a:t>
            </a:r>
            <a:r>
              <a:rPr lang="cs-CZ" sz="2000" dirty="0" err="1" smtClean="0"/>
              <a:t>apod</a:t>
            </a:r>
            <a:r>
              <a:rPr lang="cs-CZ" sz="2000" dirty="0" smtClean="0"/>
              <a:t>). </a:t>
            </a:r>
            <a:endParaRPr kumimoji="0" lang="cs-CZ" altLang="cs-CZ" sz="2000" b="0" i="0" u="none" strike="noStrike" cap="none" normalizeH="0" baseline="0" dirty="0" smtClean="0">
              <a:ln>
                <a:noFill/>
              </a:ln>
              <a:effectLst/>
              <a:latin typeface="Arial" pitchFamily="34" charset="0"/>
              <a:cs typeface="Arial" pitchFamily="34" charset="0"/>
            </a:endParaRPr>
          </a:p>
        </p:txBody>
      </p:sp>
      <p:pic>
        <p:nvPicPr>
          <p:cNvPr id="153609" name="Picture 9" descr="https://upload.wikimedia.org/wikipedia/commons/thumb/a/a1/Charcoal.jpg/330px-Charcoa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641" y="661094"/>
            <a:ext cx="2539999" cy="1904999"/>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191850" y="3106366"/>
            <a:ext cx="8839200" cy="3477875"/>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Biouhel</a:t>
            </a:r>
            <a:r>
              <a:rPr lang="cs-CZ" sz="2000" dirty="0">
                <a:latin typeface="Arial" panose="020B0604020202020204" pitchFamily="34" charset="0"/>
                <a:cs typeface="Arial" panose="020B0604020202020204" pitchFamily="34" charset="0"/>
              </a:rPr>
              <a:t> je produktem rozkladu biomasy vlivem dostatečně vysoké teploty (tři sta až šest set stupňů Celsia) za malého nebo žádného přístupu </a:t>
            </a:r>
            <a:r>
              <a:rPr lang="cs-CZ" sz="2000" dirty="0" smtClean="0">
                <a:latin typeface="Arial" panose="020B0604020202020204" pitchFamily="34" charset="0"/>
                <a:cs typeface="Arial" panose="020B0604020202020204" pitchFamily="34" charset="0"/>
              </a:rPr>
              <a:t>vzduchu. </a:t>
            </a:r>
            <a:r>
              <a:rPr lang="cs-CZ" sz="2000" dirty="0" err="1">
                <a:latin typeface="Arial" panose="020B0604020202020204" pitchFamily="34" charset="0"/>
                <a:cs typeface="Arial" panose="020B0604020202020204" pitchFamily="34" charset="0"/>
              </a:rPr>
              <a:t>Biouhel</a:t>
            </a:r>
            <a:r>
              <a:rPr lang="cs-CZ" sz="2000" dirty="0">
                <a:latin typeface="Arial" panose="020B0604020202020204" pitchFamily="34" charset="0"/>
                <a:cs typeface="Arial" panose="020B0604020202020204" pitchFamily="34" charset="0"/>
              </a:rPr>
              <a:t> má obsah živin (fosforu, alkálií) téměř stejný, jako původní biomasa, až na snížený obsah dusíku</a:t>
            </a:r>
            <a:r>
              <a:rPr lang="cs-CZ" sz="2000" dirty="0" smtClean="0">
                <a:latin typeface="Arial" panose="020B0604020202020204" pitchFamily="34" charset="0"/>
                <a:cs typeface="Arial" panose="020B0604020202020204" pitchFamily="34" charset="0"/>
              </a:rPr>
              <a:t>.</a:t>
            </a:r>
          </a:p>
          <a:p>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Živiny se z něj uvolňují pomalu, </a:t>
            </a:r>
            <a:r>
              <a:rPr lang="cs-CZ" sz="2000" dirty="0" smtClean="0">
                <a:latin typeface="Arial" panose="020B0604020202020204" pitchFamily="34" charset="0"/>
                <a:cs typeface="Arial" panose="020B0604020202020204" pitchFamily="34" charset="0"/>
              </a:rPr>
              <a:t>nevyplavují</a:t>
            </a:r>
          </a:p>
          <a:p>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se. Uhlík v něm vázaný má dobu setrvání </a:t>
            </a:r>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v </a:t>
            </a:r>
            <a:r>
              <a:rPr lang="cs-CZ" sz="2000" dirty="0">
                <a:latin typeface="Arial" panose="020B0604020202020204" pitchFamily="34" charset="0"/>
                <a:cs typeface="Arial" panose="020B0604020202020204" pitchFamily="34" charset="0"/>
              </a:rPr>
              <a:t>půdě v řádu staletí až </a:t>
            </a:r>
            <a:r>
              <a:rPr lang="cs-CZ" sz="2000" dirty="0" smtClean="0">
                <a:latin typeface="Arial" panose="020B0604020202020204" pitchFamily="34" charset="0"/>
                <a:cs typeface="Arial" panose="020B0604020202020204" pitchFamily="34" charset="0"/>
              </a:rPr>
              <a:t>tisíciletí. </a:t>
            </a:r>
            <a:r>
              <a:rPr lang="cs-CZ" sz="2000" dirty="0">
                <a:latin typeface="Arial" panose="020B0604020202020204" pitchFamily="34" charset="0"/>
                <a:cs typeface="Arial" panose="020B0604020202020204" pitchFamily="34" charset="0"/>
              </a:rPr>
              <a:t>Od </a:t>
            </a:r>
            <a:r>
              <a:rPr lang="cs-CZ" sz="2000" dirty="0" smtClean="0">
                <a:latin typeface="Arial" panose="020B0604020202020204" pitchFamily="34" charset="0"/>
                <a:cs typeface="Arial" panose="020B0604020202020204" pitchFamily="34" charset="0"/>
              </a:rPr>
              <a:t>dřevěného</a:t>
            </a:r>
          </a:p>
          <a:p>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uhlí se liší tím, že je drobnozrnná, že </a:t>
            </a:r>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uhelnatění není </a:t>
            </a:r>
            <a:r>
              <a:rPr lang="cs-CZ" sz="2000" dirty="0">
                <a:latin typeface="Arial" panose="020B0604020202020204" pitchFamily="34" charset="0"/>
                <a:cs typeface="Arial" panose="020B0604020202020204" pitchFamily="34" charset="0"/>
              </a:rPr>
              <a:t>uplatněno na kusové dříví</a:t>
            </a:r>
            <a:r>
              <a:rPr lang="cs-CZ" sz="2000" dirty="0" smtClean="0">
                <a:latin typeface="Arial" panose="020B0604020202020204" pitchFamily="34" charset="0"/>
                <a:cs typeface="Arial" panose="020B0604020202020204" pitchFamily="34" charset="0"/>
              </a:rPr>
              <a:t>,</a:t>
            </a:r>
          </a:p>
          <a:p>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 že výsledný </a:t>
            </a:r>
            <a:r>
              <a:rPr lang="cs-CZ" sz="2000" dirty="0" smtClean="0">
                <a:latin typeface="Arial" panose="020B0604020202020204" pitchFamily="34" charset="0"/>
                <a:cs typeface="Arial" panose="020B0604020202020204" pitchFamily="34" charset="0"/>
              </a:rPr>
              <a:t>pevný </a:t>
            </a:r>
            <a:r>
              <a:rPr lang="cs-CZ" sz="2000" dirty="0">
                <a:latin typeface="Arial" panose="020B0604020202020204" pitchFamily="34" charset="0"/>
                <a:cs typeface="Arial" panose="020B0604020202020204" pitchFamily="34" charset="0"/>
              </a:rPr>
              <a:t>produkt se </a:t>
            </a:r>
            <a:r>
              <a:rPr lang="cs-CZ" sz="2000" dirty="0" smtClean="0">
                <a:latin typeface="Arial" panose="020B0604020202020204" pitchFamily="34" charset="0"/>
                <a:cs typeface="Arial" panose="020B0604020202020204" pitchFamily="34" charset="0"/>
              </a:rPr>
              <a:t>nepoužívá</a:t>
            </a:r>
          </a:p>
          <a:p>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jako palivo. </a:t>
            </a:r>
          </a:p>
        </p:txBody>
      </p:sp>
      <p:pic>
        <p:nvPicPr>
          <p:cNvPr id="12" name="Picture 2"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7457" y="44958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46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83204" y="304800"/>
            <a:ext cx="8808396" cy="6555641"/>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Aktivní uhlí</a:t>
            </a:r>
            <a:r>
              <a:rPr lang="cs-CZ" sz="2000" dirty="0">
                <a:latin typeface="Arial" panose="020B0604020202020204" pitchFamily="34" charset="0"/>
                <a:cs typeface="Arial" panose="020B0604020202020204" pitchFamily="34" charset="0"/>
              </a:rPr>
              <a:t> (adsorpční uhlí) je produkt vyráběný z uhlí, dřeva nebo kokosových ořechů. Aktivní uhlí má pórovitou strukturu a velký vnitřní povrch (400 – 1500 m</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 Může adsorbovat široké spektrum látek. Aktivní uhlí se vyrábí a používá ve formě válečků, kuliček, zlomků a prachu. </a:t>
            </a:r>
            <a:r>
              <a:rPr lang="cs-CZ" sz="2000" dirty="0" smtClean="0">
                <a:latin typeface="Arial" panose="020B0604020202020204" pitchFamily="34" charset="0"/>
                <a:cs typeface="Arial" panose="020B0604020202020204" pitchFamily="34" charset="0"/>
              </a:rPr>
              <a:t>Enormní </a:t>
            </a:r>
            <a:r>
              <a:rPr lang="cs-CZ" sz="2000" dirty="0">
                <a:latin typeface="Arial" panose="020B0604020202020204" pitchFamily="34" charset="0"/>
                <a:cs typeface="Arial" panose="020B0604020202020204" pitchFamily="34" charset="0"/>
              </a:rPr>
              <a:t>vnitřní </a:t>
            </a:r>
            <a:r>
              <a:rPr lang="cs-CZ" sz="2000" dirty="0" smtClean="0">
                <a:latin typeface="Arial" panose="020B0604020202020204" pitchFamily="34" charset="0"/>
                <a:cs typeface="Arial" panose="020B0604020202020204" pitchFamily="34" charset="0"/>
              </a:rPr>
              <a:t>povrch umožňuje adsorbovat </a:t>
            </a:r>
            <a:r>
              <a:rPr lang="cs-CZ" sz="2000" dirty="0">
                <a:latin typeface="Arial" panose="020B0604020202020204" pitchFamily="34" charset="0"/>
                <a:cs typeface="Arial" panose="020B0604020202020204" pitchFamily="34" charset="0"/>
              </a:rPr>
              <a:t>široký rozsah složek z kapalné </a:t>
            </a:r>
            <a:r>
              <a:rPr lang="cs-CZ" sz="2000" dirty="0" smtClean="0">
                <a:latin typeface="Arial" panose="020B0604020202020204" pitchFamily="34" charset="0"/>
                <a:cs typeface="Arial" panose="020B0604020202020204" pitchFamily="34" charset="0"/>
              </a:rPr>
              <a:t>nebo </a:t>
            </a:r>
            <a:r>
              <a:rPr lang="cs-CZ" sz="2000" dirty="0">
                <a:latin typeface="Arial" panose="020B0604020202020204" pitchFamily="34" charset="0"/>
                <a:cs typeface="Arial" panose="020B0604020202020204" pitchFamily="34" charset="0"/>
              </a:rPr>
              <a:t>plynné fáze. Složka, která má být odstraněna, se uvede do styku s aktivním </a:t>
            </a:r>
            <a:r>
              <a:rPr lang="cs-CZ" sz="2000" dirty="0" smtClean="0">
                <a:latin typeface="Arial" panose="020B0604020202020204" pitchFamily="34" charset="0"/>
                <a:cs typeface="Arial" panose="020B0604020202020204" pitchFamily="34" charset="0"/>
              </a:rPr>
              <a:t>uhlím, difunduje do </a:t>
            </a:r>
            <a:r>
              <a:rPr lang="cs-CZ" sz="2000" dirty="0">
                <a:latin typeface="Arial" panose="020B0604020202020204" pitchFamily="34" charset="0"/>
                <a:cs typeface="Arial" panose="020B0604020202020204" pitchFamily="34" charset="0"/>
              </a:rPr>
              <a:t>vnitřní sféry </a:t>
            </a:r>
            <a:r>
              <a:rPr lang="cs-CZ" sz="2000" dirty="0" smtClean="0">
                <a:latin typeface="Arial" panose="020B0604020202020204" pitchFamily="34" charset="0"/>
                <a:cs typeface="Arial" panose="020B0604020202020204" pitchFamily="34" charset="0"/>
              </a:rPr>
              <a:t>pórů, kde jsou její molekuly poutány </a:t>
            </a:r>
            <a:r>
              <a:rPr lang="cs-CZ" sz="2000" dirty="0">
                <a:latin typeface="Arial" panose="020B0604020202020204" pitchFamily="34" charset="0"/>
                <a:cs typeface="Arial" panose="020B0604020202020204" pitchFamily="34" charset="0"/>
              </a:rPr>
              <a:t>slabými Van der </a:t>
            </a:r>
            <a:r>
              <a:rPr lang="cs-CZ" sz="2000" dirty="0" err="1">
                <a:latin typeface="Arial" panose="020B0604020202020204" pitchFamily="34" charset="0"/>
                <a:cs typeface="Arial" panose="020B0604020202020204" pitchFamily="34" charset="0"/>
              </a:rPr>
              <a:t>Waalsovými</a:t>
            </a:r>
            <a:r>
              <a:rPr lang="cs-CZ" sz="2000" dirty="0">
                <a:latin typeface="Arial" panose="020B0604020202020204" pitchFamily="34" charset="0"/>
                <a:cs typeface="Arial" panose="020B0604020202020204" pitchFamily="34" charset="0"/>
              </a:rPr>
              <a:t> silami. </a:t>
            </a:r>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a:t>
            </a:r>
          </a:p>
          <a:p>
            <a:r>
              <a:rPr lang="cs-CZ" sz="2000" dirty="0" smtClean="0">
                <a:latin typeface="Arial" panose="020B0604020202020204" pitchFamily="34" charset="0"/>
                <a:cs typeface="Arial" panose="020B0604020202020204" pitchFamily="34" charset="0"/>
              </a:rPr>
              <a:t>Aktivní </a:t>
            </a:r>
            <a:r>
              <a:rPr lang="cs-CZ" sz="2000" dirty="0">
                <a:latin typeface="Arial" panose="020B0604020202020204" pitchFamily="34" charset="0"/>
                <a:cs typeface="Arial" panose="020B0604020202020204" pitchFamily="34" charset="0"/>
              </a:rPr>
              <a:t>uhlí se užívá k terapii akutních průjmů především alimentárního </a:t>
            </a:r>
            <a:r>
              <a:rPr lang="cs-CZ" sz="2000" dirty="0" smtClean="0">
                <a:latin typeface="Arial" panose="020B0604020202020204" pitchFamily="34" charset="0"/>
                <a:cs typeface="Arial" panose="020B0604020202020204" pitchFamily="34" charset="0"/>
              </a:rPr>
              <a:t>původu („živočišné uhlí“), </a:t>
            </a:r>
            <a:r>
              <a:rPr lang="cs-CZ" sz="2000" dirty="0">
                <a:latin typeface="Arial" panose="020B0604020202020204" pitchFamily="34" charset="0"/>
                <a:cs typeface="Arial" panose="020B0604020202020204" pitchFamily="34" charset="0"/>
              </a:rPr>
              <a:t>v případě akutních </a:t>
            </a:r>
            <a:r>
              <a:rPr lang="cs-CZ" sz="2000" dirty="0" smtClean="0">
                <a:latin typeface="Arial" panose="020B0604020202020204" pitchFamily="34" charset="0"/>
                <a:cs typeface="Arial" panose="020B0604020202020204" pitchFamily="34" charset="0"/>
              </a:rPr>
              <a:t>otrav brání </a:t>
            </a:r>
            <a:r>
              <a:rPr lang="cs-CZ" sz="2000" dirty="0">
                <a:latin typeface="Arial" panose="020B0604020202020204" pitchFamily="34" charset="0"/>
                <a:cs typeface="Arial" panose="020B0604020202020204" pitchFamily="34" charset="0"/>
              </a:rPr>
              <a:t>vstřebání jedovaté látky do organismu</a:t>
            </a:r>
            <a:r>
              <a:rPr lang="cs-CZ" sz="2000" dirty="0" smtClean="0">
                <a:latin typeface="Arial" panose="020B0604020202020204" pitchFamily="34" charset="0"/>
                <a:cs typeface="Arial" panose="020B0604020202020204" pitchFamily="34" charset="0"/>
              </a:rPr>
              <a:t>.</a:t>
            </a:r>
          </a:p>
          <a:p>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průmyslu se aktivní uhlí hojně využívá při výrobě pitné vody, záchytu těkavých </a:t>
            </a:r>
            <a:r>
              <a:rPr lang="cs-CZ" sz="2000" dirty="0" smtClean="0">
                <a:latin typeface="Arial" panose="020B0604020202020204" pitchFamily="34" charset="0"/>
                <a:cs typeface="Arial" panose="020B0604020202020204" pitchFamily="34" charset="0"/>
              </a:rPr>
              <a:t>látek, </a:t>
            </a:r>
            <a:r>
              <a:rPr lang="cs-CZ" sz="2000" dirty="0">
                <a:latin typeface="Arial" panose="020B0604020202020204" pitchFamily="34" charset="0"/>
                <a:cs typeface="Arial" panose="020B0604020202020204" pitchFamily="34" charset="0"/>
              </a:rPr>
              <a:t>odbarvování kapalin, </a:t>
            </a:r>
            <a:r>
              <a:rPr lang="cs-CZ" sz="2000" dirty="0" smtClean="0">
                <a:latin typeface="Arial" panose="020B0604020202020204" pitchFamily="34" charset="0"/>
                <a:cs typeface="Arial" panose="020B0604020202020204" pitchFamily="34" charset="0"/>
              </a:rPr>
              <a:t>výrobě </a:t>
            </a:r>
            <a:r>
              <a:rPr lang="cs-CZ" sz="2000" dirty="0">
                <a:latin typeface="Arial" panose="020B0604020202020204" pitchFamily="34" charset="0"/>
                <a:cs typeface="Arial" panose="020B0604020202020204" pitchFamily="34" charset="0"/>
              </a:rPr>
              <a:t>nealkoholického piva, </a:t>
            </a:r>
            <a:r>
              <a:rPr lang="cs-CZ" sz="2000" dirty="0" smtClean="0">
                <a:latin typeface="Arial" panose="020B0604020202020204" pitchFamily="34" charset="0"/>
                <a:cs typeface="Arial" panose="020B0604020202020204" pitchFamily="34" charset="0"/>
              </a:rPr>
              <a:t>při </a:t>
            </a:r>
            <a:r>
              <a:rPr lang="cs-CZ" sz="2000" dirty="0">
                <a:latin typeface="Arial" panose="020B0604020202020204" pitchFamily="34" charset="0"/>
                <a:cs typeface="Arial" panose="020B0604020202020204" pitchFamily="34" charset="0"/>
              </a:rPr>
              <a:t>čištění bioplynu, skládkového plynu, ale i zemního </a:t>
            </a:r>
            <a:r>
              <a:rPr lang="cs-CZ" sz="2000" dirty="0" smtClean="0">
                <a:latin typeface="Arial" panose="020B0604020202020204" pitchFamily="34" charset="0"/>
                <a:cs typeface="Arial" panose="020B0604020202020204" pitchFamily="34" charset="0"/>
              </a:rPr>
              <a:t>plynu. Pro </a:t>
            </a:r>
            <a:r>
              <a:rPr lang="cs-CZ" sz="2000" dirty="0">
                <a:latin typeface="Arial" panose="020B0604020202020204" pitchFamily="34" charset="0"/>
                <a:cs typeface="Arial" panose="020B0604020202020204" pitchFamily="34" charset="0"/>
              </a:rPr>
              <a:t>záchyt dioxinů se aktivní uhlí „vstřikuje“ spolu s dalšími látkami upravující pH do kouřových plynů ve spalovnách odpadů. </a:t>
            </a:r>
          </a:p>
          <a:p>
            <a:r>
              <a:rPr lang="cs-CZ" sz="2000" dirty="0" smtClean="0">
                <a:latin typeface="Arial" panose="020B0604020202020204" pitchFamily="34" charset="0"/>
                <a:cs typeface="Arial" panose="020B0604020202020204" pitchFamily="34" charset="0"/>
              </a:rPr>
              <a:t>V </a:t>
            </a:r>
            <a:r>
              <a:rPr lang="cs-CZ" sz="2000" dirty="0">
                <a:latin typeface="Arial" panose="020B0604020202020204" pitchFamily="34" charset="0"/>
                <a:cs typeface="Arial" panose="020B0604020202020204" pitchFamily="34" charset="0"/>
              </a:rPr>
              <a:t>automobilu, kdy se </a:t>
            </a:r>
            <a:r>
              <a:rPr lang="cs-CZ" sz="2000" dirty="0" smtClean="0">
                <a:latin typeface="Arial" panose="020B0604020202020204" pitchFamily="34" charset="0"/>
                <a:cs typeface="Arial" panose="020B0604020202020204" pitchFamily="34" charset="0"/>
              </a:rPr>
              <a:t>používá </a:t>
            </a:r>
            <a:r>
              <a:rPr lang="cs-CZ" sz="2000" dirty="0">
                <a:latin typeface="Arial" panose="020B0604020202020204" pitchFamily="34" charset="0"/>
                <a:cs typeface="Arial" panose="020B0604020202020204" pitchFamily="34" charset="0"/>
              </a:rPr>
              <a:t>jako náplň filtru pro záchyt úniku těkavých par </a:t>
            </a:r>
            <a:r>
              <a:rPr lang="cs-CZ" sz="2000" dirty="0" smtClean="0">
                <a:latin typeface="Arial" panose="020B0604020202020204" pitchFamily="34" charset="0"/>
                <a:cs typeface="Arial" panose="020B0604020202020204" pitchFamily="34" charset="0"/>
              </a:rPr>
              <a:t>benzínu. V domácnosti je přítomno </a:t>
            </a:r>
            <a:r>
              <a:rPr lang="cs-CZ" sz="2000" dirty="0">
                <a:latin typeface="Arial" panose="020B0604020202020204" pitchFamily="34" charset="0"/>
                <a:cs typeface="Arial" panose="020B0604020202020204" pitchFamily="34" charset="0"/>
              </a:rPr>
              <a:t>v digestořích a ve filtrech fritovacích hrnců. </a:t>
            </a:r>
          </a:p>
          <a:p>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6328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82621"/>
            <a:ext cx="8686800" cy="1631216"/>
          </a:xfrm>
          <a:prstGeom prst="rect">
            <a:avLst/>
          </a:prstGeom>
        </p:spPr>
        <p:txBody>
          <a:bodyPr wrap="square">
            <a:spAutoFit/>
          </a:bodyPr>
          <a:lstStyle/>
          <a:p>
            <a:pPr algn="just"/>
            <a:r>
              <a:rPr lang="cs-CZ" sz="2000" b="1" dirty="0" smtClean="0">
                <a:latin typeface="Arial" panose="020B0604020202020204" pitchFamily="34" charset="0"/>
                <a:cs typeface="Arial" panose="020B0604020202020204" pitchFamily="34" charset="0"/>
              </a:rPr>
              <a:t>Využití</a:t>
            </a:r>
          </a:p>
          <a:p>
            <a:pPr algn="just"/>
            <a:r>
              <a:rPr lang="cs-CZ" sz="2000" dirty="0" smtClean="0">
                <a:latin typeface="Arial" panose="020B0604020202020204" pitchFamily="34" charset="0"/>
                <a:cs typeface="Arial" panose="020B0604020202020204" pitchFamily="34" charset="0"/>
              </a:rPr>
              <a:t>redukční </a:t>
            </a:r>
            <a:r>
              <a:rPr lang="cs-CZ" sz="2000" dirty="0">
                <a:latin typeface="Arial" panose="020B0604020202020204" pitchFamily="34" charset="0"/>
                <a:cs typeface="Arial" panose="020B0604020202020204" pitchFamily="34" charset="0"/>
              </a:rPr>
              <a:t>činidlo a sorbent, grafit se používá jako součást průmyslových mazadel, jako moderátor v jaderných reaktorech a na výrobu tužek. </a:t>
            </a:r>
            <a:endParaRPr lang="cs-CZ" sz="2000" dirty="0" smtClean="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Čistý </a:t>
            </a:r>
            <a:r>
              <a:rPr lang="cs-CZ" sz="2000" dirty="0">
                <a:latin typeface="Arial" panose="020B0604020202020204" pitchFamily="34" charset="0"/>
                <a:cs typeface="Arial" panose="020B0604020202020204" pitchFamily="34" charset="0"/>
              </a:rPr>
              <a:t>uhlík získaný karbonizací rostlinných materiálů se používá jako černé potravinářské barvivo E 153 </a:t>
            </a:r>
            <a:r>
              <a:rPr lang="cs-CZ" sz="2000" i="1" dirty="0">
                <a:latin typeface="Arial" panose="020B0604020202020204" pitchFamily="34" charset="0"/>
                <a:cs typeface="Arial" panose="020B0604020202020204" pitchFamily="34" charset="0"/>
              </a:rPr>
              <a:t>(rostlinná čerň)</a:t>
            </a:r>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53098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09" y="3663856"/>
            <a:ext cx="4467321" cy="300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descr="http://image.slidesharecdn.com/chapter7powerpointle-090610200322-phpapp01/95/chapter-7-powerpoint-le-30-728.jpg?cb=124466429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200400"/>
            <a:ext cx="2319169" cy="17393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www.isolife.nl/images/C3-C4-plant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5037305"/>
            <a:ext cx="2472386" cy="168524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09600" y="500390"/>
            <a:ext cx="4147930" cy="523220"/>
          </a:xfrm>
          <a:prstGeom prst="rect">
            <a:avLst/>
          </a:prstGeom>
          <a:noFill/>
        </p:spPr>
        <p:txBody>
          <a:bodyPr wrap="none" rtlCol="0">
            <a:spAutoFit/>
          </a:bodyPr>
          <a:lstStyle/>
          <a:p>
            <a:r>
              <a:rPr lang="cs-CZ" sz="2800" b="1" dirty="0" smtClean="0"/>
              <a:t>Frakcionace izotopů uhlíku</a:t>
            </a:r>
            <a:endParaRPr lang="cs-CZ" sz="2800" b="1" dirty="0"/>
          </a:p>
        </p:txBody>
      </p:sp>
      <p:sp>
        <p:nvSpPr>
          <p:cNvPr id="3" name="Obdélník 2"/>
          <p:cNvSpPr/>
          <p:nvPr/>
        </p:nvSpPr>
        <p:spPr>
          <a:xfrm>
            <a:off x="290208" y="1180240"/>
            <a:ext cx="8625191" cy="2246769"/>
          </a:xfrm>
          <a:prstGeom prst="rect">
            <a:avLst/>
          </a:prstGeom>
        </p:spPr>
        <p:txBody>
          <a:bodyPr wrap="square">
            <a:spAutoFit/>
          </a:bodyPr>
          <a:lstStyle/>
          <a:p>
            <a:r>
              <a:rPr lang="cs-CZ" sz="2000" b="1" dirty="0" smtClean="0">
                <a:latin typeface="Arial" panose="020B0604020202020204" pitchFamily="34" charset="0"/>
                <a:cs typeface="Arial" panose="020B0604020202020204" pitchFamily="34" charset="0"/>
              </a:rPr>
              <a:t>Kinetický </a:t>
            </a:r>
            <a:r>
              <a:rPr lang="cs-CZ" sz="2000" b="1" dirty="0">
                <a:latin typeface="Arial" panose="020B0604020202020204" pitchFamily="34" charset="0"/>
                <a:cs typeface="Arial" panose="020B0604020202020204" pitchFamily="34" charset="0"/>
              </a:rPr>
              <a:t>izotopový efekt </a:t>
            </a:r>
            <a:r>
              <a:rPr lang="cs-CZ" sz="2000" dirty="0">
                <a:latin typeface="Arial" panose="020B0604020202020204" pitchFamily="34" charset="0"/>
                <a:cs typeface="Arial" panose="020B0604020202020204" pitchFamily="34" charset="0"/>
              </a:rPr>
              <a:t>je spojen s nepřímými, ireverzibilními procesy jako je evaporace, difuse, disociační reakce. Je následkem různých rychlostí přesunu různých </a:t>
            </a:r>
            <a:r>
              <a:rPr lang="cs-CZ" sz="2000" dirty="0" err="1">
                <a:latin typeface="Arial" panose="020B0604020202020204" pitchFamily="34" charset="0"/>
                <a:cs typeface="Arial" panose="020B0604020202020204" pitchFamily="34" charset="0"/>
              </a:rPr>
              <a:t>izotopomerů</a:t>
            </a:r>
            <a:r>
              <a:rPr lang="cs-CZ" sz="2000" dirty="0">
                <a:latin typeface="Arial" panose="020B0604020202020204" pitchFamily="34" charset="0"/>
                <a:cs typeface="Arial" panose="020B0604020202020204" pitchFamily="34" charset="0"/>
              </a:rPr>
              <a:t> (např. </a:t>
            </a:r>
            <a:r>
              <a:rPr lang="cs-CZ" sz="2000" baseline="30000" dirty="0">
                <a:latin typeface="Arial" panose="020B0604020202020204" pitchFamily="34" charset="0"/>
                <a:cs typeface="Arial" panose="020B0604020202020204" pitchFamily="34" charset="0"/>
              </a:rPr>
              <a:t>12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nebo </a:t>
            </a:r>
            <a:r>
              <a:rPr lang="cs-CZ" sz="2000" baseline="30000" dirty="0">
                <a:latin typeface="Arial" panose="020B0604020202020204" pitchFamily="34" charset="0"/>
                <a:cs typeface="Arial" panose="020B0604020202020204" pitchFamily="34" charset="0"/>
              </a:rPr>
              <a:t>13</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r>
              <a:rPr lang="cs-CZ" sz="2000" b="1" dirty="0" smtClean="0">
                <a:latin typeface="Arial" panose="020B0604020202020204" pitchFamily="34" charset="0"/>
                <a:cs typeface="Arial" panose="020B0604020202020204" pitchFamily="34" charset="0"/>
              </a:rPr>
              <a:t>Rovnovážný </a:t>
            </a:r>
            <a:r>
              <a:rPr lang="cs-CZ" sz="2000" b="1" dirty="0">
                <a:latin typeface="Arial" panose="020B0604020202020204" pitchFamily="34" charset="0"/>
                <a:cs typeface="Arial" panose="020B0604020202020204" pitchFamily="34" charset="0"/>
              </a:rPr>
              <a:t>(termodynamický) izotopový efekt </a:t>
            </a:r>
            <a:r>
              <a:rPr lang="cs-CZ" sz="2000" dirty="0">
                <a:latin typeface="Arial" panose="020B0604020202020204" pitchFamily="34" charset="0"/>
                <a:cs typeface="Arial" panose="020B0604020202020204" pitchFamily="34" charset="0"/>
              </a:rPr>
              <a:t>je způsoben vlivem hmotnosti na termodynamické vlastnosti molekul, tzn</a:t>
            </a:r>
            <a:r>
              <a:rPr lang="cs-CZ" sz="2000" dirty="0" smtClean="0">
                <a:latin typeface="Arial" panose="020B0604020202020204" pitchFamily="34" charset="0"/>
                <a:cs typeface="Arial" panose="020B0604020202020204" pitchFamily="34" charset="0"/>
              </a:rPr>
              <a:t>. vliv </a:t>
            </a:r>
            <a:r>
              <a:rPr lang="cs-CZ" sz="2000" dirty="0">
                <a:latin typeface="Arial" panose="020B0604020202020204" pitchFamily="34" charset="0"/>
                <a:cs typeface="Arial" panose="020B0604020202020204" pitchFamily="34" charset="0"/>
              </a:rPr>
              <a:t>hmotnosti na pevnost vazeb v chemické sloučenině. Molekuly obsahující těžký izotop jsou stabilnější než molekuly s lehkým izotopem.</a:t>
            </a:r>
          </a:p>
        </p:txBody>
      </p:sp>
    </p:spTree>
    <p:extLst>
      <p:ext uri="{BB962C8B-B14F-4D97-AF65-F5344CB8AC3E}">
        <p14:creationId xmlns:p14="http://schemas.microsoft.com/office/powerpoint/2010/main" val="1850923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81000" y="762000"/>
            <a:ext cx="7066358" cy="4708981"/>
          </a:xfrm>
          <a:prstGeom prst="rect">
            <a:avLst/>
          </a:prstGeom>
          <a:noFill/>
        </p:spPr>
        <p:txBody>
          <a:bodyPr wrap="none" rtlCol="0">
            <a:spAutoFit/>
          </a:bodyPr>
          <a:lstStyle/>
          <a:p>
            <a:r>
              <a:rPr lang="cs-CZ" sz="2000" b="1" dirty="0" smtClean="0">
                <a:latin typeface="Arial" panose="020B0604020202020204" pitchFamily="34" charset="0"/>
                <a:cs typeface="Arial" panose="020B0604020202020204" pitchFamily="34" charset="0"/>
              </a:rPr>
              <a:t>C3 rostliny</a:t>
            </a:r>
          </a:p>
          <a:p>
            <a:r>
              <a:rPr lang="cs-CZ" sz="2000" dirty="0" smtClean="0">
                <a:latin typeface="Arial" panose="020B0604020202020204" pitchFamily="34" charset="0"/>
                <a:cs typeface="Arial" panose="020B0604020202020204" pitchFamily="34" charset="0"/>
              </a:rPr>
              <a:t>   ječmen, pšenice, brambory, cukrová řepa, </a:t>
            </a:r>
          </a:p>
          <a:p>
            <a:endParaRPr lang="cs-CZ" sz="2000" dirty="0">
              <a:latin typeface="Arial" panose="020B0604020202020204" pitchFamily="34" charset="0"/>
              <a:cs typeface="Arial" panose="020B0604020202020204" pitchFamily="34" charset="0"/>
            </a:endParaRPr>
          </a:p>
          <a:p>
            <a:r>
              <a:rPr lang="cs-CZ" sz="2000" b="1" dirty="0" smtClean="0">
                <a:latin typeface="Arial" panose="020B0604020202020204" pitchFamily="34" charset="0"/>
                <a:cs typeface="Arial" panose="020B0604020202020204" pitchFamily="34" charset="0"/>
              </a:rPr>
              <a:t>C4 rostliny</a:t>
            </a:r>
            <a:endParaRPr lang="cs-CZ" sz="2000" b="1"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kukuřice, cukrová třtina</a:t>
            </a:r>
          </a:p>
          <a:p>
            <a:endParaRPr lang="cs-CZ" sz="2000" dirty="0">
              <a:latin typeface="Arial" panose="020B0604020202020204" pitchFamily="34" charset="0"/>
              <a:cs typeface="Arial" panose="020B0604020202020204" pitchFamily="34" charset="0"/>
            </a:endParaRPr>
          </a:p>
          <a:p>
            <a:endParaRPr lang="cs-CZ" sz="2000" dirty="0" smtClean="0">
              <a:latin typeface="Arial" panose="020B0604020202020204" pitchFamily="34" charset="0"/>
              <a:cs typeface="Arial" panose="020B0604020202020204" pitchFamily="34" charset="0"/>
            </a:endParaRPr>
          </a:p>
          <a:p>
            <a:endParaRPr lang="cs-CZ" sz="2000" dirty="0" smtClean="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Odlišení řepného a třtinového cukru, identifikace jejich směsi</a:t>
            </a:r>
          </a:p>
          <a:p>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Učení původu lihu</a:t>
            </a: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kukuřice, cukrová </a:t>
            </a:r>
            <a:r>
              <a:rPr lang="cs-CZ" sz="2000" dirty="0" smtClean="0">
                <a:latin typeface="Arial" panose="020B0604020202020204" pitchFamily="34" charset="0"/>
                <a:cs typeface="Arial" panose="020B0604020202020204" pitchFamily="34" charset="0"/>
              </a:rPr>
              <a:t>třtina  </a:t>
            </a: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obilí, </a:t>
            </a:r>
            <a:r>
              <a:rPr lang="cs-CZ" sz="2000" dirty="0">
                <a:latin typeface="Arial" panose="020B0604020202020204" pitchFamily="34" charset="0"/>
                <a:cs typeface="Arial" panose="020B0604020202020204" pitchFamily="34" charset="0"/>
              </a:rPr>
              <a:t>brambory, cukrová řepa</a:t>
            </a:r>
          </a:p>
          <a:p>
            <a:r>
              <a:rPr lang="cs-CZ" sz="2000" dirty="0" smtClean="0">
                <a:latin typeface="Arial" panose="020B0604020202020204" pitchFamily="34" charset="0"/>
                <a:cs typeface="Arial" panose="020B0604020202020204" pitchFamily="34" charset="0"/>
              </a:rPr>
              <a:t>		        ropa</a:t>
            </a:r>
            <a:endParaRPr lang="cs-CZ" sz="2000" dirty="0">
              <a:latin typeface="Arial" panose="020B0604020202020204" pitchFamily="34" charset="0"/>
              <a:cs typeface="Arial" panose="020B0604020202020204" pitchFamily="34" charset="0"/>
            </a:endParaRPr>
          </a:p>
        </p:txBody>
      </p:sp>
      <p:sp>
        <p:nvSpPr>
          <p:cNvPr id="4" name="TextovéPole 3"/>
          <p:cNvSpPr txBox="1"/>
          <p:nvPr/>
        </p:nvSpPr>
        <p:spPr>
          <a:xfrm>
            <a:off x="533400" y="5486400"/>
            <a:ext cx="5028941" cy="400110"/>
          </a:xfrm>
          <a:prstGeom prst="rect">
            <a:avLst/>
          </a:prstGeom>
          <a:noFill/>
        </p:spPr>
        <p:txBody>
          <a:bodyPr wrap="none" rtlCol="0">
            <a:spAutoFit/>
          </a:bodyPr>
          <a:lstStyle/>
          <a:p>
            <a:r>
              <a:rPr lang="cs-CZ" sz="2000" dirty="0" smtClean="0">
                <a:latin typeface="Arial" panose="020B0604020202020204" pitchFamily="34" charset="0"/>
                <a:cs typeface="Arial" panose="020B0604020202020204" pitchFamily="34" charset="0"/>
              </a:rPr>
              <a:t>Ropa obsahuje jen nepatné množství </a:t>
            </a:r>
            <a:r>
              <a:rPr lang="cs-CZ" sz="2000" baseline="30000" dirty="0" smtClean="0">
                <a:latin typeface="Arial" panose="020B0604020202020204" pitchFamily="34" charset="0"/>
                <a:cs typeface="Arial" panose="020B0604020202020204" pitchFamily="34" charset="0"/>
              </a:rPr>
              <a:t>13</a:t>
            </a:r>
            <a:r>
              <a:rPr lang="cs-CZ" sz="2000" dirty="0" smtClean="0">
                <a:latin typeface="Arial" panose="020B0604020202020204" pitchFamily="34" charset="0"/>
                <a:cs typeface="Arial" panose="020B0604020202020204" pitchFamily="34" charset="0"/>
              </a:rPr>
              <a:t>C.</a:t>
            </a:r>
            <a:endParaRPr lang="cs-CZ" sz="2000" dirty="0">
              <a:latin typeface="Arial" panose="020B0604020202020204" pitchFamily="34" charset="0"/>
              <a:cs typeface="Arial" panose="020B0604020202020204" pitchFamily="34" charset="0"/>
            </a:endParaRPr>
          </a:p>
        </p:txBody>
      </p:sp>
      <p:pic>
        <p:nvPicPr>
          <p:cNvPr id="152582" name="Picture 6"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461977"/>
            <a:ext cx="32004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52584" name="Picture 8"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114800"/>
            <a:ext cx="1536502" cy="230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836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ig.2.png (1167×10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3429000"/>
            <a:ext cx="3512509" cy="31727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chrono.qub.ac.uk/Research/IRMS/Fi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096802"/>
            <a:ext cx="5486400" cy="35097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www.paleopatologia.it/immagini/articoli/144_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422231"/>
            <a:ext cx="3479800" cy="1433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04281" y="406568"/>
            <a:ext cx="4884671" cy="1631216"/>
          </a:xfrm>
          <a:prstGeom prst="rect">
            <a:avLst/>
          </a:prstGeom>
          <a:noFill/>
        </p:spPr>
        <p:txBody>
          <a:bodyPr wrap="none" rtlCol="0">
            <a:spAutoFit/>
          </a:bodyPr>
          <a:lstStyle/>
          <a:p>
            <a:endParaRPr lang="cs-CZ" sz="2000" dirty="0" smtClean="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Odhad pozice jedince v potravním řetězci</a:t>
            </a:r>
          </a:p>
          <a:p>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Způsob </a:t>
            </a:r>
            <a:r>
              <a:rPr lang="cs-CZ" sz="2000" dirty="0" err="1" smtClean="0">
                <a:latin typeface="Arial" panose="020B0604020202020204" pitchFamily="34" charset="0"/>
                <a:cs typeface="Arial" panose="020B0604020202020204" pitchFamily="34" charset="0"/>
              </a:rPr>
              <a:t>obžívy</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301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sz="quarter"/>
          </p:nvPr>
        </p:nvSpPr>
        <p:spPr>
          <a:xfrm>
            <a:off x="457200" y="282575"/>
            <a:ext cx="8229600" cy="625475"/>
          </a:xfrm>
        </p:spPr>
        <p:txBody>
          <a:bodyPr>
            <a:normAutofit fontScale="90000"/>
          </a:bodyPr>
          <a:lstStyle/>
          <a:p>
            <a:pPr eaLnBrk="1" hangingPunct="1"/>
            <a:r>
              <a:rPr lang="en-GB" altLang="en-US" b="1" smtClean="0">
                <a:latin typeface="Times New Roman" pitchFamily="18" charset="0"/>
              </a:rPr>
              <a:t>Prvky IV. hlavní podskupiny:</a:t>
            </a:r>
            <a:endParaRPr lang="cs-CZ" altLang="en-US" b="1" smtClean="0">
              <a:latin typeface="Times New Roman" pitchFamily="18" charset="0"/>
            </a:endParaRPr>
          </a:p>
        </p:txBody>
      </p:sp>
      <p:graphicFrame>
        <p:nvGraphicFramePr>
          <p:cNvPr id="3076" name="Object 4"/>
          <p:cNvGraphicFramePr>
            <a:graphicFrameLocks noGrp="1" noChangeAspect="1"/>
          </p:cNvGraphicFramePr>
          <p:nvPr>
            <p:ph sz="quarter" idx="1"/>
          </p:nvPr>
        </p:nvGraphicFramePr>
        <p:xfrm>
          <a:off x="6156325" y="5678488"/>
          <a:ext cx="1512888" cy="1135062"/>
        </p:xfrm>
        <a:graphic>
          <a:graphicData uri="http://schemas.openxmlformats.org/presentationml/2006/ole">
            <mc:AlternateContent xmlns:mc="http://schemas.openxmlformats.org/markup-compatibility/2006">
              <mc:Choice xmlns:v="urn:schemas-microsoft-com:vml" Requires="v">
                <p:oleObj spid="_x0000_s77303" name="CorelPhotoPaint.Image.8" r:id="rId3" imgW="7619048" imgH="5714286" progId="CorelPhotoPaint.Image.8">
                  <p:embed/>
                </p:oleObj>
              </mc:Choice>
              <mc:Fallback>
                <p:oleObj name="CorelPhotoPaint.Image.8" r:id="rId3" imgW="7619048" imgH="5714286" progId="CorelPhotoPaint.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5678488"/>
                        <a:ext cx="1512888"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7" name="Object 7"/>
          <p:cNvGraphicFramePr>
            <a:graphicFrameLocks noGrp="1" noChangeAspect="1"/>
          </p:cNvGraphicFramePr>
          <p:nvPr>
            <p:ph sz="quarter" idx="2"/>
            <p:extLst>
              <p:ext uri="{D42A27DB-BD31-4B8C-83A1-F6EECF244321}">
                <p14:modId xmlns:p14="http://schemas.microsoft.com/office/powerpoint/2010/main" val="1808375921"/>
              </p:ext>
            </p:extLst>
          </p:nvPr>
        </p:nvGraphicFramePr>
        <p:xfrm>
          <a:off x="2583437" y="838200"/>
          <a:ext cx="1714500" cy="1285875"/>
        </p:xfrm>
        <a:graphic>
          <a:graphicData uri="http://schemas.openxmlformats.org/presentationml/2006/ole">
            <mc:AlternateContent xmlns:mc="http://schemas.openxmlformats.org/markup-compatibility/2006">
              <mc:Choice xmlns:v="urn:schemas-microsoft-com:vml" Requires="v">
                <p:oleObj spid="_x0000_s77304" name="CorelPhotoPaint.Image.8" r:id="rId5" imgW="8126984" imgH="6095238" progId="CorelPhotoPaint.Image.8">
                  <p:embed/>
                </p:oleObj>
              </mc:Choice>
              <mc:Fallback>
                <p:oleObj name="CorelPhotoPaint.Image.8" r:id="rId5" imgW="8126984" imgH="6095238" progId="CorelPhotoPaint.Imag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3437" y="838200"/>
                        <a:ext cx="17145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8" name="Object 9"/>
          <p:cNvGraphicFramePr>
            <a:graphicFrameLocks noGrp="1" noChangeAspect="1"/>
          </p:cNvGraphicFramePr>
          <p:nvPr>
            <p:ph sz="quarter" idx="3"/>
            <p:extLst>
              <p:ext uri="{D42A27DB-BD31-4B8C-83A1-F6EECF244321}">
                <p14:modId xmlns:p14="http://schemas.microsoft.com/office/powerpoint/2010/main" val="2880306613"/>
              </p:ext>
            </p:extLst>
          </p:nvPr>
        </p:nvGraphicFramePr>
        <p:xfrm>
          <a:off x="4495800" y="838200"/>
          <a:ext cx="1443038" cy="1352550"/>
        </p:xfrm>
        <a:graphic>
          <a:graphicData uri="http://schemas.openxmlformats.org/presentationml/2006/ole">
            <mc:AlternateContent xmlns:mc="http://schemas.openxmlformats.org/markup-compatibility/2006">
              <mc:Choice xmlns:v="urn:schemas-microsoft-com:vml" Requires="v">
                <p:oleObj spid="_x0000_s77305" name="CorelPhotoPaint.Image.8" r:id="rId7" imgW="5079365" imgH="4761905" progId="CorelPhotoPaint.Image.8">
                  <p:embed/>
                </p:oleObj>
              </mc:Choice>
              <mc:Fallback>
                <p:oleObj name="CorelPhotoPaint.Image.8" r:id="rId7" imgW="5079365" imgH="4761905" progId="CorelPhotoPaint.Imag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838200"/>
                        <a:ext cx="1443038"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9" name="Text Box 6"/>
          <p:cNvSpPr txBox="1">
            <a:spLocks noChangeArrowheads="1"/>
          </p:cNvSpPr>
          <p:nvPr/>
        </p:nvSpPr>
        <p:spPr bwMode="auto">
          <a:xfrm>
            <a:off x="1239838" y="981075"/>
            <a:ext cx="1316037"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en-US" altLang="en-US" b="1" baseline="0">
                <a:solidFill>
                  <a:srgbClr val="FF0000"/>
                </a:solidFill>
              </a:rPr>
              <a:t>C</a:t>
            </a:r>
          </a:p>
          <a:p>
            <a:pPr eaLnBrk="1" hangingPunct="1"/>
            <a:endParaRPr lang="en-US" altLang="en-US" b="1" baseline="0">
              <a:solidFill>
                <a:srgbClr val="FF0000"/>
              </a:solidFill>
            </a:endParaRPr>
          </a:p>
          <a:p>
            <a:pPr eaLnBrk="1" hangingPunct="1"/>
            <a:endParaRPr lang="en-US" altLang="en-US" b="1" baseline="0">
              <a:solidFill>
                <a:srgbClr val="FF0000"/>
              </a:solidFill>
            </a:endParaRPr>
          </a:p>
          <a:p>
            <a:pPr eaLnBrk="1" hangingPunct="1"/>
            <a:r>
              <a:rPr lang="en-US" altLang="en-US" b="1" baseline="0">
                <a:solidFill>
                  <a:srgbClr val="FF0000"/>
                </a:solidFill>
              </a:rPr>
              <a:t>Si</a:t>
            </a:r>
          </a:p>
          <a:p>
            <a:pPr eaLnBrk="1" hangingPunct="1"/>
            <a:endParaRPr lang="en-US" altLang="en-US" b="1" baseline="0">
              <a:solidFill>
                <a:srgbClr val="FF0000"/>
              </a:solidFill>
            </a:endParaRPr>
          </a:p>
          <a:p>
            <a:pPr eaLnBrk="1" hangingPunct="1"/>
            <a:endParaRPr lang="en-US" altLang="en-US" b="1" baseline="0">
              <a:solidFill>
                <a:srgbClr val="FF0000"/>
              </a:solidFill>
            </a:endParaRPr>
          </a:p>
          <a:p>
            <a:pPr eaLnBrk="1" hangingPunct="1"/>
            <a:r>
              <a:rPr lang="en-US" altLang="en-US" b="1" baseline="0">
                <a:solidFill>
                  <a:srgbClr val="FF0000"/>
                </a:solidFill>
              </a:rPr>
              <a:t>Ge</a:t>
            </a:r>
          </a:p>
          <a:p>
            <a:pPr eaLnBrk="1" hangingPunct="1"/>
            <a:endParaRPr lang="en-US" altLang="en-US" b="1" baseline="0">
              <a:solidFill>
                <a:srgbClr val="FF0000"/>
              </a:solidFill>
            </a:endParaRPr>
          </a:p>
          <a:p>
            <a:pPr eaLnBrk="1" hangingPunct="1"/>
            <a:endParaRPr lang="en-US" altLang="en-US" b="1" baseline="0">
              <a:solidFill>
                <a:srgbClr val="FF0000"/>
              </a:solidFill>
            </a:endParaRPr>
          </a:p>
          <a:p>
            <a:pPr eaLnBrk="1" hangingPunct="1"/>
            <a:r>
              <a:rPr lang="en-US" altLang="en-US" b="1" baseline="0">
                <a:solidFill>
                  <a:srgbClr val="FF0000"/>
                </a:solidFill>
              </a:rPr>
              <a:t>Sn</a:t>
            </a:r>
          </a:p>
          <a:p>
            <a:pPr eaLnBrk="1" hangingPunct="1"/>
            <a:endParaRPr lang="en-US" altLang="en-US" b="1" baseline="0">
              <a:solidFill>
                <a:srgbClr val="FF0000"/>
              </a:solidFill>
            </a:endParaRPr>
          </a:p>
          <a:p>
            <a:pPr eaLnBrk="1" hangingPunct="1"/>
            <a:endParaRPr lang="en-US" altLang="en-US" b="1" baseline="0">
              <a:solidFill>
                <a:srgbClr val="FF0000"/>
              </a:solidFill>
            </a:endParaRPr>
          </a:p>
          <a:p>
            <a:pPr eaLnBrk="1" hangingPunct="1"/>
            <a:r>
              <a:rPr lang="en-US" altLang="en-US" b="1" baseline="0">
                <a:solidFill>
                  <a:srgbClr val="FF0000"/>
                </a:solidFill>
              </a:rPr>
              <a:t>Pb</a:t>
            </a:r>
            <a:endParaRPr lang="cs-CZ" altLang="en-US" b="1" baseline="0">
              <a:solidFill>
                <a:srgbClr val="FF0000"/>
              </a:solidFill>
            </a:endParaRPr>
          </a:p>
        </p:txBody>
      </p:sp>
      <p:graphicFrame>
        <p:nvGraphicFramePr>
          <p:cNvPr id="3080" name="Object 11"/>
          <p:cNvGraphicFramePr>
            <a:graphicFrameLocks noGrp="1" noChangeAspect="1"/>
          </p:cNvGraphicFramePr>
          <p:nvPr>
            <p:ph sz="quarter" idx="4"/>
            <p:extLst>
              <p:ext uri="{D42A27DB-BD31-4B8C-83A1-F6EECF244321}">
                <p14:modId xmlns:p14="http://schemas.microsoft.com/office/powerpoint/2010/main" val="1530511476"/>
              </p:ext>
            </p:extLst>
          </p:nvPr>
        </p:nvGraphicFramePr>
        <p:xfrm>
          <a:off x="6096000" y="981075"/>
          <a:ext cx="1096319" cy="1027113"/>
        </p:xfrm>
        <a:graphic>
          <a:graphicData uri="http://schemas.openxmlformats.org/presentationml/2006/ole">
            <mc:AlternateContent xmlns:mc="http://schemas.openxmlformats.org/markup-compatibility/2006">
              <mc:Choice xmlns:v="urn:schemas-microsoft-com:vml" Requires="v">
                <p:oleObj spid="_x0000_s77306" name="CorelPhotoPaint.Image.8" r:id="rId9" imgW="3809524" imgH="3568254" progId="CorelPhotoPaint.Image.8">
                  <p:embed/>
                </p:oleObj>
              </mc:Choice>
              <mc:Fallback>
                <p:oleObj name="CorelPhotoPaint.Image.8" r:id="rId9" imgW="3809524" imgH="3568254" progId="CorelPhotoPaint.Image.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981075"/>
                        <a:ext cx="1096319" cy="1027113"/>
                      </a:xfrm>
                      <a:prstGeom prst="rect">
                        <a:avLst/>
                      </a:prstGeom>
                      <a:noFill/>
                      <a:ln>
                        <a:noFill/>
                      </a:ln>
                      <a:effectLst/>
                      <a:extLst/>
                    </p:spPr>
                  </p:pic>
                </p:oleObj>
              </mc:Fallback>
            </mc:AlternateContent>
          </a:graphicData>
        </a:graphic>
      </p:graphicFrame>
      <p:graphicFrame>
        <p:nvGraphicFramePr>
          <p:cNvPr id="3081" name="Object 13"/>
          <p:cNvGraphicFramePr>
            <a:graphicFrameLocks noChangeAspect="1"/>
          </p:cNvGraphicFramePr>
          <p:nvPr/>
        </p:nvGraphicFramePr>
        <p:xfrm>
          <a:off x="6134100" y="2133600"/>
          <a:ext cx="1606550" cy="1204913"/>
        </p:xfrm>
        <a:graphic>
          <a:graphicData uri="http://schemas.openxmlformats.org/presentationml/2006/ole">
            <mc:AlternateContent xmlns:mc="http://schemas.openxmlformats.org/markup-compatibility/2006">
              <mc:Choice xmlns:v="urn:schemas-microsoft-com:vml" Requires="v">
                <p:oleObj spid="_x0000_s77307" name="CorelPhotoPaint.Image.8" r:id="rId11" imgW="6095238" imgH="4571429" progId="CorelPhotoPaint.Image.8">
                  <p:embed/>
                </p:oleObj>
              </mc:Choice>
              <mc:Fallback>
                <p:oleObj name="CorelPhotoPaint.Image.8" r:id="rId11" imgW="6095238" imgH="4571429" progId="CorelPhotoPaint.Image.8">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4100" y="2133600"/>
                        <a:ext cx="1606550" cy="120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2" name="Object 14"/>
          <p:cNvGraphicFramePr>
            <a:graphicFrameLocks noChangeAspect="1"/>
          </p:cNvGraphicFramePr>
          <p:nvPr/>
        </p:nvGraphicFramePr>
        <p:xfrm>
          <a:off x="6156325" y="3357563"/>
          <a:ext cx="1295400" cy="1295400"/>
        </p:xfrm>
        <a:graphic>
          <a:graphicData uri="http://schemas.openxmlformats.org/presentationml/2006/ole">
            <mc:AlternateContent xmlns:mc="http://schemas.openxmlformats.org/markup-compatibility/2006">
              <mc:Choice xmlns:v="urn:schemas-microsoft-com:vml" Requires="v">
                <p:oleObj spid="_x0000_s77308" name="CorelPhotoPaint.Image.8" r:id="rId13" imgW="3403175" imgH="3403175" progId="CorelPhotoPaint.Image.8">
                  <p:embed/>
                </p:oleObj>
              </mc:Choice>
              <mc:Fallback>
                <p:oleObj name="CorelPhotoPaint.Image.8" r:id="rId13" imgW="3403175" imgH="3403175" progId="CorelPhotoPaint.Image.8">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56325" y="3357563"/>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3" name="Object 15"/>
          <p:cNvGraphicFramePr>
            <a:graphicFrameLocks noChangeAspect="1"/>
          </p:cNvGraphicFramePr>
          <p:nvPr/>
        </p:nvGraphicFramePr>
        <p:xfrm>
          <a:off x="6156325" y="4565650"/>
          <a:ext cx="1265238" cy="1174750"/>
        </p:xfrm>
        <a:graphic>
          <a:graphicData uri="http://schemas.openxmlformats.org/presentationml/2006/ole">
            <mc:AlternateContent xmlns:mc="http://schemas.openxmlformats.org/markup-compatibility/2006">
              <mc:Choice xmlns:v="urn:schemas-microsoft-com:vml" Requires="v">
                <p:oleObj spid="_x0000_s77309" name="CorelPhotoPaint.Image.8" r:id="rId15" imgW="4977778" imgH="4622222" progId="CorelPhotoPaint.Image.8">
                  <p:embed/>
                </p:oleObj>
              </mc:Choice>
              <mc:Fallback>
                <p:oleObj name="CorelPhotoPaint.Image.8" r:id="rId15" imgW="4977778" imgH="4622222" progId="CorelPhotoPaint.Image.8">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56325" y="4565650"/>
                        <a:ext cx="1265238"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566331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21116" y="76200"/>
            <a:ext cx="9122404"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2" tIns="46795" rIns="89992" bIns="46795"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buFontTx/>
              <a:buNone/>
            </a:pPr>
            <a:r>
              <a:rPr lang="cs-CZ" altLang="cs-CZ" sz="2800" b="1" dirty="0" smtClean="0">
                <a:solidFill>
                  <a:srgbClr val="000000"/>
                </a:solidFill>
                <a:cs typeface="Arial" panose="020B0604020202020204" pitchFamily="34" charset="0"/>
              </a:rPr>
              <a:t>Datování </a:t>
            </a:r>
            <a:r>
              <a:rPr lang="cs-CZ" altLang="cs-CZ" sz="2800" b="1" dirty="0">
                <a:solidFill>
                  <a:srgbClr val="000000"/>
                </a:solidFill>
                <a:cs typeface="Arial" panose="020B0604020202020204" pitchFamily="34" charset="0"/>
              </a:rPr>
              <a:t>s využitím izotopu uhlíku </a:t>
            </a:r>
            <a:r>
              <a:rPr lang="cs-CZ" altLang="cs-CZ" sz="2800" b="1" baseline="30000" dirty="0" smtClean="0">
                <a:solidFill>
                  <a:srgbClr val="000000"/>
                </a:solidFill>
                <a:cs typeface="Arial" panose="020B0604020202020204" pitchFamily="34" charset="0"/>
              </a:rPr>
              <a:t>14</a:t>
            </a:r>
            <a:r>
              <a:rPr lang="cs-CZ" altLang="cs-CZ" sz="2800" b="1" dirty="0" smtClean="0">
                <a:solidFill>
                  <a:srgbClr val="000000"/>
                </a:solidFill>
                <a:cs typeface="Arial" panose="020B0604020202020204" pitchFamily="34" charset="0"/>
              </a:rPr>
              <a:t>C</a:t>
            </a:r>
            <a:endParaRPr lang="cs-CZ" altLang="cs-CZ" sz="2800" b="1" dirty="0">
              <a:solidFill>
                <a:srgbClr val="000000"/>
              </a:solidFill>
              <a:cs typeface="Arial" panose="020B0604020202020204" pitchFamily="34" charset="0"/>
            </a:endParaRPr>
          </a:p>
        </p:txBody>
      </p:sp>
      <p:pic>
        <p:nvPicPr>
          <p:cNvPr id="51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5" y="908050"/>
            <a:ext cx="4039763"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24" name="Text Box 3"/>
          <p:cNvSpPr txBox="1">
            <a:spLocks noChangeArrowheads="1"/>
          </p:cNvSpPr>
          <p:nvPr/>
        </p:nvSpPr>
        <p:spPr bwMode="auto">
          <a:xfrm>
            <a:off x="4427553" y="908049"/>
            <a:ext cx="4465168" cy="314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2" tIns="46795" rIns="89992" bIns="46795">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endParaRPr lang="cs-CZ" altLang="cs-CZ" dirty="0">
              <a:solidFill>
                <a:srgbClr val="000000"/>
              </a:solidFill>
            </a:endParaRPr>
          </a:p>
          <a:p>
            <a:pPr eaLnBrk="1" hangingPunct="1">
              <a:buClrTx/>
              <a:buFontTx/>
              <a:buNone/>
            </a:pPr>
            <a:r>
              <a:rPr lang="cs-CZ" altLang="cs-CZ" dirty="0">
                <a:solidFill>
                  <a:srgbClr val="000000"/>
                </a:solidFill>
              </a:rPr>
              <a:t>Izotop </a:t>
            </a:r>
            <a:r>
              <a:rPr lang="cs-CZ" altLang="cs-CZ" baseline="30000" dirty="0">
                <a:solidFill>
                  <a:srgbClr val="000000"/>
                </a:solidFill>
              </a:rPr>
              <a:t>14</a:t>
            </a:r>
            <a:r>
              <a:rPr lang="cs-CZ" altLang="cs-CZ" dirty="0">
                <a:solidFill>
                  <a:srgbClr val="000000"/>
                </a:solidFill>
              </a:rPr>
              <a:t>C vzniká v horních vrstvách atmosféry;</a:t>
            </a:r>
          </a:p>
          <a:p>
            <a:pPr eaLnBrk="1" hangingPunct="1">
              <a:buClrTx/>
              <a:buFontTx/>
              <a:buNone/>
            </a:pPr>
            <a:r>
              <a:rPr lang="cs-CZ" altLang="cs-CZ" dirty="0" smtClean="0">
                <a:solidFill>
                  <a:srgbClr val="000000"/>
                </a:solidFill>
              </a:rPr>
              <a:t>Odtud </a:t>
            </a:r>
            <a:r>
              <a:rPr lang="cs-CZ" altLang="cs-CZ" dirty="0">
                <a:solidFill>
                  <a:srgbClr val="000000"/>
                </a:solidFill>
              </a:rPr>
              <a:t>přechází do živých organismů a ukládá se v nich po dobu jejich života;</a:t>
            </a:r>
          </a:p>
          <a:p>
            <a:pPr eaLnBrk="1" hangingPunct="1">
              <a:buClrTx/>
              <a:buFontTx/>
              <a:buNone/>
            </a:pPr>
            <a:r>
              <a:rPr lang="cs-CZ" altLang="cs-CZ" dirty="0" smtClean="0">
                <a:solidFill>
                  <a:srgbClr val="000000"/>
                </a:solidFill>
              </a:rPr>
              <a:t>Do </a:t>
            </a:r>
            <a:r>
              <a:rPr lang="cs-CZ" altLang="cs-CZ" dirty="0">
                <a:solidFill>
                  <a:srgbClr val="000000"/>
                </a:solidFill>
              </a:rPr>
              <a:t>flóry vlivem fotosyntézy, do fauny stravou;</a:t>
            </a:r>
          </a:p>
          <a:p>
            <a:pPr eaLnBrk="1" hangingPunct="1">
              <a:buClrTx/>
              <a:buFontTx/>
              <a:buNone/>
            </a:pPr>
            <a:r>
              <a:rPr lang="cs-CZ" altLang="cs-CZ" dirty="0" smtClean="0">
                <a:solidFill>
                  <a:srgbClr val="000000"/>
                </a:solidFill>
              </a:rPr>
              <a:t>Po </a:t>
            </a:r>
            <a:r>
              <a:rPr lang="cs-CZ" altLang="cs-CZ" dirty="0">
                <a:solidFill>
                  <a:srgbClr val="000000"/>
                </a:solidFill>
              </a:rPr>
              <a:t>úmrtí organismu se v něm izotop </a:t>
            </a:r>
            <a:r>
              <a:rPr lang="cs-CZ" altLang="cs-CZ" baseline="30000" dirty="0">
                <a:solidFill>
                  <a:srgbClr val="000000"/>
                </a:solidFill>
              </a:rPr>
              <a:t>14</a:t>
            </a:r>
            <a:r>
              <a:rPr lang="cs-CZ" altLang="cs-CZ" dirty="0">
                <a:solidFill>
                  <a:srgbClr val="000000"/>
                </a:solidFill>
              </a:rPr>
              <a:t>C přestane ukládat a dochází k jeho pozvolnému rozpadu;</a:t>
            </a:r>
          </a:p>
          <a:p>
            <a:pPr eaLnBrk="1" hangingPunct="1">
              <a:buClrTx/>
              <a:buFontTx/>
              <a:buNone/>
            </a:pPr>
            <a:endParaRPr lang="cs-CZ" altLang="cs-CZ" dirty="0">
              <a:solidFill>
                <a:srgbClr val="000000"/>
              </a:solidFill>
            </a:endParaRPr>
          </a:p>
        </p:txBody>
      </p:sp>
      <p:pic>
        <p:nvPicPr>
          <p:cNvPr id="44034" name="Picture 2" descr="https://aisforarchaeology.files.wordpress.com/2010/02/decay.gif?w=4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52" y="3975587"/>
            <a:ext cx="4335447" cy="273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310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28600" y="228600"/>
            <a:ext cx="8763000" cy="6400800"/>
          </a:xfrm>
        </p:spPr>
        <p:txBody>
          <a:bodyPr>
            <a:noAutofit/>
          </a:bodyPr>
          <a:lstStyle/>
          <a:p>
            <a:pPr marL="0" indent="0" algn="ctr" eaLnBrk="1" hangingPunct="1">
              <a:buNone/>
            </a:pPr>
            <a:r>
              <a:rPr lang="en-GB" altLang="en-US" b="1" dirty="0" smtClean="0">
                <a:latin typeface="Arial" panose="020B0604020202020204" pitchFamily="34" charset="0"/>
                <a:cs typeface="Arial" panose="020B0604020202020204" pitchFamily="34" charset="0"/>
              </a:rPr>
              <a:t>K</a:t>
            </a:r>
            <a:r>
              <a:rPr lang="cs-CZ" altLang="en-US" b="1" dirty="0" smtClean="0">
                <a:latin typeface="Arial" panose="020B0604020202020204" pitchFamily="34" charset="0"/>
                <a:cs typeface="Arial" panose="020B0604020202020204" pitchFamily="34" charset="0"/>
              </a:rPr>
              <a:t>ř</a:t>
            </a:r>
            <a:r>
              <a:rPr lang="en-GB" altLang="en-US" b="1" dirty="0" err="1" smtClean="0">
                <a:latin typeface="Arial" panose="020B0604020202020204" pitchFamily="34" charset="0"/>
                <a:cs typeface="Arial" panose="020B0604020202020204" pitchFamily="34" charset="0"/>
              </a:rPr>
              <a:t>emík</a:t>
            </a:r>
            <a:endParaRPr lang="en-GB" altLang="en-US" dirty="0" smtClean="0">
              <a:latin typeface="Arial" panose="020B0604020202020204" pitchFamily="34" charset="0"/>
              <a:cs typeface="Arial" panose="020B0604020202020204" pitchFamily="34" charset="0"/>
            </a:endParaRPr>
          </a:p>
          <a:p>
            <a:pPr marL="0" indent="0">
              <a:buNone/>
            </a:pPr>
            <a:r>
              <a:rPr lang="cs-CZ" sz="2000" dirty="0" smtClean="0">
                <a:latin typeface="Arial" panose="020B0604020202020204" pitchFamily="34" charset="0"/>
                <a:cs typeface="Arial" panose="020B0604020202020204" pitchFamily="34" charset="0"/>
              </a:rPr>
              <a:t>  Modrošedá</a:t>
            </a:r>
            <a:r>
              <a:rPr 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až</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ern</a:t>
            </a:r>
            <a:r>
              <a:rPr lang="cs-CZ" altLang="en-US" sz="2000" dirty="0">
                <a:latin typeface="Arial" panose="020B0604020202020204" pitchFamily="34" charset="0"/>
                <a:cs typeface="Arial" panose="020B0604020202020204" pitchFamily="34" charset="0"/>
              </a:rPr>
              <a:t>á</a:t>
            </a:r>
            <a:r>
              <a:rPr lang="cs-CZ" sz="2000" dirty="0">
                <a:latin typeface="Arial" panose="020B0604020202020204" pitchFamily="34" charset="0"/>
                <a:cs typeface="Arial" panose="020B0604020202020204" pitchFamily="34" charset="0"/>
              </a:rPr>
              <a:t> křehká, značně tvrdá látka. Za vysokých teplot je křemík značně reaktivní prvek, který tvoří sloučeniny s 64 stabilními prvky periodické soustavy. Křemík se vyznačuje mimořádně vysokou afinitou ke kyslíku a je proto schopen redukovat některé kovy (např. chrom) z jejich oxidů. </a:t>
            </a:r>
            <a:r>
              <a:rPr lang="cs-CZ" altLang="en-US" sz="2000" dirty="0">
                <a:latin typeface="Arial" panose="020B0604020202020204" pitchFamily="34" charset="0"/>
                <a:cs typeface="Arial" panose="020B0604020202020204" pitchFamily="34" charset="0"/>
              </a:rPr>
              <a:t>V</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kyslíku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vyšších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smtClean="0">
                <a:latin typeface="Arial" panose="020B0604020202020204" pitchFamily="34" charset="0"/>
                <a:cs typeface="Arial" panose="020B0604020202020204" pitchFamily="34" charset="0"/>
              </a:rPr>
              <a:t>í</a:t>
            </a:r>
            <a:r>
              <a:rPr lang="cs-CZ"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marL="0" indent="0">
              <a:buNone/>
            </a:pPr>
            <a:r>
              <a:rPr lang="cs-CZ" sz="2000" dirty="0" smtClean="0">
                <a:latin typeface="Arial" panose="020B0604020202020204" pitchFamily="34" charset="0"/>
                <a:cs typeface="Arial" panose="020B0604020202020204" pitchFamily="34" charset="0"/>
              </a:rPr>
              <a:t>   Sloučeniny </a:t>
            </a:r>
            <a:r>
              <a:rPr lang="cs-CZ" sz="2000" dirty="0">
                <a:latin typeface="Arial" panose="020B0604020202020204" pitchFamily="34" charset="0"/>
                <a:cs typeface="Arial" panose="020B0604020202020204" pitchFamily="34" charset="0"/>
              </a:rPr>
              <a:t>křemíku s kyslíkem jsou velmi stabilní, naopak sloučeniny křemíku s ostatními prvky jsou obvykle nestabilní a rychle se rozkládají.</a:t>
            </a:r>
          </a:p>
          <a:p>
            <a:pPr marL="0" indent="0">
              <a:buNone/>
            </a:pPr>
            <a:r>
              <a:rPr lang="cs-CZ" altLang="en-US" sz="2000" dirty="0" smtClean="0">
                <a:latin typeface="Arial" panose="020B0604020202020204" pitchFamily="34" charset="0"/>
                <a:cs typeface="Arial" panose="020B0604020202020204" pitchFamily="34" charset="0"/>
              </a:rPr>
              <a:t>   S </a:t>
            </a:r>
            <a:r>
              <a:rPr lang="en-GB" altLang="en-US" sz="2000" dirty="0" err="1" smtClean="0">
                <a:latin typeface="Arial" panose="020B0604020202020204" pitchFamily="34" charset="0"/>
                <a:cs typeface="Arial" panose="020B0604020202020204" pitchFamily="34" charset="0"/>
              </a:rPr>
              <a:t>kyselinami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vyjma</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HF</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nereaguje</a:t>
            </a:r>
            <a:r>
              <a:rPr lang="en-GB" alt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dobře </a:t>
            </a:r>
            <a:r>
              <a:rPr lang="cs-CZ" sz="2000" dirty="0">
                <a:latin typeface="Arial" panose="020B0604020202020204" pitchFamily="34" charset="0"/>
                <a:cs typeface="Arial" panose="020B0604020202020204" pitchFamily="34" charset="0"/>
              </a:rPr>
              <a:t>reaguje se směsí koncentrovaných kyselin fluorovodíkové a dusičné za vzniku komplexní kyseliny </a:t>
            </a:r>
            <a:r>
              <a:rPr lang="cs-CZ" sz="2000" dirty="0" err="1">
                <a:latin typeface="Arial" panose="020B0604020202020204" pitchFamily="34" charset="0"/>
                <a:cs typeface="Arial" panose="020B0604020202020204" pitchFamily="34" charset="0"/>
              </a:rPr>
              <a:t>hexafluorokřemičité</a:t>
            </a:r>
            <a:r>
              <a:rPr lang="cs-CZ" sz="2000" dirty="0">
                <a:latin typeface="Arial" panose="020B0604020202020204" pitchFamily="34" charset="0"/>
                <a:cs typeface="Arial" panose="020B0604020202020204" pitchFamily="34" charset="0"/>
              </a:rPr>
              <a:t>:</a:t>
            </a:r>
          </a:p>
          <a:p>
            <a:pPr marL="0" indent="0">
              <a:buNone/>
            </a:pPr>
            <a:r>
              <a:rPr lang="cs-CZ" sz="2000" dirty="0" smtClean="0">
                <a:latin typeface="Arial" panose="020B0604020202020204" pitchFamily="34" charset="0"/>
                <a:cs typeface="Arial" panose="020B0604020202020204" pitchFamily="34" charset="0"/>
              </a:rPr>
              <a:t>	3Si </a:t>
            </a:r>
            <a:r>
              <a:rPr lang="cs-CZ" sz="2000" dirty="0">
                <a:latin typeface="Arial" panose="020B0604020202020204" pitchFamily="34" charset="0"/>
                <a:cs typeface="Arial" panose="020B0604020202020204" pitchFamily="34" charset="0"/>
              </a:rPr>
              <a:t>+ 4HNO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+ 18HF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+ 4NO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marL="0" indent="0">
              <a:buNone/>
            </a:pPr>
            <a:r>
              <a:rPr lang="cs-CZ" sz="2000" dirty="0">
                <a:latin typeface="Arial" panose="020B0604020202020204" pitchFamily="34" charset="0"/>
                <a:cs typeface="Arial" panose="020B0604020202020204" pitchFamily="34" charset="0"/>
              </a:rPr>
              <a:t>V přítomnosti silných oxidačních činidel reaguje obdobně se samotnou koncentrovanou kyselinou </a:t>
            </a:r>
            <a:r>
              <a:rPr lang="cs-CZ" sz="2000" dirty="0" err="1" smtClean="0">
                <a:latin typeface="Arial" panose="020B0604020202020204" pitchFamily="34" charset="0"/>
                <a:cs typeface="Arial" panose="020B0604020202020204" pitchFamily="34" charset="0"/>
              </a:rPr>
              <a:t>fluorovodíkov</a:t>
            </a:r>
            <a:r>
              <a:rPr lang="en-US" sz="2000" dirty="0" smtClean="0">
                <a:latin typeface="Arial" panose="020B0604020202020204" pitchFamily="34" charset="0"/>
                <a:cs typeface="Arial" panose="020B0604020202020204" pitchFamily="34" charset="0"/>
              </a:rPr>
              <a:t>o</a:t>
            </a:r>
            <a:r>
              <a:rPr lang="cs-CZ" sz="2000" dirty="0" smtClean="0">
                <a:latin typeface="Arial" panose="020B0604020202020204" pitchFamily="34" charset="0"/>
                <a:cs typeface="Arial" panose="020B0604020202020204" pitchFamily="34" charset="0"/>
              </a:rPr>
              <a:t>u</a:t>
            </a:r>
            <a:r>
              <a:rPr lang="cs-CZ" sz="2000" dirty="0">
                <a:latin typeface="Arial" panose="020B0604020202020204" pitchFamily="34" charset="0"/>
                <a:cs typeface="Arial" panose="020B0604020202020204" pitchFamily="34" charset="0"/>
              </a:rPr>
              <a:t>:</a:t>
            </a:r>
          </a:p>
          <a:p>
            <a:pPr marL="0" indent="0">
              <a:buNone/>
            </a:pPr>
            <a:r>
              <a:rPr lang="cs-CZ" sz="2000" dirty="0" smtClean="0">
                <a:latin typeface="Arial" panose="020B0604020202020204" pitchFamily="34" charset="0"/>
                <a:cs typeface="Arial" panose="020B0604020202020204" pitchFamily="34" charset="0"/>
              </a:rPr>
              <a:t>		3Si </a:t>
            </a:r>
            <a:r>
              <a:rPr lang="cs-CZ" sz="2000" dirty="0">
                <a:latin typeface="Arial" panose="020B0604020202020204" pitchFamily="34" charset="0"/>
                <a:cs typeface="Arial" panose="020B0604020202020204" pitchFamily="34" charset="0"/>
              </a:rPr>
              <a:t>+ 18HF + 2KClO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+ 2KCl + 6H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smtClean="0">
                <a:latin typeface="Arial" panose="020B0604020202020204" pitchFamily="34" charset="0"/>
                <a:cs typeface="Arial" panose="020B0604020202020204" pitchFamily="34" charset="0"/>
              </a:rPr>
              <a:t>		Si </a:t>
            </a:r>
            <a:r>
              <a:rPr lang="cs-CZ" sz="2000" dirty="0">
                <a:latin typeface="Arial" panose="020B0604020202020204" pitchFamily="34" charset="0"/>
                <a:cs typeface="Arial" panose="020B0604020202020204" pitchFamily="34" charset="0"/>
              </a:rPr>
              <a:t>+ 6HF + KNO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[SiF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+ 2KNO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s </a:t>
            </a:r>
            <a:r>
              <a:rPr lang="en-GB" altLang="en-US" sz="2000" dirty="0" err="1" smtClean="0">
                <a:latin typeface="Arial" panose="020B0604020202020204" pitchFamily="34" charset="0"/>
                <a:cs typeface="Arial" panose="020B0604020202020204" pitchFamily="34" charset="0"/>
              </a:rPr>
              <a:t>hydroxidy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varu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poskytuje</a:t>
            </a:r>
            <a:r>
              <a:rPr lang="en-GB" altLang="en-US" sz="2000" dirty="0" smtClean="0">
                <a:latin typeface="Arial" panose="020B0604020202020204" pitchFamily="34" charset="0"/>
                <a:cs typeface="Arial" panose="020B0604020202020204" pitchFamily="34" charset="0"/>
              </a:rPr>
              <a:t> k</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emi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itany</a:t>
            </a:r>
            <a:r>
              <a:rPr lang="en-GB" altLang="en-US" sz="2000" dirty="0" smtClean="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Si + 2OH </a:t>
            </a:r>
            <a:r>
              <a:rPr lang="en-GB" altLang="en-US" sz="2000" b="1" baseline="30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 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O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SiO</a:t>
            </a:r>
            <a:r>
              <a:rPr lang="en-GB" altLang="en-US" sz="2000" baseline="-25000" dirty="0" smtClean="0">
                <a:latin typeface="Arial" panose="020B0604020202020204" pitchFamily="34" charset="0"/>
                <a:cs typeface="Arial" panose="020B0604020202020204" pitchFamily="34" charset="0"/>
              </a:rPr>
              <a:t>3</a:t>
            </a:r>
            <a:r>
              <a:rPr lang="en-GB" altLang="en-US" sz="2000" b="1" baseline="30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+ 2H</a:t>
            </a:r>
            <a:r>
              <a:rPr lang="en-GB" altLang="en-US" sz="2000" baseline="-25000" dirty="0" smtClean="0">
                <a:latin typeface="Arial" panose="020B0604020202020204" pitchFamily="34" charset="0"/>
                <a:cs typeface="Arial" panose="020B0604020202020204" pitchFamily="34" charset="0"/>
              </a:rPr>
              <a:t>2</a:t>
            </a:r>
            <a:endParaRPr lang="cs-CZ" altLang="en-US" sz="2000" baseline="-25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6536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763000" cy="655564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Při teplotě 400°C reaguje amorfní křemík s vodní párou za vzniku oxidu křemičitého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p>
          <a:p>
            <a:r>
              <a:rPr lang="cs-CZ" sz="2000" dirty="0" smtClean="0">
                <a:latin typeface="Arial" panose="020B0604020202020204" pitchFamily="34" charset="0"/>
                <a:cs typeface="Arial" panose="020B0604020202020204" pitchFamily="34" charset="0"/>
              </a:rPr>
              <a:t>		Si </a:t>
            </a:r>
            <a:r>
              <a:rPr lang="cs-CZ" sz="2000" dirty="0">
                <a:latin typeface="Arial" panose="020B0604020202020204" pitchFamily="34" charset="0"/>
                <a:cs typeface="Arial" panose="020B0604020202020204" pitchFamily="34" charset="0"/>
              </a:rPr>
              <a:t>+ 2H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Již za laboratorní teploty prudce reaguje s halogenidy </a:t>
            </a:r>
            <a:r>
              <a:rPr lang="cs-CZ" sz="2000" dirty="0" err="1">
                <a:latin typeface="Arial" panose="020B0604020202020204" pitchFamily="34" charset="0"/>
                <a:cs typeface="Arial" panose="020B0604020202020204" pitchFamily="34" charset="0"/>
              </a:rPr>
              <a:t>nitrosylu</a:t>
            </a:r>
            <a:r>
              <a:rPr lang="cs-CZ" sz="2000" dirty="0">
                <a:latin typeface="Arial" panose="020B0604020202020204" pitchFamily="34" charset="0"/>
                <a:cs typeface="Arial" panose="020B0604020202020204" pitchFamily="34" charset="0"/>
              </a:rPr>
              <a:t>:</a:t>
            </a:r>
          </a:p>
          <a:p>
            <a:r>
              <a:rPr lang="cs-CZ" sz="2000" dirty="0" smtClean="0">
                <a:latin typeface="Arial" panose="020B0604020202020204" pitchFamily="34" charset="0"/>
                <a:cs typeface="Arial" panose="020B0604020202020204" pitchFamily="34" charset="0"/>
              </a:rPr>
              <a:t>		Si </a:t>
            </a:r>
            <a:r>
              <a:rPr lang="cs-CZ" sz="2000" dirty="0">
                <a:latin typeface="Arial" panose="020B0604020202020204" pitchFamily="34" charset="0"/>
                <a:cs typeface="Arial" panose="020B0604020202020204" pitchFamily="34" charset="0"/>
              </a:rPr>
              <a:t>+ 4(NO)Cl → SiCl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+ 4NO</a:t>
            </a:r>
          </a:p>
          <a:p>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Podobně </a:t>
            </a:r>
            <a:r>
              <a:rPr lang="cs-CZ" sz="2000" dirty="0">
                <a:latin typeface="Arial" panose="020B0604020202020204" pitchFamily="34" charset="0"/>
                <a:cs typeface="Arial" panose="020B0604020202020204" pitchFamily="34" charset="0"/>
              </a:rPr>
              <a:t>jako uhlík je i křemík schopen tvořit </a:t>
            </a:r>
            <a:r>
              <a:rPr lang="cs-CZ" sz="2000" dirty="0" smtClean="0">
                <a:latin typeface="Arial" panose="020B0604020202020204" pitchFamily="34" charset="0"/>
                <a:cs typeface="Arial" panose="020B0604020202020204" pitchFamily="34" charset="0"/>
              </a:rPr>
              <a:t>řetězce </a:t>
            </a:r>
            <a:r>
              <a:rPr lang="en-US" sz="2000" dirty="0">
                <a:latin typeface="Arial" panose="020B0604020202020204" pitchFamily="34" charset="0"/>
                <a:cs typeface="Arial" panose="020B0604020202020204" pitchFamily="34" charset="0"/>
              </a:rPr>
              <a:t>(</a:t>
            </a:r>
            <a:r>
              <a:rPr lang="cs-CZ" sz="2000" b="1" dirty="0" smtClean="0">
                <a:latin typeface="Arial" panose="020B0604020202020204" pitchFamily="34" charset="0"/>
                <a:cs typeface="Arial" panose="020B0604020202020204" pitchFamily="34" charset="0"/>
              </a:rPr>
              <a:t>silany</a:t>
            </a:r>
            <a:r>
              <a:rPr lang="en-US" sz="2000" dirty="0" smtClean="0">
                <a:latin typeface="Arial" panose="020B0604020202020204" pitchFamily="34" charset="0"/>
                <a:cs typeface="Arial" panose="020B0604020202020204" pitchFamily="34" charset="0"/>
              </a:rPr>
              <a:t>)</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Křemíkové řetězce jsou méně stabilní, než uhlíkové. Křemík, na rozdíl od uhlíku, není schopen v řetězcích tvořit dvojné a trojné vazby. </a:t>
            </a:r>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Velmi </a:t>
            </a:r>
            <a:r>
              <a:rPr lang="cs-CZ" sz="2000" dirty="0">
                <a:latin typeface="Arial" panose="020B0604020202020204" pitchFamily="34" charset="0"/>
                <a:cs typeface="Arial" panose="020B0604020202020204" pitchFamily="34" charset="0"/>
              </a:rPr>
              <a:t>stabilní řetězce naopak tvoří </a:t>
            </a:r>
            <a:r>
              <a:rPr lang="cs-CZ" sz="2000" b="1" dirty="0" err="1">
                <a:latin typeface="Arial" panose="020B0604020202020204" pitchFamily="34" charset="0"/>
                <a:cs typeface="Arial" panose="020B0604020202020204" pitchFamily="34" charset="0"/>
              </a:rPr>
              <a:t>siloxany</a:t>
            </a:r>
            <a:r>
              <a:rPr lang="cs-CZ" sz="2000" dirty="0">
                <a:latin typeface="Arial" panose="020B0604020202020204" pitchFamily="34" charset="0"/>
                <a:cs typeface="Arial" panose="020B0604020202020204" pitchFamily="34" charset="0"/>
              </a:rPr>
              <a:t>, pro které je charakteristická vazba Si-O-Si</a:t>
            </a:r>
            <a:r>
              <a:rPr lang="cs-CZ"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endParaRPr lang="cs-CZ" sz="2000" dirty="0" smtClean="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V přírodě se křemík vyskytuje výhradně ve sloučeninách, ve kterých vystupuje v oxidačním čísle IV, vzácně též II. </a:t>
            </a:r>
            <a:endParaRPr lang="cs-CZ" sz="2000" dirty="0" smtClean="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Přírodní </a:t>
            </a:r>
            <a:r>
              <a:rPr lang="cs-CZ" sz="2000" dirty="0">
                <a:latin typeface="Arial" panose="020B0604020202020204" pitchFamily="34" charset="0"/>
                <a:cs typeface="Arial" panose="020B0604020202020204" pitchFamily="34" charset="0"/>
              </a:rPr>
              <a:t>křemík je směsí 3 stabilních izotopů (</a:t>
            </a:r>
            <a:r>
              <a:rPr lang="cs-CZ" sz="2000" i="1" dirty="0">
                <a:latin typeface="Arial" panose="020B0604020202020204" pitchFamily="34" charset="0"/>
                <a:cs typeface="Arial" panose="020B0604020202020204" pitchFamily="34" charset="0"/>
              </a:rPr>
              <a:t>92,2% izotopu 28, 4,7% křemíku 29 a 3,1% křemíku 30</a:t>
            </a:r>
            <a:r>
              <a:rPr lang="cs-CZ" sz="2000" dirty="0">
                <a:latin typeface="Arial" panose="020B0604020202020204" pitchFamily="34" charset="0"/>
                <a:cs typeface="Arial" panose="020B0604020202020204" pitchFamily="34" charset="0"/>
              </a:rPr>
              <a:t>). Uměle připraveno dalších sedm nestabilních izotopů křemíku.</a:t>
            </a:r>
          </a:p>
          <a:p>
            <a:r>
              <a:rPr lang="cs-CZ" sz="2000" dirty="0" smtClean="0">
                <a:latin typeface="Arial" panose="020B0604020202020204" pitchFamily="34" charset="0"/>
                <a:cs typeface="Arial" panose="020B0604020202020204" pitchFamily="34" charset="0"/>
              </a:rPr>
              <a:t>  Křemík </a:t>
            </a:r>
            <a:r>
              <a:rPr lang="cs-CZ" sz="2000" dirty="0">
                <a:latin typeface="Arial" panose="020B0604020202020204" pitchFamily="34" charset="0"/>
                <a:cs typeface="Arial" panose="020B0604020202020204" pitchFamily="34" charset="0"/>
              </a:rPr>
              <a:t>je po kyslíku druhý nejrozšířenější chemický prvek na Zemi. Obsah křemíku v zemské kůře je 26 </a:t>
            </a:r>
            <a:r>
              <a:rPr lang="en-US" sz="2000" dirty="0" err="1" smtClean="0">
                <a:latin typeface="Arial" panose="020B0604020202020204" pitchFamily="34" charset="0"/>
                <a:cs typeface="Arial" panose="020B0604020202020204" pitchFamily="34" charset="0"/>
              </a:rPr>
              <a:t>hm</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Nejdůležitějším minerálem křemíku je křemen -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p>
          <a:p>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083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763000" cy="6555641"/>
          </a:xfrm>
          <a:prstGeom prst="rect">
            <a:avLst/>
          </a:prstGeom>
        </p:spPr>
        <p:txBody>
          <a:bodyPr wrap="square">
            <a:spAutoFit/>
          </a:bodyPr>
          <a:lstStyle/>
          <a:p>
            <a:r>
              <a:rPr lang="cs-CZ" sz="2000" b="1" dirty="0" smtClean="0">
                <a:latin typeface="Arial" panose="020B0604020202020204" pitchFamily="34" charset="0"/>
                <a:cs typeface="Arial" panose="020B0604020202020204" pitchFamily="34" charset="0"/>
              </a:rPr>
              <a:t>Výroba </a:t>
            </a:r>
            <a:r>
              <a:rPr lang="cs-CZ" sz="2000" b="1" dirty="0">
                <a:latin typeface="Arial" panose="020B0604020202020204" pitchFamily="34" charset="0"/>
                <a:cs typeface="Arial" panose="020B0604020202020204" pitchFamily="34" charset="0"/>
              </a:rPr>
              <a:t>křemíku </a:t>
            </a:r>
            <a:endParaRPr lang="cs-CZ" sz="2000" b="1" dirty="0" smtClean="0">
              <a:latin typeface="Arial" panose="020B0604020202020204" pitchFamily="34" charset="0"/>
              <a:cs typeface="Arial" panose="020B0604020202020204" pitchFamily="34" charset="0"/>
            </a:endParaRPr>
          </a:p>
          <a:p>
            <a:endParaRPr lang="cs-CZ" sz="2000" b="1" dirty="0" smtClean="0">
              <a:latin typeface="Arial" panose="020B0604020202020204" pitchFamily="34" charset="0"/>
              <a:cs typeface="Arial" panose="020B0604020202020204" pitchFamily="34" charset="0"/>
            </a:endParaRPr>
          </a:p>
          <a:p>
            <a:r>
              <a:rPr lang="cs-CZ" sz="2000" b="1" dirty="0" smtClean="0">
                <a:latin typeface="Arial" panose="020B0604020202020204" pitchFamily="34" charset="0"/>
                <a:cs typeface="Arial" panose="020B0604020202020204" pitchFamily="34" charset="0"/>
              </a:rPr>
              <a:t>   pro </a:t>
            </a:r>
            <a:r>
              <a:rPr lang="cs-CZ" sz="2000" b="1" dirty="0">
                <a:latin typeface="Arial" panose="020B0604020202020204" pitchFamily="34" charset="0"/>
                <a:cs typeface="Arial" panose="020B0604020202020204" pitchFamily="34" charset="0"/>
              </a:rPr>
              <a:t>metalurgické použití </a:t>
            </a:r>
            <a:r>
              <a:rPr lang="cs-CZ" sz="2000" dirty="0">
                <a:latin typeface="Arial" panose="020B0604020202020204" pitchFamily="34" charset="0"/>
                <a:cs typeface="Arial" panose="020B0604020202020204" pitchFamily="34" charset="0"/>
              </a:rPr>
              <a:t>spočívá v redukci taveniny oxidu křemičitého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uhlíkem v elektrické obloukové peci při teplotě </a:t>
            </a:r>
            <a:r>
              <a:rPr lang="cs-CZ" sz="2000" dirty="0" smtClean="0">
                <a:latin typeface="Arial" panose="020B0604020202020204" pitchFamily="34" charset="0"/>
                <a:cs typeface="Arial" panose="020B0604020202020204" pitchFamily="34" charset="0"/>
              </a:rPr>
              <a:t>2000 °</a:t>
            </a:r>
            <a:r>
              <a:rPr lang="cs-CZ" sz="2000" dirty="0">
                <a:latin typeface="Arial" panose="020B0604020202020204" pitchFamily="34" charset="0"/>
                <a:cs typeface="Arial" panose="020B0604020202020204" pitchFamily="34" charset="0"/>
              </a:rPr>
              <a:t>C za přítomnosti železa jako katalyzátoru. Termická redukce uhlíkem probíhá v několika stupních, průběh redukce oxidu křemičitého popisují rovnice:</a:t>
            </a:r>
          </a:p>
          <a:p>
            <a:r>
              <a:rPr lang="cs-CZ" sz="2000" dirty="0" smtClean="0">
                <a:latin typeface="Arial" panose="020B0604020202020204" pitchFamily="34" charset="0"/>
                <a:cs typeface="Arial" panose="020B0604020202020204" pitchFamily="34" charset="0"/>
              </a:rPr>
              <a:t>		SiO</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C → </a:t>
            </a:r>
            <a:r>
              <a:rPr lang="cs-CZ" sz="2000" dirty="0" err="1">
                <a:latin typeface="Arial" panose="020B0604020202020204" pitchFamily="34" charset="0"/>
                <a:cs typeface="Arial" panose="020B0604020202020204" pitchFamily="34" charset="0"/>
              </a:rPr>
              <a:t>SiO</a:t>
            </a:r>
            <a:r>
              <a:rPr lang="cs-CZ" sz="2000" dirty="0">
                <a:latin typeface="Arial" panose="020B0604020202020204" pitchFamily="34" charset="0"/>
                <a:cs typeface="Arial" panose="020B0604020202020204" pitchFamily="34" charset="0"/>
              </a:rPr>
              <a:t> + CO </a:t>
            </a:r>
            <a:br>
              <a:rPr lang="cs-CZ" sz="2000" dirty="0">
                <a:latin typeface="Arial" panose="020B0604020202020204" pitchFamily="34" charset="0"/>
                <a:cs typeface="Arial" panose="020B0604020202020204" pitchFamily="34" charset="0"/>
              </a:rPr>
            </a:br>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SiO</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+ 2C → </a:t>
            </a:r>
            <a:r>
              <a:rPr lang="cs-CZ" sz="2000" dirty="0" err="1">
                <a:latin typeface="Arial" panose="020B0604020202020204" pitchFamily="34" charset="0"/>
                <a:cs typeface="Arial" panose="020B0604020202020204" pitchFamily="34" charset="0"/>
              </a:rPr>
              <a:t>SiC</a:t>
            </a:r>
            <a:r>
              <a:rPr lang="cs-CZ" sz="2000" dirty="0">
                <a:latin typeface="Arial" panose="020B0604020202020204" pitchFamily="34" charset="0"/>
                <a:cs typeface="Arial" panose="020B0604020202020204" pitchFamily="34" charset="0"/>
              </a:rPr>
              <a:t> + CO </a:t>
            </a:r>
            <a:br>
              <a:rPr lang="cs-CZ" sz="2000" dirty="0">
                <a:latin typeface="Arial" panose="020B0604020202020204" pitchFamily="34" charset="0"/>
                <a:cs typeface="Arial" panose="020B0604020202020204" pitchFamily="34" charset="0"/>
              </a:rPr>
            </a:br>
            <a:r>
              <a:rPr lang="cs-CZ" sz="2000" dirty="0" smtClean="0">
                <a:latin typeface="Arial" panose="020B0604020202020204" pitchFamily="34" charset="0"/>
                <a:cs typeface="Arial" panose="020B0604020202020204" pitchFamily="34" charset="0"/>
              </a:rPr>
              <a:t>		2SiC </a:t>
            </a:r>
            <a:r>
              <a:rPr lang="cs-CZ" sz="2000" dirty="0">
                <a:latin typeface="Arial" panose="020B0604020202020204" pitchFamily="34" charset="0"/>
                <a:cs typeface="Arial" panose="020B0604020202020204" pitchFamily="34" charset="0"/>
              </a:rPr>
              <a:t>+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3Si + 2CO</a:t>
            </a:r>
          </a:p>
          <a:p>
            <a:endParaRPr lang="cs-CZ" sz="2000" dirty="0" smtClean="0">
              <a:latin typeface="Arial" panose="020B0604020202020204" pitchFamily="34" charset="0"/>
              <a:cs typeface="Arial" panose="020B0604020202020204" pitchFamily="34" charset="0"/>
            </a:endParaRPr>
          </a:p>
          <a:p>
            <a:r>
              <a:rPr lang="cs-CZ" sz="2000" b="1" dirty="0" smtClean="0">
                <a:latin typeface="Arial" panose="020B0604020202020204" pitchFamily="34" charset="0"/>
                <a:cs typeface="Arial" panose="020B0604020202020204" pitchFamily="34" charset="0"/>
              </a:rPr>
              <a:t>   pro </a:t>
            </a:r>
            <a:r>
              <a:rPr lang="cs-CZ" sz="2000" b="1" dirty="0">
                <a:latin typeface="Arial" panose="020B0604020202020204" pitchFamily="34" charset="0"/>
                <a:cs typeface="Arial" panose="020B0604020202020204" pitchFamily="34" charset="0"/>
              </a:rPr>
              <a:t>výrobu polovodičů </a:t>
            </a:r>
            <a:r>
              <a:rPr lang="cs-CZ" sz="2000" dirty="0">
                <a:latin typeface="Arial" panose="020B0604020202020204" pitchFamily="34" charset="0"/>
                <a:cs typeface="Arial" panose="020B0604020202020204" pitchFamily="34" charset="0"/>
              </a:rPr>
              <a:t>se provádí redukcí halogenidů křemíku pomocí </a:t>
            </a:r>
            <a:r>
              <a:rPr lang="cs-CZ" sz="2000" u="sng" dirty="0">
                <a:latin typeface="Arial" panose="020B0604020202020204" pitchFamily="34" charset="0"/>
                <a:cs typeface="Arial" panose="020B0604020202020204" pitchFamily="34" charset="0"/>
              </a:rPr>
              <a:t>hořčíku</a:t>
            </a:r>
            <a:r>
              <a:rPr lang="cs-CZ" sz="2000" dirty="0">
                <a:latin typeface="Arial" panose="020B0604020202020204" pitchFamily="34" charset="0"/>
                <a:cs typeface="Arial" panose="020B0604020202020204" pitchFamily="34" charset="0"/>
              </a:rPr>
              <a:t>, </a:t>
            </a:r>
            <a:r>
              <a:rPr lang="cs-CZ" sz="2000" u="sng" dirty="0">
                <a:latin typeface="Arial" panose="020B0604020202020204" pitchFamily="34" charset="0"/>
                <a:cs typeface="Arial" panose="020B0604020202020204" pitchFamily="34" charset="0"/>
              </a:rPr>
              <a:t>zinku</a:t>
            </a:r>
            <a:r>
              <a:rPr lang="cs-CZ" sz="2000" dirty="0">
                <a:latin typeface="Arial" panose="020B0604020202020204" pitchFamily="34" charset="0"/>
                <a:cs typeface="Arial" panose="020B0604020202020204" pitchFamily="34" charset="0"/>
              </a:rPr>
              <a:t> nebo </a:t>
            </a:r>
            <a:r>
              <a:rPr lang="cs-CZ" sz="2000" u="sng" dirty="0">
                <a:latin typeface="Arial" panose="020B0604020202020204" pitchFamily="34" charset="0"/>
                <a:cs typeface="Arial" panose="020B0604020202020204" pitchFamily="34" charset="0"/>
              </a:rPr>
              <a:t>hliníku</a:t>
            </a:r>
            <a:r>
              <a:rPr lang="cs-CZ" sz="2000" dirty="0">
                <a:latin typeface="Arial" panose="020B0604020202020204" pitchFamily="34" charset="0"/>
                <a:cs typeface="Arial" panose="020B0604020202020204" pitchFamily="34" charset="0"/>
              </a:rPr>
              <a:t>. Pro výrobu polovodičů se křemík dále rafinuje na velmi vysokou </a:t>
            </a:r>
            <a:r>
              <a:rPr lang="cs-CZ" sz="2000" dirty="0" smtClean="0">
                <a:latin typeface="Arial" panose="020B0604020202020204" pitchFamily="34" charset="0"/>
                <a:cs typeface="Arial" panose="020B0604020202020204" pitchFamily="34" charset="0"/>
              </a:rPr>
              <a:t>čistotu.</a:t>
            </a:r>
          </a:p>
          <a:p>
            <a:endParaRPr lang="cs-CZ" sz="2000" dirty="0" smtClean="0">
              <a:latin typeface="Arial" panose="020B0604020202020204" pitchFamily="34" charset="0"/>
              <a:cs typeface="Arial" panose="020B0604020202020204" pitchFamily="34" charset="0"/>
            </a:endParaRPr>
          </a:p>
          <a:p>
            <a:r>
              <a:rPr lang="cs-CZ" sz="2000" b="1" dirty="0" smtClean="0">
                <a:latin typeface="Arial" panose="020B0604020202020204" pitchFamily="34" charset="0"/>
                <a:cs typeface="Arial" panose="020B0604020202020204" pitchFamily="34" charset="0"/>
              </a:rPr>
              <a:t>Rafinace </a:t>
            </a:r>
            <a:r>
              <a:rPr lang="cs-CZ" sz="2000" b="1" dirty="0">
                <a:latin typeface="Arial" panose="020B0604020202020204" pitchFamily="34" charset="0"/>
                <a:cs typeface="Arial" panose="020B0604020202020204" pitchFamily="34" charset="0"/>
              </a:rPr>
              <a:t>křemíku pro výrobu polovodičů</a:t>
            </a:r>
          </a:p>
          <a:p>
            <a:r>
              <a:rPr lang="cs-CZ" sz="2000" b="1" dirty="0" smtClean="0">
                <a:latin typeface="Arial" panose="020B0604020202020204" pitchFamily="34" charset="0"/>
                <a:cs typeface="Arial" panose="020B0604020202020204" pitchFamily="34" charset="0"/>
              </a:rPr>
              <a:t> </a:t>
            </a:r>
          </a:p>
          <a:p>
            <a:r>
              <a:rPr lang="cs-CZ" sz="2000" b="1" dirty="0" smtClean="0">
                <a:latin typeface="Arial" panose="020B0604020202020204" pitchFamily="34" charset="0"/>
                <a:cs typeface="Arial" panose="020B0604020202020204" pitchFamily="34" charset="0"/>
              </a:rPr>
              <a:t> </a:t>
            </a:r>
            <a:r>
              <a:rPr lang="cs-CZ" sz="2000" b="1" dirty="0" err="1" smtClean="0">
                <a:latin typeface="Arial" panose="020B0604020202020204" pitchFamily="34" charset="0"/>
                <a:cs typeface="Arial" panose="020B0604020202020204" pitchFamily="34" charset="0"/>
              </a:rPr>
              <a:t>Siemensův</a:t>
            </a:r>
            <a:r>
              <a:rPr lang="cs-CZ" sz="2000" b="1" dirty="0" smtClean="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postup</a:t>
            </a:r>
            <a:r>
              <a:rPr lang="cs-CZ" sz="2000" dirty="0">
                <a:latin typeface="Arial" panose="020B0604020202020204" pitchFamily="34" charset="0"/>
                <a:cs typeface="Arial" panose="020B0604020202020204" pitchFamily="34" charset="0"/>
              </a:rPr>
              <a:t>:  působení chlorovodíku na surový křemík ve fluidním reaktoru za vzniku </a:t>
            </a:r>
            <a:r>
              <a:rPr lang="cs-CZ" sz="2000" dirty="0" err="1">
                <a:latin typeface="Arial" panose="020B0604020202020204" pitchFamily="34" charset="0"/>
                <a:cs typeface="Arial" panose="020B0604020202020204" pitchFamily="34" charset="0"/>
              </a:rPr>
              <a:t>trichlorsilanu</a:t>
            </a:r>
            <a:r>
              <a:rPr lang="cs-CZ" sz="2000" dirty="0">
                <a:latin typeface="Arial" panose="020B0604020202020204" pitchFamily="34" charset="0"/>
                <a:cs typeface="Arial" panose="020B0604020202020204" pitchFamily="34" charset="0"/>
              </a:rPr>
              <a:t> HSiCl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Si </a:t>
            </a:r>
            <a:r>
              <a:rPr lang="cs-CZ" sz="2000" dirty="0">
                <a:latin typeface="Arial" panose="020B0604020202020204" pitchFamily="34" charset="0"/>
                <a:cs typeface="Arial" panose="020B0604020202020204" pitchFamily="34" charset="0"/>
              </a:rPr>
              <a:t>+ 3HCl → HSiCl</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Těkavý </a:t>
            </a:r>
            <a:r>
              <a:rPr lang="cs-CZ" sz="2000" dirty="0" err="1">
                <a:latin typeface="Arial" panose="020B0604020202020204" pitchFamily="34" charset="0"/>
                <a:cs typeface="Arial" panose="020B0604020202020204" pitchFamily="34" charset="0"/>
              </a:rPr>
              <a:t>trichlorsilan</a:t>
            </a:r>
            <a:r>
              <a:rPr lang="cs-CZ" sz="2000" dirty="0">
                <a:latin typeface="Arial" panose="020B0604020202020204" pitchFamily="34" charset="0"/>
                <a:cs typeface="Arial" panose="020B0604020202020204" pitchFamily="34" charset="0"/>
              </a:rPr>
              <a:t> se po rafinaci destilací termicky rozkládá v redukčním prostředí při teplotě okolo 1100°C a posléze krystalizuje</a:t>
            </a:r>
            <a:r>
              <a:rPr lang="cs-CZ"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1401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228600"/>
            <a:ext cx="8686800" cy="4401205"/>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Rafinace křemíku pro výrobu polovodičů</a:t>
            </a:r>
          </a:p>
          <a:p>
            <a:r>
              <a:rPr lang="cs-CZ" sz="2000" b="1" dirty="0" smtClean="0">
                <a:latin typeface="Arial" panose="020B0604020202020204" pitchFamily="34" charset="0"/>
                <a:cs typeface="Arial" panose="020B0604020202020204" pitchFamily="34" charset="0"/>
              </a:rPr>
              <a:t> </a:t>
            </a:r>
          </a:p>
          <a:p>
            <a:r>
              <a:rPr lang="cs-CZ" sz="2000" b="1" dirty="0" smtClean="0">
                <a:latin typeface="Arial" panose="020B0604020202020204" pitchFamily="34" charset="0"/>
                <a:cs typeface="Arial" panose="020B0604020202020204" pitchFamily="34" charset="0"/>
              </a:rPr>
              <a:t>  </a:t>
            </a:r>
            <a:r>
              <a:rPr lang="cs-CZ" sz="2000" b="1" dirty="0" err="1" smtClean="0">
                <a:latin typeface="Arial" panose="020B0604020202020204" pitchFamily="34" charset="0"/>
                <a:cs typeface="Arial" panose="020B0604020202020204" pitchFamily="34" charset="0"/>
              </a:rPr>
              <a:t>DuPontův</a:t>
            </a:r>
            <a:r>
              <a:rPr lang="cs-CZ" sz="2000" b="1" dirty="0" smtClean="0">
                <a:latin typeface="Arial" panose="020B0604020202020204" pitchFamily="34" charset="0"/>
                <a:cs typeface="Arial" panose="020B0604020202020204" pitchFamily="34" charset="0"/>
              </a:rPr>
              <a:t> postup: </a:t>
            </a:r>
            <a:r>
              <a:rPr lang="cs-CZ" sz="2000" dirty="0" smtClean="0">
                <a:latin typeface="Arial" panose="020B0604020202020204" pitchFamily="34" charset="0"/>
                <a:cs typeface="Arial" panose="020B0604020202020204" pitchFamily="34" charset="0"/>
              </a:rPr>
              <a:t> tepelný rozklad </a:t>
            </a:r>
            <a:r>
              <a:rPr lang="cs-CZ" sz="2000" dirty="0">
                <a:latin typeface="Arial" panose="020B0604020202020204" pitchFamily="34" charset="0"/>
                <a:cs typeface="Arial" panose="020B0604020202020204" pitchFamily="34" charset="0"/>
              </a:rPr>
              <a:t>chloridu křemičitého na vysoce čistém zinku při teplotě </a:t>
            </a:r>
            <a:r>
              <a:rPr lang="cs-CZ" sz="2000" dirty="0" smtClean="0">
                <a:latin typeface="Arial" panose="020B0604020202020204" pitchFamily="34" charset="0"/>
                <a:cs typeface="Arial" panose="020B0604020202020204" pitchFamily="34" charset="0"/>
              </a:rPr>
              <a:t>950 °</a:t>
            </a:r>
            <a:r>
              <a:rPr lang="cs-CZ" sz="2000" dirty="0">
                <a:latin typeface="Arial" panose="020B0604020202020204" pitchFamily="34" charset="0"/>
                <a:cs typeface="Arial" panose="020B0604020202020204" pitchFamily="34" charset="0"/>
              </a:rPr>
              <a:t>C.</a:t>
            </a:r>
          </a:p>
          <a:p>
            <a:r>
              <a:rPr lang="cs-CZ" sz="2000" b="1" dirty="0" smtClean="0">
                <a:latin typeface="Arial" panose="020B0604020202020204" pitchFamily="34" charset="0"/>
                <a:cs typeface="Arial" panose="020B0604020202020204" pitchFamily="34" charset="0"/>
              </a:rPr>
              <a:t>  Destilace </a:t>
            </a:r>
            <a:r>
              <a:rPr lang="cs-CZ" sz="2000" b="1" dirty="0" err="1">
                <a:latin typeface="Arial" panose="020B0604020202020204" pitchFamily="34" charset="0"/>
                <a:cs typeface="Arial" panose="020B0604020202020204" pitchFamily="34" charset="0"/>
              </a:rPr>
              <a:t>trisilanu</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Si</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r>
              <a:rPr lang="cs-CZ" sz="2000" b="1" dirty="0" smtClean="0">
                <a:latin typeface="Arial" panose="020B0604020202020204" pitchFamily="34" charset="0"/>
                <a:cs typeface="Arial" panose="020B0604020202020204" pitchFamily="34" charset="0"/>
              </a:rPr>
              <a:t>  Zonální </a:t>
            </a:r>
            <a:r>
              <a:rPr lang="cs-CZ" sz="2000" b="1" dirty="0">
                <a:latin typeface="Arial" panose="020B0604020202020204" pitchFamily="34" charset="0"/>
                <a:cs typeface="Arial" panose="020B0604020202020204" pitchFamily="34" charset="0"/>
              </a:rPr>
              <a:t>tavení </a:t>
            </a:r>
            <a:r>
              <a:rPr lang="cs-CZ" sz="2000" dirty="0">
                <a:latin typeface="Arial" panose="020B0604020202020204" pitchFamily="34" charset="0"/>
                <a:cs typeface="Arial" panose="020B0604020202020204" pitchFamily="34" charset="0"/>
              </a:rPr>
              <a:t>křemíkových ingotů pomocí vysokofrekvenčního ohřevu</a:t>
            </a:r>
            <a:r>
              <a:rPr lang="cs-CZ" sz="2000" dirty="0" smtClean="0">
                <a:latin typeface="Arial" panose="020B0604020202020204" pitchFamily="34" charset="0"/>
                <a:cs typeface="Arial" panose="020B0604020202020204" pitchFamily="34" charset="0"/>
              </a:rPr>
              <a:t>.</a:t>
            </a:r>
          </a:p>
          <a:p>
            <a:endParaRPr lang="cs-CZ" sz="2000" dirty="0">
              <a:latin typeface="Arial" panose="020B0604020202020204" pitchFamily="34" charset="0"/>
              <a:cs typeface="Arial" panose="020B0604020202020204" pitchFamily="34" charset="0"/>
            </a:endParaRPr>
          </a:p>
          <a:p>
            <a:endParaRPr lang="cs-CZ" sz="2000" dirty="0" smtClean="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b="1" dirty="0" smtClean="0">
                <a:latin typeface="Arial" panose="020B0604020202020204" pitchFamily="34" charset="0"/>
                <a:cs typeface="Arial" panose="020B0604020202020204" pitchFamily="34" charset="0"/>
              </a:rPr>
              <a:t>Využití </a:t>
            </a: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pro výrobu polovodičů. Volbou vhodných podmínek, je možné vyrobit monokrystalické, polykrystalické a amorfní </a:t>
            </a:r>
            <a:r>
              <a:rPr lang="cs-CZ" sz="2000" dirty="0" err="1">
                <a:latin typeface="Arial" panose="020B0604020202020204" pitchFamily="34" charset="0"/>
                <a:cs typeface="Arial" panose="020B0604020202020204" pitchFamily="34" charset="0"/>
              </a:rPr>
              <a:t>fotovoltaické</a:t>
            </a:r>
            <a:r>
              <a:rPr lang="cs-CZ" sz="2000" dirty="0">
                <a:latin typeface="Arial" panose="020B0604020202020204" pitchFamily="34" charset="0"/>
                <a:cs typeface="Arial" panose="020B0604020202020204" pitchFamily="34" charset="0"/>
              </a:rPr>
              <a:t> křemíkové články. Amorfní křemíkové FV články využívají zejména progresivní trubicové </a:t>
            </a:r>
            <a:r>
              <a:rPr lang="cs-CZ" sz="2000" dirty="0" err="1">
                <a:latin typeface="Arial" panose="020B0604020202020204" pitchFamily="34" charset="0"/>
                <a:cs typeface="Arial" panose="020B0604020202020204" pitchFamily="34" charset="0"/>
              </a:rPr>
              <a:t>fotovoltaické</a:t>
            </a:r>
            <a:r>
              <a:rPr lang="cs-CZ" sz="2000" dirty="0">
                <a:latin typeface="Arial" panose="020B0604020202020204" pitchFamily="34" charset="0"/>
                <a:cs typeface="Arial" panose="020B0604020202020204" pitchFamily="34" charset="0"/>
              </a:rPr>
              <a:t> panely.</a:t>
            </a:r>
          </a:p>
        </p:txBody>
      </p:sp>
    </p:spTree>
    <p:extLst>
      <p:ext uri="{BB962C8B-B14F-4D97-AF65-F5344CB8AC3E}">
        <p14:creationId xmlns:p14="http://schemas.microsoft.com/office/powerpoint/2010/main" val="3793690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28600" y="228600"/>
            <a:ext cx="8763000" cy="6477000"/>
          </a:xfrm>
        </p:spPr>
        <p:txBody>
          <a:bodyPr>
            <a:normAutofit lnSpcReduction="10000"/>
          </a:bodyPr>
          <a:lstStyle/>
          <a:p>
            <a:pPr marL="0" indent="0" algn="ctr" eaLnBrk="1" hangingPunct="1">
              <a:buNone/>
            </a:pPr>
            <a:r>
              <a:rPr lang="en-GB" altLang="en-US" b="1" dirty="0" smtClean="0">
                <a:latin typeface="Arial" panose="020B0604020202020204" pitchFamily="34" charset="0"/>
                <a:cs typeface="Arial" panose="020B0604020202020204" pitchFamily="34" charset="0"/>
              </a:rPr>
              <a:t>Germanium</a:t>
            </a:r>
            <a:endParaRPr lang="en-GB" altLang="en-US" dirty="0" smtClean="0">
              <a:latin typeface="Arial" panose="020B0604020202020204" pitchFamily="34" charset="0"/>
              <a:cs typeface="Arial" panose="020B0604020202020204" pitchFamily="34" charset="0"/>
            </a:endParaRPr>
          </a:p>
          <a:p>
            <a:pPr marL="0" indent="0" algn="just">
              <a:buNone/>
            </a:pPr>
            <a:r>
              <a:rPr lang="cs-CZ" sz="2000" dirty="0" smtClean="0">
                <a:latin typeface="Arial" panose="020B0604020202020204" pitchFamily="34" charset="0"/>
                <a:cs typeface="Arial" panose="020B0604020202020204" pitchFamily="34" charset="0"/>
              </a:rPr>
              <a:t>   šedobílá</a:t>
            </a:r>
            <a:r>
              <a:rPr lang="cs-CZ" sz="2000" dirty="0">
                <a:latin typeface="Arial" panose="020B0604020202020204" pitchFamily="34" charset="0"/>
                <a:cs typeface="Arial" panose="020B0604020202020204" pitchFamily="34" charset="0"/>
              </a:rPr>
              <a:t>, lesklá a křehká látka. Krystalizuje v krychlové soustavě, působením velmi vysokých tlaků vzniká čtverečná modifikace.</a:t>
            </a:r>
          </a:p>
          <a:p>
            <a:pPr marL="0" indent="0" algn="just">
              <a:buNone/>
            </a:pPr>
            <a:r>
              <a:rPr lang="cs-CZ" sz="2000" dirty="0" smtClean="0">
                <a:latin typeface="Arial" panose="020B0604020202020204" pitchFamily="34" charset="0"/>
                <a:cs typeface="Arial" panose="020B0604020202020204" pitchFamily="34" charset="0"/>
              </a:rPr>
              <a:t>   Na </a:t>
            </a:r>
            <a:r>
              <a:rPr lang="cs-CZ" sz="2000" dirty="0">
                <a:latin typeface="Arial" panose="020B0604020202020204" pitchFamily="34" charset="0"/>
                <a:cs typeface="Arial" panose="020B0604020202020204" pitchFamily="34" charset="0"/>
              </a:rPr>
              <a:t>vzduchu je germanium za normální teploty stálé, s kyslíkem se pomalu slučuje za vzniku bílého oxidu germaničitého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až při teplotě přes 250°C, při zahřátí na teplotu 700°C probíhá reakce s kyslíkem za vzniku plamene. S vodíkem a dusíkem se přímo neslučuje. Při teplotě 100°C hoří v atmosféře fluoru za vzniku fluoridu germaničitého GeF</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sírou se přímo slučuje až za teplot nad 1000°C na sulfid germaničitý GeS</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ale se selenem reaguje již při teplotě 500°C za vzniku selenidu </a:t>
            </a:r>
            <a:r>
              <a:rPr lang="cs-CZ" sz="2000" dirty="0" err="1">
                <a:latin typeface="Arial" panose="020B0604020202020204" pitchFamily="34" charset="0"/>
                <a:cs typeface="Arial" panose="020B0604020202020204" pitchFamily="34" charset="0"/>
              </a:rPr>
              <a:t>germanatého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GeSe</a:t>
            </a:r>
            <a:r>
              <a:rPr lang="cs-CZ" sz="2000" dirty="0">
                <a:latin typeface="Arial" panose="020B0604020202020204" pitchFamily="34" charset="0"/>
                <a:cs typeface="Arial" panose="020B0604020202020204" pitchFamily="34" charset="0"/>
              </a:rPr>
              <a:t>. Obdobně probíhá i reakce s tellurem</a:t>
            </a:r>
            <a:r>
              <a:rPr lang="cs-CZ" sz="2000" dirty="0" smtClean="0">
                <a:latin typeface="Arial" panose="020B0604020202020204" pitchFamily="34" charset="0"/>
                <a:cs typeface="Arial" panose="020B0604020202020204" pitchFamily="34" charset="0"/>
              </a:rPr>
              <a:t>.</a:t>
            </a:r>
          </a:p>
          <a:p>
            <a:pPr marL="0" indent="0" algn="just">
              <a:buNone/>
            </a:pPr>
            <a:r>
              <a:rPr lang="cs-CZ" sz="2000" dirty="0" smtClean="0">
                <a:latin typeface="Arial" panose="020B0604020202020204" pitchFamily="34" charset="0"/>
                <a:cs typeface="Arial" panose="020B0604020202020204" pitchFamily="34" charset="0"/>
              </a:rPr>
              <a:t>   Sloučeniny </a:t>
            </a:r>
            <a:r>
              <a:rPr lang="cs-CZ" sz="2000" dirty="0">
                <a:latin typeface="Arial" panose="020B0604020202020204" pitchFamily="34" charset="0"/>
                <a:cs typeface="Arial" panose="020B0604020202020204" pitchFamily="34" charset="0"/>
              </a:rPr>
              <a:t>germania v oxidačním stupni II jsou nestabilní a snadno přecházejí na oxidační číslo IV. </a:t>
            </a:r>
            <a:r>
              <a:rPr lang="cs-CZ" sz="2000" dirty="0" smtClean="0">
                <a:latin typeface="Arial" panose="020B0604020202020204" pitchFamily="34" charset="0"/>
                <a:cs typeface="Arial" panose="020B0604020202020204" pitchFamily="34" charset="0"/>
              </a:rPr>
              <a:t>Výskyt </a:t>
            </a:r>
            <a:r>
              <a:rPr lang="cs-CZ" sz="2000" dirty="0">
                <a:latin typeface="Arial" panose="020B0604020202020204" pitchFamily="34" charset="0"/>
                <a:cs typeface="Arial" panose="020B0604020202020204" pitchFamily="34" charset="0"/>
              </a:rPr>
              <a:t>kationu Ge</a:t>
            </a:r>
            <a:r>
              <a:rPr lang="cs-CZ" sz="2000" baseline="30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v roztocích není příliš </a:t>
            </a:r>
            <a:r>
              <a:rPr lang="cs-CZ" sz="2000" dirty="0" smtClean="0">
                <a:latin typeface="Arial" panose="020B0604020202020204" pitchFamily="34" charset="0"/>
                <a:cs typeface="Arial" panose="020B0604020202020204" pitchFamily="34" charset="0"/>
              </a:rPr>
              <a:t>obvyklý, obvykle se vyskytuje </a:t>
            </a:r>
            <a:r>
              <a:rPr lang="cs-CZ" sz="2000" dirty="0">
                <a:latin typeface="Arial" panose="020B0604020202020204" pitchFamily="34" charset="0"/>
                <a:cs typeface="Arial" panose="020B0604020202020204" pitchFamily="34" charset="0"/>
              </a:rPr>
              <a:t>ve formě anionu (</a:t>
            </a:r>
            <a:r>
              <a:rPr lang="cs-CZ" sz="2000" dirty="0" smtClean="0">
                <a:latin typeface="Arial" panose="020B0604020202020204" pitchFamily="34" charset="0"/>
                <a:cs typeface="Arial" panose="020B0604020202020204" pitchFamily="34" charset="0"/>
              </a:rPr>
              <a:t>GeO</a:t>
            </a:r>
            <a:r>
              <a:rPr lang="cs-CZ" sz="2000" baseline="-25000" dirty="0" smtClean="0">
                <a:latin typeface="Arial" panose="020B0604020202020204" pitchFamily="34" charset="0"/>
                <a:cs typeface="Arial" panose="020B0604020202020204" pitchFamily="34" charset="0"/>
              </a:rPr>
              <a:t>3</a:t>
            </a:r>
            <a:r>
              <a:rPr lang="cs-CZ" sz="2000" dirty="0" smtClean="0">
                <a:latin typeface="Arial" panose="020B0604020202020204" pitchFamily="34" charset="0"/>
                <a:cs typeface="Arial" panose="020B0604020202020204" pitchFamily="34" charset="0"/>
              </a:rPr>
              <a:t>)</a:t>
            </a:r>
            <a:r>
              <a:rPr lang="cs-CZ" sz="2000" baseline="30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Vytváří i koordinační sloučeniny, </a:t>
            </a:r>
            <a:r>
              <a:rPr lang="cs-CZ" sz="2000" dirty="0" smtClean="0">
                <a:latin typeface="Arial" panose="020B0604020202020204" pitchFamily="34" charset="0"/>
                <a:cs typeface="Arial" panose="020B0604020202020204" pitchFamily="34" charset="0"/>
              </a:rPr>
              <a:t>např</a:t>
            </a:r>
            <a:r>
              <a:rPr lang="cs-CZ" sz="2000" dirty="0">
                <a:latin typeface="Arial" panose="020B0604020202020204" pitchFamily="34" charset="0"/>
                <a:cs typeface="Arial" panose="020B0604020202020204" pitchFamily="34" charset="0"/>
              </a:rPr>
              <a:t>. kyselina </a:t>
            </a:r>
            <a:r>
              <a:rPr lang="cs-CZ" sz="2000" dirty="0" err="1">
                <a:latin typeface="Arial" panose="020B0604020202020204" pitchFamily="34" charset="0"/>
                <a:cs typeface="Arial" panose="020B0604020202020204" pitchFamily="34" charset="0"/>
              </a:rPr>
              <a:t>hexaflurogermaničitá</a:t>
            </a:r>
            <a:r>
              <a:rPr lang="cs-CZ" sz="2000" dirty="0">
                <a:latin typeface="Arial" panose="020B0604020202020204" pitchFamily="34" charset="0"/>
                <a:cs typeface="Arial" panose="020B0604020202020204" pitchFamily="34" charset="0"/>
              </a:rPr>
              <a:t>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GeF</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a její soli </a:t>
            </a:r>
            <a:r>
              <a:rPr lang="cs-CZ" sz="2000" dirty="0" err="1">
                <a:latin typeface="Arial" panose="020B0604020202020204" pitchFamily="34" charset="0"/>
                <a:cs typeface="Arial" panose="020B0604020202020204" pitchFamily="34" charset="0"/>
              </a:rPr>
              <a:t>hexafluorogermaničitany</a:t>
            </a:r>
            <a:r>
              <a:rPr lang="cs-CZ" sz="2000" dirty="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pPr marL="0" indent="0" algn="just">
              <a:buNone/>
            </a:pPr>
            <a:r>
              <a:rPr lang="cs-CZ" sz="2000" dirty="0" smtClean="0">
                <a:latin typeface="Arial" panose="020B0604020202020204" pitchFamily="34" charset="0"/>
                <a:cs typeface="Arial" panose="020B0604020202020204" pitchFamily="34" charset="0"/>
              </a:rPr>
              <a:t>   Zvláštností </a:t>
            </a:r>
            <a:r>
              <a:rPr lang="cs-CZ" sz="2000" dirty="0">
                <a:latin typeface="Arial" panose="020B0604020202020204" pitchFamily="34" charset="0"/>
                <a:cs typeface="Arial" panose="020B0604020202020204" pitchFamily="34" charset="0"/>
              </a:rPr>
              <a:t>germania je </a:t>
            </a:r>
            <a:r>
              <a:rPr lang="cs-CZ" sz="2000" dirty="0" smtClean="0">
                <a:latin typeface="Arial" panose="020B0604020202020204" pitchFamily="34" charset="0"/>
                <a:cs typeface="Arial" panose="020B0604020202020204" pitchFamily="34" charset="0"/>
              </a:rPr>
              <a:t>záporné </a:t>
            </a:r>
            <a:r>
              <a:rPr lang="cs-CZ" sz="2000" dirty="0">
                <a:latin typeface="Arial" panose="020B0604020202020204" pitchFamily="34" charset="0"/>
                <a:cs typeface="Arial" panose="020B0604020202020204" pitchFamily="34" charset="0"/>
              </a:rPr>
              <a:t>oxidační číslo -IV. </a:t>
            </a:r>
            <a:r>
              <a:rPr lang="cs-CZ" sz="2000" dirty="0" smtClean="0">
                <a:latin typeface="Arial" panose="020B0604020202020204" pitchFamily="34" charset="0"/>
                <a:cs typeface="Arial" panose="020B0604020202020204" pitchFamily="34" charset="0"/>
              </a:rPr>
              <a:t>Vyskytuje se v </a:t>
            </a:r>
            <a:r>
              <a:rPr lang="cs-CZ" sz="2000" dirty="0">
                <a:latin typeface="Arial" panose="020B0604020202020204" pitchFamily="34" charset="0"/>
                <a:cs typeface="Arial" panose="020B0604020202020204" pitchFamily="34" charset="0"/>
              </a:rPr>
              <a:t>celé řadě těkavých </a:t>
            </a:r>
            <a:r>
              <a:rPr lang="cs-CZ" sz="2000" dirty="0" err="1">
                <a:latin typeface="Arial" panose="020B0604020202020204" pitchFamily="34" charset="0"/>
                <a:cs typeface="Arial" panose="020B0604020202020204" pitchFamily="34" charset="0"/>
              </a:rPr>
              <a:t>germanů</a:t>
            </a:r>
            <a:r>
              <a:rPr lang="cs-CZ" sz="2000" dirty="0">
                <a:latin typeface="Arial" panose="020B0604020202020204" pitchFamily="34" charset="0"/>
                <a:cs typeface="Arial" panose="020B0604020202020204" pitchFamily="34" charset="0"/>
              </a:rPr>
              <a:t> obecného vzorce Ge</a:t>
            </a:r>
            <a:r>
              <a:rPr lang="cs-CZ" sz="2000" baseline="-25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2n + 2</a:t>
            </a:r>
            <a:r>
              <a:rPr lang="cs-CZ" sz="2000" dirty="0">
                <a:latin typeface="Arial" panose="020B0604020202020204" pitchFamily="34" charset="0"/>
                <a:cs typeface="Arial" panose="020B0604020202020204" pitchFamily="34" charset="0"/>
              </a:rPr>
              <a:t>, od </a:t>
            </a:r>
            <a:r>
              <a:rPr lang="cs-CZ" sz="2000" dirty="0" err="1">
                <a:latin typeface="Arial" panose="020B0604020202020204" pitchFamily="34" charset="0"/>
                <a:cs typeface="Arial" panose="020B0604020202020204" pitchFamily="34" charset="0"/>
              </a:rPr>
              <a:t>germanu</a:t>
            </a:r>
            <a:r>
              <a:rPr lang="cs-CZ" sz="2000" dirty="0">
                <a:latin typeface="Arial" panose="020B0604020202020204" pitchFamily="34" charset="0"/>
                <a:cs typeface="Arial" panose="020B0604020202020204" pitchFamily="34" charset="0"/>
              </a:rPr>
              <a:t> GeH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se odvozují </a:t>
            </a:r>
            <a:r>
              <a:rPr lang="cs-CZ" sz="2000" dirty="0" err="1" smtClean="0">
                <a:latin typeface="Arial" panose="020B0604020202020204" pitchFamily="34" charset="0"/>
                <a:cs typeface="Arial" panose="020B0604020202020204" pitchFamily="34" charset="0"/>
              </a:rPr>
              <a:t>germanidy</a:t>
            </a:r>
            <a:r>
              <a:rPr lang="cs-CZ" sz="2000" dirty="0">
                <a:latin typeface="Arial" panose="020B0604020202020204" pitchFamily="34" charset="0"/>
                <a:cs typeface="Arial" panose="020B0604020202020204" pitchFamily="34" charset="0"/>
              </a:rPr>
              <a:t>. Záporné oxidační číslo -IV má kromě germania v celé periodické soustavě již pouze uhlík a křemík</a:t>
            </a:r>
            <a:r>
              <a:rPr lang="cs-CZ"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3163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2945" y="152400"/>
            <a:ext cx="8839200" cy="655564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běžných zředěných kyselinách se nerozpouští, dobře rozpustné je v horké koncentrované kyselině sírové za vzniku síranu germaničitého:</a:t>
            </a:r>
          </a:p>
          <a:p>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Ge</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+ 2SO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Reakce germania s koncentrovanou kyselinou dusičnou probíhá pomalu za vzniku oxidu germaničitého:</a:t>
            </a:r>
          </a:p>
          <a:p>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Ge</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+ 4NO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Reakce germania s lučavkou královskou probíhá za vzniku těkavého kapalného chloridu germaničitého:</a:t>
            </a:r>
          </a:p>
          <a:p>
            <a:r>
              <a:rPr lang="cs-CZ" sz="2000" dirty="0" smtClean="0">
                <a:latin typeface="Arial" panose="020B0604020202020204" pitchFamily="34" charset="0"/>
                <a:cs typeface="Arial" panose="020B0604020202020204" pitchFamily="34" charset="0"/>
              </a:rPr>
              <a:t>		3Ge </a:t>
            </a:r>
            <a:r>
              <a:rPr lang="cs-CZ" sz="2000" dirty="0">
                <a:latin typeface="Arial" panose="020B0604020202020204" pitchFamily="34" charset="0"/>
                <a:cs typeface="Arial" panose="020B0604020202020204" pitchFamily="34" charset="0"/>
              </a:rPr>
              <a:t>+ 4HNO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+ 12HCl → 3GeCl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+ 4NO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S kyselinou </a:t>
            </a:r>
            <a:r>
              <a:rPr lang="cs-CZ" sz="2000" dirty="0" err="1">
                <a:latin typeface="Arial" panose="020B0604020202020204" pitchFamily="34" charset="0"/>
                <a:cs typeface="Arial" panose="020B0604020202020204" pitchFamily="34" charset="0"/>
              </a:rPr>
              <a:t>flurovodíkovou</a:t>
            </a:r>
            <a:r>
              <a:rPr lang="cs-CZ" sz="2000" dirty="0">
                <a:latin typeface="Arial" panose="020B0604020202020204" pitchFamily="34" charset="0"/>
                <a:cs typeface="Arial" panose="020B0604020202020204" pitchFamily="34" charset="0"/>
              </a:rPr>
              <a:t> nereaguje, ale s kapalným </a:t>
            </a:r>
            <a:r>
              <a:rPr lang="cs-CZ" sz="2000" dirty="0" err="1">
                <a:latin typeface="Arial" panose="020B0604020202020204" pitchFamily="34" charset="0"/>
                <a:cs typeface="Arial" panose="020B0604020202020204" pitchFamily="34" charset="0"/>
              </a:rPr>
              <a:t>flurovodíkem</a:t>
            </a:r>
            <a:r>
              <a:rPr lang="cs-CZ" sz="2000" dirty="0">
                <a:latin typeface="Arial" panose="020B0604020202020204" pitchFamily="34" charset="0"/>
                <a:cs typeface="Arial" panose="020B0604020202020204" pitchFamily="34" charset="0"/>
              </a:rPr>
              <a:t> tvoří fluorid </a:t>
            </a:r>
            <a:r>
              <a:rPr lang="cs-CZ" sz="2000" dirty="0" err="1">
                <a:latin typeface="Arial" panose="020B0604020202020204" pitchFamily="34" charset="0"/>
                <a:cs typeface="Arial" panose="020B0604020202020204" pitchFamily="34" charset="0"/>
              </a:rPr>
              <a:t>germanatý</a:t>
            </a:r>
            <a:r>
              <a:rPr lang="cs-CZ" sz="2000" dirty="0">
                <a:latin typeface="Arial" panose="020B0604020202020204" pitchFamily="34" charset="0"/>
                <a:cs typeface="Arial" panose="020B0604020202020204" pitchFamily="34" charset="0"/>
              </a:rPr>
              <a:t>:</a:t>
            </a:r>
          </a:p>
          <a:p>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Ge</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+ 2HF → GeF</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 amoniakem reaguje při teplotě přes 650°C za vzniku nitridu:</a:t>
            </a:r>
          </a:p>
          <a:p>
            <a:r>
              <a:rPr lang="cs-CZ" sz="2000" dirty="0" smtClean="0">
                <a:latin typeface="Arial" panose="020B0604020202020204" pitchFamily="34" charset="0"/>
                <a:cs typeface="Arial" panose="020B0604020202020204" pitchFamily="34" charset="0"/>
              </a:rPr>
              <a:t>			3Ge </a:t>
            </a:r>
            <a:r>
              <a:rPr lang="cs-CZ" sz="2000" dirty="0">
                <a:latin typeface="Arial" panose="020B0604020202020204" pitchFamily="34" charset="0"/>
                <a:cs typeface="Arial" panose="020B0604020202020204" pitchFamily="34" charset="0"/>
              </a:rPr>
              <a:t>+ 4NH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Ge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N</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a:t>
            </a:r>
            <a:r>
              <a:rPr lang="cs-CZ" sz="2000" dirty="0" smtClean="0">
                <a:latin typeface="Arial" panose="020B0604020202020204" pitchFamily="34" charset="0"/>
                <a:cs typeface="Arial" panose="020B0604020202020204" pitchFamily="34" charset="0"/>
              </a:rPr>
              <a:t>6H</a:t>
            </a:r>
            <a:r>
              <a:rPr lang="cs-CZ" sz="2000" baseline="-25000" dirty="0" smtClean="0">
                <a:latin typeface="Arial" panose="020B0604020202020204" pitchFamily="34" charset="0"/>
                <a:cs typeface="Arial" panose="020B0604020202020204" pitchFamily="34" charset="0"/>
              </a:rPr>
              <a:t>2</a:t>
            </a:r>
          </a:p>
          <a:p>
            <a:r>
              <a:rPr lang="cs-CZ" sz="2000" dirty="0">
                <a:latin typeface="Arial" panose="020B0604020202020204" pitchFamily="34" charset="0"/>
                <a:cs typeface="Arial" panose="020B0604020202020204" pitchFamily="34" charset="0"/>
              </a:rPr>
              <a:t>Za přítomnosti silných oxidačních činidel ochotně reaguje se zředěnými alkalickými hydroxidy za vzniku </a:t>
            </a:r>
            <a:r>
              <a:rPr lang="cs-CZ" sz="2000" dirty="0" err="1">
                <a:latin typeface="Arial" panose="020B0604020202020204" pitchFamily="34" charset="0"/>
                <a:cs typeface="Arial" panose="020B0604020202020204" pitchFamily="34" charset="0"/>
              </a:rPr>
              <a:t>germaničitanů</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Ge</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+ 2NaOH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GeO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Ge</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+ 2KOH + </a:t>
            </a:r>
            <a:r>
              <a:rPr lang="cs-CZ" sz="2000" dirty="0" err="1">
                <a:latin typeface="Arial" panose="020B0604020202020204" pitchFamily="34" charset="0"/>
                <a:cs typeface="Arial" panose="020B0604020202020204" pitchFamily="34" charset="0"/>
              </a:rPr>
              <a:t>KClO</a:t>
            </a:r>
            <a:r>
              <a:rPr lang="cs-CZ" sz="2000" dirty="0">
                <a:latin typeface="Arial" panose="020B0604020202020204" pitchFamily="34" charset="0"/>
                <a:cs typeface="Arial" panose="020B0604020202020204" pitchFamily="34" charset="0"/>
              </a:rPr>
              <a:t> → K</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GeO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KCl</a:t>
            </a:r>
            <a:r>
              <a:rPr lang="cs-CZ" sz="2000" dirty="0">
                <a:latin typeface="Arial" panose="020B0604020202020204" pitchFamily="34" charset="0"/>
                <a:cs typeface="Arial" panose="020B0604020202020204" pitchFamily="34" charset="0"/>
              </a:rPr>
              <a:t> + </a:t>
            </a:r>
            <a:r>
              <a:rPr lang="cs-CZ" sz="2000" dirty="0" smtClean="0">
                <a:latin typeface="Arial" panose="020B0604020202020204" pitchFamily="34" charset="0"/>
                <a:cs typeface="Arial" panose="020B0604020202020204" pitchFamily="34" charset="0"/>
              </a:rPr>
              <a:t>H</a:t>
            </a:r>
            <a:r>
              <a:rPr lang="cs-CZ" sz="2000" baseline="-25000" dirty="0" smtClean="0">
                <a:latin typeface="Arial" panose="020B0604020202020204" pitchFamily="34" charset="0"/>
                <a:cs typeface="Arial" panose="020B0604020202020204" pitchFamily="34" charset="0"/>
              </a:rPr>
              <a:t>2</a:t>
            </a:r>
          </a:p>
          <a:p>
            <a:r>
              <a:rPr lang="cs-CZ" sz="2000" dirty="0">
                <a:latin typeface="Arial" panose="020B0604020202020204" pitchFamily="34" charset="0"/>
                <a:cs typeface="Arial" panose="020B0604020202020204" pitchFamily="34" charset="0"/>
              </a:rPr>
              <a:t>S koncentrovanými hydroxidy tvoří v přítomnosti oxidačních činidel </a:t>
            </a:r>
            <a:r>
              <a:rPr lang="cs-CZ" sz="2000" dirty="0" err="1">
                <a:latin typeface="Arial" panose="020B0604020202020204" pitchFamily="34" charset="0"/>
                <a:cs typeface="Arial" panose="020B0604020202020204" pitchFamily="34" charset="0"/>
              </a:rPr>
              <a:t>hexahydroxogermaničitany</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+ 2NaOH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6</a:t>
            </a:r>
            <a:r>
              <a:rPr lang="cs-CZ"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771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152400"/>
            <a:ext cx="8534400" cy="6247864"/>
          </a:xfrm>
          <a:prstGeom prst="rect">
            <a:avLst/>
          </a:prstGeom>
        </p:spPr>
        <p:txBody>
          <a:bodyPr wrap="square">
            <a:spAutoFit/>
          </a:bodyPr>
          <a:lstStyle/>
          <a:p>
            <a:r>
              <a:rPr lang="cs-CZ" sz="2000" b="1" dirty="0" smtClean="0">
                <a:latin typeface="Arial" panose="020B0604020202020204" pitchFamily="34" charset="0"/>
                <a:cs typeface="Arial" panose="020B0604020202020204" pitchFamily="34" charset="0"/>
              </a:rPr>
              <a:t>Výroba</a:t>
            </a: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zpracováním </a:t>
            </a:r>
            <a:r>
              <a:rPr lang="cs-CZ" sz="2000" dirty="0">
                <a:latin typeface="Arial" panose="020B0604020202020204" pitchFamily="34" charset="0"/>
                <a:cs typeface="Arial" panose="020B0604020202020204" pitchFamily="34" charset="0"/>
              </a:rPr>
              <a:t>odpadních produktů z výroby zinku nebo z popela některých druhů uhlí.</a:t>
            </a:r>
          </a:p>
          <a:p>
            <a:r>
              <a:rPr lang="cs-CZ" sz="2000" dirty="0" smtClean="0">
                <a:latin typeface="Arial" panose="020B0604020202020204" pitchFamily="34" charset="0"/>
                <a:cs typeface="Arial" panose="020B0604020202020204" pitchFamily="34" charset="0"/>
              </a:rPr>
              <a:t>       Odpadní </a:t>
            </a:r>
            <a:r>
              <a:rPr lang="cs-CZ" sz="2000" dirty="0">
                <a:latin typeface="Arial" panose="020B0604020202020204" pitchFamily="34" charset="0"/>
                <a:cs typeface="Arial" panose="020B0604020202020204" pitchFamily="34" charset="0"/>
              </a:rPr>
              <a:t>prach z pražení zinkových rud se louhuje kyselinou sírovou, germanium přejde do roztoku, ze kterého se cementací práškovým zinkem vysráží, sraženina se podrobí chloraci, germanium přejde na těkavý chlorid germaničitý 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který se redukuje zinkem na kovové germanium:</a:t>
            </a:r>
          </a:p>
          <a:p>
            <a:r>
              <a:rPr lang="cs-CZ" sz="2000" dirty="0" smtClean="0">
                <a:latin typeface="Arial" panose="020B0604020202020204" pitchFamily="34" charset="0"/>
                <a:cs typeface="Arial" panose="020B0604020202020204" pitchFamily="34" charset="0"/>
              </a:rPr>
              <a:t>			GeCl</a:t>
            </a:r>
            <a:r>
              <a:rPr lang="cs-CZ" sz="2000" baseline="-25000" dirty="0" smtClean="0">
                <a:latin typeface="Arial" panose="020B0604020202020204" pitchFamily="34" charset="0"/>
                <a:cs typeface="Arial" panose="020B0604020202020204" pitchFamily="34" charset="0"/>
              </a:rPr>
              <a:t>4</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2 </a:t>
            </a:r>
            <a:r>
              <a:rPr lang="cs-CZ" sz="2000" dirty="0" err="1" smtClean="0">
                <a:latin typeface="Arial" panose="020B0604020202020204" pitchFamily="34" charset="0"/>
                <a:cs typeface="Arial" panose="020B0604020202020204" pitchFamily="34" charset="0"/>
              </a:rPr>
              <a:t>Zn</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a:t>
            </a:r>
            <a:r>
              <a:rPr lang="cs-CZ" sz="2000" dirty="0" smtClean="0">
                <a:latin typeface="Arial" panose="020B0604020202020204" pitchFamily="34" charset="0"/>
                <a:cs typeface="Arial" panose="020B0604020202020204" pitchFamily="34" charset="0"/>
              </a:rPr>
              <a:t>2 ZnCl</a:t>
            </a:r>
            <a:r>
              <a:rPr lang="cs-CZ" sz="2000" baseline="-25000" dirty="0" smtClean="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Při </a:t>
            </a:r>
            <a:r>
              <a:rPr lang="cs-CZ" sz="2000" dirty="0">
                <a:latin typeface="Arial" panose="020B0604020202020204" pitchFamily="34" charset="0"/>
                <a:cs typeface="Arial" panose="020B0604020202020204" pitchFamily="34" charset="0"/>
              </a:rPr>
              <a:t>výrobě germania z popela se jemný popílek z elektrostatických odlučovačů nejprve přetaví v cyklonové peci a následně se destiluje v prostředí chlorovodíku za vzniku těkavého GeCl</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Chlorid germaničitý se několikanásobnou destilací zbaví příměsí arsenu a poté se podrobí hydrataci, při které vzniká oxid germaničitý GeO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Kovové germanium se z bezvodého oxidu vyredukuje při teplotě 600-700°C vodíkem nebo uhlím v elektrické </a:t>
            </a:r>
            <a:r>
              <a:rPr lang="cs-CZ" sz="2000" dirty="0" smtClean="0">
                <a:latin typeface="Arial" panose="020B0604020202020204" pitchFamily="34" charset="0"/>
                <a:cs typeface="Arial" panose="020B0604020202020204" pitchFamily="34" charset="0"/>
              </a:rPr>
              <a:t>peci:</a:t>
            </a:r>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GeO</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+ 2C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+ 2CO </a:t>
            </a:r>
            <a:br>
              <a:rPr lang="cs-CZ" sz="2000" dirty="0">
                <a:latin typeface="Arial" panose="020B0604020202020204" pitchFamily="34" charset="0"/>
                <a:cs typeface="Arial" panose="020B0604020202020204" pitchFamily="34" charset="0"/>
              </a:rPr>
            </a:br>
            <a:r>
              <a:rPr lang="cs-CZ" sz="2000" dirty="0" smtClean="0">
                <a:latin typeface="Arial" panose="020B0604020202020204" pitchFamily="34" charset="0"/>
                <a:cs typeface="Arial" panose="020B0604020202020204" pitchFamily="34" charset="0"/>
              </a:rPr>
              <a:t>			GeO</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C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r>
            <a:br>
              <a:rPr lang="cs-CZ" sz="2000" dirty="0">
                <a:latin typeface="Arial" panose="020B0604020202020204" pitchFamily="34" charset="0"/>
                <a:cs typeface="Arial" panose="020B0604020202020204" pitchFamily="34" charset="0"/>
              </a:rPr>
            </a:br>
            <a:r>
              <a:rPr lang="cs-CZ" sz="2000" dirty="0" smtClean="0">
                <a:latin typeface="Arial" panose="020B0604020202020204" pitchFamily="34" charset="0"/>
                <a:cs typeface="Arial" panose="020B0604020202020204" pitchFamily="34" charset="0"/>
              </a:rPr>
              <a:t>			GeO</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Ge</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r>
              <a:rPr lang="cs-CZ" sz="2000" dirty="0">
                <a:latin typeface="Arial" panose="020B0604020202020204" pitchFamily="34" charset="0"/>
                <a:cs typeface="Arial" panose="020B0604020202020204" pitchFamily="34" charset="0"/>
              </a:rPr>
              <a:t>Surové kovové germanium se čistí zonální rafinací podobně jako křemík.</a:t>
            </a:r>
          </a:p>
        </p:txBody>
      </p:sp>
    </p:spTree>
    <p:extLst>
      <p:ext uri="{BB962C8B-B14F-4D97-AF65-F5344CB8AC3E}">
        <p14:creationId xmlns:p14="http://schemas.microsoft.com/office/powerpoint/2010/main" val="3953637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228600"/>
            <a:ext cx="8610600" cy="2862322"/>
          </a:xfrm>
          <a:prstGeom prst="rect">
            <a:avLst/>
          </a:prstGeom>
        </p:spPr>
        <p:txBody>
          <a:bodyPr wrap="square">
            <a:spAutoFit/>
          </a:bodyPr>
          <a:lstStyle/>
          <a:p>
            <a:r>
              <a:rPr lang="cs-CZ" sz="2000" b="1" dirty="0" smtClean="0">
                <a:latin typeface="Arial" panose="020B0604020202020204" pitchFamily="34" charset="0"/>
                <a:cs typeface="Arial" panose="020B0604020202020204" pitchFamily="34" charset="0"/>
              </a:rPr>
              <a:t>Využití</a:t>
            </a:r>
            <a:endParaRPr lang="cs-CZ" sz="2000" b="1" dirty="0">
              <a:latin typeface="Arial" panose="020B0604020202020204" pitchFamily="34" charset="0"/>
              <a:cs typeface="Arial" panose="020B0604020202020204" pitchFamily="34" charset="0"/>
            </a:endParaRPr>
          </a:p>
          <a:p>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Germanium </a:t>
            </a:r>
            <a:r>
              <a:rPr lang="cs-CZ" sz="2000" dirty="0">
                <a:latin typeface="Arial" panose="020B0604020202020204" pitchFamily="34" charset="0"/>
                <a:cs typeface="Arial" panose="020B0604020202020204" pitchFamily="34" charset="0"/>
              </a:rPr>
              <a:t>má vlastnosti polovodiče, díky tomu má značný význam v elektrotechnice. </a:t>
            </a:r>
            <a:endParaRPr lang="cs-CZ" sz="2000" dirty="0" smtClean="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smtClean="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Přírodní germanium je směsí pěti stabilních izotopů, v přírodě je s podílem 36,5 % nejrozšířenějším izotopem </a:t>
            </a:r>
            <a:r>
              <a:rPr lang="cs-CZ" sz="2000" baseline="30000" dirty="0">
                <a:latin typeface="Arial" panose="020B0604020202020204" pitchFamily="34" charset="0"/>
                <a:cs typeface="Arial" panose="020B0604020202020204" pitchFamily="34" charset="0"/>
              </a:rPr>
              <a:t>74</a:t>
            </a:r>
            <a:r>
              <a:rPr lang="cs-CZ" sz="2000" dirty="0">
                <a:latin typeface="Arial" panose="020B0604020202020204" pitchFamily="34" charset="0"/>
                <a:cs typeface="Arial" panose="020B0604020202020204" pitchFamily="34" charset="0"/>
              </a:rPr>
              <a:t>Ge. </a:t>
            </a:r>
          </a:p>
        </p:txBody>
      </p:sp>
    </p:spTree>
    <p:extLst>
      <p:ext uri="{BB962C8B-B14F-4D97-AF65-F5344CB8AC3E}">
        <p14:creationId xmlns:p14="http://schemas.microsoft.com/office/powerpoint/2010/main" val="2779774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52400" y="152400"/>
            <a:ext cx="8839200" cy="6629400"/>
          </a:xfrm>
        </p:spPr>
        <p:txBody>
          <a:bodyPr>
            <a:normAutofit/>
          </a:bodyPr>
          <a:lstStyle/>
          <a:p>
            <a:pPr marL="0" indent="0" algn="ctr" eaLnBrk="1" hangingPunct="1">
              <a:buNone/>
            </a:pPr>
            <a:r>
              <a:rPr lang="en-GB" altLang="en-US" b="1" dirty="0" err="1" smtClean="0">
                <a:latin typeface="Arial" panose="020B0604020202020204" pitchFamily="34" charset="0"/>
                <a:cs typeface="Arial" panose="020B0604020202020204" pitchFamily="34" charset="0"/>
              </a:rPr>
              <a:t>Cín</a:t>
            </a:r>
            <a:endParaRPr lang="en-GB" altLang="en-US" dirty="0" smtClean="0">
              <a:latin typeface="Arial" panose="020B0604020202020204" pitchFamily="34" charset="0"/>
              <a:cs typeface="Arial" panose="020B0604020202020204" pitchFamily="34" charset="0"/>
            </a:endParaRPr>
          </a:p>
          <a:p>
            <a:pPr marL="0" indent="0" algn="just">
              <a:buNone/>
            </a:pPr>
            <a:r>
              <a:rPr lang="cs-CZ" sz="2000" dirty="0" smtClean="0">
                <a:latin typeface="Arial" panose="020B0604020202020204" pitchFamily="34" charset="0"/>
                <a:cs typeface="Arial" panose="020B0604020202020204" pitchFamily="34" charset="0"/>
              </a:rPr>
              <a:t>  je </a:t>
            </a:r>
            <a:r>
              <a:rPr lang="cs-CZ" sz="2000" dirty="0">
                <a:latin typeface="Arial" panose="020B0604020202020204" pitchFamily="34" charset="0"/>
                <a:cs typeface="Arial" panose="020B0604020202020204" pitchFamily="34" charset="0"/>
              </a:rPr>
              <a:t>stříbrně bílý, </a:t>
            </a:r>
            <a:r>
              <a:rPr lang="cs-CZ" sz="2000" dirty="0" smtClean="0">
                <a:latin typeface="Arial" panose="020B0604020202020204" pitchFamily="34" charset="0"/>
                <a:cs typeface="Arial" panose="020B0604020202020204" pitchFamily="34" charset="0"/>
              </a:rPr>
              <a:t>lesklý, </a:t>
            </a:r>
            <a:r>
              <a:rPr lang="en-GB" altLang="en-US" sz="2000" dirty="0" err="1">
                <a:latin typeface="Arial" panose="020B0604020202020204" pitchFamily="34" charset="0"/>
                <a:cs typeface="Arial" panose="020B0604020202020204" pitchFamily="34" charset="0"/>
              </a:rPr>
              <a:t>tažný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folie</a:t>
            </a:r>
            <a:r>
              <a:rPr lang="en-GB" altLang="en-US" sz="2000" dirty="0">
                <a:latin typeface="Arial" panose="020B0604020202020204" pitchFamily="34" charset="0"/>
                <a:cs typeface="Arial" panose="020B0604020202020204" pitchFamily="34" charset="0"/>
              </a:rPr>
              <a:t> - </a:t>
            </a:r>
            <a:r>
              <a:rPr lang="en-GB" altLang="en-US" sz="2000" u="sng" dirty="0" err="1">
                <a:latin typeface="Arial" panose="020B0604020202020204" pitchFamily="34" charset="0"/>
                <a:cs typeface="Arial" panose="020B0604020202020204" pitchFamily="34" charset="0"/>
              </a:rPr>
              <a:t>staniol</a:t>
            </a:r>
            <a:r>
              <a:rPr lang="en-GB" altLang="en-US" sz="2000" dirty="0">
                <a:latin typeface="Arial" panose="020B0604020202020204" pitchFamily="34" charset="0"/>
                <a:cs typeface="Arial" panose="020B0604020202020204" pitchFamily="34" charset="0"/>
              </a:rPr>
              <a:t>)</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 velmi měkký kov. Existují dvě alotropické modifikace cínu, </a:t>
            </a:r>
            <a:r>
              <a:rPr lang="el-GR" sz="2000" dirty="0">
                <a:latin typeface="Arial" panose="020B0604020202020204" pitchFamily="34" charset="0"/>
                <a:cs typeface="Arial" panose="020B0604020202020204" pitchFamily="34" charset="0"/>
              </a:rPr>
              <a:t>α-</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krystaluje při teplotě pod </a:t>
            </a:r>
            <a:r>
              <a:rPr lang="cs-CZ" sz="2000" dirty="0" smtClean="0">
                <a:latin typeface="Arial" panose="020B0604020202020204" pitchFamily="34" charset="0"/>
                <a:cs typeface="Arial" panose="020B0604020202020204" pitchFamily="34" charset="0"/>
              </a:rPr>
              <a:t>13 °C </a:t>
            </a:r>
            <a:r>
              <a:rPr lang="cs-CZ" sz="2000" dirty="0">
                <a:latin typeface="Arial" panose="020B0604020202020204" pitchFamily="34" charset="0"/>
                <a:cs typeface="Arial" panose="020B0604020202020204" pitchFamily="34" charset="0"/>
              </a:rPr>
              <a:t>v kubické soustavě, při teplotě vyšší krystaluje </a:t>
            </a:r>
            <a:r>
              <a:rPr lang="el-GR" sz="2000" dirty="0">
                <a:latin typeface="Arial" panose="020B0604020202020204" pitchFamily="34" charset="0"/>
                <a:cs typeface="Arial" panose="020B0604020202020204" pitchFamily="34" charset="0"/>
              </a:rPr>
              <a:t>β-</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 v soustavě </a:t>
            </a:r>
            <a:r>
              <a:rPr lang="cs-CZ" sz="2000" dirty="0" smtClean="0">
                <a:latin typeface="Arial" panose="020B0604020202020204" pitchFamily="34" charset="0"/>
                <a:cs typeface="Arial" panose="020B0604020202020204" pitchFamily="34" charset="0"/>
              </a:rPr>
              <a:t>tetragonální</a:t>
            </a:r>
            <a:r>
              <a:rPr lang="cs-CZ" sz="2000" dirty="0">
                <a:latin typeface="Arial" panose="020B0604020202020204" pitchFamily="34" charset="0"/>
                <a:cs typeface="Arial" panose="020B0604020202020204" pitchFamily="34" charset="0"/>
              </a:rPr>
              <a:t>,</a:t>
            </a:r>
            <a:r>
              <a:rPr lang="cs-CZ"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nad</a:t>
            </a:r>
            <a:r>
              <a:rPr lang="en-GB" altLang="en-US" sz="2000" dirty="0">
                <a:latin typeface="Arial" panose="020B0604020202020204" pitchFamily="34" charset="0"/>
                <a:cs typeface="Arial" panose="020B0604020202020204" pitchFamily="34" charset="0"/>
              </a:rPr>
              <a:t> 161</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0</a:t>
            </a:r>
            <a:r>
              <a:rPr lang="en-GB" altLang="en-US" sz="2000" dirty="0" smtClean="0">
                <a:latin typeface="Arial" panose="020B0604020202020204" pitchFamily="34" charset="0"/>
                <a:cs typeface="Arial" panose="020B0604020202020204" pitchFamily="34" charset="0"/>
              </a:rPr>
              <a:t>C</a:t>
            </a:r>
            <a:r>
              <a:rPr lang="cs-CZ" altLang="en-US" sz="2000" dirty="0" smtClean="0">
                <a:latin typeface="Arial" panose="020B0604020202020204" pitchFamily="34" charset="0"/>
                <a:cs typeface="Arial" panose="020B0604020202020204" pitchFamily="34" charset="0"/>
              </a:rPr>
              <a:t> se objevuje </a:t>
            </a:r>
            <a:r>
              <a:rPr lang="en-GB" altLang="en-US" sz="2000" dirty="0" smtClean="0">
                <a:latin typeface="Arial" panose="020B0604020202020204" pitchFamily="34" charset="0"/>
                <a:cs typeface="Arial" panose="020B0604020202020204" pitchFamily="34" charset="0"/>
              </a:rPr>
              <a:t>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modifikace</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cín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koso</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tvere</a:t>
            </a:r>
            <a:r>
              <a:rPr lang="cs-CZ" altLang="en-US" sz="2000" dirty="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ný</a:t>
            </a:r>
            <a:r>
              <a:rPr lang="cs-CZ" altLang="en-US" sz="2000" dirty="0" smtClean="0">
                <a:latin typeface="Arial" panose="020B0604020202020204" pitchFamily="34" charset="0"/>
                <a:cs typeface="Arial" panose="020B0604020202020204" pitchFamily="34" charset="0"/>
              </a:rPr>
              <a:t> (</a:t>
            </a:r>
            <a:r>
              <a:rPr lang="el-GR" sz="2000" dirty="0" smtClean="0">
                <a:latin typeface="Arial" panose="020B0604020202020204" pitchFamily="34" charset="0"/>
                <a:cs typeface="Arial" panose="020B0604020202020204" pitchFamily="34" charset="0"/>
              </a:rPr>
              <a:t>γ-</a:t>
            </a:r>
            <a:r>
              <a:rPr lang="cs-CZ" sz="2000" dirty="0" err="1">
                <a:latin typeface="Arial" panose="020B0604020202020204" pitchFamily="34" charset="0"/>
                <a:cs typeface="Arial" panose="020B0604020202020204" pitchFamily="34" charset="0"/>
              </a:rPr>
              <a:t>S</a:t>
            </a:r>
            <a:r>
              <a:rPr lang="cs-CZ" sz="2000" dirty="0" err="1" smtClean="0">
                <a:latin typeface="Arial" panose="020B0604020202020204" pitchFamily="34" charset="0"/>
                <a:cs typeface="Arial" panose="020B0604020202020204" pitchFamily="34" charset="0"/>
              </a:rPr>
              <a:t>n</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pPr marL="0" indent="0" algn="just">
              <a:buNone/>
            </a:pPr>
            <a:r>
              <a:rPr lang="cs-CZ" sz="2000" dirty="0" smtClean="0">
                <a:latin typeface="Arial" panose="020B0604020202020204" pitchFamily="34" charset="0"/>
                <a:cs typeface="Arial" panose="020B0604020202020204" pitchFamily="34" charset="0"/>
              </a:rPr>
              <a:t>   Na </a:t>
            </a:r>
            <a:r>
              <a:rPr lang="cs-CZ" sz="2000" dirty="0">
                <a:latin typeface="Arial" panose="020B0604020202020204" pitchFamily="34" charset="0"/>
                <a:cs typeface="Arial" panose="020B0604020202020204" pitchFamily="34" charset="0"/>
              </a:rPr>
              <a:t>vzduchu i ve vodě je cín stálý. Dobře se rozpouští ve zředěné kyselině chlorovodíkové za vzniku chloridu cínatého a vodíku, v koncentrované kyselině chlorovodíkové reaguje cín za vzniku kyseliny </a:t>
            </a:r>
            <a:r>
              <a:rPr lang="cs-CZ" sz="2000" dirty="0" err="1">
                <a:latin typeface="Arial" panose="020B0604020202020204" pitchFamily="34" charset="0"/>
                <a:cs typeface="Arial" panose="020B0604020202020204" pitchFamily="34" charset="0"/>
              </a:rPr>
              <a:t>trichlorcínaté</a:t>
            </a:r>
            <a:r>
              <a:rPr lang="cs-CZ" sz="2000" dirty="0">
                <a:latin typeface="Arial" panose="020B0604020202020204" pitchFamily="34" charset="0"/>
                <a:cs typeface="Arial" panose="020B0604020202020204" pitchFamily="34" charset="0"/>
              </a:rPr>
              <a:t>. V koncentrované kyselině dusičné se rozpouští za vzniku oxidu cíničitého, se zředěnou kyselinou dusičnou reaguje za vzniku dusičnanu cínatého, v koncentrované kyselině sírové vzniká síran cínatý</a:t>
            </a:r>
            <a:r>
              <a:rPr lang="cs-CZ" sz="2000" dirty="0" smtClean="0">
                <a:latin typeface="Arial" panose="020B0604020202020204" pitchFamily="34" charset="0"/>
                <a:cs typeface="Arial" panose="020B0604020202020204" pitchFamily="34" charset="0"/>
              </a:rPr>
              <a:t>:</a:t>
            </a:r>
          </a:p>
          <a:p>
            <a:pPr marL="0" indent="0" algn="ctr">
              <a:buNone/>
            </a:pPr>
            <a:r>
              <a:rPr lang="pt-BR" sz="2000" dirty="0">
                <a:latin typeface="Arial" panose="020B0604020202020204" pitchFamily="34" charset="0"/>
                <a:cs typeface="Arial" panose="020B0604020202020204" pitchFamily="34" charset="0"/>
              </a:rPr>
              <a:t>Sn + 2HCl → SnCl</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a:r>
            <a:br>
              <a:rPr lang="pt-BR" sz="2000" dirty="0">
                <a:latin typeface="Arial" panose="020B0604020202020204" pitchFamily="34" charset="0"/>
                <a:cs typeface="Arial" panose="020B0604020202020204" pitchFamily="34" charset="0"/>
              </a:rPr>
            </a:br>
            <a:r>
              <a:rPr lang="pt-BR" sz="2000" dirty="0">
                <a:latin typeface="Arial" panose="020B0604020202020204" pitchFamily="34" charset="0"/>
                <a:cs typeface="Arial" panose="020B0604020202020204" pitchFamily="34" charset="0"/>
              </a:rPr>
              <a:t>Sn + 3HCl → H[SnCl</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a:r>
            <a:br>
              <a:rPr lang="pt-BR" sz="2000" dirty="0">
                <a:latin typeface="Arial" panose="020B0604020202020204" pitchFamily="34" charset="0"/>
                <a:cs typeface="Arial" panose="020B0604020202020204" pitchFamily="34" charset="0"/>
              </a:rPr>
            </a:br>
            <a:r>
              <a:rPr lang="pt-BR" sz="2000" dirty="0">
                <a:latin typeface="Arial" panose="020B0604020202020204" pitchFamily="34" charset="0"/>
                <a:cs typeface="Arial" panose="020B0604020202020204" pitchFamily="34" charset="0"/>
              </a:rPr>
              <a:t>3Sn + 4HNO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+ 3xH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 → 3SnO</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·xH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 + 4NO + 2H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a:t>
            </a:r>
            <a:br>
              <a:rPr lang="pt-BR" sz="2000" dirty="0">
                <a:latin typeface="Arial" panose="020B0604020202020204" pitchFamily="34" charset="0"/>
                <a:cs typeface="Arial" panose="020B0604020202020204" pitchFamily="34" charset="0"/>
              </a:rPr>
            </a:br>
            <a:r>
              <a:rPr lang="pt-BR" sz="2000" dirty="0">
                <a:latin typeface="Arial" panose="020B0604020202020204" pitchFamily="34" charset="0"/>
                <a:cs typeface="Arial" panose="020B0604020202020204" pitchFamily="34" charset="0"/>
              </a:rPr>
              <a:t>4Sn + 10HNO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4Sn(NO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NH</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NO</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+ 3H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O</a:t>
            </a:r>
            <a:br>
              <a:rPr lang="pt-BR" sz="2000" dirty="0">
                <a:latin typeface="Arial" panose="020B0604020202020204" pitchFamily="34" charset="0"/>
                <a:cs typeface="Arial" panose="020B0604020202020204" pitchFamily="34" charset="0"/>
              </a:rPr>
            </a:br>
            <a:r>
              <a:rPr lang="pt-BR" sz="2000" dirty="0">
                <a:latin typeface="Arial" panose="020B0604020202020204" pitchFamily="34" charset="0"/>
                <a:cs typeface="Arial" panose="020B0604020202020204" pitchFamily="34" charset="0"/>
              </a:rPr>
              <a:t>Sn + 2H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SO</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 → SnSO</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 + SO</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a:t>
            </a:r>
            <a:r>
              <a:rPr lang="pt-BR" sz="2000" dirty="0" smtClean="0">
                <a:latin typeface="Arial" panose="020B0604020202020204" pitchFamily="34" charset="0"/>
                <a:cs typeface="Arial" panose="020B0604020202020204" pitchFamily="34" charset="0"/>
              </a:rPr>
              <a:t>2H</a:t>
            </a:r>
            <a:r>
              <a:rPr lang="pt-BR" sz="2000" baseline="-25000" dirty="0" smtClean="0">
                <a:latin typeface="Arial" panose="020B0604020202020204" pitchFamily="34" charset="0"/>
                <a:cs typeface="Arial" panose="020B0604020202020204" pitchFamily="34" charset="0"/>
              </a:rPr>
              <a:t>2</a:t>
            </a:r>
            <a:r>
              <a:rPr lang="pt-BR" sz="2000" dirty="0" smtClean="0">
                <a:latin typeface="Arial" panose="020B0604020202020204" pitchFamily="34" charset="0"/>
                <a:cs typeface="Arial" panose="020B0604020202020204" pitchFamily="34" charset="0"/>
              </a:rPr>
              <a:t>O</a:t>
            </a:r>
            <a:endParaRPr lang="cs-CZ" sz="2000" dirty="0" smtClean="0">
              <a:latin typeface="Arial" panose="020B0604020202020204" pitchFamily="34" charset="0"/>
              <a:cs typeface="Arial" panose="020B0604020202020204" pitchFamily="34" charset="0"/>
            </a:endParaRPr>
          </a:p>
          <a:p>
            <a:pPr marL="0" indent="0">
              <a:buNone/>
            </a:pPr>
            <a:r>
              <a:rPr lang="cs-CZ" sz="2000" dirty="0" smtClean="0">
                <a:latin typeface="Arial" panose="020B0604020202020204" pitchFamily="34" charset="0"/>
                <a:cs typeface="Arial" panose="020B0604020202020204" pitchFamily="34" charset="0"/>
              </a:rPr>
              <a:t>  Reakce </a:t>
            </a:r>
            <a:r>
              <a:rPr lang="cs-CZ" sz="2000" dirty="0">
                <a:latin typeface="Arial" panose="020B0604020202020204" pitchFamily="34" charset="0"/>
                <a:cs typeface="Arial" panose="020B0604020202020204" pitchFamily="34" charset="0"/>
              </a:rPr>
              <a:t>cínu s lučavkou královskou probíhá z vzniku komplexní kyseliny </a:t>
            </a:r>
            <a:r>
              <a:rPr lang="cs-CZ" sz="2000" dirty="0" err="1">
                <a:latin typeface="Arial" panose="020B0604020202020204" pitchFamily="34" charset="0"/>
                <a:cs typeface="Arial" panose="020B0604020202020204" pitchFamily="34" charset="0"/>
              </a:rPr>
              <a:t>hexachlorocíničité</a:t>
            </a:r>
            <a:r>
              <a:rPr lang="cs-CZ" sz="2000" dirty="0">
                <a:latin typeface="Arial" panose="020B0604020202020204" pitchFamily="34" charset="0"/>
                <a:cs typeface="Arial" panose="020B0604020202020204" pitchFamily="34" charset="0"/>
              </a:rPr>
              <a:t>:</a:t>
            </a:r>
          </a:p>
          <a:p>
            <a:pPr marL="0" indent="0">
              <a:buNone/>
            </a:pPr>
            <a:r>
              <a:rPr lang="cs-CZ" sz="2000" dirty="0" smtClean="0">
                <a:latin typeface="Arial" panose="020B0604020202020204" pitchFamily="34" charset="0"/>
                <a:cs typeface="Arial" panose="020B0604020202020204" pitchFamily="34" charset="0"/>
              </a:rPr>
              <a:t>		3Sn </a:t>
            </a:r>
            <a:r>
              <a:rPr lang="cs-CZ" sz="2000" dirty="0">
                <a:latin typeface="Arial" panose="020B0604020202020204" pitchFamily="34" charset="0"/>
                <a:cs typeface="Arial" panose="020B0604020202020204" pitchFamily="34" charset="0"/>
              </a:rPr>
              <a:t>+ 4HNO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+ 18HCl → 3H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[SnCl</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+ 4NO + 8H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marL="0" indent="0" algn="just">
              <a:buNone/>
            </a:pPr>
            <a:endParaRPr lang="cs-CZ" sz="2000" dirty="0">
              <a:latin typeface="Arial" panose="020B0604020202020204" pitchFamily="34" charset="0"/>
              <a:cs typeface="Arial" panose="020B0604020202020204" pitchFamily="34" charset="0"/>
            </a:endParaRPr>
          </a:p>
          <a:p>
            <a:pPr marL="0" indent="0" algn="ctr">
              <a:buNone/>
            </a:pPr>
            <a:endParaRPr lang="cs-CZ" sz="2000" dirty="0" smtClean="0">
              <a:latin typeface="Arial" panose="020B0604020202020204" pitchFamily="34" charset="0"/>
              <a:cs typeface="Arial" panose="020B0604020202020204" pitchFamily="34" charset="0"/>
            </a:endParaRPr>
          </a:p>
          <a:p>
            <a:pPr marL="0" indent="0" algn="ctr">
              <a:buNone/>
            </a:pPr>
            <a:endParaRPr lang="cs-CZ" sz="2000" dirty="0">
              <a:latin typeface="Arial" panose="020B0604020202020204" pitchFamily="34" charset="0"/>
              <a:cs typeface="Arial" panose="020B0604020202020204" pitchFamily="34" charset="0"/>
            </a:endParaRPr>
          </a:p>
          <a:p>
            <a:pPr marL="0" indent="0" eaLnBrk="1" hangingPunct="1">
              <a:buNone/>
            </a:pPr>
            <a:endParaRPr lang="cs-CZ" altLang="en-US" sz="2000" baseline="-25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65069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52400" y="152400"/>
            <a:ext cx="8763000" cy="5867400"/>
          </a:xfrm>
        </p:spPr>
        <p:txBody>
          <a:bodyPr>
            <a:normAutofit/>
          </a:bodyPr>
          <a:lstStyle/>
          <a:p>
            <a:pPr marL="0" indent="0" eaLnBrk="1" hangingPunct="1">
              <a:lnSpc>
                <a:spcPct val="90000"/>
              </a:lnSpc>
              <a:buNone/>
            </a:pPr>
            <a:r>
              <a:rPr lang="en-GB" altLang="en-US" b="1" dirty="0" smtClean="0">
                <a:latin typeface="Arial" panose="020B0604020202020204" pitchFamily="34" charset="0"/>
                <a:cs typeface="Arial" panose="020B0604020202020204" pitchFamily="34" charset="0"/>
              </a:rPr>
              <a:t>C, Si, Ge, Sn, </a:t>
            </a:r>
            <a:r>
              <a:rPr lang="en-GB" altLang="en-US" b="1" dirty="0" err="1" smtClean="0">
                <a:latin typeface="Arial" panose="020B0604020202020204" pitchFamily="34" charset="0"/>
                <a:cs typeface="Arial" panose="020B0604020202020204" pitchFamily="34" charset="0"/>
              </a:rPr>
              <a:t>Pb</a:t>
            </a:r>
            <a:endParaRPr lang="en-GB" altLang="en-US"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smtClean="0">
                <a:latin typeface="Arial" panose="020B0604020202020204" pitchFamily="34" charset="0"/>
                <a:cs typeface="Arial" panose="020B0604020202020204" pitchFamily="34" charset="0"/>
              </a:rPr>
              <a:t>	</a:t>
            </a:r>
            <a:endParaRPr lang="en-GB" altLang="en-US" sz="2000"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smtClean="0">
                <a:latin typeface="Arial" panose="020B0604020202020204" pitchFamily="34" charset="0"/>
                <a:cs typeface="Arial" panose="020B0604020202020204" pitchFamily="34" charset="0"/>
              </a:rPr>
              <a:t>C </a:t>
            </a:r>
            <a:r>
              <a:rPr lang="en-GB" altLang="en-US" sz="2000" dirty="0" smtClean="0">
                <a:latin typeface="Arial" panose="020B0604020202020204" pitchFamily="34" charset="0"/>
                <a:cs typeface="Arial" panose="020B0604020202020204" pitchFamily="34" charset="0"/>
              </a:rPr>
              <a:t>a Si - </a:t>
            </a:r>
            <a:r>
              <a:rPr lang="en-GB" altLang="en-US" sz="2000" dirty="0" err="1" smtClean="0">
                <a:latin typeface="Arial" panose="020B0604020202020204" pitchFamily="34" charset="0"/>
                <a:cs typeface="Arial" panose="020B0604020202020204" pitchFamily="34" charset="0"/>
              </a:rPr>
              <a:t>nekovy</a:t>
            </a:r>
            <a:r>
              <a:rPr lang="en-GB" altLang="en-US" sz="2000" dirty="0" smtClean="0">
                <a:latin typeface="Arial" panose="020B0604020202020204" pitchFamily="34" charset="0"/>
                <a:cs typeface="Arial" panose="020B0604020202020204" pitchFamily="34" charset="0"/>
              </a:rPr>
              <a:t>;</a:t>
            </a:r>
            <a:r>
              <a:rPr lang="en-GB" altLang="en-US" sz="2000" b="1"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Ge - </a:t>
            </a:r>
            <a:r>
              <a:rPr lang="en-GB" altLang="en-US" sz="2000" dirty="0" err="1" smtClean="0">
                <a:latin typeface="Arial" panose="020B0604020202020204" pitchFamily="34" charset="0"/>
                <a:cs typeface="Arial" panose="020B0604020202020204" pitchFamily="34" charset="0"/>
              </a:rPr>
              <a:t>polokov</a:t>
            </a:r>
            <a:r>
              <a:rPr lang="en-GB" altLang="en-US" sz="2000" dirty="0" smtClean="0">
                <a:latin typeface="Arial" panose="020B0604020202020204" pitchFamily="34" charset="0"/>
                <a:cs typeface="Arial" panose="020B0604020202020204" pitchFamily="34" charset="0"/>
              </a:rPr>
              <a:t>, Sn a </a:t>
            </a:r>
            <a:r>
              <a:rPr lang="en-GB" altLang="en-US" sz="2000" dirty="0" err="1" smtClean="0">
                <a:latin typeface="Arial" panose="020B0604020202020204" pitchFamily="34" charset="0"/>
                <a:cs typeface="Arial" panose="020B0604020202020204" pitchFamily="34" charset="0"/>
              </a:rPr>
              <a:t>Pb</a:t>
            </a:r>
            <a:r>
              <a:rPr lang="en-GB" altLang="en-US" sz="2000" dirty="0" smtClean="0">
                <a:latin typeface="Arial" panose="020B0604020202020204" pitchFamily="34" charset="0"/>
                <a:cs typeface="Arial" panose="020B0604020202020204" pitchFamily="34" charset="0"/>
              </a:rPr>
              <a:t> - </a:t>
            </a:r>
            <a:r>
              <a:rPr lang="en-GB" altLang="en-US" sz="2000" dirty="0" err="1" smtClean="0">
                <a:latin typeface="Arial" panose="020B0604020202020204" pitchFamily="34" charset="0"/>
                <a:cs typeface="Arial" panose="020B0604020202020204" pitchFamily="34" charset="0"/>
              </a:rPr>
              <a:t>kovy</a:t>
            </a:r>
            <a:r>
              <a:rPr lang="en-GB" altLang="en-US" sz="2000" dirty="0" smtClean="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smtClean="0">
                <a:latin typeface="Arial" panose="020B0604020202020204" pitchFamily="34" charset="0"/>
                <a:cs typeface="Arial" panose="020B0604020202020204" pitchFamily="34" charset="0"/>
              </a:rPr>
              <a:t>el</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konfigurace</a:t>
            </a:r>
            <a:r>
              <a:rPr lang="en-GB" altLang="en-US" sz="2000" dirty="0" smtClean="0">
                <a:latin typeface="Arial" panose="020B0604020202020204" pitchFamily="34" charset="0"/>
                <a:cs typeface="Arial" panose="020B0604020202020204" pitchFamily="34" charset="0"/>
              </a:rPr>
              <a:t>: ns</a:t>
            </a:r>
            <a:r>
              <a:rPr lang="en-GB" altLang="en-US" sz="2000" baseline="30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np</a:t>
            </a:r>
            <a:r>
              <a:rPr lang="en-GB" altLang="en-US" sz="2000" baseline="30000" dirty="0" smtClean="0">
                <a:latin typeface="Arial" panose="020B0604020202020204" pitchFamily="34" charset="0"/>
                <a:cs typeface="Arial" panose="020B0604020202020204" pitchFamily="34" charset="0"/>
              </a:rPr>
              <a:t>2</a:t>
            </a:r>
          </a:p>
          <a:p>
            <a:pPr eaLnBrk="1" hangingPunct="1">
              <a:lnSpc>
                <a:spcPct val="90000"/>
              </a:lnSpc>
              <a:buFont typeface="Wingdings" pitchFamily="2" charset="2"/>
              <a:buNone/>
            </a:pP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err="1" smtClean="0">
                <a:latin typeface="Arial" panose="020B0604020202020204" pitchFamily="34" charset="0"/>
                <a:cs typeface="Arial" panose="020B0604020202020204" pitchFamily="34" charset="0"/>
              </a:rPr>
              <a:t>Oxida</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ní</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ísla</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IV, +IV a  +II  -</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stabilita</a:t>
            </a:r>
            <a:r>
              <a:rPr lang="en-GB" altLang="en-US" sz="2000" dirty="0" smtClean="0">
                <a:latin typeface="Arial" panose="020B0604020202020204" pitchFamily="34" charset="0"/>
                <a:cs typeface="Arial" panose="020B0604020202020204" pitchFamily="34" charset="0"/>
              </a:rPr>
              <a:t> ox</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ísla</a:t>
            </a:r>
            <a:r>
              <a:rPr lang="en-GB" altLang="en-US" sz="2000" dirty="0" smtClean="0">
                <a:latin typeface="Arial" panose="020B0604020202020204" pitchFamily="34" charset="0"/>
                <a:cs typeface="Arial" panose="020B0604020202020204" pitchFamily="34" charset="0"/>
              </a:rPr>
              <a:t> +II </a:t>
            </a:r>
            <a:r>
              <a:rPr lang="en-GB" altLang="en-US" sz="2000" dirty="0" err="1" smtClean="0">
                <a:latin typeface="Arial" panose="020B0604020202020204" pitchFamily="34" charset="0"/>
                <a:cs typeface="Arial" panose="020B0604020202020204" pitchFamily="34" charset="0"/>
              </a:rPr>
              <a:t>roste</a:t>
            </a:r>
            <a:r>
              <a:rPr lang="en-GB" altLang="en-US" sz="2000" dirty="0" smtClean="0">
                <a:latin typeface="Arial" panose="020B0604020202020204" pitchFamily="34" charset="0"/>
                <a:cs typeface="Arial" panose="020B0604020202020204" pitchFamily="34" charset="0"/>
              </a:rPr>
              <a:t> s </a:t>
            </a:r>
            <a:r>
              <a:rPr lang="en-GB" altLang="en-US" sz="2000" dirty="0" err="1" smtClean="0">
                <a:latin typeface="Arial" panose="020B0604020202020204" pitchFamily="34" charset="0"/>
                <a:cs typeface="Arial" panose="020B0604020202020204" pitchFamily="34" charset="0"/>
              </a:rPr>
              <a:t>rostoucím</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atomo</a:t>
            </a:r>
            <a:r>
              <a:rPr lang="cs-CZ" altLang="en-US" sz="2000" dirty="0" smtClean="0">
                <a:latin typeface="Arial" panose="020B0604020202020204" pitchFamily="34" charset="0"/>
                <a:cs typeface="Arial" panose="020B0604020202020204" pitchFamily="34" charset="0"/>
              </a:rPr>
              <a:t>ý</a:t>
            </a:r>
            <a:r>
              <a:rPr lang="en-GB" altLang="en-US" sz="2000" dirty="0" smtClean="0">
                <a:latin typeface="Arial" panose="020B0604020202020204" pitchFamily="34" charset="0"/>
                <a:cs typeface="Arial" panose="020B0604020202020204" pitchFamily="34" charset="0"/>
              </a:rPr>
              <a:t>m </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íslem</a:t>
            </a:r>
            <a:r>
              <a:rPr lang="en-GB" altLang="en-US" sz="2000" dirty="0" smtClean="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endParaRPr lang="en-US" altLang="en-US" sz="2000"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snaha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po</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ř</a:t>
            </a:r>
            <a:r>
              <a:rPr lang="en-GB" altLang="en-US" sz="2000" dirty="0" smtClean="0">
                <a:latin typeface="Arial" panose="020B0604020202020204" pitchFamily="34" charset="0"/>
                <a:cs typeface="Arial" panose="020B0604020202020204" pitchFamily="34" charset="0"/>
              </a:rPr>
              <a:t>et</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zení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klesá</a:t>
            </a:r>
            <a:r>
              <a:rPr lang="en-GB" altLang="en-US" sz="2000" dirty="0" smtClean="0">
                <a:latin typeface="Arial" panose="020B0604020202020204" pitchFamily="34" charset="0"/>
                <a:cs typeface="Arial" panose="020B0604020202020204" pitchFamily="34" charset="0"/>
              </a:rPr>
              <a:t> v </a:t>
            </a:r>
            <a:r>
              <a:rPr lang="cs-CZ" altLang="en-US" sz="2000" dirty="0" smtClean="0">
                <a:latin typeface="Arial" panose="020B0604020202020204" pitchFamily="34" charset="0"/>
                <a:cs typeface="Arial" panose="020B0604020202020204" pitchFamily="34" charset="0"/>
              </a:rPr>
              <a:t>ř</a:t>
            </a:r>
            <a:r>
              <a:rPr lang="en-GB" altLang="en-US" sz="2000" dirty="0" smtClean="0">
                <a:latin typeface="Arial" panose="020B0604020202020204" pitchFamily="34" charset="0"/>
                <a:cs typeface="Arial" panose="020B0604020202020204" pitchFamily="34" charset="0"/>
              </a:rPr>
              <a:t>ad</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C - Si - Ge – Sn, Si, Ge, Sn a </a:t>
            </a:r>
            <a:r>
              <a:rPr lang="en-GB" altLang="en-US" sz="2000" dirty="0" err="1" smtClean="0">
                <a:latin typeface="Arial" panose="020B0604020202020204" pitchFamily="34" charset="0"/>
                <a:cs typeface="Arial" panose="020B0604020202020204" pitchFamily="34" charset="0"/>
              </a:rPr>
              <a:t>Pb</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netvo</a:t>
            </a:r>
            <a:r>
              <a:rPr lang="cs-CZ" altLang="en-US" sz="2000" dirty="0" smtClean="0">
                <a:latin typeface="Arial" panose="020B0604020202020204" pitchFamily="34" charset="0"/>
                <a:cs typeface="Arial" panose="020B0604020202020204" pitchFamily="34" charset="0"/>
              </a:rPr>
              <a:t>ř</a:t>
            </a:r>
            <a:r>
              <a:rPr lang="en-GB" altLang="en-US" sz="2000" dirty="0" smtClean="0">
                <a:latin typeface="Arial" panose="020B0604020202020204" pitchFamily="34" charset="0"/>
                <a:cs typeface="Arial" panose="020B0604020202020204" pitchFamily="34" charset="0"/>
              </a:rPr>
              <a:t>í </a:t>
            </a:r>
            <a:r>
              <a:rPr lang="en-GB" altLang="en-US" sz="2000" dirty="0" err="1" smtClean="0">
                <a:latin typeface="Arial" panose="020B0604020202020204" pitchFamily="34" charset="0"/>
                <a:cs typeface="Arial" panose="020B0604020202020204" pitchFamily="34" charset="0"/>
              </a:rPr>
              <a:t>násobné</a:t>
            </a:r>
            <a:r>
              <a:rPr lang="en-GB" altLang="en-US" sz="2000" dirty="0" smtClean="0">
                <a:latin typeface="Arial" panose="020B0604020202020204" pitchFamily="34" charset="0"/>
                <a:cs typeface="Arial" panose="020B0604020202020204" pitchFamily="34" charset="0"/>
              </a:rPr>
              <a:t> p</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vazby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ani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mezi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sebou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ani</a:t>
            </a:r>
            <a:r>
              <a:rPr lang="en-GB" altLang="en-US" sz="2000" dirty="0" smtClean="0">
                <a:latin typeface="Arial" panose="020B0604020202020204" pitchFamily="34" charset="0"/>
                <a:cs typeface="Arial" panose="020B0604020202020204" pitchFamily="34" charset="0"/>
              </a:rPr>
              <a:t> s </a:t>
            </a:r>
            <a:r>
              <a:rPr lang="en-GB" altLang="en-US" sz="2000" dirty="0" err="1" smtClean="0">
                <a:latin typeface="Arial" panose="020B0604020202020204" pitchFamily="34" charset="0"/>
                <a:cs typeface="Arial" panose="020B0604020202020204" pitchFamily="34" charset="0"/>
              </a:rPr>
              <a:t>jinými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prvky</a:t>
            </a:r>
            <a:r>
              <a:rPr lang="en-GB" altLang="en-US" sz="2000" dirty="0" smtClean="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endParaRPr lang="en-GB"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max</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vaznost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uhlíku</a:t>
            </a:r>
            <a:r>
              <a:rPr lang="en-GB" altLang="en-US" sz="2000" dirty="0" smtClean="0">
                <a:latin typeface="Arial" panose="020B0604020202020204" pitchFamily="34" charset="0"/>
                <a:cs typeface="Arial" panose="020B0604020202020204" pitchFamily="34" charset="0"/>
              </a:rPr>
              <a:t> 4, </a:t>
            </a:r>
            <a:r>
              <a:rPr lang="cs-CZ" altLang="en-US" sz="2000" dirty="0" smtClean="0">
                <a:latin typeface="Arial" panose="020B0604020202020204" pitchFamily="34" charset="0"/>
                <a:cs typeface="Arial" panose="020B0604020202020204" pitchFamily="34" charset="0"/>
              </a:rPr>
              <a:t>u </a:t>
            </a:r>
            <a:r>
              <a:rPr lang="en-GB" altLang="en-US" sz="2000" dirty="0" smtClean="0">
                <a:latin typeface="Arial" panose="020B0604020202020204" pitchFamily="34" charset="0"/>
                <a:cs typeface="Arial" panose="020B0604020202020204" pitchFamily="34" charset="0"/>
              </a:rPr>
              <a:t>k</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emíku</a:t>
            </a:r>
            <a:r>
              <a:rPr lang="en-GB" altLang="en-US" sz="2000" dirty="0" smtClean="0">
                <a:latin typeface="Arial" panose="020B0604020202020204" pitchFamily="34" charset="0"/>
                <a:cs typeface="Arial" panose="020B0604020202020204" pitchFamily="34" charset="0"/>
              </a:rPr>
              <a:t> a t</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žších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prvk</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podskupiny</a:t>
            </a:r>
            <a:r>
              <a:rPr lang="en-GB" altLang="en-US" sz="2000" dirty="0" smtClean="0">
                <a:latin typeface="Arial" panose="020B0604020202020204" pitchFamily="34" charset="0"/>
                <a:cs typeface="Arial" panose="020B0604020202020204" pitchFamily="34" charset="0"/>
              </a:rPr>
              <a:t>  6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např. </a:t>
            </a:r>
            <a:r>
              <a:rPr lang="en-GB" altLang="en-US" sz="2000" dirty="0" smtClean="0">
                <a:latin typeface="Arial" panose="020B0604020202020204" pitchFamily="34" charset="0"/>
                <a:cs typeface="Arial" panose="020B0604020202020204" pitchFamily="34" charset="0"/>
              </a:rPr>
              <a:t>v</a:t>
            </a:r>
            <a:r>
              <a:rPr lang="cs-CZ" altLang="en-US" sz="2000" dirty="0" err="1" smtClean="0">
                <a:latin typeface="Arial" panose="020B0604020202020204" pitchFamily="34" charset="0"/>
                <a:cs typeface="Arial" panose="020B0604020202020204" pitchFamily="34" charset="0"/>
              </a:rPr>
              <a:t>ůč</a:t>
            </a:r>
            <a:r>
              <a:rPr lang="en-GB" altLang="en-US" sz="2000" dirty="0" err="1" smtClean="0">
                <a:latin typeface="Arial" panose="020B0604020202020204" pitchFamily="34" charset="0"/>
                <a:cs typeface="Arial" panose="020B0604020202020204" pitchFamily="34" charset="0"/>
              </a:rPr>
              <a:t>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hydrolýze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stálý</a:t>
            </a:r>
            <a:r>
              <a:rPr lang="en-GB" altLang="en-US" sz="2000" dirty="0" smtClean="0">
                <a:latin typeface="Arial" panose="020B0604020202020204" pitchFamily="34" charset="0"/>
                <a:cs typeface="Arial" panose="020B0604020202020204" pitchFamily="34" charset="0"/>
              </a:rPr>
              <a:t> CCl</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rozdíl</a:t>
            </a:r>
            <a:r>
              <a:rPr lang="en-GB" altLang="en-US" sz="2000" dirty="0" smtClean="0">
                <a:latin typeface="Arial" panose="020B0604020202020204" pitchFamily="34" charset="0"/>
                <a:cs typeface="Arial" panose="020B0604020202020204" pitchFamily="34" charset="0"/>
              </a:rPr>
              <a:t> od </a:t>
            </a:r>
            <a:r>
              <a:rPr lang="en-GB" altLang="en-US" sz="2000" dirty="0" err="1" smtClean="0">
                <a:latin typeface="Arial" panose="020B0604020202020204" pitchFamily="34" charset="0"/>
                <a:cs typeface="Arial" panose="020B0604020202020204" pitchFamily="34" charset="0"/>
              </a:rPr>
              <a:t>ochotn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se </a:t>
            </a:r>
            <a:r>
              <a:rPr lang="en-GB" altLang="en-US" sz="2000" dirty="0" err="1" smtClean="0">
                <a:latin typeface="Arial" panose="020B0604020202020204" pitchFamily="34" charset="0"/>
                <a:cs typeface="Arial" panose="020B0604020202020204" pitchFamily="34" charset="0"/>
              </a:rPr>
              <a:t>hydrolyzujícího</a:t>
            </a:r>
            <a:r>
              <a:rPr lang="en-GB" altLang="en-US" sz="2000" dirty="0" smtClean="0">
                <a:latin typeface="Arial" panose="020B0604020202020204" pitchFamily="34" charset="0"/>
                <a:cs typeface="Arial" panose="020B0604020202020204" pitchFamily="34" charset="0"/>
              </a:rPr>
              <a:t> SiCl</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98565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763000" cy="5016758"/>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Cín je amfoterní kov. Reakcí cínu s koncentrovanými alkalickými hydroxidy vznikají za horka alkalické </a:t>
            </a:r>
            <a:r>
              <a:rPr lang="cs-CZ" sz="2000" dirty="0" err="1">
                <a:latin typeface="Arial" panose="020B0604020202020204" pitchFamily="34" charset="0"/>
                <a:cs typeface="Arial" panose="020B0604020202020204" pitchFamily="34" charset="0"/>
              </a:rPr>
              <a:t>hexahydroxocíničitany</a:t>
            </a:r>
            <a:r>
              <a:rPr lang="cs-CZ" sz="2000" dirty="0">
                <a:latin typeface="Arial" panose="020B0604020202020204" pitchFamily="34" charset="0"/>
                <a:cs typeface="Arial" panose="020B0604020202020204" pitchFamily="34" charset="0"/>
              </a:rPr>
              <a:t>, za chladu </a:t>
            </a:r>
            <a:r>
              <a:rPr lang="cs-CZ" sz="2000" dirty="0" err="1">
                <a:latin typeface="Arial" panose="020B0604020202020204" pitchFamily="34" charset="0"/>
                <a:cs typeface="Arial" panose="020B0604020202020204" pitchFamily="34" charset="0"/>
              </a:rPr>
              <a:t>trihydroxocínatany</a:t>
            </a:r>
            <a:r>
              <a:rPr lang="cs-CZ" sz="2000" dirty="0">
                <a:latin typeface="Arial" panose="020B0604020202020204" pitchFamily="34" charset="0"/>
                <a:cs typeface="Arial" panose="020B0604020202020204" pitchFamily="34" charset="0"/>
              </a:rPr>
              <a:t>:</a:t>
            </a:r>
          </a:p>
          <a:p>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Sn</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+ 2NaOH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r>
            <a:br>
              <a:rPr lang="cs-CZ" sz="2000" dirty="0">
                <a:latin typeface="Arial" panose="020B0604020202020204" pitchFamily="34" charset="0"/>
                <a:cs typeface="Arial" panose="020B0604020202020204" pitchFamily="34" charset="0"/>
              </a:rPr>
            </a:br>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Sn</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NaOH</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Již za normální teploty se slučuje s chlorem a bromem, s jodem reaguje až po zahřátí, s fluorem se při teplotě nad 100°C prudce slučuje za vzniku plamene. Za zvýšené teploty ochotně reaguje se sírou, selenem, tellurem a fosforem</a:t>
            </a:r>
            <a:r>
              <a:rPr lang="cs-CZ" sz="2000" dirty="0" smtClean="0">
                <a:latin typeface="Arial" panose="020B0604020202020204" pitchFamily="34" charset="0"/>
                <a:cs typeface="Arial" panose="020B0604020202020204" pitchFamily="34" charset="0"/>
              </a:rPr>
              <a:t>.</a:t>
            </a:r>
          </a:p>
          <a:p>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 oxidačním stupni II má cín amfoterní charakter, v </a:t>
            </a:r>
            <a:r>
              <a:rPr lang="cs-CZ" sz="2000" dirty="0" err="1">
                <a:latin typeface="Arial" panose="020B0604020202020204" pitchFamily="34" charset="0"/>
                <a:cs typeface="Arial" panose="020B0604020202020204" pitchFamily="34" charset="0"/>
              </a:rPr>
              <a:t>ox</a:t>
            </a:r>
            <a:r>
              <a:rPr lang="cs-CZ" sz="2000" dirty="0">
                <a:latin typeface="Arial" panose="020B0604020202020204" pitchFamily="34" charset="0"/>
                <a:cs typeface="Arial" panose="020B0604020202020204" pitchFamily="34" charset="0"/>
              </a:rPr>
              <a:t>. stupni IV má charakter kyselý. Dvoumocný cín se v roztocích vyskytuje jako kation cínatý Sn</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i jako anion </a:t>
            </a:r>
            <a:r>
              <a:rPr lang="cs-CZ" sz="2000" dirty="0" err="1">
                <a:latin typeface="Arial" panose="020B0604020202020204" pitchFamily="34" charset="0"/>
                <a:cs typeface="Arial" panose="020B0604020202020204" pitchFamily="34" charset="0"/>
              </a:rPr>
              <a:t>cínatanový</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Sn</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čtyřmocný cín je v roztocích ve formě kationu cíničitého Sn</a:t>
            </a:r>
            <a:r>
              <a:rPr lang="cs-CZ" sz="2000" baseline="30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ve formě anionu </a:t>
            </a:r>
            <a:r>
              <a:rPr lang="cs-CZ" sz="2000" dirty="0" err="1">
                <a:latin typeface="Arial" panose="020B0604020202020204" pitchFamily="34" charset="0"/>
                <a:cs typeface="Arial" panose="020B0604020202020204" pitchFamily="34" charset="0"/>
              </a:rPr>
              <a:t>cíničitanového</a:t>
            </a:r>
            <a:r>
              <a:rPr lang="cs-CZ" sz="2000" dirty="0">
                <a:latin typeface="Arial" panose="020B0604020202020204" pitchFamily="34" charset="0"/>
                <a:cs typeface="Arial" panose="020B0604020202020204" pitchFamily="34" charset="0"/>
              </a:rPr>
              <a:t> (SnO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S</a:t>
            </a:r>
            <a:r>
              <a:rPr lang="en-GB" altLang="en-US" sz="2000" dirty="0" err="1" smtClean="0">
                <a:latin typeface="Arial" panose="020B0604020202020204" pitchFamily="34" charset="0"/>
                <a:cs typeface="Arial" panose="020B0604020202020204" pitchFamily="34" charset="0"/>
              </a:rPr>
              <a:t>oli</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cínaté</a:t>
            </a:r>
            <a:r>
              <a:rPr lang="en-GB" altLang="en-US"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jsou </a:t>
            </a:r>
            <a:r>
              <a:rPr lang="en-GB" altLang="en-US" sz="2000" dirty="0" err="1">
                <a:latin typeface="Arial" panose="020B0604020202020204" pitchFamily="34" charset="0"/>
                <a:cs typeface="Arial" panose="020B0604020202020204" pitchFamily="34" charset="0"/>
              </a:rPr>
              <a:t>silná</a:t>
            </a:r>
            <a:r>
              <a:rPr lang="en-GB" altLang="en-US" sz="2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reduk</a:t>
            </a:r>
            <a:r>
              <a:rPr lang="cs-CZ" altLang="en-US" sz="2000" dirty="0" smtClean="0">
                <a:latin typeface="Arial" panose="020B0604020202020204" pitchFamily="34" charset="0"/>
                <a:cs typeface="Arial" panose="020B0604020202020204" pitchFamily="34" charset="0"/>
              </a:rPr>
              <a:t>ční</a:t>
            </a:r>
            <a:r>
              <a:rPr lang="en-GB" altLang="en-US" sz="2000" dirty="0" smtClean="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inidla</a:t>
            </a:r>
            <a:r>
              <a:rPr lang="cs-CZ" alt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V </a:t>
            </a:r>
            <a:r>
              <a:rPr lang="cs-CZ" sz="2000" dirty="0">
                <a:latin typeface="Arial" panose="020B0604020202020204" pitchFamily="34" charset="0"/>
                <a:cs typeface="Arial" panose="020B0604020202020204" pitchFamily="34" charset="0"/>
              </a:rPr>
              <a:t>záporném oxidačním stavu -IV vystupuje cín ve </a:t>
            </a:r>
            <a:r>
              <a:rPr lang="cs-CZ" sz="2000" dirty="0" err="1">
                <a:latin typeface="Arial" panose="020B0604020202020204" pitchFamily="34" charset="0"/>
                <a:cs typeface="Arial" panose="020B0604020202020204" pitchFamily="34" charset="0"/>
              </a:rPr>
              <a:t>stannanu</a:t>
            </a:r>
            <a:r>
              <a:rPr lang="cs-CZ" sz="2000" dirty="0">
                <a:latin typeface="Arial" panose="020B0604020202020204" pitchFamily="34" charset="0"/>
                <a:cs typeface="Arial" panose="020B0604020202020204" pitchFamily="34" charset="0"/>
              </a:rPr>
              <a:t> SnH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48094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52400" y="152400"/>
            <a:ext cx="8839200" cy="6553200"/>
          </a:xfrm>
        </p:spPr>
        <p:txBody>
          <a:bodyPr>
            <a:noAutofit/>
          </a:bodyPr>
          <a:lstStyle/>
          <a:p>
            <a:pPr marL="0" indent="0">
              <a:buNone/>
            </a:pPr>
            <a:r>
              <a:rPr lang="cs-CZ" sz="2000" b="1" dirty="0">
                <a:latin typeface="Arial" panose="020B0604020202020204" pitchFamily="34" charset="0"/>
                <a:cs typeface="Arial" panose="020B0604020202020204" pitchFamily="34" charset="0"/>
              </a:rPr>
              <a:t>Výroba </a:t>
            </a:r>
            <a:endParaRPr lang="cs-CZ" sz="2000" b="1" dirty="0" smtClean="0">
              <a:latin typeface="Arial" panose="020B0604020202020204" pitchFamily="34" charset="0"/>
              <a:cs typeface="Arial" panose="020B0604020202020204" pitchFamily="34" charset="0"/>
            </a:endParaRPr>
          </a:p>
          <a:p>
            <a:pPr marL="0" indent="0">
              <a:buNone/>
            </a:pPr>
            <a:r>
              <a:rPr lang="cs-CZ" sz="2000" dirty="0" smtClean="0">
                <a:latin typeface="Arial" panose="020B0604020202020204" pitchFamily="34" charset="0"/>
                <a:cs typeface="Arial" panose="020B0604020202020204" pitchFamily="34" charset="0"/>
              </a:rPr>
              <a:t>redukcí </a:t>
            </a:r>
            <a:r>
              <a:rPr lang="cs-CZ" sz="2000" dirty="0" err="1" smtClean="0">
                <a:latin typeface="Arial" panose="020B0604020202020204" pitchFamily="34" charset="0"/>
                <a:cs typeface="Arial" panose="020B0604020202020204" pitchFamily="34" charset="0"/>
              </a:rPr>
              <a:t>kassiteritu</a:t>
            </a:r>
            <a:r>
              <a:rPr lang="cs-CZ" sz="2000" dirty="0" smtClean="0">
                <a:latin typeface="Arial" panose="020B0604020202020204" pitchFamily="34" charset="0"/>
                <a:cs typeface="Arial" panose="020B0604020202020204" pitchFamily="34" charset="0"/>
              </a:rPr>
              <a:t> uhlím</a:t>
            </a:r>
          </a:p>
          <a:p>
            <a:pPr marL="0" indent="0">
              <a:buNone/>
            </a:pPr>
            <a:r>
              <a:rPr lang="pl-PL" sz="2000" dirty="0" smtClean="0">
                <a:latin typeface="Arial" panose="020B0604020202020204" pitchFamily="34" charset="0"/>
                <a:cs typeface="Arial" panose="020B0604020202020204" pitchFamily="34" charset="0"/>
              </a:rPr>
              <a:t>			SnO</a:t>
            </a:r>
            <a:r>
              <a:rPr lang="pl-PL" sz="2000" baseline="-25000" dirty="0" smtClean="0">
                <a:latin typeface="Arial" panose="020B0604020202020204" pitchFamily="34" charset="0"/>
                <a:cs typeface="Arial" panose="020B0604020202020204" pitchFamily="34" charset="0"/>
              </a:rPr>
              <a:t>2</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 CO → SnO + CO</a:t>
            </a:r>
            <a:r>
              <a:rPr lang="pl-PL" sz="2000" baseline="-25000" dirty="0">
                <a:latin typeface="Arial" panose="020B0604020202020204" pitchFamily="34" charset="0"/>
                <a:cs typeface="Arial" panose="020B0604020202020204" pitchFamily="34" charset="0"/>
              </a:rPr>
              <a:t>2</a:t>
            </a:r>
            <a:r>
              <a:rPr lang="pl-PL" sz="2000" dirty="0">
                <a:latin typeface="Arial" panose="020B0604020202020204" pitchFamily="34" charset="0"/>
                <a:cs typeface="Arial" panose="020B0604020202020204" pitchFamily="34" charset="0"/>
              </a:rPr>
              <a:t/>
            </a:r>
            <a:br>
              <a:rPr lang="pl-PL" sz="2000" dirty="0">
                <a:latin typeface="Arial" panose="020B0604020202020204" pitchFamily="34" charset="0"/>
                <a:cs typeface="Arial" panose="020B0604020202020204" pitchFamily="34" charset="0"/>
              </a:rPr>
            </a:br>
            <a:r>
              <a:rPr lang="pl-PL" sz="2000" dirty="0" smtClean="0">
                <a:latin typeface="Arial" panose="020B0604020202020204" pitchFamily="34" charset="0"/>
                <a:cs typeface="Arial" panose="020B0604020202020204" pitchFamily="34" charset="0"/>
              </a:rPr>
              <a:t>			SnO </a:t>
            </a:r>
            <a:r>
              <a:rPr lang="pl-PL" sz="2000" dirty="0">
                <a:latin typeface="Arial" panose="020B0604020202020204" pitchFamily="34" charset="0"/>
                <a:cs typeface="Arial" panose="020B0604020202020204" pitchFamily="34" charset="0"/>
              </a:rPr>
              <a:t>+ CO → Sn + CO</a:t>
            </a:r>
            <a:r>
              <a:rPr lang="pl-PL" sz="2000" baseline="-25000" dirty="0">
                <a:latin typeface="Arial" panose="020B0604020202020204" pitchFamily="34" charset="0"/>
                <a:cs typeface="Arial" panose="020B0604020202020204" pitchFamily="34" charset="0"/>
              </a:rPr>
              <a:t>2</a:t>
            </a:r>
            <a:endParaRPr lang="cs-CZ" altLang="en-US" sz="2000" dirty="0" smtClean="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Surový cín se rafinuje na vysokou čistotu elektrolyticky, anodou je blok surového </a:t>
            </a:r>
            <a:r>
              <a:rPr lang="cs-CZ" sz="2000" dirty="0" smtClean="0">
                <a:latin typeface="Arial" panose="020B0604020202020204" pitchFamily="34" charset="0"/>
                <a:cs typeface="Arial" panose="020B0604020202020204" pitchFamily="34" charset="0"/>
              </a:rPr>
              <a:t>cínu.</a:t>
            </a:r>
          </a:p>
          <a:p>
            <a:pPr marL="0" indent="0" algn="just">
              <a:buNone/>
            </a:pPr>
            <a:endParaRPr lang="cs-CZ" altLang="en-US" sz="2000" dirty="0">
              <a:latin typeface="Arial" panose="020B0604020202020204" pitchFamily="34" charset="0"/>
              <a:cs typeface="Arial" panose="020B0604020202020204" pitchFamily="34" charset="0"/>
            </a:endParaRPr>
          </a:p>
          <a:p>
            <a:pPr marL="0" indent="0" algn="just">
              <a:buNone/>
            </a:pPr>
            <a:r>
              <a:rPr lang="cs-CZ" sz="2000" b="1" dirty="0">
                <a:latin typeface="Arial" panose="020B0604020202020204" pitchFamily="34" charset="0"/>
                <a:cs typeface="Arial" panose="020B0604020202020204" pitchFamily="34" charset="0"/>
              </a:rPr>
              <a:t>V</a:t>
            </a:r>
            <a:r>
              <a:rPr lang="cs-CZ" sz="2000" b="1" dirty="0" smtClean="0">
                <a:latin typeface="Arial" panose="020B0604020202020204" pitchFamily="34" charset="0"/>
                <a:cs typeface="Arial" panose="020B0604020202020204" pitchFamily="34" charset="0"/>
              </a:rPr>
              <a:t>yužití</a:t>
            </a:r>
            <a:endParaRPr lang="cs-CZ" sz="2000" b="1" dirty="0">
              <a:latin typeface="Arial" panose="020B0604020202020204" pitchFamily="34" charset="0"/>
              <a:cs typeface="Arial" panose="020B0604020202020204" pitchFamily="34" charset="0"/>
            </a:endParaRPr>
          </a:p>
          <a:p>
            <a:pPr marL="0" indent="0" algn="just">
              <a:buNone/>
            </a:pPr>
            <a:r>
              <a:rPr lang="cs-CZ" sz="2000" dirty="0" smtClean="0">
                <a:latin typeface="Arial" panose="020B0604020202020204" pitchFamily="34" charset="0"/>
                <a:cs typeface="Arial" panose="020B0604020202020204" pitchFamily="34" charset="0"/>
              </a:rPr>
              <a:t>  Cín </a:t>
            </a:r>
            <a:r>
              <a:rPr lang="cs-CZ" sz="2000" dirty="0">
                <a:latin typeface="Arial" panose="020B0604020202020204" pitchFamily="34" charset="0"/>
                <a:cs typeface="Arial" panose="020B0604020202020204" pitchFamily="34" charset="0"/>
              </a:rPr>
              <a:t>slouží k přípravě celé řady slitin, k výrobě staniolu a k pokovování plechů, zejména pro výrobu plechovek na </a:t>
            </a:r>
            <a:r>
              <a:rPr lang="cs-CZ" sz="2000" dirty="0" smtClean="0">
                <a:latin typeface="Arial" panose="020B0604020202020204" pitchFamily="34" charset="0"/>
                <a:cs typeface="Arial" panose="020B0604020202020204" pitchFamily="34" charset="0"/>
              </a:rPr>
              <a:t>konzervy (vysoká </a:t>
            </a:r>
            <a:r>
              <a:rPr lang="cs-CZ" sz="2000" dirty="0">
                <a:latin typeface="Arial" panose="020B0604020202020204" pitchFamily="34" charset="0"/>
                <a:cs typeface="Arial" panose="020B0604020202020204" pitchFamily="34" charset="0"/>
              </a:rPr>
              <a:t>odolnost </a:t>
            </a:r>
            <a:r>
              <a:rPr lang="cs-CZ" sz="2000" dirty="0" smtClean="0">
                <a:latin typeface="Arial" panose="020B0604020202020204" pitchFamily="34" charset="0"/>
                <a:cs typeface="Arial" panose="020B0604020202020204" pitchFamily="34" charset="0"/>
              </a:rPr>
              <a:t>proti </a:t>
            </a:r>
            <a:r>
              <a:rPr lang="cs-CZ" sz="2000" dirty="0">
                <a:latin typeface="Arial" panose="020B0604020202020204" pitchFamily="34" charset="0"/>
                <a:cs typeface="Arial" panose="020B0604020202020204" pitchFamily="34" charset="0"/>
              </a:rPr>
              <a:t>korozi </a:t>
            </a:r>
            <a:r>
              <a:rPr lang="cs-CZ" sz="2000" dirty="0" smtClean="0">
                <a:latin typeface="Arial" panose="020B0604020202020204" pitchFamily="34" charset="0"/>
                <a:cs typeface="Arial" panose="020B0604020202020204" pitchFamily="34" charset="0"/>
              </a:rPr>
              <a:t>a </a:t>
            </a:r>
            <a:r>
              <a:rPr lang="cs-CZ" sz="2000" dirty="0">
                <a:latin typeface="Arial" panose="020B0604020202020204" pitchFamily="34" charset="0"/>
                <a:cs typeface="Arial" panose="020B0604020202020204" pitchFamily="34" charset="0"/>
              </a:rPr>
              <a:t>zdravotní nezávadnost</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Největší podíl cínu </a:t>
            </a:r>
            <a:r>
              <a:rPr lang="cs-CZ" sz="2000" i="1" dirty="0">
                <a:latin typeface="Arial" panose="020B0604020202020204" pitchFamily="34" charset="0"/>
                <a:cs typeface="Arial" panose="020B0604020202020204" pitchFamily="34" charset="0"/>
              </a:rPr>
              <a:t>(35% světové spotřeby)</a:t>
            </a:r>
            <a:r>
              <a:rPr lang="cs-CZ" sz="2000" dirty="0">
                <a:latin typeface="Arial" panose="020B0604020202020204" pitchFamily="34" charset="0"/>
                <a:cs typeface="Arial" panose="020B0604020202020204" pitchFamily="34" charset="0"/>
              </a:rPr>
              <a:t> se využívá k výrobě pájek</a:t>
            </a:r>
            <a:r>
              <a:rPr lang="cs-CZ" sz="2000" dirty="0" smtClean="0">
                <a:latin typeface="Arial" panose="020B0604020202020204" pitchFamily="34" charset="0"/>
                <a:cs typeface="Arial" panose="020B0604020202020204" pitchFamily="34" charset="0"/>
              </a:rPr>
              <a:t>. V minulosti se používal i k výrobě nádobí (talíře, korbele) a dalších užitkových předmětů (svícny, medaile, liturgické předměty)</a:t>
            </a: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endParaRPr lang="cs-CZ" sz="2000" dirty="0" smtClean="0">
              <a:latin typeface="Arial" panose="020B0604020202020204" pitchFamily="34" charset="0"/>
              <a:cs typeface="Arial" panose="020B0604020202020204" pitchFamily="34" charset="0"/>
            </a:endParaRPr>
          </a:p>
          <a:p>
            <a:pPr marL="0" indent="0" algn="just">
              <a:buNone/>
            </a:pPr>
            <a:endParaRPr lang="cs-CZ" sz="2000" dirty="0">
              <a:latin typeface="Arial" panose="020B0604020202020204" pitchFamily="34" charset="0"/>
              <a:cs typeface="Arial" panose="020B0604020202020204" pitchFamily="34" charset="0"/>
            </a:endParaRPr>
          </a:p>
          <a:p>
            <a:pPr marL="0" indent="0" algn="just">
              <a:buNone/>
            </a:pPr>
            <a:r>
              <a:rPr lang="cs-CZ" sz="2000" dirty="0" smtClean="0">
                <a:latin typeface="Arial" panose="020B0604020202020204" pitchFamily="34" charset="0"/>
                <a:cs typeface="Arial" panose="020B0604020202020204" pitchFamily="34" charset="0"/>
              </a:rPr>
              <a:t>Přírodní </a:t>
            </a:r>
            <a:r>
              <a:rPr lang="cs-CZ" sz="2000" dirty="0">
                <a:latin typeface="Arial" panose="020B0604020202020204" pitchFamily="34" charset="0"/>
                <a:cs typeface="Arial" panose="020B0604020202020204" pitchFamily="34" charset="0"/>
              </a:rPr>
              <a:t>cín je směsí 10 stabilních a dvou nestabilních izotopů, nejvyšší podíl (32,59 %) zaujímá izotop </a:t>
            </a:r>
            <a:r>
              <a:rPr lang="cs-CZ" sz="2000" baseline="30000" dirty="0">
                <a:latin typeface="Arial" panose="020B0604020202020204" pitchFamily="34" charset="0"/>
                <a:cs typeface="Arial" panose="020B0604020202020204" pitchFamily="34" charset="0"/>
              </a:rPr>
              <a:t>120</a:t>
            </a:r>
            <a:r>
              <a:rPr lang="cs-CZ" sz="2000" dirty="0">
                <a:latin typeface="Arial" panose="020B0604020202020204" pitchFamily="34" charset="0"/>
                <a:cs typeface="Arial" panose="020B0604020202020204" pitchFamily="34" charset="0"/>
              </a:rPr>
              <a:t>Sn. </a:t>
            </a:r>
          </a:p>
          <a:p>
            <a:pPr marL="0" indent="0" algn="just">
              <a:buNone/>
            </a:pP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8815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3342" y="914400"/>
            <a:ext cx="5486399" cy="3170099"/>
          </a:xfrm>
          <a:prstGeom prst="rect">
            <a:avLst/>
          </a:prstGeom>
        </p:spPr>
        <p:txBody>
          <a:bodyPr wrap="square">
            <a:spAutoFit/>
          </a:bodyPr>
          <a:lstStyle/>
          <a:p>
            <a:r>
              <a:rPr lang="cs-CZ" altLang="en-US" sz="2000" dirty="0" err="1" smtClean="0">
                <a:latin typeface="Arial" panose="020B0604020202020204" pitchFamily="34" charset="0"/>
                <a:cs typeface="Arial" panose="020B0604020202020204" pitchFamily="34" charset="0"/>
              </a:rPr>
              <a:t>Př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teplotách</a:t>
            </a:r>
            <a:r>
              <a:rPr lang="en-GB" altLang="en-US" sz="2000" dirty="0">
                <a:latin typeface="Arial" panose="020B0604020202020204" pitchFamily="34" charset="0"/>
                <a:cs typeface="Arial" panose="020B0604020202020204" pitchFamily="34" charset="0"/>
              </a:rPr>
              <a:t> pod </a:t>
            </a:r>
            <a:r>
              <a:rPr lang="en-GB" altLang="en-US" sz="2000" dirty="0" smtClean="0">
                <a:latin typeface="Arial" panose="020B0604020202020204" pitchFamily="34" charset="0"/>
                <a:cs typeface="Arial" panose="020B0604020202020204" pitchFamily="34" charset="0"/>
              </a:rPr>
              <a:t>13</a:t>
            </a:r>
            <a:r>
              <a:rPr lang="cs-CZ" altLang="en-US" sz="2000" dirty="0" smtClean="0">
                <a:latin typeface="Arial" panose="020B0604020202020204" pitchFamily="34" charset="0"/>
                <a:cs typeface="Arial" panose="020B0604020202020204" pitchFamily="34" charset="0"/>
              </a:rPr>
              <a:t> </a:t>
            </a:r>
            <a:r>
              <a:rPr lang="cs-CZ" altLang="en-US" sz="2000" baseline="30000" dirty="0" smtClean="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 </a:t>
            </a:r>
            <a:r>
              <a:rPr lang="en-GB" altLang="en-US" sz="2000" dirty="0" err="1">
                <a:latin typeface="Arial" panose="020B0604020202020204" pitchFamily="34" charset="0"/>
                <a:cs typeface="Arial" panose="020B0604020202020204" pitchFamily="34" charset="0"/>
              </a:rPr>
              <a:t>po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delší</a:t>
            </a:r>
            <a:r>
              <a:rPr lang="en-GB" altLang="en-US" sz="2000" dirty="0">
                <a:latin typeface="Arial" panose="020B0604020202020204" pitchFamily="34" charset="0"/>
                <a:cs typeface="Arial" panose="020B0604020202020204" pitchFamily="34" charset="0"/>
              </a:rPr>
              <a:t> dob</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krychlová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šedá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modifikace</a:t>
            </a:r>
            <a:r>
              <a:rPr lang="en-GB" altLang="en-US" sz="2000" dirty="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t>
            </a:r>
            <a:r>
              <a:rPr lang="el-GR" sz="2000" dirty="0" smtClean="0">
                <a:latin typeface="Arial" panose="020B0604020202020204" pitchFamily="34" charset="0"/>
                <a:cs typeface="Arial" panose="020B0604020202020204" pitchFamily="34" charset="0"/>
              </a:rPr>
              <a:t>α</a:t>
            </a:r>
            <a:r>
              <a:rPr lang="cs-CZ" sz="2000" dirty="0" smtClean="0">
                <a:latin typeface="Arial" panose="020B0604020202020204" pitchFamily="34" charset="0"/>
                <a:cs typeface="Arial" panose="020B0604020202020204" pitchFamily="34" charset="0"/>
              </a:rPr>
              <a:t>). Ta</a:t>
            </a:r>
            <a:r>
              <a:rPr lang="el-GR"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 velmi křehká a cínové předměty postižené touto přeměnou se postupně rozpadají na prášek</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Ochrana před cínovým morem spočívá v udržování předmětů v teplotách nad 13,2 °C</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Prevencí užívanou v současnosti je místo čistého cínu používat jeho slitiny s malým množstvím antimonu nebo bismutu, které </a:t>
            </a:r>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brání </a:t>
            </a:r>
            <a:r>
              <a:rPr lang="cs-CZ" sz="2000" dirty="0">
                <a:latin typeface="Arial" panose="020B0604020202020204" pitchFamily="34" charset="0"/>
                <a:cs typeface="Arial" panose="020B0604020202020204" pitchFamily="34" charset="0"/>
              </a:rPr>
              <a:t>rekrystalizaci</a:t>
            </a:r>
            <a:r>
              <a:rPr lang="cs-CZ"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
        <p:nvSpPr>
          <p:cNvPr id="5" name="Obdélník 4"/>
          <p:cNvSpPr/>
          <p:nvPr/>
        </p:nvSpPr>
        <p:spPr>
          <a:xfrm>
            <a:off x="381000" y="4114800"/>
            <a:ext cx="8610600" cy="2554545"/>
          </a:xfrm>
          <a:prstGeom prst="rect">
            <a:avLst/>
          </a:prstGeom>
        </p:spPr>
        <p:txBody>
          <a:bodyPr wrap="square">
            <a:spAutoFit/>
          </a:bodyPr>
          <a:lstStyle/>
          <a:p>
            <a:r>
              <a:rPr lang="cs-CZ" sz="2000" dirty="0" smtClean="0">
                <a:latin typeface="Arial" panose="020B0604020202020204" pitchFamily="34" charset="0"/>
                <a:cs typeface="Arial" panose="020B0604020202020204" pitchFamily="34" charset="0"/>
              </a:rPr>
              <a:t>   Cínový </a:t>
            </a:r>
            <a:r>
              <a:rPr lang="cs-CZ" sz="2000" dirty="0">
                <a:latin typeface="Arial" panose="020B0604020202020204" pitchFamily="34" charset="0"/>
                <a:cs typeface="Arial" panose="020B0604020202020204" pitchFamily="34" charset="0"/>
              </a:rPr>
              <a:t>mor mohl být jednou z příčin </a:t>
            </a:r>
            <a:r>
              <a:rPr lang="cs-CZ" sz="2000" b="1" dirty="0">
                <a:latin typeface="Arial" panose="020B0604020202020204" pitchFamily="34" charset="0"/>
                <a:cs typeface="Arial" panose="020B0604020202020204" pitchFamily="34" charset="0"/>
              </a:rPr>
              <a:t>zkázy polární expedice Roberta </a:t>
            </a:r>
            <a:r>
              <a:rPr lang="cs-CZ" sz="2000" b="1" dirty="0" err="1">
                <a:latin typeface="Arial" panose="020B0604020202020204" pitchFamily="34" charset="0"/>
                <a:cs typeface="Arial" panose="020B0604020202020204" pitchFamily="34" charset="0"/>
              </a:rPr>
              <a:t>Scotta</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 letech 1911–12</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Plechovky s petrolejem, které obsahovala všechna depa zásob na zpáteční cestě, byly údajně sletovány cínem, který v mrazech povolil, takže se </a:t>
            </a:r>
            <a:r>
              <a:rPr lang="cs-CZ" sz="2000" dirty="0" err="1">
                <a:latin typeface="Arial" panose="020B0604020202020204" pitchFamily="34" charset="0"/>
                <a:cs typeface="Arial" panose="020B0604020202020204" pitchFamily="34" charset="0"/>
              </a:rPr>
              <a:t>Scottovi</a:t>
            </a:r>
            <a:r>
              <a:rPr lang="cs-CZ" sz="2000" dirty="0">
                <a:latin typeface="Arial" panose="020B0604020202020204" pitchFamily="34" charset="0"/>
                <a:cs typeface="Arial" panose="020B0604020202020204" pitchFamily="34" charset="0"/>
              </a:rPr>
              <a:t> a jeho mužům nedostávalo paliva. </a:t>
            </a:r>
          </a:p>
          <a:p>
            <a:r>
              <a:rPr lang="cs-CZ" sz="2000" dirty="0" smtClean="0">
                <a:latin typeface="Arial" panose="020B0604020202020204" pitchFamily="34" charset="0"/>
                <a:cs typeface="Arial" panose="020B0604020202020204" pitchFamily="34" charset="0"/>
              </a:rPr>
              <a:t>   Podle </a:t>
            </a:r>
            <a:r>
              <a:rPr lang="cs-CZ" sz="2000" dirty="0">
                <a:latin typeface="Arial" panose="020B0604020202020204" pitchFamily="34" charset="0"/>
                <a:cs typeface="Arial" panose="020B0604020202020204" pitchFamily="34" charset="0"/>
              </a:rPr>
              <a:t>některých teorií měl cínový mor podíl i na </a:t>
            </a:r>
            <a:r>
              <a:rPr lang="cs-CZ" sz="2000" b="1" dirty="0">
                <a:latin typeface="Arial" panose="020B0604020202020204" pitchFamily="34" charset="0"/>
                <a:cs typeface="Arial" panose="020B0604020202020204" pitchFamily="34" charset="0"/>
              </a:rPr>
              <a:t>zkáze Napoleonovy armády </a:t>
            </a:r>
            <a:r>
              <a:rPr lang="cs-CZ" sz="2000" dirty="0">
                <a:latin typeface="Arial" panose="020B0604020202020204" pitchFamily="34" charset="0"/>
                <a:cs typeface="Arial" panose="020B0604020202020204" pitchFamily="34" charset="0"/>
              </a:rPr>
              <a:t>v Rusku, kde vojákům upadaly cínové knoflíky z uniforem. Ty pak v mrazu neměly jít zapnout. </a:t>
            </a:r>
            <a:r>
              <a:rPr lang="cs-CZ" sz="2000" dirty="0" smtClean="0">
                <a:latin typeface="Arial" panose="020B0604020202020204" pitchFamily="34" charset="0"/>
                <a:cs typeface="Arial" panose="020B0604020202020204" pitchFamily="34" charset="0"/>
              </a:rPr>
              <a:t>Knoflíky však byly </a:t>
            </a:r>
            <a:r>
              <a:rPr lang="cs-CZ" sz="2000" dirty="0">
                <a:latin typeface="Arial" panose="020B0604020202020204" pitchFamily="34" charset="0"/>
                <a:cs typeface="Arial" panose="020B0604020202020204" pitchFamily="34" charset="0"/>
              </a:rPr>
              <a:t>z cínových slitin, které </a:t>
            </a:r>
            <a:r>
              <a:rPr lang="cs-CZ" sz="2000" dirty="0" smtClean="0">
                <a:latin typeface="Arial" panose="020B0604020202020204" pitchFamily="34" charset="0"/>
                <a:cs typeface="Arial" panose="020B0604020202020204" pitchFamily="34" charset="0"/>
              </a:rPr>
              <a:t>by měly mrazu odolávat </a:t>
            </a:r>
            <a:r>
              <a:rPr lang="cs-CZ" sz="2000" dirty="0">
                <a:latin typeface="Arial" panose="020B0604020202020204" pitchFamily="34" charset="0"/>
                <a:cs typeface="Arial" panose="020B0604020202020204" pitchFamily="34" charset="0"/>
              </a:rPr>
              <a:t>lépe.</a:t>
            </a:r>
          </a:p>
        </p:txBody>
      </p:sp>
      <p:pic>
        <p:nvPicPr>
          <p:cNvPr id="15974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8281" y="750445"/>
            <a:ext cx="3429000" cy="3023885"/>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685800" y="222361"/>
            <a:ext cx="2240742" cy="523220"/>
          </a:xfrm>
          <a:prstGeom prst="rect">
            <a:avLst/>
          </a:prstGeom>
        </p:spPr>
        <p:txBody>
          <a:bodyPr wrap="none">
            <a:spAutoFit/>
          </a:bodyPr>
          <a:lstStyle/>
          <a:p>
            <a:r>
              <a:rPr lang="cs-CZ" altLang="en-US" sz="2800" b="1" dirty="0" smtClean="0">
                <a:latin typeface="Arial" panose="020B0604020202020204" pitchFamily="34" charset="0"/>
                <a:cs typeface="Arial" panose="020B0604020202020204" pitchFamily="34" charset="0"/>
              </a:rPr>
              <a:t>C</a:t>
            </a:r>
            <a:r>
              <a:rPr lang="en-GB" altLang="en-US" sz="2800" b="1" dirty="0" err="1" smtClean="0">
                <a:latin typeface="Arial" panose="020B0604020202020204" pitchFamily="34" charset="0"/>
                <a:cs typeface="Arial" panose="020B0604020202020204" pitchFamily="34" charset="0"/>
              </a:rPr>
              <a:t>ínový</a:t>
            </a:r>
            <a:r>
              <a:rPr lang="en-GB" altLang="en-US" sz="2800" b="1" dirty="0" smtClean="0">
                <a:latin typeface="Arial" panose="020B0604020202020204" pitchFamily="34" charset="0"/>
                <a:cs typeface="Arial" panose="020B0604020202020204" pitchFamily="34" charset="0"/>
              </a:rPr>
              <a:t> </a:t>
            </a:r>
            <a:r>
              <a:rPr lang="en-GB" altLang="en-US" sz="2800" b="1" dirty="0" err="1" smtClean="0">
                <a:latin typeface="Arial" panose="020B0604020202020204" pitchFamily="34" charset="0"/>
                <a:cs typeface="Arial" panose="020B0604020202020204" pitchFamily="34" charset="0"/>
              </a:rPr>
              <a:t>mor</a:t>
            </a:r>
            <a:endParaRPr lang="cs-CZ" sz="2800" dirty="0"/>
          </a:p>
        </p:txBody>
      </p:sp>
    </p:spTree>
    <p:extLst>
      <p:ext uri="{BB962C8B-B14F-4D97-AF65-F5344CB8AC3E}">
        <p14:creationId xmlns:p14="http://schemas.microsoft.com/office/powerpoint/2010/main" val="476174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441358" cy="563562"/>
          </a:xfrm>
        </p:spPr>
        <p:txBody>
          <a:bodyPr>
            <a:normAutofit/>
          </a:bodyPr>
          <a:lstStyle/>
          <a:p>
            <a:r>
              <a:rPr lang="en-US" sz="2800" b="1" dirty="0" smtClean="0">
                <a:latin typeface="Arial" panose="020B0604020202020204" pitchFamily="34" charset="0"/>
                <a:cs typeface="Arial" panose="020B0604020202020204" pitchFamily="34" charset="0"/>
              </a:rPr>
              <a:t>Organic</a:t>
            </a:r>
            <a:r>
              <a:rPr lang="cs-CZ" sz="2800" b="1" dirty="0" err="1" smtClean="0">
                <a:latin typeface="Arial" panose="020B0604020202020204" pitchFamily="34" charset="0"/>
                <a:cs typeface="Arial" panose="020B0604020202020204" pitchFamily="34" charset="0"/>
              </a:rPr>
              <a:t>ké</a:t>
            </a:r>
            <a:r>
              <a:rPr lang="cs-CZ" sz="2800" b="1" dirty="0" smtClean="0">
                <a:latin typeface="Arial" panose="020B0604020202020204" pitchFamily="34" charset="0"/>
                <a:cs typeface="Arial" panose="020B0604020202020204" pitchFamily="34" charset="0"/>
              </a:rPr>
              <a:t> sloučeniny cínu</a:t>
            </a:r>
            <a:endParaRPr lang="cs-CZ" sz="2800" b="1" dirty="0">
              <a:latin typeface="Arial" panose="020B0604020202020204" pitchFamily="34" charset="0"/>
              <a:cs typeface="Arial" panose="020B0604020202020204" pitchFamily="34" charset="0"/>
            </a:endParaRPr>
          </a:p>
        </p:txBody>
      </p:sp>
      <p:sp>
        <p:nvSpPr>
          <p:cNvPr id="4" name="Obdélník 3"/>
          <p:cNvSpPr/>
          <p:nvPr/>
        </p:nvSpPr>
        <p:spPr>
          <a:xfrm>
            <a:off x="217251" y="5791470"/>
            <a:ext cx="8458200" cy="707886"/>
          </a:xfrm>
          <a:prstGeom prst="rect">
            <a:avLst/>
          </a:prstGeom>
        </p:spPr>
        <p:txBody>
          <a:bodyPr wrap="square">
            <a:spAutoFit/>
          </a:bodyPr>
          <a:lstStyle/>
          <a:p>
            <a:r>
              <a:rPr lang="cs-CZ" sz="2000" b="1" dirty="0" err="1">
                <a:latin typeface="Arial" panose="020B0604020202020204" pitchFamily="34" charset="0"/>
                <a:cs typeface="Arial" panose="020B0604020202020204" pitchFamily="34" charset="0"/>
              </a:rPr>
              <a:t>Tributylcínoxid</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TBTO</a:t>
            </a:r>
            <a:r>
              <a:rPr lang="cs-CZ"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a:t>
            </a:r>
            <a:r>
              <a:rPr lang="cs-CZ" sz="2000" dirty="0" smtClean="0">
                <a:latin typeface="Arial" panose="020B0604020202020204" pitchFamily="34" charset="0"/>
                <a:cs typeface="Arial" panose="020B0604020202020204" pitchFamily="34" charset="0"/>
              </a:rPr>
              <a:t> biocid </a:t>
            </a:r>
            <a:r>
              <a:rPr lang="cs-CZ" sz="2000" dirty="0">
                <a:latin typeface="Arial" panose="020B0604020202020204" pitchFamily="34" charset="0"/>
                <a:cs typeface="Arial" panose="020B0604020202020204" pitchFamily="34" charset="0"/>
              </a:rPr>
              <a:t>(fungicid </a:t>
            </a:r>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a </a:t>
            </a:r>
            <a:r>
              <a:rPr lang="cs-CZ" sz="2000" dirty="0" err="1" smtClean="0">
                <a:latin typeface="Arial" panose="020B0604020202020204" pitchFamily="34" charset="0"/>
                <a:cs typeface="Arial" panose="020B0604020202020204" pitchFamily="34" charset="0"/>
              </a:rPr>
              <a:t>moluskocid</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zejména k ochraně dřeva. </a:t>
            </a:r>
            <a:endParaRPr lang="cs-CZ" sz="2000" dirty="0">
              <a:latin typeface="Arial" panose="020B0604020202020204" pitchFamily="34" charset="0"/>
              <a:cs typeface="Arial" panose="020B0604020202020204" pitchFamily="34" charset="0"/>
            </a:endParaRPr>
          </a:p>
        </p:txBody>
      </p:sp>
      <p:pic>
        <p:nvPicPr>
          <p:cNvPr id="43010" name="Picture 2" descr="https://upload.wikimedia.org/wikipedia/commons/thumb/1/10/Tributyltin_hydride.svg/1024px-Tributyltin_hydrid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0754" y="1226169"/>
            <a:ext cx="1930024" cy="1535112"/>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Strukturní vzorec tetrabutylcín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3956" y="2733719"/>
            <a:ext cx="2504602" cy="1279525"/>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Tributyltin oxid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9454" y="5791470"/>
            <a:ext cx="3453466" cy="782063"/>
          </a:xfrm>
          <a:prstGeom prst="rect">
            <a:avLst/>
          </a:prstGeom>
          <a:noFill/>
          <a:extLst>
            <a:ext uri="{909E8E84-426E-40DD-AFC4-6F175D3DCCD1}">
              <a14:hiddenFill xmlns:a14="http://schemas.microsoft.com/office/drawing/2010/main">
                <a:solidFill>
                  <a:srgbClr val="FFFFFF"/>
                </a:solidFill>
              </a14:hiddenFill>
            </a:ext>
          </a:extLst>
        </p:spPr>
      </p:pic>
      <p:pic>
        <p:nvPicPr>
          <p:cNvPr id="43016" name="Picture 8" descr="Azocyclot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80186" y="3861122"/>
            <a:ext cx="2031159" cy="1930348"/>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217250" y="4013244"/>
            <a:ext cx="4572000" cy="1015663"/>
          </a:xfrm>
          <a:prstGeom prst="rect">
            <a:avLst/>
          </a:prstGeom>
        </p:spPr>
        <p:txBody>
          <a:bodyPr>
            <a:spAutoFit/>
          </a:bodyPr>
          <a:lstStyle/>
          <a:p>
            <a:r>
              <a:rPr lang="cs-CZ" sz="2000" b="1" dirty="0" err="1">
                <a:latin typeface="Arial" panose="020B0604020202020204" pitchFamily="34" charset="0"/>
                <a:cs typeface="Arial" panose="020B0604020202020204" pitchFamily="34" charset="0"/>
              </a:rPr>
              <a:t>Azocyklotin</a:t>
            </a:r>
            <a:r>
              <a:rPr lang="cs-CZ" sz="2000" dirty="0">
                <a:latin typeface="Arial" panose="020B0604020202020204" pitchFamily="34" charset="0"/>
                <a:cs typeface="Arial" panose="020B0604020202020204" pitchFamily="34" charset="0"/>
              </a:rPr>
              <a:t> je </a:t>
            </a:r>
            <a:r>
              <a:rPr lang="cs-CZ" sz="2000" dirty="0" err="1">
                <a:latin typeface="Arial" panose="020B0604020202020204" pitchFamily="34" charset="0"/>
                <a:cs typeface="Arial" panose="020B0604020202020204" pitchFamily="34" charset="0"/>
              </a:rPr>
              <a:t>organocínová</a:t>
            </a:r>
            <a:r>
              <a:rPr lang="cs-CZ" sz="2000" dirty="0">
                <a:latin typeface="Arial" panose="020B0604020202020204" pitchFamily="34" charset="0"/>
                <a:cs typeface="Arial" panose="020B0604020202020204" pitchFamily="34" charset="0"/>
              </a:rPr>
              <a:t> sloučenina používaná jako </a:t>
            </a:r>
            <a:r>
              <a:rPr lang="cs-CZ" sz="2000" dirty="0" smtClean="0">
                <a:latin typeface="Arial" panose="020B0604020202020204" pitchFamily="34" charset="0"/>
                <a:cs typeface="Arial" panose="020B0604020202020204" pitchFamily="34" charset="0"/>
              </a:rPr>
              <a:t>akaricid (proti sviluškám). </a:t>
            </a:r>
            <a:endParaRPr lang="cs-CZ" sz="2000" dirty="0">
              <a:latin typeface="Arial" panose="020B0604020202020204" pitchFamily="34" charset="0"/>
              <a:cs typeface="Arial" panose="020B0604020202020204" pitchFamily="34" charset="0"/>
            </a:endParaRPr>
          </a:p>
        </p:txBody>
      </p:sp>
      <p:sp>
        <p:nvSpPr>
          <p:cNvPr id="8" name="Obdélník 7"/>
          <p:cNvSpPr/>
          <p:nvPr/>
        </p:nvSpPr>
        <p:spPr>
          <a:xfrm>
            <a:off x="217251" y="1752600"/>
            <a:ext cx="4972203" cy="1323439"/>
          </a:xfrm>
          <a:prstGeom prst="rect">
            <a:avLst/>
          </a:prstGeom>
        </p:spPr>
        <p:txBody>
          <a:bodyPr wrap="square">
            <a:spAutoFit/>
          </a:bodyPr>
          <a:lstStyle/>
          <a:p>
            <a:r>
              <a:rPr lang="cs-CZ" sz="2000" b="1" dirty="0" smtClean="0">
                <a:latin typeface="Arial" panose="020B0604020202020204" pitchFamily="34" charset="0"/>
                <a:cs typeface="Arial" panose="020B0604020202020204" pitchFamily="34" charset="0"/>
              </a:rPr>
              <a:t>Alkylované sloučeniny cínu</a:t>
            </a:r>
            <a:r>
              <a:rPr lang="cs-CZ" sz="2000" dirty="0" smtClean="0">
                <a:latin typeface="Arial" panose="020B0604020202020204" pitchFamily="34" charset="0"/>
                <a:cs typeface="Arial" panose="020B0604020202020204" pitchFamily="34" charset="0"/>
              </a:rPr>
              <a:t>:  prekurzory </a:t>
            </a:r>
            <a:r>
              <a:rPr lang="cs-CZ" sz="2000" dirty="0">
                <a:latin typeface="Arial" panose="020B0604020202020204" pitchFamily="34" charset="0"/>
                <a:cs typeface="Arial" panose="020B0604020202020204" pitchFamily="34" charset="0"/>
              </a:rPr>
              <a:t>pro velké množství </a:t>
            </a:r>
            <a:r>
              <a:rPr lang="cs-CZ" sz="2000" dirty="0" err="1">
                <a:latin typeface="Arial" panose="020B0604020202020204" pitchFamily="34" charset="0"/>
                <a:cs typeface="Arial" panose="020B0604020202020204" pitchFamily="34" charset="0"/>
              </a:rPr>
              <a:t>organocínových</a:t>
            </a:r>
            <a:r>
              <a:rPr lang="cs-CZ" sz="2000" dirty="0">
                <a:latin typeface="Arial" panose="020B0604020202020204" pitchFamily="34" charset="0"/>
                <a:cs typeface="Arial" panose="020B0604020202020204" pitchFamily="34" charset="0"/>
              </a:rPr>
              <a:t> sloučenin, které se používají jako stabilizátory pro PVC, biocidy a fungicidy</a:t>
            </a:r>
            <a:r>
              <a:rPr lang="cs-CZ"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14431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228600" y="152400"/>
            <a:ext cx="8763000" cy="6400800"/>
          </a:xfrm>
        </p:spPr>
        <p:txBody>
          <a:bodyPr>
            <a:normAutofit/>
          </a:bodyPr>
          <a:lstStyle/>
          <a:p>
            <a:pPr marL="0" indent="0" algn="ctr" eaLnBrk="1" hangingPunct="1">
              <a:buNone/>
            </a:pPr>
            <a:r>
              <a:rPr lang="en-GB" altLang="en-US" sz="2800" b="1" dirty="0" err="1" smtClean="0">
                <a:latin typeface="Arial" panose="020B0604020202020204" pitchFamily="34" charset="0"/>
                <a:cs typeface="Arial" panose="020B0604020202020204" pitchFamily="34" charset="0"/>
              </a:rPr>
              <a:t>Olovo</a:t>
            </a:r>
            <a:endParaRPr lang="en-GB" altLang="en-US" sz="2800" dirty="0" smtClean="0">
              <a:latin typeface="Arial" panose="020B0604020202020204" pitchFamily="34" charset="0"/>
              <a:cs typeface="Arial" panose="020B0604020202020204" pitchFamily="34" charset="0"/>
            </a:endParaRPr>
          </a:p>
          <a:p>
            <a:pPr marL="0" indent="0" algn="just">
              <a:buNone/>
            </a:pPr>
            <a:endParaRPr lang="cs-CZ" sz="2000" dirty="0" smtClean="0">
              <a:latin typeface="Arial" panose="020B0604020202020204" pitchFamily="34" charset="0"/>
              <a:cs typeface="Arial" panose="020B0604020202020204" pitchFamily="34" charset="0"/>
            </a:endParaRPr>
          </a:p>
          <a:p>
            <a:pPr marL="0" indent="0" algn="just">
              <a:buNone/>
            </a:pPr>
            <a:r>
              <a:rPr lang="cs-CZ" sz="2000" dirty="0" smtClean="0">
                <a:latin typeface="Arial" panose="020B0604020202020204" pitchFamily="34" charset="0"/>
                <a:cs typeface="Arial" panose="020B0604020202020204" pitchFamily="34" charset="0"/>
              </a:rPr>
              <a:t>je </a:t>
            </a:r>
            <a:r>
              <a:rPr lang="cs-CZ" sz="2000" dirty="0">
                <a:latin typeface="Arial" panose="020B0604020202020204" pitchFamily="34" charset="0"/>
                <a:cs typeface="Arial" panose="020B0604020202020204" pitchFamily="34" charset="0"/>
              </a:rPr>
              <a:t>modrobílý, na čerstvém řezu lesklý, měkký kov. Povrch olova se na vzduchu rychle pokrývá vrstvičkou oxidu. V běžných minerálních kyselinách, s výjimkou horké zředěné kyseliny dusičné, se olovo nerozpouští, ale velice dobře je rozpustné v kyselině octové</a:t>
            </a:r>
            <a:r>
              <a:rPr lang="cs-CZ" sz="2000" dirty="0" smtClean="0">
                <a:latin typeface="Arial" panose="020B0604020202020204" pitchFamily="34" charset="0"/>
                <a:cs typeface="Arial" panose="020B0604020202020204" pitchFamily="34" charset="0"/>
              </a:rPr>
              <a:t>:</a:t>
            </a:r>
          </a:p>
          <a:p>
            <a:pPr marL="0" indent="0">
              <a:buNone/>
            </a:pPr>
            <a:r>
              <a:rPr lang="cs-CZ" sz="2000" dirty="0" smtClean="0">
                <a:latin typeface="Arial" panose="020B0604020202020204" pitchFamily="34" charset="0"/>
                <a:cs typeface="Arial" panose="020B0604020202020204" pitchFamily="34" charset="0"/>
              </a:rPr>
              <a:t>		3Pb </a:t>
            </a:r>
            <a:r>
              <a:rPr lang="cs-CZ" sz="2000" dirty="0">
                <a:latin typeface="Arial" panose="020B0604020202020204" pitchFamily="34" charset="0"/>
                <a:cs typeface="Arial" panose="020B0604020202020204" pitchFamily="34" charset="0"/>
              </a:rPr>
              <a:t>+ 8HNO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3Pb(NO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+ 2NO + 4H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br>
              <a:rPr lang="cs-CZ" sz="2000" dirty="0">
                <a:latin typeface="Arial" panose="020B0604020202020204" pitchFamily="34" charset="0"/>
                <a:cs typeface="Arial" panose="020B0604020202020204" pitchFamily="34" charset="0"/>
              </a:rPr>
            </a:br>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Pb</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+ 2CH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COOH → (CH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Pb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Olovo je amfoterní, produktem reakce olova s alkalickými hydroxidy jsou alkalické </a:t>
            </a:r>
            <a:r>
              <a:rPr lang="cs-CZ" sz="2000" dirty="0" err="1">
                <a:latin typeface="Arial" panose="020B0604020202020204" pitchFamily="34" charset="0"/>
                <a:cs typeface="Arial" panose="020B0604020202020204" pitchFamily="34" charset="0"/>
              </a:rPr>
              <a:t>tetrahydroxolovnatany</a:t>
            </a:r>
            <a:r>
              <a:rPr lang="cs-CZ" sz="2000" dirty="0">
                <a:latin typeface="Arial" panose="020B0604020202020204" pitchFamily="34" charset="0"/>
                <a:cs typeface="Arial" panose="020B0604020202020204" pitchFamily="34" charset="0"/>
              </a:rPr>
              <a:t>:</a:t>
            </a:r>
          </a:p>
          <a:p>
            <a:pPr marL="0" indent="0">
              <a:buNone/>
            </a:pPr>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Pb</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+ 2NaOH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(OH)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marL="0" indent="0">
              <a:buNone/>
            </a:pPr>
            <a:r>
              <a:rPr lang="cs-CZ" sz="2000" dirty="0">
                <a:latin typeface="Arial" panose="020B0604020202020204" pitchFamily="34" charset="0"/>
                <a:cs typeface="Arial" panose="020B0604020202020204" pitchFamily="34" charset="0"/>
              </a:rPr>
              <a:t>Za zvýšené teploty se přímo slučuje s </a:t>
            </a:r>
            <a:r>
              <a:rPr lang="cs-CZ" sz="2000" dirty="0" smtClean="0">
                <a:latin typeface="Arial" panose="020B0604020202020204" pitchFamily="34" charset="0"/>
                <a:cs typeface="Arial" panose="020B0604020202020204" pitchFamily="34" charset="0"/>
              </a:rPr>
              <a:t>halogeny a chalkogeny.</a:t>
            </a:r>
            <a:endParaRPr lang="cs-CZ" sz="2000" dirty="0">
              <a:latin typeface="Arial" panose="020B0604020202020204" pitchFamily="34" charset="0"/>
              <a:cs typeface="Arial" panose="020B0604020202020204" pitchFamily="34" charset="0"/>
            </a:endParaRPr>
          </a:p>
          <a:p>
            <a:pPr marL="0" indent="0">
              <a:buNone/>
            </a:pPr>
            <a:endParaRPr lang="cs-CZ" sz="2000" dirty="0" smtClean="0">
              <a:latin typeface="Arial" panose="020B0604020202020204" pitchFamily="34" charset="0"/>
              <a:cs typeface="Arial" panose="020B0604020202020204" pitchFamily="34" charset="0"/>
            </a:endParaRPr>
          </a:p>
          <a:p>
            <a:pPr marL="0" indent="0">
              <a:buNone/>
            </a:pPr>
            <a:r>
              <a:rPr lang="cs-CZ" sz="2000" dirty="0" smtClean="0">
                <a:latin typeface="Arial" panose="020B0604020202020204" pitchFamily="34" charset="0"/>
                <a:cs typeface="Arial" panose="020B0604020202020204" pitchFamily="34" charset="0"/>
              </a:rPr>
              <a:t>Ve </a:t>
            </a:r>
            <a:r>
              <a:rPr lang="cs-CZ" sz="2000" dirty="0">
                <a:latin typeface="Arial" panose="020B0604020202020204" pitchFamily="34" charset="0"/>
                <a:cs typeface="Arial" panose="020B0604020202020204" pitchFamily="34" charset="0"/>
              </a:rPr>
              <a:t>sloučeninách má olovo nejčastěji oxidační číslo II, sloučeniny olova v oxidačním stupni IV. velmi snadno hydrolyzují, jsou nestálé a působí jako silná oxidační činidla. </a:t>
            </a:r>
            <a:endParaRPr lang="cs-CZ"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5728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81000"/>
            <a:ext cx="8839200" cy="224676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přírodě se ryzí olovo nalézá velice vzácně, nejdůležitějším zdrojem olova jsou olověné rudy </a:t>
            </a:r>
            <a:r>
              <a:rPr lang="cs-CZ" sz="2000" b="1" dirty="0">
                <a:latin typeface="Arial" panose="020B0604020202020204" pitchFamily="34" charset="0"/>
                <a:cs typeface="Arial" panose="020B0604020202020204" pitchFamily="34" charset="0"/>
              </a:rPr>
              <a:t>galenit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PbS</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cerusit</a:t>
            </a:r>
            <a:r>
              <a:rPr lang="cs-CZ" sz="2000" dirty="0">
                <a:latin typeface="Arial" panose="020B0604020202020204" pitchFamily="34" charset="0"/>
                <a:cs typeface="Arial" panose="020B0604020202020204" pitchFamily="34" charset="0"/>
              </a:rPr>
              <a:t> PbCO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anglesit</a:t>
            </a:r>
            <a:r>
              <a:rPr lang="cs-CZ" sz="2000" dirty="0">
                <a:latin typeface="Arial" panose="020B0604020202020204" pitchFamily="34" charset="0"/>
                <a:cs typeface="Arial" panose="020B0604020202020204" pitchFamily="34" charset="0"/>
              </a:rPr>
              <a:t> 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jamesonit</a:t>
            </a:r>
            <a:r>
              <a:rPr lang="cs-CZ" sz="2000" dirty="0">
                <a:latin typeface="Arial" panose="020B0604020202020204" pitchFamily="34" charset="0"/>
                <a:cs typeface="Arial" panose="020B0604020202020204" pitchFamily="34" charset="0"/>
              </a:rPr>
              <a:t> Pb</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FeSb</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14</a:t>
            </a:r>
            <a:r>
              <a:rPr lang="cs-CZ" sz="2000" dirty="0">
                <a:latin typeface="Arial" panose="020B0604020202020204" pitchFamily="34" charset="0"/>
                <a:cs typeface="Arial" panose="020B0604020202020204" pitchFamily="34" charset="0"/>
              </a:rPr>
              <a:t> a </a:t>
            </a:r>
            <a:r>
              <a:rPr lang="cs-CZ" sz="2000" b="1" dirty="0" err="1">
                <a:latin typeface="Arial" panose="020B0604020202020204" pitchFamily="34" charset="0"/>
                <a:cs typeface="Arial" panose="020B0604020202020204" pitchFamily="34" charset="0"/>
              </a:rPr>
              <a:t>boulangerit</a:t>
            </a:r>
            <a:r>
              <a:rPr lang="cs-CZ" sz="2000" dirty="0">
                <a:latin typeface="Arial" panose="020B0604020202020204" pitchFamily="34" charset="0"/>
                <a:cs typeface="Arial" panose="020B0604020202020204" pitchFamily="34" charset="0"/>
              </a:rPr>
              <a:t> Pb</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Sb</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S</a:t>
            </a:r>
            <a:r>
              <a:rPr lang="cs-CZ" sz="2000" baseline="-25000" dirty="0">
                <a:latin typeface="Arial" panose="020B0604020202020204" pitchFamily="34" charset="0"/>
                <a:cs typeface="Arial" panose="020B0604020202020204" pitchFamily="34" charset="0"/>
              </a:rPr>
              <a:t>11</a:t>
            </a:r>
            <a:r>
              <a:rPr lang="cs-CZ" sz="2000" dirty="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Pro průmyslovou těžbu má rozhodující význam galenit, který se vyskytuje ve formě čoček ve vápencích, jako výplň krasových dutin i jako žíla nebo impregnační vrstva.</a:t>
            </a:r>
          </a:p>
        </p:txBody>
      </p:sp>
      <p:sp>
        <p:nvSpPr>
          <p:cNvPr id="5" name="Obdélník 4"/>
          <p:cNvSpPr/>
          <p:nvPr/>
        </p:nvSpPr>
        <p:spPr>
          <a:xfrm>
            <a:off x="152400" y="2819400"/>
            <a:ext cx="8763000" cy="1323439"/>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Výroba olova se nejčastěji provádí oxidací galenitu v </a:t>
            </a:r>
            <a:r>
              <a:rPr lang="cs-CZ" sz="2000" dirty="0" smtClean="0">
                <a:latin typeface="Arial" panose="020B0604020202020204" pitchFamily="34" charset="0"/>
                <a:cs typeface="Arial" panose="020B0604020202020204" pitchFamily="34" charset="0"/>
              </a:rPr>
              <a:t>konvertorech </a:t>
            </a:r>
            <a:r>
              <a:rPr lang="cs-CZ" sz="2000" dirty="0">
                <a:latin typeface="Arial" panose="020B0604020202020204" pitchFamily="34" charset="0"/>
                <a:cs typeface="Arial" panose="020B0604020202020204" pitchFamily="34" charset="0"/>
              </a:rPr>
              <a:t>za vzniku </a:t>
            </a: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s jeho následnou redukcí pomocí oxidu uhelnatého v šachtové peci:</a:t>
            </a:r>
          </a:p>
          <a:p>
            <a:r>
              <a:rPr lang="cs-CZ" sz="2000" dirty="0" smtClean="0">
                <a:latin typeface="Arial" panose="020B0604020202020204" pitchFamily="34" charset="0"/>
                <a:cs typeface="Arial" panose="020B0604020202020204" pitchFamily="34" charset="0"/>
              </a:rPr>
              <a:t>		2 </a:t>
            </a:r>
            <a:r>
              <a:rPr lang="cs-CZ" sz="2000" dirty="0" err="1" smtClean="0">
                <a:latin typeface="Arial" panose="020B0604020202020204" pitchFamily="34" charset="0"/>
                <a:cs typeface="Arial" panose="020B0604020202020204" pitchFamily="34" charset="0"/>
              </a:rPr>
              <a:t>PbS</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3 O</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2 </a:t>
            </a:r>
            <a:r>
              <a:rPr lang="cs-CZ" sz="2000" dirty="0" err="1" smtClean="0">
                <a:latin typeface="Arial" panose="020B0604020202020204" pitchFamily="34" charset="0"/>
                <a:cs typeface="Arial" panose="020B0604020202020204" pitchFamily="34" charset="0"/>
              </a:rPr>
              <a:t>PbO</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2 SO</a:t>
            </a:r>
            <a:r>
              <a:rPr lang="cs-CZ" sz="2000" baseline="-25000" dirty="0" smtClean="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r>
            <a:br>
              <a:rPr lang="cs-CZ" sz="2000" dirty="0">
                <a:latin typeface="Arial" panose="020B0604020202020204" pitchFamily="34" charset="0"/>
                <a:cs typeface="Arial" panose="020B0604020202020204" pitchFamily="34" charset="0"/>
              </a:rPr>
            </a:br>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PbO</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CO →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228600" y="4648200"/>
            <a:ext cx="8610600" cy="1938992"/>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Olovo se např. používá k výrobě akumulátorů, jako konstrukční materiál v chemickém průmyslu, k výrobě krytů proti ionizujícímu záření a jako ochranný obal elektrických kabelů. Značný význam má olovo při výrobě munice a některých druhů </a:t>
            </a:r>
            <a:r>
              <a:rPr lang="cs-CZ" sz="2000" dirty="0" err="1">
                <a:latin typeface="Arial" panose="020B0604020202020204" pitchFamily="34" charset="0"/>
                <a:cs typeface="Arial" panose="020B0604020202020204" pitchFamily="34" charset="0"/>
              </a:rPr>
              <a:t>nízkotavitelných</a:t>
            </a:r>
            <a:r>
              <a:rPr lang="cs-CZ" sz="2000" dirty="0">
                <a:latin typeface="Arial" panose="020B0604020202020204" pitchFamily="34" charset="0"/>
                <a:cs typeface="Arial" panose="020B0604020202020204" pitchFamily="34" charset="0"/>
              </a:rPr>
              <a:t> pájek, ložiskových kovů i dalších slitin. V minulosti se olovo často používalo k výrobě vodovodního potrubí.</a:t>
            </a:r>
          </a:p>
        </p:txBody>
      </p:sp>
    </p:spTree>
    <p:extLst>
      <p:ext uri="{BB962C8B-B14F-4D97-AF65-F5344CB8AC3E}">
        <p14:creationId xmlns:p14="http://schemas.microsoft.com/office/powerpoint/2010/main" val="578490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Obdélník 4"/>
          <p:cNvSpPr/>
          <p:nvPr/>
        </p:nvSpPr>
        <p:spPr>
          <a:xfrm>
            <a:off x="152400" y="152400"/>
            <a:ext cx="8839200" cy="6247864"/>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Olověný akumulátor</a:t>
            </a:r>
            <a:r>
              <a:rPr lang="cs-CZ" sz="2000" dirty="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je </a:t>
            </a:r>
            <a:r>
              <a:rPr lang="cs-CZ" sz="2000" dirty="0">
                <a:latin typeface="Arial" panose="020B0604020202020204" pitchFamily="34" charset="0"/>
                <a:cs typeface="Arial" panose="020B0604020202020204" pitchFamily="34" charset="0"/>
              </a:rPr>
              <a:t>sekundární galvanický článek s elektrodami na bázi olova, jehož elektrolytem je kyselina sírová. </a:t>
            </a:r>
            <a:endParaRPr lang="cs-CZ" sz="2000" dirty="0" smtClean="0">
              <a:latin typeface="Arial" panose="020B0604020202020204" pitchFamily="34" charset="0"/>
              <a:cs typeface="Arial" panose="020B0604020202020204" pitchFamily="34" charset="0"/>
            </a:endParaRPr>
          </a:p>
          <a:p>
            <a:pPr algn="just"/>
            <a:r>
              <a:rPr lang="cs-CZ" sz="2000" dirty="0" smtClean="0">
                <a:latin typeface="Arial" panose="020B0604020202020204" pitchFamily="34" charset="0"/>
                <a:cs typeface="Arial" panose="020B0604020202020204" pitchFamily="34" charset="0"/>
              </a:rPr>
              <a:t>   V </a:t>
            </a:r>
            <a:r>
              <a:rPr lang="cs-CZ" sz="2000" dirty="0">
                <a:latin typeface="Arial" panose="020B0604020202020204" pitchFamily="34" charset="0"/>
                <a:cs typeface="Arial" panose="020B0604020202020204" pitchFamily="34" charset="0"/>
              </a:rPr>
              <a:t>nabitém stavu aktivní hmotu záporné elektrody tvoří houbovité olovo (</a:t>
            </a:r>
            <a:r>
              <a:rPr lang="cs-CZ" sz="2000" dirty="0" err="1">
                <a:latin typeface="Arial" panose="020B0604020202020204" pitchFamily="34" charset="0"/>
                <a:cs typeface="Arial" panose="020B0604020202020204" pitchFamily="34" charset="0"/>
              </a:rPr>
              <a:t>Pb</a:t>
            </a:r>
            <a:r>
              <a:rPr lang="cs-CZ" sz="2000" dirty="0">
                <a:latin typeface="Arial" panose="020B0604020202020204" pitchFamily="34" charset="0"/>
                <a:cs typeface="Arial" panose="020B0604020202020204" pitchFamily="34" charset="0"/>
              </a:rPr>
              <a:t>), u kladné elektrody je to oxid </a:t>
            </a:r>
            <a:r>
              <a:rPr lang="cs-CZ" sz="2000" dirty="0" err="1">
                <a:latin typeface="Arial" panose="020B0604020202020204" pitchFamily="34" charset="0"/>
                <a:cs typeface="Arial" panose="020B0604020202020204" pitchFamily="34" charset="0"/>
              </a:rPr>
              <a:t>olovičitý</a:t>
            </a:r>
            <a:r>
              <a:rPr lang="cs-CZ" sz="2000" dirty="0">
                <a:latin typeface="Arial" panose="020B0604020202020204" pitchFamily="34" charset="0"/>
                <a:cs typeface="Arial" panose="020B0604020202020204" pitchFamily="34" charset="0"/>
              </a:rPr>
              <a:t> (PbO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Elektrolytem </a:t>
            </a:r>
            <a:r>
              <a:rPr lang="cs-CZ" sz="2000" dirty="0">
                <a:latin typeface="Arial" panose="020B0604020202020204" pitchFamily="34" charset="0"/>
                <a:cs typeface="Arial" panose="020B0604020202020204" pitchFamily="34" charset="0"/>
              </a:rPr>
              <a:t>v olověných akumulátorech je vodou zředěná kyselina sírová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o koncentraci přibližně </a:t>
            </a:r>
            <a:r>
              <a:rPr lang="cs-CZ" sz="2000" dirty="0" smtClean="0">
                <a:latin typeface="Arial" panose="020B0604020202020204" pitchFamily="34" charset="0"/>
                <a:cs typeface="Arial" panose="020B0604020202020204" pitchFamily="34" charset="0"/>
              </a:rPr>
              <a:t>35 % </a:t>
            </a:r>
            <a:r>
              <a:rPr lang="cs-CZ" sz="2000" dirty="0" err="1" smtClean="0">
                <a:latin typeface="Arial" panose="020B0604020202020204" pitchFamily="34" charset="0"/>
                <a:cs typeface="Arial" panose="020B0604020202020204" pitchFamily="34" charset="0"/>
              </a:rPr>
              <a:t>obj</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u plně nabitého akumulátoru. Tento roztok může být z technických důvodů nasáknutý do vaty ze skelných vláken (AGM) nebo ztužený do formy gelu. </a:t>
            </a:r>
            <a:endParaRPr lang="cs-CZ" sz="2000" dirty="0" smtClean="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r>
              <a:rPr lang="cs-CZ" sz="2000" i="1" dirty="0">
                <a:latin typeface="Arial" panose="020B0604020202020204" pitchFamily="34" charset="0"/>
                <a:cs typeface="Arial" panose="020B0604020202020204" pitchFamily="34" charset="0"/>
              </a:rPr>
              <a:t>Celková reakce vybíjení</a:t>
            </a:r>
            <a:r>
              <a:rPr lang="cs-CZ" sz="2000" dirty="0">
                <a:latin typeface="Arial" panose="020B0604020202020204" pitchFamily="34" charset="0"/>
                <a:cs typeface="Arial" panose="020B0604020202020204" pitchFamily="34" charset="0"/>
              </a:rPr>
              <a:t>: </a:t>
            </a:r>
          </a:p>
          <a:p>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Pb</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PbO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a:t>
            </a:r>
            <a:endParaRPr lang="cs-CZ" sz="2000" dirty="0" smtClean="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Na </a:t>
            </a:r>
            <a:r>
              <a:rPr lang="cs-CZ" sz="2000" dirty="0">
                <a:latin typeface="Arial" panose="020B0604020202020204" pitchFamily="34" charset="0"/>
                <a:cs typeface="Arial" panose="020B0604020202020204" pitchFamily="34" charset="0"/>
              </a:rPr>
              <a:t>záporné elektrodě</a:t>
            </a:r>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Pb</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+ 2e</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Na </a:t>
            </a:r>
            <a:r>
              <a:rPr lang="cs-CZ" sz="2000" dirty="0">
                <a:latin typeface="Arial" panose="020B0604020202020204" pitchFamily="34" charset="0"/>
                <a:cs typeface="Arial" panose="020B0604020202020204" pitchFamily="34" charset="0"/>
              </a:rPr>
              <a:t>kladné elektrodě</a:t>
            </a:r>
            <a:r>
              <a:rPr lang="cs-CZ" sz="2000" dirty="0" smtClean="0">
                <a:latin typeface="Arial" panose="020B0604020202020204" pitchFamily="34" charset="0"/>
                <a:cs typeface="Arial" panose="020B0604020202020204" pitchFamily="34" charset="0"/>
              </a:rPr>
              <a:t>:   PbO</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+ 4H</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SO</a:t>
            </a:r>
            <a:r>
              <a:rPr lang="cs-CZ" sz="2000" baseline="-25000" dirty="0">
                <a:latin typeface="Arial" panose="020B0604020202020204" pitchFamily="34" charset="0"/>
                <a:cs typeface="Arial" panose="020B0604020202020204" pitchFamily="34" charset="0"/>
              </a:rPr>
              <a:t>4</a:t>
            </a:r>
            <a:r>
              <a:rPr lang="cs-CZ" sz="2000" baseline="30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+ 2e</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PbSO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p>
          <a:p>
            <a:pPr algn="just"/>
            <a:endParaRPr lang="cs-CZ" sz="2000" dirty="0" smtClean="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Při nabíjení probíhají uvedené reakce opačným směrem. Vybíjení akumulátoru probíhá také samovolně bez připojení k elektrickému obvodu – samovybíjením. Rychlost samovybíjení je zhruba 3-20% kapacity za měsíc</a:t>
            </a:r>
            <a:r>
              <a:rPr lang="cs-CZ" sz="2000" dirty="0" smtClean="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p>
        </p:txBody>
      </p:sp>
      <p:pic>
        <p:nvPicPr>
          <p:cNvPr id="165891" name="Picture 3" descr="Photo-CarBatter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819400"/>
            <a:ext cx="1663886"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400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066800"/>
            <a:ext cx="8686800" cy="132343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Tetraethylolovo</a:t>
            </a:r>
            <a:r>
              <a:rPr lang="cs-CZ" sz="2000" dirty="0">
                <a:latin typeface="Arial" panose="020B0604020202020204" pitchFamily="34" charset="0"/>
                <a:cs typeface="Arial" panose="020B0604020202020204" pitchFamily="34" charset="0"/>
              </a:rPr>
              <a:t> je organokovová sloučenina, která se používala jako antidetonační přísada do motorových benzínů. Zpomaluje hoření benzínu, a proto se používalo ke zvyšování oktanového čísla automobilových benzínů</a:t>
            </a:r>
            <a:r>
              <a:rPr lang="cs-CZ"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
        <p:nvSpPr>
          <p:cNvPr id="5" name="TextovéPole 4"/>
          <p:cNvSpPr txBox="1"/>
          <p:nvPr/>
        </p:nvSpPr>
        <p:spPr>
          <a:xfrm>
            <a:off x="228600" y="304800"/>
            <a:ext cx="4960012" cy="523220"/>
          </a:xfrm>
          <a:prstGeom prst="rect">
            <a:avLst/>
          </a:prstGeom>
          <a:noFill/>
        </p:spPr>
        <p:txBody>
          <a:bodyPr wrap="none" rtlCol="0">
            <a:spAutoFit/>
          </a:bodyPr>
          <a:lstStyle/>
          <a:p>
            <a:r>
              <a:rPr lang="cs-CZ" sz="2800" b="1" dirty="0" smtClean="0">
                <a:latin typeface="Arial" panose="020B0604020202020204" pitchFamily="34" charset="0"/>
                <a:cs typeface="Arial" panose="020B0604020202020204" pitchFamily="34" charset="0"/>
              </a:rPr>
              <a:t>Organické sloučeniny olova</a:t>
            </a:r>
            <a:endParaRPr lang="cs-CZ" sz="2800" b="1" dirty="0">
              <a:latin typeface="Arial" panose="020B0604020202020204" pitchFamily="34" charset="0"/>
              <a:cs typeface="Arial" panose="020B0604020202020204" pitchFamily="34" charset="0"/>
            </a:endParaRPr>
          </a:p>
        </p:txBody>
      </p:sp>
      <p:pic>
        <p:nvPicPr>
          <p:cNvPr id="59394"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602" y="2390239"/>
            <a:ext cx="2538396" cy="164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751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7784406" cy="646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544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2" name="Picture 6"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438400"/>
            <a:ext cx="7120647" cy="404708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81000" y="1399401"/>
            <a:ext cx="6843704" cy="553998"/>
          </a:xfrm>
          <a:prstGeom prst="rect">
            <a:avLst/>
          </a:prstGeom>
        </p:spPr>
        <p:txBody>
          <a:bodyPr wrap="square">
            <a:spAutoFit/>
          </a:bodyPr>
          <a:lstStyle/>
          <a:p>
            <a:r>
              <a:rPr lang="cs-CZ" dirty="0">
                <a:latin typeface="Arial" panose="020B0604020202020204" pitchFamily="34" charset="0"/>
                <a:cs typeface="Arial" panose="020B0604020202020204" pitchFamily="34" charset="0"/>
              </a:rPr>
              <a:t>Všechny rozpustné sloučeniny olova jsou jedovaté.</a:t>
            </a:r>
          </a:p>
          <a:p>
            <a:pPr algn="just"/>
            <a:endParaRPr lang="en-GB" altLang="en-US" baseline="-25000" dirty="0">
              <a:latin typeface="Arial" panose="020B0604020202020204" pitchFamily="34" charset="0"/>
              <a:cs typeface="Arial" panose="020B0604020202020204" pitchFamily="34" charset="0"/>
            </a:endParaRPr>
          </a:p>
        </p:txBody>
      </p:sp>
      <p:pic>
        <p:nvPicPr>
          <p:cNvPr id="60426" name="Picture 10"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09600"/>
            <a:ext cx="2277990" cy="20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422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idx="1"/>
          </p:nvPr>
        </p:nvSpPr>
        <p:spPr>
          <a:xfrm>
            <a:off x="228600" y="304800"/>
            <a:ext cx="8610600" cy="6324600"/>
          </a:xfrm>
        </p:spPr>
        <p:txBody>
          <a:bodyPr>
            <a:noAutofit/>
          </a:bodyPr>
          <a:lstStyle/>
          <a:p>
            <a:pPr marL="0" indent="0" algn="ctr" eaLnBrk="1" hangingPunct="1">
              <a:buNone/>
            </a:pPr>
            <a:r>
              <a:rPr lang="en-GB" altLang="en-US" b="1" dirty="0" err="1" smtClean="0">
                <a:latin typeface="Arial" panose="020B0604020202020204" pitchFamily="34" charset="0"/>
                <a:cs typeface="Arial" panose="020B0604020202020204" pitchFamily="34" charset="0"/>
              </a:rPr>
              <a:t>Uhlík</a:t>
            </a:r>
            <a:endParaRPr lang="en-GB" altLang="en-US" u="sng" dirty="0" smtClean="0">
              <a:latin typeface="Arial" panose="020B0604020202020204" pitchFamily="34" charset="0"/>
              <a:cs typeface="Arial" panose="020B0604020202020204" pitchFamily="34" charset="0"/>
            </a:endParaRPr>
          </a:p>
          <a:p>
            <a:pPr algn="just">
              <a:buNone/>
            </a:pPr>
            <a:endParaRPr lang="cs-CZ" altLang="en-US" sz="2000" dirty="0" smtClean="0">
              <a:latin typeface="Arial" panose="020B0604020202020204" pitchFamily="34" charset="0"/>
              <a:cs typeface="Arial" panose="020B0604020202020204" pitchFamily="34" charset="0"/>
            </a:endParaRPr>
          </a:p>
          <a:p>
            <a:pPr algn="just">
              <a:buNone/>
            </a:pPr>
            <a:r>
              <a:rPr lang="en-GB" altLang="en-US" sz="2000" dirty="0" err="1" smtClean="0">
                <a:latin typeface="Arial" panose="020B0604020202020204" pitchFamily="34" charset="0"/>
                <a:cs typeface="Arial" panose="020B0604020202020204" pitchFamily="34" charset="0"/>
              </a:rPr>
              <a:t>Uhlík</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vytvá</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a:t>
            </a:r>
            <a:r>
              <a:rPr lang="en-GB" altLang="en-US" sz="2000" dirty="0" err="1">
                <a:latin typeface="Arial" panose="020B0604020202020204" pitchFamily="34" charset="0"/>
                <a:cs typeface="Arial" panose="020B0604020202020204" pitchFamily="34" charset="0"/>
              </a:rPr>
              <a:t>pevné</a:t>
            </a:r>
            <a:r>
              <a:rPr lang="en-GB" altLang="en-US" sz="2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kovalent</a:t>
            </a:r>
            <a:r>
              <a:rPr lang="cs-CZ" altLang="en-US" sz="2000" dirty="0" smtClean="0">
                <a:latin typeface="Arial" panose="020B0604020202020204" pitchFamily="34" charset="0"/>
                <a:cs typeface="Arial" panose="020B0604020202020204" pitchFamily="34" charset="0"/>
              </a:rPr>
              <a:t>ní</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vazby</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dalšími</a:t>
            </a:r>
            <a:r>
              <a:rPr lang="en-GB" altLang="en-US" sz="2000" dirty="0">
                <a:latin typeface="Arial" panose="020B0604020202020204" pitchFamily="34" charset="0"/>
                <a:cs typeface="Arial" panose="020B0604020202020204" pitchFamily="34" charset="0"/>
              </a:rPr>
              <a:t> atomy </a:t>
            </a:r>
            <a:r>
              <a:rPr lang="en-GB" altLang="en-US" sz="2000" dirty="0" err="1">
                <a:latin typeface="Arial" panose="020B0604020202020204" pitchFamily="34" charset="0"/>
                <a:cs typeface="Arial" panose="020B0604020202020204" pitchFamily="34" charset="0"/>
              </a:rPr>
              <a:t>uhlíku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vodíku</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dalšími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prvky</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tyto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slou</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eniny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studuje</a:t>
            </a:r>
            <a:r>
              <a:rPr lang="en-GB" altLang="en-US" sz="2000" dirty="0">
                <a:latin typeface="Arial" panose="020B0604020202020204" pitchFamily="34" charset="0"/>
                <a:cs typeface="Arial" panose="020B0604020202020204" pitchFamily="34" charset="0"/>
              </a:rPr>
              <a:t> </a:t>
            </a:r>
            <a:r>
              <a:rPr lang="en-GB" altLang="en-US" sz="2000" i="1" dirty="0" err="1">
                <a:latin typeface="Arial" panose="020B0604020202020204" pitchFamily="34" charset="0"/>
                <a:cs typeface="Arial" panose="020B0604020202020204" pitchFamily="34" charset="0"/>
              </a:rPr>
              <a:t>organická</a:t>
            </a:r>
            <a:r>
              <a:rPr lang="en-GB" altLang="en-US" sz="2000" i="1" dirty="0">
                <a:latin typeface="Arial" panose="020B0604020202020204" pitchFamily="34" charset="0"/>
                <a:cs typeface="Arial" panose="020B0604020202020204" pitchFamily="34" charset="0"/>
              </a:rPr>
              <a:t> </a:t>
            </a:r>
            <a:r>
              <a:rPr lang="en-GB" altLang="en-US" sz="2000" i="1" dirty="0" err="1">
                <a:latin typeface="Arial" panose="020B0604020202020204" pitchFamily="34" charset="0"/>
                <a:cs typeface="Arial" panose="020B0604020202020204" pitchFamily="34" charset="0"/>
              </a:rPr>
              <a:t>chemie</a:t>
            </a:r>
            <a:r>
              <a:rPr lang="en-GB" altLang="en-US" sz="2000" dirty="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a:p>
            <a:pPr marL="0" indent="0" algn="just">
              <a:buNone/>
            </a:pPr>
            <a:r>
              <a:rPr lang="cs-CZ" sz="2000" dirty="0" smtClean="0">
                <a:latin typeface="Arial" panose="020B0604020202020204" pitchFamily="34" charset="0"/>
                <a:cs typeface="Arial" panose="020B0604020202020204" pitchFamily="34" charset="0"/>
              </a:rPr>
              <a:t>Uhlík </a:t>
            </a:r>
            <a:r>
              <a:rPr lang="cs-CZ" sz="2000" dirty="0">
                <a:latin typeface="Arial" panose="020B0604020202020204" pitchFamily="34" charset="0"/>
                <a:cs typeface="Arial" panose="020B0604020202020204" pitchFamily="34" charset="0"/>
              </a:rPr>
              <a:t>má nejvyšší teplotu tání ze všech nekovů.</a:t>
            </a:r>
          </a:p>
          <a:p>
            <a:pPr marL="0" indent="0" algn="just">
              <a:buNone/>
            </a:pPr>
            <a:r>
              <a:rPr lang="cs-CZ" sz="2000" dirty="0">
                <a:latin typeface="Arial" panose="020B0604020202020204" pitchFamily="34" charset="0"/>
                <a:cs typeface="Arial" panose="020B0604020202020204" pitchFamily="34" charset="0"/>
              </a:rPr>
              <a:t>Za vyšších teplot se uhlík slučuje s vodíkem, pokud reakce probíhá při teplotě okolo 600°C je jejím produktem </a:t>
            </a:r>
            <a:r>
              <a:rPr lang="cs-CZ" sz="2000" dirty="0" err="1">
                <a:latin typeface="Arial" panose="020B0604020202020204" pitchFamily="34" charset="0"/>
                <a:cs typeface="Arial" panose="020B0604020202020204" pitchFamily="34" charset="0"/>
              </a:rPr>
              <a:t>methan</a:t>
            </a:r>
            <a:r>
              <a:rPr lang="cs-CZ" sz="2000" dirty="0">
                <a:latin typeface="Arial" panose="020B0604020202020204" pitchFamily="34" charset="0"/>
                <a:cs typeface="Arial" panose="020B0604020202020204" pitchFamily="34" charset="0"/>
              </a:rPr>
              <a:t>, pokud je reakční teplota vyšší než 1500°C vzniká syntézou uhlíku s vodíkem </a:t>
            </a:r>
            <a:r>
              <a:rPr lang="cs-CZ" sz="2000" dirty="0" err="1" smtClean="0">
                <a:latin typeface="Arial" panose="020B0604020202020204" pitchFamily="34" charset="0"/>
                <a:cs typeface="Arial" panose="020B0604020202020204" pitchFamily="34" charset="0"/>
              </a:rPr>
              <a:t>ethyn</a:t>
            </a:r>
            <a:r>
              <a:rPr lang="cs-CZ" sz="2000" dirty="0" smtClean="0">
                <a:latin typeface="Arial" panose="020B0604020202020204" pitchFamily="34" charset="0"/>
                <a:cs typeface="Arial" panose="020B0604020202020204" pitchFamily="34" charset="0"/>
              </a:rPr>
              <a:t> (acetylen):</a:t>
            </a:r>
            <a:endParaRPr lang="cs-CZ" sz="2000" dirty="0">
              <a:latin typeface="Arial" panose="020B0604020202020204" pitchFamily="34" charset="0"/>
              <a:cs typeface="Arial" panose="020B0604020202020204" pitchFamily="34" charset="0"/>
            </a:endParaRPr>
          </a:p>
          <a:p>
            <a:pPr marL="0" indent="0" algn="just">
              <a:buNone/>
            </a:pPr>
            <a:r>
              <a:rPr lang="cs-CZ" sz="2000" dirty="0" smtClean="0">
                <a:latin typeface="Arial" panose="020B0604020202020204" pitchFamily="34" charset="0"/>
                <a:cs typeface="Arial" panose="020B0604020202020204" pitchFamily="34" charset="0"/>
              </a:rPr>
              <a:t>		C </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2 H</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CH</a:t>
            </a:r>
            <a:r>
              <a:rPr lang="cs-CZ" sz="2000" baseline="-25000" dirty="0" smtClean="0">
                <a:latin typeface="Arial" panose="020B0604020202020204" pitchFamily="34" charset="0"/>
                <a:cs typeface="Arial" panose="020B0604020202020204" pitchFamily="34" charset="0"/>
              </a:rPr>
              <a:t>4</a:t>
            </a:r>
          </a:p>
          <a:p>
            <a:pPr marL="0" indent="0" algn="just">
              <a:buNone/>
            </a:pPr>
            <a:r>
              <a:rPr lang="cs-CZ" sz="2000" dirty="0" smtClean="0">
                <a:latin typeface="Arial" panose="020B0604020202020204" pitchFamily="34" charset="0"/>
                <a:cs typeface="Arial" panose="020B0604020202020204" pitchFamily="34" charset="0"/>
              </a:rPr>
              <a:t>		2 C </a:t>
            </a:r>
            <a:r>
              <a:rPr lang="cs-CZ" sz="2000" dirty="0">
                <a:latin typeface="Arial" panose="020B0604020202020204" pitchFamily="34" charset="0"/>
                <a:cs typeface="Arial" panose="020B0604020202020204" pitchFamily="34" charset="0"/>
              </a:rPr>
              <a:t>+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Za zvýšené teploty reaguje s kyslíkem, halogeny, křemíkem, sírou, selenem, tellurem, dusíkem a s řadou kovů. Ochotně reaguje s lithiem, se kterým se slučuje již při teplotě 200°C na snadno hydrolyzující </a:t>
            </a:r>
            <a:r>
              <a:rPr lang="cs-CZ" sz="2000" dirty="0" err="1">
                <a:latin typeface="Arial" panose="020B0604020202020204" pitchFamily="34" charset="0"/>
                <a:cs typeface="Arial" panose="020B0604020202020204" pitchFamily="34" charset="0"/>
              </a:rPr>
              <a:t>acetylid</a:t>
            </a:r>
            <a:r>
              <a:rPr lang="cs-CZ" sz="2000" dirty="0">
                <a:latin typeface="Arial" panose="020B0604020202020204" pitchFamily="34" charset="0"/>
                <a:cs typeface="Arial" panose="020B0604020202020204" pitchFamily="34" charset="0"/>
              </a:rPr>
              <a:t> lithný Li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Binární sloučeniny uhlíku s prvky o nižší elektronegativitě se nazývají karbidy.</a:t>
            </a:r>
          </a:p>
          <a:p>
            <a:pPr marL="0" indent="0" algn="just">
              <a:buNone/>
            </a:pPr>
            <a:r>
              <a:rPr lang="cs-CZ" sz="2000" dirty="0">
                <a:latin typeface="Arial" panose="020B0604020202020204" pitchFamily="34" charset="0"/>
                <a:cs typeface="Arial" panose="020B0604020202020204" pitchFamily="34" charset="0"/>
              </a:rPr>
              <a:t>V anorganických </a:t>
            </a:r>
            <a:r>
              <a:rPr lang="cs-CZ" sz="2000" dirty="0" err="1">
                <a:latin typeface="Arial" panose="020B0604020202020204" pitchFamily="34" charset="0"/>
                <a:cs typeface="Arial" panose="020B0604020202020204" pitchFamily="34" charset="0"/>
              </a:rPr>
              <a:t>sloučninách</a:t>
            </a:r>
            <a:r>
              <a:rPr lang="cs-CZ" sz="2000" dirty="0">
                <a:latin typeface="Arial" panose="020B0604020202020204" pitchFamily="34" charset="0"/>
                <a:cs typeface="Arial" panose="020B0604020202020204" pitchFamily="34" charset="0"/>
              </a:rPr>
              <a:t> vystupuje uhlík nejčastěji v oxidačním stavu IV, méně často i v oxidačním stavu II.</a:t>
            </a:r>
          </a:p>
          <a:p>
            <a:pPr algn="just">
              <a:buNone/>
            </a:pPr>
            <a:endParaRPr lang="en-GB"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83525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352800"/>
            <a:ext cx="3039641"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4"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34789"/>
            <a:ext cx="4343400" cy="254849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74820" y="762000"/>
            <a:ext cx="8640580" cy="2554545"/>
          </a:xfrm>
          <a:prstGeom prst="rect">
            <a:avLst/>
          </a:prstGeom>
          <a:noFill/>
        </p:spPr>
        <p:txBody>
          <a:bodyPr wrap="square" rtlCol="0">
            <a:spAutoFit/>
          </a:bodyPr>
          <a:lstStyle/>
          <a:p>
            <a:r>
              <a:rPr lang="cs-CZ" sz="2000" dirty="0" smtClean="0">
                <a:latin typeface="Arial" panose="020B0604020202020204" pitchFamily="34" charset="0"/>
                <a:cs typeface="Arial" panose="020B0604020202020204" pitchFamily="34" charset="0"/>
              </a:rPr>
              <a:t>Kontaminace pitné vody olovem z olověných trubek souvisí s její tvrdostí.</a:t>
            </a:r>
          </a:p>
          <a:p>
            <a:endParaRPr lang="cs-CZ" sz="2000" dirty="0">
              <a:latin typeface="Arial" panose="020B0604020202020204" pitchFamily="34" charset="0"/>
              <a:cs typeface="Arial" panose="020B0604020202020204" pitchFamily="34" charset="0"/>
            </a:endParaRPr>
          </a:p>
          <a:p>
            <a:r>
              <a:rPr lang="cs-CZ" sz="2000" b="1" dirty="0" smtClean="0">
                <a:latin typeface="Arial" panose="020B0604020202020204" pitchFamily="34" charset="0"/>
                <a:cs typeface="Arial" panose="020B0604020202020204" pitchFamily="34" charset="0"/>
              </a:rPr>
              <a:t>Tvrdá voda</a:t>
            </a:r>
            <a:r>
              <a:rPr lang="cs-CZ" sz="2000" dirty="0" smtClean="0">
                <a:latin typeface="Arial" panose="020B0604020202020204" pitchFamily="34" charset="0"/>
                <a:cs typeface="Arial" panose="020B0604020202020204" pitchFamily="34" charset="0"/>
              </a:rPr>
              <a:t>: vnitřní část potrubí se pokryje vrstvou vodního kamene, ke kontaminaci vody olovem nedochází.</a:t>
            </a:r>
          </a:p>
          <a:p>
            <a:endParaRPr lang="cs-CZ" sz="2000" dirty="0">
              <a:latin typeface="Arial" panose="020B0604020202020204" pitchFamily="34" charset="0"/>
              <a:cs typeface="Arial" panose="020B0604020202020204" pitchFamily="34" charset="0"/>
            </a:endParaRPr>
          </a:p>
          <a:p>
            <a:r>
              <a:rPr lang="cs-CZ" sz="2000" b="1" dirty="0" smtClean="0">
                <a:latin typeface="Arial" panose="020B0604020202020204" pitchFamily="34" charset="0"/>
                <a:cs typeface="Arial" panose="020B0604020202020204" pitchFamily="34" charset="0"/>
              </a:rPr>
              <a:t>Měkká </a:t>
            </a:r>
            <a:r>
              <a:rPr lang="cs-CZ" sz="2000" b="1" dirty="0">
                <a:latin typeface="Arial" panose="020B0604020202020204" pitchFamily="34" charset="0"/>
                <a:cs typeface="Arial" panose="020B0604020202020204" pitchFamily="34" charset="0"/>
              </a:rPr>
              <a:t>voda</a:t>
            </a:r>
            <a:r>
              <a:rPr lang="cs-CZ" sz="2000" dirty="0">
                <a:latin typeface="Arial" panose="020B0604020202020204" pitchFamily="34" charset="0"/>
                <a:cs typeface="Arial" panose="020B0604020202020204" pitchFamily="34" charset="0"/>
              </a:rPr>
              <a:t>: vnitřní část potrubí </a:t>
            </a:r>
            <a:r>
              <a:rPr lang="cs-CZ" sz="2000" dirty="0" smtClean="0">
                <a:latin typeface="Arial" panose="020B0604020202020204" pitchFamily="34" charset="0"/>
                <a:cs typeface="Arial" panose="020B0604020202020204" pitchFamily="34" charset="0"/>
              </a:rPr>
              <a:t>je v přímém kontaktu s vodou, </a:t>
            </a:r>
            <a:r>
              <a:rPr lang="cs-CZ" sz="2000" dirty="0">
                <a:latin typeface="Arial" panose="020B0604020202020204" pitchFamily="34" charset="0"/>
                <a:cs typeface="Arial" panose="020B0604020202020204" pitchFamily="34" charset="0"/>
              </a:rPr>
              <a:t>ke kontaminaci vody olovem </a:t>
            </a:r>
            <a:r>
              <a:rPr lang="cs-CZ" sz="2000" dirty="0" smtClean="0">
                <a:latin typeface="Arial" panose="020B0604020202020204" pitchFamily="34" charset="0"/>
                <a:cs typeface="Arial" panose="020B0604020202020204" pitchFamily="34" charset="0"/>
              </a:rPr>
              <a:t>dochází i díky rozpuštěnému CO</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 (kyselina uhličitá).</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3293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4.bp.blogspot.com/-MmHBvSVX_yc/Uw5KIkmyxlI/AAAAAAAAELE/N7m9XwHGOWM/s1600/LeadConcentrationsRomanSkeletons-Montgomeryetal20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74970"/>
            <a:ext cx="8192517" cy="594981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647511" y="196334"/>
            <a:ext cx="2164375" cy="400110"/>
          </a:xfrm>
          <a:prstGeom prst="rect">
            <a:avLst/>
          </a:prstGeom>
          <a:noFill/>
        </p:spPr>
        <p:txBody>
          <a:bodyPr wrap="none" rtlCol="0">
            <a:spAutoFit/>
          </a:bodyPr>
          <a:lstStyle/>
          <a:p>
            <a:r>
              <a:rPr lang="cs-CZ" sz="2000" b="1" dirty="0" smtClean="0">
                <a:latin typeface="Arial" panose="020B0604020202020204" pitchFamily="34" charset="0"/>
                <a:cs typeface="Arial" panose="020B0604020202020204" pitchFamily="34" charset="0"/>
              </a:rPr>
              <a:t>Olovo v kostech</a:t>
            </a:r>
            <a:endParaRPr lang="cs-CZ"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765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66972"/>
            <a:ext cx="4138725" cy="2965150"/>
          </a:xfrm>
          <a:prstGeom prst="rect">
            <a:avLst/>
          </a:prstGeom>
          <a:noFill/>
          <a:extLst>
            <a:ext uri="{909E8E84-426E-40DD-AFC4-6F175D3DCCD1}">
              <a14:hiddenFill xmlns:a14="http://schemas.microsoft.com/office/drawing/2010/main">
                <a:solidFill>
                  <a:srgbClr val="FFFFFF"/>
                </a:solidFill>
              </a14:hiddenFill>
            </a:ext>
          </a:extLst>
        </p:spPr>
      </p:pic>
      <p:pic>
        <p:nvPicPr>
          <p:cNvPr id="160772"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566972"/>
            <a:ext cx="4318083" cy="3055778"/>
          </a:xfrm>
          <a:prstGeom prst="rect">
            <a:avLst/>
          </a:prstGeom>
          <a:noFill/>
          <a:extLst>
            <a:ext uri="{909E8E84-426E-40DD-AFC4-6F175D3DCCD1}">
              <a14:hiddenFill xmlns:a14="http://schemas.microsoft.com/office/drawing/2010/main">
                <a:solidFill>
                  <a:srgbClr val="FFFFFF"/>
                </a:solidFill>
              </a14:hiddenFill>
            </a:ext>
          </a:extLst>
        </p:spPr>
      </p:pic>
      <p:pic>
        <p:nvPicPr>
          <p:cNvPr id="160774" name="Picture 6"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5105400" y="381000"/>
            <a:ext cx="3757725" cy="241463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28600" y="380999"/>
            <a:ext cx="4495800" cy="954107"/>
          </a:xfrm>
          <a:prstGeom prst="rect">
            <a:avLst/>
          </a:prstGeom>
          <a:noFill/>
        </p:spPr>
        <p:txBody>
          <a:bodyPr wrap="square" rtlCol="0">
            <a:spAutoFit/>
          </a:bodyPr>
          <a:lstStyle/>
          <a:p>
            <a:pPr algn="ctr"/>
            <a:r>
              <a:rPr lang="cs-CZ" sz="2800" b="1" dirty="0" smtClean="0">
                <a:latin typeface="Arial" panose="020B0604020202020204" pitchFamily="34" charset="0"/>
                <a:cs typeface="Arial" panose="020B0604020202020204" pitchFamily="34" charset="0"/>
              </a:rPr>
              <a:t>Odhad provenience měděných artefaktů</a:t>
            </a:r>
            <a:endParaRPr lang="cs-CZ" sz="2800" b="1" dirty="0">
              <a:latin typeface="Arial" panose="020B0604020202020204" pitchFamily="34" charset="0"/>
              <a:cs typeface="Arial" panose="020B0604020202020204" pitchFamily="34" charset="0"/>
            </a:endParaRPr>
          </a:p>
        </p:txBody>
      </p:sp>
      <p:sp>
        <p:nvSpPr>
          <p:cNvPr id="6" name="TextovéPole 5"/>
          <p:cNvSpPr txBox="1"/>
          <p:nvPr/>
        </p:nvSpPr>
        <p:spPr>
          <a:xfrm>
            <a:off x="381000" y="1828800"/>
            <a:ext cx="4102405" cy="400110"/>
          </a:xfrm>
          <a:prstGeom prst="rect">
            <a:avLst/>
          </a:prstGeom>
          <a:noFill/>
        </p:spPr>
        <p:txBody>
          <a:bodyPr wrap="none" rtlCol="0">
            <a:spAutoFit/>
          </a:bodyPr>
          <a:lstStyle/>
          <a:p>
            <a:r>
              <a:rPr lang="cs-CZ" sz="2000" dirty="0" smtClean="0">
                <a:latin typeface="Arial" panose="020B0604020202020204" pitchFamily="34" charset="0"/>
                <a:cs typeface="Arial" panose="020B0604020202020204" pitchFamily="34" charset="0"/>
              </a:rPr>
              <a:t>- na základě poměru izotopů olova</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482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457200" y="274638"/>
            <a:ext cx="8229600" cy="792162"/>
          </a:xfrm>
        </p:spPr>
        <p:txBody>
          <a:bodyPr>
            <a:normAutofit/>
          </a:bodyPr>
          <a:lstStyle/>
          <a:p>
            <a:pPr eaLnBrk="1" hangingPunct="1"/>
            <a:r>
              <a:rPr lang="en-GB" altLang="en-US" sz="3200" b="1" dirty="0" err="1" smtClean="0"/>
              <a:t>Hydridy</a:t>
            </a:r>
            <a:endParaRPr lang="cs-CZ" altLang="en-US" sz="3200" b="1" dirty="0" smtClean="0"/>
          </a:p>
        </p:txBody>
      </p:sp>
      <p:sp>
        <p:nvSpPr>
          <p:cNvPr id="14340" name="Rectangle 3"/>
          <p:cNvSpPr>
            <a:spLocks noGrp="1" noChangeArrowheads="1"/>
          </p:cNvSpPr>
          <p:nvPr>
            <p:ph type="body" idx="1"/>
          </p:nvPr>
        </p:nvSpPr>
        <p:spPr>
          <a:xfrm>
            <a:off x="381000" y="1295400"/>
            <a:ext cx="8534400" cy="4525963"/>
          </a:xfrm>
        </p:spPr>
        <p:txBody>
          <a:bodyPr>
            <a:normAutofit/>
          </a:bodyPr>
          <a:lstStyle/>
          <a:p>
            <a:pPr marL="0" indent="0" eaLnBrk="1" hangingPunct="1">
              <a:buNone/>
            </a:pPr>
            <a:r>
              <a:rPr lang="en-GB" altLang="en-US" sz="2400" b="1" dirty="0" err="1" smtClean="0">
                <a:latin typeface="Times New Roman" pitchFamily="18" charset="0"/>
              </a:rPr>
              <a:t>Uhlík</a:t>
            </a:r>
            <a:r>
              <a:rPr lang="en-GB" altLang="en-US" sz="2400" b="1" dirty="0" smtClean="0">
                <a:latin typeface="Times New Roman" pitchFamily="18" charset="0"/>
              </a:rPr>
              <a:t>:</a:t>
            </a:r>
            <a:endParaRPr lang="en-GB" altLang="en-US" sz="2400" u="sng" dirty="0" smtClean="0">
              <a:latin typeface="Times New Roman" pitchFamily="18" charset="0"/>
            </a:endParaRPr>
          </a:p>
          <a:p>
            <a:pPr eaLnBrk="1" hangingPunct="1">
              <a:buFont typeface="Wingdings" pitchFamily="2" charset="2"/>
              <a:buNone/>
            </a:pPr>
            <a:r>
              <a:rPr lang="cs-CZ" altLang="en-US" sz="2400" dirty="0" smtClean="0">
                <a:latin typeface="Times New Roman" pitchFamily="18" charset="0"/>
              </a:rPr>
              <a:t>	</a:t>
            </a:r>
            <a:r>
              <a:rPr lang="en-US" altLang="en-US" sz="2400" dirty="0" smtClean="0">
                <a:latin typeface="Times New Roman" pitchFamily="18" charset="0"/>
              </a:rPr>
              <a:t>      </a:t>
            </a:r>
            <a:r>
              <a:rPr lang="en-GB" altLang="en-US" sz="2000" dirty="0" err="1" smtClean="0">
                <a:latin typeface="Arial" panose="020B0604020202020204" pitchFamily="34" charset="0"/>
                <a:cs typeface="Arial" panose="020B0604020202020204" pitchFamily="34" charset="0"/>
              </a:rPr>
              <a:t>Uhlovodíky</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 </a:t>
            </a:r>
            <a:r>
              <a:rPr lang="en-GB" altLang="en-US" sz="2000" dirty="0" err="1" smtClean="0">
                <a:latin typeface="Arial" panose="020B0604020202020204" pitchFamily="34" charset="0"/>
                <a:cs typeface="Arial" panose="020B0604020202020204" pitchFamily="34" charset="0"/>
              </a:rPr>
              <a:t>jejich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deriváty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studuje</a:t>
            </a:r>
            <a:r>
              <a:rPr lang="en-GB" altLang="en-US" sz="2000" dirty="0" smtClean="0">
                <a:latin typeface="Arial" panose="020B0604020202020204" pitchFamily="34" charset="0"/>
                <a:cs typeface="Arial" panose="020B0604020202020204" pitchFamily="34" charset="0"/>
              </a:rPr>
              <a:t> </a:t>
            </a:r>
            <a:r>
              <a:rPr lang="en-GB" altLang="en-US" sz="2000" i="1" dirty="0" smtClean="0">
                <a:latin typeface="Arial" panose="020B0604020202020204" pitchFamily="34" charset="0"/>
                <a:cs typeface="Arial" panose="020B0604020202020204" pitchFamily="34" charset="0"/>
              </a:rPr>
              <a:t>org</a:t>
            </a:r>
            <a:r>
              <a:rPr lang="en-US" altLang="en-US" sz="2000" i="1" dirty="0" err="1" smtClean="0">
                <a:latin typeface="Arial" panose="020B0604020202020204" pitchFamily="34" charset="0"/>
                <a:cs typeface="Arial" panose="020B0604020202020204" pitchFamily="34" charset="0"/>
              </a:rPr>
              <a:t>anic</a:t>
            </a:r>
            <a:r>
              <a:rPr lang="cs-CZ" altLang="en-US" sz="2000" i="1" dirty="0" err="1" smtClean="0">
                <a:latin typeface="Arial" panose="020B0604020202020204" pitchFamily="34" charset="0"/>
                <a:cs typeface="Arial" panose="020B0604020202020204" pitchFamily="34" charset="0"/>
              </a:rPr>
              <a:t>ká</a:t>
            </a:r>
            <a:r>
              <a:rPr lang="en-GB" altLang="en-US" sz="2000" i="1" dirty="0" smtClean="0">
                <a:latin typeface="Arial" panose="020B0604020202020204" pitchFamily="34" charset="0"/>
                <a:cs typeface="Arial" panose="020B0604020202020204" pitchFamily="34" charset="0"/>
              </a:rPr>
              <a:t> </a:t>
            </a:r>
            <a:r>
              <a:rPr lang="en-GB" altLang="en-US" sz="2000" i="1" dirty="0" err="1" smtClean="0">
                <a:latin typeface="Arial" panose="020B0604020202020204" pitchFamily="34" charset="0"/>
                <a:cs typeface="Arial" panose="020B0604020202020204" pitchFamily="34" charset="0"/>
              </a:rPr>
              <a:t>chemie</a:t>
            </a:r>
            <a:r>
              <a:rPr lang="en-US" altLang="en-US" sz="2000" dirty="0" smtClean="0">
                <a:latin typeface="Arial" panose="020B0604020202020204" pitchFamily="34" charset="0"/>
                <a:cs typeface="Arial" panose="020B0604020202020204" pitchFamily="34" charset="0"/>
              </a:rPr>
              <a:t>.</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400" dirty="0" smtClean="0">
                <a:latin typeface="Times New Roman" pitchFamily="18" charset="0"/>
              </a:rPr>
              <a:t>	</a:t>
            </a:r>
          </a:p>
        </p:txBody>
      </p:sp>
      <p:pic>
        <p:nvPicPr>
          <p:cNvPr id="7373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14600"/>
            <a:ext cx="69088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274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
            <a:ext cx="6303526" cy="47276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712997"/>
            <a:ext cx="2539246" cy="190175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52400" y="4675761"/>
            <a:ext cx="6172200" cy="1938992"/>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Krakování</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ropy je </a:t>
            </a:r>
            <a:r>
              <a:rPr lang="cs-CZ" sz="2000" dirty="0">
                <a:latin typeface="Arial" panose="020B0604020202020204" pitchFamily="34" charset="0"/>
                <a:cs typeface="Arial" panose="020B0604020202020204" pitchFamily="34" charset="0"/>
              </a:rPr>
              <a:t>tepelný rozklad uhlovodíků s delším řetězcem na uhlovodíky s kratším řetězcem. Dochází </a:t>
            </a:r>
            <a:r>
              <a:rPr lang="cs-CZ" sz="2000" dirty="0" smtClean="0">
                <a:latin typeface="Arial" panose="020B0604020202020204" pitchFamily="34" charset="0"/>
                <a:cs typeface="Arial" panose="020B0604020202020204" pitchFamily="34" charset="0"/>
              </a:rPr>
              <a:t>ke </a:t>
            </a:r>
            <a:r>
              <a:rPr lang="cs-CZ" sz="2000" dirty="0">
                <a:latin typeface="Arial" panose="020B0604020202020204" pitchFamily="34" charset="0"/>
                <a:cs typeface="Arial" panose="020B0604020202020204" pitchFamily="34" charset="0"/>
              </a:rPr>
              <a:t>štěpení vazeb </a:t>
            </a:r>
            <a:r>
              <a:rPr lang="cs-CZ" sz="2000" dirty="0" smtClean="0">
                <a:latin typeface="Arial" panose="020B0604020202020204" pitchFamily="34" charset="0"/>
                <a:cs typeface="Arial" panose="020B0604020202020204" pitchFamily="34" charset="0"/>
              </a:rPr>
              <a:t>C-C </a:t>
            </a:r>
            <a:r>
              <a:rPr lang="cs-CZ" sz="2000" dirty="0">
                <a:latin typeface="Arial" panose="020B0604020202020204" pitchFamily="34" charset="0"/>
                <a:cs typeface="Arial" panose="020B0604020202020204" pitchFamily="34" charset="0"/>
              </a:rPr>
              <a:t>a vznikají kapalné a plynné uhlovodíky s menším počtem atomů uhlíku v řetězci. Probíhá buď za vysoké teploty, nebo za zvýšené teploty a přítomnosti katalyzátoru.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9978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915400" cy="3016210"/>
          </a:xfrm>
          <a:prstGeom prst="rect">
            <a:avLst/>
          </a:prstGeom>
        </p:spPr>
        <p:txBody>
          <a:bodyPr wrap="square">
            <a:spAutoFit/>
          </a:bodyPr>
          <a:lstStyle/>
          <a:p>
            <a:r>
              <a:rPr lang="en-GB" altLang="en-US" sz="2000" b="1" dirty="0" err="1">
                <a:latin typeface="Arial" panose="020B0604020202020204" pitchFamily="34" charset="0"/>
                <a:cs typeface="Arial" panose="020B0604020202020204" pitchFamily="34" charset="0"/>
              </a:rPr>
              <a:t>Methan</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CH</a:t>
            </a:r>
            <a:r>
              <a:rPr lang="en-GB" altLang="en-US" sz="2000" b="1" baseline="-25000" dirty="0">
                <a:latin typeface="Arial" panose="020B0604020202020204" pitchFamily="34" charset="0"/>
                <a:cs typeface="Arial" panose="020B0604020202020204" pitchFamily="34" charset="0"/>
              </a:rPr>
              <a:t>4</a:t>
            </a:r>
            <a:r>
              <a:rPr lang="en-GB" altLang="en-US" sz="2000" b="1" dirty="0">
                <a:latin typeface="Arial" panose="020B0604020202020204" pitchFamily="34" charset="0"/>
                <a:cs typeface="Arial" panose="020B0604020202020204" pitchFamily="34" charset="0"/>
              </a:rPr>
              <a:t>, </a:t>
            </a:r>
            <a:endParaRPr lang="cs-CZ" altLang="en-US" sz="2000" b="1" dirty="0" smtClean="0">
              <a:latin typeface="Arial" panose="020B0604020202020204" pitchFamily="34" charset="0"/>
              <a:cs typeface="Arial" panose="020B0604020202020204" pitchFamily="34" charset="0"/>
            </a:endParaRPr>
          </a:p>
          <a:p>
            <a:endParaRPr lang="cs-CZ" altLang="en-US" sz="2000" b="1" dirty="0" smtClean="0">
              <a:latin typeface="Arial" panose="020B0604020202020204" pitchFamily="34" charset="0"/>
              <a:cs typeface="Arial" panose="020B0604020202020204" pitchFamily="34" charset="0"/>
            </a:endParaRPr>
          </a:p>
          <a:p>
            <a:pPr algn="just"/>
            <a:r>
              <a:rPr lang="cs-CZ" altLang="en-US"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plyn</a:t>
            </a:r>
            <a:r>
              <a:rPr lang="en-GB" altLang="en-US" sz="2000" dirty="0" smtClean="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bez </a:t>
            </a:r>
            <a:r>
              <a:rPr lang="en-GB" altLang="en-US" sz="2000" dirty="0" err="1">
                <a:latin typeface="Arial" panose="020B0604020202020204" pitchFamily="34" charset="0"/>
                <a:cs typeface="Arial" panose="020B0604020202020204" pitchFamily="34" charset="0"/>
              </a:rPr>
              <a:t>barvy</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zápachu</a:t>
            </a:r>
            <a:r>
              <a:rPr lang="en-GB" altLang="en-US" sz="2000" dirty="0">
                <a:latin typeface="Arial" panose="020B0604020202020204" pitchFamily="34" charset="0"/>
                <a:cs typeface="Arial" panose="020B0604020202020204" pitchFamily="34" charset="0"/>
              </a:rPr>
              <a:t>, v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írod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rozkladem</a:t>
            </a:r>
            <a:r>
              <a:rPr lang="en-GB" altLang="en-US" sz="2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rostlin</a:t>
            </a:r>
            <a:r>
              <a:rPr lang="cs-CZ" altLang="en-US" sz="2000" dirty="0" err="1" smtClean="0">
                <a:latin typeface="Arial" panose="020B0604020202020204" pitchFamily="34" charset="0"/>
                <a:cs typeface="Arial" panose="020B0604020202020204" pitchFamily="34" charset="0"/>
              </a:rPr>
              <a:t>ých</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látek</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nep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ístupu</a:t>
            </a:r>
            <a:r>
              <a:rPr lang="en-GB" altLang="en-US" sz="2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vzduchu</a:t>
            </a:r>
            <a:r>
              <a:rPr lang="cs-CZ" altLang="en-US" sz="2000" dirty="0" smtClean="0">
                <a:latin typeface="Arial" panose="020B0604020202020204" pitchFamily="34" charset="0"/>
                <a:cs typeface="Arial" panose="020B0604020202020204" pitchFamily="34" charset="0"/>
              </a:rPr>
              <a:t> (bioplyn)</a:t>
            </a:r>
            <a:r>
              <a:rPr lang="en-GB" altLang="en-US" sz="2000" dirty="0" smtClean="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lní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v </a:t>
            </a:r>
            <a:r>
              <a:rPr lang="en-GB" altLang="en-US" sz="2000" dirty="0" err="1" smtClean="0">
                <a:latin typeface="Arial" panose="020B0604020202020204" pitchFamily="34" charset="0"/>
                <a:cs typeface="Arial" panose="020B0604020202020204" pitchFamily="34" charset="0"/>
              </a:rPr>
              <a:t>uhel</a:t>
            </a:r>
            <a:r>
              <a:rPr lang="cs-CZ" altLang="en-US" sz="2000" dirty="0" err="1" smtClean="0">
                <a:latin typeface="Arial" panose="020B0604020202020204" pitchFamily="34" charset="0"/>
                <a:cs typeface="Arial" panose="020B0604020202020204" pitchFamily="34" charset="0"/>
              </a:rPr>
              <a:t>ných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dolech</a:t>
            </a:r>
            <a:r>
              <a:rPr lang="cs-CZ" altLang="en-US" sz="2000" dirty="0" smtClean="0">
                <a:latin typeface="Arial" panose="020B0604020202020204" pitchFamily="34" charset="0"/>
                <a:cs typeface="Arial" panose="020B0604020202020204" pitchFamily="34" charset="0"/>
              </a:rPr>
              <a:t> (vzniká </a:t>
            </a:r>
            <a:r>
              <a:rPr lang="cs-CZ" sz="2000" dirty="0" smtClean="0">
                <a:latin typeface="Arial" panose="020B0604020202020204" pitchFamily="34" charset="0"/>
                <a:cs typeface="Arial" panose="020B0604020202020204" pitchFamily="34" charset="0"/>
              </a:rPr>
              <a:t>při </a:t>
            </a:r>
            <a:r>
              <a:rPr lang="cs-CZ" sz="2000" dirty="0">
                <a:latin typeface="Arial" panose="020B0604020202020204" pitchFamily="34" charset="0"/>
                <a:cs typeface="Arial" panose="020B0604020202020204" pitchFamily="34" charset="0"/>
              </a:rPr>
              <a:t>samovolné přeměně hnědého uhlí v </a:t>
            </a:r>
            <a:r>
              <a:rPr lang="cs-CZ" sz="2000" dirty="0" smtClean="0">
                <a:latin typeface="Arial" panose="020B0604020202020204" pitchFamily="34" charset="0"/>
                <a:cs typeface="Arial" panose="020B0604020202020204" pitchFamily="34" charset="0"/>
              </a:rPr>
              <a:t>černé, byl příčinou </a:t>
            </a:r>
            <a:r>
              <a:rPr lang="cs-CZ" sz="2000" dirty="0">
                <a:latin typeface="Arial" panose="020B0604020202020204" pitchFamily="34" charset="0"/>
                <a:cs typeface="Arial" panose="020B0604020202020204" pitchFamily="34" charset="0"/>
              </a:rPr>
              <a:t>mnoha důlních neštěstí</a:t>
            </a:r>
            <a:r>
              <a:rPr lang="cs-CZ" sz="2000" dirty="0" smtClean="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a:t>
            </a:r>
            <a:endParaRPr lang="en-GB" altLang="en-US" sz="2000" i="1" dirty="0">
              <a:latin typeface="Arial" panose="020B0604020202020204" pitchFamily="34" charset="0"/>
              <a:cs typeface="Arial" panose="020B0604020202020204" pitchFamily="34" charset="0"/>
            </a:endParaRPr>
          </a:p>
          <a:p>
            <a:endParaRPr lang="cs-CZ" altLang="en-US" sz="1000" i="1"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methanu</a:t>
            </a:r>
            <a:r>
              <a:rPr lang="en-GB" altLang="en-US" sz="2000" dirty="0">
                <a:latin typeface="Arial" panose="020B0604020202020204" pitchFamily="34" charset="0"/>
                <a:cs typeface="Arial" panose="020B0604020202020204" pitchFamily="34" charset="0"/>
              </a:rPr>
              <a:t>:</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íváním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sm</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si</a:t>
            </a:r>
            <a:r>
              <a:rPr lang="en-GB" altLang="en-US" sz="2000" dirty="0">
                <a:latin typeface="Arial" panose="020B0604020202020204" pitchFamily="34" charset="0"/>
                <a:cs typeface="Arial" panose="020B0604020202020204" pitchFamily="34" charset="0"/>
              </a:rPr>
              <a:t> </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COONa + Ca(OH)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CaCO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NaOH</a:t>
            </a:r>
            <a:r>
              <a:rPr lang="en-GB" altLang="en-US" sz="2000" dirty="0">
                <a:latin typeface="Arial" panose="020B0604020202020204" pitchFamily="34" charset="0"/>
                <a:cs typeface="Arial" panose="020B0604020202020204" pitchFamily="34" charset="0"/>
              </a:rPr>
              <a:t> </a:t>
            </a:r>
            <a:endParaRPr lang="cs-CZ" altLang="en-US" sz="2000"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3733800"/>
            <a:ext cx="3400425" cy="3077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52400" y="3733800"/>
            <a:ext cx="3276600" cy="2554545"/>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Zemní plyn</a:t>
            </a:r>
            <a:r>
              <a:rPr lang="cs-CZ" sz="2000" dirty="0">
                <a:latin typeface="Arial" panose="020B0604020202020204" pitchFamily="34" charset="0"/>
                <a:cs typeface="Arial" panose="020B0604020202020204" pitchFamily="34" charset="0"/>
              </a:rPr>
              <a:t> je přírodní </a:t>
            </a:r>
            <a:r>
              <a:rPr lang="cs-CZ" sz="2000" dirty="0" smtClean="0">
                <a:latin typeface="Arial" panose="020B0604020202020204" pitchFamily="34" charset="0"/>
                <a:cs typeface="Arial" panose="020B0604020202020204" pitchFamily="34" charset="0"/>
              </a:rPr>
              <a:t>plynné </a:t>
            </a:r>
            <a:r>
              <a:rPr lang="cs-CZ" sz="2000" dirty="0">
                <a:latin typeface="Arial" panose="020B0604020202020204" pitchFamily="34" charset="0"/>
                <a:cs typeface="Arial" panose="020B0604020202020204" pitchFamily="34" charset="0"/>
              </a:rPr>
              <a:t>fosilní palivo. </a:t>
            </a:r>
            <a:r>
              <a:rPr lang="cs-CZ" sz="2000" dirty="0" smtClean="0">
                <a:latin typeface="Arial" panose="020B0604020202020204" pitchFamily="34" charset="0"/>
                <a:cs typeface="Arial" panose="020B0604020202020204" pitchFamily="34" charset="0"/>
              </a:rPr>
              <a:t> Těží se </a:t>
            </a:r>
            <a:r>
              <a:rPr lang="cs-CZ" sz="2000" dirty="0">
                <a:latin typeface="Arial" panose="020B0604020202020204" pitchFamily="34" charset="0"/>
                <a:cs typeface="Arial" panose="020B0604020202020204" pitchFamily="34" charset="0"/>
              </a:rPr>
              <a:t>z porézních sedimentárních hornin </a:t>
            </a:r>
            <a:r>
              <a:rPr lang="cs-CZ" sz="2000" dirty="0" smtClean="0">
                <a:latin typeface="Arial" panose="020B0604020202020204" pitchFamily="34" charset="0"/>
                <a:cs typeface="Arial" panose="020B0604020202020204" pitchFamily="34" charset="0"/>
              </a:rPr>
              <a:t>podobně </a:t>
            </a:r>
            <a:r>
              <a:rPr lang="cs-CZ" sz="2000" dirty="0">
                <a:latin typeface="Arial" panose="020B0604020202020204" pitchFamily="34" charset="0"/>
                <a:cs typeface="Arial" panose="020B0604020202020204" pitchFamily="34" charset="0"/>
              </a:rPr>
              <a:t>jako ropa. Nachází se buď samostatně, společně s ropou nebo černým uhlím. </a:t>
            </a:r>
            <a:endParaRPr lang="cs-CZ" sz="2000" dirty="0">
              <a:latin typeface="Arial" panose="020B0604020202020204" pitchFamily="34" charset="0"/>
              <a:cs typeface="Arial" panose="020B0604020202020204" pitchFamily="34" charset="0"/>
            </a:endParaRPr>
          </a:p>
        </p:txBody>
      </p:sp>
      <p:pic>
        <p:nvPicPr>
          <p:cNvPr id="72709" name="Picture 5" descr="https://upload.wikimedia.org/wikipedia/commons/thumb/f/f5/Prospeccion_petroleo.svg/800px-Prospeccion_petrole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745149"/>
            <a:ext cx="2199114" cy="257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649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6979" y="457200"/>
            <a:ext cx="8686800" cy="255454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Karbonizační (koksárenský) plyn</a:t>
            </a:r>
            <a:r>
              <a:rPr lang="cs-CZ" sz="2000" dirty="0">
                <a:latin typeface="Arial" panose="020B0604020202020204" pitchFamily="34" charset="0"/>
                <a:cs typeface="Arial" panose="020B0604020202020204" pitchFamily="34" charset="0"/>
              </a:rPr>
              <a:t> se zpracovává (odstraněním amoniaku 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benzenu C</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6</a:t>
            </a:r>
            <a:r>
              <a:rPr lang="cs-CZ" sz="2000" dirty="0">
                <a:latin typeface="Arial" panose="020B0604020202020204" pitchFamily="34" charset="0"/>
                <a:cs typeface="Arial" panose="020B0604020202020204" pitchFamily="34" charset="0"/>
              </a:rPr>
              <a:t>, naftalenu C</a:t>
            </a:r>
            <a:r>
              <a:rPr lang="cs-CZ" sz="2000" baseline="-25000" dirty="0">
                <a:latin typeface="Arial" panose="020B0604020202020204" pitchFamily="34" charset="0"/>
                <a:cs typeface="Arial" panose="020B0604020202020204" pitchFamily="34" charset="0"/>
              </a:rPr>
              <a:t>10</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8</a:t>
            </a:r>
            <a:r>
              <a:rPr lang="cs-CZ" sz="2000" dirty="0">
                <a:latin typeface="Arial" panose="020B0604020202020204" pitchFamily="34" charset="0"/>
                <a:cs typeface="Arial" panose="020B0604020202020204" pitchFamily="34" charset="0"/>
              </a:rPr>
              <a:t> aj.) na </a:t>
            </a:r>
            <a:r>
              <a:rPr lang="cs-CZ" sz="2000" b="1" dirty="0">
                <a:latin typeface="Arial" panose="020B0604020202020204" pitchFamily="34" charset="0"/>
                <a:cs typeface="Arial" panose="020B0604020202020204" pitchFamily="34" charset="0"/>
              </a:rPr>
              <a:t>svítiplyn</a:t>
            </a:r>
            <a:r>
              <a:rPr lang="cs-CZ" sz="2000" dirty="0">
                <a:latin typeface="Arial" panose="020B0604020202020204" pitchFamily="34" charset="0"/>
                <a:cs typeface="Arial" panose="020B0604020202020204" pitchFamily="34" charset="0"/>
              </a:rPr>
              <a:t>. Ten se dříve využíval pro svícení (odtud </a:t>
            </a:r>
            <a:r>
              <a:rPr lang="cs-CZ" sz="2000" dirty="0" smtClean="0">
                <a:latin typeface="Arial" panose="020B0604020202020204" pitchFamily="34" charset="0"/>
                <a:cs typeface="Arial" panose="020B0604020202020204" pitchFamily="34" charset="0"/>
              </a:rPr>
              <a:t>název</a:t>
            </a:r>
            <a:r>
              <a:rPr lang="cs-CZ" sz="2000" dirty="0">
                <a:latin typeface="Arial" panose="020B0604020202020204" pitchFamily="34" charset="0"/>
                <a:cs typeface="Arial" panose="020B0604020202020204" pitchFamily="34" charset="0"/>
              </a:rPr>
              <a:t>, plynové osvětlení využívala mnohá města v 19. a 20. století) či pro vaření (plynové sporáky). </a:t>
            </a:r>
            <a:r>
              <a:rPr lang="cs-CZ" sz="2000" dirty="0" smtClean="0">
                <a:latin typeface="Arial" panose="020B0604020202020204" pitchFamily="34" charset="0"/>
                <a:cs typeface="Arial" panose="020B0604020202020204" pitchFamily="34" charset="0"/>
              </a:rPr>
              <a:t>Kvůli </a:t>
            </a:r>
            <a:r>
              <a:rPr lang="cs-CZ" sz="2000" dirty="0">
                <a:latin typeface="Arial" panose="020B0604020202020204" pitchFamily="34" charset="0"/>
                <a:cs typeface="Arial" panose="020B0604020202020204" pitchFamily="34" charset="0"/>
              </a:rPr>
              <a:t>přítomnosti jedovatého oxidu uhelnatého CO ve svítiplynu (cca 5 %) byl nahrazen zemním plynem. </a:t>
            </a:r>
            <a:r>
              <a:rPr lang="cs-CZ" sz="2000" dirty="0" smtClean="0">
                <a:latin typeface="Arial" panose="020B0604020202020204" pitchFamily="34" charset="0"/>
                <a:cs typeface="Arial" panose="020B0604020202020204" pitchFamily="34" charset="0"/>
              </a:rPr>
              <a:t>Dnes </a:t>
            </a:r>
            <a:r>
              <a:rPr lang="cs-CZ" sz="2000" dirty="0">
                <a:latin typeface="Arial" panose="020B0604020202020204" pitchFamily="34" charset="0"/>
                <a:cs typeface="Arial" panose="020B0604020202020204" pitchFamily="34" charset="0"/>
              </a:rPr>
              <a:t>se stále koksárenský plyn využívá v chemických provozech buď jako palivo, nebo se dále zpracovává na řadu základních chemických látek (</a:t>
            </a:r>
            <a:r>
              <a:rPr lang="cs-CZ" sz="2000" dirty="0" err="1">
                <a:latin typeface="Arial" panose="020B0604020202020204" pitchFamily="34" charset="0"/>
                <a:cs typeface="Arial" panose="020B0604020202020204" pitchFamily="34" charset="0"/>
              </a:rPr>
              <a:t>methanol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methylamin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ethylen</a:t>
            </a:r>
            <a:r>
              <a:rPr lang="cs-CZ" sz="2000" dirty="0">
                <a:latin typeface="Arial" panose="020B0604020202020204" pitchFamily="34" charset="0"/>
                <a:cs typeface="Arial" panose="020B0604020202020204" pitchFamily="34" charset="0"/>
              </a:rPr>
              <a:t> a další).</a:t>
            </a:r>
          </a:p>
        </p:txBody>
      </p:sp>
      <p:pic>
        <p:nvPicPr>
          <p:cNvPr id="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747415"/>
            <a:ext cx="5473020" cy="199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50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646857"/>
            <a:ext cx="2810542" cy="2895600"/>
          </a:xfrm>
          <a:prstGeom prst="rect">
            <a:avLst/>
          </a:prstGeom>
          <a:noFill/>
          <a:extLst>
            <a:ext uri="{909E8E84-426E-40DD-AFC4-6F175D3DCCD1}">
              <a14:hiddenFill xmlns:a14="http://schemas.microsoft.com/office/drawing/2010/main">
                <a:solidFill>
                  <a:srgbClr val="FFFFFF"/>
                </a:solidFill>
              </a14:hiddenFill>
            </a:ext>
          </a:extLst>
        </p:spPr>
      </p:pic>
      <p:pic>
        <p:nvPicPr>
          <p:cNvPr id="73730"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00854"/>
            <a:ext cx="4622495" cy="312379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52400" y="304800"/>
            <a:ext cx="8839200" cy="317009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Bioplyn</a:t>
            </a:r>
            <a:r>
              <a:rPr lang="cs-CZ" sz="2000" dirty="0">
                <a:latin typeface="Arial" panose="020B0604020202020204" pitchFamily="34" charset="0"/>
                <a:cs typeface="Arial" panose="020B0604020202020204" pitchFamily="34" charset="0"/>
              </a:rPr>
              <a:t> je plyn produkovaný během anaerobní digesce organických materiálů a skládající se zejména z </a:t>
            </a:r>
            <a:r>
              <a:rPr lang="cs-CZ" sz="2000" dirty="0" err="1" smtClean="0">
                <a:latin typeface="Arial" panose="020B0604020202020204" pitchFamily="34" charset="0"/>
                <a:cs typeface="Arial" panose="020B0604020202020204" pitchFamily="34" charset="0"/>
              </a:rPr>
              <a:t>methanu</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a oxidu uhličitého (CO</a:t>
            </a:r>
            <a:r>
              <a:rPr lang="cs-CZ" sz="2000" baseline="-25000" dirty="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a:t>
            </a:r>
          </a:p>
          <a:p>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Výskyt</a:t>
            </a:r>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v přirozených prostředích (mokřady</a:t>
            </a:r>
            <a:r>
              <a:rPr lang="cs-CZ" sz="2000" dirty="0">
                <a:latin typeface="Arial" panose="020B0604020202020204" pitchFamily="34" charset="0"/>
                <a:cs typeface="Arial" panose="020B0604020202020204" pitchFamily="34" charset="0"/>
              </a:rPr>
              <a:t>, sedimenty, trávící </a:t>
            </a:r>
            <a:r>
              <a:rPr lang="cs-CZ" sz="2000" dirty="0" smtClean="0">
                <a:latin typeface="Arial" panose="020B0604020202020204" pitchFamily="34" charset="0"/>
                <a:cs typeface="Arial" panose="020B0604020202020204" pitchFamily="34" charset="0"/>
              </a:rPr>
              <a:t>ústrojí - zejména u přežvýkavců)</a:t>
            </a:r>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v zemědělských prostředích (rýžová </a:t>
            </a:r>
            <a:r>
              <a:rPr lang="cs-CZ" sz="2000" dirty="0">
                <a:latin typeface="Arial" panose="020B0604020202020204" pitchFamily="34" charset="0"/>
                <a:cs typeface="Arial" panose="020B0604020202020204" pitchFamily="34" charset="0"/>
              </a:rPr>
              <a:t>pole, uskladnění hnoje a </a:t>
            </a:r>
            <a:r>
              <a:rPr lang="cs-CZ" sz="2000" dirty="0" smtClean="0">
                <a:latin typeface="Arial" panose="020B0604020202020204" pitchFamily="34" charset="0"/>
                <a:cs typeface="Arial" panose="020B0604020202020204" pitchFamily="34" charset="0"/>
              </a:rPr>
              <a:t>kejdy)</a:t>
            </a:r>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v odpadovém </a:t>
            </a:r>
            <a:r>
              <a:rPr lang="cs-CZ" sz="2000" dirty="0">
                <a:latin typeface="Arial" panose="020B0604020202020204" pitchFamily="34" charset="0"/>
                <a:cs typeface="Arial" panose="020B0604020202020204" pitchFamily="34" charset="0"/>
              </a:rPr>
              <a:t>hospodářství </a:t>
            </a:r>
            <a:r>
              <a:rPr lang="cs-CZ" sz="2000" dirty="0" smtClean="0">
                <a:latin typeface="Arial" panose="020B0604020202020204" pitchFamily="34" charset="0"/>
                <a:cs typeface="Arial" panose="020B0604020202020204" pitchFamily="34" charset="0"/>
              </a:rPr>
              <a:t>(na </a:t>
            </a:r>
            <a:r>
              <a:rPr lang="cs-CZ" sz="2000" dirty="0">
                <a:latin typeface="Arial" panose="020B0604020202020204" pitchFamily="34" charset="0"/>
                <a:cs typeface="Arial" panose="020B0604020202020204" pitchFamily="34" charset="0"/>
              </a:rPr>
              <a:t>skládkách odpadů </a:t>
            </a:r>
            <a:r>
              <a:rPr lang="cs-CZ" sz="2000" dirty="0" smtClean="0">
                <a:latin typeface="Arial" panose="020B0604020202020204" pitchFamily="34" charset="0"/>
                <a:cs typeface="Arial" panose="020B0604020202020204" pitchFamily="34" charset="0"/>
              </a:rPr>
              <a:t>- skládkový plyn, </a:t>
            </a:r>
            <a:r>
              <a:rPr lang="cs-CZ" sz="2000" dirty="0">
                <a:latin typeface="Arial" panose="020B0604020202020204" pitchFamily="34" charset="0"/>
                <a:cs typeface="Arial" panose="020B0604020202020204" pitchFamily="34" charset="0"/>
              </a:rPr>
              <a:t>na anaerobních čistírnách odpadních vod (ČOV), v </a:t>
            </a:r>
            <a:r>
              <a:rPr lang="cs-CZ" sz="2000" b="1" dirty="0">
                <a:latin typeface="Arial" panose="020B0604020202020204" pitchFamily="34" charset="0"/>
                <a:cs typeface="Arial" panose="020B0604020202020204" pitchFamily="34" charset="0"/>
              </a:rPr>
              <a:t>bioplynových </a:t>
            </a:r>
            <a:r>
              <a:rPr lang="cs-CZ" sz="2000" b="1" dirty="0" smtClean="0">
                <a:latin typeface="Arial" panose="020B0604020202020204" pitchFamily="34" charset="0"/>
                <a:cs typeface="Arial" panose="020B0604020202020204" pitchFamily="34" charset="0"/>
              </a:rPr>
              <a:t>stanicích</a:t>
            </a:r>
            <a:r>
              <a:rPr lang="cs-CZ"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925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2176" y="3542006"/>
            <a:ext cx="3739247" cy="3140537"/>
          </a:xfrm>
          <a:prstGeom prst="rect">
            <a:avLst/>
          </a:prstGeom>
        </p:spPr>
      </p:pic>
      <p:pic>
        <p:nvPicPr>
          <p:cNvPr id="43010"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14800"/>
            <a:ext cx="396240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799" y="880353"/>
            <a:ext cx="3048000" cy="2497248"/>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Zobrazit zdrojový obráz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102" y="880353"/>
            <a:ext cx="4457563" cy="310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559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152400"/>
            <a:ext cx="8763000" cy="2554545"/>
          </a:xfrm>
          <a:prstGeom prst="rect">
            <a:avLst/>
          </a:prstGeom>
        </p:spPr>
        <p:txBody>
          <a:bodyPr wrap="square">
            <a:spAutoFit/>
          </a:bodyPr>
          <a:lstStyle/>
          <a:p>
            <a:r>
              <a:rPr lang="en-GB" altLang="en-US" sz="2000" b="1" dirty="0">
                <a:latin typeface="Arial" panose="020B0604020202020204" pitchFamily="34" charset="0"/>
                <a:cs typeface="Arial" panose="020B0604020202020204" pitchFamily="34" charset="0"/>
              </a:rPr>
              <a:t>Ethen (</a:t>
            </a:r>
            <a:r>
              <a:rPr lang="en-GB" altLang="en-US" sz="2000" b="1" dirty="0" err="1">
                <a:latin typeface="Arial" panose="020B0604020202020204" pitchFamily="34" charset="0"/>
                <a:cs typeface="Arial" panose="020B0604020202020204" pitchFamily="34" charset="0"/>
              </a:rPr>
              <a:t>ethylen</a:t>
            </a:r>
            <a:r>
              <a:rPr lang="en-GB" altLang="en-US" sz="2000" b="1" dirty="0">
                <a:latin typeface="Arial" panose="020B0604020202020204" pitchFamily="34" charset="0"/>
                <a:cs typeface="Arial" panose="020B0604020202020204" pitchFamily="34" charset="0"/>
              </a:rPr>
              <a:t>) C</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H</a:t>
            </a:r>
            <a:r>
              <a:rPr lang="en-GB" altLang="en-US" sz="2000" b="1" baseline="-25000" dirty="0">
                <a:latin typeface="Arial" panose="020B0604020202020204" pitchFamily="34" charset="0"/>
                <a:cs typeface="Arial" panose="020B0604020202020204" pitchFamily="34" charset="0"/>
              </a:rPr>
              <a:t>4</a:t>
            </a:r>
            <a:r>
              <a:rPr lang="en-GB" altLang="en-US" sz="2000" b="1"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a:p>
            <a:r>
              <a:rPr lang="cs-CZ"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bezbarvý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charak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zápachu</a:t>
            </a:r>
            <a:r>
              <a:rPr lang="en-GB" altLang="en-US" sz="2000" dirty="0">
                <a:latin typeface="Arial" panose="020B0604020202020204" pitchFamily="34" charset="0"/>
                <a:cs typeface="Arial" panose="020B0604020202020204" pitchFamily="34" charset="0"/>
              </a:rPr>
              <a:t>, 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ležitá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surovina</a:t>
            </a:r>
            <a:r>
              <a:rPr lang="en-GB" altLang="en-US" sz="2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chem</a:t>
            </a:r>
            <a:r>
              <a:rPr lang="cs-CZ" altLang="en-US" sz="2000" dirty="0" err="1" smtClean="0">
                <a:latin typeface="Arial" panose="020B0604020202020204" pitchFamily="34" charset="0"/>
                <a:cs typeface="Arial" panose="020B0604020202020204" pitchFamily="34" charset="0"/>
              </a:rPr>
              <a:t>icého</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myslu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výroba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dnes</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evážn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z ropy (</a:t>
            </a:r>
            <a:r>
              <a:rPr lang="en-GB" altLang="en-US" sz="2000" dirty="0" err="1">
                <a:latin typeface="Arial" panose="020B0604020202020204" pitchFamily="34" charset="0"/>
                <a:cs typeface="Arial" panose="020B0604020202020204" pitchFamily="34" charset="0"/>
              </a:rPr>
              <a:t>krakováním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benzinových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frakcí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nebo</a:t>
            </a:r>
            <a:r>
              <a:rPr lang="en-GB" altLang="en-US" sz="2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zemníh</a:t>
            </a:r>
            <a:r>
              <a:rPr lang="cs-CZ" altLang="en-US" sz="2000" dirty="0" smtClean="0">
                <a:latin typeface="Arial" panose="020B0604020202020204" pitchFamily="34" charset="0"/>
                <a:cs typeface="Arial" panose="020B0604020202020204" pitchFamily="34" charset="0"/>
              </a:rPr>
              <a:t>o</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plyn</a:t>
            </a:r>
            <a:r>
              <a:rPr lang="cs-CZ" altLang="en-US" sz="2000" dirty="0" smtClean="0">
                <a:latin typeface="Arial" panose="020B0604020202020204" pitchFamily="34" charset="0"/>
                <a:cs typeface="Arial" panose="020B0604020202020204" pitchFamily="34" charset="0"/>
              </a:rPr>
              <a:t>u</a:t>
            </a:r>
            <a:r>
              <a:rPr lang="en-GB" altLang="en-US" sz="2000" dirty="0" smtClean="0">
                <a:latin typeface="Arial" panose="020B0604020202020204" pitchFamily="34" charset="0"/>
                <a:cs typeface="Arial" panose="020B0604020202020204" pitchFamily="34" charset="0"/>
              </a:rPr>
              <a:t> </a:t>
            </a:r>
            <a:endParaRPr lang="en-GB"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íprava</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z </a:t>
            </a:r>
            <a:r>
              <a:rPr lang="en-GB" altLang="en-US" sz="2000" dirty="0" err="1">
                <a:latin typeface="Arial" panose="020B0604020202020204" pitchFamily="34" charset="0"/>
                <a:cs typeface="Arial" panose="020B0604020202020204" pitchFamily="34" charset="0"/>
              </a:rPr>
              <a:t>etanolu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zah</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íváním</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konc</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a:t>
            </a:r>
          </a:p>
          <a:p>
            <a:pPr algn="ctr"/>
            <a:r>
              <a:rPr lang="en-GB" altLang="en-US" sz="2000" dirty="0" smtClean="0">
                <a:latin typeface="Arial" panose="020B0604020202020204" pitchFamily="34" charset="0"/>
                <a:cs typeface="Arial" panose="020B0604020202020204" pitchFamily="34" charset="0"/>
              </a:rPr>
              <a:t>C</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H</a:t>
            </a:r>
            <a:r>
              <a:rPr lang="en-GB" altLang="en-US" sz="2000" baseline="-25000" dirty="0" smtClean="0">
                <a:latin typeface="Arial" panose="020B0604020202020204" pitchFamily="34" charset="0"/>
                <a:cs typeface="Arial" panose="020B0604020202020204" pitchFamily="34" charset="0"/>
              </a:rPr>
              <a:t>5</a:t>
            </a:r>
            <a:r>
              <a:rPr lang="en-GB" altLang="en-US" sz="2000" dirty="0" smtClean="0">
                <a:latin typeface="Arial" panose="020B0604020202020204" pitchFamily="34" charset="0"/>
                <a:cs typeface="Arial" panose="020B0604020202020204" pitchFamily="34" charset="0"/>
              </a:rPr>
              <a:t>OH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endParaRPr lang="cs-CZ" altLang="en-US" sz="2000" dirty="0">
              <a:latin typeface="Arial" panose="020B0604020202020204" pitchFamily="34" charset="0"/>
              <a:cs typeface="Arial" panose="020B0604020202020204" pitchFamily="34" charset="0"/>
            </a:endParaRPr>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010034"/>
            <a:ext cx="3175270" cy="258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52400" y="2895600"/>
            <a:ext cx="8788940" cy="707886"/>
          </a:xfrm>
          <a:prstGeom prst="rect">
            <a:avLst/>
          </a:prstGeom>
        </p:spPr>
        <p:txBody>
          <a:bodyPr wrap="square">
            <a:spAutoFit/>
          </a:bodyPr>
          <a:lstStyle/>
          <a:p>
            <a:r>
              <a:rPr lang="cs-CZ" sz="2000" dirty="0" smtClean="0">
                <a:latin typeface="Arial" panose="020B0604020202020204" pitchFamily="34" charset="0"/>
                <a:cs typeface="Arial" panose="020B0604020202020204" pitchFamily="34" charset="0"/>
              </a:rPr>
              <a:t>= nejjednodušší rostlinný hormon</a:t>
            </a:r>
          </a:p>
          <a:p>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(urychluje </a:t>
            </a:r>
            <a:r>
              <a:rPr lang="cs-CZ" sz="2000" dirty="0" smtClean="0">
                <a:latin typeface="Arial" panose="020B0604020202020204" pitchFamily="34" charset="0"/>
                <a:cs typeface="Arial" panose="020B0604020202020204" pitchFamily="34" charset="0"/>
              </a:rPr>
              <a:t>zrání ovoce)</a:t>
            </a:r>
            <a:endParaRPr lang="cs-CZ" sz="2000" dirty="0">
              <a:latin typeface="Arial" panose="020B0604020202020204" pitchFamily="34" charset="0"/>
              <a:cs typeface="Arial" panose="020B0604020202020204" pitchFamily="34" charset="0"/>
            </a:endParaRPr>
          </a:p>
        </p:txBody>
      </p:sp>
      <p:pic>
        <p:nvPicPr>
          <p:cNvPr id="3" name="Picture 2"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2971800"/>
            <a:ext cx="5029200" cy="3717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832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228600"/>
            <a:ext cx="8458200" cy="1015663"/>
          </a:xfrm>
          <a:prstGeom prst="rect">
            <a:avLst/>
          </a:prstGeom>
        </p:spPr>
        <p:txBody>
          <a:bodyPr wrap="square">
            <a:spAutoFit/>
          </a:bodyPr>
          <a:lstStyle/>
          <a:p>
            <a:pPr algn="just"/>
            <a:r>
              <a:rPr lang="cs-CZ" sz="2000" dirty="0" smtClean="0">
                <a:latin typeface="Arial" panose="020B0604020202020204" pitchFamily="34" charset="0"/>
                <a:cs typeface="Arial" panose="020B0604020202020204" pitchFamily="34" charset="0"/>
              </a:rPr>
              <a:t>Unikátní </a:t>
            </a:r>
            <a:r>
              <a:rPr lang="cs-CZ" sz="2000" dirty="0">
                <a:latin typeface="Arial" panose="020B0604020202020204" pitchFamily="34" charset="0"/>
                <a:cs typeface="Arial" panose="020B0604020202020204" pitchFamily="34" charset="0"/>
              </a:rPr>
              <a:t>vlastností uhlíku je jeho schopnost tvořit stabilní řetězce, ve kterých mohou být jednotlivé atomy uhlíku vzájemně vázány jednoduchými, dvojnými i trojnými vazbami.</a:t>
            </a:r>
          </a:p>
        </p:txBody>
      </p:sp>
      <p:sp>
        <p:nvSpPr>
          <p:cNvPr id="5" name="Obdélník 4"/>
          <p:cNvSpPr/>
          <p:nvPr/>
        </p:nvSpPr>
        <p:spPr>
          <a:xfrm>
            <a:off x="381000" y="1600200"/>
            <a:ext cx="8382000" cy="400110"/>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přírodě se uhlík vyskytuje ve formě izotopů </a:t>
            </a:r>
            <a:r>
              <a:rPr lang="cs-CZ" sz="2000" baseline="30000" dirty="0">
                <a:latin typeface="Arial" panose="020B0604020202020204" pitchFamily="34" charset="0"/>
                <a:cs typeface="Arial" panose="020B0604020202020204" pitchFamily="34" charset="0"/>
              </a:rPr>
              <a:t>12</a:t>
            </a:r>
            <a:r>
              <a:rPr lang="cs-CZ" sz="2000" dirty="0">
                <a:latin typeface="Arial" panose="020B0604020202020204" pitchFamily="34" charset="0"/>
                <a:cs typeface="Arial" panose="020B0604020202020204" pitchFamily="34" charset="0"/>
              </a:rPr>
              <a:t>C, </a:t>
            </a:r>
            <a:r>
              <a:rPr lang="cs-CZ" sz="2000" baseline="30000" dirty="0">
                <a:latin typeface="Arial" panose="020B0604020202020204" pitchFamily="34" charset="0"/>
                <a:cs typeface="Arial" panose="020B0604020202020204" pitchFamily="34" charset="0"/>
              </a:rPr>
              <a:t>13</a:t>
            </a:r>
            <a:r>
              <a:rPr lang="cs-CZ" sz="2000" dirty="0">
                <a:latin typeface="Arial" panose="020B0604020202020204" pitchFamily="34" charset="0"/>
                <a:cs typeface="Arial" panose="020B0604020202020204" pitchFamily="34" charset="0"/>
              </a:rPr>
              <a:t>C a </a:t>
            </a:r>
            <a:r>
              <a:rPr lang="cs-CZ" sz="2000" baseline="30000" dirty="0">
                <a:latin typeface="Arial" panose="020B0604020202020204" pitchFamily="34" charset="0"/>
                <a:cs typeface="Arial" panose="020B0604020202020204" pitchFamily="34" charset="0"/>
              </a:rPr>
              <a:t>14</a:t>
            </a:r>
            <a:r>
              <a:rPr lang="cs-CZ" sz="2000" dirty="0">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3663794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228600" y="381000"/>
            <a:ext cx="8686800" cy="5943600"/>
          </a:xfrm>
        </p:spPr>
        <p:txBody>
          <a:bodyPr>
            <a:normAutofit/>
          </a:bodyPr>
          <a:lstStyle/>
          <a:p>
            <a:pPr eaLnBrk="1" hangingPunct="1">
              <a:buFont typeface="Wingdings" pitchFamily="2" charset="2"/>
              <a:buNone/>
            </a:pPr>
            <a:r>
              <a:rPr lang="en-GB" altLang="en-US" sz="2000" b="1" dirty="0" err="1" smtClean="0">
                <a:latin typeface="Arial" panose="020B0604020202020204" pitchFamily="34" charset="0"/>
                <a:cs typeface="Arial" panose="020B0604020202020204" pitchFamily="34" charset="0"/>
              </a:rPr>
              <a:t>Ethin</a:t>
            </a:r>
            <a:r>
              <a:rPr lang="en-GB" altLang="en-US" sz="2000" b="1" dirty="0" smtClean="0">
                <a:latin typeface="Arial" panose="020B0604020202020204" pitchFamily="34" charset="0"/>
                <a:cs typeface="Arial" panose="020B0604020202020204" pitchFamily="34" charset="0"/>
              </a:rPr>
              <a:t> </a:t>
            </a:r>
            <a:r>
              <a:rPr lang="en-GB" altLang="en-US" sz="2000" b="1" dirty="0" smtClean="0">
                <a:latin typeface="Arial" panose="020B0604020202020204" pitchFamily="34" charset="0"/>
                <a:cs typeface="Arial" panose="020B0604020202020204" pitchFamily="34" charset="0"/>
              </a:rPr>
              <a:t>(</a:t>
            </a:r>
            <a:r>
              <a:rPr lang="en-GB" altLang="en-US" sz="2000" b="1" dirty="0" err="1" smtClean="0">
                <a:latin typeface="Arial" panose="020B0604020202020204" pitchFamily="34" charset="0"/>
                <a:cs typeface="Arial" panose="020B0604020202020204" pitchFamily="34" charset="0"/>
              </a:rPr>
              <a:t>acetylen</a:t>
            </a:r>
            <a:r>
              <a:rPr lang="en-GB" altLang="en-US" sz="2000" b="1" dirty="0" smtClean="0">
                <a:latin typeface="Arial" panose="020B0604020202020204" pitchFamily="34" charset="0"/>
                <a:cs typeface="Arial" panose="020B0604020202020204" pitchFamily="34" charset="0"/>
              </a:rPr>
              <a:t>) C</a:t>
            </a:r>
            <a:r>
              <a:rPr lang="en-GB" altLang="en-US" sz="2000" b="1" baseline="-25000" dirty="0" smtClean="0">
                <a:latin typeface="Arial" panose="020B0604020202020204" pitchFamily="34" charset="0"/>
                <a:cs typeface="Arial" panose="020B0604020202020204" pitchFamily="34" charset="0"/>
              </a:rPr>
              <a:t>2</a:t>
            </a:r>
            <a:r>
              <a:rPr lang="en-GB" altLang="en-US" sz="2000" b="1" dirty="0" smtClean="0">
                <a:latin typeface="Arial" panose="020B0604020202020204" pitchFamily="34" charset="0"/>
                <a:cs typeface="Arial" panose="020B0604020202020204" pitchFamily="34" charset="0"/>
              </a:rPr>
              <a:t>H</a:t>
            </a:r>
            <a:r>
              <a:rPr lang="en-GB" altLang="en-US" sz="2000" b="1" baseline="-25000" dirty="0" smtClean="0">
                <a:latin typeface="Arial" panose="020B0604020202020204" pitchFamily="34" charset="0"/>
                <a:cs typeface="Arial" panose="020B0604020202020204" pitchFamily="34" charset="0"/>
              </a:rPr>
              <a:t>2</a:t>
            </a:r>
            <a:r>
              <a:rPr lang="en-GB" altLang="en-US" sz="2000" b="1" dirty="0" smtClean="0">
                <a:latin typeface="Arial" panose="020B0604020202020204" pitchFamily="34" charset="0"/>
                <a:cs typeface="Arial" panose="020B0604020202020204" pitchFamily="34" charset="0"/>
              </a:rPr>
              <a:t> </a:t>
            </a:r>
            <a:endParaRPr lang="cs-CZ" altLang="en-US" sz="2000" b="1"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 </a:t>
            </a:r>
            <a:r>
              <a:rPr lang="en-GB" altLang="en-US" sz="2000" dirty="0" err="1" smtClean="0">
                <a:latin typeface="Arial" panose="020B0604020202020204" pitchFamily="34" charset="0"/>
                <a:cs typeface="Arial" panose="020B0604020202020204" pitchFamily="34" charset="0"/>
              </a:rPr>
              <a:t>bezbarvý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jedovatý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plyn</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vlivem</a:t>
            </a:r>
            <a:r>
              <a:rPr lang="en-GB" altLang="en-US" sz="2000" dirty="0" smtClean="0">
                <a:latin typeface="Arial" panose="020B0604020202020204" pitchFamily="34" charset="0"/>
                <a:cs typeface="Arial" panose="020B0604020202020204" pitchFamily="34" charset="0"/>
              </a:rPr>
              <a:t> ne</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istot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má</a:t>
            </a:r>
            <a:r>
              <a:rPr lang="en-GB" altLang="en-US" sz="2000" dirty="0" smtClean="0">
                <a:latin typeface="Arial" panose="020B0604020202020204" pitchFamily="34" charset="0"/>
                <a:cs typeface="Arial" panose="020B0604020202020204" pitchFamily="34" charset="0"/>
              </a:rPr>
              <a:t> nep</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íjemný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zápach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ho</a:t>
            </a:r>
            <a:r>
              <a:rPr lang="cs-CZ" altLang="en-US" sz="2000" dirty="0" smtClean="0">
                <a:latin typeface="Arial" panose="020B0604020202020204" pitchFamily="34" charset="0"/>
                <a:cs typeface="Arial" panose="020B0604020202020204" pitchFamily="34" charset="0"/>
              </a:rPr>
              <a:t>ř</a:t>
            </a:r>
            <a:r>
              <a:rPr lang="en-GB" altLang="en-US" sz="2000" dirty="0" smtClean="0">
                <a:latin typeface="Arial" panose="020B0604020202020204" pitchFamily="34" charset="0"/>
                <a:cs typeface="Arial" panose="020B0604020202020204" pitchFamily="34" charset="0"/>
              </a:rPr>
              <a:t>í </a:t>
            </a:r>
            <a:r>
              <a:rPr lang="en-GB" altLang="en-US" sz="2000" dirty="0" err="1" smtClean="0">
                <a:latin typeface="Arial" panose="020B0604020202020204" pitchFamily="34" charset="0"/>
                <a:cs typeface="Arial" panose="020B0604020202020204" pitchFamily="34" charset="0"/>
              </a:rPr>
              <a:t>svítivým</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plamenem</a:t>
            </a:r>
            <a:r>
              <a:rPr lang="en-GB" altLang="en-US" sz="2000" dirty="0" smtClean="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íprava</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reakcí</a:t>
            </a:r>
            <a:r>
              <a:rPr lang="en-GB" altLang="en-US" sz="2000" dirty="0">
                <a:latin typeface="Arial" panose="020B0604020202020204" pitchFamily="34" charset="0"/>
                <a:cs typeface="Arial" panose="020B0604020202020204" pitchFamily="34" charset="0"/>
              </a:rPr>
              <a:t> CaC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s </a:t>
            </a:r>
            <a:r>
              <a:rPr lang="en-GB" altLang="en-US" sz="2000" dirty="0" smtClean="0">
                <a:latin typeface="Arial" panose="020B0604020202020204" pitchFamily="34" charset="0"/>
                <a:cs typeface="Arial" panose="020B0604020202020204" pitchFamily="34" charset="0"/>
              </a:rPr>
              <a:t>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O</a:t>
            </a:r>
            <a:r>
              <a:rPr lang="cs-CZ" altLang="en-US" sz="2000" dirty="0" smtClean="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Ca(OH)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a:p>
            <a:pPr>
              <a:buNone/>
            </a:pPr>
            <a:r>
              <a:rPr lang="cs-CZ" altLang="en-US" sz="2000" dirty="0" smtClean="0">
                <a:latin typeface="Arial" panose="020B0604020202020204" pitchFamily="34" charset="0"/>
                <a:cs typeface="Arial" panose="020B0604020202020204" pitchFamily="34" charset="0"/>
              </a:rPr>
              <a:t> - krakováním uhlovodíků</a:t>
            </a:r>
            <a:endParaRPr lang="en-GB" altLang="en-US" sz="2000" dirty="0">
              <a:latin typeface="Arial" panose="020B0604020202020204" pitchFamily="34" charset="0"/>
              <a:cs typeface="Arial" panose="020B0604020202020204" pitchFamily="34" charset="0"/>
            </a:endParaRPr>
          </a:p>
          <a:p>
            <a:pPr>
              <a:buNone/>
            </a:pPr>
            <a:endParaRPr lang="cs-CZ" altLang="en-US" sz="2000" dirty="0" smtClean="0">
              <a:latin typeface="Arial" panose="020B0604020202020204" pitchFamily="34" charset="0"/>
              <a:cs typeface="Arial" panose="020B0604020202020204" pitchFamily="34" charset="0"/>
            </a:endParaRPr>
          </a:p>
          <a:p>
            <a:pPr>
              <a:buFontTx/>
              <a:buChar char="-"/>
            </a:pPr>
            <a:r>
              <a:rPr lang="en-GB" altLang="en-US" sz="2000" dirty="0" err="1" smtClean="0">
                <a:latin typeface="Arial" panose="020B0604020202020204" pitchFamily="34" charset="0"/>
                <a:cs typeface="Arial" panose="020B0604020202020204" pitchFamily="34" charset="0"/>
              </a:rPr>
              <a:t>komer</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dodává</a:t>
            </a:r>
            <a:r>
              <a:rPr lang="en-GB" altLang="en-US" sz="2000" dirty="0">
                <a:latin typeface="Arial" panose="020B0604020202020204" pitchFamily="34" charset="0"/>
                <a:cs typeface="Arial" panose="020B0604020202020204" pitchFamily="34" charset="0"/>
              </a:rPr>
              <a:t> v </a:t>
            </a:r>
            <a:r>
              <a:rPr lang="en-GB" altLang="en-US" sz="2000" dirty="0" err="1" smtClean="0">
                <a:latin typeface="Arial" panose="020B0604020202020204" pitchFamily="34" charset="0"/>
                <a:cs typeface="Arial" panose="020B0604020202020204" pitchFamily="34" charset="0"/>
              </a:rPr>
              <a:t>tlak</a:t>
            </a:r>
            <a:r>
              <a:rPr lang="cs-CZ" altLang="en-US" sz="2000" dirty="0" err="1" smtClean="0">
                <a:latin typeface="Arial" panose="020B0604020202020204" pitchFamily="34" charset="0"/>
                <a:cs typeface="Arial" panose="020B0604020202020204" pitchFamily="34" charset="0"/>
              </a:rPr>
              <a:t>ových</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lahvích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ozna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bílým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pruhem</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nichž</a:t>
            </a:r>
            <a:r>
              <a:rPr lang="en-GB" altLang="en-US" sz="2000" dirty="0">
                <a:latin typeface="Arial" panose="020B0604020202020204" pitchFamily="34" charset="0"/>
                <a:cs typeface="Arial" panose="020B0604020202020204" pitchFamily="34" charset="0"/>
              </a:rPr>
              <a:t> je pod </a:t>
            </a:r>
            <a:r>
              <a:rPr lang="en-GB" altLang="en-US" sz="2000" dirty="0" err="1">
                <a:latin typeface="Arial" panose="020B0604020202020204" pitchFamily="34" charset="0"/>
                <a:cs typeface="Arial" panose="020B0604020202020204" pitchFamily="34" charset="0"/>
              </a:rPr>
              <a:t>tlakem</a:t>
            </a:r>
            <a:r>
              <a:rPr lang="en-GB" altLang="en-US" sz="2000" dirty="0">
                <a:latin typeface="Arial" panose="020B0604020202020204" pitchFamily="34" charset="0"/>
                <a:cs typeface="Arial" panose="020B0604020202020204" pitchFamily="34" charset="0"/>
              </a:rPr>
              <a:t> 1,5 MPa </a:t>
            </a:r>
            <a:r>
              <a:rPr lang="en-GB" altLang="en-US" sz="2000" dirty="0" err="1">
                <a:latin typeface="Arial" panose="020B0604020202020204" pitchFamily="34" charset="0"/>
                <a:cs typeface="Arial" panose="020B0604020202020204" pitchFamily="34" charset="0"/>
              </a:rPr>
              <a:t>rozpušt</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n v </a:t>
            </a:r>
            <a:r>
              <a:rPr lang="en-GB" altLang="en-US" sz="2000" dirty="0" err="1">
                <a:latin typeface="Arial" panose="020B0604020202020204" pitchFamily="34" charset="0"/>
                <a:cs typeface="Arial" panose="020B0604020202020204" pitchFamily="34" charset="0"/>
              </a:rPr>
              <a:t>acetonu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adsorbovaném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emelin</a:t>
            </a:r>
            <a:r>
              <a:rPr lang="cs-CZ" altLang="en-US" sz="2000" dirty="0" smtClean="0">
                <a:latin typeface="Arial" panose="020B0604020202020204" pitchFamily="34" charset="0"/>
                <a:cs typeface="Arial" panose="020B0604020202020204" pitchFamily="34" charset="0"/>
              </a:rPr>
              <a:t>ě (</a:t>
            </a:r>
            <a:r>
              <a:rPr lang="en-GB" altLang="en-US" sz="2000" dirty="0" smtClean="0">
                <a:latin typeface="Arial" panose="020B0604020202020204" pitchFamily="34" charset="0"/>
                <a:cs typeface="Arial" panose="020B0604020202020204" pitchFamily="34" charset="0"/>
              </a:rPr>
              <a:t>C</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stla</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ený</a:t>
            </a:r>
            <a:r>
              <a:rPr lang="en-GB" altLang="en-US" sz="2000" dirty="0">
                <a:latin typeface="Arial" panose="020B0604020202020204" pitchFamily="34" charset="0"/>
                <a:cs typeface="Arial" panose="020B0604020202020204" pitchFamily="34" charset="0"/>
              </a:rPr>
              <a:t>, pop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zkapaln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exploduje</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asto</a:t>
            </a:r>
            <a:r>
              <a:rPr lang="en-GB" altLang="en-US" sz="2000" dirty="0">
                <a:latin typeface="Arial" panose="020B0604020202020204" pitchFamily="34" charset="0"/>
                <a:cs typeface="Arial" panose="020B0604020202020204" pitchFamily="34" charset="0"/>
              </a:rPr>
              <a:t> bez </a:t>
            </a:r>
            <a:r>
              <a:rPr lang="en-GB" altLang="en-US" sz="2000" dirty="0" err="1">
                <a:latin typeface="Arial" panose="020B0604020202020204" pitchFamily="34" charset="0"/>
                <a:cs typeface="Arial" panose="020B0604020202020204" pitchFamily="34" charset="0"/>
              </a:rPr>
              <a:t>zjevné</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a:t>
            </a:r>
            <a:r>
              <a:rPr lang="cs-CZ" altLang="en-US" sz="2000" dirty="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iny</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a:t>
            </a:r>
            <a:endParaRPr lang="cs-CZ" altLang="en-US" sz="2000" dirty="0" smtClean="0">
              <a:latin typeface="Arial" panose="020B0604020202020204" pitchFamily="34" charset="0"/>
              <a:cs typeface="Arial" panose="020B0604020202020204" pitchFamily="34" charset="0"/>
            </a:endParaRPr>
          </a:p>
          <a:p>
            <a:pPr>
              <a:buFontTx/>
              <a:buChar char="-"/>
            </a:pPr>
            <a:endParaRPr lang="cs-CZ" altLang="en-US" sz="2000" dirty="0">
              <a:latin typeface="Arial" panose="020B0604020202020204" pitchFamily="34" charset="0"/>
              <a:cs typeface="Arial" panose="020B0604020202020204" pitchFamily="34" charset="0"/>
            </a:endParaRPr>
          </a:p>
          <a:p>
            <a:pPr marL="0" indent="0">
              <a:buNone/>
            </a:pPr>
            <a:r>
              <a:rPr lang="cs-CZ" altLang="en-US" sz="2000" dirty="0" smtClean="0">
                <a:latin typeface="Arial" panose="020B0604020202020204" pitchFamily="34" charset="0"/>
                <a:cs typeface="Arial" panose="020B0604020202020204" pitchFamily="34" charset="0"/>
              </a:rPr>
              <a:t>Použití:</a:t>
            </a:r>
          </a:p>
          <a:p>
            <a:pPr marL="0" indent="0">
              <a:buNone/>
            </a:pPr>
            <a:r>
              <a:rPr lang="cs-CZ" altLang="en-US"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   organická syntéza („</a:t>
            </a:r>
            <a:r>
              <a:rPr lang="cs-CZ" altLang="en-US" sz="2000" dirty="0" err="1" smtClean="0">
                <a:latin typeface="Arial" panose="020B0604020202020204" pitchFamily="34" charset="0"/>
                <a:cs typeface="Arial" panose="020B0604020202020204" pitchFamily="34" charset="0"/>
              </a:rPr>
              <a:t>Reppeho</a:t>
            </a:r>
            <a:r>
              <a:rPr lang="cs-CZ" altLang="en-US" sz="2000" dirty="0" smtClean="0">
                <a:latin typeface="Arial" panose="020B0604020202020204" pitchFamily="34" charset="0"/>
                <a:cs typeface="Arial" panose="020B0604020202020204" pitchFamily="34" charset="0"/>
              </a:rPr>
              <a:t> chemie“)</a:t>
            </a:r>
          </a:p>
          <a:p>
            <a:pPr marL="0" indent="0">
              <a:buNone/>
            </a:pPr>
            <a:r>
              <a:rPr lang="cs-CZ" altLang="en-US" sz="2000" dirty="0">
                <a:latin typeface="Arial" panose="020B0604020202020204" pitchFamily="34" charset="0"/>
                <a:cs typeface="Arial" panose="020B0604020202020204" pitchFamily="34" charset="0"/>
              </a:rPr>
              <a:t> </a:t>
            </a:r>
            <a:r>
              <a:rPr lang="cs-CZ" sz="2000" dirty="0" smtClean="0"/>
              <a:t>    </a:t>
            </a:r>
            <a:r>
              <a:rPr lang="cs-CZ" sz="2000" dirty="0" err="1" smtClean="0">
                <a:latin typeface="Arial" panose="020B0604020202020204" pitchFamily="34" charset="0"/>
                <a:cs typeface="Arial" panose="020B0604020202020204" pitchFamily="34" charset="0"/>
              </a:rPr>
              <a:t>kyslíko</a:t>
            </a:r>
            <a:r>
              <a:rPr lang="cs-CZ" sz="2000" dirty="0" smtClean="0">
                <a:latin typeface="Arial" panose="020B0604020202020204" pitchFamily="34" charset="0"/>
                <a:cs typeface="Arial" panose="020B0604020202020204" pitchFamily="34" charset="0"/>
              </a:rPr>
              <a:t>-acetylenové </a:t>
            </a:r>
            <a:r>
              <a:rPr lang="cs-CZ" sz="2000" dirty="0">
                <a:latin typeface="Arial" panose="020B0604020202020204" pitchFamily="34" charset="0"/>
                <a:cs typeface="Arial" panose="020B0604020202020204" pitchFamily="34" charset="0"/>
              </a:rPr>
              <a:t>autogenní </a:t>
            </a:r>
            <a:r>
              <a:rPr lang="cs-CZ" sz="2000" dirty="0" smtClean="0">
                <a:latin typeface="Arial" panose="020B0604020202020204" pitchFamily="34" charset="0"/>
                <a:cs typeface="Arial" panose="020B0604020202020204" pitchFamily="34" charset="0"/>
              </a:rPr>
              <a:t>svařování a řezání</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4851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52400" y="152400"/>
            <a:ext cx="8763000" cy="6629400"/>
          </a:xfrm>
        </p:spPr>
        <p:txBody>
          <a:bodyPr>
            <a:normAutofit lnSpcReduction="10000"/>
          </a:bodyPr>
          <a:lstStyle/>
          <a:p>
            <a:pPr marL="0" indent="0" algn="ctr" eaLnBrk="1" hangingPunct="1">
              <a:buNone/>
            </a:pPr>
            <a:r>
              <a:rPr lang="en-GB" altLang="en-US" sz="2800" b="1" dirty="0" smtClean="0">
                <a:latin typeface="Times New Roman" pitchFamily="18" charset="0"/>
              </a:rPr>
              <a:t>K</a:t>
            </a:r>
            <a:r>
              <a:rPr lang="cs-CZ" altLang="en-US" sz="2800" b="1" dirty="0" smtClean="0">
                <a:latin typeface="Times New Roman" pitchFamily="18" charset="0"/>
              </a:rPr>
              <a:t>ř</a:t>
            </a:r>
            <a:r>
              <a:rPr lang="en-GB" altLang="en-US" sz="2800" b="1" dirty="0" err="1" smtClean="0">
                <a:latin typeface="Times New Roman" pitchFamily="18" charset="0"/>
              </a:rPr>
              <a:t>emík</a:t>
            </a:r>
            <a:endParaRPr lang="en-GB" altLang="en-US" sz="2800" u="sng" dirty="0" smtClean="0">
              <a:latin typeface="Times New Roman" pitchFamily="18" charset="0"/>
            </a:endParaRPr>
          </a:p>
          <a:p>
            <a:pPr eaLnBrk="1" hangingPunct="1">
              <a:buFont typeface="Wingdings" pitchFamily="2" charset="2"/>
              <a:buNone/>
            </a:pPr>
            <a:endParaRPr lang="cs-CZ" altLang="en-US" sz="1000" dirty="0">
              <a:latin typeface="Times New Roman" pitchFamily="18" charset="0"/>
            </a:endParaRPr>
          </a:p>
          <a:p>
            <a:pPr eaLnBrk="1" hangingPunct="1">
              <a:buFont typeface="Wingdings" pitchFamily="2" charset="2"/>
              <a:buNone/>
            </a:pPr>
            <a:r>
              <a:rPr lang="en-GB" altLang="en-US" sz="2000" b="1" dirty="0" err="1" smtClean="0">
                <a:latin typeface="Arial" panose="020B0604020202020204" pitchFamily="34" charset="0"/>
                <a:cs typeface="Arial" panose="020B0604020202020204" pitchFamily="34" charset="0"/>
              </a:rPr>
              <a:t>Silany</a:t>
            </a:r>
            <a:r>
              <a:rPr lang="en-GB" altLang="en-US" sz="2000" dirty="0" smtClean="0">
                <a:latin typeface="Arial" panose="020B0604020202020204" pitchFamily="34" charset="0"/>
                <a:cs typeface="Arial" panose="020B0604020202020204" pitchFamily="34" charset="0"/>
              </a:rPr>
              <a:t> Si</a:t>
            </a:r>
            <a:r>
              <a:rPr lang="en-GB" altLang="en-US" sz="2000" baseline="-25000" dirty="0" smtClean="0">
                <a:latin typeface="Arial" panose="020B0604020202020204" pitchFamily="34" charset="0"/>
                <a:cs typeface="Arial" panose="020B0604020202020204" pitchFamily="34" charset="0"/>
              </a:rPr>
              <a:t>n</a:t>
            </a:r>
            <a:r>
              <a:rPr lang="en-GB" altLang="en-US" sz="2000" dirty="0" smtClean="0">
                <a:latin typeface="Arial" panose="020B0604020202020204" pitchFamily="34" charset="0"/>
                <a:cs typeface="Arial" panose="020B0604020202020204" pitchFamily="34" charset="0"/>
              </a:rPr>
              <a:t>H</a:t>
            </a:r>
            <a:r>
              <a:rPr lang="en-GB" altLang="en-US" sz="2000" baseline="-25000" dirty="0" smtClean="0">
                <a:latin typeface="Arial" panose="020B0604020202020204" pitchFamily="34" charset="0"/>
                <a:cs typeface="Arial" panose="020B0604020202020204" pitchFamily="34" charset="0"/>
              </a:rPr>
              <a:t>2n+2</a:t>
            </a:r>
            <a:r>
              <a:rPr lang="en-GB" altLang="en-US" sz="2000" dirty="0" smtClean="0">
                <a:latin typeface="Arial" panose="020B0604020202020204" pitchFamily="34" charset="0"/>
                <a:cs typeface="Arial" panose="020B0604020202020204" pitchFamily="34" charset="0"/>
              </a:rPr>
              <a:t> - </a:t>
            </a:r>
            <a:r>
              <a:rPr lang="en-GB" altLang="en-US" sz="2000" dirty="0" err="1" smtClean="0">
                <a:latin typeface="Arial" panose="020B0604020202020204" pitchFamily="34" charset="0"/>
                <a:cs typeface="Arial" panose="020B0604020202020204" pitchFamily="34" charset="0"/>
              </a:rPr>
              <a:t>analoga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alkan</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avšak</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podstatn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mén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stálé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monosilan</a:t>
            </a:r>
            <a:r>
              <a:rPr lang="en-GB" altLang="en-US" sz="2000" dirty="0" smtClean="0">
                <a:latin typeface="Arial" panose="020B0604020202020204" pitchFamily="34" charset="0"/>
                <a:cs typeface="Arial" panose="020B0604020202020204" pitchFamily="34" charset="0"/>
              </a:rPr>
              <a:t> a </a:t>
            </a:r>
            <a:r>
              <a:rPr lang="en-GB" altLang="en-US" sz="2000" dirty="0" err="1" smtClean="0">
                <a:latin typeface="Arial" panose="020B0604020202020204" pitchFamily="34" charset="0"/>
                <a:cs typeface="Arial" panose="020B0604020202020204" pitchFamily="34" charset="0"/>
              </a:rPr>
              <a:t>disilan</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jsou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plyny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trisilan</a:t>
            </a:r>
            <a:r>
              <a:rPr lang="en-GB" altLang="en-US" sz="2000" dirty="0" smtClean="0">
                <a:latin typeface="Arial" panose="020B0604020202020204" pitchFamily="34" charset="0"/>
                <a:cs typeface="Arial" panose="020B0604020202020204" pitchFamily="34" charset="0"/>
              </a:rPr>
              <a:t> a </a:t>
            </a:r>
            <a:r>
              <a:rPr lang="en-GB" altLang="en-US" sz="2000" dirty="0" err="1" smtClean="0">
                <a:latin typeface="Arial" panose="020B0604020202020204" pitchFamily="34" charset="0"/>
                <a:cs typeface="Arial" panose="020B0604020202020204" pitchFamily="34" charset="0"/>
              </a:rPr>
              <a:t>tetrasilan</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kapaliny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vyšší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silany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tuhé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látky</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P</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íprava</a:t>
            </a:r>
            <a:r>
              <a:rPr lang="en-GB" altLang="en-US" sz="2000" dirty="0" smtClean="0">
                <a:latin typeface="Arial" panose="020B0604020202020204" pitchFamily="34" charset="0"/>
                <a:cs typeface="Arial" panose="020B0604020202020204" pitchFamily="34" charset="0"/>
              </a:rPr>
              <a:t>, nap</a:t>
            </a:r>
            <a:r>
              <a:rPr lang="cs-CZ" altLang="en-US" sz="2000" dirty="0" smtClean="0">
                <a:latin typeface="Arial" panose="020B0604020202020204" pitchFamily="34" charset="0"/>
                <a:cs typeface="Arial" panose="020B0604020202020204" pitchFamily="34" charset="0"/>
              </a:rPr>
              <a:t>ř</a:t>
            </a:r>
            <a:r>
              <a:rPr lang="en-GB" altLang="en-US" sz="2000" dirty="0" smtClean="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Mg</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Si + 4 </a:t>
            </a:r>
            <a:r>
              <a:rPr lang="en-GB" altLang="en-US" sz="2000" dirty="0" err="1" smtClean="0">
                <a:latin typeface="Arial" panose="020B0604020202020204" pitchFamily="34" charset="0"/>
                <a:cs typeface="Arial" panose="020B0604020202020204" pitchFamily="34" charset="0"/>
              </a:rPr>
              <a:t>HCl</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SiH</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+ 2 MgCl</a:t>
            </a:r>
            <a:r>
              <a:rPr lang="en-GB" altLang="en-US" sz="2000" baseline="-25000" dirty="0" smtClean="0">
                <a:latin typeface="Arial" panose="020B0604020202020204" pitchFamily="34" charset="0"/>
                <a:cs typeface="Arial" panose="020B0604020202020204" pitchFamily="34" charset="0"/>
              </a:rPr>
              <a:t>2</a:t>
            </a:r>
          </a:p>
          <a:p>
            <a:pPr eaLnBrk="1" hangingPunct="1">
              <a:buFont typeface="Wingdings" pitchFamily="2" charset="2"/>
              <a:buNone/>
            </a:pP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silná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reduk</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inidla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vzduchu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silany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samozápalné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výj</a:t>
            </a:r>
            <a:r>
              <a:rPr lang="cs-CZ" altLang="en-US" sz="2000" dirty="0" err="1" smtClean="0">
                <a:latin typeface="Arial" panose="020B0604020202020204" pitchFamily="34" charset="0"/>
                <a:cs typeface="Arial" panose="020B0604020202020204" pitchFamily="34" charset="0"/>
              </a:rPr>
              <a:t>imka</a:t>
            </a:r>
            <a:r>
              <a:rPr lang="cs-CZ" altLang="en-US" sz="2000" dirty="0" smtClean="0">
                <a:latin typeface="Arial" panose="020B0604020202020204" pitchFamily="34" charset="0"/>
                <a:cs typeface="Arial" panose="020B0604020202020204" pitchFamily="34" charset="0"/>
              </a:rPr>
              <a:t> je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monosilan</a:t>
            </a:r>
            <a:r>
              <a:rPr lang="en-GB" altLang="en-US" sz="2000" dirty="0" smtClean="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s </a:t>
            </a:r>
            <a:r>
              <a:rPr lang="en-GB" altLang="en-US" sz="2000" dirty="0" err="1" smtClean="0">
                <a:latin typeface="Arial" panose="020B0604020202020204" pitchFamily="34" charset="0"/>
                <a:cs typeface="Arial" panose="020B0604020202020204" pitchFamily="34" charset="0"/>
              </a:rPr>
              <a:t>halogeny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reagují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explozivn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katal</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ú</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inku</a:t>
            </a:r>
            <a:r>
              <a:rPr lang="en-GB" altLang="en-US" sz="2000" dirty="0" smtClean="0">
                <a:latin typeface="Arial" panose="020B0604020202020204" pitchFamily="34" charset="0"/>
                <a:cs typeface="Arial" panose="020B0604020202020204" pitchFamily="34" charset="0"/>
              </a:rPr>
              <a:t> AlCl</a:t>
            </a:r>
            <a:r>
              <a:rPr lang="en-GB" altLang="en-US" sz="2000" baseline="-25000" dirty="0" smtClean="0">
                <a:latin typeface="Arial" panose="020B0604020202020204" pitchFamily="34" charset="0"/>
                <a:cs typeface="Arial" panose="020B0604020202020204" pitchFamily="34" charset="0"/>
              </a:rPr>
              <a:t>3</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lze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získat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halogensilany</a:t>
            </a:r>
            <a:r>
              <a:rPr lang="en-GB" altLang="en-US" sz="2000" dirty="0" smtClean="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SiH</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 Cl</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H</a:t>
            </a:r>
            <a:r>
              <a:rPr lang="en-GB" altLang="en-US" sz="2000" baseline="-25000" dirty="0" smtClean="0">
                <a:latin typeface="Arial" panose="020B0604020202020204" pitchFamily="34" charset="0"/>
                <a:cs typeface="Arial" panose="020B0604020202020204" pitchFamily="34" charset="0"/>
              </a:rPr>
              <a:t>3</a:t>
            </a:r>
            <a:r>
              <a:rPr lang="en-GB" altLang="en-US" sz="2000" dirty="0" smtClean="0">
                <a:latin typeface="Arial" panose="020B0604020202020204" pitchFamily="34" charset="0"/>
                <a:cs typeface="Arial" panose="020B0604020202020204" pitchFamily="34" charset="0"/>
              </a:rPr>
              <a:t>SiCl + </a:t>
            </a:r>
            <a:r>
              <a:rPr lang="en-GB" altLang="en-US" sz="2000" dirty="0" err="1" smtClean="0">
                <a:latin typeface="Arial" panose="020B0604020202020204" pitchFamily="34" charset="0"/>
                <a:cs typeface="Arial" panose="020B0604020202020204" pitchFamily="34" charset="0"/>
              </a:rPr>
              <a:t>HCl</a:t>
            </a:r>
            <a:endParaRPr lang="cs-CZ" altLang="en-US" sz="2000" dirty="0" smtClean="0">
              <a:latin typeface="Arial" panose="020B0604020202020204" pitchFamily="34" charset="0"/>
              <a:cs typeface="Arial" panose="020B0604020202020204" pitchFamily="34" charset="0"/>
            </a:endParaRPr>
          </a:p>
          <a:p>
            <a:pPr>
              <a:buNone/>
            </a:pP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halogensilany</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rozkládají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siloxany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podobné</a:t>
            </a:r>
            <a:r>
              <a:rPr lang="en-GB" altLang="en-US" sz="2000" dirty="0">
                <a:latin typeface="Arial" panose="020B0604020202020204" pitchFamily="34" charset="0"/>
                <a:cs typeface="Arial" panose="020B0604020202020204" pitchFamily="34" charset="0"/>
              </a:rPr>
              <a:t> ether</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m:</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SiCl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Si-O-SiH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+ 2HCl</a:t>
            </a:r>
          </a:p>
          <a:p>
            <a:pPr>
              <a:buNone/>
            </a:pP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silany</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roztoku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hydrolyzují</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+ 2OH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SiO</a:t>
            </a:r>
            <a:r>
              <a:rPr lang="en-GB" altLang="en-US" sz="2000" baseline="-25000" dirty="0">
                <a:latin typeface="Arial" panose="020B0604020202020204" pitchFamily="34" charset="0"/>
                <a:cs typeface="Arial" panose="020B0604020202020204" pitchFamily="34" charset="0"/>
              </a:rPr>
              <a:t>3</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+ 4H</a:t>
            </a:r>
            <a:r>
              <a:rPr lang="en-GB" altLang="en-US" sz="2000" baseline="-25000" dirty="0">
                <a:latin typeface="Arial" panose="020B0604020202020204" pitchFamily="34" charset="0"/>
                <a:cs typeface="Arial" panose="020B0604020202020204" pitchFamily="34" charset="0"/>
              </a:rPr>
              <a:t>2</a:t>
            </a:r>
          </a:p>
          <a:p>
            <a:pPr>
              <a:buNone/>
            </a:pPr>
            <a:r>
              <a:rPr lang="en-GB" altLang="en-US" sz="2000" dirty="0" smtClean="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 </a:t>
            </a:r>
            <a:r>
              <a:rPr lang="en-GB" altLang="en-US" sz="2000" dirty="0" err="1">
                <a:latin typeface="Arial" panose="020B0604020202020204" pitchFamily="34" charset="0"/>
                <a:cs typeface="Arial" panose="020B0604020202020204" pitchFamily="34" charset="0"/>
              </a:rPr>
              <a:t>vodou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reagují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gelu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emi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Si</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8</a:t>
            </a:r>
            <a:r>
              <a:rPr lang="en-GB" altLang="en-US" sz="2000" dirty="0">
                <a:latin typeface="Arial" panose="020B0604020202020204" pitchFamily="34" charset="0"/>
                <a:cs typeface="Arial" panose="020B0604020202020204" pitchFamily="34" charset="0"/>
              </a:rPr>
              <a:t> + (3x+6)H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3SiO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.xH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a:t>
            </a:r>
            <a:r>
              <a:rPr lang="en-GB" altLang="en-US" sz="2000" dirty="0" smtClean="0">
                <a:latin typeface="Arial" panose="020B0604020202020204" pitchFamily="34" charset="0"/>
                <a:cs typeface="Arial" panose="020B0604020202020204" pitchFamily="34" charset="0"/>
              </a:rPr>
              <a:t>10H</a:t>
            </a:r>
            <a:r>
              <a:rPr lang="en-GB" altLang="en-US" sz="2000" baseline="-25000" dirty="0" smtClean="0">
                <a:latin typeface="Arial" panose="020B0604020202020204" pitchFamily="34" charset="0"/>
                <a:cs typeface="Arial" panose="020B0604020202020204" pitchFamily="34" charset="0"/>
              </a:rPr>
              <a:t>2</a:t>
            </a:r>
            <a:endParaRPr lang="cs-CZ" altLang="en-US" sz="2000"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65950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304800" y="381000"/>
            <a:ext cx="8229600" cy="4525963"/>
          </a:xfrm>
        </p:spPr>
        <p:txBody>
          <a:bodyPr>
            <a:normAutofit/>
          </a:bodyPr>
          <a:lstStyle/>
          <a:p>
            <a:pPr marL="0" indent="0" eaLnBrk="1" hangingPunct="1">
              <a:buNone/>
            </a:pPr>
            <a:r>
              <a:rPr lang="en-GB" altLang="en-US" sz="2000" b="1" dirty="0" smtClean="0">
                <a:latin typeface="Arial" panose="020B0604020202020204" pitchFamily="34" charset="0"/>
                <a:cs typeface="Arial" panose="020B0604020202020204" pitchFamily="34" charset="0"/>
              </a:rPr>
              <a:t>Germanium:</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existují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germany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germanovodíky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látky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složením</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vlastnostmi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podobné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silan</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m, ale </a:t>
            </a:r>
            <a:r>
              <a:rPr lang="en-GB" altLang="en-US" sz="2000" dirty="0" err="1" smtClean="0">
                <a:latin typeface="Arial" panose="020B0604020202020204" pitchFamily="34" charset="0"/>
                <a:cs typeface="Arial" panose="020B0604020202020204" pitchFamily="34" charset="0"/>
              </a:rPr>
              <a:t>mén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t</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kavé</a:t>
            </a:r>
            <a:r>
              <a:rPr lang="en-GB" altLang="en-US" sz="2000" dirty="0" smtClean="0">
                <a:latin typeface="Arial" panose="020B0604020202020204" pitchFamily="34" charset="0"/>
                <a:cs typeface="Arial" panose="020B0604020202020204" pitchFamily="34" charset="0"/>
              </a:rPr>
              <a:t> a </a:t>
            </a:r>
            <a:r>
              <a:rPr lang="en-GB" altLang="en-US" sz="2000" dirty="0" err="1" smtClean="0">
                <a:latin typeface="Arial" panose="020B0604020202020204" pitchFamily="34" charset="0"/>
                <a:cs typeface="Arial" panose="020B0604020202020204" pitchFamily="34" charset="0"/>
              </a:rPr>
              <a:t>mén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stálé</a:t>
            </a:r>
            <a:r>
              <a:rPr lang="en-GB" altLang="en-US" sz="2000" dirty="0" smtClean="0">
                <a:latin typeface="Arial" panose="020B0604020202020204" pitchFamily="34" charset="0"/>
                <a:cs typeface="Arial" panose="020B0604020202020204" pitchFamily="34" charset="0"/>
              </a:rPr>
              <a:t> v</a:t>
            </a:r>
            <a:r>
              <a:rPr lang="cs-CZ" altLang="en-US" sz="2000" dirty="0" err="1" smtClean="0">
                <a:latin typeface="Arial" panose="020B0604020202020204" pitchFamily="34" charset="0"/>
                <a:cs typeface="Arial" panose="020B0604020202020204" pitchFamily="34" charset="0"/>
              </a:rPr>
              <a:t>ůč</a:t>
            </a:r>
            <a:r>
              <a:rPr lang="en-GB" altLang="en-US" sz="2000" dirty="0" err="1" smtClean="0">
                <a:latin typeface="Arial" panose="020B0604020202020204" pitchFamily="34" charset="0"/>
                <a:cs typeface="Arial" panose="020B0604020202020204" pitchFamily="34" charset="0"/>
              </a:rPr>
              <a:t>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zásaditým</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roztok</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m</a:t>
            </a: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1" dirty="0" smtClean="0">
              <a:latin typeface="Arial" panose="020B0604020202020204" pitchFamily="34" charset="0"/>
              <a:cs typeface="Arial" panose="020B0604020202020204" pitchFamily="34" charset="0"/>
            </a:endParaRPr>
          </a:p>
          <a:p>
            <a:pPr marL="0" indent="0" eaLnBrk="1" hangingPunct="1">
              <a:buNone/>
            </a:pPr>
            <a:r>
              <a:rPr lang="en-GB" altLang="en-US" sz="2000" b="1" dirty="0" err="1" smtClean="0">
                <a:latin typeface="Arial" panose="020B0604020202020204" pitchFamily="34" charset="0"/>
                <a:cs typeface="Arial" panose="020B0604020202020204" pitchFamily="34" charset="0"/>
              </a:rPr>
              <a:t>Cín</a:t>
            </a:r>
            <a:r>
              <a:rPr lang="en-GB" altLang="en-US" sz="2000" b="1" dirty="0" smtClean="0">
                <a:latin typeface="Arial" panose="020B0604020202020204" pitchFamily="34" charset="0"/>
                <a:cs typeface="Arial" panose="020B0604020202020204" pitchFamily="34" charset="0"/>
              </a:rPr>
              <a:t>:</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Stannan</a:t>
            </a:r>
            <a:r>
              <a:rPr lang="en-GB" altLang="en-US" sz="2000" dirty="0" smtClean="0">
                <a:latin typeface="Arial" panose="020B0604020202020204" pitchFamily="34" charset="0"/>
                <a:cs typeface="Arial" panose="020B0604020202020204" pitchFamily="34" charset="0"/>
              </a:rPr>
              <a:t> SnH</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 </a:t>
            </a:r>
            <a:r>
              <a:rPr lang="en-GB" altLang="en-US" sz="2000" dirty="0" err="1" smtClean="0">
                <a:latin typeface="Arial" panose="020B0604020202020204" pitchFamily="34" charset="0"/>
                <a:cs typeface="Arial" panose="020B0604020202020204" pitchFamily="34" charset="0"/>
              </a:rPr>
              <a:t>nestálý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jedovatý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plyn</a:t>
            </a: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1" dirty="0" smtClean="0">
              <a:latin typeface="Arial" panose="020B0604020202020204" pitchFamily="34" charset="0"/>
              <a:cs typeface="Arial" panose="020B0604020202020204" pitchFamily="34" charset="0"/>
            </a:endParaRPr>
          </a:p>
          <a:p>
            <a:pPr marL="0" indent="0" eaLnBrk="1" hangingPunct="1">
              <a:buNone/>
            </a:pPr>
            <a:r>
              <a:rPr lang="en-GB" altLang="en-US" sz="2000" b="1" dirty="0" err="1" smtClean="0">
                <a:latin typeface="Arial" panose="020B0604020202020204" pitchFamily="34" charset="0"/>
                <a:cs typeface="Arial" panose="020B0604020202020204" pitchFamily="34" charset="0"/>
              </a:rPr>
              <a:t>Olovo</a:t>
            </a:r>
            <a:r>
              <a:rPr lang="en-GB" altLang="en-US" sz="2000" b="1" dirty="0" smtClean="0">
                <a:latin typeface="Arial" panose="020B0604020202020204" pitchFamily="34" charset="0"/>
                <a:cs typeface="Arial" panose="020B0604020202020204" pitchFamily="34" charset="0"/>
              </a:rPr>
              <a:t>:</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Plumban</a:t>
            </a:r>
            <a:r>
              <a:rPr lang="en-GB" altLang="en-US" sz="2000" dirty="0" smtClean="0">
                <a:latin typeface="Arial" panose="020B0604020202020204" pitchFamily="34" charset="0"/>
                <a:cs typeface="Arial" panose="020B0604020202020204" pitchFamily="34" charset="0"/>
              </a:rPr>
              <a:t> PbH</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 </a:t>
            </a:r>
            <a:r>
              <a:rPr lang="en-GB" altLang="en-US" sz="2000" dirty="0" err="1" smtClean="0">
                <a:latin typeface="Arial" panose="020B0604020202020204" pitchFamily="34" charset="0"/>
                <a:cs typeface="Arial" panose="020B0604020202020204" pitchFamily="34" charset="0"/>
              </a:rPr>
              <a:t>nestálý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jedovatý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plyn</a:t>
            </a:r>
            <a:endParaRPr lang="cs-CZ" alt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2714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57200" y="274638"/>
            <a:ext cx="8229600" cy="715962"/>
          </a:xfrm>
        </p:spPr>
        <p:txBody>
          <a:bodyPr>
            <a:normAutofit/>
          </a:bodyPr>
          <a:lstStyle/>
          <a:p>
            <a:pPr eaLnBrk="1" hangingPunct="1"/>
            <a:r>
              <a:rPr lang="en-GB" altLang="en-US" sz="2800" b="1" dirty="0" err="1" smtClean="0">
                <a:latin typeface="Times New Roman" pitchFamily="18" charset="0"/>
              </a:rPr>
              <a:t>Karbidy</a:t>
            </a:r>
            <a:endParaRPr lang="cs-CZ" altLang="en-US" sz="2800" b="1" dirty="0" smtClean="0">
              <a:latin typeface="Times New Roman" pitchFamily="18" charset="0"/>
            </a:endParaRPr>
          </a:p>
        </p:txBody>
      </p:sp>
      <p:sp>
        <p:nvSpPr>
          <p:cNvPr id="20484" name="Rectangle 3"/>
          <p:cNvSpPr>
            <a:spLocks noGrp="1" noChangeArrowheads="1"/>
          </p:cNvSpPr>
          <p:nvPr>
            <p:ph type="body" idx="1"/>
          </p:nvPr>
        </p:nvSpPr>
        <p:spPr>
          <a:xfrm>
            <a:off x="228600" y="990600"/>
            <a:ext cx="8763000" cy="5638800"/>
          </a:xfrm>
        </p:spPr>
        <p:txBody>
          <a:bodyPr>
            <a:normAutofit/>
          </a:bodyPr>
          <a:lstStyle/>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binární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slou</a:t>
            </a:r>
            <a:r>
              <a:rPr lang="cs-CZ" altLang="en-US" sz="2000" dirty="0" smtClean="0">
                <a:latin typeface="Arial" panose="020B0604020202020204" pitchFamily="34" charset="0"/>
                <a:cs typeface="Arial" panose="020B0604020202020204" pitchFamily="34" charset="0"/>
              </a:rPr>
              <a:t>č.</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uhlíku</a:t>
            </a:r>
            <a:r>
              <a:rPr lang="en-GB" altLang="en-US" sz="2000" dirty="0" smtClean="0">
                <a:latin typeface="Arial" panose="020B0604020202020204" pitchFamily="34" charset="0"/>
                <a:cs typeface="Arial" panose="020B0604020202020204" pitchFamily="34" charset="0"/>
              </a:rPr>
              <a:t> s </a:t>
            </a:r>
            <a:r>
              <a:rPr lang="en-GB" altLang="en-US" sz="2000" dirty="0" err="1" smtClean="0">
                <a:latin typeface="Arial" panose="020B0604020202020204" pitchFamily="34" charset="0"/>
                <a:cs typeface="Arial" panose="020B0604020202020204" pitchFamily="34" charset="0"/>
              </a:rPr>
              <a:t>elektropoz</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prvky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tuhé</a:t>
            </a:r>
            <a:r>
              <a:rPr lang="en-GB" altLang="en-US" sz="2000" dirty="0" smtClean="0">
                <a:latin typeface="Arial" panose="020B0604020202020204" pitchFamily="34" charset="0"/>
                <a:cs typeface="Arial" panose="020B0604020202020204" pitchFamily="34" charset="0"/>
              </a:rPr>
              <a:t>, net</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kavé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látky</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podle </a:t>
            </a:r>
            <a:r>
              <a:rPr lang="en-GB" altLang="en-US" sz="2000" dirty="0" err="1" smtClean="0">
                <a:latin typeface="Arial" panose="020B0604020202020204" pitchFamily="34" charset="0"/>
                <a:cs typeface="Arial" panose="020B0604020202020204" pitchFamily="34" charset="0"/>
              </a:rPr>
              <a:t>charakteru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vazby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mezi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uhlíkem</a:t>
            </a:r>
            <a:r>
              <a:rPr lang="en-GB" altLang="en-US" sz="2000" dirty="0" smtClean="0">
                <a:latin typeface="Arial" panose="020B0604020202020204" pitchFamily="34" charset="0"/>
                <a:cs typeface="Arial" panose="020B0604020202020204" pitchFamily="34" charset="0"/>
              </a:rPr>
              <a:t> a </a:t>
            </a:r>
            <a:r>
              <a:rPr lang="en-GB" altLang="en-US" sz="2000" dirty="0" err="1" smtClean="0">
                <a:latin typeface="Arial" panose="020B0604020202020204" pitchFamily="34" charset="0"/>
                <a:cs typeface="Arial" panose="020B0604020202020204" pitchFamily="34" charset="0"/>
              </a:rPr>
              <a:t>kovem</a:t>
            </a:r>
            <a:r>
              <a:rPr lang="en-GB" altLang="en-US" sz="2000" dirty="0" smtClean="0">
                <a:latin typeface="Arial" panose="020B0604020202020204" pitchFamily="34" charset="0"/>
                <a:cs typeface="Arial" panose="020B0604020202020204" pitchFamily="34" charset="0"/>
              </a:rPr>
              <a:t>:</a:t>
            </a: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1) </a:t>
            </a:r>
            <a:r>
              <a:rPr lang="en-GB" altLang="en-US" sz="2000" dirty="0" err="1" smtClean="0">
                <a:latin typeface="Arial" panose="020B0604020202020204" pitchFamily="34" charset="0"/>
                <a:cs typeface="Arial" panose="020B0604020202020204" pitchFamily="34" charset="0"/>
              </a:rPr>
              <a:t>Karbidy</a:t>
            </a:r>
            <a:r>
              <a:rPr lang="en-GB" altLang="en-US" sz="2000" dirty="0" smtClean="0">
                <a:latin typeface="Arial" panose="020B0604020202020204" pitchFamily="34" charset="0"/>
                <a:cs typeface="Arial" panose="020B0604020202020204" pitchFamily="34" charset="0"/>
              </a:rPr>
              <a:t> </a:t>
            </a:r>
            <a:r>
              <a:rPr lang="cs-CZ" altLang="en-US" sz="2000" dirty="0" err="1" smtClean="0">
                <a:latin typeface="Arial" panose="020B0604020202020204" pitchFamily="34" charset="0"/>
                <a:cs typeface="Arial" panose="020B0604020202020204" pitchFamily="34" charset="0"/>
              </a:rPr>
              <a:t>iontov</a:t>
            </a:r>
            <a:r>
              <a:rPr lang="en-GB" altLang="en-US" sz="2000" dirty="0" smtClean="0">
                <a:latin typeface="Arial" panose="020B0604020202020204" pitchFamily="34" charset="0"/>
                <a:cs typeface="Arial" panose="020B0604020202020204" pitchFamily="34" charset="0"/>
              </a:rPr>
              <a:t>é:</a:t>
            </a:r>
            <a:endParaRPr lang="en-GB" altLang="en-US" sz="2000" dirty="0" smtClean="0">
              <a:latin typeface="Arial" panose="020B0604020202020204" pitchFamily="34" charset="0"/>
              <a:cs typeface="Arial" panose="020B0604020202020204" pitchFamily="34" charset="0"/>
            </a:endParaRPr>
          </a:p>
          <a:p>
            <a:pPr algn="just">
              <a:buFontTx/>
              <a:buChar char="-"/>
            </a:pPr>
            <a:r>
              <a:rPr lang="cs-CZ" altLang="en-US" sz="2000" dirty="0" smtClean="0">
                <a:latin typeface="Arial" panose="020B0604020202020204" pitchFamily="34" charset="0"/>
                <a:cs typeface="Arial" panose="020B0604020202020204" pitchFamily="34" charset="0"/>
              </a:rPr>
              <a:t>p</a:t>
            </a:r>
            <a:r>
              <a:rPr lang="en-GB" altLang="en-US" sz="2000" dirty="0" err="1" smtClean="0">
                <a:latin typeface="Arial" panose="020B0604020202020204" pitchFamily="34" charset="0"/>
                <a:cs typeface="Arial" panose="020B0604020202020204" pitchFamily="34" charset="0"/>
              </a:rPr>
              <a:t>ouze</a:t>
            </a:r>
            <a:r>
              <a:rPr lang="en-GB" altLang="en-US" sz="2000" dirty="0" smtClean="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nejvíce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elektropoz</a:t>
            </a:r>
            <a:r>
              <a:rPr lang="cs-CZ" altLang="en-US" sz="2000" dirty="0" err="1">
                <a:latin typeface="Arial" panose="020B0604020202020204" pitchFamily="34" charset="0"/>
                <a:cs typeface="Arial" panose="020B0604020202020204" pitchFamily="34" charset="0"/>
              </a:rPr>
              <a:t>itiními</a:t>
            </a:r>
            <a:r>
              <a:rPr lang="en-GB" altLang="en-US" sz="2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kovy</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v </a:t>
            </a:r>
            <a:r>
              <a:rPr lang="en-GB" altLang="en-US" sz="2000" dirty="0" err="1" smtClean="0">
                <a:latin typeface="Arial" panose="020B0604020202020204" pitchFamily="34" charset="0"/>
                <a:cs typeface="Arial" panose="020B0604020202020204" pitchFamily="34" charset="0"/>
              </a:rPr>
              <a:t>kryst</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m</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ížce</a:t>
            </a:r>
            <a:r>
              <a:rPr lang="en-GB" altLang="en-US" sz="2000" dirty="0" smtClean="0">
                <a:latin typeface="Arial" panose="020B0604020202020204" pitchFamily="34" charset="0"/>
                <a:cs typeface="Arial" panose="020B0604020202020204" pitchFamily="34" charset="0"/>
              </a:rPr>
              <a:t> se </a:t>
            </a:r>
            <a:r>
              <a:rPr lang="en-GB" altLang="en-US" sz="2000" dirty="0" err="1" smtClean="0">
                <a:latin typeface="Arial" panose="020B0604020202020204" pitchFamily="34" charset="0"/>
                <a:cs typeface="Arial" panose="020B0604020202020204" pitchFamily="34" charset="0"/>
              </a:rPr>
              <a:t>vyskytuje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acetylidová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skupina</a:t>
            </a:r>
            <a:r>
              <a:rPr lang="en-GB" altLang="en-US" sz="2000" dirty="0" smtClean="0">
                <a:latin typeface="Arial" panose="020B0604020202020204" pitchFamily="34" charset="0"/>
                <a:cs typeface="Arial" panose="020B0604020202020204" pitchFamily="34" charset="0"/>
              </a:rPr>
              <a:t> C</a:t>
            </a:r>
            <a:r>
              <a:rPr lang="en-GB" altLang="en-US" sz="2000" baseline="-25000" dirty="0" smtClean="0">
                <a:latin typeface="Arial" panose="020B0604020202020204" pitchFamily="34" charset="0"/>
                <a:cs typeface="Arial" panose="020B0604020202020204" pitchFamily="34" charset="0"/>
              </a:rPr>
              <a:t>2</a:t>
            </a:r>
            <a:r>
              <a:rPr lang="en-GB" altLang="en-US" sz="2000" baseline="30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Lze</a:t>
            </a:r>
            <a:r>
              <a:rPr lang="en-GB" altLang="en-US" sz="2000" dirty="0" smtClean="0">
                <a:latin typeface="Arial" panose="020B0604020202020204" pitchFamily="34" charset="0"/>
                <a:cs typeface="Arial" panose="020B0604020202020204" pitchFamily="34" charset="0"/>
              </a:rPr>
              <a:t> je </a:t>
            </a:r>
            <a:r>
              <a:rPr lang="en-GB" altLang="en-US" sz="2000" dirty="0" err="1" smtClean="0">
                <a:latin typeface="Arial" panose="020B0604020202020204" pitchFamily="34" charset="0"/>
                <a:cs typeface="Arial" panose="020B0604020202020204" pitchFamily="34" charset="0"/>
              </a:rPr>
              <a:t>považovat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za</a:t>
            </a:r>
            <a:r>
              <a:rPr lang="en-GB" altLang="en-US" sz="2000" dirty="0" smtClean="0">
                <a:latin typeface="Arial" panose="020B0604020202020204" pitchFamily="34" charset="0"/>
                <a:cs typeface="Arial" panose="020B0604020202020204" pitchFamily="34" charset="0"/>
              </a:rPr>
              <a:t> soli </a:t>
            </a:r>
            <a:r>
              <a:rPr lang="en-GB" altLang="en-US" sz="2000" dirty="0" err="1" smtClean="0">
                <a:latin typeface="Arial" panose="020B0604020202020204" pitchFamily="34" charset="0"/>
                <a:cs typeface="Arial" panose="020B0604020202020204" pitchFamily="34" charset="0"/>
              </a:rPr>
              <a:t>acetylenu</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C</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H</a:t>
            </a:r>
            <a:r>
              <a:rPr lang="en-GB" altLang="en-US" sz="2000" baseline="-25000" dirty="0" smtClean="0">
                <a:latin typeface="Arial" panose="020B0604020202020204" pitchFamily="34" charset="0"/>
                <a:cs typeface="Arial" panose="020B0604020202020204" pitchFamily="34" charset="0"/>
              </a:rPr>
              <a:t>2</a:t>
            </a:r>
            <a:r>
              <a:rPr lang="cs-CZ" altLang="en-US" sz="2000" baseline="-25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a:t>
            </a:r>
            <a:r>
              <a:rPr lang="en-GB" altLang="en-US" sz="2000" dirty="0" err="1" smtClean="0">
                <a:latin typeface="Arial" panose="020B0604020202020204" pitchFamily="34" charset="0"/>
                <a:cs typeface="Arial" panose="020B0604020202020204" pitchFamily="34" charset="0"/>
              </a:rPr>
              <a:t>acetylidy</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p>
          <a:p>
            <a:pPr algn="just">
              <a:buFontTx/>
              <a:buChar char="-"/>
            </a:pPr>
            <a:r>
              <a:rPr lang="cs-CZ" altLang="en-US" sz="2000" dirty="0" smtClean="0">
                <a:latin typeface="Arial" panose="020B0604020202020204" pitchFamily="34" charset="0"/>
                <a:cs typeface="Arial" panose="020B0604020202020204" pitchFamily="34" charset="0"/>
              </a:rPr>
              <a:t>h</a:t>
            </a:r>
            <a:r>
              <a:rPr lang="en-GB" altLang="en-US" sz="2000" dirty="0" err="1" smtClean="0">
                <a:latin typeface="Arial" panose="020B0604020202020204" pitchFamily="34" charset="0"/>
                <a:cs typeface="Arial" panose="020B0604020202020204" pitchFamily="34" charset="0"/>
              </a:rPr>
              <a:t>ydrolyzují</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se </a:t>
            </a:r>
            <a:r>
              <a:rPr lang="en-GB" altLang="en-US" sz="2000" dirty="0" err="1" smtClean="0">
                <a:latin typeface="Arial" panose="020B0604020202020204" pitchFamily="34" charset="0"/>
                <a:cs typeface="Arial" panose="020B0604020202020204" pitchFamily="34" charset="0"/>
              </a:rPr>
              <a:t>za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uvoln</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acetylenu</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21417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656" y="4246246"/>
            <a:ext cx="3734486"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24400"/>
            <a:ext cx="2582114" cy="1990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228600" y="304800"/>
            <a:ext cx="8687486" cy="5016758"/>
          </a:xfrm>
          <a:prstGeom prst="rect">
            <a:avLst/>
          </a:prstGeom>
        </p:spPr>
        <p:txBody>
          <a:bodyPr wrap="square">
            <a:spAutoFit/>
          </a:bodyPr>
          <a:lstStyle/>
          <a:p>
            <a:pPr lvl="0" fontAlgn="base">
              <a:spcBef>
                <a:spcPct val="0"/>
              </a:spcBef>
              <a:spcAft>
                <a:spcPct val="0"/>
              </a:spcAft>
            </a:pPr>
            <a:r>
              <a:rPr lang="cs-CZ" altLang="cs-CZ" sz="2000" b="1" dirty="0" err="1">
                <a:solidFill>
                  <a:srgbClr val="222222"/>
                </a:solidFill>
                <a:latin typeface="Arial" pitchFamily="34" charset="0"/>
                <a:cs typeface="Arial" pitchFamily="34" charset="0"/>
              </a:rPr>
              <a:t>Acetylid</a:t>
            </a:r>
            <a:r>
              <a:rPr lang="cs-CZ" altLang="cs-CZ" sz="2000" b="1" dirty="0">
                <a:solidFill>
                  <a:srgbClr val="222222"/>
                </a:solidFill>
                <a:latin typeface="Arial" pitchFamily="34" charset="0"/>
                <a:cs typeface="Arial" pitchFamily="34" charset="0"/>
              </a:rPr>
              <a:t> vápenatý </a:t>
            </a:r>
            <a:r>
              <a:rPr lang="cs-CZ" altLang="cs-CZ" sz="2000" b="1" dirty="0" smtClean="0">
                <a:solidFill>
                  <a:srgbClr val="222222"/>
                </a:solidFill>
                <a:latin typeface="Arial" pitchFamily="34" charset="0"/>
                <a:cs typeface="Arial" pitchFamily="34" charset="0"/>
              </a:rPr>
              <a:t>(karbid vápenatý)</a:t>
            </a:r>
          </a:p>
          <a:p>
            <a:pPr lvl="0" fontAlgn="base">
              <a:spcBef>
                <a:spcPct val="0"/>
              </a:spcBef>
              <a:spcAft>
                <a:spcPct val="0"/>
              </a:spcAft>
            </a:pPr>
            <a:endParaRPr lang="cs-CZ" altLang="cs-CZ" sz="2000" dirty="0" smtClean="0">
              <a:solidFill>
                <a:srgbClr val="222222"/>
              </a:solidFill>
              <a:latin typeface="Arial" pitchFamily="34" charset="0"/>
              <a:cs typeface="Arial" pitchFamily="34" charset="0"/>
            </a:endParaRPr>
          </a:p>
          <a:p>
            <a:pPr lvl="0" fontAlgn="base">
              <a:spcBef>
                <a:spcPct val="0"/>
              </a:spcBef>
              <a:spcAft>
                <a:spcPct val="0"/>
              </a:spcAft>
            </a:pPr>
            <a:r>
              <a:rPr lang="cs-CZ" altLang="cs-CZ" sz="2000" dirty="0" smtClean="0">
                <a:solidFill>
                  <a:srgbClr val="222222"/>
                </a:solidFill>
                <a:latin typeface="Arial" pitchFamily="34" charset="0"/>
                <a:cs typeface="Arial" pitchFamily="34" charset="0"/>
              </a:rPr>
              <a:t> </a:t>
            </a:r>
            <a:r>
              <a:rPr lang="cs-CZ" altLang="cs-CZ" sz="2000" dirty="0" smtClean="0">
                <a:latin typeface="Arial" pitchFamily="34" charset="0"/>
                <a:cs typeface="Arial" pitchFamily="34" charset="0"/>
              </a:rPr>
              <a:t>se </a:t>
            </a:r>
            <a:r>
              <a:rPr lang="cs-CZ" altLang="cs-CZ" sz="2000" dirty="0">
                <a:latin typeface="Arial" pitchFamily="34" charset="0"/>
                <a:cs typeface="Arial" pitchFamily="34" charset="0"/>
              </a:rPr>
              <a:t>průmyslově vyrábí z koksu, uhlí a oxidu vápenatého při vysoké teplotě (cca 2 000 °C) bez přístupu vzduchu v elektrické obloukové peci. </a:t>
            </a:r>
            <a:endParaRPr lang="cs-CZ" altLang="cs-CZ" sz="2000" dirty="0" smtClean="0">
              <a:latin typeface="Arial" pitchFamily="34" charset="0"/>
              <a:cs typeface="Arial" pitchFamily="34" charset="0"/>
            </a:endParaRPr>
          </a:p>
          <a:p>
            <a:pPr lvl="0" fontAlgn="base">
              <a:spcBef>
                <a:spcPct val="0"/>
              </a:spcBef>
              <a:spcAft>
                <a:spcPct val="0"/>
              </a:spcAft>
            </a:pPr>
            <a:r>
              <a:rPr lang="cs-CZ" altLang="cs-CZ" sz="2000" dirty="0" smtClean="0">
                <a:latin typeface="Arial" pitchFamily="34" charset="0"/>
                <a:cs typeface="Arial" pitchFamily="34" charset="0"/>
              </a:rPr>
              <a:t>		</a:t>
            </a:r>
            <a:r>
              <a:rPr lang="cs-CZ" altLang="cs-CZ" sz="2000" dirty="0" err="1" smtClean="0">
                <a:latin typeface="Arial" pitchFamily="34" charset="0"/>
                <a:cs typeface="Arial" pitchFamily="34" charset="0"/>
              </a:rPr>
              <a:t>CaO</a:t>
            </a:r>
            <a:r>
              <a:rPr lang="cs-CZ" altLang="cs-CZ" sz="2000" dirty="0" smtClean="0">
                <a:latin typeface="Arial" pitchFamily="34" charset="0"/>
                <a:cs typeface="Arial" pitchFamily="34" charset="0"/>
              </a:rPr>
              <a:t> </a:t>
            </a:r>
            <a:r>
              <a:rPr lang="cs-CZ" altLang="cs-CZ" sz="2000" dirty="0">
                <a:latin typeface="Arial" pitchFamily="34" charset="0"/>
                <a:cs typeface="Arial" pitchFamily="34" charset="0"/>
              </a:rPr>
              <a:t>+ 3C → CaC</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a:t>
            </a:r>
            <a:r>
              <a:rPr lang="cs-CZ" altLang="cs-CZ" sz="2000" dirty="0" smtClean="0">
                <a:latin typeface="Arial" pitchFamily="34" charset="0"/>
                <a:cs typeface="Arial" pitchFamily="34" charset="0"/>
              </a:rPr>
              <a:t>CO</a:t>
            </a:r>
          </a:p>
          <a:p>
            <a:pPr lvl="0" eaLnBrk="0" fontAlgn="base" hangingPunct="0">
              <a:spcBef>
                <a:spcPct val="0"/>
              </a:spcBef>
              <a:spcAft>
                <a:spcPct val="0"/>
              </a:spcAft>
            </a:pPr>
            <a:endParaRPr lang="cs-CZ" altLang="cs-CZ" sz="2000" dirty="0" smtClean="0">
              <a:latin typeface="Arial" pitchFamily="34" charset="0"/>
              <a:cs typeface="Arial" pitchFamily="34" charset="0"/>
            </a:endParaRPr>
          </a:p>
          <a:p>
            <a:pPr lvl="0" eaLnBrk="0" fontAlgn="base" hangingPunct="0">
              <a:spcBef>
                <a:spcPct val="0"/>
              </a:spcBef>
              <a:spcAft>
                <a:spcPct val="0"/>
              </a:spcAft>
            </a:pPr>
            <a:r>
              <a:rPr lang="cs-CZ" altLang="cs-CZ" sz="2000" dirty="0" smtClean="0">
                <a:latin typeface="Arial" pitchFamily="34" charset="0"/>
                <a:cs typeface="Arial" pitchFamily="34" charset="0"/>
              </a:rPr>
              <a:t>Výroba </a:t>
            </a:r>
            <a:r>
              <a:rPr lang="cs-CZ" altLang="cs-CZ" sz="2000" dirty="0" err="1">
                <a:latin typeface="Arial" pitchFamily="34" charset="0"/>
                <a:cs typeface="Arial" pitchFamily="34" charset="0"/>
              </a:rPr>
              <a:t>ethynu</a:t>
            </a:r>
            <a:r>
              <a:rPr lang="cs-CZ" altLang="cs-CZ" sz="2000" dirty="0">
                <a:latin typeface="Arial" pitchFamily="34" charset="0"/>
                <a:cs typeface="Arial" pitchFamily="34" charset="0"/>
              </a:rPr>
              <a:t> (acetylenu)</a:t>
            </a:r>
          </a:p>
          <a:p>
            <a:pPr lvl="1" indent="-457200" algn="ctr" eaLnBrk="0" fontAlgn="base" hangingPunct="0">
              <a:spcBef>
                <a:spcPct val="0"/>
              </a:spcBef>
              <a:spcAft>
                <a:spcPct val="0"/>
              </a:spcAft>
            </a:pPr>
            <a:r>
              <a:rPr lang="cs-CZ" altLang="cs-CZ" sz="2000" dirty="0">
                <a:latin typeface="Arial" pitchFamily="34" charset="0"/>
                <a:cs typeface="Arial" pitchFamily="34" charset="0"/>
              </a:rPr>
              <a:t>CaC</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+ 2H</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O → Ca(OH)</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C</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H</a:t>
            </a:r>
            <a:r>
              <a:rPr lang="cs-CZ" altLang="cs-CZ" sz="2000" baseline="-30000" dirty="0">
                <a:latin typeface="Arial" pitchFamily="34" charset="0"/>
                <a:cs typeface="Arial" pitchFamily="34" charset="0"/>
              </a:rPr>
              <a:t>2</a:t>
            </a:r>
            <a:endParaRPr lang="cs-CZ" altLang="cs-CZ" sz="2000" dirty="0">
              <a:latin typeface="Arial" pitchFamily="34" charset="0"/>
              <a:cs typeface="Arial" pitchFamily="34" charset="0"/>
            </a:endParaRPr>
          </a:p>
          <a:p>
            <a:pPr lvl="0" eaLnBrk="0" fontAlgn="base" hangingPunct="0">
              <a:spcBef>
                <a:spcPct val="0"/>
              </a:spcBef>
              <a:spcAft>
                <a:spcPct val="0"/>
              </a:spcAft>
            </a:pPr>
            <a:r>
              <a:rPr lang="cs-CZ" altLang="cs-CZ" sz="2000" dirty="0">
                <a:latin typeface="Arial" pitchFamily="34" charset="0"/>
                <a:cs typeface="Arial" pitchFamily="34" charset="0"/>
              </a:rPr>
              <a:t>Výroba dusíkatého vápna</a:t>
            </a:r>
          </a:p>
          <a:p>
            <a:pPr lvl="1" indent="-457200" algn="ctr" eaLnBrk="0" fontAlgn="base" hangingPunct="0">
              <a:spcBef>
                <a:spcPct val="0"/>
              </a:spcBef>
              <a:spcAft>
                <a:spcPct val="0"/>
              </a:spcAft>
            </a:pPr>
            <a:r>
              <a:rPr lang="cs-CZ" altLang="cs-CZ" sz="2000" dirty="0">
                <a:latin typeface="Arial" pitchFamily="34" charset="0"/>
                <a:cs typeface="Arial" pitchFamily="34" charset="0"/>
              </a:rPr>
              <a:t>CaC</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N</a:t>
            </a:r>
            <a:r>
              <a:rPr lang="cs-CZ" altLang="cs-CZ" sz="2000" baseline="-30000" dirty="0">
                <a:latin typeface="Arial" pitchFamily="34" charset="0"/>
                <a:cs typeface="Arial" pitchFamily="34" charset="0"/>
              </a:rPr>
              <a:t>2</a:t>
            </a:r>
            <a:r>
              <a:rPr lang="cs-CZ" altLang="cs-CZ" sz="2000" dirty="0">
                <a:latin typeface="Arial" pitchFamily="34" charset="0"/>
                <a:cs typeface="Arial" pitchFamily="34" charset="0"/>
              </a:rPr>
              <a:t> → </a:t>
            </a:r>
            <a:r>
              <a:rPr lang="cs-CZ" altLang="cs-CZ" sz="2000" dirty="0" err="1">
                <a:latin typeface="Arial" pitchFamily="34" charset="0"/>
                <a:cs typeface="Arial" pitchFamily="34" charset="0"/>
              </a:rPr>
              <a:t>CaNCN</a:t>
            </a:r>
            <a:r>
              <a:rPr lang="cs-CZ" altLang="cs-CZ" sz="2000" dirty="0">
                <a:latin typeface="Arial" pitchFamily="34" charset="0"/>
                <a:cs typeface="Arial" pitchFamily="34" charset="0"/>
              </a:rPr>
              <a:t> + C</a:t>
            </a:r>
          </a:p>
          <a:p>
            <a:pPr lvl="0" eaLnBrk="0" fontAlgn="base" hangingPunct="0">
              <a:spcBef>
                <a:spcPct val="0"/>
              </a:spcBef>
              <a:spcAft>
                <a:spcPct val="0"/>
              </a:spcAft>
            </a:pPr>
            <a:endParaRPr lang="cs-CZ" altLang="cs-CZ" sz="2000" dirty="0" smtClean="0">
              <a:solidFill>
                <a:srgbClr val="222222"/>
              </a:solidFill>
              <a:latin typeface="Arial" pitchFamily="34" charset="0"/>
              <a:cs typeface="Arial" pitchFamily="34" charset="0"/>
            </a:endParaRPr>
          </a:p>
          <a:p>
            <a:pPr lvl="0" eaLnBrk="0" fontAlgn="base" hangingPunct="0">
              <a:spcBef>
                <a:spcPct val="0"/>
              </a:spcBef>
              <a:spcAft>
                <a:spcPct val="0"/>
              </a:spcAft>
            </a:pPr>
            <a:r>
              <a:rPr lang="cs-CZ" altLang="cs-CZ" sz="2000" dirty="0" smtClean="0">
                <a:solidFill>
                  <a:srgbClr val="222222"/>
                </a:solidFill>
                <a:latin typeface="Arial" pitchFamily="34" charset="0"/>
                <a:cs typeface="Arial" pitchFamily="34" charset="0"/>
              </a:rPr>
              <a:t>V </a:t>
            </a:r>
            <a:r>
              <a:rPr lang="cs-CZ" altLang="cs-CZ" sz="2000" dirty="0">
                <a:solidFill>
                  <a:srgbClr val="222222"/>
                </a:solidFill>
                <a:latin typeface="Arial" pitchFamily="34" charset="0"/>
                <a:cs typeface="Arial" pitchFamily="34" charset="0"/>
              </a:rPr>
              <a:t>ocelářství </a:t>
            </a:r>
            <a:r>
              <a:rPr lang="cs-CZ" altLang="cs-CZ" sz="2000" dirty="0" smtClean="0">
                <a:solidFill>
                  <a:srgbClr val="222222"/>
                </a:solidFill>
                <a:latin typeface="Arial" pitchFamily="34" charset="0"/>
                <a:cs typeface="Arial" pitchFamily="34" charset="0"/>
              </a:rPr>
              <a:t> </a:t>
            </a:r>
            <a:r>
              <a:rPr lang="cs-CZ" altLang="cs-CZ" sz="2000" dirty="0">
                <a:solidFill>
                  <a:srgbClr val="222222"/>
                </a:solidFill>
                <a:latin typeface="Arial" pitchFamily="34" charset="0"/>
                <a:cs typeface="Arial" pitchFamily="34" charset="0"/>
              </a:rPr>
              <a:t>odsíření železa </a:t>
            </a:r>
            <a:r>
              <a:rPr lang="cs-CZ" altLang="cs-CZ" sz="2000" dirty="0" smtClean="0">
                <a:solidFill>
                  <a:srgbClr val="222222"/>
                </a:solidFill>
                <a:latin typeface="Arial" pitchFamily="34" charset="0"/>
                <a:cs typeface="Arial" pitchFamily="34" charset="0"/>
              </a:rPr>
              <a:t>a jako </a:t>
            </a:r>
            <a:r>
              <a:rPr lang="cs-CZ" altLang="cs-CZ" sz="2000" dirty="0">
                <a:solidFill>
                  <a:srgbClr val="222222"/>
                </a:solidFill>
                <a:latin typeface="Arial" pitchFamily="34" charset="0"/>
                <a:cs typeface="Arial" pitchFamily="34" charset="0"/>
              </a:rPr>
              <a:t>redukční činidlo</a:t>
            </a:r>
          </a:p>
          <a:p>
            <a:pPr lvl="0" eaLnBrk="0" fontAlgn="base" hangingPunct="0">
              <a:spcBef>
                <a:spcPct val="0"/>
              </a:spcBef>
              <a:spcAft>
                <a:spcPct val="0"/>
              </a:spcAft>
            </a:pPr>
            <a:endParaRPr lang="cs-CZ" altLang="cs-CZ" sz="2000" dirty="0" smtClean="0">
              <a:solidFill>
                <a:srgbClr val="222222"/>
              </a:solidFill>
              <a:latin typeface="Arial" pitchFamily="34" charset="0"/>
              <a:cs typeface="Arial" pitchFamily="34" charset="0"/>
            </a:endParaRPr>
          </a:p>
          <a:p>
            <a:pPr lvl="0" eaLnBrk="0" fontAlgn="base" hangingPunct="0">
              <a:spcBef>
                <a:spcPct val="0"/>
              </a:spcBef>
              <a:spcAft>
                <a:spcPct val="0"/>
              </a:spcAft>
            </a:pPr>
            <a:r>
              <a:rPr lang="cs-CZ" altLang="cs-CZ" sz="2000" b="1" dirty="0" smtClean="0">
                <a:solidFill>
                  <a:srgbClr val="222222"/>
                </a:solidFill>
                <a:latin typeface="Arial" pitchFamily="34" charset="0"/>
                <a:cs typeface="Arial" pitchFamily="34" charset="0"/>
              </a:rPr>
              <a:t>Acetylenová </a:t>
            </a:r>
            <a:r>
              <a:rPr lang="cs-CZ" altLang="cs-CZ" sz="2000" b="1" dirty="0">
                <a:solidFill>
                  <a:srgbClr val="222222"/>
                </a:solidFill>
                <a:latin typeface="Arial" pitchFamily="34" charset="0"/>
                <a:cs typeface="Arial" pitchFamily="34" charset="0"/>
              </a:rPr>
              <a:t>lampa</a:t>
            </a:r>
          </a:p>
          <a:p>
            <a:pPr lvl="0" eaLnBrk="0" fontAlgn="base" hangingPunct="0">
              <a:spcBef>
                <a:spcPct val="0"/>
              </a:spcBef>
              <a:spcAft>
                <a:spcPct val="0"/>
              </a:spcAft>
            </a:pPr>
            <a:endParaRPr lang="cs-CZ" altLang="cs-CZ" sz="2000" dirty="0">
              <a:latin typeface="Arial" pitchFamily="34" charset="0"/>
              <a:cs typeface="Arial" pitchFamily="34" charset="0"/>
            </a:endParaRPr>
          </a:p>
          <a:p>
            <a:pPr lvl="0" fontAlgn="base">
              <a:spcBef>
                <a:spcPct val="0"/>
              </a:spcBef>
              <a:spcAft>
                <a:spcPct val="0"/>
              </a:spcAft>
            </a:pPr>
            <a:endParaRPr lang="cs-CZ" altLang="cs-CZ" sz="2000" dirty="0" smtClean="0">
              <a:latin typeface="Arial" pitchFamily="34" charset="0"/>
              <a:cs typeface="Arial" pitchFamily="34" charset="0"/>
            </a:endParaRPr>
          </a:p>
        </p:txBody>
      </p:sp>
      <p:pic>
        <p:nvPicPr>
          <p:cNvPr id="67587" name="Picture 3" descr="https://upload.wikimedia.org/wikipedia/commons/thumb/c/cd/Carbid.jpg/1024px-Carb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1905000"/>
            <a:ext cx="1917700" cy="164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3172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81000"/>
            <a:ext cx="8839200" cy="4401205"/>
          </a:xfrm>
          <a:prstGeom prst="rect">
            <a:avLst/>
          </a:prstGeom>
        </p:spPr>
        <p:txBody>
          <a:bodyPr wrap="square">
            <a:spAutoFit/>
          </a:bodyPr>
          <a:lstStyle/>
          <a:p>
            <a:r>
              <a:rPr lang="en-GB" altLang="en-US" sz="2000" dirty="0">
                <a:latin typeface="Arial" panose="020B0604020202020204" pitchFamily="34" charset="0"/>
                <a:cs typeface="Arial" panose="020B0604020202020204" pitchFamily="34" charset="0"/>
              </a:rPr>
              <a:t>2) </a:t>
            </a:r>
            <a:r>
              <a:rPr lang="en-GB" altLang="en-US" sz="2000" b="1" dirty="0" err="1">
                <a:latin typeface="Arial" panose="020B0604020202020204" pitchFamily="34" charset="0"/>
                <a:cs typeface="Arial" panose="020B0604020202020204" pitchFamily="34" charset="0"/>
              </a:rPr>
              <a:t>Karbidy</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kovalentní</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povahy</a:t>
            </a:r>
            <a:r>
              <a:rPr lang="en-GB" altLang="en-US" sz="2000" dirty="0">
                <a:latin typeface="Arial" panose="020B0604020202020204" pitchFamily="34" charset="0"/>
                <a:cs typeface="Arial" panose="020B0604020202020204" pitchFamily="34" charset="0"/>
              </a:rPr>
              <a:t>:</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 Cu</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Ag</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apod</a:t>
            </a:r>
            <a:r>
              <a:rPr lang="en-GB" altLang="en-US" sz="2000" dirty="0">
                <a:latin typeface="Arial" panose="020B0604020202020204" pitchFamily="34" charset="0"/>
                <a:cs typeface="Arial" panose="020B0604020202020204" pitchFamily="34" charset="0"/>
              </a:rPr>
              <a:t>.</a:t>
            </a:r>
          </a:p>
          <a:p>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karbidy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nehydrolyzují</a:t>
            </a:r>
            <a:r>
              <a:rPr lang="en-GB" altLang="en-US" sz="2000" dirty="0">
                <a:latin typeface="Arial" panose="020B0604020202020204" pitchFamily="34" charset="0"/>
                <a:cs typeface="Arial" panose="020B0604020202020204" pitchFamily="34" charset="0"/>
              </a:rPr>
              <a:t>, 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které</a:t>
            </a:r>
            <a:r>
              <a:rPr lang="en-GB" altLang="en-US" sz="2000" dirty="0">
                <a:latin typeface="Arial" panose="020B0604020202020204" pitchFamily="34" charset="0"/>
                <a:cs typeface="Arial" panose="020B0604020202020204" pitchFamily="34" charset="0"/>
              </a:rPr>
              <a:t> z </a:t>
            </a:r>
            <a:r>
              <a:rPr lang="en-GB" altLang="en-US" sz="2000" dirty="0" err="1">
                <a:latin typeface="Arial" panose="020B0604020202020204" pitchFamily="34" charset="0"/>
                <a:cs typeface="Arial" panose="020B0604020202020204" pitchFamily="34" charset="0"/>
              </a:rPr>
              <a:t>nich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explozivní</a:t>
            </a:r>
            <a:endParaRPr lang="cs-CZ" altLang="en-US" sz="2000" dirty="0" smtClean="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Z tohoto důvodu se nedoporučuje pracovat s plynným acetylenem  přítomnosti kovů jako </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jsou rtuť</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a:t>
            </a:r>
            <a:r>
              <a:rPr lang="cs-CZ" sz="2000" dirty="0" err="1" smtClean="0">
                <a:latin typeface="Arial" panose="020B0604020202020204" pitchFamily="34" charset="0"/>
                <a:cs typeface="Arial" panose="020B0604020202020204" pitchFamily="34" charset="0"/>
              </a:rPr>
              <a:t>Hg</a:t>
            </a:r>
            <a:r>
              <a:rPr lang="cs-CZ" sz="2000" dirty="0" smtClean="0">
                <a:latin typeface="Arial" panose="020B0604020202020204" pitchFamily="34" charset="0"/>
                <a:cs typeface="Arial" panose="020B0604020202020204" pitchFamily="34" charset="0"/>
              </a:rPr>
              <a:t>), stříbro (</a:t>
            </a:r>
            <a:r>
              <a:rPr lang="cs-CZ" sz="2000" dirty="0" err="1" smtClean="0">
                <a:latin typeface="Arial" panose="020B0604020202020204" pitchFamily="34" charset="0"/>
                <a:cs typeface="Arial" panose="020B0604020202020204" pitchFamily="34" charset="0"/>
              </a:rPr>
              <a:t>Ag</a:t>
            </a:r>
            <a:r>
              <a:rPr lang="cs-CZ" sz="2000" dirty="0" smtClean="0">
                <a:latin typeface="Arial" panose="020B0604020202020204" pitchFamily="34" charset="0"/>
                <a:cs typeface="Arial" panose="020B0604020202020204" pitchFamily="34" charset="0"/>
              </a:rPr>
              <a:t>) a měď (</a:t>
            </a:r>
            <a:r>
              <a:rPr lang="cs-CZ" sz="2000" dirty="0" err="1" smtClean="0">
                <a:latin typeface="Arial" panose="020B0604020202020204" pitchFamily="34" charset="0"/>
                <a:cs typeface="Arial" panose="020B0604020202020204" pitchFamily="34" charset="0"/>
              </a:rPr>
              <a:t>Cu</a:t>
            </a:r>
            <a:r>
              <a:rPr lang="cs-CZ" sz="2000" dirty="0" smtClean="0">
                <a:latin typeface="Arial" panose="020B0604020202020204" pitchFamily="34" charset="0"/>
                <a:cs typeface="Arial" panose="020B0604020202020204" pitchFamily="34" charset="0"/>
              </a:rPr>
              <a:t>) nebo jejich slitin (mosaz, bronz, slitiny stříbra</a:t>
            </a:r>
            <a:r>
              <a:rPr lang="en-US" sz="2000" dirty="0" smtClean="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endParaRPr lang="cs-CZ" altLang="en-US" sz="2000" dirty="0" smtClean="0">
              <a:latin typeface="Arial" panose="020B0604020202020204" pitchFamily="34" charset="0"/>
              <a:cs typeface="Arial" panose="020B0604020202020204" pitchFamily="34" charset="0"/>
            </a:endParaRPr>
          </a:p>
          <a:p>
            <a:r>
              <a:rPr lang="cs-CZ" altLang="en-US" sz="2000" dirty="0" smtClean="0">
                <a:latin typeface="Arial" panose="020B0604020202020204" pitchFamily="34" charset="0"/>
                <a:cs typeface="Arial" panose="020B0604020202020204" pitchFamily="34" charset="0"/>
              </a:rPr>
              <a:t>Příprava:</a:t>
            </a:r>
          </a:p>
          <a:p>
            <a:r>
              <a:rPr lang="cs-CZ" altLang="en-US"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  zaváděním acetylenu do roztoků solí (produkty jsou nerozpustné ve vodě)</a:t>
            </a:r>
          </a:p>
          <a:p>
            <a:pPr algn="ctr"/>
            <a:endParaRPr lang="cs-CZ" altLang="en-US" sz="2000" dirty="0">
              <a:latin typeface="Arial" panose="020B0604020202020204" pitchFamily="34" charset="0"/>
              <a:cs typeface="Arial" panose="020B0604020202020204" pitchFamily="34" charset="0"/>
            </a:endParaRPr>
          </a:p>
          <a:p>
            <a:pPr algn="ctr"/>
            <a:r>
              <a:rPr lang="pt-BR" sz="2000" dirty="0">
                <a:latin typeface="Arial" panose="020B0604020202020204" pitchFamily="34" charset="0"/>
                <a:cs typeface="Arial" panose="020B0604020202020204" pitchFamily="34" charset="0"/>
              </a:rPr>
              <a:t>C</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H</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 CuCl → Cu</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C</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 </a:t>
            </a:r>
            <a:r>
              <a:rPr lang="pt-BR" sz="2000" dirty="0" smtClean="0">
                <a:latin typeface="Arial" panose="020B0604020202020204" pitchFamily="34" charset="0"/>
                <a:cs typeface="Arial" panose="020B0604020202020204" pitchFamily="34" charset="0"/>
              </a:rPr>
              <a:t>HCl</a:t>
            </a:r>
            <a:endParaRPr lang="cs-CZ" sz="2000" dirty="0" smtClean="0">
              <a:latin typeface="Arial" panose="020B0604020202020204" pitchFamily="34" charset="0"/>
              <a:cs typeface="Arial" panose="020B0604020202020204" pitchFamily="34" charset="0"/>
            </a:endParaRPr>
          </a:p>
          <a:p>
            <a:pPr algn="ctr"/>
            <a:endParaRPr lang="cs-CZ" altLang="en-US" sz="2000" dirty="0">
              <a:latin typeface="Arial" panose="020B0604020202020204" pitchFamily="34" charset="0"/>
              <a:cs typeface="Arial" panose="020B0604020202020204" pitchFamily="34" charset="0"/>
            </a:endParaRPr>
          </a:p>
          <a:p>
            <a:pPr algn="ctr"/>
            <a:r>
              <a:rPr lang="pt-BR" sz="2000" dirty="0">
                <a:latin typeface="Arial" panose="020B0604020202020204" pitchFamily="34" charset="0"/>
                <a:cs typeface="Arial" panose="020B0604020202020204" pitchFamily="34" charset="0"/>
              </a:rPr>
              <a:t>2 </a:t>
            </a:r>
            <a:r>
              <a:rPr lang="pt-BR" sz="2000" dirty="0" smtClean="0">
                <a:latin typeface="Arial" panose="020B0604020202020204" pitchFamily="34" charset="0"/>
                <a:cs typeface="Arial" panose="020B0604020202020204" pitchFamily="34" charset="0"/>
              </a:rPr>
              <a:t>AgNO</a:t>
            </a:r>
            <a:r>
              <a:rPr lang="pt-BR" sz="2000" baseline="-25000" dirty="0" smtClean="0">
                <a:latin typeface="Arial" panose="020B0604020202020204" pitchFamily="34" charset="0"/>
                <a:cs typeface="Arial" panose="020B0604020202020204" pitchFamily="34" charset="0"/>
              </a:rPr>
              <a:t>3</a:t>
            </a:r>
            <a:r>
              <a:rPr lang="pt-BR"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a:t>
            </a:r>
            <a:r>
              <a:rPr lang="pt-BR" sz="2000" dirty="0" smtClean="0">
                <a:latin typeface="Arial" panose="020B0604020202020204" pitchFamily="34" charset="0"/>
                <a:cs typeface="Arial" panose="020B0604020202020204" pitchFamily="34" charset="0"/>
              </a:rPr>
              <a:t>+ C</a:t>
            </a:r>
            <a:r>
              <a:rPr lang="pt-BR" sz="2000" baseline="-25000" dirty="0" smtClean="0">
                <a:latin typeface="Arial" panose="020B0604020202020204" pitchFamily="34" charset="0"/>
                <a:cs typeface="Arial" panose="020B0604020202020204" pitchFamily="34" charset="0"/>
              </a:rPr>
              <a:t>2</a:t>
            </a:r>
            <a:r>
              <a:rPr lang="pt-BR" sz="2000" dirty="0" smtClean="0">
                <a:latin typeface="Arial" panose="020B0604020202020204" pitchFamily="34" charset="0"/>
                <a:cs typeface="Arial" panose="020B0604020202020204" pitchFamily="34" charset="0"/>
              </a:rPr>
              <a:t>H</a:t>
            </a:r>
            <a:r>
              <a:rPr lang="pt-BR" sz="2000" baseline="-25000" dirty="0" smtClean="0">
                <a:latin typeface="Arial" panose="020B0604020202020204" pitchFamily="34" charset="0"/>
                <a:cs typeface="Arial" panose="020B0604020202020204" pitchFamily="34" charset="0"/>
              </a:rPr>
              <a:t>2</a:t>
            </a:r>
            <a:r>
              <a:rPr lang="pt-BR" sz="2000" dirty="0" smtClean="0">
                <a:latin typeface="Arial" panose="020B0604020202020204" pitchFamily="34" charset="0"/>
                <a:cs typeface="Arial" panose="020B0604020202020204" pitchFamily="34" charset="0"/>
              </a:rPr>
              <a:t> → Ag</a:t>
            </a:r>
            <a:r>
              <a:rPr lang="pt-BR" sz="2000" baseline="-25000" dirty="0" smtClean="0">
                <a:latin typeface="Arial" panose="020B0604020202020204" pitchFamily="34" charset="0"/>
                <a:cs typeface="Arial" panose="020B0604020202020204" pitchFamily="34" charset="0"/>
              </a:rPr>
              <a:t>2</a:t>
            </a:r>
            <a:r>
              <a:rPr lang="pt-BR" sz="2000" dirty="0" smtClean="0">
                <a:latin typeface="Arial" panose="020B0604020202020204" pitchFamily="34" charset="0"/>
                <a:cs typeface="Arial" panose="020B0604020202020204" pitchFamily="34" charset="0"/>
              </a:rPr>
              <a:t>C</a:t>
            </a:r>
            <a:r>
              <a:rPr lang="pt-BR" sz="2000" baseline="-25000" dirty="0" smtClean="0">
                <a:latin typeface="Arial" panose="020B0604020202020204" pitchFamily="34" charset="0"/>
                <a:cs typeface="Arial" panose="020B0604020202020204" pitchFamily="34" charset="0"/>
              </a:rPr>
              <a:t>2</a:t>
            </a:r>
            <a:r>
              <a:rPr lang="pt-BR" sz="2000" dirty="0" smtClean="0">
                <a:latin typeface="Arial" panose="020B0604020202020204" pitchFamily="34" charset="0"/>
                <a:cs typeface="Arial" panose="020B0604020202020204" pitchFamily="34" charset="0"/>
              </a:rPr>
              <a:t> + </a:t>
            </a:r>
            <a:r>
              <a:rPr lang="pt-BR" sz="2000" dirty="0">
                <a:latin typeface="Arial" panose="020B0604020202020204" pitchFamily="34" charset="0"/>
                <a:cs typeface="Arial" panose="020B0604020202020204" pitchFamily="34" charset="0"/>
              </a:rPr>
              <a:t>2 </a:t>
            </a:r>
            <a:r>
              <a:rPr lang="pt-BR" sz="2000" dirty="0" smtClean="0">
                <a:latin typeface="Arial" panose="020B0604020202020204" pitchFamily="34" charset="0"/>
                <a:cs typeface="Arial" panose="020B0604020202020204" pitchFamily="34" charset="0"/>
              </a:rPr>
              <a:t>HNO</a:t>
            </a:r>
            <a:r>
              <a:rPr lang="pt-BR" sz="2000" baseline="-25000" dirty="0" smtClean="0">
                <a:latin typeface="Arial" panose="020B0604020202020204" pitchFamily="34" charset="0"/>
                <a:cs typeface="Arial" panose="020B0604020202020204" pitchFamily="34" charset="0"/>
              </a:rPr>
              <a:t>3</a:t>
            </a:r>
            <a:endParaRPr lang="cs-CZ" altLang="en-US" sz="2000" dirty="0">
              <a:latin typeface="Arial" panose="020B0604020202020204" pitchFamily="34" charset="0"/>
              <a:cs typeface="Arial" panose="020B0604020202020204" pitchFamily="34" charset="0"/>
            </a:endParaRPr>
          </a:p>
        </p:txBody>
      </p:sp>
      <p:pic>
        <p:nvPicPr>
          <p:cNvPr id="65538" name="Picture 2" descr="Wireframe model of silver acety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5160046"/>
            <a:ext cx="2209800" cy="400266"/>
          </a:xfrm>
          <a:prstGeom prst="rect">
            <a:avLst/>
          </a:prstGeom>
          <a:noFill/>
          <a:extLst>
            <a:ext uri="{909E8E84-426E-40DD-AFC4-6F175D3DCCD1}">
              <a14:hiddenFill xmlns:a14="http://schemas.microsoft.com/office/drawing/2010/main">
                <a:solidFill>
                  <a:srgbClr val="FFFFFF"/>
                </a:solidFill>
              </a14:hiddenFill>
            </a:ext>
          </a:extLst>
        </p:spPr>
      </p:pic>
      <p:pic>
        <p:nvPicPr>
          <p:cNvPr id="65540" name="Picture 4" descr="Copper acetyl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719" y="5217840"/>
            <a:ext cx="2286000" cy="34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982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152400" y="228600"/>
            <a:ext cx="8839200" cy="5391150"/>
          </a:xfrm>
        </p:spPr>
        <p:txBody>
          <a:bodyPr>
            <a:normAutofit/>
          </a:bodyPr>
          <a:lstStyle/>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3) </a:t>
            </a:r>
            <a:r>
              <a:rPr lang="en-GB" altLang="en-US" sz="2000" b="1" dirty="0" err="1" smtClean="0">
                <a:latin typeface="Arial" panose="020B0604020202020204" pitchFamily="34" charset="0"/>
                <a:cs typeface="Arial" panose="020B0604020202020204" pitchFamily="34" charset="0"/>
              </a:rPr>
              <a:t>Polymerní</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karbidy</a:t>
            </a:r>
            <a:r>
              <a:rPr lang="en-GB" altLang="en-US" sz="2000" dirty="0" smtClean="0">
                <a:latin typeface="Arial" panose="020B0604020202020204" pitchFamily="34" charset="0"/>
                <a:cs typeface="Arial" panose="020B0604020202020204" pitchFamily="34" charset="0"/>
              </a:rPr>
              <a:t> </a:t>
            </a:r>
            <a:r>
              <a:rPr lang="en-GB" altLang="en-US" sz="2000" b="1" dirty="0" smtClean="0">
                <a:latin typeface="Arial" panose="020B0604020202020204" pitchFamily="34" charset="0"/>
                <a:cs typeface="Arial" panose="020B0604020202020204" pitchFamily="34" charset="0"/>
              </a:rPr>
              <a:t>s </a:t>
            </a:r>
            <a:r>
              <a:rPr lang="en-GB" altLang="en-US" sz="2000" b="1" dirty="0" err="1" smtClean="0">
                <a:latin typeface="Arial" panose="020B0604020202020204" pitchFamily="34" charset="0"/>
                <a:cs typeface="Arial" panose="020B0604020202020204" pitchFamily="34" charset="0"/>
              </a:rPr>
              <a:t>tetraedricky</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koordinovaným</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atomem</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uhlíku</a:t>
            </a:r>
            <a:r>
              <a:rPr lang="en-GB" altLang="en-US" sz="2000" b="1"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C</a:t>
            </a:r>
            <a:r>
              <a:rPr lang="en-GB" altLang="en-US" sz="2000" baseline="30000" dirty="0" smtClean="0">
                <a:latin typeface="Arial" panose="020B0604020202020204" pitchFamily="34" charset="0"/>
                <a:cs typeface="Arial" panose="020B0604020202020204" pitchFamily="34" charset="0"/>
              </a:rPr>
              <a:t>IV</a:t>
            </a:r>
            <a:r>
              <a:rPr lang="en-GB" altLang="en-US" sz="2000" dirty="0" smtClean="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prostorová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sí</a:t>
            </a:r>
            <a:r>
              <a:rPr lang="cs-CZ" altLang="en-US" sz="2000" dirty="0" smtClean="0">
                <a:latin typeface="Arial" panose="020B0604020202020204" pitchFamily="34" charset="0"/>
                <a:cs typeface="Arial" panose="020B0604020202020204" pitchFamily="34" charset="0"/>
              </a:rPr>
              <a:t>ť</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vazeb</a:t>
            </a:r>
            <a:r>
              <a:rPr lang="en-GB" altLang="en-US" sz="2000" dirty="0" smtClean="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formáln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soli </a:t>
            </a:r>
            <a:r>
              <a:rPr lang="en-GB" altLang="en-US" sz="2000" dirty="0" err="1" smtClean="0">
                <a:latin typeface="Arial" panose="020B0604020202020204" pitchFamily="34" charset="0"/>
                <a:cs typeface="Arial" panose="020B0604020202020204" pitchFamily="34" charset="0"/>
              </a:rPr>
              <a:t>methanu</a:t>
            </a:r>
            <a:r>
              <a:rPr lang="en-GB" altLang="en-US" sz="2000" dirty="0" smtClean="0">
                <a:latin typeface="Arial" panose="020B0604020202020204" pitchFamily="34" charset="0"/>
                <a:cs typeface="Arial" panose="020B0604020202020204" pitchFamily="34" charset="0"/>
              </a:rPr>
              <a:t> s </a:t>
            </a:r>
            <a:r>
              <a:rPr lang="en-GB" altLang="en-US" sz="2000" dirty="0" err="1" smtClean="0">
                <a:latin typeface="Arial" panose="020B0604020202020204" pitchFamily="34" charset="0"/>
                <a:cs typeface="Arial" panose="020B0604020202020204" pitchFamily="34" charset="0"/>
              </a:rPr>
              <a:t>málo</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elektropoz</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kovy</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neoby</a:t>
            </a:r>
            <a:r>
              <a:rPr lang="cs-CZ" altLang="en-US" sz="2000" dirty="0" err="1" smtClean="0">
                <a:latin typeface="Arial" panose="020B0604020202020204" pitchFamily="34" charset="0"/>
                <a:cs typeface="Arial" panose="020B0604020202020204" pitchFamily="34" charset="0"/>
              </a:rPr>
              <a:t>čejně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tvrdé</a:t>
            </a:r>
            <a:r>
              <a:rPr lang="en-GB" altLang="en-US" sz="2000" dirty="0" smtClean="0">
                <a:latin typeface="Arial" panose="020B0604020202020204" pitchFamily="34" charset="0"/>
                <a:cs typeface="Arial" panose="020B0604020202020204" pitchFamily="34" charset="0"/>
              </a:rPr>
              <a:t>, t</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žkotavitelné</a:t>
            </a:r>
            <a:r>
              <a:rPr lang="en-GB" altLang="en-US" sz="2000" dirty="0" smtClean="0">
                <a:latin typeface="Arial" panose="020B0604020202020204" pitchFamily="34" charset="0"/>
                <a:cs typeface="Arial" panose="020B0604020202020204" pitchFamily="34" charset="0"/>
              </a:rPr>
              <a:t> a </a:t>
            </a:r>
            <a:r>
              <a:rPr lang="en-GB" altLang="en-US" sz="2000" dirty="0" err="1" smtClean="0">
                <a:latin typeface="Arial" panose="020B0604020202020204" pitchFamily="34" charset="0"/>
                <a:cs typeface="Arial" panose="020B0604020202020204" pitchFamily="34" charset="0"/>
              </a:rPr>
              <a:t>málo</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reaktivní</a:t>
            </a:r>
            <a:r>
              <a:rPr lang="cs-CZ" altLang="en-US" sz="2000" dirty="0" smtClean="0">
                <a:latin typeface="Arial" panose="020B0604020202020204" pitchFamily="34" charset="0"/>
                <a:cs typeface="Arial" panose="020B0604020202020204" pitchFamily="34" charset="0"/>
              </a:rPr>
              <a:t>.</a:t>
            </a:r>
          </a:p>
          <a:p>
            <a:pPr>
              <a:buNone/>
            </a:pPr>
            <a:r>
              <a:rPr lang="en-GB" altLang="en-US" sz="2000" dirty="0">
                <a:latin typeface="Arial" panose="020B0604020202020204" pitchFamily="34" charset="0"/>
                <a:cs typeface="Arial" panose="020B0604020202020204" pitchFamily="34" charset="0"/>
              </a:rPr>
              <a:t>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které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karbidy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schopné</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horka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hydrolyzovat</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Al</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C</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+ 12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Al(OH)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+ 3 CH</a:t>
            </a:r>
            <a:r>
              <a:rPr lang="en-GB" altLang="en-US" sz="2000" baseline="-25000" dirty="0">
                <a:latin typeface="Arial" panose="020B0604020202020204" pitchFamily="34" charset="0"/>
                <a:cs typeface="Arial" panose="020B0604020202020204" pitchFamily="34" charset="0"/>
              </a:rPr>
              <a:t>4</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b="1"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smtClean="0">
                <a:latin typeface="Arial" panose="020B0604020202020204" pitchFamily="34" charset="0"/>
                <a:cs typeface="Arial" panose="020B0604020202020204" pitchFamily="34" charset="0"/>
              </a:rPr>
              <a:t>Karbid</a:t>
            </a:r>
            <a:r>
              <a:rPr lang="en-GB" altLang="en-US" sz="2000" b="1" dirty="0" smtClean="0">
                <a:latin typeface="Arial" panose="020B0604020202020204" pitchFamily="34" charset="0"/>
                <a:cs typeface="Arial" panose="020B0604020202020204" pitchFamily="34" charset="0"/>
              </a:rPr>
              <a:t> </a:t>
            </a:r>
            <a:r>
              <a:rPr lang="en-GB" altLang="en-US" sz="2000" b="1" dirty="0" smtClean="0">
                <a:latin typeface="Arial" panose="020B0604020202020204" pitchFamily="34" charset="0"/>
                <a:cs typeface="Arial" panose="020B0604020202020204" pitchFamily="34" charset="0"/>
              </a:rPr>
              <a:t>k</a:t>
            </a:r>
            <a:r>
              <a:rPr lang="cs-CZ" altLang="en-US" sz="2000" b="1" dirty="0" smtClean="0">
                <a:latin typeface="Arial" panose="020B0604020202020204" pitchFamily="34" charset="0"/>
                <a:cs typeface="Arial" panose="020B0604020202020204" pitchFamily="34" charset="0"/>
              </a:rPr>
              <a:t>ř</a:t>
            </a:r>
            <a:r>
              <a:rPr lang="en-GB" altLang="en-US" sz="2000" b="1" dirty="0" err="1" smtClean="0">
                <a:latin typeface="Arial" panose="020B0604020202020204" pitchFamily="34" charset="0"/>
                <a:cs typeface="Arial" panose="020B0604020202020204" pitchFamily="34" charset="0"/>
              </a:rPr>
              <a:t>emi</a:t>
            </a:r>
            <a:r>
              <a:rPr lang="cs-CZ" altLang="en-US" sz="2000" b="1" dirty="0" smtClean="0">
                <a:latin typeface="Arial" panose="020B0604020202020204" pitchFamily="34" charset="0"/>
                <a:cs typeface="Arial" panose="020B0604020202020204" pitchFamily="34" charset="0"/>
              </a:rPr>
              <a:t>č</a:t>
            </a:r>
            <a:r>
              <a:rPr lang="en-GB" altLang="en-US" sz="2000" b="1" dirty="0" err="1" smtClean="0">
                <a:latin typeface="Arial" panose="020B0604020202020204" pitchFamily="34" charset="0"/>
                <a:cs typeface="Arial" panose="020B0604020202020204" pitchFamily="34" charset="0"/>
              </a:rPr>
              <a:t>itý</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karborundum</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SiC</a:t>
            </a:r>
            <a:endParaRPr lang="en-GB" altLang="en-US" sz="2000" b="1"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velmi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tvrdý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brusný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materiál</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solidFill>
                <a:srgbClr val="FF0000"/>
              </a:solidFill>
              <a:latin typeface="Arial" panose="020B0604020202020204" pitchFamily="34" charset="0"/>
              <a:cs typeface="Arial" panose="020B0604020202020204" pitchFamily="34" charset="0"/>
            </a:endParaRPr>
          </a:p>
          <a:p>
            <a:pPr>
              <a:buNone/>
            </a:pPr>
            <a:r>
              <a:rPr lang="en-GB" altLang="en-US" sz="2000" b="1" dirty="0" err="1">
                <a:latin typeface="Arial" panose="020B0604020202020204" pitchFamily="34" charset="0"/>
                <a:cs typeface="Arial" panose="020B0604020202020204" pitchFamily="34" charset="0"/>
              </a:rPr>
              <a:t>Karbid</a:t>
            </a:r>
            <a:r>
              <a:rPr lang="en-GB" altLang="en-US" sz="2000" b="1" dirty="0">
                <a:latin typeface="Arial" panose="020B0604020202020204" pitchFamily="34" charset="0"/>
                <a:cs typeface="Arial" panose="020B0604020202020204" pitchFamily="34" charset="0"/>
              </a:rPr>
              <a:t> </a:t>
            </a:r>
            <a:r>
              <a:rPr lang="cs-CZ" altLang="en-US" sz="2000" b="1" dirty="0" err="1" smtClean="0">
                <a:latin typeface="Arial" panose="020B0604020202020204" pitchFamily="34" charset="0"/>
                <a:cs typeface="Arial" panose="020B0604020202020204" pitchFamily="34" charset="0"/>
              </a:rPr>
              <a:t>wolfamu</a:t>
            </a:r>
            <a:r>
              <a:rPr lang="en-GB" altLang="en-US" sz="2000" b="1" dirty="0" smtClean="0">
                <a:latin typeface="Arial" panose="020B0604020202020204" pitchFamily="34" charset="0"/>
                <a:cs typeface="Arial" panose="020B0604020202020204" pitchFamily="34" charset="0"/>
              </a:rPr>
              <a:t> </a:t>
            </a:r>
            <a:r>
              <a:rPr lang="cs-CZ" altLang="en-US" sz="2000" b="1" dirty="0" smtClean="0">
                <a:latin typeface="Arial" panose="020B0604020202020204" pitchFamily="34" charset="0"/>
                <a:cs typeface="Arial" panose="020B0604020202020204" pitchFamily="34" charset="0"/>
              </a:rPr>
              <a:t>W</a:t>
            </a:r>
            <a:r>
              <a:rPr lang="en-GB" altLang="en-US" sz="2000" b="1" dirty="0" smtClean="0">
                <a:latin typeface="Arial" panose="020B0604020202020204" pitchFamily="34" charset="0"/>
                <a:cs typeface="Arial" panose="020B0604020202020204" pitchFamily="34" charset="0"/>
              </a:rPr>
              <a:t>C</a:t>
            </a:r>
            <a:endParaRPr lang="en-GB" altLang="en-US" sz="2000" b="1" dirty="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tvrdý</a:t>
            </a:r>
            <a:r>
              <a:rPr lang="en-GB" altLang="en-US"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obráběcí a chirurgické nástroje, </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aseline="-25000" dirty="0" smtClean="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09384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304800"/>
            <a:ext cx="8839200" cy="6370975"/>
          </a:xfrm>
          <a:prstGeom prst="rect">
            <a:avLst/>
          </a:prstGeom>
        </p:spPr>
        <p:txBody>
          <a:bodyPr wrap="square">
            <a:spAutoFit/>
          </a:bodyPr>
          <a:lstStyle/>
          <a:p>
            <a:r>
              <a:rPr lang="en-GB" altLang="en-US" sz="2000" dirty="0">
                <a:latin typeface="Arial" panose="020B0604020202020204" pitchFamily="34" charset="0"/>
                <a:cs typeface="Arial" panose="020B0604020202020204" pitchFamily="34" charset="0"/>
              </a:rPr>
              <a:t>4) </a:t>
            </a:r>
            <a:r>
              <a:rPr lang="en-GB" altLang="en-US" sz="2000" b="1" dirty="0" err="1">
                <a:latin typeface="Arial" panose="020B0604020202020204" pitchFamily="34" charset="0"/>
                <a:cs typeface="Arial" panose="020B0604020202020204" pitchFamily="34" charset="0"/>
              </a:rPr>
              <a:t>Karbidy</a:t>
            </a:r>
            <a:r>
              <a:rPr lang="en-GB" altLang="en-US" sz="2000" b="1" dirty="0">
                <a:latin typeface="Arial" panose="020B0604020202020204" pitchFamily="34" charset="0"/>
                <a:cs typeface="Arial" panose="020B0604020202020204" pitchFamily="34" charset="0"/>
              </a:rPr>
              <a:t> s </a:t>
            </a:r>
            <a:r>
              <a:rPr lang="en-GB" altLang="en-US" sz="2000" b="1" dirty="0" err="1">
                <a:latin typeface="Arial" panose="020B0604020202020204" pitchFamily="34" charset="0"/>
                <a:cs typeface="Arial" panose="020B0604020202020204" pitchFamily="34" charset="0"/>
              </a:rPr>
              <a:t>intersticiálními</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vmeze</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enými</a:t>
            </a:r>
            <a:r>
              <a:rPr lang="en-GB" altLang="en-US" sz="2000" b="1" dirty="0">
                <a:latin typeface="Arial" panose="020B0604020202020204" pitchFamily="34" charset="0"/>
                <a:cs typeface="Arial" panose="020B0604020202020204" pitchFamily="34" charset="0"/>
              </a:rPr>
              <a:t>) atomy </a:t>
            </a:r>
            <a:r>
              <a:rPr lang="en-GB" altLang="en-US" sz="2000" b="1" dirty="0" err="1">
                <a:latin typeface="Arial" panose="020B0604020202020204" pitchFamily="34" charset="0"/>
                <a:cs typeface="Arial" panose="020B0604020202020204" pitchFamily="34" charset="0"/>
              </a:rPr>
              <a:t>uhlíku</a:t>
            </a:r>
            <a:r>
              <a:rPr lang="en-GB" altLang="en-US" sz="2000" dirty="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nap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TiC</a:t>
            </a:r>
            <a:r>
              <a:rPr lang="en-GB" altLang="en-US" sz="2000" dirty="0">
                <a:latin typeface="Arial" panose="020B0604020202020204" pitchFamily="34" charset="0"/>
                <a:cs typeface="Arial" panose="020B0604020202020204" pitchFamily="34" charset="0"/>
              </a:rPr>
              <a:t>, VC, </a:t>
            </a:r>
            <a:r>
              <a:rPr lang="en-GB" altLang="en-US" sz="2000" dirty="0" err="1">
                <a:latin typeface="Arial" panose="020B0604020202020204" pitchFamily="34" charset="0"/>
                <a:cs typeface="Arial" panose="020B0604020202020204" pitchFamily="34" charset="0"/>
              </a:rPr>
              <a:t>MoC</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apod</a:t>
            </a:r>
            <a:r>
              <a:rPr lang="en-GB" altLang="en-US" sz="2000" dirty="0">
                <a:latin typeface="Arial" panose="020B0604020202020204" pitchFamily="34" charset="0"/>
                <a:cs typeface="Arial" panose="020B0604020202020204" pitchFamily="34" charset="0"/>
              </a:rPr>
              <a:t>.</a:t>
            </a:r>
          </a:p>
          <a:p>
            <a:r>
              <a:rPr lang="cs-CZ" altLang="en-US"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krystalové</a:t>
            </a:r>
            <a:r>
              <a:rPr lang="en-GB" altLang="en-US" sz="2000" dirty="0">
                <a:latin typeface="Arial" panose="020B0604020202020204" pitchFamily="34" charset="0"/>
                <a:cs typeface="Arial" panose="020B0604020202020204" pitchFamily="34" charset="0"/>
              </a:rPr>
              <a:t> m</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ížky</a:t>
            </a:r>
            <a:r>
              <a:rPr lang="en-GB" altLang="en-US" sz="2000" dirty="0">
                <a:latin typeface="Arial" panose="020B0604020202020204" pitchFamily="34" charset="0"/>
                <a:cs typeface="Arial" panose="020B0604020202020204" pitchFamily="34" charset="0"/>
              </a:rPr>
              <a:t> 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žších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schopné</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ijímat</a:t>
            </a:r>
            <a:r>
              <a:rPr lang="en-GB" altLang="en-US" sz="2000" dirty="0">
                <a:latin typeface="Arial" panose="020B0604020202020204" pitchFamily="34" charset="0"/>
                <a:cs typeface="Arial" panose="020B0604020202020204" pitchFamily="34" charset="0"/>
              </a:rPr>
              <a:t> do </a:t>
            </a:r>
            <a:r>
              <a:rPr lang="en-GB" altLang="en-US" sz="2000" dirty="0" err="1">
                <a:latin typeface="Arial" panose="020B0604020202020204" pitchFamily="34" charset="0"/>
                <a:cs typeface="Arial" panose="020B0604020202020204" pitchFamily="34" charset="0"/>
              </a:rPr>
              <a:t>mezia</a:t>
            </a:r>
            <a:r>
              <a:rPr lang="cs-CZ" altLang="en-US" sz="2000" dirty="0">
                <a:latin typeface="Arial" panose="020B0604020202020204" pitchFamily="34" charset="0"/>
                <a:cs typeface="Arial" panose="020B0604020202020204" pitchFamily="34" charset="0"/>
              </a:rPr>
              <a:t>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dutin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malé</a:t>
            </a:r>
            <a:r>
              <a:rPr lang="en-GB" altLang="en-US" sz="2000" dirty="0">
                <a:latin typeface="Arial" panose="020B0604020202020204" pitchFamily="34" charset="0"/>
                <a:cs typeface="Arial" panose="020B0604020202020204" pitchFamily="34" charset="0"/>
              </a:rPr>
              <a:t> atomy </a:t>
            </a:r>
            <a:r>
              <a:rPr lang="en-GB" altLang="en-US" sz="2000" dirty="0" err="1">
                <a:latin typeface="Arial" panose="020B0604020202020204" pitchFamily="34" charset="0"/>
                <a:cs typeface="Arial" panose="020B0604020202020204" pitchFamily="34" charset="0"/>
              </a:rPr>
              <a:t>uhlíku</a:t>
            </a:r>
            <a:endParaRPr lang="cs-CZ" altLang="en-US" sz="2000" dirty="0">
              <a:latin typeface="Arial" panose="020B0604020202020204" pitchFamily="34" charset="0"/>
              <a:cs typeface="Arial" panose="020B0604020202020204" pitchFamily="34" charset="0"/>
            </a:endParaRPr>
          </a:p>
          <a:p>
            <a:r>
              <a:rPr lang="cs-CZ" altLang="en-US"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v</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tšinou</a:t>
            </a:r>
            <a:r>
              <a:rPr lang="en-GB" altLang="en-US" sz="2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nestechiom</a:t>
            </a:r>
            <a:r>
              <a:rPr lang="cs-CZ" altLang="en-US" sz="2000" dirty="0" smtClean="0">
                <a:latin typeface="Arial" panose="020B0604020202020204" pitchFamily="34" charset="0"/>
                <a:cs typeface="Arial" panose="020B0604020202020204" pitchFamily="34" charset="0"/>
              </a:rPr>
              <a:t>etické</a:t>
            </a:r>
            <a:r>
              <a:rPr lang="en-GB" altLang="en-US" sz="2000" dirty="0" smtClean="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t</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žkotavitelné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tvrdé</a:t>
            </a:r>
            <a:r>
              <a:rPr lang="en-GB" altLang="en-US" sz="2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látky</a:t>
            </a:r>
            <a:r>
              <a:rPr lang="cs-CZ" altLang="en-US" sz="2000" dirty="0" smtClean="0">
                <a:latin typeface="Arial" panose="020B0604020202020204" pitchFamily="34" charset="0"/>
                <a:cs typeface="Arial" panose="020B0604020202020204" pitchFamily="34" charset="0"/>
              </a:rPr>
              <a:t>.</a:t>
            </a:r>
          </a:p>
          <a:p>
            <a:endParaRPr lang="cs-CZ" altLang="en-US" sz="2000" dirty="0">
              <a:latin typeface="Arial" panose="020B0604020202020204" pitchFamily="34" charset="0"/>
              <a:cs typeface="Arial" panose="020B0604020202020204" pitchFamily="34" charset="0"/>
            </a:endParaRPr>
          </a:p>
          <a:p>
            <a:endParaRPr lang="cs-CZ" altLang="en-US" sz="2000" dirty="0" smtClean="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a:p>
            <a:r>
              <a:rPr lang="cs-CZ" sz="2800" b="1" dirty="0">
                <a:latin typeface="Arial" panose="020B0604020202020204" pitchFamily="34" charset="0"/>
                <a:cs typeface="Arial" panose="020B0604020202020204" pitchFamily="34" charset="0"/>
              </a:rPr>
              <a:t>Silicidy</a:t>
            </a:r>
            <a:r>
              <a:rPr lang="cs-CZ" sz="2000" dirty="0">
                <a:latin typeface="Arial" panose="020B0604020202020204" pitchFamily="34" charset="0"/>
                <a:cs typeface="Arial" panose="020B0604020202020204" pitchFamily="34" charset="0"/>
              </a:rPr>
              <a:t>  </a:t>
            </a:r>
          </a:p>
          <a:p>
            <a:r>
              <a:rPr lang="cs-CZ" sz="2000" dirty="0" smtClean="0">
                <a:latin typeface="Arial" panose="020B0604020202020204" pitchFamily="34" charset="0"/>
                <a:cs typeface="Arial" panose="020B0604020202020204" pitchFamily="34" charset="0"/>
              </a:rPr>
              <a:t>   </a:t>
            </a:r>
          </a:p>
          <a:p>
            <a:r>
              <a:rPr lang="cs-CZ" sz="2000" dirty="0" smtClean="0">
                <a:latin typeface="Arial" panose="020B0604020202020204" pitchFamily="34" charset="0"/>
                <a:cs typeface="Arial" panose="020B0604020202020204" pitchFamily="34" charset="0"/>
              </a:rPr>
              <a:t>V </a:t>
            </a:r>
            <a:r>
              <a:rPr lang="cs-CZ" sz="2000" dirty="0">
                <a:latin typeface="Arial" panose="020B0604020202020204" pitchFamily="34" charset="0"/>
                <a:cs typeface="Arial" panose="020B0604020202020204" pitchFamily="34" charset="0"/>
              </a:rPr>
              <a:t>silicidech se vyskytují různé vazby od vodivých kovových struktur po kovalentní či iontové. Atomy křemíků mají ve struktuře silicidů rozmanité postavení, a to jako: </a:t>
            </a:r>
          </a:p>
          <a:p>
            <a:r>
              <a:rPr lang="cs-CZ" sz="2000" dirty="0">
                <a:latin typeface="Arial" panose="020B0604020202020204" pitchFamily="34" charset="0"/>
                <a:cs typeface="Arial" panose="020B0604020202020204" pitchFamily="34" charset="0"/>
              </a:rPr>
              <a:t>1. </a:t>
            </a:r>
            <a:r>
              <a:rPr lang="cs-CZ" sz="2000" i="1" dirty="0">
                <a:latin typeface="Arial" panose="020B0604020202020204" pitchFamily="34" charset="0"/>
                <a:cs typeface="Arial" panose="020B0604020202020204" pitchFamily="34" charset="0"/>
              </a:rPr>
              <a:t>samostatné atomy křemíku, </a:t>
            </a:r>
            <a:r>
              <a:rPr lang="cs-CZ" sz="2000" dirty="0">
                <a:latin typeface="Arial" panose="020B0604020202020204" pitchFamily="34" charset="0"/>
                <a:cs typeface="Arial" panose="020B0604020202020204" pitchFamily="34" charset="0"/>
              </a:rPr>
              <a:t>které existují v elektricky vodivých silicidech mědi (Cu</a:t>
            </a:r>
            <a:r>
              <a:rPr lang="cs-CZ" sz="2000" baseline="-25000" dirty="0">
                <a:latin typeface="Arial" panose="020B0604020202020204" pitchFamily="34" charset="0"/>
                <a:cs typeface="Arial" panose="020B0604020202020204" pitchFamily="34" charset="0"/>
              </a:rPr>
              <a:t>5</a:t>
            </a:r>
            <a:r>
              <a:rPr lang="cs-CZ" sz="2000" dirty="0">
                <a:latin typeface="Arial" panose="020B0604020202020204" pitchFamily="34" charset="0"/>
                <a:cs typeface="Arial" panose="020B0604020202020204" pitchFamily="34" charset="0"/>
              </a:rPr>
              <a:t>Si), vanadu, chromu a manganu ((</a:t>
            </a:r>
            <a:r>
              <a:rPr lang="cs-CZ" sz="2000" dirty="0" err="1">
                <a:latin typeface="Arial" panose="020B0604020202020204" pitchFamily="34" charset="0"/>
                <a:cs typeface="Arial" panose="020B0604020202020204" pitchFamily="34" charset="0"/>
              </a:rPr>
              <a:t>V,Cr,Mn</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 železa (Fe</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 manganu (Mn</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 a v nevodivých silicidech </a:t>
            </a:r>
            <a:r>
              <a:rPr lang="cs-CZ" sz="2000" dirty="0" smtClean="0">
                <a:latin typeface="Arial" panose="020B0604020202020204" pitchFamily="34" charset="0"/>
                <a:cs typeface="Arial" panose="020B0604020202020204" pitchFamily="34" charset="0"/>
              </a:rPr>
              <a:t>(</a:t>
            </a:r>
            <a:r>
              <a:rPr lang="cs-CZ" sz="2000" dirty="0" err="1" smtClean="0">
                <a:latin typeface="Arial" panose="020B0604020202020204" pitchFamily="34" charset="0"/>
                <a:cs typeface="Arial" panose="020B0604020202020204" pitchFamily="34" charset="0"/>
              </a:rPr>
              <a:t>Mg,Ge,Sn,Pb</a:t>
            </a:r>
            <a:r>
              <a:rPr lang="cs-CZ" sz="2000" dirty="0" smtClean="0">
                <a:latin typeface="Arial" panose="020B0604020202020204" pitchFamily="34" charset="0"/>
                <a:cs typeface="Arial" panose="020B0604020202020204" pitchFamily="34" charset="0"/>
              </a:rPr>
              <a:t>)</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Si</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a:t>
            </a:r>
            <a:r>
              <a:rPr lang="cs-CZ" sz="2000" dirty="0" err="1" smtClean="0">
                <a:latin typeface="Arial" panose="020B0604020202020204" pitchFamily="34" charset="0"/>
                <a:cs typeface="Arial" panose="020B0604020202020204" pitchFamily="34" charset="0"/>
              </a:rPr>
              <a:t>Ca,Ru,Ce,Rh,Ir,Ni</a:t>
            </a:r>
            <a:r>
              <a:rPr lang="cs-CZ" sz="2000" dirty="0" smtClean="0">
                <a:latin typeface="Arial" panose="020B0604020202020204" pitchFamily="34" charset="0"/>
                <a:cs typeface="Arial" panose="020B0604020202020204" pitchFamily="34" charset="0"/>
              </a:rPr>
              <a:t>)</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Si</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2. </a:t>
            </a:r>
            <a:r>
              <a:rPr lang="cs-CZ" sz="2000" i="1" dirty="0">
                <a:latin typeface="Arial" panose="020B0604020202020204" pitchFamily="34" charset="0"/>
                <a:cs typeface="Arial" panose="020B0604020202020204" pitchFamily="34" charset="0"/>
              </a:rPr>
              <a:t>křemíkové dvojice Si</a:t>
            </a:r>
            <a:r>
              <a:rPr lang="cs-CZ" sz="2000" i="1"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které existují v silicidech uranu (U</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hafnia a thoria</a:t>
            </a:r>
          </a:p>
          <a:p>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938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47536" y="152400"/>
            <a:ext cx="8813260" cy="5324535"/>
          </a:xfrm>
          <a:prstGeom prst="rect">
            <a:avLst/>
          </a:prstGeom>
          <a:noFill/>
        </p:spPr>
        <p:txBody>
          <a:bodyPr wrap="square" rtlCol="0">
            <a:spAutoFit/>
          </a:bodyPr>
          <a:lstStyle/>
          <a:p>
            <a:r>
              <a:rPr lang="cs-CZ" sz="2000" dirty="0" smtClean="0">
                <a:latin typeface="Arial" panose="020B0604020202020204" pitchFamily="34" charset="0"/>
                <a:cs typeface="Arial" panose="020B0604020202020204" pitchFamily="34" charset="0"/>
              </a:rPr>
              <a:t>3. </a:t>
            </a:r>
            <a:r>
              <a:rPr lang="cs-CZ" sz="2000" i="1" dirty="0" smtClean="0">
                <a:latin typeface="Arial" panose="020B0604020202020204" pitchFamily="34" charset="0"/>
                <a:cs typeface="Arial" panose="020B0604020202020204" pitchFamily="34" charset="0"/>
              </a:rPr>
              <a:t>křemíkové </a:t>
            </a:r>
            <a:r>
              <a:rPr lang="cs-CZ" sz="2000" i="1" dirty="0">
                <a:latin typeface="Arial" panose="020B0604020202020204" pitchFamily="34" charset="0"/>
                <a:cs typeface="Arial" panose="020B0604020202020204" pitchFamily="34" charset="0"/>
              </a:rPr>
              <a:t>tetraedry Si</a:t>
            </a:r>
            <a:r>
              <a:rPr lang="cs-CZ" sz="2000" i="1"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které existují v silicidech draslíku (</a:t>
            </a:r>
            <a:r>
              <a:rPr lang="cs-CZ" sz="2000" dirty="0" err="1">
                <a:latin typeface="Arial" panose="020B0604020202020204" pitchFamily="34" charset="0"/>
                <a:cs typeface="Arial" panose="020B0604020202020204" pitchFamily="34" charset="0"/>
              </a:rPr>
              <a:t>KSi</a:t>
            </a:r>
            <a:r>
              <a:rPr lang="cs-CZ" sz="2000" dirty="0">
                <a:latin typeface="Arial" panose="020B0604020202020204" pitchFamily="34" charset="0"/>
                <a:cs typeface="Arial" panose="020B0604020202020204" pitchFamily="34" charset="0"/>
              </a:rPr>
              <a:t>), rubidia </a:t>
            </a:r>
            <a:r>
              <a:rPr lang="cs-CZ" sz="2000" dirty="0" smtClean="0">
                <a:latin typeface="Arial" panose="020B0604020202020204" pitchFamily="34" charset="0"/>
                <a:cs typeface="Arial" panose="020B0604020202020204" pitchFamily="34" charset="0"/>
              </a:rPr>
              <a:t>(</a:t>
            </a:r>
            <a:r>
              <a:rPr lang="cs-CZ" sz="2000" dirty="0" err="1" smtClean="0">
                <a:latin typeface="Arial" panose="020B0604020202020204" pitchFamily="34" charset="0"/>
                <a:cs typeface="Arial" panose="020B0604020202020204" pitchFamily="34" charset="0"/>
              </a:rPr>
              <a:t>RbSi</a:t>
            </a:r>
            <a:r>
              <a:rPr lang="cs-CZ" sz="2000" dirty="0">
                <a:latin typeface="Arial" panose="020B0604020202020204" pitchFamily="34" charset="0"/>
                <a:cs typeface="Arial" panose="020B0604020202020204" pitchFamily="34" charset="0"/>
              </a:rPr>
              <a:t>) a cesia </a:t>
            </a:r>
            <a:r>
              <a:rPr lang="cs-CZ" sz="2000" dirty="0" smtClean="0">
                <a:latin typeface="Arial" panose="020B0604020202020204" pitchFamily="34" charset="0"/>
                <a:cs typeface="Arial" panose="020B0604020202020204" pitchFamily="34" charset="0"/>
              </a:rPr>
              <a:t>(</a:t>
            </a:r>
            <a:r>
              <a:rPr lang="cs-CZ" sz="2000" dirty="0" err="1" smtClean="0">
                <a:latin typeface="Arial" panose="020B0604020202020204" pitchFamily="34" charset="0"/>
                <a:cs typeface="Arial" panose="020B0604020202020204" pitchFamily="34" charset="0"/>
              </a:rPr>
              <a:t>CsSi</a:t>
            </a:r>
            <a:r>
              <a:rPr lang="cs-CZ" sz="2000" dirty="0">
                <a:latin typeface="Arial" panose="020B0604020202020204" pitchFamily="34" charset="0"/>
                <a:cs typeface="Arial" panose="020B0604020202020204" pitchFamily="34" charset="0"/>
              </a:rPr>
              <a:t>)</a:t>
            </a:r>
          </a:p>
          <a:p>
            <a:r>
              <a:rPr lang="cs-CZ" sz="2000" dirty="0" smtClean="0">
                <a:latin typeface="Arial" panose="020B0604020202020204" pitchFamily="34" charset="0"/>
                <a:cs typeface="Arial" panose="020B0604020202020204" pitchFamily="34" charset="0"/>
              </a:rPr>
              <a:t>4. </a:t>
            </a:r>
            <a:r>
              <a:rPr lang="cs-CZ" sz="2000" i="1" dirty="0" smtClean="0">
                <a:latin typeface="Arial" panose="020B0604020202020204" pitchFamily="34" charset="0"/>
                <a:cs typeface="Arial" panose="020B0604020202020204" pitchFamily="34" charset="0"/>
              </a:rPr>
              <a:t>křemíkové </a:t>
            </a:r>
            <a:r>
              <a:rPr lang="cs-CZ" sz="2000" i="1" dirty="0">
                <a:latin typeface="Arial" panose="020B0604020202020204" pitchFamily="34" charset="0"/>
                <a:cs typeface="Arial" panose="020B0604020202020204" pitchFamily="34" charset="0"/>
              </a:rPr>
              <a:t>řetězce Si</a:t>
            </a:r>
            <a:r>
              <a:rPr lang="cs-CZ" sz="2000" i="1" baseline="-25000" dirty="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 které existují v silicidech uranu (</a:t>
            </a:r>
            <a:r>
              <a:rPr lang="cs-CZ" sz="2000" dirty="0" err="1">
                <a:latin typeface="Arial" panose="020B0604020202020204" pitchFamily="34" charset="0"/>
                <a:cs typeface="Arial" panose="020B0604020202020204" pitchFamily="34" charset="0"/>
              </a:rPr>
              <a:t>USi</a:t>
            </a:r>
            <a:r>
              <a:rPr lang="cs-CZ" sz="2000" dirty="0">
                <a:latin typeface="Arial" panose="020B0604020202020204" pitchFamily="34" charset="0"/>
                <a:cs typeface="Arial" panose="020B0604020202020204" pitchFamily="34" charset="0"/>
              </a:rPr>
              <a:t>), titanu, zirkonia, hafnia, thoria, ceru a plutonia (Ti, </a:t>
            </a:r>
            <a:r>
              <a:rPr lang="cs-CZ" sz="2000" dirty="0" err="1" smtClean="0">
                <a:latin typeface="Arial" panose="020B0604020202020204" pitchFamily="34" charset="0"/>
                <a:cs typeface="Arial" panose="020B0604020202020204" pitchFamily="34" charset="0"/>
              </a:rPr>
              <a:t>Zr</a:t>
            </a:r>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Hf</a:t>
            </a:r>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Th</a:t>
            </a:r>
            <a:r>
              <a:rPr lang="cs-CZ" sz="2000" dirty="0" smtClean="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Ce</a:t>
            </a:r>
            <a:r>
              <a:rPr lang="cs-CZ" sz="2000" dirty="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Pu</a:t>
            </a:r>
            <a:r>
              <a:rPr lang="cs-CZ" sz="2000" dirty="0" smtClean="0">
                <a:latin typeface="Arial" panose="020B0604020202020204" pitchFamily="34" charset="0"/>
                <a:cs typeface="Arial" panose="020B0604020202020204" pitchFamily="34" charset="0"/>
              </a:rPr>
              <a:t>)Si</a:t>
            </a:r>
            <a:r>
              <a:rPr lang="cs-CZ" sz="2000" dirty="0">
                <a:latin typeface="Arial" panose="020B0604020202020204" pitchFamily="34" charset="0"/>
                <a:cs typeface="Arial" panose="020B0604020202020204" pitchFamily="34" charset="0"/>
              </a:rPr>
              <a:t>, vápníku (</a:t>
            </a:r>
            <a:r>
              <a:rPr lang="cs-CZ" sz="2000" dirty="0" err="1">
                <a:latin typeface="Arial" panose="020B0604020202020204" pitchFamily="34" charset="0"/>
                <a:cs typeface="Arial" panose="020B0604020202020204" pitchFamily="34" charset="0"/>
              </a:rPr>
              <a:t>CaSi</a:t>
            </a:r>
            <a:r>
              <a:rPr lang="cs-CZ" sz="2000" dirty="0">
                <a:latin typeface="Arial" panose="020B0604020202020204" pitchFamily="34" charset="0"/>
                <a:cs typeface="Arial" panose="020B0604020202020204" pitchFamily="34" charset="0"/>
              </a:rPr>
              <a:t>), stroncia </a:t>
            </a:r>
            <a:r>
              <a:rPr lang="cs-CZ" sz="2000" dirty="0" smtClean="0">
                <a:latin typeface="Arial" panose="020B0604020202020204" pitchFamily="34" charset="0"/>
                <a:cs typeface="Arial" panose="020B0604020202020204" pitchFamily="34" charset="0"/>
              </a:rPr>
              <a:t>(</a:t>
            </a:r>
            <a:r>
              <a:rPr lang="cs-CZ" sz="2000" dirty="0" err="1" smtClean="0">
                <a:latin typeface="Arial" panose="020B0604020202020204" pitchFamily="34" charset="0"/>
                <a:cs typeface="Arial" panose="020B0604020202020204" pitchFamily="34" charset="0"/>
              </a:rPr>
              <a:t>SrSi</a:t>
            </a:r>
            <a:r>
              <a:rPr lang="cs-CZ" sz="2000" dirty="0">
                <a:latin typeface="Arial" panose="020B0604020202020204" pitchFamily="34" charset="0"/>
                <a:cs typeface="Arial" panose="020B0604020202020204" pitchFamily="34" charset="0"/>
              </a:rPr>
              <a:t>) a yttria </a:t>
            </a:r>
            <a:r>
              <a:rPr lang="cs-CZ" sz="2000" dirty="0" smtClean="0">
                <a:latin typeface="Arial" panose="020B0604020202020204" pitchFamily="34" charset="0"/>
                <a:cs typeface="Arial" panose="020B0604020202020204" pitchFamily="34" charset="0"/>
              </a:rPr>
              <a:t>(</a:t>
            </a:r>
            <a:r>
              <a:rPr lang="cs-CZ" sz="2000" dirty="0" err="1">
                <a:latin typeface="Arial" panose="020B0604020202020204" pitchFamily="34" charset="0"/>
                <a:cs typeface="Arial" panose="020B0604020202020204" pitchFamily="34" charset="0"/>
              </a:rPr>
              <a:t>Y</a:t>
            </a:r>
            <a:r>
              <a:rPr lang="cs-CZ" sz="2000" dirty="0" err="1" smtClean="0">
                <a:latin typeface="Arial" panose="020B0604020202020204" pitchFamily="34" charset="0"/>
                <a:cs typeface="Arial" panose="020B0604020202020204" pitchFamily="34" charset="0"/>
              </a:rPr>
              <a:t>Si</a:t>
            </a:r>
            <a:r>
              <a:rPr lang="cs-CZ" sz="2000" dirty="0">
                <a:latin typeface="Arial" panose="020B0604020202020204" pitchFamily="34" charset="0"/>
                <a:cs typeface="Arial" panose="020B0604020202020204" pitchFamily="34" charset="0"/>
              </a:rPr>
              <a:t>)</a:t>
            </a:r>
          </a:p>
          <a:p>
            <a:r>
              <a:rPr lang="cs-CZ" sz="2000" dirty="0" smtClean="0">
                <a:latin typeface="Arial" panose="020B0604020202020204" pitchFamily="34" charset="0"/>
                <a:cs typeface="Arial" panose="020B0604020202020204" pitchFamily="34" charset="0"/>
              </a:rPr>
              <a:t>5. </a:t>
            </a:r>
            <a:r>
              <a:rPr lang="cs-CZ" sz="2000" i="1" dirty="0" smtClean="0">
                <a:latin typeface="Arial" panose="020B0604020202020204" pitchFamily="34" charset="0"/>
                <a:cs typeface="Arial" panose="020B0604020202020204" pitchFamily="34" charset="0"/>
              </a:rPr>
              <a:t>rovinné </a:t>
            </a:r>
            <a:r>
              <a:rPr lang="cs-CZ" sz="2000" i="1" dirty="0">
                <a:latin typeface="Arial" panose="020B0604020202020204" pitchFamily="34" charset="0"/>
                <a:cs typeface="Arial" panose="020B0604020202020204" pitchFamily="34" charset="0"/>
              </a:rPr>
              <a:t>hexagonální grafitu podobné vrstvy atomů Si</a:t>
            </a:r>
            <a:r>
              <a:rPr lang="cs-CZ" sz="2000" dirty="0">
                <a:latin typeface="Arial" panose="020B0604020202020204" pitchFamily="34" charset="0"/>
                <a:cs typeface="Arial" panose="020B0604020202020204" pitchFamily="34" charset="0"/>
              </a:rPr>
              <a:t>, které existují u silicidu uranu </a:t>
            </a:r>
            <a:r>
              <a:rPr lang="el-GR" sz="2000" dirty="0">
                <a:latin typeface="Arial" panose="020B0604020202020204" pitchFamily="34" charset="0"/>
                <a:cs typeface="Arial" panose="020B0604020202020204" pitchFamily="34" charset="0"/>
              </a:rPr>
              <a:t>β-</a:t>
            </a:r>
            <a:r>
              <a:rPr lang="cs-CZ" sz="2000" dirty="0">
                <a:latin typeface="Arial" panose="020B0604020202020204" pitchFamily="34" charset="0"/>
                <a:cs typeface="Arial" panose="020B0604020202020204" pitchFamily="34" charset="0"/>
              </a:rPr>
              <a:t>USi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u silicidů lanthanoidů a dalších aktinoidů a ve zvrásněné podobě u silicidu vápníku CaSi</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6. </a:t>
            </a:r>
            <a:r>
              <a:rPr lang="cs-CZ" sz="2000" i="1" dirty="0" smtClean="0">
                <a:latin typeface="Arial" panose="020B0604020202020204" pitchFamily="34" charset="0"/>
                <a:cs typeface="Arial" panose="020B0604020202020204" pitchFamily="34" charset="0"/>
              </a:rPr>
              <a:t>otevřené </a:t>
            </a:r>
            <a:r>
              <a:rPr lang="cs-CZ" sz="2000" i="1" dirty="0">
                <a:latin typeface="Arial" panose="020B0604020202020204" pitchFamily="34" charset="0"/>
                <a:cs typeface="Arial" panose="020B0604020202020204" pitchFamily="34" charset="0"/>
              </a:rPr>
              <a:t>trojrozměrné skelety atomů Si</a:t>
            </a:r>
            <a:r>
              <a:rPr lang="cs-CZ" sz="2000" dirty="0">
                <a:latin typeface="Arial" panose="020B0604020202020204" pitchFamily="34" charset="0"/>
                <a:cs typeface="Arial" panose="020B0604020202020204" pitchFamily="34" charset="0"/>
              </a:rPr>
              <a:t>, které existují v silicidech stroncia SrSi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thoria ThSi</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uranu </a:t>
            </a:r>
            <a:r>
              <a:rPr lang="el-GR" sz="2000" dirty="0">
                <a:latin typeface="Arial" panose="020B0604020202020204" pitchFamily="34" charset="0"/>
                <a:cs typeface="Arial" panose="020B0604020202020204" pitchFamily="34" charset="0"/>
              </a:rPr>
              <a:t>α-</a:t>
            </a:r>
            <a:r>
              <a:rPr lang="cs-CZ" sz="2000" dirty="0">
                <a:latin typeface="Arial" panose="020B0604020202020204" pitchFamily="34" charset="0"/>
                <a:cs typeface="Arial" panose="020B0604020202020204" pitchFamily="34" charset="0"/>
              </a:rPr>
              <a:t>USi</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endParaRPr lang="cs-CZ" sz="2000" dirty="0" smtClean="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Silicid </a:t>
            </a:r>
            <a:r>
              <a:rPr lang="cs-CZ" sz="2000" b="1" dirty="0" smtClean="0">
                <a:latin typeface="Arial" panose="020B0604020202020204" pitchFamily="34" charset="0"/>
                <a:cs typeface="Arial" panose="020B0604020202020204" pitchFamily="34" charset="0"/>
              </a:rPr>
              <a:t>hořečnatý</a:t>
            </a:r>
            <a:r>
              <a:rPr lang="cs-CZ" sz="2000" dirty="0" smtClean="0">
                <a:latin typeface="Arial" panose="020B0604020202020204" pitchFamily="34" charset="0"/>
                <a:cs typeface="Arial" panose="020B0604020202020204" pitchFamily="34" charset="0"/>
              </a:rPr>
              <a:t> </a:t>
            </a:r>
            <a:r>
              <a:rPr lang="cs-CZ" sz="2000" b="1" dirty="0" smtClean="0">
                <a:latin typeface="Arial" panose="020B0604020202020204" pitchFamily="34" charset="0"/>
                <a:cs typeface="Arial" panose="020B0604020202020204" pitchFamily="34" charset="0"/>
              </a:rPr>
              <a:t>Mg</a:t>
            </a:r>
            <a:r>
              <a:rPr lang="cs-CZ" sz="2000" b="1" baseline="-25000" dirty="0" smtClean="0">
                <a:latin typeface="Arial" panose="020B0604020202020204" pitchFamily="34" charset="0"/>
                <a:cs typeface="Arial" panose="020B0604020202020204" pitchFamily="34" charset="0"/>
              </a:rPr>
              <a:t>2</a:t>
            </a:r>
            <a:r>
              <a:rPr lang="cs-CZ" sz="2000" b="1" dirty="0" smtClean="0">
                <a:latin typeface="Arial" panose="020B0604020202020204" pitchFamily="34" charset="0"/>
                <a:cs typeface="Arial" panose="020B0604020202020204" pitchFamily="34" charset="0"/>
              </a:rPr>
              <a:t>Si </a:t>
            </a:r>
            <a:endParaRPr lang="cs-CZ" sz="2000" b="1"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 černá </a:t>
            </a:r>
            <a:r>
              <a:rPr lang="cs-CZ" sz="2000" dirty="0">
                <a:latin typeface="Arial" panose="020B0604020202020204" pitchFamily="34" charset="0"/>
                <a:cs typeface="Arial" panose="020B0604020202020204" pitchFamily="34" charset="0"/>
              </a:rPr>
              <a:t>krystalická </a:t>
            </a:r>
            <a:r>
              <a:rPr lang="cs-CZ" sz="2000" dirty="0" smtClean="0">
                <a:latin typeface="Arial" panose="020B0604020202020204" pitchFamily="34" charset="0"/>
                <a:cs typeface="Arial" panose="020B0604020202020204" pitchFamily="34" charset="0"/>
              </a:rPr>
              <a:t>látka, s </a:t>
            </a:r>
            <a:r>
              <a:rPr lang="cs-CZ" sz="2000" dirty="0">
                <a:latin typeface="Arial" panose="020B0604020202020204" pitchFamily="34" charset="0"/>
                <a:cs typeface="Arial" panose="020B0604020202020204" pitchFamily="34" charset="0"/>
              </a:rPr>
              <a:t>kyselinou </a:t>
            </a:r>
            <a:r>
              <a:rPr lang="cs-CZ" sz="2000" dirty="0" smtClean="0">
                <a:latin typeface="Arial" panose="020B0604020202020204" pitchFamily="34" charset="0"/>
                <a:cs typeface="Arial" panose="020B0604020202020204" pitchFamily="34" charset="0"/>
              </a:rPr>
              <a:t>chlorovodíkovou </a:t>
            </a:r>
            <a:r>
              <a:rPr lang="cs-CZ" sz="2000" dirty="0">
                <a:latin typeface="Arial" panose="020B0604020202020204" pitchFamily="34" charset="0"/>
                <a:cs typeface="Arial" panose="020B0604020202020204" pitchFamily="34" charset="0"/>
              </a:rPr>
              <a:t>reaguje</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za vzniku </a:t>
            </a:r>
            <a:r>
              <a:rPr lang="cs-CZ" sz="2000" dirty="0" smtClean="0">
                <a:latin typeface="Arial" panose="020B0604020202020204" pitchFamily="34" charset="0"/>
                <a:cs typeface="Arial" panose="020B0604020202020204" pitchFamily="34" charset="0"/>
              </a:rPr>
              <a:t>silanu:</a:t>
            </a:r>
          </a:p>
          <a:p>
            <a:r>
              <a:rPr lang="cs-CZ" sz="2000" dirty="0" smtClean="0">
                <a:latin typeface="Arial" panose="020B0604020202020204" pitchFamily="34" charset="0"/>
                <a:cs typeface="Arial" panose="020B0604020202020204" pitchFamily="34" charset="0"/>
              </a:rPr>
              <a:t>		Mg</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Si </a:t>
            </a:r>
            <a:r>
              <a:rPr lang="cs-CZ" sz="2000" dirty="0">
                <a:latin typeface="Arial" panose="020B0604020202020204" pitchFamily="34" charset="0"/>
                <a:cs typeface="Arial" panose="020B0604020202020204" pitchFamily="34" charset="0"/>
              </a:rPr>
              <a:t>+ 4HCl → 2MgCl</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a:t>
            </a:r>
            <a:r>
              <a:rPr lang="cs-CZ" sz="2000" dirty="0" smtClean="0">
                <a:latin typeface="Arial" panose="020B0604020202020204" pitchFamily="34" charset="0"/>
                <a:cs typeface="Arial" panose="020B0604020202020204" pitchFamily="34" charset="0"/>
              </a:rPr>
              <a:t>SiH</a:t>
            </a:r>
            <a:r>
              <a:rPr lang="cs-CZ" sz="2000" baseline="-25000" dirty="0" smtClean="0">
                <a:latin typeface="Arial" panose="020B0604020202020204" pitchFamily="34" charset="0"/>
                <a:cs typeface="Arial" panose="020B0604020202020204" pitchFamily="34" charset="0"/>
              </a:rPr>
              <a:t>4</a:t>
            </a:r>
          </a:p>
          <a:p>
            <a:r>
              <a:rPr lang="cs-CZ" sz="2000" dirty="0" smtClean="0">
                <a:latin typeface="Arial" panose="020B0604020202020204" pitchFamily="34" charset="0"/>
                <a:cs typeface="Arial" panose="020B0604020202020204" pitchFamily="34" charset="0"/>
              </a:rPr>
              <a:t>Používá se na </a:t>
            </a:r>
            <a:r>
              <a:rPr lang="cs-CZ" sz="2000" dirty="0">
                <a:latin typeface="Arial" panose="020B0604020202020204" pitchFamily="34" charset="0"/>
                <a:cs typeface="Arial" panose="020B0604020202020204" pitchFamily="34" charset="0"/>
              </a:rPr>
              <a:t>laboratorní výrobu silanu a dá se používat i na výrobu jiných silicidů</a:t>
            </a:r>
            <a:r>
              <a:rPr lang="cs-CZ" sz="2000" dirty="0" smtClean="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62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57200" y="274638"/>
            <a:ext cx="8229600" cy="563562"/>
          </a:xfrm>
        </p:spPr>
        <p:txBody>
          <a:bodyPr>
            <a:normAutofit/>
          </a:bodyPr>
          <a:lstStyle/>
          <a:p>
            <a:pPr eaLnBrk="1" hangingPunct="1"/>
            <a:r>
              <a:rPr lang="en-GB" altLang="en-US" sz="2800" b="1" dirty="0" err="1" smtClean="0">
                <a:latin typeface="Arial" panose="020B0604020202020204" pitchFamily="34" charset="0"/>
                <a:cs typeface="Arial" panose="020B0604020202020204" pitchFamily="34" charset="0"/>
              </a:rPr>
              <a:t>Halogenidy</a:t>
            </a:r>
            <a:endParaRPr lang="cs-CZ" altLang="en-US" sz="2800" dirty="0" smtClean="0">
              <a:latin typeface="Arial" panose="020B0604020202020204" pitchFamily="34" charset="0"/>
              <a:cs typeface="Arial" panose="020B0604020202020204" pitchFamily="34" charset="0"/>
            </a:endParaRPr>
          </a:p>
        </p:txBody>
      </p:sp>
      <p:sp>
        <p:nvSpPr>
          <p:cNvPr id="22532" name="Rectangle 3"/>
          <p:cNvSpPr>
            <a:spLocks noGrp="1" noChangeArrowheads="1"/>
          </p:cNvSpPr>
          <p:nvPr>
            <p:ph type="body" idx="1"/>
          </p:nvPr>
        </p:nvSpPr>
        <p:spPr>
          <a:xfrm>
            <a:off x="76200" y="914400"/>
            <a:ext cx="8991600" cy="5867400"/>
          </a:xfrm>
        </p:spPr>
        <p:txBody>
          <a:bodyPr>
            <a:normAutofit/>
          </a:bodyPr>
          <a:lstStyle/>
          <a:p>
            <a:pPr marL="0" indent="0" algn="ctr" eaLnBrk="1" hangingPunct="1">
              <a:lnSpc>
                <a:spcPct val="90000"/>
              </a:lnSpc>
              <a:buNone/>
            </a:pPr>
            <a:r>
              <a:rPr lang="en-GB" altLang="en-US" sz="2000" b="1" dirty="0" err="1" smtClean="0">
                <a:latin typeface="Arial" panose="020B0604020202020204" pitchFamily="34" charset="0"/>
                <a:cs typeface="Arial" panose="020B0604020202020204" pitchFamily="34" charset="0"/>
              </a:rPr>
              <a:t>Uhlík</a:t>
            </a:r>
            <a:endParaRPr lang="en-GB" altLang="en-US" sz="2000"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stálost</a:t>
            </a: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t</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kavost</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energie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vazby</a:t>
            </a:r>
            <a:r>
              <a:rPr lang="en-GB" altLang="en-US" sz="2000" dirty="0" smtClean="0">
                <a:latin typeface="Arial" panose="020B0604020202020204" pitchFamily="34" charset="0"/>
                <a:cs typeface="Arial" panose="020B0604020202020204" pitchFamily="34" charset="0"/>
              </a:rPr>
              <a:t> C-X </a:t>
            </a:r>
            <a:r>
              <a:rPr lang="en-GB" altLang="en-US" sz="2000" dirty="0" err="1" smtClean="0">
                <a:latin typeface="Arial" panose="020B0604020202020204" pitchFamily="34" charset="0"/>
                <a:cs typeface="Arial" panose="020B0604020202020204" pitchFamily="34" charset="0"/>
              </a:rPr>
              <a:t>halogenid</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uhli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itých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klesá</a:t>
            </a:r>
            <a:r>
              <a:rPr lang="en-GB" altLang="en-US" sz="2000" dirty="0" smtClean="0">
                <a:latin typeface="Arial" panose="020B0604020202020204" pitchFamily="34" charset="0"/>
                <a:cs typeface="Arial" panose="020B0604020202020204" pitchFamily="34" charset="0"/>
              </a:rPr>
              <a:t> od </a:t>
            </a:r>
            <a:r>
              <a:rPr lang="en-GB" altLang="en-US" sz="2000" dirty="0" err="1" smtClean="0">
                <a:latin typeface="Arial" panose="020B0604020202020204" pitchFamily="34" charset="0"/>
                <a:cs typeface="Arial" panose="020B0604020202020204" pitchFamily="34" charset="0"/>
              </a:rPr>
              <a:t>fluoridu</a:t>
            </a:r>
            <a:r>
              <a:rPr lang="en-GB" altLang="en-US" sz="2000" dirty="0" smtClean="0">
                <a:latin typeface="Arial" panose="020B0604020202020204" pitchFamily="34" charset="0"/>
                <a:cs typeface="Arial" panose="020B0604020202020204" pitchFamily="34" charset="0"/>
              </a:rPr>
              <a:t> k </a:t>
            </a:r>
            <a:r>
              <a:rPr lang="en-GB" altLang="en-US" sz="2000" dirty="0" err="1" smtClean="0">
                <a:latin typeface="Arial" panose="020B0604020202020204" pitchFamily="34" charset="0"/>
                <a:cs typeface="Arial" panose="020B0604020202020204" pitchFamily="34" charset="0"/>
              </a:rPr>
              <a:t>jodidu</a:t>
            </a:r>
            <a:r>
              <a:rPr lang="en-GB" altLang="en-US" sz="2000" dirty="0" smtClean="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halogenidy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uhli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nepodléhají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hydrolyt</a:t>
            </a:r>
            <a:r>
              <a:rPr lang="cs-CZ" altLang="en-US" sz="2000" dirty="0" err="1" smtClean="0">
                <a:latin typeface="Arial" panose="020B0604020202020204" pitchFamily="34" charset="0"/>
                <a:cs typeface="Arial" panose="020B0604020202020204" pitchFamily="34" charset="0"/>
              </a:rPr>
              <a:t>ickému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rozkladu</a:t>
            </a:r>
            <a:endParaRPr lang="cs-CZ" altLang="en-US" sz="2000"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en-GB" altLang="en-US" sz="2000"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b="1" dirty="0" err="1" smtClean="0">
                <a:latin typeface="Arial" panose="020B0604020202020204" pitchFamily="34" charset="0"/>
                <a:cs typeface="Arial" panose="020B0604020202020204" pitchFamily="34" charset="0"/>
              </a:rPr>
              <a:t>Tetrafluormethan</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fluorid</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uhli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itý</a:t>
            </a:r>
            <a:r>
              <a:rPr lang="en-GB" altLang="en-US" sz="2000" dirty="0" smtClean="0">
                <a:latin typeface="Arial" panose="020B0604020202020204" pitchFamily="34" charset="0"/>
                <a:cs typeface="Arial" panose="020B0604020202020204" pitchFamily="34" charset="0"/>
              </a:rPr>
              <a:t>) CF</a:t>
            </a:r>
            <a:r>
              <a:rPr lang="en-GB" altLang="en-US" sz="2000" baseline="-25000" dirty="0" smtClean="0">
                <a:latin typeface="Arial" panose="020B0604020202020204" pitchFamily="34" charset="0"/>
                <a:cs typeface="Arial" panose="020B0604020202020204" pitchFamily="34" charset="0"/>
              </a:rPr>
              <a:t>4</a:t>
            </a:r>
          </a:p>
          <a:p>
            <a:pPr eaLnBrk="1" hangingPunct="1">
              <a:lnSpc>
                <a:spcPct val="90000"/>
              </a:lnSpc>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bezbarvý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velmi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stálý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plyn</a:t>
            </a:r>
            <a:r>
              <a:rPr lang="en-GB" altLang="en-US" sz="2000" dirty="0" smtClean="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en-GB" altLang="en-US" sz="2000"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b="1" dirty="0" err="1" smtClean="0">
                <a:latin typeface="Arial" panose="020B0604020202020204" pitchFamily="34" charset="0"/>
                <a:cs typeface="Arial" panose="020B0604020202020204" pitchFamily="34" charset="0"/>
              </a:rPr>
              <a:t>Tetrachlormethan</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t>
            </a:r>
            <a:r>
              <a:rPr lang="en-GB" altLang="en-US" sz="2000" dirty="0" err="1" smtClean="0">
                <a:latin typeface="Arial" panose="020B0604020202020204" pitchFamily="34" charset="0"/>
                <a:cs typeface="Arial" panose="020B0604020202020204" pitchFamily="34" charset="0"/>
              </a:rPr>
              <a:t>chlorid</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uhli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itý</a:t>
            </a:r>
            <a:r>
              <a:rPr lang="en-GB" altLang="en-US" sz="2000" dirty="0" smtClean="0">
                <a:latin typeface="Arial" panose="020B0604020202020204" pitchFamily="34" charset="0"/>
                <a:cs typeface="Arial" panose="020B0604020202020204" pitchFamily="34" charset="0"/>
              </a:rPr>
              <a:t>) CCl</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neho</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lavá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kapalina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nepolární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rozpoušt</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dlo</a:t>
            </a:r>
            <a:r>
              <a:rPr lang="en-GB" altLang="en-US" sz="2000" dirty="0" smtClean="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fotochemicky</a:t>
            </a:r>
            <a:r>
              <a:rPr lang="en-GB" altLang="en-US" sz="2000" dirty="0" smtClean="0">
                <a:latin typeface="Arial" panose="020B0604020202020204" pitchFamily="34" charset="0"/>
                <a:cs typeface="Arial" panose="020B0604020202020204" pitchFamily="34" charset="0"/>
              </a:rPr>
              <a:t> se </a:t>
            </a:r>
            <a:r>
              <a:rPr lang="en-GB" altLang="en-US" sz="2000" dirty="0" err="1" smtClean="0">
                <a:latin typeface="Arial" panose="020B0604020202020204" pitchFamily="34" charset="0"/>
                <a:cs typeface="Arial" panose="020B0604020202020204" pitchFamily="34" charset="0"/>
              </a:rPr>
              <a:t>snadno</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št</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pí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radikály</a:t>
            </a:r>
            <a:r>
              <a:rPr lang="en-GB" altLang="en-US" sz="2000" dirty="0" smtClean="0">
                <a:latin typeface="Arial" panose="020B0604020202020204" pitchFamily="34" charset="0"/>
                <a:cs typeface="Arial" panose="020B0604020202020204" pitchFamily="34" charset="0"/>
              </a:rPr>
              <a:t>: </a:t>
            </a:r>
          </a:p>
          <a:p>
            <a:pPr algn="ctr" eaLnBrk="1" hangingPunct="1">
              <a:lnSpc>
                <a:spcPct val="90000"/>
              </a:lnSpc>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CCl</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CCl</a:t>
            </a:r>
            <a:r>
              <a:rPr lang="en-GB" altLang="en-US" sz="2000" baseline="-25000" dirty="0" smtClean="0">
                <a:latin typeface="Arial" panose="020B0604020202020204" pitchFamily="34" charset="0"/>
                <a:cs typeface="Arial" panose="020B0604020202020204" pitchFamily="34" charset="0"/>
              </a:rPr>
              <a:t>3</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 Cl</a:t>
            </a:r>
            <a:r>
              <a:rPr lang="en-GB" altLang="en-US" sz="2000" dirty="0" smtClean="0">
                <a:latin typeface="Arial" panose="020B0604020202020204" pitchFamily="34" charset="0"/>
                <a:cs typeface="Arial" panose="020B0604020202020204" pitchFamily="34" charset="0"/>
                <a:sym typeface="Symbol" pitchFamily="18" charset="2"/>
              </a:rPr>
              <a:t></a:t>
            </a:r>
            <a:endParaRPr lang="cs-CZ" altLang="en-US" sz="2000" dirty="0" smtClean="0">
              <a:latin typeface="Arial" panose="020B0604020202020204" pitchFamily="34" charset="0"/>
              <a:cs typeface="Arial" panose="020B0604020202020204" pitchFamily="34" charset="0"/>
              <a:sym typeface="Symbol" pitchFamily="18" charset="2"/>
            </a:endParaRPr>
          </a:p>
          <a:p>
            <a:pPr algn="just" eaLnBrk="1" hangingPunct="1">
              <a:lnSpc>
                <a:spcPct val="90000"/>
              </a:lnSpc>
              <a:buFont typeface="Wingdings" pitchFamily="2" charset="2"/>
              <a:buNone/>
            </a:pPr>
            <a:endParaRPr lang="cs-CZ" altLang="en-US" sz="2000" dirty="0" smtClean="0">
              <a:latin typeface="Arial" panose="020B0604020202020204" pitchFamily="34" charset="0"/>
              <a:cs typeface="Arial" panose="020B0604020202020204" pitchFamily="34" charset="0"/>
              <a:sym typeface="Symbol" pitchFamily="18" charset="2"/>
            </a:endParaRPr>
          </a:p>
          <a:p>
            <a:pPr algn="just" eaLnBrk="1" hangingPunct="1">
              <a:lnSpc>
                <a:spcPct val="90000"/>
              </a:lnSpc>
              <a:buFont typeface="Wingdings" pitchFamily="2" charset="2"/>
              <a:buNone/>
            </a:pPr>
            <a:r>
              <a:rPr lang="cs-CZ" altLang="en-US" sz="2000" dirty="0" smtClean="0">
                <a:latin typeface="Arial" panose="020B0604020202020204" pitchFamily="34" charset="0"/>
                <a:cs typeface="Arial" panose="020B0604020202020204" pitchFamily="34" charset="0"/>
                <a:sym typeface="Symbol" pitchFamily="18" charset="2"/>
              </a:rPr>
              <a:t>Freony</a:t>
            </a:r>
          </a:p>
          <a:p>
            <a:pPr algn="just" eaLnBrk="1" hangingPunct="1">
              <a:lnSpc>
                <a:spcPct val="90000"/>
              </a:lnSpc>
              <a:buFont typeface="Wingdings" pitchFamily="2" charset="2"/>
              <a:buNone/>
            </a:pPr>
            <a:r>
              <a:rPr lang="cs-CZ" altLang="en-US" sz="2000" dirty="0" err="1" smtClean="0">
                <a:latin typeface="Arial" panose="020B0604020202020204" pitchFamily="34" charset="0"/>
                <a:cs typeface="Arial" panose="020B0604020202020204" pitchFamily="34" charset="0"/>
                <a:sym typeface="Symbol" pitchFamily="18" charset="2"/>
              </a:rPr>
              <a:t>Hexafluorbenzen</a:t>
            </a:r>
            <a:r>
              <a:rPr lang="cs-CZ" altLang="en-US" sz="2000" dirty="0" smtClean="0">
                <a:latin typeface="Arial" panose="020B0604020202020204" pitchFamily="34" charset="0"/>
                <a:cs typeface="Arial" panose="020B0604020202020204" pitchFamily="34" charset="0"/>
                <a:sym typeface="Symbol" pitchFamily="18" charset="2"/>
              </a:rPr>
              <a:t> (C</a:t>
            </a:r>
            <a:r>
              <a:rPr lang="cs-CZ" altLang="en-US" sz="2000" baseline="-25000" dirty="0" smtClean="0">
                <a:latin typeface="Arial" panose="020B0604020202020204" pitchFamily="34" charset="0"/>
                <a:cs typeface="Arial" panose="020B0604020202020204" pitchFamily="34" charset="0"/>
                <a:sym typeface="Symbol" pitchFamily="18" charset="2"/>
              </a:rPr>
              <a:t>6</a:t>
            </a:r>
            <a:r>
              <a:rPr lang="cs-CZ" altLang="en-US" sz="2000" dirty="0" smtClean="0">
                <a:latin typeface="Arial" panose="020B0604020202020204" pitchFamily="34" charset="0"/>
                <a:cs typeface="Arial" panose="020B0604020202020204" pitchFamily="34" charset="0"/>
                <a:sym typeface="Symbol" pitchFamily="18" charset="2"/>
              </a:rPr>
              <a:t>F</a:t>
            </a:r>
            <a:r>
              <a:rPr lang="cs-CZ" altLang="en-US" sz="2000" baseline="-25000" dirty="0" smtClean="0">
                <a:latin typeface="Arial" panose="020B0604020202020204" pitchFamily="34" charset="0"/>
                <a:cs typeface="Arial" panose="020B0604020202020204" pitchFamily="34" charset="0"/>
                <a:sym typeface="Symbol" pitchFamily="18" charset="2"/>
              </a:rPr>
              <a:t>6</a:t>
            </a:r>
            <a:r>
              <a:rPr lang="cs-CZ" altLang="en-US" sz="2000" dirty="0" smtClean="0">
                <a:latin typeface="Arial" panose="020B0604020202020204" pitchFamily="34" charset="0"/>
                <a:cs typeface="Arial" panose="020B0604020202020204" pitchFamily="34" charset="0"/>
                <a:sym typeface="Symbol" pitchFamily="18" charset="2"/>
              </a:rPr>
              <a:t>) – standard pro NMR spektrometrii</a:t>
            </a:r>
          </a:p>
          <a:p>
            <a:pPr algn="just">
              <a:lnSpc>
                <a:spcPct val="90000"/>
              </a:lnSpc>
              <a:buNone/>
            </a:pPr>
            <a:r>
              <a:rPr lang="cs-CZ" altLang="en-US" sz="2000" dirty="0" err="1" smtClean="0">
                <a:latin typeface="Arial" panose="020B0604020202020204" pitchFamily="34" charset="0"/>
                <a:cs typeface="Arial" panose="020B0604020202020204" pitchFamily="34" charset="0"/>
                <a:sym typeface="Symbol" pitchFamily="18" charset="2"/>
              </a:rPr>
              <a:t>Hexabrombenzen</a:t>
            </a:r>
            <a:r>
              <a:rPr lang="cs-CZ" altLang="en-US" sz="2000" dirty="0" smtClean="0">
                <a:latin typeface="Arial" panose="020B0604020202020204" pitchFamily="34" charset="0"/>
                <a:cs typeface="Arial" panose="020B0604020202020204" pitchFamily="34" charset="0"/>
                <a:sym typeface="Symbol" pitchFamily="18" charset="2"/>
              </a:rPr>
              <a:t>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smtClean="0">
                <a:latin typeface="Arial" panose="020B0604020202020204" pitchFamily="34" charset="0"/>
                <a:cs typeface="Arial" panose="020B0604020202020204" pitchFamily="34" charset="0"/>
                <a:sym typeface="Symbol" pitchFamily="18" charset="2"/>
              </a:rPr>
              <a:t>C</a:t>
            </a:r>
            <a:r>
              <a:rPr lang="cs-CZ" altLang="en-US" sz="2000" baseline="-25000" dirty="0" smtClean="0">
                <a:latin typeface="Arial" panose="020B0604020202020204" pitchFamily="34" charset="0"/>
                <a:cs typeface="Arial" panose="020B0604020202020204" pitchFamily="34" charset="0"/>
                <a:sym typeface="Symbol" pitchFamily="18" charset="2"/>
              </a:rPr>
              <a:t>6</a:t>
            </a:r>
            <a:r>
              <a:rPr lang="cs-CZ" altLang="en-US" sz="2000" dirty="0" smtClean="0">
                <a:latin typeface="Arial" panose="020B0604020202020204" pitchFamily="34" charset="0"/>
                <a:cs typeface="Arial" panose="020B0604020202020204" pitchFamily="34" charset="0"/>
                <a:sym typeface="Symbol" pitchFamily="18" charset="2"/>
              </a:rPr>
              <a:t>Br</a:t>
            </a:r>
            <a:r>
              <a:rPr lang="cs-CZ" altLang="en-US" sz="2000" baseline="-25000" dirty="0" smtClean="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 – </a:t>
            </a:r>
            <a:r>
              <a:rPr lang="cs-CZ" altLang="en-US" sz="2000" dirty="0" smtClean="0">
                <a:latin typeface="Arial" panose="020B0604020202020204" pitchFamily="34" charset="0"/>
                <a:cs typeface="Arial" panose="020B0604020202020204" pitchFamily="34" charset="0"/>
                <a:sym typeface="Symbol" pitchFamily="18" charset="2"/>
              </a:rPr>
              <a:t>retardant hoření</a:t>
            </a:r>
            <a:endParaRPr lang="cs-CZ" altLang="en-US" sz="2000" dirty="0">
              <a:latin typeface="Arial" panose="020B0604020202020204" pitchFamily="34" charset="0"/>
              <a:cs typeface="Arial" panose="020B0604020202020204" pitchFamily="34" charset="0"/>
              <a:sym typeface="Symbol" pitchFamily="18" charset="2"/>
            </a:endParaRPr>
          </a:p>
          <a:p>
            <a:pPr algn="just">
              <a:lnSpc>
                <a:spcPct val="90000"/>
              </a:lnSpc>
              <a:buNone/>
            </a:pPr>
            <a:r>
              <a:rPr lang="cs-CZ" altLang="en-US" sz="2000" dirty="0" err="1">
                <a:latin typeface="Arial" panose="020B0604020202020204" pitchFamily="34" charset="0"/>
                <a:cs typeface="Arial" panose="020B0604020202020204" pitchFamily="34" charset="0"/>
                <a:sym typeface="Symbol" pitchFamily="18" charset="2"/>
              </a:rPr>
              <a:t>Hexachlorbenzen</a:t>
            </a:r>
            <a:r>
              <a:rPr lang="cs-CZ" altLang="en-US" sz="2000" dirty="0">
                <a:latin typeface="Arial" panose="020B0604020202020204" pitchFamily="34" charset="0"/>
                <a:cs typeface="Arial" panose="020B0604020202020204" pitchFamily="34" charset="0"/>
                <a:sym typeface="Symbol" pitchFamily="18" charset="2"/>
              </a:rPr>
              <a:t> (C</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Cl</a:t>
            </a:r>
            <a:r>
              <a:rPr lang="cs-CZ" altLang="en-US" sz="2000" baseline="-25000" dirty="0">
                <a:latin typeface="Arial" panose="020B0604020202020204" pitchFamily="34" charset="0"/>
                <a:cs typeface="Arial" panose="020B0604020202020204" pitchFamily="34" charset="0"/>
                <a:sym typeface="Symbol" pitchFamily="18" charset="2"/>
              </a:rPr>
              <a:t>6</a:t>
            </a:r>
            <a:r>
              <a:rPr lang="cs-CZ" altLang="en-US" sz="2000" dirty="0">
                <a:latin typeface="Arial" panose="020B0604020202020204" pitchFamily="34" charset="0"/>
                <a:cs typeface="Arial" panose="020B0604020202020204" pitchFamily="34" charset="0"/>
                <a:sym typeface="Symbol" pitchFamily="18" charset="2"/>
              </a:rPr>
              <a:t>) – jed, </a:t>
            </a:r>
            <a:r>
              <a:rPr lang="cs-CZ" altLang="en-US" sz="2000" dirty="0" smtClean="0">
                <a:latin typeface="Arial" panose="020B0604020202020204" pitchFamily="34" charset="0"/>
                <a:cs typeface="Arial" panose="020B0604020202020204" pitchFamily="34" charset="0"/>
                <a:sym typeface="Symbol" pitchFamily="18" charset="2"/>
              </a:rPr>
              <a:t>karcinogen</a:t>
            </a:r>
            <a:endParaRPr lang="cs-CZ" altLang="en-US" sz="2000" dirty="0">
              <a:latin typeface="Arial" panose="020B0604020202020204" pitchFamily="34" charset="0"/>
              <a:cs typeface="Arial" panose="020B0604020202020204" pitchFamily="34" charset="0"/>
              <a:sym typeface="Symbol" pitchFamily="18" charset="2"/>
            </a:endParaRPr>
          </a:p>
        </p:txBody>
      </p:sp>
    </p:spTree>
    <p:extLst>
      <p:ext uri="{BB962C8B-B14F-4D97-AF65-F5344CB8AC3E}">
        <p14:creationId xmlns:p14="http://schemas.microsoft.com/office/powerpoint/2010/main" val="352609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612845"/>
            <a:ext cx="8763000" cy="5632311"/>
          </a:xfrm>
          <a:prstGeom prst="rect">
            <a:avLst/>
          </a:prstGeom>
        </p:spPr>
        <p:txBody>
          <a:bodyPr wrap="square">
            <a:spAutoFit/>
          </a:bodyPr>
          <a:lstStyle/>
          <a:p>
            <a:r>
              <a:rPr lang="en-GB" altLang="en-US" sz="2000" b="1" dirty="0" err="1">
                <a:latin typeface="Arial" panose="020B0604020202020204" pitchFamily="34" charset="0"/>
                <a:cs typeface="Arial" panose="020B0604020202020204" pitchFamily="34" charset="0"/>
              </a:rPr>
              <a:t>Modifikace</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uhlíku</a:t>
            </a:r>
            <a:r>
              <a:rPr lang="en-GB" altLang="en-US" sz="2000" b="1" dirty="0">
                <a:latin typeface="Arial" panose="020B0604020202020204" pitchFamily="34" charset="0"/>
                <a:cs typeface="Arial" panose="020B0604020202020204" pitchFamily="34" charset="0"/>
              </a:rPr>
              <a:t>: </a:t>
            </a:r>
            <a:endParaRPr lang="cs-CZ" altLang="en-US" sz="2000" b="1" dirty="0" smtClean="0">
              <a:latin typeface="Arial" panose="020B0604020202020204" pitchFamily="34" charset="0"/>
              <a:cs typeface="Arial" panose="020B0604020202020204" pitchFamily="34" charset="0"/>
            </a:endParaRPr>
          </a:p>
          <a:p>
            <a:endParaRPr lang="en-GB" altLang="en-US" sz="2000" dirty="0">
              <a:latin typeface="Arial" panose="020B0604020202020204" pitchFamily="34" charset="0"/>
              <a:cs typeface="Arial" panose="020B0604020202020204" pitchFamily="34" charset="0"/>
            </a:endParaRPr>
          </a:p>
          <a:p>
            <a:r>
              <a:rPr lang="en-GB" altLang="en-US" sz="2000" b="1" i="1" dirty="0" err="1">
                <a:latin typeface="Arial" panose="020B0604020202020204" pitchFamily="34" charset="0"/>
                <a:cs typeface="Arial" panose="020B0604020202020204" pitchFamily="34" charset="0"/>
              </a:rPr>
              <a:t>Diamant</a:t>
            </a:r>
            <a:r>
              <a:rPr lang="en-GB" altLang="en-US" sz="2000" b="1" i="1" dirty="0">
                <a:latin typeface="Arial" panose="020B0604020202020204" pitchFamily="34" charset="0"/>
                <a:cs typeface="Arial" panose="020B0604020202020204" pitchFamily="34" charset="0"/>
              </a:rPr>
              <a:t> </a:t>
            </a:r>
          </a:p>
          <a:p>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kovalentn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tetraedricky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vázané</a:t>
            </a:r>
            <a:r>
              <a:rPr lang="en-GB" altLang="en-US" sz="2000" dirty="0">
                <a:latin typeface="Arial" panose="020B0604020202020204" pitchFamily="34" charset="0"/>
                <a:cs typeface="Arial" panose="020B0604020202020204" pitchFamily="34" charset="0"/>
              </a:rPr>
              <a:t> atomy C </a:t>
            </a:r>
          </a:p>
          <a:p>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tvrdý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nejtvrdší</a:t>
            </a:r>
            <a:r>
              <a:rPr lang="en-GB" altLang="en-US" sz="2000" dirty="0">
                <a:latin typeface="Arial" panose="020B0604020202020204" pitchFamily="34" charset="0"/>
                <a:cs typeface="Arial" panose="020B0604020202020204" pitchFamily="34" charset="0"/>
              </a:rPr>
              <a:t> z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írodních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látek</a:t>
            </a:r>
            <a:r>
              <a:rPr lang="en-GB" altLang="en-US" sz="2000" dirty="0">
                <a:latin typeface="Arial" panose="020B0604020202020204" pitchFamily="34" charset="0"/>
                <a:cs typeface="Arial" panose="020B0604020202020204" pitchFamily="34" charset="0"/>
              </a:rPr>
              <a:t>), </a:t>
            </a:r>
          </a:p>
          <a:p>
            <a:r>
              <a:rPr lang="cs-CZ" altLang="en-US" sz="2000" dirty="0">
                <a:latin typeface="Arial" panose="020B0604020202020204" pitchFamily="34" charset="0"/>
                <a:cs typeface="Arial" panose="020B0604020202020204" pitchFamily="34" charset="0"/>
              </a:rPr>
              <a:t>	č</a:t>
            </a:r>
            <a:r>
              <a:rPr lang="en-GB" altLang="en-US" sz="2000" dirty="0" err="1">
                <a:latin typeface="Arial" panose="020B0604020202020204" pitchFamily="34" charset="0"/>
                <a:cs typeface="Arial" panose="020B0604020202020204" pitchFamily="34" charset="0"/>
              </a:rPr>
              <a:t>irý</a:t>
            </a:r>
            <a:r>
              <a:rPr lang="en-GB" altLang="en-US" sz="2000" dirty="0">
                <a:latin typeface="Arial" panose="020B0604020202020204" pitchFamily="34" charset="0"/>
                <a:cs typeface="Arial" panose="020B0604020202020204" pitchFamily="34" charset="0"/>
              </a:rPr>
              <a:t> je </a:t>
            </a:r>
            <a:r>
              <a:rPr lang="en-GB" altLang="en-US" sz="2000" dirty="0" err="1">
                <a:latin typeface="Arial" panose="020B0604020202020204" pitchFamily="34" charset="0"/>
                <a:cs typeface="Arial" panose="020B0604020202020204" pitchFamily="34" charset="0"/>
              </a:rPr>
              <a:t>drahokam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vysoký</a:t>
            </a:r>
            <a:r>
              <a:rPr lang="en-GB" altLang="en-US" sz="2000" dirty="0">
                <a:latin typeface="Arial" panose="020B0604020202020204" pitchFamily="34" charset="0"/>
                <a:cs typeface="Arial" panose="020B0604020202020204" pitchFamily="34" charset="0"/>
              </a:rPr>
              <a:t> index </a:t>
            </a:r>
            <a:r>
              <a:rPr lang="en-GB" altLang="en-US" sz="2000" dirty="0" err="1">
                <a:latin typeface="Arial" panose="020B0604020202020204" pitchFamily="34" charset="0"/>
                <a:cs typeface="Arial" panose="020B0604020202020204" pitchFamily="34" charset="0"/>
              </a:rPr>
              <a:t>lomu</a:t>
            </a:r>
            <a:r>
              <a:rPr lang="en-GB" altLang="en-US" sz="2000" dirty="0">
                <a:latin typeface="Arial" panose="020B0604020202020204" pitchFamily="34" charset="0"/>
                <a:cs typeface="Arial" panose="020B0604020202020204" pitchFamily="34" charset="0"/>
              </a:rPr>
              <a:t>, </a:t>
            </a:r>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broušený</a:t>
            </a:r>
            <a:r>
              <a:rPr lang="en-GB" altLang="en-US" sz="2000" dirty="0" smtClean="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se </a:t>
            </a:r>
            <a:r>
              <a:rPr lang="en-GB" altLang="en-US" sz="2000" dirty="0" err="1">
                <a:latin typeface="Arial" panose="020B0604020202020204" pitchFamily="34" charset="0"/>
                <a:cs typeface="Arial" panose="020B0604020202020204" pitchFamily="34" charset="0"/>
              </a:rPr>
              <a:t>nazývá</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briliant</a:t>
            </a:r>
            <a:r>
              <a:rPr lang="en-GB" altLang="en-US" sz="2000" dirty="0">
                <a:latin typeface="Arial" panose="020B0604020202020204" pitchFamily="34" charset="0"/>
                <a:cs typeface="Arial" panose="020B0604020202020204" pitchFamily="34" charset="0"/>
              </a:rPr>
              <a:t>, </a:t>
            </a:r>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jednotka</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velikosti</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karát</a:t>
            </a:r>
            <a:r>
              <a:rPr lang="en-GB" altLang="en-US" sz="2000" dirty="0">
                <a:latin typeface="Arial" panose="020B0604020202020204" pitchFamily="34" charset="0"/>
                <a:cs typeface="Arial" panose="020B0604020202020204" pitchFamily="34" charset="0"/>
              </a:rPr>
              <a:t> (0,2 g) </a:t>
            </a:r>
          </a:p>
          <a:p>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v 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t &gt; 800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a:t>
            </a:r>
          </a:p>
          <a:p>
            <a:endParaRPr lang="en-GB" altLang="en-US" sz="2000" dirty="0">
              <a:latin typeface="Arial" panose="020B0604020202020204" pitchFamily="34" charset="0"/>
              <a:cs typeface="Arial" panose="020B0604020202020204" pitchFamily="34" charset="0"/>
            </a:endParaRPr>
          </a:p>
          <a:p>
            <a:pPr>
              <a:buNone/>
            </a:pPr>
            <a:r>
              <a:rPr lang="en-GB" altLang="en-US" sz="2000" b="1" i="1" dirty="0" err="1">
                <a:latin typeface="Arial" panose="020B0604020202020204" pitchFamily="34" charset="0"/>
                <a:cs typeface="Arial" panose="020B0604020202020204" pitchFamily="34" charset="0"/>
              </a:rPr>
              <a:t>Grafit</a:t>
            </a:r>
            <a:r>
              <a:rPr lang="en-GB" altLang="en-US" sz="2000" b="1" i="1" dirty="0">
                <a:latin typeface="Arial" panose="020B0604020202020204" pitchFamily="34" charset="0"/>
                <a:cs typeface="Arial" panose="020B0604020202020204" pitchFamily="34" charset="0"/>
              </a:rPr>
              <a:t> </a:t>
            </a:r>
          </a:p>
          <a:p>
            <a:pPr>
              <a:buNone/>
            </a:pP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vrstvy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kovalentn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trojúhelníkovit</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vázaných</a:t>
            </a:r>
            <a:r>
              <a:rPr lang="en-GB" altLang="en-US" sz="2000" dirty="0">
                <a:latin typeface="Arial" panose="020B0604020202020204" pitchFamily="34" charset="0"/>
                <a:cs typeface="Arial" panose="020B0604020202020204" pitchFamily="34" charset="0"/>
              </a:rPr>
              <a:t> C, </a:t>
            </a:r>
            <a:endParaRPr lang="en-GB" altLang="en-US" sz="2000" dirty="0" smtClean="0">
              <a:latin typeface="Arial" panose="020B0604020202020204" pitchFamily="34" charset="0"/>
              <a:cs typeface="Arial" panose="020B0604020202020204" pitchFamily="34" charset="0"/>
            </a:endParaRPr>
          </a:p>
          <a:p>
            <a:pPr>
              <a:buNone/>
            </a:pP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mezi</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nimiž</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volné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elektrony</a:t>
            </a:r>
            <a:r>
              <a:rPr lang="en-GB" altLang="en-US" sz="2000" dirty="0">
                <a:latin typeface="Arial" panose="020B0604020202020204" pitchFamily="34" charset="0"/>
                <a:cs typeface="Arial" panose="020B0604020202020204" pitchFamily="34" charset="0"/>
              </a:rPr>
              <a:t>, </a:t>
            </a:r>
            <a:endParaRPr lang="en-GB" altLang="en-US" sz="2000" dirty="0" smtClean="0">
              <a:latin typeface="Arial" panose="020B0604020202020204" pitchFamily="34" charset="0"/>
              <a:cs typeface="Arial" panose="020B0604020202020204" pitchFamily="34" charset="0"/>
            </a:endParaRPr>
          </a:p>
          <a:p>
            <a:pPr>
              <a:buNone/>
            </a:pPr>
            <a:r>
              <a:rPr lang="en-GB" altLang="en-US" sz="2000" dirty="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je </a:t>
            </a:r>
            <a:r>
              <a:rPr lang="en-GB" altLang="en-US" sz="2000" dirty="0" err="1">
                <a:latin typeface="Arial" panose="020B0604020202020204" pitchFamily="34" charset="0"/>
                <a:cs typeface="Arial" panose="020B0604020202020204" pitchFamily="34" charset="0"/>
              </a:rPr>
              <a:t>tedy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vodivý</a:t>
            </a:r>
            <a:r>
              <a:rPr lang="en-GB" altLang="en-US" sz="2000" dirty="0">
                <a:latin typeface="Arial" panose="020B0604020202020204" pitchFamily="34" charset="0"/>
                <a:cs typeface="Arial" panose="020B0604020202020204" pitchFamily="34" charset="0"/>
              </a:rPr>
              <a:t> </a:t>
            </a:r>
            <a:endParaRPr lang="en-GB" altLang="en-US" sz="2000" dirty="0">
              <a:latin typeface="Arial" panose="020B0604020202020204" pitchFamily="34" charset="0"/>
              <a:cs typeface="Arial" panose="020B0604020202020204" pitchFamily="34" charset="0"/>
              <a:sym typeface="Symbol" pitchFamily="18" charset="2"/>
            </a:endParaRPr>
          </a:p>
          <a:p>
            <a:pPr>
              <a:buNone/>
            </a:pPr>
            <a:r>
              <a:rPr lang="cs-CZ" altLang="en-US" sz="2000" dirty="0">
                <a:latin typeface="Arial" panose="020B0604020202020204" pitchFamily="34" charset="0"/>
                <a:cs typeface="Arial" panose="020B0604020202020204" pitchFamily="34" charset="0"/>
                <a:sym typeface="Symbol" pitchFamily="18" charset="2"/>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grafitové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elektrody</a:t>
            </a:r>
            <a:r>
              <a:rPr lang="en-GB" altLang="en-US" sz="2000" dirty="0">
                <a:latin typeface="Arial" panose="020B0604020202020204" pitchFamily="34" charset="0"/>
                <a:cs typeface="Arial" panose="020B0604020202020204" pitchFamily="34" charset="0"/>
              </a:rPr>
              <a:t> </a:t>
            </a:r>
            <a:endParaRPr lang="en-GB" altLang="en-US" sz="2000" dirty="0" smtClean="0">
              <a:latin typeface="Arial" panose="020B0604020202020204" pitchFamily="34" charset="0"/>
              <a:cs typeface="Arial" panose="020B0604020202020204" pitchFamily="34" charset="0"/>
            </a:endParaRPr>
          </a:p>
          <a:p>
            <a:pPr>
              <a:buNone/>
            </a:pPr>
            <a:r>
              <a:rPr lang="en-GB" altLang="en-US" sz="2000" dirty="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chemicky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zna</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n</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odolné</a:t>
            </a:r>
            <a:r>
              <a:rPr lang="en-GB" altLang="en-US" sz="2000" dirty="0">
                <a:latin typeface="Arial" panose="020B0604020202020204" pitchFamily="34" charset="0"/>
                <a:cs typeface="Arial" panose="020B0604020202020204" pitchFamily="34" charset="0"/>
              </a:rPr>
              <a:t>)</a:t>
            </a:r>
          </a:p>
          <a:p>
            <a:pPr>
              <a:buNone/>
            </a:pPr>
            <a:r>
              <a:rPr lang="en-GB" altLang="en-US" sz="2000" dirty="0" smtClean="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 v 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 690 </a:t>
            </a:r>
            <a:r>
              <a:rPr lang="cs-CZ" altLang="en-US" sz="2000" baseline="30000" dirty="0">
                <a:latin typeface="Arial" panose="020B0604020202020204" pitchFamily="34" charset="0"/>
                <a:cs typeface="Arial" panose="020B0604020202020204" pitchFamily="34" charset="0"/>
              </a:rPr>
              <a:t>0</a:t>
            </a:r>
            <a:r>
              <a:rPr lang="en-GB" altLang="en-US" sz="2000" dirty="0">
                <a:latin typeface="Arial" panose="020B0604020202020204" pitchFamily="34" charset="0"/>
                <a:cs typeface="Arial" panose="020B0604020202020204" pitchFamily="34" charset="0"/>
              </a:rPr>
              <a:t>C </a:t>
            </a:r>
            <a:endParaRPr lang="cs-CZ" altLang="en-US" sz="2000" dirty="0">
              <a:latin typeface="Arial" panose="020B0604020202020204" pitchFamily="34" charset="0"/>
              <a:cs typeface="Arial" panose="020B0604020202020204" pitchFamily="34" charset="0"/>
            </a:endParaRPr>
          </a:p>
          <a:p>
            <a:endParaRPr lang="cs-CZ" altLang="en-US" sz="2000"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04800"/>
            <a:ext cx="1828800" cy="17364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4831" y="2209800"/>
            <a:ext cx="1934369" cy="1432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754" y="4648200"/>
            <a:ext cx="1984624" cy="1771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803899"/>
            <a:ext cx="1696683" cy="17016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61407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228600" y="304800"/>
            <a:ext cx="8686800" cy="6248400"/>
          </a:xfrm>
        </p:spPr>
        <p:txBody>
          <a:bodyPr>
            <a:normAutofit/>
          </a:bodyPr>
          <a:lstStyle/>
          <a:p>
            <a:pPr marL="0" indent="0" algn="ctr" eaLnBrk="1" hangingPunct="1">
              <a:lnSpc>
                <a:spcPct val="90000"/>
              </a:lnSpc>
              <a:buNone/>
            </a:pPr>
            <a:r>
              <a:rPr lang="en-GB" altLang="en-US" sz="2000" b="1" dirty="0" smtClean="0">
                <a:latin typeface="Arial" panose="020B0604020202020204" pitchFamily="34" charset="0"/>
                <a:cs typeface="Arial" panose="020B0604020202020204" pitchFamily="34" charset="0"/>
              </a:rPr>
              <a:t>K</a:t>
            </a:r>
            <a:r>
              <a:rPr lang="cs-CZ" altLang="en-US" sz="2000" b="1" dirty="0" smtClean="0">
                <a:latin typeface="Arial" panose="020B0604020202020204" pitchFamily="34" charset="0"/>
                <a:cs typeface="Arial" panose="020B0604020202020204" pitchFamily="34" charset="0"/>
              </a:rPr>
              <a:t>ř</a:t>
            </a:r>
            <a:r>
              <a:rPr lang="en-GB" altLang="en-US" sz="2000" b="1" dirty="0" err="1" smtClean="0">
                <a:latin typeface="Arial" panose="020B0604020202020204" pitchFamily="34" charset="0"/>
                <a:cs typeface="Arial" panose="020B0604020202020204" pitchFamily="34" charset="0"/>
              </a:rPr>
              <a:t>emík</a:t>
            </a:r>
            <a:endParaRPr lang="en-GB" altLang="en-US" sz="2000"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halogenidy</a:t>
            </a:r>
            <a:r>
              <a:rPr lang="en-GB" altLang="en-US" sz="2000" dirty="0" smtClean="0">
                <a:latin typeface="Arial" panose="020B0604020202020204" pitchFamily="34" charset="0"/>
                <a:cs typeface="Arial" panose="020B0604020202020204" pitchFamily="34" charset="0"/>
              </a:rPr>
              <a:t> k</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emi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ité</a:t>
            </a:r>
            <a:r>
              <a:rPr lang="en-GB" altLang="en-US" sz="2000" dirty="0" smtClean="0">
                <a:latin typeface="Arial" panose="020B0604020202020204" pitchFamily="34" charset="0"/>
                <a:cs typeface="Arial" panose="020B0604020202020204" pitchFamily="34" charset="0"/>
              </a:rPr>
              <a:t> a </a:t>
            </a:r>
            <a:r>
              <a:rPr lang="en-GB" altLang="en-US" sz="2000" dirty="0" err="1" smtClean="0">
                <a:latin typeface="Arial" panose="020B0604020202020204" pitchFamily="34" charset="0"/>
                <a:cs typeface="Arial" panose="020B0604020202020204" pitchFamily="34" charset="0"/>
              </a:rPr>
              <a:t>tetrahalogenidy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dalších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prvk</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skupiny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podléhají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hydrolýze</a:t>
            </a: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SiX</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X</a:t>
            </a: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halogen)</a:t>
            </a:r>
          </a:p>
          <a:p>
            <a:pPr eaLnBrk="1" hangingPunct="1">
              <a:lnSpc>
                <a:spcPct val="90000"/>
              </a:lnSpc>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fluorid</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plyn</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chlorid</a:t>
            </a:r>
            <a:r>
              <a:rPr lang="en-GB" altLang="en-US" sz="2000" dirty="0" smtClean="0">
                <a:latin typeface="Arial" panose="020B0604020202020204" pitchFamily="34" charset="0"/>
                <a:cs typeface="Arial" panose="020B0604020202020204" pitchFamily="34" charset="0"/>
              </a:rPr>
              <a:t> a </a:t>
            </a:r>
            <a:r>
              <a:rPr lang="en-GB" altLang="en-US" sz="2000" dirty="0" err="1" smtClean="0">
                <a:latin typeface="Arial" panose="020B0604020202020204" pitchFamily="34" charset="0"/>
                <a:cs typeface="Arial" panose="020B0604020202020204" pitchFamily="34" charset="0"/>
              </a:rPr>
              <a:t>bromid</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kapaliny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jodid</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tuhá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kryst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látka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všechny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halogenidy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bezbarvé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vod</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hydrolyzují</a:t>
            </a:r>
            <a:r>
              <a:rPr lang="en-GB" altLang="en-US" sz="2000" dirty="0" smtClean="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SiX</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+ 2H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O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SiO</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+ 4HX</a:t>
            </a:r>
          </a:p>
          <a:p>
            <a:pPr eaLnBrk="1" hangingPunct="1">
              <a:lnSpc>
                <a:spcPct val="90000"/>
              </a:lnSpc>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v </a:t>
            </a:r>
            <a:r>
              <a:rPr lang="en-GB" altLang="en-US" sz="2000" dirty="0" err="1" smtClean="0">
                <a:latin typeface="Arial" panose="020B0604020202020204" pitchFamily="34" charset="0"/>
                <a:cs typeface="Arial" panose="020B0604020202020204" pitchFamily="34" charset="0"/>
              </a:rPr>
              <a:t>nadbytku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halogenidových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aniont</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výraz</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tendence</a:t>
            </a:r>
            <a:r>
              <a:rPr lang="en-GB" altLang="en-US" sz="2000" dirty="0" smtClean="0">
                <a:latin typeface="Arial" panose="020B0604020202020204" pitchFamily="34" charset="0"/>
                <a:cs typeface="Arial" panose="020B0604020202020204" pitchFamily="34" charset="0"/>
              </a:rPr>
              <a:t> k </a:t>
            </a:r>
            <a:r>
              <a:rPr lang="en-GB" altLang="en-US" sz="2000" dirty="0" err="1" smtClean="0">
                <a:latin typeface="Arial" panose="020B0604020202020204" pitchFamily="34" charset="0"/>
                <a:cs typeface="Arial" panose="020B0604020202020204" pitchFamily="34" charset="0"/>
              </a:rPr>
              <a:t>tvorb</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komplex</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typu</a:t>
            </a:r>
            <a:r>
              <a:rPr lang="en-GB" altLang="en-US" sz="2000" dirty="0" smtClean="0">
                <a:latin typeface="Arial" panose="020B0604020202020204" pitchFamily="34" charset="0"/>
                <a:cs typeface="Arial" panose="020B0604020202020204" pitchFamily="34" charset="0"/>
              </a:rPr>
              <a:t> MX</a:t>
            </a:r>
            <a:r>
              <a:rPr lang="en-GB" altLang="en-US" sz="2000" baseline="-25000" dirty="0" smtClean="0">
                <a:latin typeface="Arial" panose="020B0604020202020204" pitchFamily="34" charset="0"/>
                <a:cs typeface="Arial" panose="020B0604020202020204" pitchFamily="34" charset="0"/>
              </a:rPr>
              <a:t>6</a:t>
            </a:r>
            <a:r>
              <a:rPr lang="en-GB" altLang="en-US" sz="2000" baseline="30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(p</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edevším</a:t>
            </a:r>
            <a:r>
              <a:rPr lang="en-GB" altLang="en-US" sz="2000" dirty="0" smtClean="0">
                <a:latin typeface="Arial" panose="020B0604020202020204" pitchFamily="34" charset="0"/>
                <a:cs typeface="Arial" panose="020B0604020202020204" pitchFamily="34" charset="0"/>
              </a:rPr>
              <a:t> u </a:t>
            </a:r>
            <a:r>
              <a:rPr lang="en-GB" altLang="en-US" sz="2000" dirty="0" err="1" smtClean="0">
                <a:latin typeface="Arial" panose="020B0604020202020204" pitchFamily="34" charset="0"/>
                <a:cs typeface="Arial" panose="020B0604020202020204" pitchFamily="34" charset="0"/>
              </a:rPr>
              <a:t>fluorid</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endParaRPr lang="cs-CZ" altLang="en-US" sz="2000"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b="1" dirty="0" smtClean="0">
                <a:latin typeface="Arial" panose="020B0604020202020204" pitchFamily="34" charset="0"/>
                <a:cs typeface="Arial" panose="020B0604020202020204" pitchFamily="34" charset="0"/>
              </a:rPr>
              <a:t>Fluorid křemičitý </a:t>
            </a:r>
            <a:r>
              <a:rPr lang="en-GB" altLang="en-US" sz="2000" b="1" dirty="0" smtClean="0">
                <a:latin typeface="Arial" panose="020B0604020202020204" pitchFamily="34" charset="0"/>
                <a:cs typeface="Arial" panose="020B0604020202020204" pitchFamily="34" charset="0"/>
              </a:rPr>
              <a:t>SiF</a:t>
            </a:r>
            <a:r>
              <a:rPr lang="en-GB" altLang="en-US" sz="2000" b="1"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 </a:t>
            </a:r>
            <a:r>
              <a:rPr lang="en-GB" altLang="en-US" sz="2000" dirty="0" err="1" smtClean="0">
                <a:latin typeface="Arial" panose="020B0604020202020204" pitchFamily="34" charset="0"/>
                <a:cs typeface="Arial" panose="020B0604020202020204" pitchFamily="34" charset="0"/>
              </a:rPr>
              <a:t>kys</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hexafluorok</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emi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itá</a:t>
            </a:r>
            <a:r>
              <a:rPr lang="en-GB" altLang="en-US" sz="2000" dirty="0" smtClean="0">
                <a:latin typeface="Arial" panose="020B0604020202020204" pitchFamily="34" charset="0"/>
                <a:cs typeface="Arial" panose="020B0604020202020204" pitchFamily="34" charset="0"/>
              </a:rPr>
              <a:t> 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[SiF</a:t>
            </a:r>
            <a:r>
              <a:rPr lang="en-GB" altLang="en-US" sz="2000" baseline="-25000" dirty="0" smtClean="0">
                <a:latin typeface="Arial" panose="020B0604020202020204" pitchFamily="34" charset="0"/>
                <a:cs typeface="Arial" panose="020B0604020202020204" pitchFamily="34" charset="0"/>
              </a:rPr>
              <a:t>6</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vznikají</a:t>
            </a:r>
            <a:r>
              <a:rPr lang="en-GB" altLang="en-US" sz="2000" dirty="0" smtClean="0">
                <a:latin typeface="Arial" panose="020B0604020202020204" pitchFamily="34" charset="0"/>
                <a:cs typeface="Arial" panose="020B0604020202020204" pitchFamily="34" charset="0"/>
              </a:rPr>
              <a:t> nap</a:t>
            </a:r>
            <a:r>
              <a:rPr lang="cs-CZ" altLang="en-US" sz="2000" dirty="0" smtClean="0">
                <a:latin typeface="Arial" panose="020B0604020202020204" pitchFamily="34" charset="0"/>
                <a:cs typeface="Arial" panose="020B0604020202020204" pitchFamily="34" charset="0"/>
              </a:rPr>
              <a:t>ř</a:t>
            </a:r>
            <a:r>
              <a:rPr lang="en-GB" altLang="en-US" sz="2000" dirty="0" smtClean="0">
                <a:latin typeface="Arial" panose="020B0604020202020204" pitchFamily="34" charset="0"/>
                <a:cs typeface="Arial" panose="020B0604020202020204" pitchFamily="34" charset="0"/>
              </a:rPr>
              <a:t>. p</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leptání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skla</a:t>
            </a:r>
            <a:r>
              <a:rPr lang="en-GB" altLang="en-US" sz="2000" dirty="0" smtClean="0">
                <a:latin typeface="Arial" panose="020B0604020202020204" pitchFamily="34" charset="0"/>
                <a:cs typeface="Arial" panose="020B0604020202020204" pitchFamily="34" charset="0"/>
              </a:rPr>
              <a:t> :</a:t>
            </a:r>
          </a:p>
          <a:p>
            <a:pPr algn="ctr" eaLnBrk="1" hangingPunct="1">
              <a:lnSpc>
                <a:spcPct val="90000"/>
              </a:lnSpc>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SiO</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+ 4HF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SiF</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+ 2H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O</a:t>
            </a:r>
          </a:p>
          <a:p>
            <a:pPr algn="ctr" eaLnBrk="1" hangingPunct="1">
              <a:lnSpc>
                <a:spcPct val="90000"/>
              </a:lnSpc>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SiF</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+ 2HF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[SiF</a:t>
            </a:r>
            <a:r>
              <a:rPr lang="en-GB" altLang="en-US" sz="2000" baseline="-25000" dirty="0" smtClean="0">
                <a:latin typeface="Arial" panose="020B0604020202020204" pitchFamily="34" charset="0"/>
                <a:cs typeface="Arial" panose="020B0604020202020204" pitchFamily="34" charset="0"/>
              </a:rPr>
              <a:t>6</a:t>
            </a:r>
            <a:r>
              <a:rPr lang="en-GB" altLang="en-US" sz="2000" dirty="0" smtClean="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endParaRPr lang="cs-CZ" altLang="en-US" sz="2000" b="1"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b="1" dirty="0" err="1" smtClean="0">
                <a:latin typeface="Arial" panose="020B0604020202020204" pitchFamily="34" charset="0"/>
                <a:cs typeface="Arial" panose="020B0604020202020204" pitchFamily="34" charset="0"/>
              </a:rPr>
              <a:t>Kyselina</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hexafluorok</a:t>
            </a:r>
            <a:r>
              <a:rPr lang="cs-CZ" altLang="en-US" sz="2000" b="1" dirty="0" smtClean="0">
                <a:latin typeface="Arial" panose="020B0604020202020204" pitchFamily="34" charset="0"/>
                <a:cs typeface="Arial" panose="020B0604020202020204" pitchFamily="34" charset="0"/>
              </a:rPr>
              <a:t>ř</a:t>
            </a:r>
            <a:r>
              <a:rPr lang="en-GB" altLang="en-US" sz="2000" b="1" dirty="0" err="1" smtClean="0">
                <a:latin typeface="Arial" panose="020B0604020202020204" pitchFamily="34" charset="0"/>
                <a:cs typeface="Arial" panose="020B0604020202020204" pitchFamily="34" charset="0"/>
              </a:rPr>
              <a:t>emi</a:t>
            </a:r>
            <a:r>
              <a:rPr lang="cs-CZ" altLang="en-US" sz="2000" b="1" dirty="0" smtClean="0">
                <a:latin typeface="Arial" panose="020B0604020202020204" pitchFamily="34" charset="0"/>
                <a:cs typeface="Arial" panose="020B0604020202020204" pitchFamily="34" charset="0"/>
              </a:rPr>
              <a:t>č</a:t>
            </a:r>
            <a:r>
              <a:rPr lang="en-GB" altLang="en-US" sz="2000" b="1" dirty="0" err="1" smtClean="0">
                <a:latin typeface="Arial" panose="020B0604020202020204" pitchFamily="34" charset="0"/>
                <a:cs typeface="Arial" panose="020B0604020202020204" pitchFamily="34" charset="0"/>
              </a:rPr>
              <a:t>itá</a:t>
            </a:r>
            <a:r>
              <a:rPr lang="en-GB" altLang="en-US" sz="2000" b="1" dirty="0" smtClean="0">
                <a:latin typeface="Arial" panose="020B0604020202020204" pitchFamily="34" charset="0"/>
                <a:cs typeface="Arial" panose="020B0604020202020204" pitchFamily="34" charset="0"/>
              </a:rPr>
              <a:t> </a:t>
            </a:r>
          </a:p>
          <a:p>
            <a:pPr eaLnBrk="1" hangingPunct="1">
              <a:lnSpc>
                <a:spcPct val="90000"/>
              </a:lnSpc>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silná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kyselina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vylu</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uje</a:t>
            </a:r>
            <a:r>
              <a:rPr lang="en-GB" altLang="en-US" sz="2000" dirty="0" smtClean="0">
                <a:latin typeface="Arial" panose="020B0604020202020204" pitchFamily="34" charset="0"/>
                <a:cs typeface="Arial" panose="020B0604020202020204" pitchFamily="34" charset="0"/>
              </a:rPr>
              <a:t> se z </a:t>
            </a:r>
            <a:r>
              <a:rPr lang="en-GB" altLang="en-US" sz="2000" dirty="0" err="1" smtClean="0">
                <a:latin typeface="Arial" panose="020B0604020202020204" pitchFamily="34" charset="0"/>
                <a:cs typeface="Arial" panose="020B0604020202020204" pitchFamily="34" charset="0"/>
              </a:rPr>
              <a:t>vod</a:t>
            </a:r>
            <a:r>
              <a:rPr lang="cs-CZ" altLang="en-US" sz="2000" dirty="0" err="1" smtClean="0">
                <a:latin typeface="Arial" panose="020B0604020202020204" pitchFamily="34" charset="0"/>
                <a:cs typeface="Arial" panose="020B0604020202020204" pitchFamily="34" charset="0"/>
              </a:rPr>
              <a:t>ných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roztok</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jako</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dihydrát</a:t>
            </a:r>
            <a:endParaRPr lang="en-GB" altLang="en-US" sz="2000"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soli, </a:t>
            </a:r>
            <a:r>
              <a:rPr lang="en-GB" altLang="en-US" sz="2000" dirty="0" err="1" smtClean="0">
                <a:latin typeface="Arial" panose="020B0604020202020204" pitchFamily="34" charset="0"/>
                <a:cs typeface="Arial" panose="020B0604020202020204" pitchFamily="34" charset="0"/>
              </a:rPr>
              <a:t>hexafluorok</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emi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itany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mají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antiseptické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vlastnosti</a:t>
            </a:r>
            <a:r>
              <a:rPr lang="en-GB" altLang="en-US" sz="2000" dirty="0" smtClean="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888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228600" y="152400"/>
            <a:ext cx="8686800" cy="6553200"/>
          </a:xfrm>
        </p:spPr>
        <p:txBody>
          <a:bodyPr>
            <a:normAutofit/>
          </a:bodyPr>
          <a:lstStyle/>
          <a:p>
            <a:pPr marL="0" indent="0" algn="ctr" eaLnBrk="1" hangingPunct="1">
              <a:buNone/>
            </a:pPr>
            <a:r>
              <a:rPr lang="en-GB" altLang="en-US" sz="2000" b="1" dirty="0" err="1" smtClean="0">
                <a:latin typeface="Arial" panose="020B0604020202020204" pitchFamily="34" charset="0"/>
                <a:cs typeface="Arial" panose="020B0604020202020204" pitchFamily="34" charset="0"/>
              </a:rPr>
              <a:t>Halogenidy</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germania</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cínu</a:t>
            </a:r>
            <a:r>
              <a:rPr lang="en-GB" altLang="en-US" sz="2000" b="1" dirty="0" smtClean="0">
                <a:latin typeface="Arial" panose="020B0604020202020204" pitchFamily="34" charset="0"/>
                <a:cs typeface="Arial" panose="020B0604020202020204" pitchFamily="34" charset="0"/>
              </a:rPr>
              <a:t> a </a:t>
            </a:r>
            <a:r>
              <a:rPr lang="en-GB" altLang="en-US" sz="2000" b="1" dirty="0" err="1" smtClean="0">
                <a:latin typeface="Arial" panose="020B0604020202020204" pitchFamily="34" charset="0"/>
                <a:cs typeface="Arial" panose="020B0604020202020204" pitchFamily="34" charset="0"/>
              </a:rPr>
              <a:t>olova</a:t>
            </a:r>
            <a:endParaRPr lang="en-GB" altLang="en-US" sz="2000" dirty="0" smtClean="0">
              <a:latin typeface="Arial" panose="020B0604020202020204" pitchFamily="34" charset="0"/>
              <a:cs typeface="Arial" panose="020B0604020202020204" pitchFamily="34" charset="0"/>
            </a:endParaRPr>
          </a:p>
          <a:p>
            <a:pPr marL="0" indent="0" eaLnBrk="1" hangingPunct="1">
              <a:buFont typeface="Wingdings" pitchFamily="2" charset="2"/>
              <a:buNone/>
            </a:pPr>
            <a:endParaRPr lang="cs-CZ" altLang="en-US" sz="2000" dirty="0" smtClean="0">
              <a:latin typeface="Arial" panose="020B0604020202020204" pitchFamily="34" charset="0"/>
              <a:cs typeface="Arial" panose="020B0604020202020204" pitchFamily="34" charset="0"/>
            </a:endParaRPr>
          </a:p>
          <a:p>
            <a:pPr marL="0" indent="0"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halogenidy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typu</a:t>
            </a:r>
            <a:r>
              <a:rPr lang="en-GB" altLang="en-US" sz="2000" dirty="0" smtClean="0">
                <a:latin typeface="Arial" panose="020B0604020202020204" pitchFamily="34" charset="0"/>
                <a:cs typeface="Arial" panose="020B0604020202020204" pitchFamily="34" charset="0"/>
              </a:rPr>
              <a:t> MX</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ale </a:t>
            </a:r>
            <a:r>
              <a:rPr lang="en-GB" altLang="en-US" sz="2000" dirty="0" err="1" smtClean="0">
                <a:latin typeface="Arial" panose="020B0604020202020204" pitchFamily="34" charset="0"/>
                <a:cs typeface="Arial" panose="020B0604020202020204" pitchFamily="34" charset="0"/>
              </a:rPr>
              <a:t>i</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MX</a:t>
            </a:r>
            <a:r>
              <a:rPr lang="en-GB" altLang="en-US" sz="2000" baseline="-25000" dirty="0" smtClean="0">
                <a:latin typeface="Arial" panose="020B0604020202020204" pitchFamily="34" charset="0"/>
                <a:cs typeface="Arial" panose="020B0604020202020204" pitchFamily="34" charset="0"/>
              </a:rPr>
              <a:t>2</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dihalogenidy</a:t>
            </a:r>
            <a:r>
              <a:rPr lang="cs-CZ"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mají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výra</a:t>
            </a:r>
            <a:r>
              <a:rPr lang="cs-CZ" altLang="en-US" sz="2000" dirty="0" err="1" smtClean="0">
                <a:latin typeface="Arial" panose="020B0604020202020204" pitchFamily="34" charset="0"/>
                <a:cs typeface="Arial" panose="020B0604020202020204" pitchFamily="34" charset="0"/>
              </a:rPr>
              <a:t>zný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podíl</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iont</a:t>
            </a:r>
            <a:r>
              <a:rPr lang="cs-CZ" altLang="en-US" sz="2000" dirty="0" err="1" smtClean="0">
                <a:latin typeface="Arial" panose="020B0604020202020204" pitchFamily="34" charset="0"/>
                <a:cs typeface="Arial" panose="020B0604020202020204" pitchFamily="34" charset="0"/>
              </a:rPr>
              <a:t>ové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vazby</a:t>
            </a:r>
            <a:r>
              <a:rPr lang="en-GB" altLang="en-US" sz="2000" dirty="0" smtClean="0">
                <a:latin typeface="Arial" panose="020B0604020202020204" pitchFamily="34" charset="0"/>
                <a:cs typeface="Arial" panose="020B0604020202020204" pitchFamily="34" charset="0"/>
              </a:rPr>
              <a:t> a </a:t>
            </a:r>
            <a:r>
              <a:rPr lang="en-GB" altLang="en-US" sz="2000" dirty="0" err="1" smtClean="0">
                <a:latin typeface="Arial" panose="020B0604020202020204" pitchFamily="34" charset="0"/>
                <a:cs typeface="Arial" panose="020B0604020202020204" pitchFamily="34" charset="0"/>
              </a:rPr>
              <a:t>obecn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jsou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mén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t</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kavé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než</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tetrahalogenidy</a:t>
            </a:r>
            <a:endParaRPr lang="en-GB" altLang="en-US" sz="2000" dirty="0" smtClean="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smtClean="0">
              <a:latin typeface="Arial" panose="020B0604020202020204" pitchFamily="34" charset="0"/>
              <a:cs typeface="Arial" panose="020B0604020202020204" pitchFamily="34" charset="0"/>
            </a:endParaRPr>
          </a:p>
          <a:p>
            <a:pPr marL="0" indent="0" algn="just">
              <a:buNone/>
            </a:pPr>
            <a:r>
              <a:rPr lang="cs-CZ" altLang="en-US" sz="2000" dirty="0" smtClean="0">
                <a:latin typeface="Arial" panose="020B0604020202020204" pitchFamily="34" charset="0"/>
                <a:cs typeface="Arial" panose="020B0604020202020204" pitchFamily="34" charset="0"/>
              </a:rPr>
              <a:t>   H</a:t>
            </a:r>
            <a:r>
              <a:rPr lang="en-GB" altLang="en-US" sz="2000" dirty="0" err="1" smtClean="0">
                <a:latin typeface="Arial" panose="020B0604020202020204" pitchFamily="34" charset="0"/>
                <a:cs typeface="Arial" panose="020B0604020202020204" pitchFamily="34" charset="0"/>
              </a:rPr>
              <a:t>alogenidy</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germanaté</a:t>
            </a:r>
            <a:r>
              <a:rPr lang="en-GB" altLang="en-US" sz="2000" dirty="0">
                <a:latin typeface="Arial" panose="020B0604020202020204" pitchFamily="34" charset="0"/>
                <a:cs typeface="Arial" panose="020B0604020202020204" pitchFamily="34" charset="0"/>
              </a:rPr>
              <a:t> a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edevším</a:t>
            </a:r>
            <a:r>
              <a:rPr lang="en-GB"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cínaté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d</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ležitá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reduk</a:t>
            </a:r>
            <a:r>
              <a:rPr lang="cs-CZ" altLang="en-US" sz="2000" dirty="0">
                <a:latin typeface="Arial" panose="020B0604020202020204" pitchFamily="34" charset="0"/>
                <a:cs typeface="Arial" panose="020B0604020202020204" pitchFamily="34" charset="0"/>
              </a:rPr>
              <a:t>ční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inidla</a:t>
            </a:r>
            <a:r>
              <a:rPr lang="cs-CZ" altLang="en-US" sz="2000" dirty="0" smtClean="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r>
              <a:rPr lang="en-GB" altLang="en-US" sz="2000" dirty="0" err="1" smtClean="0">
                <a:latin typeface="Arial" panose="020B0604020202020204" pitchFamily="34" charset="0"/>
                <a:cs typeface="Arial" panose="020B0604020202020204" pitchFamily="34" charset="0"/>
              </a:rPr>
              <a:t>podléhají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hydrolýze</a:t>
            </a:r>
            <a:r>
              <a:rPr lang="en-GB" altLang="en-US" sz="2000" dirty="0" smtClean="0">
                <a:latin typeface="Arial" panose="020B0604020202020204" pitchFamily="34" charset="0"/>
                <a:cs typeface="Arial" panose="020B0604020202020204" pitchFamily="34" charset="0"/>
              </a:rPr>
              <a:t>, nap</a:t>
            </a:r>
            <a:r>
              <a:rPr lang="cs-CZ" altLang="en-US" sz="2000" dirty="0" smtClean="0">
                <a:latin typeface="Arial" panose="020B0604020202020204" pitchFamily="34" charset="0"/>
                <a:cs typeface="Arial" panose="020B0604020202020204" pitchFamily="34" charset="0"/>
              </a:rPr>
              <a:t>ř</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cínatá</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s</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l </a:t>
            </a:r>
            <a:r>
              <a:rPr lang="en-GB" altLang="en-US" sz="2000" dirty="0" err="1" smtClean="0">
                <a:latin typeface="Arial" panose="020B0604020202020204" pitchFamily="34" charset="0"/>
                <a:cs typeface="Arial" panose="020B0604020202020204" pitchFamily="34" charset="0"/>
              </a:rPr>
              <a:t>hydrolyzuje</a:t>
            </a:r>
            <a:r>
              <a:rPr lang="en-GB" altLang="en-US" sz="2000" dirty="0" smtClean="0">
                <a:latin typeface="Arial" panose="020B0604020202020204" pitchFamily="34" charset="0"/>
                <a:cs typeface="Arial" panose="020B0604020202020204" pitchFamily="34" charset="0"/>
              </a:rPr>
              <a:t>: </a:t>
            </a:r>
          </a:p>
          <a:p>
            <a:pPr algn="ct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SnCl</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 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O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SnCl</a:t>
            </a:r>
            <a:r>
              <a:rPr lang="en-GB" altLang="en-US" sz="2000" dirty="0" smtClean="0">
                <a:latin typeface="Arial" panose="020B0604020202020204" pitchFamily="34" charset="0"/>
                <a:cs typeface="Arial" panose="020B0604020202020204" pitchFamily="34" charset="0"/>
              </a:rPr>
              <a:t>(OH) + </a:t>
            </a:r>
            <a:r>
              <a:rPr lang="en-GB" altLang="en-US" sz="2000" dirty="0" err="1" smtClean="0">
                <a:latin typeface="Arial" panose="020B0604020202020204" pitchFamily="34" charset="0"/>
                <a:cs typeface="Arial" panose="020B0604020202020204" pitchFamily="34" charset="0"/>
              </a:rPr>
              <a:t>HCl</a:t>
            </a:r>
            <a:r>
              <a:rPr lang="en-GB" altLang="en-US" sz="2000" dirty="0" smtClean="0">
                <a:latin typeface="Arial" panose="020B0604020202020204" pitchFamily="34" charset="0"/>
                <a:cs typeface="Arial" panose="020B0604020202020204" pitchFamily="34" charset="0"/>
              </a:rPr>
              <a:t> </a:t>
            </a:r>
          </a:p>
          <a:p>
            <a:pPr marL="0" indent="0" algn="just">
              <a:buNone/>
            </a:pPr>
            <a:endParaRPr lang="cs-CZ" altLang="en-US" sz="2000" dirty="0" smtClean="0">
              <a:latin typeface="Arial" panose="020B0604020202020204" pitchFamily="34" charset="0"/>
              <a:cs typeface="Arial" panose="020B0604020202020204" pitchFamily="34" charset="0"/>
            </a:endParaRPr>
          </a:p>
          <a:p>
            <a:pPr marL="0" indent="0" algn="just">
              <a:buNone/>
            </a:pPr>
            <a:r>
              <a:rPr lang="cs-CZ" altLang="en-US"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H</a:t>
            </a:r>
            <a:r>
              <a:rPr lang="en-GB" altLang="en-US" sz="2000" dirty="0" err="1" smtClean="0">
                <a:latin typeface="Arial" panose="020B0604020202020204" pitchFamily="34" charset="0"/>
                <a:cs typeface="Arial" panose="020B0604020202020204" pitchFamily="34" charset="0"/>
              </a:rPr>
              <a:t>alogenidy</a:t>
            </a:r>
            <a:r>
              <a:rPr lang="en-GB" altLang="en-US" sz="2000"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olovi</a:t>
            </a:r>
            <a:r>
              <a:rPr lang="cs-CZ" altLang="en-US" sz="2000" b="1" dirty="0" smtClean="0">
                <a:latin typeface="Arial" panose="020B0604020202020204" pitchFamily="34" charset="0"/>
                <a:cs typeface="Arial" panose="020B0604020202020204" pitchFamily="34" charset="0"/>
              </a:rPr>
              <a:t>č</a:t>
            </a:r>
            <a:r>
              <a:rPr lang="en-GB" altLang="en-US" sz="2000" b="1" dirty="0" err="1" smtClean="0">
                <a:latin typeface="Arial" panose="020B0604020202020204" pitchFamily="34" charset="0"/>
                <a:cs typeface="Arial" panose="020B0604020202020204" pitchFamily="34" charset="0"/>
              </a:rPr>
              <a:t>ité</a:t>
            </a:r>
            <a:r>
              <a:rPr lang="en-GB" altLang="en-US" sz="2000" b="1"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jsou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oxidoreduk</a:t>
            </a:r>
            <a:r>
              <a:rPr lang="cs-CZ" altLang="en-US" sz="2000" dirty="0" smtClean="0">
                <a:latin typeface="Arial" panose="020B0604020202020204" pitchFamily="34" charset="0"/>
                <a:cs typeface="Arial" panose="020B0604020202020204" pitchFamily="34" charset="0"/>
              </a:rPr>
              <a:t>čně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nestálé</a:t>
            </a:r>
            <a:r>
              <a:rPr lang="en-GB" altLang="en-US" sz="2000" dirty="0" smtClean="0">
                <a:latin typeface="Arial" panose="020B0604020202020204" pitchFamily="34" charset="0"/>
                <a:cs typeface="Arial" panose="020B0604020202020204" pitchFamily="34" charset="0"/>
              </a:rPr>
              <a:t>, PbBr</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a PbI</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neexistují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oxida</a:t>
            </a:r>
            <a:r>
              <a:rPr lang="cs-CZ" altLang="en-US" sz="2000" dirty="0" smtClean="0">
                <a:latin typeface="Arial" panose="020B0604020202020204" pitchFamily="34" charset="0"/>
                <a:cs typeface="Arial" panose="020B0604020202020204" pitchFamily="34" charset="0"/>
              </a:rPr>
              <a:t>ční</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p</a:t>
            </a:r>
            <a:r>
              <a:rPr lang="cs-CZ" altLang="en-US" sz="2000" dirty="0" smtClean="0">
                <a:latin typeface="Arial" panose="020B0604020202020204" pitchFamily="34" charset="0"/>
                <a:cs typeface="Arial" panose="020B0604020202020204" pitchFamily="34" charset="0"/>
              </a:rPr>
              <a:t>ů</a:t>
            </a:r>
            <a:r>
              <a:rPr lang="en-GB" altLang="en-US" sz="2000" dirty="0" err="1" smtClean="0">
                <a:latin typeface="Arial" panose="020B0604020202020204" pitchFamily="34" charset="0"/>
                <a:cs typeface="Arial" panose="020B0604020202020204" pitchFamily="34" charset="0"/>
              </a:rPr>
              <a:t>sobení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Pb</a:t>
            </a:r>
            <a:r>
              <a:rPr lang="en-GB" altLang="en-US" sz="2000" baseline="30000" dirty="0" err="1" smtClean="0">
                <a:latin typeface="Arial" panose="020B0604020202020204" pitchFamily="34" charset="0"/>
                <a:cs typeface="Arial" panose="020B0604020202020204" pitchFamily="34" charset="0"/>
              </a:rPr>
              <a:t>IV</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halogenidy</a:t>
            </a:r>
            <a:r>
              <a:rPr lang="en-GB" altLang="en-US" sz="2000"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olovnaté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jsou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stálé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krystalické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bezbarvé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krom</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žlutého</a:t>
            </a:r>
            <a:r>
              <a:rPr lang="en-GB" altLang="en-US" sz="2000" dirty="0" smtClean="0">
                <a:latin typeface="Arial" panose="020B0604020202020204" pitchFamily="34" charset="0"/>
                <a:cs typeface="Arial" panose="020B0604020202020204" pitchFamily="34" charset="0"/>
              </a:rPr>
              <a:t> PbI</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málo</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rozpustné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látky</a:t>
            </a:r>
            <a:endParaRPr lang="en-GB" altLang="en-US" sz="2000" dirty="0" smtClean="0">
              <a:latin typeface="Arial" panose="020B0604020202020204" pitchFamily="34" charset="0"/>
              <a:cs typeface="Arial" panose="020B0604020202020204" pitchFamily="34" charset="0"/>
            </a:endParaRPr>
          </a:p>
          <a:p>
            <a:pPr marL="0" indent="0" algn="just"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312085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457200" y="274638"/>
            <a:ext cx="8229600" cy="639762"/>
          </a:xfrm>
        </p:spPr>
        <p:txBody>
          <a:bodyPr>
            <a:normAutofit/>
          </a:bodyPr>
          <a:lstStyle/>
          <a:p>
            <a:pPr eaLnBrk="1" hangingPunct="1"/>
            <a:r>
              <a:rPr lang="en-GB" altLang="en-US" sz="2800" b="1" dirty="0" err="1" smtClean="0">
                <a:latin typeface="Times New Roman" pitchFamily="18" charset="0"/>
              </a:rPr>
              <a:t>Oxoslou</a:t>
            </a:r>
            <a:r>
              <a:rPr lang="cs-CZ" altLang="en-US" sz="2800" b="1" dirty="0" smtClean="0">
                <a:latin typeface="Times New Roman" pitchFamily="18" charset="0"/>
              </a:rPr>
              <a:t>č</a:t>
            </a:r>
            <a:r>
              <a:rPr lang="en-GB" altLang="en-US" sz="2800" b="1" dirty="0" err="1" smtClean="0">
                <a:latin typeface="Times New Roman" pitchFamily="18" charset="0"/>
              </a:rPr>
              <a:t>eniny</a:t>
            </a:r>
            <a:endParaRPr lang="cs-CZ" altLang="en-US" sz="2800" dirty="0" smtClean="0"/>
          </a:p>
        </p:txBody>
      </p:sp>
      <p:sp>
        <p:nvSpPr>
          <p:cNvPr id="25604" name="Rectangle 3"/>
          <p:cNvSpPr>
            <a:spLocks noGrp="1" noChangeArrowheads="1"/>
          </p:cNvSpPr>
          <p:nvPr>
            <p:ph type="body" idx="1"/>
          </p:nvPr>
        </p:nvSpPr>
        <p:spPr>
          <a:xfrm>
            <a:off x="228600" y="1066800"/>
            <a:ext cx="8686800" cy="4525963"/>
          </a:xfrm>
        </p:spPr>
        <p:txBody>
          <a:bodyPr>
            <a:normAutofit/>
          </a:bodyPr>
          <a:lstStyle/>
          <a:p>
            <a:pPr marL="0" indent="0" eaLnBrk="1" hangingPunct="1">
              <a:buNone/>
            </a:pPr>
            <a:r>
              <a:rPr lang="en-GB" altLang="en-US" sz="2000" b="1" dirty="0" err="1" smtClean="0">
                <a:latin typeface="Arial" panose="020B0604020202020204" pitchFamily="34" charset="0"/>
                <a:cs typeface="Arial" panose="020B0604020202020204" pitchFamily="34" charset="0"/>
              </a:rPr>
              <a:t>Uhlík</a:t>
            </a:r>
            <a:r>
              <a:rPr lang="en-GB" altLang="en-US" sz="2000" b="1" dirty="0" smtClean="0">
                <a:latin typeface="Arial" panose="020B0604020202020204" pitchFamily="34" charset="0"/>
                <a:cs typeface="Arial" panose="020B0604020202020204" pitchFamily="34" charset="0"/>
              </a:rPr>
              <a:t>:</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smtClean="0">
                <a:latin typeface="Arial" panose="020B0604020202020204" pitchFamily="34" charset="0"/>
                <a:cs typeface="Arial" panose="020B0604020202020204" pitchFamily="34" charset="0"/>
              </a:rPr>
              <a:t>Oxid</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uhelnatý</a:t>
            </a:r>
            <a:r>
              <a:rPr lang="en-GB" altLang="en-US" sz="2000" b="1" dirty="0" smtClean="0">
                <a:latin typeface="Arial" panose="020B0604020202020204" pitchFamily="34" charset="0"/>
                <a:cs typeface="Arial" panose="020B0604020202020204" pitchFamily="34" charset="0"/>
              </a:rPr>
              <a:t> CO</a:t>
            </a: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jedovatý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bezb</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plyn</a:t>
            </a:r>
            <a:r>
              <a:rPr lang="en-GB" altLang="en-US" sz="2000" dirty="0" smtClean="0">
                <a:latin typeface="Arial" panose="020B0604020202020204" pitchFamily="34" charset="0"/>
                <a:cs typeface="Arial" panose="020B0604020202020204" pitchFamily="34" charset="0"/>
              </a:rPr>
              <a:t>, bez </a:t>
            </a:r>
            <a:r>
              <a:rPr lang="en-GB" altLang="en-US" sz="2000" dirty="0" err="1" smtClean="0">
                <a:latin typeface="Arial" panose="020B0604020202020204" pitchFamily="34" charset="0"/>
                <a:cs typeface="Arial" panose="020B0604020202020204" pitchFamily="34" charset="0"/>
              </a:rPr>
              <a:t>zápachu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spalováním</a:t>
            </a:r>
            <a:r>
              <a:rPr lang="en-GB" altLang="en-US" sz="2000" dirty="0" smtClean="0">
                <a:latin typeface="Arial" panose="020B0604020202020204" pitchFamily="34" charset="0"/>
                <a:cs typeface="Arial" panose="020B0604020202020204" pitchFamily="34" charset="0"/>
              </a:rPr>
              <a:t> organ. </a:t>
            </a:r>
            <a:r>
              <a:rPr lang="en-GB" altLang="en-US" sz="2000" dirty="0" err="1" smtClean="0">
                <a:latin typeface="Arial" panose="020B0604020202020204" pitchFamily="34" charset="0"/>
                <a:cs typeface="Arial" panose="020B0604020202020204" pitchFamily="34" charset="0"/>
              </a:rPr>
              <a:t>slou</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enin</a:t>
            </a:r>
            <a:r>
              <a:rPr lang="en-GB" altLang="en-US" sz="2000" dirty="0" smtClean="0">
                <a:latin typeface="Arial" panose="020B0604020202020204" pitchFamily="34" charset="0"/>
                <a:cs typeface="Arial" panose="020B0604020202020204" pitchFamily="34" charset="0"/>
              </a:rPr>
              <a:t> v </a:t>
            </a:r>
            <a:r>
              <a:rPr lang="en-GB" altLang="en-US" sz="2000" dirty="0" err="1" smtClean="0">
                <a:latin typeface="Arial" panose="020B0604020202020204" pitchFamily="34" charset="0"/>
                <a:cs typeface="Arial" panose="020B0604020202020204" pitchFamily="34" charset="0"/>
              </a:rPr>
              <a:t>nedostatku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kyslíku</a:t>
            </a:r>
            <a:r>
              <a:rPr lang="en-GB" altLang="en-US" sz="2000" dirty="0" smtClean="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err="1" smtClean="0">
                <a:latin typeface="Arial" panose="020B0604020202020204" pitchFamily="34" charset="0"/>
                <a:cs typeface="Arial" panose="020B0604020202020204" pitchFamily="34" charset="0"/>
              </a:rPr>
              <a:t>prudce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jedovatý</a:t>
            </a:r>
            <a:r>
              <a:rPr lang="en-GB" altLang="en-US" sz="2000" dirty="0" smtClean="0">
                <a:latin typeface="Arial" panose="020B0604020202020204" pitchFamily="34" charset="0"/>
                <a:cs typeface="Arial" panose="020B0604020202020204" pitchFamily="34" charset="0"/>
              </a:rPr>
              <a:t> - </a:t>
            </a:r>
            <a:r>
              <a:rPr lang="en-GB" altLang="en-US" sz="2000" dirty="0" err="1" smtClean="0">
                <a:latin typeface="Arial" panose="020B0604020202020204" pitchFamily="34" charset="0"/>
                <a:cs typeface="Arial" panose="020B0604020202020204" pitchFamily="34" charset="0"/>
              </a:rPr>
              <a:t>pevn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se </a:t>
            </a:r>
            <a:r>
              <a:rPr lang="en-GB" altLang="en-US" sz="2000" dirty="0" err="1" smtClean="0">
                <a:latin typeface="Arial" panose="020B0604020202020204" pitchFamily="34" charset="0"/>
                <a:cs typeface="Arial" panose="020B0604020202020204" pitchFamily="34" charset="0"/>
              </a:rPr>
              <a:t>koordinuje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na</a:t>
            </a:r>
            <a:r>
              <a:rPr lang="en-GB" altLang="en-US" sz="2000" dirty="0" smtClean="0">
                <a:latin typeface="Arial" panose="020B0604020202020204" pitchFamily="34" charset="0"/>
                <a:cs typeface="Arial" panose="020B0604020202020204" pitchFamily="34" charset="0"/>
              </a:rPr>
              <a:t> Fe v </a:t>
            </a:r>
            <a:r>
              <a:rPr lang="cs-CZ" altLang="en-US" sz="2000" dirty="0" err="1" smtClean="0">
                <a:latin typeface="Arial" panose="020B0604020202020204" pitchFamily="34" charset="0"/>
                <a:cs typeface="Arial" panose="020B0604020202020204" pitchFamily="34" charset="0"/>
              </a:rPr>
              <a:t>protoporfyrinu</a:t>
            </a:r>
            <a:r>
              <a:rPr lang="cs-CZ" altLang="en-US" sz="2000" dirty="0" smtClean="0">
                <a:latin typeface="Arial" panose="020B0604020202020204" pitchFamily="34" charset="0"/>
                <a:cs typeface="Arial" panose="020B0604020202020204" pitchFamily="34" charset="0"/>
              </a:rPr>
              <a:t> IX  (hemové skupině) </a:t>
            </a:r>
            <a:r>
              <a:rPr lang="en-GB" altLang="en-US" sz="2000" dirty="0" err="1" smtClean="0">
                <a:latin typeface="Arial" panose="020B0604020202020204" pitchFamily="34" charset="0"/>
                <a:cs typeface="Arial" panose="020B0604020202020204" pitchFamily="34" charset="0"/>
              </a:rPr>
              <a:t>hemoglobinu</a:t>
            </a:r>
            <a:r>
              <a:rPr lang="en-GB" altLang="en-US" sz="2000" dirty="0" smtClean="0">
                <a:latin typeface="Arial" panose="020B0604020202020204" pitchFamily="34" charset="0"/>
                <a:cs typeface="Arial" panose="020B0604020202020204" pitchFamily="34" charset="0"/>
              </a:rPr>
              <a:t> a </a:t>
            </a:r>
            <a:r>
              <a:rPr lang="en-GB" altLang="en-US" sz="2000" dirty="0" err="1" smtClean="0">
                <a:latin typeface="Arial" panose="020B0604020202020204" pitchFamily="34" charset="0"/>
                <a:cs typeface="Arial" panose="020B0604020202020204" pitchFamily="34" charset="0"/>
              </a:rPr>
              <a:t>blokuje</a:t>
            </a:r>
            <a:r>
              <a:rPr lang="en-GB" altLang="en-US" sz="2000" dirty="0" smtClean="0">
                <a:latin typeface="Arial" panose="020B0604020202020204" pitchFamily="34" charset="0"/>
                <a:cs typeface="Arial" panose="020B0604020202020204" pitchFamily="34" charset="0"/>
              </a:rPr>
              <a:t> p</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enos</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kyslíku</a:t>
            </a:r>
            <a:r>
              <a:rPr lang="en-GB" altLang="en-US" sz="2000" dirty="0" smtClean="0">
                <a:latin typeface="Arial" panose="020B0604020202020204" pitchFamily="34" charset="0"/>
                <a:cs typeface="Arial" panose="020B0604020202020204" pitchFamily="34" charset="0"/>
              </a:rPr>
              <a:t> (p</a:t>
            </a:r>
            <a:r>
              <a:rPr lang="cs-CZ" altLang="en-US" sz="2000" dirty="0" smtClean="0">
                <a:latin typeface="Arial" panose="020B0604020202020204" pitchFamily="34" charset="0"/>
                <a:cs typeface="Arial" panose="020B0604020202020204" pitchFamily="34" charset="0"/>
              </a:rPr>
              <a:t>ů</a:t>
            </a:r>
            <a:r>
              <a:rPr lang="en-GB" altLang="en-US" sz="2000" dirty="0" err="1" smtClean="0">
                <a:latin typeface="Arial" panose="020B0604020202020204" pitchFamily="34" charset="0"/>
                <a:cs typeface="Arial" panose="020B0604020202020204" pitchFamily="34" charset="0"/>
              </a:rPr>
              <a:t>sobení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obdobné</a:t>
            </a:r>
            <a:r>
              <a:rPr lang="en-GB" altLang="en-US" sz="2000" dirty="0" smtClean="0">
                <a:latin typeface="Arial" panose="020B0604020202020204" pitchFamily="34" charset="0"/>
                <a:cs typeface="Arial" panose="020B0604020202020204" pitchFamily="34" charset="0"/>
              </a:rPr>
              <a:t> HCN)</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10000"/>
            <a:ext cx="5105400" cy="260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5560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52400" y="152400"/>
            <a:ext cx="8839200" cy="4525963"/>
          </a:xfrm>
        </p:spPr>
        <p:txBody>
          <a:bodyPr>
            <a:noAutofit/>
          </a:bodyPr>
          <a:lstStyle/>
          <a:p>
            <a:pPr>
              <a:buNone/>
            </a:pPr>
            <a:r>
              <a:rPr lang="en-GB" altLang="en-US" sz="2000" b="1" dirty="0">
                <a:latin typeface="Arial" panose="020B0604020202020204" pitchFamily="34" charset="0"/>
                <a:cs typeface="Arial" panose="020B0604020202020204" pitchFamily="34" charset="0"/>
              </a:rPr>
              <a:t>P</a:t>
            </a:r>
            <a:r>
              <a:rPr lang="cs-CZ" altLang="en-US" sz="2000" b="1" dirty="0">
                <a:latin typeface="Arial" panose="020B0604020202020204" pitchFamily="34" charset="0"/>
                <a:cs typeface="Arial" panose="020B0604020202020204" pitchFamily="34" charset="0"/>
              </a:rPr>
              <a:t>ř</a:t>
            </a:r>
            <a:r>
              <a:rPr lang="en-GB" altLang="en-US" sz="2000" b="1" dirty="0" err="1">
                <a:latin typeface="Arial" panose="020B0604020202020204" pitchFamily="34" charset="0"/>
                <a:cs typeface="Arial" panose="020B0604020202020204" pitchFamily="34" charset="0"/>
              </a:rPr>
              <a:t>íprava</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ikap</a:t>
            </a:r>
            <a:r>
              <a:rPr lang="cs-CZ" altLang="en-US" sz="2000" dirty="0" err="1" smtClean="0">
                <a:latin typeface="Arial" panose="020B0604020202020204" pitchFamily="34" charset="0"/>
                <a:cs typeface="Arial" panose="020B0604020202020204" pitchFamily="34" charset="0"/>
              </a:rPr>
              <a:t>ávání</a:t>
            </a:r>
            <a:r>
              <a:rPr lang="en-GB" altLang="en-US" sz="2000" dirty="0" smtClean="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HCOOH do </a:t>
            </a:r>
            <a:r>
              <a:rPr lang="en-GB" altLang="en-US" sz="2000" dirty="0" err="1">
                <a:latin typeface="Arial" panose="020B0604020202020204" pitchFamily="34" charset="0"/>
                <a:cs typeface="Arial" panose="020B0604020202020204" pitchFamily="34" charset="0"/>
              </a:rPr>
              <a:t>horké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konc</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SO</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HCOOH </a:t>
            </a:r>
            <a:r>
              <a:rPr lang="en-GB"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sym typeface="Symbol" pitchFamily="18" charset="2"/>
              </a:rPr>
              <a:t> </a:t>
            </a:r>
            <a:r>
              <a:rPr lang="en-GB" altLang="en-US" sz="2000" dirty="0">
                <a:latin typeface="Arial" panose="020B0604020202020204" pitchFamily="34" charset="0"/>
                <a:cs typeface="Arial" panose="020B0604020202020204" pitchFamily="34" charset="0"/>
              </a:rPr>
              <a:t>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CO  </a:t>
            </a:r>
          </a:p>
          <a:p>
            <a:pPr>
              <a:buNone/>
            </a:pP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málo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rozpustný</a:t>
            </a:r>
            <a:r>
              <a:rPr lang="en-GB" altLang="en-US" sz="2000" dirty="0">
                <a:latin typeface="Arial" panose="020B0604020202020204" pitchFamily="34" charset="0"/>
                <a:cs typeface="Arial" panose="020B0604020202020204" pitchFamily="34" charset="0"/>
              </a:rPr>
              <a:t>, s </a:t>
            </a:r>
            <a:r>
              <a:rPr lang="en-GB" altLang="en-US" sz="2000" dirty="0" err="1">
                <a:latin typeface="Arial" panose="020B0604020202020204" pitchFamily="34" charset="0"/>
                <a:cs typeface="Arial" panose="020B0604020202020204" pitchFamily="34" charset="0"/>
              </a:rPr>
              <a:t>roztoky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hydroxid</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reaguje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mraven</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an</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NaOH</a:t>
            </a:r>
            <a:r>
              <a:rPr lang="en-GB" altLang="en-US" sz="2000" dirty="0">
                <a:latin typeface="Arial" panose="020B0604020202020204" pitchFamily="34" charset="0"/>
                <a:cs typeface="Arial" panose="020B0604020202020204" pitchFamily="34" charset="0"/>
              </a:rPr>
              <a:t> + CO = </a:t>
            </a:r>
            <a:r>
              <a:rPr lang="en-GB" altLang="en-US" sz="2000" dirty="0" err="1">
                <a:latin typeface="Arial" panose="020B0604020202020204" pitchFamily="34" charset="0"/>
                <a:cs typeface="Arial" panose="020B0604020202020204" pitchFamily="34" charset="0"/>
              </a:rPr>
              <a:t>NaCOOH</a:t>
            </a:r>
            <a:endParaRPr lang="en-GB"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CO </a:t>
            </a:r>
            <a:r>
              <a:rPr lang="en-GB" altLang="en-US" sz="2000" dirty="0" err="1" smtClean="0">
                <a:latin typeface="Arial" panose="020B0604020202020204" pitchFamily="34" charset="0"/>
                <a:cs typeface="Arial" panose="020B0604020202020204" pitchFamily="34" charset="0"/>
              </a:rPr>
              <a:t>má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výrazné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reduk</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vlastnosti</a:t>
            </a:r>
            <a:r>
              <a:rPr lang="en-GB" altLang="en-US" sz="2000" dirty="0" smtClean="0">
                <a:latin typeface="Arial" panose="020B0604020202020204" pitchFamily="34" charset="0"/>
                <a:cs typeface="Arial" panose="020B0604020202020204" pitchFamily="34" charset="0"/>
              </a:rPr>
              <a:t>: </a:t>
            </a:r>
          </a:p>
          <a:p>
            <a:pPr algn="ct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CuO</a:t>
            </a:r>
            <a:r>
              <a:rPr lang="en-GB" altLang="en-US" sz="2000" dirty="0" smtClean="0">
                <a:latin typeface="Arial" panose="020B0604020202020204" pitchFamily="34" charset="0"/>
                <a:cs typeface="Arial" panose="020B0604020202020204" pitchFamily="34" charset="0"/>
              </a:rPr>
              <a:t> + CO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Cu + CO</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p>
          <a:p>
            <a:pPr algn="ct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Fe</a:t>
            </a:r>
            <a:r>
              <a:rPr lang="en-GB" altLang="en-US" sz="2000" baseline="-25000" dirty="0" smtClean="0">
                <a:latin typeface="Arial" panose="020B0604020202020204" pitchFamily="34" charset="0"/>
                <a:cs typeface="Arial" panose="020B0604020202020204" pitchFamily="34" charset="0"/>
              </a:rPr>
              <a:t>3</a:t>
            </a:r>
            <a:r>
              <a:rPr lang="en-GB" altLang="en-US" sz="2000" dirty="0" smtClean="0">
                <a:latin typeface="Arial" panose="020B0604020202020204" pitchFamily="34" charset="0"/>
                <a:cs typeface="Arial" panose="020B0604020202020204" pitchFamily="34" charset="0"/>
              </a:rPr>
              <a:t>O</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+ 4 CO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3 Fe + 4 CO</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sou</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ást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vodního</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plynu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vyrábí</a:t>
            </a:r>
            <a:r>
              <a:rPr lang="en-GB" altLang="en-US" sz="2000" dirty="0" smtClean="0">
                <a:latin typeface="Arial" panose="020B0604020202020204" pitchFamily="34" charset="0"/>
                <a:cs typeface="Arial" panose="020B0604020202020204" pitchFamily="34" charset="0"/>
              </a:rPr>
              <a:t> se </a:t>
            </a:r>
            <a:r>
              <a:rPr lang="en-GB" altLang="en-US" sz="2000" dirty="0" err="1" smtClean="0">
                <a:latin typeface="Arial" panose="020B0604020202020204" pitchFamily="34" charset="0"/>
                <a:cs typeface="Arial" panose="020B0604020202020204" pitchFamily="34" charset="0"/>
              </a:rPr>
              <a:t>vedením</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vodní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páry</a:t>
            </a:r>
            <a:r>
              <a:rPr lang="en-GB" altLang="en-US" sz="2000" dirty="0" smtClean="0">
                <a:latin typeface="Arial" panose="020B0604020202020204" pitchFamily="34" charset="0"/>
                <a:cs typeface="Arial" panose="020B0604020202020204" pitchFamily="34" charset="0"/>
              </a:rPr>
              <a:t> p</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es</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rozžhavený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koks</a:t>
            </a:r>
            <a:r>
              <a:rPr lang="en-GB" altLang="en-US" sz="2000" dirty="0" smtClean="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C + 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O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CO + 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viz</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výroba</a:t>
            </a:r>
            <a:r>
              <a:rPr lang="en-GB" altLang="en-US" sz="2000" dirty="0" smtClean="0">
                <a:latin typeface="Arial" panose="020B0604020202020204" pitchFamily="34" charset="0"/>
                <a:cs typeface="Arial" panose="020B0604020202020204" pitchFamily="34" charset="0"/>
              </a:rPr>
              <a:t> 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zvýšené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teploty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reaguje</a:t>
            </a:r>
            <a:r>
              <a:rPr lang="en-GB" altLang="en-US" sz="2000" dirty="0" smtClean="0">
                <a:latin typeface="Arial" panose="020B0604020202020204" pitchFamily="34" charset="0"/>
                <a:cs typeface="Arial" panose="020B0604020202020204" pitchFamily="34" charset="0"/>
              </a:rPr>
              <a:t> s p</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echod</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kovy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vzniku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karbonyl</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kov</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M(CO)</a:t>
            </a:r>
            <a:r>
              <a:rPr lang="en-GB" altLang="en-US" sz="2000" baseline="-25000" dirty="0" smtClean="0">
                <a:latin typeface="Arial" panose="020B0604020202020204" pitchFamily="34" charset="0"/>
                <a:cs typeface="Arial" panose="020B0604020202020204" pitchFamily="34" charset="0"/>
              </a:rPr>
              <a:t>x</a:t>
            </a:r>
            <a:endParaRPr lang="cs-CZ" altLang="en-US" sz="2000" baseline="-25000" dirty="0" smtClean="0">
              <a:latin typeface="Arial" panose="020B0604020202020204" pitchFamily="34" charset="0"/>
              <a:cs typeface="Arial" panose="020B0604020202020204" pitchFamily="34" charset="0"/>
            </a:endParaRPr>
          </a:p>
          <a:p>
            <a:pPr eaLnBrk="1" hangingPunct="1"/>
            <a:endParaRPr lang="cs-CZ" altLang="en-US" sz="2000" dirty="0" smtClean="0">
              <a:latin typeface="Arial" panose="020B0604020202020204" pitchFamily="34" charset="0"/>
              <a:cs typeface="Arial" panose="020B0604020202020204" pitchFamily="34" charset="0"/>
            </a:endParaRPr>
          </a:p>
        </p:txBody>
      </p:sp>
      <p:pic>
        <p:nvPicPr>
          <p:cNvPr id="61443" name="Picture 3"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4931010"/>
            <a:ext cx="1676400" cy="1715387"/>
          </a:xfrm>
          <a:prstGeom prst="rect">
            <a:avLst/>
          </a:prstGeom>
          <a:noFill/>
          <a:extLst>
            <a:ext uri="{909E8E84-426E-40DD-AFC4-6F175D3DCCD1}">
              <a14:hiddenFill xmlns:a14="http://schemas.microsoft.com/office/drawing/2010/main">
                <a:solidFill>
                  <a:srgbClr val="FFFFFF"/>
                </a:solidFill>
              </a14:hiddenFill>
            </a:ext>
          </a:extLst>
        </p:spPr>
      </p:pic>
      <p:pic>
        <p:nvPicPr>
          <p:cNvPr id="61445" name="Picture 5"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193687"/>
            <a:ext cx="1578692" cy="1357675"/>
          </a:xfrm>
          <a:prstGeom prst="rect">
            <a:avLst/>
          </a:prstGeom>
          <a:noFill/>
          <a:extLst>
            <a:ext uri="{909E8E84-426E-40DD-AFC4-6F175D3DCCD1}">
              <a14:hiddenFill xmlns:a14="http://schemas.microsoft.com/office/drawing/2010/main">
                <a:solidFill>
                  <a:srgbClr val="FFFFFF"/>
                </a:solidFill>
              </a14:hiddenFill>
            </a:ext>
          </a:extLst>
        </p:spPr>
      </p:pic>
      <p:pic>
        <p:nvPicPr>
          <p:cNvPr id="61447" name="Picture 7"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846023"/>
            <a:ext cx="1828800" cy="1793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262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152400" y="381000"/>
            <a:ext cx="8839200" cy="6324600"/>
          </a:xfrm>
        </p:spPr>
        <p:txBody>
          <a:bodyPr>
            <a:normAutofit/>
          </a:bodyPr>
          <a:lstStyle/>
          <a:p>
            <a:pPr eaLnBrk="1" hangingPunct="1">
              <a:lnSpc>
                <a:spcPct val="90000"/>
              </a:lnSpc>
              <a:buFont typeface="Wingdings" pitchFamily="2" charset="2"/>
              <a:buNone/>
            </a:pPr>
            <a:r>
              <a:rPr lang="en-GB" altLang="en-US" sz="2000" b="1" dirty="0" err="1" smtClean="0">
                <a:latin typeface="Arial" panose="020B0604020202020204" pitchFamily="34" charset="0"/>
                <a:cs typeface="Arial" panose="020B0604020202020204" pitchFamily="34" charset="0"/>
              </a:rPr>
              <a:t>Oxid</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uhli</a:t>
            </a:r>
            <a:r>
              <a:rPr lang="cs-CZ" altLang="en-US" sz="2000" b="1" dirty="0" smtClean="0">
                <a:latin typeface="Arial" panose="020B0604020202020204" pitchFamily="34" charset="0"/>
                <a:cs typeface="Arial" panose="020B0604020202020204" pitchFamily="34" charset="0"/>
              </a:rPr>
              <a:t>č</a:t>
            </a:r>
            <a:r>
              <a:rPr lang="en-GB" altLang="en-US" sz="2000" b="1" dirty="0" err="1" smtClean="0">
                <a:latin typeface="Arial" panose="020B0604020202020204" pitchFamily="34" charset="0"/>
                <a:cs typeface="Arial" panose="020B0604020202020204" pitchFamily="34" charset="0"/>
              </a:rPr>
              <a:t>itý</a:t>
            </a:r>
            <a:r>
              <a:rPr lang="en-GB" altLang="en-US" sz="2000" b="1" dirty="0" smtClean="0">
                <a:latin typeface="Arial" panose="020B0604020202020204" pitchFamily="34" charset="0"/>
                <a:cs typeface="Arial" panose="020B0604020202020204" pitchFamily="34" charset="0"/>
              </a:rPr>
              <a:t> CO</a:t>
            </a:r>
            <a:r>
              <a:rPr lang="en-GB" altLang="en-US" sz="2000" b="1" baseline="-25000" dirty="0" smtClean="0">
                <a:latin typeface="Arial" panose="020B0604020202020204" pitchFamily="34" charset="0"/>
                <a:cs typeface="Arial" panose="020B0604020202020204" pitchFamily="34" charset="0"/>
              </a:rPr>
              <a:t>2</a:t>
            </a:r>
          </a:p>
          <a:p>
            <a:pPr eaLnBrk="1" hangingPunct="1">
              <a:lnSpc>
                <a:spcPct val="90000"/>
              </a:lnSpc>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bezbarvý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plyn</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nakyslého</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štip</a:t>
            </a:r>
            <a:r>
              <a:rPr lang="en-GB" altLang="en-US" sz="2000" dirty="0" err="1" smtClean="0">
                <a:latin typeface="Arial" panose="020B0604020202020204" pitchFamily="34" charset="0"/>
                <a:cs typeface="Arial" panose="020B0604020202020204" pitchFamily="34" charset="0"/>
              </a:rPr>
              <a:t>lavého</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zápachu</a:t>
            </a:r>
            <a:r>
              <a:rPr lang="en-GB" altLang="en-US" sz="2000" dirty="0" smtClean="0">
                <a:latin typeface="Arial" panose="020B0604020202020204" pitchFamily="34" charset="0"/>
                <a:cs typeface="Arial" panose="020B0604020202020204" pitchFamily="34" charset="0"/>
              </a:rPr>
              <a:t>  a slab</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kyselé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chuti</a:t>
            </a:r>
            <a:r>
              <a:rPr lang="en-GB" altLang="en-US" sz="2000" dirty="0" smtClean="0">
                <a:latin typeface="Arial" panose="020B0604020202020204" pitchFamily="34" charset="0"/>
                <a:cs typeface="Arial" panose="020B0604020202020204" pitchFamily="34" charset="0"/>
              </a:rPr>
              <a:t>, t</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žší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než</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vzduch</a:t>
            </a:r>
            <a:endParaRPr lang="cs-CZ" altLang="en-US" sz="2000" dirty="0">
              <a:latin typeface="Arial" panose="020B0604020202020204" pitchFamily="34" charset="0"/>
              <a:cs typeface="Arial" panose="020B0604020202020204" pitchFamily="34" charset="0"/>
            </a:endParaRPr>
          </a:p>
          <a:p>
            <a:pPr>
              <a:lnSpc>
                <a:spcPct val="90000"/>
              </a:lnSpc>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CO</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je </a:t>
            </a:r>
            <a:r>
              <a:rPr lang="en-GB" altLang="en-US" sz="2000" dirty="0" err="1">
                <a:latin typeface="Arial" panose="020B0604020202020204" pitchFamily="34" charset="0"/>
                <a:cs typeface="Arial" panose="020B0604020202020204" pitchFamily="34" charset="0"/>
              </a:rPr>
              <a:t>anhydridem</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a:t>
            </a:r>
          </a:p>
          <a:p>
            <a:pPr algn="ctr">
              <a:lnSpc>
                <a:spcPct val="90000"/>
              </a:lnSpc>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CO</a:t>
            </a:r>
            <a:r>
              <a:rPr lang="en-GB" altLang="en-US" sz="2000" baseline="-25000" dirty="0">
                <a:latin typeface="Arial" panose="020B0604020202020204" pitchFamily="34" charset="0"/>
                <a:cs typeface="Arial" panose="020B0604020202020204" pitchFamily="34" charset="0"/>
              </a:rPr>
              <a:t>3</a:t>
            </a:r>
            <a:endParaRPr lang="cs-CZ" altLang="en-US" sz="2000" baseline="-25000" dirty="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cs-CZ" altLang="en-US" sz="2000"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endParaRPr lang="cs-CZ" altLang="en-US" sz="2000" dirty="0">
              <a:latin typeface="Arial" panose="020B0604020202020204" pitchFamily="34" charset="0"/>
              <a:cs typeface="Arial" panose="020B0604020202020204" pitchFamily="34" charset="0"/>
            </a:endParaRPr>
          </a:p>
          <a:p>
            <a:pPr>
              <a:lnSpc>
                <a:spcPct val="90000"/>
              </a:lnSpc>
              <a:buNone/>
            </a:pPr>
            <a:r>
              <a:rPr lang="cs-CZ" altLang="en-US" sz="2000" dirty="0" smtClean="0">
                <a:latin typeface="Arial" panose="020B0604020202020204" pitchFamily="34" charset="0"/>
                <a:cs typeface="Arial" panose="020B0604020202020204" pitchFamily="34" charset="0"/>
              </a:rPr>
              <a:t>L</a:t>
            </a:r>
            <a:r>
              <a:rPr lang="en-GB" altLang="en-US" sz="2000" dirty="0" err="1" smtClean="0">
                <a:latin typeface="Arial" panose="020B0604020202020204" pitchFamily="34" charset="0"/>
                <a:cs typeface="Arial" panose="020B0604020202020204" pitchFamily="34" charset="0"/>
              </a:rPr>
              <a:t>ze</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jej</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snadno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zkapalnit</a:t>
            </a:r>
            <a:r>
              <a:rPr lang="en-GB" altLang="en-US" sz="2000" dirty="0">
                <a:latin typeface="Arial" panose="020B0604020202020204" pitchFamily="34" charset="0"/>
                <a:cs typeface="Arial" panose="020B0604020202020204" pitchFamily="34" charset="0"/>
              </a:rPr>
              <a:t> a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evést</a:t>
            </a:r>
            <a:r>
              <a:rPr lang="en-GB" altLang="en-US" sz="2000" dirty="0">
                <a:latin typeface="Arial" panose="020B0604020202020204" pitchFamily="34" charset="0"/>
                <a:cs typeface="Arial" panose="020B0604020202020204" pitchFamily="34" charset="0"/>
              </a:rPr>
              <a:t> do </a:t>
            </a:r>
            <a:r>
              <a:rPr lang="en-GB" altLang="en-US" sz="2000" dirty="0" err="1">
                <a:latin typeface="Arial" panose="020B0604020202020204" pitchFamily="34" charset="0"/>
                <a:cs typeface="Arial" panose="020B0604020202020204" pitchFamily="34" charset="0"/>
              </a:rPr>
              <a:t>tuhého</a:t>
            </a:r>
            <a:r>
              <a:rPr lang="en-GB" altLang="en-US" sz="2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stavu</a:t>
            </a:r>
            <a:endParaRPr lang="cs-CZ" altLang="en-US" sz="2000" dirty="0" smtClean="0">
              <a:latin typeface="Arial" panose="020B0604020202020204" pitchFamily="34" charset="0"/>
              <a:cs typeface="Arial" panose="020B0604020202020204" pitchFamily="34" charset="0"/>
            </a:endParaRPr>
          </a:p>
          <a:p>
            <a:pPr>
              <a:lnSpc>
                <a:spcPct val="90000"/>
              </a:lnSpc>
              <a:buNone/>
            </a:pPr>
            <a:r>
              <a:rPr lang="cs-CZ" altLang="en-US" sz="2000" dirty="0" smtClean="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tzv</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suchý</a:t>
            </a:r>
            <a:r>
              <a:rPr lang="en-GB" altLang="en-US" sz="2000" b="1" dirty="0">
                <a:latin typeface="Arial" panose="020B0604020202020204" pitchFamily="34" charset="0"/>
                <a:cs typeface="Arial" panose="020B0604020202020204" pitchFamily="34" charset="0"/>
              </a:rPr>
              <a:t> led</a:t>
            </a:r>
            <a:r>
              <a:rPr lang="cs-CZ" altLang="en-US" sz="2000" dirty="0">
                <a:latin typeface="Arial" panose="020B0604020202020204" pitchFamily="34" charset="0"/>
                <a:cs typeface="Arial" panose="020B0604020202020204" pitchFamily="34" charset="0"/>
              </a:rPr>
              <a:t>.</a:t>
            </a:r>
          </a:p>
          <a:p>
            <a:pPr eaLnBrk="1" hangingPunct="1">
              <a:lnSpc>
                <a:spcPct val="90000"/>
              </a:lnSpc>
              <a:buFont typeface="Wingdings" pitchFamily="2" charset="2"/>
              <a:buNone/>
            </a:pPr>
            <a:endParaRPr lang="cs-CZ" altLang="en-US" sz="2000" dirty="0" smtClean="0">
              <a:latin typeface="Arial" panose="020B0604020202020204" pitchFamily="34" charset="0"/>
              <a:cs typeface="Arial" panose="020B0604020202020204" pitchFamily="34" charset="0"/>
            </a:endParaRPr>
          </a:p>
        </p:txBody>
      </p:sp>
      <p:pic>
        <p:nvPicPr>
          <p:cNvPr id="60418"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3975332"/>
            <a:ext cx="3276600" cy="2627833"/>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352800"/>
            <a:ext cx="1844030" cy="3267075"/>
          </a:xfrm>
          <a:prstGeom prst="rect">
            <a:avLst/>
          </a:prstGeom>
          <a:noFill/>
          <a:extLst>
            <a:ext uri="{909E8E84-426E-40DD-AFC4-6F175D3DCCD1}">
              <a14:hiddenFill xmlns:a14="http://schemas.microsoft.com/office/drawing/2010/main">
                <a:solidFill>
                  <a:srgbClr val="FFFFFF"/>
                </a:solidFill>
              </a14:hiddenFill>
            </a:ext>
          </a:extLst>
        </p:spPr>
      </p:pic>
      <p:pic>
        <p:nvPicPr>
          <p:cNvPr id="6042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87" y="4108313"/>
            <a:ext cx="3152391" cy="2521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39716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5" name="Object 3"/>
          <p:cNvGraphicFramePr>
            <a:graphicFrameLocks noGrp="1" noChangeAspect="1"/>
          </p:cNvGraphicFramePr>
          <p:nvPr>
            <p:ph sz="half" idx="1"/>
            <p:extLst>
              <p:ext uri="{D42A27DB-BD31-4B8C-83A1-F6EECF244321}">
                <p14:modId xmlns:p14="http://schemas.microsoft.com/office/powerpoint/2010/main" val="1804646251"/>
              </p:ext>
            </p:extLst>
          </p:nvPr>
        </p:nvGraphicFramePr>
        <p:xfrm>
          <a:off x="914400" y="4876800"/>
          <a:ext cx="2571349" cy="1769745"/>
        </p:xfrm>
        <a:graphic>
          <a:graphicData uri="http://schemas.openxmlformats.org/presentationml/2006/ole">
            <mc:AlternateContent xmlns:mc="http://schemas.openxmlformats.org/markup-compatibility/2006">
              <mc:Choice xmlns:v="urn:schemas-microsoft-com:vml" Requires="v">
                <p:oleObj spid="_x0000_s40125" name="Photo Editor Photo" r:id="rId3" imgW="5191850" imgH="3572374" progId="MSPhotoEd.3">
                  <p:embed/>
                </p:oleObj>
              </mc:Choice>
              <mc:Fallback>
                <p:oleObj name="Photo Editor Photo" r:id="rId3" imgW="5191850" imgH="357237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876800"/>
                        <a:ext cx="2571349" cy="1769745"/>
                      </a:xfrm>
                      <a:prstGeom prst="rect">
                        <a:avLst/>
                      </a:prstGeom>
                      <a:noFill/>
                      <a:ln>
                        <a:noFill/>
                      </a:ln>
                      <a:effectLst/>
                      <a:extLst/>
                    </p:spPr>
                  </p:pic>
                </p:oleObj>
              </mc:Fallback>
            </mc:AlternateContent>
          </a:graphicData>
        </a:graphic>
      </p:graphicFrame>
      <p:sp>
        <p:nvSpPr>
          <p:cNvPr id="2" name="Obdélník 1"/>
          <p:cNvSpPr/>
          <p:nvPr/>
        </p:nvSpPr>
        <p:spPr>
          <a:xfrm>
            <a:off x="152400" y="381000"/>
            <a:ext cx="8763000" cy="1200329"/>
          </a:xfrm>
          <a:prstGeom prst="rect">
            <a:avLst/>
          </a:prstGeom>
        </p:spPr>
        <p:txBody>
          <a:bodyPr wrap="square">
            <a:spAutoFit/>
          </a:bodyPr>
          <a:lstStyle/>
          <a:p>
            <a:pPr>
              <a:lnSpc>
                <a:spcPct val="90000"/>
              </a:lnSpc>
              <a:buNone/>
            </a:pPr>
            <a:r>
              <a:rPr lang="cs-CZ" altLang="en-US" sz="2000" b="1" dirty="0">
                <a:latin typeface="Arial" panose="020B0604020202020204" pitchFamily="34" charset="0"/>
                <a:cs typeface="Arial" panose="020B0604020202020204" pitchFamily="34" charset="0"/>
              </a:rPr>
              <a:t>V</a:t>
            </a:r>
            <a:r>
              <a:rPr lang="en-GB" altLang="en-US" sz="2000" b="1" dirty="0" err="1">
                <a:latin typeface="Arial" panose="020B0604020202020204" pitchFamily="34" charset="0"/>
                <a:cs typeface="Arial" panose="020B0604020202020204" pitchFamily="34" charset="0"/>
              </a:rPr>
              <a:t>ýskyt</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atmosfé</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 v </a:t>
            </a:r>
            <a:r>
              <a:rPr lang="en-GB" altLang="en-US" sz="2000" dirty="0" err="1">
                <a:latin typeface="Arial" panose="020B0604020202020204" pitchFamily="34" charset="0"/>
                <a:cs typeface="Arial" panose="020B0604020202020204" pitchFamily="34" charset="0"/>
              </a:rPr>
              <a:t>minerál</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vodách</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hromad</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ní</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atmosfé</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e </a:t>
            </a:r>
            <a:r>
              <a:rPr lang="en-GB" altLang="en-US" sz="2000" dirty="0" err="1">
                <a:latin typeface="Arial" panose="020B0604020202020204" pitchFamily="34" charset="0"/>
                <a:cs typeface="Arial" panose="020B0604020202020204" pitchFamily="34" charset="0"/>
              </a:rPr>
              <a:t>jednou</a:t>
            </a:r>
            <a:r>
              <a:rPr lang="en-GB" altLang="en-US" sz="2000" dirty="0">
                <a:latin typeface="Arial" panose="020B0604020202020204" pitchFamily="34" charset="0"/>
                <a:cs typeface="Arial" panose="020B0604020202020204" pitchFamily="34" charset="0"/>
              </a:rPr>
              <a:t> z p</a:t>
            </a:r>
            <a:r>
              <a:rPr lang="cs-CZ" altLang="en-US" sz="2000" dirty="0">
                <a:latin typeface="Arial" panose="020B0604020202020204" pitchFamily="34" charset="0"/>
                <a:cs typeface="Arial" panose="020B0604020202020204" pitchFamily="34" charset="0"/>
              </a:rPr>
              <a:t>ř</a:t>
            </a:r>
            <a:r>
              <a:rPr lang="en-GB" altLang="en-US" sz="2000" dirty="0">
                <a:latin typeface="Arial" panose="020B0604020202020204" pitchFamily="34" charset="0"/>
                <a:cs typeface="Arial" panose="020B0604020202020204" pitchFamily="34" charset="0"/>
              </a:rPr>
              <a:t>í</a:t>
            </a:r>
            <a:r>
              <a:rPr lang="cs-CZ" altLang="en-US" sz="2000" dirty="0">
                <a:latin typeface="Arial" panose="020B0604020202020204" pitchFamily="34" charset="0"/>
                <a:cs typeface="Arial" panose="020B0604020202020204" pitchFamily="34" charset="0"/>
              </a:rPr>
              <a:t>č</a:t>
            </a:r>
            <a:r>
              <a:rPr lang="en-GB" altLang="en-US" sz="2000" dirty="0">
                <a:latin typeface="Arial" panose="020B0604020202020204" pitchFamily="34" charset="0"/>
                <a:cs typeface="Arial" panose="020B0604020202020204" pitchFamily="34" charset="0"/>
              </a:rPr>
              <a:t>in </a:t>
            </a:r>
            <a:r>
              <a:rPr lang="en-GB" altLang="en-US" sz="2000" dirty="0" err="1">
                <a:latin typeface="Arial" panose="020B0604020202020204" pitchFamily="34" charset="0"/>
                <a:cs typeface="Arial" panose="020B0604020202020204" pitchFamily="34" charset="0"/>
              </a:rPr>
              <a:t>tzv</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skleníkového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efektu</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a:t>
            </a:r>
            <a:r>
              <a:rPr lang="en-GB" altLang="en-US" sz="2000" i="1" dirty="0">
                <a:latin typeface="Arial" panose="020B0604020202020204" pitchFamily="34" charset="0"/>
                <a:cs typeface="Arial" panose="020B0604020202020204" pitchFamily="34" charset="0"/>
              </a:rPr>
              <a:t>greenhouse effect</a:t>
            </a:r>
            <a:r>
              <a:rPr lang="cs-CZ" altLang="en-US" sz="2000" i="1"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tepelná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kapacita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itého</a:t>
            </a:r>
            <a:r>
              <a:rPr lang="en-GB" altLang="en-US" sz="2000" dirty="0">
                <a:latin typeface="Arial" panose="020B0604020202020204" pitchFamily="34" charset="0"/>
                <a:cs typeface="Arial" panose="020B0604020202020204" pitchFamily="34" charset="0"/>
              </a:rPr>
              <a:t> je 6</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vyšší</a:t>
            </a:r>
            <a:r>
              <a:rPr lang="en-GB" altLang="en-US" sz="2000" dirty="0">
                <a:latin typeface="Arial" panose="020B0604020202020204" pitchFamily="34" charset="0"/>
                <a:cs typeface="Arial" panose="020B0604020202020204" pitchFamily="34" charset="0"/>
              </a:rPr>
              <a:t> v </a:t>
            </a:r>
            <a:r>
              <a:rPr lang="en-GB" altLang="en-US" sz="2000" dirty="0" err="1">
                <a:latin typeface="Arial" panose="020B0604020202020204" pitchFamily="34" charset="0"/>
                <a:cs typeface="Arial" panose="020B0604020202020204" pitchFamily="34" charset="0"/>
              </a:rPr>
              <a:t>porovnání</a:t>
            </a:r>
            <a:r>
              <a:rPr lang="en-GB" altLang="en-US" sz="2000" dirty="0">
                <a:latin typeface="Arial" panose="020B0604020202020204" pitchFamily="34" charset="0"/>
                <a:cs typeface="Arial" panose="020B0604020202020204" pitchFamily="34" charset="0"/>
              </a:rPr>
              <a:t>  se </a:t>
            </a:r>
            <a:r>
              <a:rPr lang="en-GB" altLang="en-US" sz="2000" dirty="0" err="1">
                <a:latin typeface="Arial" panose="020B0604020202020204" pitchFamily="34" charset="0"/>
                <a:cs typeface="Arial" panose="020B0604020202020204" pitchFamily="34" charset="0"/>
              </a:rPr>
              <a:t>vzduchem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samotným</a:t>
            </a:r>
            <a:r>
              <a:rPr lang="en-GB" altLang="en-US" sz="2000" dirty="0">
                <a:latin typeface="Arial" panose="020B0604020202020204" pitchFamily="34" charset="0"/>
                <a:cs typeface="Arial" panose="020B0604020202020204" pitchFamily="34" charset="0"/>
              </a:rPr>
              <a:t>;</a:t>
            </a:r>
          </a:p>
          <a:p>
            <a:pPr>
              <a:lnSpc>
                <a:spcPct val="90000"/>
              </a:lnSpc>
            </a:pPr>
            <a:endParaRPr lang="en-GB" altLang="en-US" sz="2000" dirty="0">
              <a:latin typeface="Arial" panose="020B0604020202020204" pitchFamily="34" charset="0"/>
              <a:cs typeface="Arial" panose="020B0604020202020204" pitchFamily="34" charset="0"/>
            </a:endParaRPr>
          </a:p>
        </p:txBody>
      </p:sp>
      <p:pic>
        <p:nvPicPr>
          <p:cNvPr id="40007" name="Picture 71"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1295400"/>
            <a:ext cx="3678767" cy="2759075"/>
          </a:xfrm>
          <a:prstGeom prst="rect">
            <a:avLst/>
          </a:prstGeom>
          <a:noFill/>
          <a:extLst>
            <a:ext uri="{909E8E84-426E-40DD-AFC4-6F175D3DCCD1}">
              <a14:hiddenFill xmlns:a14="http://schemas.microsoft.com/office/drawing/2010/main">
                <a:solidFill>
                  <a:srgbClr val="FFFFFF"/>
                </a:solidFill>
              </a14:hiddenFill>
            </a:ext>
          </a:extLst>
        </p:spPr>
      </p:pic>
      <p:pic>
        <p:nvPicPr>
          <p:cNvPr id="40009" name="Picture 73" descr="Zobrazit zdrojový obráze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4514" y="1404286"/>
            <a:ext cx="4578485" cy="3204939"/>
          </a:xfrm>
          <a:prstGeom prst="rect">
            <a:avLst/>
          </a:prstGeom>
          <a:noFill/>
          <a:extLst>
            <a:ext uri="{909E8E84-426E-40DD-AFC4-6F175D3DCCD1}">
              <a14:hiddenFill xmlns:a14="http://schemas.microsoft.com/office/drawing/2010/main">
                <a:solidFill>
                  <a:srgbClr val="FFFFFF"/>
                </a:solidFill>
              </a14:hiddenFill>
            </a:ext>
          </a:extLst>
        </p:spPr>
      </p:pic>
      <p:pic>
        <p:nvPicPr>
          <p:cNvPr id="40011" name="Picture 75" descr="Zobrazit zdrojový obráze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0" y="4054475"/>
            <a:ext cx="3659671" cy="269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7364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152400"/>
            <a:ext cx="8763000" cy="1200329"/>
          </a:xfrm>
          <a:prstGeom prst="rect">
            <a:avLst/>
          </a:prstGeom>
        </p:spPr>
        <p:txBody>
          <a:bodyPr wrap="square">
            <a:spAutoFit/>
          </a:bodyPr>
          <a:lstStyle/>
          <a:p>
            <a:pPr>
              <a:lnSpc>
                <a:spcPct val="90000"/>
              </a:lnSpc>
            </a:pPr>
            <a:endParaRPr lang="cs-CZ" altLang="en-US" sz="2000" dirty="0">
              <a:latin typeface="Arial" panose="020B0604020202020204" pitchFamily="34" charset="0"/>
              <a:cs typeface="Arial" panose="020B0604020202020204" pitchFamily="34" charset="0"/>
            </a:endParaRPr>
          </a:p>
          <a:p>
            <a:pPr>
              <a:lnSpc>
                <a:spcPct val="90000"/>
              </a:lnSpc>
            </a:pPr>
            <a:r>
              <a:rPr lang="cs-CZ" altLang="en-US" sz="2000" dirty="0" smtClean="0">
                <a:latin typeface="Arial" panose="020B0604020202020204" pitchFamily="34" charset="0"/>
                <a:cs typeface="Arial" panose="020B0604020202020204" pitchFamily="34" charset="0"/>
              </a:rPr>
              <a:t>V</a:t>
            </a:r>
            <a:r>
              <a:rPr lang="en-GB" altLang="en-US" sz="2000" dirty="0" err="1" smtClean="0">
                <a:latin typeface="Arial" panose="020B0604020202020204" pitchFamily="34" charset="0"/>
                <a:cs typeface="Arial" panose="020B0604020202020204" pitchFamily="34" charset="0"/>
              </a:rPr>
              <a:t>ýroba</a:t>
            </a:r>
            <a:r>
              <a:rPr lang="en-GB" altLang="en-US" sz="2000" dirty="0" smtClean="0">
                <a:latin typeface="Arial" panose="020B0604020202020204" pitchFamily="34" charset="0"/>
                <a:cs typeface="Arial" panose="020B0604020202020204" pitchFamily="34" charset="0"/>
              </a:rPr>
              <a:t>:</a:t>
            </a:r>
          </a:p>
          <a:p>
            <a:pPr>
              <a:lnSpc>
                <a:spcPct val="90000"/>
              </a:lnSpc>
            </a:pPr>
            <a:r>
              <a:rPr lang="en-GB" altLang="en-US" sz="2000" dirty="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tepelným</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rozkladem</a:t>
            </a:r>
            <a:r>
              <a:rPr lang="en-GB" altLang="en-US" sz="2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vápence</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CaCO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CaO</a:t>
            </a:r>
            <a:r>
              <a:rPr lang="en-GB" altLang="en-US" sz="2000" dirty="0">
                <a:latin typeface="Arial" panose="020B0604020202020204" pitchFamily="34" charset="0"/>
                <a:cs typeface="Arial" panose="020B0604020202020204" pitchFamily="34" charset="0"/>
              </a:rPr>
              <a:t> + CO</a:t>
            </a:r>
            <a:r>
              <a:rPr lang="en-GB" altLang="en-US" sz="2000" baseline="-25000" dirty="0">
                <a:latin typeface="Arial" panose="020B0604020202020204" pitchFamily="34" charset="0"/>
                <a:cs typeface="Arial" panose="020B0604020202020204" pitchFamily="34" charset="0"/>
              </a:rPr>
              <a:t>2</a:t>
            </a:r>
          </a:p>
          <a:p>
            <a:pPr>
              <a:lnSpc>
                <a:spcPct val="90000"/>
              </a:lnSpc>
            </a:pPr>
            <a:endParaRPr lang="cs-CZ" altLang="en-US" sz="2000" dirty="0">
              <a:latin typeface="Arial" panose="020B0604020202020204" pitchFamily="34" charset="0"/>
              <a:cs typeface="Arial" panose="020B0604020202020204" pitchFamily="34" charset="0"/>
            </a:endParaRPr>
          </a:p>
        </p:txBody>
      </p:sp>
      <p:sp>
        <p:nvSpPr>
          <p:cNvPr id="2" name="Obdélník 1"/>
          <p:cNvSpPr/>
          <p:nvPr/>
        </p:nvSpPr>
        <p:spPr>
          <a:xfrm>
            <a:off x="190500" y="1676400"/>
            <a:ext cx="8686800" cy="1323439"/>
          </a:xfrm>
          <a:prstGeom prst="rect">
            <a:avLst/>
          </a:prstGeom>
        </p:spPr>
        <p:txBody>
          <a:bodyPr wrap="square">
            <a:spAutoFit/>
          </a:bodyPr>
          <a:lstStyle/>
          <a:p>
            <a:pPr algn="just"/>
            <a:r>
              <a:rPr lang="cs-CZ" altLang="en-US" sz="2000" b="1" dirty="0">
                <a:latin typeface="Arial" panose="020B0604020202020204" pitchFamily="34" charset="0"/>
                <a:cs typeface="Arial" panose="020B0604020202020204" pitchFamily="34" charset="0"/>
              </a:rPr>
              <a:t>Kyselina uhličitá H</a:t>
            </a:r>
            <a:r>
              <a:rPr lang="cs-CZ" altLang="en-US" sz="2000" b="1" baseline="-25000" dirty="0">
                <a:latin typeface="Arial" panose="020B0604020202020204" pitchFamily="34" charset="0"/>
                <a:cs typeface="Arial" panose="020B0604020202020204" pitchFamily="34" charset="0"/>
              </a:rPr>
              <a:t>2</a:t>
            </a:r>
            <a:r>
              <a:rPr lang="cs-CZ" altLang="en-US" sz="2000" b="1" dirty="0">
                <a:latin typeface="Arial" panose="020B0604020202020204" pitchFamily="34" charset="0"/>
                <a:cs typeface="Arial" panose="020B0604020202020204" pitchFamily="34" charset="0"/>
              </a:rPr>
              <a:t>CO</a:t>
            </a:r>
            <a:r>
              <a:rPr lang="cs-CZ" altLang="en-US" sz="2000" b="1" baseline="-25000" dirty="0">
                <a:latin typeface="Arial" panose="020B0604020202020204" pitchFamily="34" charset="0"/>
                <a:cs typeface="Arial" panose="020B0604020202020204" pitchFamily="34" charset="0"/>
              </a:rPr>
              <a:t>3</a:t>
            </a:r>
            <a:r>
              <a:rPr lang="cs-CZ" altLang="en-US" sz="2000" b="1" dirty="0">
                <a:latin typeface="Arial" panose="020B0604020202020204" pitchFamily="34" charset="0"/>
                <a:cs typeface="Arial" panose="020B0604020202020204" pitchFamily="34" charset="0"/>
              </a:rPr>
              <a:t> </a:t>
            </a:r>
          </a:p>
          <a:p>
            <a:pPr algn="just"/>
            <a:r>
              <a:rPr lang="cs-CZ" altLang="en-US" sz="2000" dirty="0">
                <a:latin typeface="Arial" panose="020B0604020202020204" pitchFamily="34" charset="0"/>
                <a:cs typeface="Arial" panose="020B0604020202020204" pitchFamily="34" charset="0"/>
              </a:rPr>
              <a:t>- slabá kyselina; při rozpouštění CO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ve vodě pouze menší část CO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zreaguje</a:t>
            </a:r>
            <a:r>
              <a:rPr lang="cs-CZ" altLang="en-US" sz="2000" dirty="0">
                <a:latin typeface="Arial" panose="020B0604020202020204" pitchFamily="34" charset="0"/>
                <a:cs typeface="Arial" panose="020B0604020202020204" pitchFamily="34" charset="0"/>
              </a:rPr>
              <a:t> na kyselinu, větší část molekul rozpuštěného CO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zůstane v roztoku ve formě hydratovaných molekul. </a:t>
            </a:r>
          </a:p>
        </p:txBody>
      </p:sp>
      <p:pic>
        <p:nvPicPr>
          <p:cNvPr id="56324"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9179" y="3457038"/>
            <a:ext cx="230602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descr="Sparklet - klikněte pro zobrazení detailu">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552962"/>
            <a:ext cx="3029591" cy="3008553"/>
          </a:xfrm>
          <a:prstGeom prst="rect">
            <a:avLst/>
          </a:prstGeom>
          <a:noFill/>
          <a:extLst>
            <a:ext uri="{909E8E84-426E-40DD-AFC4-6F175D3DCCD1}">
              <a14:hiddenFill xmlns:a14="http://schemas.microsoft.com/office/drawing/2010/main">
                <a:solidFill>
                  <a:srgbClr val="FFFFFF"/>
                </a:solidFill>
              </a14:hiddenFill>
            </a:ext>
          </a:extLst>
        </p:spPr>
      </p:pic>
      <p:pic>
        <p:nvPicPr>
          <p:cNvPr id="56328" name="Picture 8"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431" y="3757075"/>
            <a:ext cx="19431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7034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83204" y="228600"/>
            <a:ext cx="8621949" cy="1323439"/>
          </a:xfrm>
          <a:prstGeom prst="rect">
            <a:avLst/>
          </a:prstGeom>
        </p:spPr>
        <p:txBody>
          <a:bodyPr wrap="square">
            <a:spAutoFit/>
          </a:bodyPr>
          <a:lstStyle/>
          <a:p>
            <a:r>
              <a:rPr lang="cs-CZ" sz="2000" b="1" dirty="0" smtClean="0">
                <a:latin typeface="Arial" panose="020B0604020202020204" pitchFamily="34" charset="0"/>
                <a:cs typeface="Arial" panose="020B0604020202020204" pitchFamily="34" charset="0"/>
              </a:rPr>
              <a:t>Grotta </a:t>
            </a:r>
            <a:r>
              <a:rPr lang="cs-CZ" sz="2000" b="1" dirty="0" err="1" smtClean="0">
                <a:latin typeface="Arial" panose="020B0604020202020204" pitchFamily="34" charset="0"/>
                <a:cs typeface="Arial" panose="020B0604020202020204" pitchFamily="34" charset="0"/>
              </a:rPr>
              <a:t>del</a:t>
            </a:r>
            <a:r>
              <a:rPr lang="cs-CZ" sz="2000" b="1" dirty="0" smtClean="0">
                <a:latin typeface="Arial" panose="020B0604020202020204" pitchFamily="34" charset="0"/>
                <a:cs typeface="Arial" panose="020B0604020202020204" pitchFamily="34" charset="0"/>
              </a:rPr>
              <a:t> </a:t>
            </a:r>
            <a:r>
              <a:rPr lang="cs-CZ" sz="2000" b="1" dirty="0" err="1" smtClean="0">
                <a:latin typeface="Arial" panose="020B0604020202020204" pitchFamily="34" charset="0"/>
                <a:cs typeface="Arial" panose="020B0604020202020204" pitchFamily="34" charset="0"/>
              </a:rPr>
              <a:t>cane</a:t>
            </a:r>
            <a:r>
              <a:rPr lang="cs-CZ" sz="2000" b="1"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a:t>
            </a:r>
            <a:r>
              <a:rPr lang="cs-CZ" sz="2000" dirty="0" err="1" smtClean="0">
                <a:latin typeface="Arial" panose="020B0604020202020204" pitchFamily="34" charset="0"/>
                <a:cs typeface="Arial" panose="020B0604020202020204" pitchFamily="34" charset="0"/>
              </a:rPr>
              <a:t>Pozzuoli</a:t>
            </a:r>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Neapolsko</a:t>
            </a:r>
            <a:r>
              <a:rPr lang="cs-CZ" sz="2000" dirty="0" smtClean="0">
                <a:latin typeface="Arial" panose="020B0604020202020204" pitchFamily="34" charset="0"/>
                <a:cs typeface="Arial" panose="020B0604020202020204" pitchFamily="34" charset="0"/>
              </a:rPr>
              <a:t>) </a:t>
            </a:r>
          </a:p>
          <a:p>
            <a:r>
              <a:rPr lang="cs-CZ" sz="2000" dirty="0" smtClean="0">
                <a:latin typeface="Arial" panose="020B0604020202020204" pitchFamily="34" charset="0"/>
                <a:cs typeface="Arial" panose="020B0604020202020204" pitchFamily="34" charset="0"/>
              </a:rPr>
              <a:t>- uvnitř jeskyně se nachází </a:t>
            </a:r>
            <a:r>
              <a:rPr lang="en-US" sz="2000" dirty="0" err="1" smtClean="0">
                <a:latin typeface="Arial" panose="020B0604020202020204" pitchFamily="34" charset="0"/>
                <a:cs typeface="Arial" panose="020B0604020202020204" pitchFamily="34" charset="0"/>
              </a:rPr>
              <a:t>fumarol</a:t>
            </a:r>
            <a:r>
              <a:rPr lang="cs-CZ" sz="2000" dirty="0" smtClean="0">
                <a:latin typeface="Arial" panose="020B0604020202020204" pitchFamily="34" charset="0"/>
                <a:cs typeface="Arial" panose="020B0604020202020204" pitchFamily="34" charset="0"/>
              </a:rPr>
              <a:t>a</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z níž se uvolňuje</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CO</a:t>
            </a:r>
            <a:r>
              <a:rPr lang="en-US" sz="2000" baseline="-25000" dirty="0">
                <a:latin typeface="Arial" panose="020B0604020202020204" pitchFamily="34" charset="0"/>
                <a:cs typeface="Arial" panose="020B0604020202020204" pitchFamily="34" charset="0"/>
              </a:rPr>
              <a:t>2 </a:t>
            </a:r>
            <a:r>
              <a:rPr lang="en-US" sz="2000" dirty="0" smtClean="0">
                <a:latin typeface="Arial" panose="020B0604020202020204" pitchFamily="34" charset="0"/>
                <a:cs typeface="Arial" panose="020B0604020202020204" pitchFamily="34" charset="0"/>
              </a:rPr>
              <a:t>v</a:t>
            </a:r>
            <a:r>
              <a:rPr lang="cs-CZ" sz="2000" dirty="0" smtClean="0">
                <a:latin typeface="Arial" panose="020B0604020202020204" pitchFamily="34" charset="0"/>
                <a:cs typeface="Arial" panose="020B0604020202020204" pitchFamily="34" charset="0"/>
              </a:rPr>
              <a:t>u</a:t>
            </a:r>
            <a:r>
              <a:rPr lang="en-US" sz="2000" dirty="0" smtClean="0">
                <a:latin typeface="Arial" panose="020B0604020202020204" pitchFamily="34" charset="0"/>
                <a:cs typeface="Arial" panose="020B0604020202020204" pitchFamily="34" charset="0"/>
              </a:rPr>
              <a:t>l</a:t>
            </a:r>
            <a:r>
              <a:rPr lang="cs-CZ" sz="2000" dirty="0" smtClean="0">
                <a:latin typeface="Arial" panose="020B0604020202020204" pitchFamily="34" charset="0"/>
                <a:cs typeface="Arial" panose="020B0604020202020204" pitchFamily="34" charset="0"/>
              </a:rPr>
              <a:t>k</a:t>
            </a:r>
            <a:r>
              <a:rPr lang="en-US" sz="2000" dirty="0" err="1" smtClean="0">
                <a:latin typeface="Arial" panose="020B0604020202020204" pitchFamily="34" charset="0"/>
                <a:cs typeface="Arial" panose="020B0604020202020204" pitchFamily="34" charset="0"/>
              </a:rPr>
              <a:t>anic</a:t>
            </a:r>
            <a:r>
              <a:rPr lang="cs-CZ" sz="2000" dirty="0" err="1" smtClean="0">
                <a:latin typeface="Arial" panose="020B0604020202020204" pitchFamily="34" charset="0"/>
                <a:cs typeface="Arial" panose="020B0604020202020204" pitchFamily="34" charset="0"/>
              </a:rPr>
              <a:t>kého</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původu</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CO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má vyšší hustotu než vzduch a proto se </a:t>
            </a:r>
            <a:r>
              <a:rPr lang="en-US" sz="2000" dirty="0" smtClean="0">
                <a:latin typeface="Arial" panose="020B0604020202020204" pitchFamily="34" charset="0"/>
                <a:cs typeface="Arial" panose="020B0604020202020204" pitchFamily="34" charset="0"/>
              </a:rPr>
              <a:t>a</a:t>
            </a:r>
            <a:r>
              <a:rPr lang="cs-CZ" sz="2000" dirty="0" smtClean="0">
                <a:latin typeface="Arial" panose="020B0604020202020204" pitchFamily="34" charset="0"/>
                <a:cs typeface="Arial" panose="020B0604020202020204" pitchFamily="34" charset="0"/>
              </a:rPr>
              <a:t>k</a:t>
            </a:r>
            <a:r>
              <a:rPr lang="en-US" sz="2000" dirty="0" err="1" smtClean="0">
                <a:latin typeface="Arial" panose="020B0604020202020204" pitchFamily="34" charset="0"/>
                <a:cs typeface="Arial" panose="020B0604020202020204" pitchFamily="34" charset="0"/>
              </a:rPr>
              <a:t>umul</a:t>
            </a:r>
            <a:r>
              <a:rPr lang="cs-CZ" sz="2000" dirty="0" err="1" smtClean="0">
                <a:latin typeface="Arial" panose="020B0604020202020204" pitchFamily="34" charset="0"/>
                <a:cs typeface="Arial" panose="020B0604020202020204" pitchFamily="34" charset="0"/>
              </a:rPr>
              <a:t>uj</a:t>
            </a:r>
            <a:r>
              <a:rPr lang="en-US" sz="2000" dirty="0" smtClean="0">
                <a:latin typeface="Arial" panose="020B0604020202020204" pitchFamily="34" charset="0"/>
                <a:cs typeface="Arial" panose="020B0604020202020204" pitchFamily="34" charset="0"/>
              </a:rPr>
              <a:t>e </a:t>
            </a:r>
            <a:r>
              <a:rPr lang="cs-CZ" sz="2000" dirty="0" smtClean="0">
                <a:latin typeface="Arial" panose="020B0604020202020204" pitchFamily="34" charset="0"/>
                <a:cs typeface="Arial" panose="020B0604020202020204" pitchFamily="34" charset="0"/>
              </a:rPr>
              <a:t>v hlubších částech jeskyně</a:t>
            </a:r>
            <a:r>
              <a:rPr lang="en-US"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66630"/>
            <a:ext cx="2965388" cy="182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327979"/>
            <a:ext cx="3581400" cy="206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2" name="Picture 8"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334515"/>
            <a:ext cx="1377575" cy="205932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54312" y="3886200"/>
            <a:ext cx="8879732" cy="2246769"/>
          </a:xfrm>
          <a:prstGeom prst="rect">
            <a:avLst/>
          </a:prstGeom>
        </p:spPr>
        <p:txBody>
          <a:bodyPr wrap="square">
            <a:spAutoFit/>
          </a:bodyPr>
          <a:lstStyle/>
          <a:p>
            <a:r>
              <a:rPr lang="cs-CZ" sz="2000" dirty="0" smtClean="0">
                <a:latin typeface="Arial" panose="020B0604020202020204" pitchFamily="34" charset="0"/>
                <a:cs typeface="Arial" panose="020B0604020202020204" pitchFamily="34" charset="0"/>
              </a:rPr>
              <a:t>Jezero</a:t>
            </a:r>
            <a:r>
              <a:rPr lang="cs-CZ"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Nyos</a:t>
            </a:r>
            <a:r>
              <a:rPr lang="en-US" sz="2000" b="1"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(SZ </a:t>
            </a:r>
            <a:r>
              <a:rPr lang="cs-CZ" sz="2000" dirty="0" err="1" smtClean="0">
                <a:latin typeface="Arial" panose="020B0604020202020204" pitchFamily="34" charset="0"/>
                <a:cs typeface="Arial" panose="020B0604020202020204" pitchFamily="34" charset="0"/>
              </a:rPr>
              <a:t>Ka</a:t>
            </a:r>
            <a:r>
              <a:rPr lang="en-US" sz="2000" dirty="0" err="1" smtClean="0">
                <a:latin typeface="Arial" panose="020B0604020202020204" pitchFamily="34" charset="0"/>
                <a:cs typeface="Arial" panose="020B0604020202020204" pitchFamily="34" charset="0"/>
              </a:rPr>
              <a:t>mer</a:t>
            </a:r>
            <a:r>
              <a:rPr lang="cs-CZ" sz="2000" dirty="0" smtClean="0">
                <a:latin typeface="Arial" panose="020B0604020202020204" pitchFamily="34" charset="0"/>
                <a:cs typeface="Arial" panose="020B0604020202020204" pitchFamily="34" charset="0"/>
              </a:rPr>
              <a:t>u</a:t>
            </a:r>
            <a:r>
              <a:rPr lang="en-US" sz="2000" dirty="0" smtClean="0">
                <a:latin typeface="Arial" panose="020B0604020202020204" pitchFamily="34" charset="0"/>
                <a:cs typeface="Arial" panose="020B0604020202020204" pitchFamily="34" charset="0"/>
              </a:rPr>
              <a:t>n</a:t>
            </a:r>
            <a:r>
              <a:rPr lang="cs-CZ" sz="2000" dirty="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dne </a:t>
            </a:r>
            <a:r>
              <a:rPr lang="en-US" sz="2000" dirty="0" smtClean="0">
                <a:latin typeface="Arial" panose="020B0604020202020204" pitchFamily="34" charset="0"/>
                <a:cs typeface="Arial" panose="020B0604020202020204" pitchFamily="34" charset="0"/>
              </a:rPr>
              <a:t>21</a:t>
            </a:r>
            <a:r>
              <a:rPr lang="cs-CZ" sz="2000" dirty="0" smtClean="0">
                <a:latin typeface="Arial" panose="020B0604020202020204" pitchFamily="34" charset="0"/>
                <a:cs typeface="Arial" panose="020B0604020202020204" pitchFamily="34" charset="0"/>
              </a:rPr>
              <a:t>. 8. </a:t>
            </a:r>
            <a:r>
              <a:rPr lang="en-US" sz="2000" dirty="0" smtClean="0">
                <a:latin typeface="Arial" panose="020B0604020202020204" pitchFamily="34" charset="0"/>
                <a:cs typeface="Arial" panose="020B0604020202020204" pitchFamily="34" charset="0"/>
              </a:rPr>
              <a:t>1986</a:t>
            </a:r>
            <a:r>
              <a:rPr lang="cs-CZ" sz="2000" dirty="0" smtClean="0">
                <a:latin typeface="Arial" panose="020B0604020202020204" pitchFamily="34" charset="0"/>
                <a:cs typeface="Arial" panose="020B0604020202020204" pitchFamily="34" charset="0"/>
              </a:rPr>
              <a:t> zde došlo k </a:t>
            </a:r>
            <a:r>
              <a:rPr lang="en-US" sz="2000" dirty="0" err="1" smtClean="0">
                <a:latin typeface="Arial" panose="020B0604020202020204" pitchFamily="34" charset="0"/>
                <a:cs typeface="Arial" panose="020B0604020202020204" pitchFamily="34" charset="0"/>
              </a:rPr>
              <a:t>limnic</a:t>
            </a:r>
            <a:r>
              <a:rPr lang="cs-CZ" sz="2000" dirty="0" err="1" smtClean="0">
                <a:latin typeface="Arial" panose="020B0604020202020204" pitchFamily="34" charset="0"/>
                <a:cs typeface="Arial" panose="020B0604020202020204" pitchFamily="34" charset="0"/>
              </a:rPr>
              <a:t>ké</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erup</a:t>
            </a:r>
            <a:r>
              <a:rPr lang="cs-CZ" sz="2000" dirty="0" err="1" smtClean="0">
                <a:latin typeface="Arial" panose="020B0604020202020204" pitchFamily="34" charset="0"/>
                <a:cs typeface="Arial" panose="020B0604020202020204" pitchFamily="34" charset="0"/>
              </a:rPr>
              <a:t>ci</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cca</a:t>
            </a:r>
            <a:r>
              <a:rPr lang="en-US" sz="2000" dirty="0" smtClean="0">
                <a:latin typeface="Arial" panose="020B0604020202020204" pitchFamily="34" charset="0"/>
                <a:cs typeface="Arial" panose="020B0604020202020204" pitchFamily="34" charset="0"/>
              </a:rPr>
              <a:t> 100</a:t>
            </a:r>
            <a:r>
              <a:rPr lang="cs-CZ"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000–300</a:t>
            </a:r>
            <a:r>
              <a:rPr lang="cs-CZ"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000 t (</a:t>
            </a:r>
            <a:r>
              <a:rPr lang="cs-CZ" sz="2000" dirty="0" smtClean="0">
                <a:latin typeface="Arial" panose="020B0604020202020204" pitchFamily="34" charset="0"/>
                <a:cs typeface="Arial" panose="020B0604020202020204" pitchFamily="34" charset="0"/>
              </a:rPr>
              <a:t>uvádí se až </a:t>
            </a:r>
            <a:r>
              <a:rPr lang="en-US" sz="2000" dirty="0" smtClean="0">
                <a:latin typeface="Arial" panose="020B0604020202020204" pitchFamily="34" charset="0"/>
                <a:cs typeface="Arial" panose="020B0604020202020204" pitchFamily="34" charset="0"/>
              </a:rPr>
              <a:t>1.6</a:t>
            </a:r>
            <a:r>
              <a:rPr lang="cs-CZ" sz="2000" dirty="0" smtClean="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 t</a:t>
            </a:r>
            <a:r>
              <a:rPr lang="cs-CZ"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CO</a:t>
            </a:r>
            <a:r>
              <a:rPr lang="en-US" sz="2000" baseline="-25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a:t>
            </a:r>
            <a:r>
              <a:rPr lang="cs-CZ" sz="2000" dirty="0" smtClean="0">
                <a:latin typeface="Arial" panose="020B0604020202020204" pitchFamily="34" charset="0"/>
                <a:cs typeface="Arial" panose="020B0604020202020204" pitchFamily="34" charset="0"/>
              </a:rPr>
              <a:t> Plyn vytěsnil</a:t>
            </a:r>
          </a:p>
          <a:p>
            <a:r>
              <a:rPr lang="cs-CZ" sz="2000" dirty="0" smtClean="0">
                <a:latin typeface="Arial" panose="020B0604020202020204" pitchFamily="34" charset="0"/>
                <a:cs typeface="Arial" panose="020B0604020202020204" pitchFamily="34" charset="0"/>
              </a:rPr>
              <a:t> vzduch v okruhu cca</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25 </a:t>
            </a:r>
            <a:r>
              <a:rPr lang="en-US" sz="2000" dirty="0" smtClean="0">
                <a:latin typeface="Arial" panose="020B0604020202020204" pitchFamily="34" charset="0"/>
                <a:cs typeface="Arial" panose="020B0604020202020204" pitchFamily="34" charset="0"/>
              </a:rPr>
              <a:t>k</a:t>
            </a:r>
            <a:r>
              <a:rPr lang="cs-CZ" sz="2000" dirty="0" smtClean="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o</a:t>
            </a:r>
            <a:r>
              <a:rPr lang="cs-CZ" sz="2000" dirty="0" smtClean="0">
                <a:latin typeface="Arial" panose="020B0604020202020204" pitchFamily="34" charset="0"/>
                <a:cs typeface="Arial" panose="020B0604020202020204" pitchFamily="34" charset="0"/>
              </a:rPr>
              <a:t>d jezera</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V okolních vesnicích </a:t>
            </a:r>
          </a:p>
          <a:p>
            <a:r>
              <a:rPr lang="cs-CZ" sz="2000" dirty="0" smtClean="0">
                <a:latin typeface="Arial" panose="020B0604020202020204" pitchFamily="34" charset="0"/>
                <a:cs typeface="Arial" panose="020B0604020202020204" pitchFamily="34" charset="0"/>
              </a:rPr>
              <a:t>zahynulo </a:t>
            </a:r>
            <a:r>
              <a:rPr lang="en-US" sz="2000" dirty="0" smtClean="0">
                <a:latin typeface="Arial" panose="020B0604020202020204" pitchFamily="34" charset="0"/>
                <a:cs typeface="Arial" panose="020B0604020202020204" pitchFamily="34" charset="0"/>
              </a:rPr>
              <a:t>1</a:t>
            </a:r>
            <a:r>
              <a:rPr lang="cs-CZ"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746 </a:t>
            </a:r>
            <a:r>
              <a:rPr lang="cs-CZ" sz="2000" dirty="0" smtClean="0">
                <a:latin typeface="Arial" panose="020B0604020202020204" pitchFamily="34" charset="0"/>
                <a:cs typeface="Arial" panose="020B0604020202020204" pitchFamily="34" charset="0"/>
              </a:rPr>
              <a:t>lidí</a:t>
            </a:r>
            <a:r>
              <a:rPr lang="en-US" sz="2000" dirty="0" smtClean="0">
                <a:latin typeface="Arial" panose="020B0604020202020204" pitchFamily="34" charset="0"/>
                <a:cs typeface="Arial" panose="020B0604020202020204" pitchFamily="34" charset="0"/>
              </a:rPr>
              <a:t> a</a:t>
            </a:r>
            <a:r>
              <a:rPr lang="cs-CZ"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3</a:t>
            </a:r>
            <a:r>
              <a:rPr lang="cs-CZ"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500 </a:t>
            </a:r>
            <a:r>
              <a:rPr lang="cs-CZ" sz="2000" dirty="0" smtClean="0">
                <a:latin typeface="Arial" panose="020B0604020202020204" pitchFamily="34" charset="0"/>
                <a:cs typeface="Arial" panose="020B0604020202020204" pitchFamily="34" charset="0"/>
              </a:rPr>
              <a:t>kusů</a:t>
            </a:r>
          </a:p>
          <a:p>
            <a:r>
              <a:rPr lang="cs-CZ" sz="2000" dirty="0" smtClean="0">
                <a:latin typeface="Arial" panose="020B0604020202020204" pitchFamily="34" charset="0"/>
                <a:cs typeface="Arial" panose="020B0604020202020204" pitchFamily="34" charset="0"/>
              </a:rPr>
              <a:t> dobytka.</a:t>
            </a:r>
            <a:endParaRPr lang="en-US" sz="2000" dirty="0">
              <a:latin typeface="Arial" panose="020B0604020202020204" pitchFamily="34" charset="0"/>
              <a:cs typeface="Arial" panose="020B0604020202020204" pitchFamily="34" charset="0"/>
            </a:endParaRPr>
          </a:p>
        </p:txBody>
      </p:sp>
      <p:pic>
        <p:nvPicPr>
          <p:cNvPr id="57354" name="Picture 10" descr="2099954120103830173S600X600Q8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502" y="4666034"/>
            <a:ext cx="5000174" cy="2000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7867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152400" y="228600"/>
            <a:ext cx="8839200" cy="6553200"/>
          </a:xfrm>
        </p:spPr>
        <p:txBody>
          <a:bodyPr>
            <a:noAutofit/>
          </a:bodyPr>
          <a:lstStyle/>
          <a:p>
            <a:pPr algn="just" eaLnBrk="1" hangingPunct="1">
              <a:buFont typeface="Wingdings" pitchFamily="2" charset="2"/>
              <a:buNone/>
            </a:pPr>
            <a:r>
              <a:rPr lang="cs-CZ" altLang="en-US" sz="2000" b="1" dirty="0" smtClean="0">
                <a:latin typeface="Arial" panose="020B0604020202020204" pitchFamily="34" charset="0"/>
                <a:cs typeface="Arial" panose="020B0604020202020204" pitchFamily="34" charset="0"/>
              </a:rPr>
              <a:t>Uhličitany </a:t>
            </a:r>
            <a:r>
              <a:rPr lang="cs-CZ" altLang="en-US" sz="2000" b="1" dirty="0" smtClean="0">
                <a:latin typeface="Arial" panose="020B0604020202020204" pitchFamily="34" charset="0"/>
                <a:cs typeface="Arial" panose="020B0604020202020204" pitchFamily="34" charset="0"/>
              </a:rPr>
              <a:t>a hydrogenuhličitany</a:t>
            </a:r>
          </a:p>
          <a:p>
            <a:pPr algn="just" eaLnBrk="1" hangingPunct="1">
              <a:buFontTx/>
              <a:buChar char="-"/>
            </a:pPr>
            <a:r>
              <a:rPr lang="cs-CZ" altLang="en-US" sz="2000" dirty="0" smtClean="0">
                <a:latin typeface="Arial" panose="020B0604020202020204" pitchFamily="34" charset="0"/>
                <a:cs typeface="Arial" panose="020B0604020202020204" pitchFamily="34" charset="0"/>
              </a:rPr>
              <a:t>uhličitany </a:t>
            </a:r>
            <a:r>
              <a:rPr lang="cs-CZ" altLang="en-US" sz="2000" dirty="0" smtClean="0">
                <a:latin typeface="Arial" panose="020B0604020202020204" pitchFamily="34" charset="0"/>
                <a:cs typeface="Arial" panose="020B0604020202020204" pitchFamily="34" charset="0"/>
              </a:rPr>
              <a:t>alkalických</a:t>
            </a:r>
            <a:r>
              <a:rPr lang="en-US"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kovů kromě Li</a:t>
            </a:r>
            <a:r>
              <a:rPr lang="cs-CZ" altLang="en-US" sz="2000" baseline="-25000" dirty="0" smtClean="0">
                <a:latin typeface="Arial" panose="020B0604020202020204" pitchFamily="34" charset="0"/>
                <a:cs typeface="Arial" panose="020B0604020202020204" pitchFamily="34" charset="0"/>
              </a:rPr>
              <a:t>2</a:t>
            </a:r>
            <a:r>
              <a:rPr lang="cs-CZ" altLang="en-US" sz="2000" dirty="0" smtClean="0">
                <a:latin typeface="Arial" panose="020B0604020202020204" pitchFamily="34" charset="0"/>
                <a:cs typeface="Arial" panose="020B0604020202020204" pitchFamily="34" charset="0"/>
              </a:rPr>
              <a:t>CO</a:t>
            </a:r>
            <a:r>
              <a:rPr lang="cs-CZ" altLang="en-US" sz="2000" baseline="-25000" dirty="0" smtClean="0">
                <a:latin typeface="Arial" panose="020B0604020202020204" pitchFamily="34" charset="0"/>
                <a:cs typeface="Arial" panose="020B0604020202020204" pitchFamily="34" charset="0"/>
              </a:rPr>
              <a:t>3</a:t>
            </a:r>
            <a:r>
              <a:rPr lang="cs-CZ" altLang="en-US" sz="2000" dirty="0" smtClean="0">
                <a:latin typeface="Arial" panose="020B0604020202020204" pitchFamily="34" charset="0"/>
                <a:cs typeface="Arial" panose="020B0604020202020204" pitchFamily="34" charset="0"/>
              </a:rPr>
              <a:t> dobře rozpustné ve vodě, ostatní uhličitany málo rozpustné</a:t>
            </a:r>
            <a:r>
              <a:rPr lang="cs-CZ" altLang="en-US" sz="2000" dirty="0" smtClean="0">
                <a:latin typeface="Arial" panose="020B0604020202020204" pitchFamily="34" charset="0"/>
                <a:cs typeface="Arial" panose="020B0604020202020204" pitchFamily="34" charset="0"/>
              </a:rPr>
              <a:t>.</a:t>
            </a:r>
            <a:endParaRPr lang="cs-CZ" altLang="en-US" sz="2000" dirty="0" smtClean="0">
              <a:latin typeface="Arial" panose="020B0604020202020204" pitchFamily="34" charset="0"/>
              <a:cs typeface="Arial" panose="020B0604020202020204" pitchFamily="34" charset="0"/>
            </a:endParaRPr>
          </a:p>
          <a:p>
            <a:pPr algn="just"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uhličitany </a:t>
            </a:r>
            <a:r>
              <a:rPr lang="cs-CZ" altLang="en-US" sz="2000" dirty="0" smtClean="0">
                <a:latin typeface="Arial" panose="020B0604020202020204" pitchFamily="34" charset="0"/>
                <a:cs typeface="Arial" panose="020B0604020202020204" pitchFamily="34" charset="0"/>
              </a:rPr>
              <a:t>alkalických </a:t>
            </a:r>
            <a:r>
              <a:rPr lang="cs-CZ" altLang="en-US" sz="2000" dirty="0" smtClean="0">
                <a:latin typeface="Arial" panose="020B0604020202020204" pitchFamily="34" charset="0"/>
                <a:cs typeface="Arial" panose="020B0604020202020204" pitchFamily="34" charset="0"/>
              </a:rPr>
              <a:t>kovů reagují ve vodě alkalicky v důsledku </a:t>
            </a:r>
            <a:r>
              <a:rPr lang="cs-CZ" altLang="en-US" sz="2000" dirty="0" smtClean="0">
                <a:latin typeface="Arial" panose="020B0604020202020204" pitchFamily="34" charset="0"/>
                <a:cs typeface="Arial" panose="020B0604020202020204" pitchFamily="34" charset="0"/>
              </a:rPr>
              <a:t>hydrolyt</a:t>
            </a:r>
            <a:r>
              <a:rPr lang="cs-CZ" altLang="en-US" sz="2000" dirty="0" smtClean="0">
                <a:latin typeface="Arial" panose="020B0604020202020204" pitchFamily="34" charset="0"/>
                <a:cs typeface="Arial" panose="020B0604020202020204" pitchFamily="34" charset="0"/>
              </a:rPr>
              <a:t>ické</a:t>
            </a:r>
            <a:r>
              <a:rPr lang="cs-CZ"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rovnováhy:</a:t>
            </a:r>
          </a:p>
          <a:p>
            <a:pPr algn="just"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CO</a:t>
            </a:r>
            <a:r>
              <a:rPr lang="cs-CZ" altLang="en-US" sz="2000" baseline="-25000" dirty="0" smtClean="0">
                <a:latin typeface="Arial" panose="020B0604020202020204" pitchFamily="34" charset="0"/>
                <a:cs typeface="Arial" panose="020B0604020202020204" pitchFamily="34" charset="0"/>
              </a:rPr>
              <a:t>3</a:t>
            </a:r>
            <a:r>
              <a:rPr lang="cs-CZ" altLang="en-US" sz="2000" baseline="30000" dirty="0" smtClean="0">
                <a:latin typeface="Arial" panose="020B0604020202020204" pitchFamily="34" charset="0"/>
                <a:cs typeface="Arial" panose="020B0604020202020204" pitchFamily="34" charset="0"/>
              </a:rPr>
              <a:t>2-</a:t>
            </a:r>
            <a:r>
              <a:rPr lang="cs-CZ" altLang="en-US" sz="2000" dirty="0" smtClean="0">
                <a:latin typeface="Arial" panose="020B0604020202020204" pitchFamily="34" charset="0"/>
                <a:cs typeface="Arial" panose="020B0604020202020204" pitchFamily="34" charset="0"/>
              </a:rPr>
              <a:t> + H</a:t>
            </a:r>
            <a:r>
              <a:rPr lang="cs-CZ" altLang="en-US" sz="2000" baseline="-25000" dirty="0" smtClean="0">
                <a:latin typeface="Arial" panose="020B0604020202020204" pitchFamily="34" charset="0"/>
                <a:cs typeface="Arial" panose="020B0604020202020204" pitchFamily="34" charset="0"/>
              </a:rPr>
              <a:t>2</a:t>
            </a:r>
            <a:r>
              <a:rPr lang="cs-CZ" altLang="en-US" sz="2000" dirty="0" smtClean="0">
                <a:latin typeface="Arial" panose="020B0604020202020204" pitchFamily="34" charset="0"/>
                <a:cs typeface="Arial" panose="020B0604020202020204" pitchFamily="34" charset="0"/>
              </a:rPr>
              <a:t>O ↔ HCO</a:t>
            </a:r>
            <a:r>
              <a:rPr lang="cs-CZ" altLang="en-US" sz="2000" baseline="-25000" dirty="0" smtClean="0">
                <a:latin typeface="Arial" panose="020B0604020202020204" pitchFamily="34" charset="0"/>
                <a:cs typeface="Arial" panose="020B0604020202020204" pitchFamily="34" charset="0"/>
              </a:rPr>
              <a:t>3</a:t>
            </a:r>
            <a:r>
              <a:rPr lang="cs-CZ" altLang="en-US" sz="2000" baseline="30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 </a:t>
            </a:r>
            <a:r>
              <a:rPr lang="cs-CZ" altLang="en-US" sz="2000" dirty="0" smtClean="0">
                <a:latin typeface="Arial" panose="020B0604020202020204" pitchFamily="34" charset="0"/>
                <a:cs typeface="Arial" panose="020B0604020202020204" pitchFamily="34" charset="0"/>
              </a:rPr>
              <a:t>OH</a:t>
            </a:r>
            <a:r>
              <a:rPr lang="cs-CZ" altLang="en-US" sz="2000" baseline="30000" dirty="0" smtClean="0">
                <a:latin typeface="Arial" panose="020B0604020202020204" pitchFamily="34" charset="0"/>
                <a:cs typeface="Arial" panose="020B0604020202020204" pitchFamily="34" charset="0"/>
              </a:rPr>
              <a:t>-</a:t>
            </a:r>
          </a:p>
          <a:p>
            <a:pPr algn="just">
              <a:buNone/>
            </a:pPr>
            <a:r>
              <a:rPr lang="cs-CZ" altLang="en-US" sz="2000" dirty="0">
                <a:latin typeface="Arial" panose="020B0604020202020204" pitchFamily="34" charset="0"/>
                <a:cs typeface="Arial" panose="020B0604020202020204" pitchFamily="34" charset="0"/>
              </a:rPr>
              <a:t>- připravují se zaváděním CO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 do roztoků hydroxidů</a:t>
            </a:r>
          </a:p>
          <a:p>
            <a:pPr eaLnBrk="1" hangingPunct="1">
              <a:buFont typeface="Wingdings" pitchFamily="2" charset="2"/>
              <a:buNone/>
            </a:pPr>
            <a:endParaRPr lang="cs-CZ" altLang="en-US" sz="2000" baseline="30000"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hydrogenuhličitany </a:t>
            </a:r>
            <a:r>
              <a:rPr lang="cs-CZ" altLang="en-US" sz="2000" dirty="0" smtClean="0">
                <a:latin typeface="Arial" panose="020B0604020202020204" pitchFamily="34" charset="0"/>
                <a:cs typeface="Arial" panose="020B0604020202020204" pitchFamily="34" charset="0"/>
              </a:rPr>
              <a:t>obecně rozpustnější, známy jen u </a:t>
            </a:r>
            <a:r>
              <a:rPr lang="cs-CZ" altLang="en-US" sz="2000" dirty="0" err="1" smtClean="0">
                <a:latin typeface="Arial" panose="020B0604020202020204" pitchFamily="34" charset="0"/>
                <a:cs typeface="Arial" panose="020B0604020202020204" pitchFamily="34" charset="0"/>
              </a:rPr>
              <a:t>nejelektropozitivnějších</a:t>
            </a:r>
            <a:r>
              <a:rPr lang="cs-CZ"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kovů </a:t>
            </a:r>
            <a:endParaRPr lang="cs-CZ" altLang="en-US" sz="2000" dirty="0" smtClean="0">
              <a:latin typeface="Arial" panose="020B0604020202020204" pitchFamily="34" charset="0"/>
              <a:cs typeface="Arial" panose="020B0604020202020204" pitchFamily="34" charset="0"/>
            </a:endParaRPr>
          </a:p>
          <a:p>
            <a:pPr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algn="just">
              <a:buNone/>
            </a:pPr>
            <a:r>
              <a:rPr lang="cs-CZ" sz="2000" b="1" dirty="0">
                <a:latin typeface="Arial" panose="020B0604020202020204" pitchFamily="34" charset="0"/>
                <a:cs typeface="Arial" panose="020B0604020202020204" pitchFamily="34" charset="0"/>
              </a:rPr>
              <a:t>Uhličitan sodný </a:t>
            </a:r>
            <a:r>
              <a:rPr lang="cs-CZ" sz="2000" b="1" dirty="0" smtClean="0">
                <a:latin typeface="Arial" panose="020B0604020202020204" pitchFamily="34" charset="0"/>
                <a:cs typeface="Arial" panose="020B0604020202020204" pitchFamily="34" charset="0"/>
              </a:rPr>
              <a:t>Na</a:t>
            </a:r>
            <a:r>
              <a:rPr lang="cs-CZ" sz="2000" b="1" baseline="-25000" dirty="0" smtClean="0">
                <a:latin typeface="Arial" panose="020B0604020202020204" pitchFamily="34" charset="0"/>
                <a:cs typeface="Arial" panose="020B0604020202020204" pitchFamily="34" charset="0"/>
              </a:rPr>
              <a:t>2</a:t>
            </a:r>
            <a:r>
              <a:rPr lang="cs-CZ" sz="2000" b="1" dirty="0" smtClean="0">
                <a:latin typeface="Arial" panose="020B0604020202020204" pitchFamily="34" charset="0"/>
                <a:cs typeface="Arial" panose="020B0604020202020204" pitchFamily="34" charset="0"/>
              </a:rPr>
              <a:t>CO</a:t>
            </a:r>
            <a:r>
              <a:rPr lang="cs-CZ" sz="2000" b="1" baseline="-25000" dirty="0" smtClean="0">
                <a:latin typeface="Arial" panose="020B0604020202020204" pitchFamily="34" charset="0"/>
                <a:cs typeface="Arial" panose="020B0604020202020204" pitchFamily="34" charset="0"/>
              </a:rPr>
              <a:t>3</a:t>
            </a:r>
            <a:endParaRPr lang="cs-CZ" sz="2000" b="1" dirty="0" smtClean="0">
              <a:latin typeface="Arial" panose="020B0604020202020204" pitchFamily="34" charset="0"/>
              <a:cs typeface="Arial" panose="020B0604020202020204" pitchFamily="34" charset="0"/>
            </a:endParaRPr>
          </a:p>
          <a:p>
            <a:pPr marL="0" indent="0" algn="just">
              <a:buNone/>
            </a:pPr>
            <a:r>
              <a:rPr lang="cs-CZ" sz="2000" b="1"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soda</a:t>
            </a:r>
            <a:r>
              <a:rPr lang="cs-CZ" sz="2000" dirty="0">
                <a:latin typeface="Arial" panose="020B0604020202020204" pitchFamily="34" charset="0"/>
                <a:cs typeface="Arial" panose="020B0604020202020204" pitchFamily="34" charset="0"/>
              </a:rPr>
              <a:t>, soda na praní, </a:t>
            </a:r>
            <a:r>
              <a:rPr lang="cs-CZ" sz="2000" dirty="0" smtClean="0">
                <a:latin typeface="Arial" panose="020B0604020202020204" pitchFamily="34" charset="0"/>
                <a:cs typeface="Arial" panose="020B0604020202020204" pitchFamily="34" charset="0"/>
              </a:rPr>
              <a:t>kalcinovaná soda</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bílý prášek,  ve </a:t>
            </a:r>
            <a:r>
              <a:rPr lang="cs-CZ" sz="2000" dirty="0">
                <a:latin typeface="Arial" panose="020B0604020202020204" pitchFamily="34" charset="0"/>
                <a:cs typeface="Arial" panose="020B0604020202020204" pitchFamily="34" charset="0"/>
              </a:rPr>
              <a:t>vodě se snadno rozpouští za uvolnění hydratačního tepla. Krystalizací za laboratorní teploty lze získat </a:t>
            </a:r>
            <a:r>
              <a:rPr lang="cs-CZ" sz="2000" dirty="0" smtClean="0">
                <a:latin typeface="Arial" panose="020B0604020202020204" pitchFamily="34" charset="0"/>
                <a:cs typeface="Arial" panose="020B0604020202020204" pitchFamily="34" charset="0"/>
              </a:rPr>
              <a:t>tzv</a:t>
            </a:r>
            <a:r>
              <a:rPr lang="cs-CZ" sz="2000" dirty="0">
                <a:latin typeface="Arial" panose="020B0604020202020204" pitchFamily="34" charset="0"/>
                <a:cs typeface="Arial" panose="020B0604020202020204" pitchFamily="34" charset="0"/>
              </a:rPr>
              <a:t>. krystalovou sodu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·10H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r>
              <a:rPr lang="cs-CZ" sz="2000" dirty="0" smtClean="0">
                <a:latin typeface="Arial" panose="020B0604020202020204" pitchFamily="34" charset="0"/>
                <a:cs typeface="Arial" panose="020B0604020202020204" pitchFamily="34" charset="0"/>
              </a:rPr>
              <a:t>).</a:t>
            </a:r>
          </a:p>
          <a:p>
            <a:pPr marL="0" indent="0" algn="just">
              <a:buNone/>
            </a:pPr>
            <a:r>
              <a:rPr lang="cs-CZ" sz="2000" dirty="0" smtClean="0">
                <a:latin typeface="Arial" panose="020B0604020202020204" pitchFamily="34" charset="0"/>
                <a:cs typeface="Arial" panose="020B0604020202020204" pitchFamily="34" charset="0"/>
              </a:rPr>
              <a:t>   Soda </a:t>
            </a:r>
            <a:r>
              <a:rPr lang="cs-CZ" sz="2000" dirty="0">
                <a:latin typeface="Arial" panose="020B0604020202020204" pitchFamily="34" charset="0"/>
                <a:cs typeface="Arial" panose="020B0604020202020204" pitchFamily="34" charset="0"/>
              </a:rPr>
              <a:t>se používá při výrobě skla, papíru a detergentů. Časté je i použití jako prostředku pro vytvoření zásaditého prostředí. </a:t>
            </a:r>
          </a:p>
          <a:p>
            <a:pPr marL="0" indent="0" algn="just">
              <a:buNone/>
            </a:pPr>
            <a:r>
              <a:rPr lang="cs-CZ" sz="2000" dirty="0" smtClean="0">
                <a:latin typeface="Arial" panose="020B0604020202020204" pitchFamily="34" charset="0"/>
                <a:cs typeface="Arial" panose="020B0604020202020204" pitchFamily="34" charset="0"/>
              </a:rPr>
              <a:t>   V </a:t>
            </a:r>
            <a:r>
              <a:rPr lang="cs-CZ" sz="2000" dirty="0">
                <a:latin typeface="Arial" panose="020B0604020202020204" pitchFamily="34" charset="0"/>
                <a:cs typeface="Arial" panose="020B0604020202020204" pitchFamily="34" charset="0"/>
              </a:rPr>
              <a:t>domácnosti je soda používána jako změkčovadlo </a:t>
            </a:r>
            <a:r>
              <a:rPr lang="cs-CZ" sz="2000" dirty="0" smtClean="0">
                <a:latin typeface="Arial" panose="020B0604020202020204" pitchFamily="34" charset="0"/>
                <a:cs typeface="Arial" panose="020B0604020202020204" pitchFamily="34" charset="0"/>
              </a:rPr>
              <a:t>vody (váže </a:t>
            </a:r>
            <a:r>
              <a:rPr lang="cs-CZ" sz="2000" dirty="0">
                <a:latin typeface="Arial" panose="020B0604020202020204" pitchFamily="34" charset="0"/>
                <a:cs typeface="Arial" panose="020B0604020202020204" pitchFamily="34" charset="0"/>
              </a:rPr>
              <a:t>ionty </a:t>
            </a:r>
            <a:r>
              <a:rPr lang="cs-CZ" sz="2000" dirty="0" smtClean="0">
                <a:latin typeface="Arial" panose="020B0604020202020204" pitchFamily="34" charset="0"/>
                <a:cs typeface="Arial" panose="020B0604020202020204" pitchFamily="34" charset="0"/>
              </a:rPr>
              <a:t>hořčíku a vápníku za </a:t>
            </a:r>
            <a:r>
              <a:rPr lang="cs-CZ" sz="2000" dirty="0">
                <a:latin typeface="Arial" panose="020B0604020202020204" pitchFamily="34" charset="0"/>
                <a:cs typeface="Arial" panose="020B0604020202020204" pitchFamily="34" charset="0"/>
              </a:rPr>
              <a:t>vzniku </a:t>
            </a:r>
            <a:r>
              <a:rPr lang="cs-CZ" sz="2000" dirty="0" smtClean="0">
                <a:latin typeface="Arial" panose="020B0604020202020204" pitchFamily="34" charset="0"/>
                <a:cs typeface="Arial" panose="020B0604020202020204" pitchFamily="34" charset="0"/>
              </a:rPr>
              <a:t>nerozpustných uhličitanů). </a:t>
            </a:r>
          </a:p>
          <a:p>
            <a:pPr marL="0" indent="0" algn="just">
              <a:buNone/>
            </a:pP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81950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2400" y="228600"/>
            <a:ext cx="8816502" cy="640175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Soda je </a:t>
            </a:r>
            <a:r>
              <a:rPr lang="cs-CZ" sz="2000" dirty="0" smtClean="0">
                <a:latin typeface="Arial" panose="020B0604020202020204" pitchFamily="34" charset="0"/>
                <a:cs typeface="Arial" panose="020B0604020202020204" pitchFamily="34" charset="0"/>
              </a:rPr>
              <a:t>také používána </a:t>
            </a:r>
            <a:r>
              <a:rPr lang="cs-CZ" sz="2000" dirty="0">
                <a:latin typeface="Arial" panose="020B0604020202020204" pitchFamily="34" charset="0"/>
                <a:cs typeface="Arial" panose="020B0604020202020204" pitchFamily="34" charset="0"/>
              </a:rPr>
              <a:t>ve fotografických procesech jako pH regulátor k zajištění stabilního zásaditého prostředí nutného pro správnou funkci vývojek. </a:t>
            </a:r>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Výroba:</a:t>
            </a:r>
          </a:p>
          <a:p>
            <a:endParaRPr lang="cs-CZ" sz="1000" dirty="0" smtClean="0">
              <a:latin typeface="Arial" panose="020B0604020202020204" pitchFamily="34" charset="0"/>
              <a:cs typeface="Arial" panose="020B0604020202020204" pitchFamily="34" charset="0"/>
            </a:endParaRPr>
          </a:p>
          <a:p>
            <a:r>
              <a:rPr lang="cs-CZ" sz="2000" i="1" dirty="0" err="1" smtClean="0">
                <a:latin typeface="Arial" panose="020B0604020202020204" pitchFamily="34" charset="0"/>
                <a:cs typeface="Arial" panose="020B0604020202020204" pitchFamily="34" charset="0"/>
              </a:rPr>
              <a:t>Leblancův</a:t>
            </a:r>
            <a:r>
              <a:rPr lang="cs-CZ" sz="2000" i="1" dirty="0" smtClean="0">
                <a:latin typeface="Arial" panose="020B0604020202020204" pitchFamily="34" charset="0"/>
                <a:cs typeface="Arial" panose="020B0604020202020204" pitchFamily="34" charset="0"/>
              </a:rPr>
              <a:t> postup</a:t>
            </a:r>
          </a:p>
          <a:p>
            <a:r>
              <a:rPr lang="cs-CZ" sz="2000" dirty="0">
                <a:latin typeface="Arial" panose="020B0604020202020204" pitchFamily="34" charset="0"/>
                <a:cs typeface="Arial" panose="020B0604020202020204" pitchFamily="34" charset="0"/>
              </a:rPr>
              <a:t>Na chlorid sodný se působí koncentrovanou kyselinou sírovou </a:t>
            </a:r>
            <a:endParaRPr lang="cs-CZ" sz="2000" dirty="0" smtClean="0">
              <a:latin typeface="Arial" panose="020B0604020202020204" pitchFamily="34" charset="0"/>
              <a:cs typeface="Arial" panose="020B0604020202020204" pitchFamily="34" charset="0"/>
            </a:endParaRPr>
          </a:p>
          <a:p>
            <a:pPr algn="ctr"/>
            <a:r>
              <a:rPr lang="cs-CZ" sz="2000" dirty="0" smtClean="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+ 2 </a:t>
            </a:r>
            <a:r>
              <a:rPr lang="cs-CZ" sz="2000" dirty="0" err="1" smtClean="0">
                <a:latin typeface="Arial" panose="020B0604020202020204" pitchFamily="34" charset="0"/>
                <a:cs typeface="Arial" panose="020B0604020202020204" pitchFamily="34" charset="0"/>
              </a:rPr>
              <a:t>HCl</a:t>
            </a:r>
            <a:endParaRPr lang="cs-CZ" sz="2000" dirty="0" smtClean="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Síran sodný se poté smísí s </a:t>
            </a:r>
            <a:r>
              <a:rPr lang="cs-CZ" sz="2000" dirty="0" smtClean="0">
                <a:latin typeface="Arial" panose="020B0604020202020204" pitchFamily="34" charset="0"/>
                <a:cs typeface="Arial" panose="020B0604020202020204" pitchFamily="34" charset="0"/>
              </a:rPr>
              <a:t>vápencem a uhlím </a:t>
            </a:r>
            <a:r>
              <a:rPr lang="cs-CZ" sz="2000" dirty="0">
                <a:latin typeface="Arial" panose="020B0604020202020204" pitchFamily="34" charset="0"/>
                <a:cs typeface="Arial" panose="020B0604020202020204" pitchFamily="34" charset="0"/>
              </a:rPr>
              <a:t>a taví se v </a:t>
            </a:r>
            <a:r>
              <a:rPr lang="cs-CZ" sz="2000" dirty="0" smtClean="0">
                <a:latin typeface="Arial" panose="020B0604020202020204" pitchFamily="34" charset="0"/>
                <a:cs typeface="Arial" panose="020B0604020202020204" pitchFamily="34" charset="0"/>
              </a:rPr>
              <a:t>peci: </a:t>
            </a:r>
            <a:endParaRPr lang="cs-CZ" sz="2000"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SO</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 +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 C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+ 2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a:t>
            </a:r>
            <a:r>
              <a:rPr lang="cs-CZ" sz="2000" dirty="0" err="1" smtClean="0">
                <a:latin typeface="Arial" panose="020B0604020202020204" pitchFamily="34" charset="0"/>
                <a:cs typeface="Arial" panose="020B0604020202020204" pitchFamily="34" charset="0"/>
              </a:rPr>
              <a:t>CaS</a:t>
            </a:r>
            <a:endParaRPr lang="cs-CZ" sz="2000" dirty="0" smtClean="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Z vychladlé taveniny je poté uhličitan sodný </a:t>
            </a:r>
            <a:r>
              <a:rPr lang="cs-CZ" sz="2000" dirty="0" err="1">
                <a:latin typeface="Arial" panose="020B0604020202020204" pitchFamily="34" charset="0"/>
                <a:cs typeface="Arial" panose="020B0604020202020204" pitchFamily="34" charset="0"/>
              </a:rPr>
              <a:t>vyloužen</a:t>
            </a:r>
            <a:r>
              <a:rPr lang="cs-CZ" sz="2000" dirty="0">
                <a:latin typeface="Arial" panose="020B0604020202020204" pitchFamily="34" charset="0"/>
                <a:cs typeface="Arial" panose="020B0604020202020204" pitchFamily="34" charset="0"/>
              </a:rPr>
              <a:t> vodou</a:t>
            </a:r>
            <a:r>
              <a:rPr lang="cs-CZ" sz="2000" dirty="0" smtClean="0">
                <a:latin typeface="Arial" panose="020B0604020202020204" pitchFamily="34" charset="0"/>
                <a:cs typeface="Arial" panose="020B0604020202020204" pitchFamily="34" charset="0"/>
              </a:rPr>
              <a:t>.</a:t>
            </a:r>
          </a:p>
          <a:p>
            <a:endParaRPr lang="cs-CZ" sz="2000" dirty="0">
              <a:latin typeface="Arial" panose="020B0604020202020204" pitchFamily="34" charset="0"/>
              <a:cs typeface="Arial" panose="020B0604020202020204" pitchFamily="34" charset="0"/>
            </a:endParaRPr>
          </a:p>
          <a:p>
            <a:r>
              <a:rPr lang="cs-CZ" sz="2000" i="1" dirty="0" smtClean="0">
                <a:latin typeface="Arial" panose="020B0604020202020204" pitchFamily="34" charset="0"/>
                <a:cs typeface="Arial" panose="020B0604020202020204" pitchFamily="34" charset="0"/>
              </a:rPr>
              <a:t>Solvayův postup</a:t>
            </a:r>
          </a:p>
          <a:p>
            <a:r>
              <a:rPr lang="cs-CZ" sz="2000" dirty="0" smtClean="0">
                <a:latin typeface="Arial" panose="020B0604020202020204" pitchFamily="34" charset="0"/>
                <a:cs typeface="Arial" panose="020B0604020202020204" pitchFamily="34" charset="0"/>
              </a:rPr>
              <a:t>Reakcí </a:t>
            </a:r>
            <a:r>
              <a:rPr lang="cs-CZ" sz="2000" dirty="0">
                <a:latin typeface="Arial" panose="020B0604020202020204" pitchFamily="34" charset="0"/>
                <a:cs typeface="Arial" panose="020B0604020202020204" pitchFamily="34" charset="0"/>
              </a:rPr>
              <a:t>hydrogenuhličitanu amonného a chloridu sodného ve vodném </a:t>
            </a:r>
            <a:r>
              <a:rPr lang="cs-CZ" sz="2000" dirty="0" smtClean="0">
                <a:latin typeface="Arial" panose="020B0604020202020204" pitchFamily="34" charset="0"/>
                <a:cs typeface="Arial" panose="020B0604020202020204" pitchFamily="34" charset="0"/>
              </a:rPr>
              <a:t>roztoku vzniká </a:t>
            </a:r>
            <a:r>
              <a:rPr lang="cs-CZ" sz="2000" dirty="0">
                <a:latin typeface="Arial" panose="020B0604020202020204" pitchFamily="34" charset="0"/>
                <a:cs typeface="Arial" panose="020B0604020202020204" pitchFamily="34" charset="0"/>
              </a:rPr>
              <a:t>poměrně málo </a:t>
            </a:r>
            <a:r>
              <a:rPr lang="cs-CZ" sz="2000" dirty="0" smtClean="0">
                <a:latin typeface="Arial" panose="020B0604020202020204" pitchFamily="34" charset="0"/>
                <a:cs typeface="Arial" panose="020B0604020202020204" pitchFamily="34" charset="0"/>
              </a:rPr>
              <a:t>rozpustný hydrogenuhličitan sodný : </a:t>
            </a:r>
            <a:endParaRPr lang="cs-CZ" sz="2000" dirty="0">
              <a:latin typeface="Arial" panose="020B0604020202020204" pitchFamily="34" charset="0"/>
              <a:cs typeface="Arial" panose="020B0604020202020204" pitchFamily="34" charset="0"/>
            </a:endParaRPr>
          </a:p>
          <a:p>
            <a:pPr algn="ct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Cl</a:t>
            </a:r>
          </a:p>
          <a:p>
            <a:r>
              <a:rPr lang="cs-CZ" sz="2000" dirty="0">
                <a:latin typeface="Arial" panose="020B0604020202020204" pitchFamily="34" charset="0"/>
                <a:cs typeface="Arial" panose="020B0604020202020204" pitchFamily="34" charset="0"/>
              </a:rPr>
              <a:t>Technicky se postupuje tak, že se do téměř nasyceného roztoku </a:t>
            </a: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zavádí nejprve amoniak a poté oxid uhličitý. Vzniklý hydrogenuhličitan sodný se odfiltruje a zahříváním (kalcinací) převede na uhličitan sodný (kalcinovanou sodu): </a:t>
            </a:r>
          </a:p>
          <a:p>
            <a:pPr algn="ctr"/>
            <a:r>
              <a:rPr lang="cs-CZ" sz="2000" dirty="0">
                <a:latin typeface="Arial" panose="020B0604020202020204" pitchFamily="34" charset="0"/>
                <a:cs typeface="Arial" panose="020B0604020202020204" pitchFamily="34" charset="0"/>
              </a:rPr>
              <a:t>2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smtClean="0">
                <a:latin typeface="Arial" panose="020B0604020202020204" pitchFamily="34" charset="0"/>
                <a:cs typeface="Arial" panose="020B0604020202020204" pitchFamily="34" charset="0"/>
              </a:rPr>
              <a:t>CO</a:t>
            </a:r>
            <a:r>
              <a:rPr lang="cs-CZ" sz="2000" baseline="-25000" dirty="0" smtClean="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792419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457200" y="274638"/>
            <a:ext cx="8229600" cy="639762"/>
          </a:xfrm>
        </p:spPr>
        <p:txBody>
          <a:bodyPr>
            <a:normAutofit/>
          </a:bodyPr>
          <a:lstStyle/>
          <a:p>
            <a:r>
              <a:rPr lang="cs-CZ" sz="2800" b="1" dirty="0" smtClean="0">
                <a:latin typeface="Arial" panose="020B0604020202020204" pitchFamily="34" charset="0"/>
                <a:cs typeface="Arial" panose="020B0604020202020204" pitchFamily="34" charset="0"/>
              </a:rPr>
              <a:t>Stabilita alotropických modifikací uhlíku</a:t>
            </a:r>
            <a:endParaRPr lang="cs-CZ" sz="2800" b="1" dirty="0">
              <a:latin typeface="Arial" panose="020B0604020202020204" pitchFamily="34" charset="0"/>
              <a:cs typeface="Arial" panose="020B0604020202020204" pitchFamily="34" charset="0"/>
            </a:endParaRPr>
          </a:p>
        </p:txBody>
      </p:sp>
      <p:sp>
        <p:nvSpPr>
          <p:cNvPr id="5" name="TextovéPole 4"/>
          <p:cNvSpPr txBox="1"/>
          <p:nvPr/>
        </p:nvSpPr>
        <p:spPr>
          <a:xfrm>
            <a:off x="430471" y="1003146"/>
            <a:ext cx="8419292" cy="1015663"/>
          </a:xfrm>
          <a:prstGeom prst="rect">
            <a:avLst/>
          </a:prstGeom>
          <a:noFill/>
        </p:spPr>
        <p:txBody>
          <a:bodyPr wrap="none" rtlCol="0">
            <a:spAutoFit/>
          </a:bodyPr>
          <a:lstStyle/>
          <a:p>
            <a:r>
              <a:rPr lang="cs-CZ" sz="2000" dirty="0" smtClean="0">
                <a:latin typeface="Arial" panose="020B0604020202020204" pitchFamily="34" charset="0"/>
                <a:cs typeface="Arial" panose="020B0604020202020204" pitchFamily="34" charset="0"/>
              </a:rPr>
              <a:t>Stálé modifikaci je za standardních podmínek přiřazena nulová entalpie. </a:t>
            </a:r>
          </a:p>
          <a:p>
            <a:endParaRPr lang="cs-CZ"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C (diamant)  </a:t>
            </a:r>
            <a:r>
              <a:rPr lang="cs-CZ" sz="2000" dirty="0" smtClean="0">
                <a:latin typeface="Arial" panose="020B0604020202020204" pitchFamily="34" charset="0"/>
                <a:cs typeface="Arial" panose="020B0604020202020204" pitchFamily="34" charset="0"/>
                <a:sym typeface="Wingdings" panose="05000000000000000000" pitchFamily="2" charset="2"/>
              </a:rPr>
              <a:t></a:t>
            </a:r>
            <a:r>
              <a:rPr lang="en-US" sz="2000" dirty="0" smtClean="0">
                <a:latin typeface="Arial" panose="020B0604020202020204" pitchFamily="34" charset="0"/>
                <a:cs typeface="Arial" panose="020B0604020202020204" pitchFamily="34" charset="0"/>
                <a:sym typeface="Wingdings" panose="05000000000000000000" pitchFamily="2" charset="2"/>
              </a:rPr>
              <a:t>  C (</a:t>
            </a:r>
            <a:r>
              <a:rPr lang="en-US" sz="2000" dirty="0" err="1" smtClean="0">
                <a:latin typeface="Arial" panose="020B0604020202020204" pitchFamily="34" charset="0"/>
                <a:cs typeface="Arial" panose="020B0604020202020204" pitchFamily="34" charset="0"/>
                <a:sym typeface="Wingdings" panose="05000000000000000000" pitchFamily="2" charset="2"/>
              </a:rPr>
              <a:t>grafit</a:t>
            </a:r>
            <a:r>
              <a:rPr lang="en-US" sz="2000" dirty="0" smtClean="0">
                <a:latin typeface="Arial" panose="020B0604020202020204" pitchFamily="34" charset="0"/>
                <a:cs typeface="Arial" panose="020B0604020202020204" pitchFamily="34" charset="0"/>
                <a:sym typeface="Wingdings" panose="05000000000000000000" pitchFamily="2" charset="2"/>
              </a:rPr>
              <a:t>)               </a:t>
            </a:r>
            <a:r>
              <a:rPr lang="el-GR" sz="2000" dirty="0" smtClean="0">
                <a:latin typeface="Arial" panose="020B0604020202020204" pitchFamily="34" charset="0"/>
                <a:cs typeface="Arial" panose="020B0604020202020204" pitchFamily="34" charset="0"/>
                <a:sym typeface="Wingdings" panose="05000000000000000000" pitchFamily="2" charset="2"/>
              </a:rPr>
              <a:t>Δ</a:t>
            </a:r>
            <a:r>
              <a:rPr lang="en-US" sz="2000" dirty="0" smtClean="0">
                <a:latin typeface="Arial" panose="020B0604020202020204" pitchFamily="34" charset="0"/>
                <a:cs typeface="Arial" panose="020B0604020202020204" pitchFamily="34" charset="0"/>
                <a:sym typeface="Wingdings" panose="05000000000000000000" pitchFamily="2" charset="2"/>
              </a:rPr>
              <a:t>H</a:t>
            </a:r>
            <a:r>
              <a:rPr lang="en-US" sz="2000" baseline="-25000" dirty="0" smtClean="0">
                <a:latin typeface="Arial" panose="020B0604020202020204" pitchFamily="34" charset="0"/>
                <a:cs typeface="Arial" panose="020B0604020202020204" pitchFamily="34" charset="0"/>
                <a:sym typeface="Wingdings" panose="05000000000000000000" pitchFamily="2" charset="2"/>
              </a:rPr>
              <a:t>298</a:t>
            </a:r>
            <a:r>
              <a:rPr lang="en-US" sz="2000" dirty="0" smtClean="0">
                <a:latin typeface="Arial" panose="020B0604020202020204" pitchFamily="34" charset="0"/>
                <a:cs typeface="Arial" panose="020B0604020202020204" pitchFamily="34" charset="0"/>
                <a:sym typeface="Wingdings" panose="05000000000000000000" pitchFamily="2" charset="2"/>
              </a:rPr>
              <a:t> =   - 1883 </a:t>
            </a:r>
            <a:r>
              <a:rPr lang="en-US" sz="2000" dirty="0" smtClean="0">
                <a:latin typeface="Arial" panose="020B0604020202020204" pitchFamily="34" charset="0"/>
                <a:cs typeface="Arial" panose="020B0604020202020204" pitchFamily="34" charset="0"/>
                <a:sym typeface="Wingdings" panose="05000000000000000000" pitchFamily="2" charset="2"/>
              </a:rPr>
              <a:t>kJ/</a:t>
            </a:r>
            <a:r>
              <a:rPr lang="en-US" sz="2000" dirty="0" err="1" smtClean="0">
                <a:latin typeface="Arial" panose="020B0604020202020204" pitchFamily="34" charset="0"/>
                <a:cs typeface="Arial" panose="020B0604020202020204" pitchFamily="34" charset="0"/>
                <a:sym typeface="Wingdings" panose="05000000000000000000" pitchFamily="2" charset="2"/>
              </a:rPr>
              <a:t>mol</a:t>
            </a:r>
            <a:r>
              <a:rPr lang="cs-CZ" sz="2000" dirty="0" smtClean="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pic>
        <p:nvPicPr>
          <p:cNvPr id="2052" name="Picture 4" descr="VÃ½sledek obrÃ¡zku pro grafit diam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09800"/>
            <a:ext cx="4222570" cy="351880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28600" y="5957208"/>
            <a:ext cx="8823035" cy="707886"/>
          </a:xfrm>
          <a:prstGeom prst="rect">
            <a:avLst/>
          </a:prstGeom>
          <a:noFill/>
        </p:spPr>
        <p:txBody>
          <a:bodyPr wrap="square" rtlCol="0">
            <a:spAutoFit/>
          </a:bodyPr>
          <a:lstStyle/>
          <a:p>
            <a:r>
              <a:rPr lang="cs-CZ" sz="2000" dirty="0" smtClean="0">
                <a:latin typeface="Arial" panose="020B0604020202020204" pitchFamily="34" charset="0"/>
                <a:cs typeface="Arial" panose="020B0604020202020204" pitchFamily="34" charset="0"/>
              </a:rPr>
              <a:t>Přeměna diamantu na grafit může probíhat (termodynamická nestálost) , je však neměřitelně pomalá (kinetická stálost). </a:t>
            </a:r>
            <a:endParaRPr lang="cs-CZ" sz="2000" dirty="0">
              <a:latin typeface="Arial" panose="020B0604020202020204" pitchFamily="34" charset="0"/>
              <a:cs typeface="Arial" panose="020B0604020202020204" pitchFamily="34" charset="0"/>
            </a:endParaRPr>
          </a:p>
        </p:txBody>
      </p:sp>
      <p:pic>
        <p:nvPicPr>
          <p:cNvPr id="9" name="Picture 2" descr="VÃ½sledek obrÃ¡zku pro diagram phase carb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610" y="2219425"/>
            <a:ext cx="2767092" cy="349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4530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5410200"/>
            <a:ext cx="8816502" cy="1323439"/>
          </a:xfrm>
          <a:prstGeom prst="rect">
            <a:avLst/>
          </a:prstGeom>
        </p:spPr>
        <p:txBody>
          <a:bodyPr wrap="square">
            <a:spAutoFit/>
          </a:bodyPr>
          <a:lstStyle/>
          <a:p>
            <a:pPr algn="just"/>
            <a:r>
              <a:rPr lang="cs-CZ" sz="2000" b="1" dirty="0" smtClean="0">
                <a:latin typeface="Arial" panose="020B0604020202020204" pitchFamily="34" charset="0"/>
                <a:cs typeface="Arial" panose="020B0604020202020204" pitchFamily="34" charset="0"/>
              </a:rPr>
              <a:t>Natron</a:t>
            </a:r>
            <a:r>
              <a:rPr lang="cs-CZ" sz="2000" dirty="0" smtClean="0">
                <a:latin typeface="Arial" panose="020B0604020202020204" pitchFamily="34" charset="0"/>
                <a:cs typeface="Arial" panose="020B0604020202020204" pitchFamily="34" charset="0"/>
              </a:rPr>
              <a:t> obsahuje 4</a:t>
            </a:r>
            <a:r>
              <a:rPr lang="cs-CZ" sz="2000" dirty="0">
                <a:latin typeface="Arial" panose="020B0604020202020204" pitchFamily="34" charset="0"/>
                <a:cs typeface="Arial" panose="020B0604020202020204" pitchFamily="34" charset="0"/>
              </a:rPr>
              <a:t> % Na</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 25 % </a:t>
            </a:r>
            <a:r>
              <a:rPr lang="cs-CZ" sz="2000" dirty="0" smtClean="0">
                <a:latin typeface="Arial" panose="020B0604020202020204" pitchFamily="34" charset="0"/>
                <a:cs typeface="Arial" panose="020B0604020202020204" pitchFamily="34" charset="0"/>
              </a:rPr>
              <a:t>NaHCO</a:t>
            </a:r>
            <a:r>
              <a:rPr lang="cs-CZ" sz="2000" baseline="-25000" dirty="0" smtClean="0">
                <a:latin typeface="Arial" panose="020B0604020202020204" pitchFamily="34" charset="0"/>
                <a:cs typeface="Arial" panose="020B0604020202020204" pitchFamily="34" charset="0"/>
              </a:rPr>
              <a:t>3</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vyskytuje se ve vyprahlých oblastech, obzvláště na místech vyschlých jezer v Egyptě.</a:t>
            </a:r>
            <a:r>
              <a:rPr lang="cs-CZ" sz="2000" dirty="0" smtClean="0">
                <a:latin typeface="Arial" panose="020B0604020202020204" pitchFamily="34" charset="0"/>
                <a:cs typeface="Arial" panose="020B0604020202020204" pitchFamily="34" charset="0"/>
              </a:rPr>
              <a:t> Soda z těchto zdrojů byla již v pradávných dobách používána v Egyptě k mumifikaci a k výrobě skla.</a:t>
            </a:r>
            <a:endParaRPr lang="cs-CZ" sz="2000" dirty="0">
              <a:latin typeface="Arial" panose="020B0604020202020204" pitchFamily="34" charset="0"/>
              <a:cs typeface="Arial" panose="020B0604020202020204" pitchFamily="34" charset="0"/>
            </a:endParaRPr>
          </a:p>
        </p:txBody>
      </p:sp>
      <p:sp>
        <p:nvSpPr>
          <p:cNvPr id="5" name="Obdélník 4"/>
          <p:cNvSpPr/>
          <p:nvPr/>
        </p:nvSpPr>
        <p:spPr>
          <a:xfrm>
            <a:off x="141050" y="228600"/>
            <a:ext cx="8827851" cy="3785652"/>
          </a:xfrm>
          <a:prstGeom prst="rect">
            <a:avLst/>
          </a:prstGeom>
        </p:spPr>
        <p:txBody>
          <a:bodyPr wrap="square">
            <a:spAutoFit/>
          </a:bodyPr>
          <a:lstStyle/>
          <a:p>
            <a:r>
              <a:rPr lang="cs-CZ" sz="2000" dirty="0" smtClean="0">
                <a:latin typeface="Arial" panose="020B0604020202020204" pitchFamily="34" charset="0"/>
                <a:cs typeface="Arial" panose="020B0604020202020204" pitchFamily="34" charset="0"/>
              </a:rPr>
              <a:t>Takto získaný oxid uhličitý se znovu odvádí zpět do výroby. Vzniklý chlorid amonný je podroben reakci s hydroxidem vápenatým za vzniku odpadního chloridu vápenatého a uvolnění amoniaku který je znovu použit ve výrobě. </a:t>
            </a:r>
          </a:p>
          <a:p>
            <a:pPr algn="ctr"/>
            <a:r>
              <a:rPr lang="pt-BR" sz="2000" dirty="0" smtClean="0">
                <a:latin typeface="Arial" panose="020B0604020202020204" pitchFamily="34" charset="0"/>
                <a:cs typeface="Arial" panose="020B0604020202020204" pitchFamily="34" charset="0"/>
              </a:rPr>
              <a:t>Ca(OH)</a:t>
            </a:r>
            <a:r>
              <a:rPr lang="pt-BR" sz="2000" baseline="-25000" dirty="0" smtClean="0">
                <a:latin typeface="Arial" panose="020B0604020202020204" pitchFamily="34" charset="0"/>
                <a:cs typeface="Arial" panose="020B0604020202020204" pitchFamily="34" charset="0"/>
              </a:rPr>
              <a:t>2</a:t>
            </a:r>
            <a:r>
              <a:rPr lang="pt-BR" sz="2000" dirty="0" smtClean="0">
                <a:latin typeface="Arial" panose="020B0604020202020204" pitchFamily="34" charset="0"/>
                <a:cs typeface="Arial" panose="020B0604020202020204" pitchFamily="34" charset="0"/>
              </a:rPr>
              <a:t> </a:t>
            </a:r>
            <a:r>
              <a:rPr lang="pt-BR" sz="2000" dirty="0">
                <a:latin typeface="Arial" panose="020B0604020202020204" pitchFamily="34" charset="0"/>
                <a:cs typeface="Arial" panose="020B0604020202020204" pitchFamily="34" charset="0"/>
              </a:rPr>
              <a:t>+ 2 NH</a:t>
            </a:r>
            <a:r>
              <a:rPr lang="pt-BR" sz="2000" baseline="-25000" dirty="0">
                <a:latin typeface="Arial" panose="020B0604020202020204" pitchFamily="34" charset="0"/>
                <a:cs typeface="Arial" panose="020B0604020202020204" pitchFamily="34" charset="0"/>
              </a:rPr>
              <a:t>4</a:t>
            </a:r>
            <a:r>
              <a:rPr lang="pt-BR" sz="2000" dirty="0">
                <a:latin typeface="Arial" panose="020B0604020202020204" pitchFamily="34" charset="0"/>
                <a:cs typeface="Arial" panose="020B0604020202020204" pitchFamily="34" charset="0"/>
              </a:rPr>
              <a:t>Cl → CaCl</a:t>
            </a:r>
            <a:r>
              <a:rPr lang="pt-BR" sz="2000" baseline="-25000" dirty="0">
                <a:latin typeface="Arial" panose="020B0604020202020204" pitchFamily="34" charset="0"/>
                <a:cs typeface="Arial" panose="020B0604020202020204" pitchFamily="34" charset="0"/>
              </a:rPr>
              <a:t>2</a:t>
            </a:r>
            <a:r>
              <a:rPr lang="pt-BR" sz="2000" dirty="0">
                <a:latin typeface="Arial" panose="020B0604020202020204" pitchFamily="34" charset="0"/>
                <a:cs typeface="Arial" panose="020B0604020202020204" pitchFamily="34" charset="0"/>
              </a:rPr>
              <a:t> + 2 NH</a:t>
            </a:r>
            <a:r>
              <a:rPr lang="pt-BR" sz="2000" baseline="-25000" dirty="0">
                <a:latin typeface="Arial" panose="020B0604020202020204" pitchFamily="34" charset="0"/>
                <a:cs typeface="Arial" panose="020B0604020202020204" pitchFamily="34" charset="0"/>
              </a:rPr>
              <a:t>3</a:t>
            </a:r>
            <a:r>
              <a:rPr lang="pt-BR" sz="2000" dirty="0">
                <a:latin typeface="Arial" panose="020B0604020202020204" pitchFamily="34" charset="0"/>
                <a:cs typeface="Arial" panose="020B0604020202020204" pitchFamily="34" charset="0"/>
              </a:rPr>
              <a:t> + 2 </a:t>
            </a:r>
            <a:r>
              <a:rPr lang="pt-BR" sz="2000" dirty="0" smtClean="0">
                <a:latin typeface="Arial" panose="020B0604020202020204" pitchFamily="34" charset="0"/>
                <a:cs typeface="Arial" panose="020B0604020202020204" pitchFamily="34" charset="0"/>
              </a:rPr>
              <a:t>H</a:t>
            </a:r>
            <a:r>
              <a:rPr lang="pt-BR" sz="2000" baseline="-25000" dirty="0" smtClean="0">
                <a:latin typeface="Arial" panose="020B0604020202020204" pitchFamily="34" charset="0"/>
                <a:cs typeface="Arial" panose="020B0604020202020204" pitchFamily="34" charset="0"/>
              </a:rPr>
              <a:t>2</a:t>
            </a:r>
            <a:r>
              <a:rPr lang="pt-BR" sz="2000" dirty="0" smtClean="0">
                <a:latin typeface="Arial" panose="020B0604020202020204" pitchFamily="34" charset="0"/>
                <a:cs typeface="Arial" panose="020B0604020202020204" pitchFamily="34" charset="0"/>
              </a:rPr>
              <a:t>O</a:t>
            </a:r>
            <a:endParaRPr lang="cs-CZ" sz="2000" dirty="0" smtClean="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b="1" dirty="0" smtClean="0">
                <a:latin typeface="Arial" panose="020B0604020202020204" pitchFamily="34" charset="0"/>
                <a:cs typeface="Arial" panose="020B0604020202020204" pitchFamily="34" charset="0"/>
              </a:rPr>
              <a:t>Výroba z </a:t>
            </a:r>
            <a:r>
              <a:rPr lang="cs-CZ" sz="2000" b="1" dirty="0" err="1" smtClean="0">
                <a:latin typeface="Arial" panose="020B0604020202020204" pitchFamily="34" charset="0"/>
                <a:cs typeface="Arial" panose="020B0604020202020204" pitchFamily="34" charset="0"/>
              </a:rPr>
              <a:t>trony</a:t>
            </a:r>
            <a:endParaRPr lang="cs-CZ" sz="2000" b="1"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minerál </a:t>
            </a:r>
            <a:r>
              <a:rPr lang="cs-CZ" sz="2000" dirty="0" err="1" smtClean="0">
                <a:latin typeface="Arial" panose="020B0604020202020204" pitchFamily="34" charset="0"/>
                <a:cs typeface="Arial" panose="020B0604020202020204" pitchFamily="34" charset="0"/>
              </a:rPr>
              <a:t>trona</a:t>
            </a:r>
            <a:r>
              <a:rPr lang="cs-CZ" sz="2000" dirty="0" smtClean="0">
                <a:latin typeface="Arial" panose="020B0604020202020204" pitchFamily="34" charset="0"/>
                <a:cs typeface="Arial" panose="020B0604020202020204" pitchFamily="34" charset="0"/>
              </a:rPr>
              <a:t>, Na</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CO</a:t>
            </a:r>
            <a:r>
              <a:rPr lang="cs-CZ" sz="2000" baseline="-25000" dirty="0" smtClean="0">
                <a:latin typeface="Arial" panose="020B0604020202020204" pitchFamily="34" charset="0"/>
                <a:cs typeface="Arial" panose="020B0604020202020204" pitchFamily="34" charset="0"/>
              </a:rPr>
              <a:t>3</a:t>
            </a:r>
            <a:r>
              <a:rPr lang="cs-CZ" sz="2000" dirty="0" smtClean="0">
                <a:latin typeface="Arial" panose="020B0604020202020204" pitchFamily="34" charset="0"/>
                <a:cs typeface="Arial" panose="020B0604020202020204" pitchFamily="34" charset="0"/>
              </a:rPr>
              <a:t>.NaHCO</a:t>
            </a:r>
            <a:r>
              <a:rPr lang="cs-CZ" sz="2000" baseline="-25000" dirty="0" smtClean="0">
                <a:latin typeface="Arial" panose="020B0604020202020204" pitchFamily="34" charset="0"/>
                <a:cs typeface="Arial" panose="020B0604020202020204" pitchFamily="34" charset="0"/>
              </a:rPr>
              <a:t>3</a:t>
            </a:r>
            <a:r>
              <a:rPr lang="cs-CZ" sz="2000" dirty="0" smtClean="0">
                <a:latin typeface="Arial" panose="020B0604020202020204" pitchFamily="34" charset="0"/>
                <a:cs typeface="Arial" panose="020B0604020202020204" pitchFamily="34" charset="0"/>
              </a:rPr>
              <a:t>.2H</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O, byl objeven r. 1937. Výroba z </a:t>
            </a:r>
            <a:r>
              <a:rPr lang="cs-CZ" sz="2000" dirty="0" err="1" smtClean="0">
                <a:latin typeface="Arial" panose="020B0604020202020204" pitchFamily="34" charset="0"/>
                <a:cs typeface="Arial" panose="020B0604020202020204" pitchFamily="34" charset="0"/>
              </a:rPr>
              <a:t>trony</a:t>
            </a:r>
            <a:r>
              <a:rPr lang="cs-CZ" sz="2000" dirty="0" smtClean="0">
                <a:latin typeface="Arial" panose="020B0604020202020204" pitchFamily="34" charset="0"/>
                <a:cs typeface="Arial" panose="020B0604020202020204" pitchFamily="34" charset="0"/>
              </a:rPr>
              <a:t> je ekologická, investičně málo náročná a poskytuje levný produkt. </a:t>
            </a:r>
            <a:r>
              <a:rPr lang="cs-CZ" sz="2000" dirty="0">
                <a:latin typeface="Arial" panose="020B0604020202020204" pitchFamily="34" charset="0"/>
                <a:cs typeface="Arial" panose="020B0604020202020204" pitchFamily="34" charset="0"/>
              </a:rPr>
              <a:t>Výroba sody z </a:t>
            </a:r>
            <a:r>
              <a:rPr lang="cs-CZ" sz="2000" dirty="0" err="1">
                <a:latin typeface="Arial" panose="020B0604020202020204" pitchFamily="34" charset="0"/>
                <a:cs typeface="Arial" panose="020B0604020202020204" pitchFamily="34" charset="0"/>
              </a:rPr>
              <a:t>trony</a:t>
            </a:r>
            <a:r>
              <a:rPr lang="cs-CZ" sz="2000" dirty="0">
                <a:latin typeface="Arial" panose="020B0604020202020204" pitchFamily="34" charset="0"/>
                <a:cs typeface="Arial" panose="020B0604020202020204" pitchFamily="34" charset="0"/>
              </a:rPr>
              <a:t> kryje přibližně 30 % její celosvětové spotřeby.</a:t>
            </a:r>
            <a:r>
              <a:rPr lang="cs-CZ" sz="2000" dirty="0" smtClean="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USA, Keňa, Turecko</a:t>
            </a:r>
            <a:r>
              <a:rPr lang="cs-CZ" sz="2000" dirty="0" smtClean="0">
                <a:latin typeface="Arial" panose="020B0604020202020204" pitchFamily="34" charset="0"/>
                <a:cs typeface="Arial" panose="020B0604020202020204" pitchFamily="34" charset="0"/>
              </a:rPr>
              <a:t>). V USA jsou dnes v provozu jen čtyři Solvayovy jednotky a většina sody je vyráběna z </a:t>
            </a:r>
            <a:r>
              <a:rPr lang="cs-CZ" sz="2000" dirty="0" err="1" smtClean="0">
                <a:latin typeface="Arial" panose="020B0604020202020204" pitchFamily="34" charset="0"/>
                <a:cs typeface="Arial" panose="020B0604020202020204" pitchFamily="34" charset="0"/>
              </a:rPr>
              <a:t>trony</a:t>
            </a:r>
            <a:r>
              <a:rPr lang="cs-CZ" sz="2000" dirty="0" smtClean="0">
                <a:latin typeface="Arial" panose="020B0604020202020204" pitchFamily="34" charset="0"/>
                <a:cs typeface="Arial" panose="020B0604020202020204" pitchFamily="34" charset="0"/>
              </a:rPr>
              <a:t>. V Evropě, kde není </a:t>
            </a:r>
            <a:r>
              <a:rPr lang="cs-CZ" sz="2000" dirty="0" err="1" smtClean="0">
                <a:latin typeface="Arial" panose="020B0604020202020204" pitchFamily="34" charset="0"/>
                <a:cs typeface="Arial" panose="020B0604020202020204" pitchFamily="34" charset="0"/>
              </a:rPr>
              <a:t>trona</a:t>
            </a:r>
            <a:r>
              <a:rPr lang="cs-CZ" sz="2000" dirty="0" smtClean="0">
                <a:latin typeface="Arial" panose="020B0604020202020204" pitchFamily="34" charset="0"/>
                <a:cs typeface="Arial" panose="020B0604020202020204" pitchFamily="34" charset="0"/>
              </a:rPr>
              <a:t> k dispozici, se vyrábí soda stále Solvayovým postupem. </a:t>
            </a:r>
            <a:endParaRPr lang="cs-CZ" sz="2000" dirty="0">
              <a:latin typeface="Arial" panose="020B0604020202020204" pitchFamily="34" charset="0"/>
              <a:cs typeface="Arial" panose="020B0604020202020204" pitchFamily="34" charset="0"/>
            </a:endParaRPr>
          </a:p>
        </p:txBody>
      </p:sp>
      <p:pic>
        <p:nvPicPr>
          <p:cNvPr id="84994" name="Picture 2" descr="Owens Lake, Kaliforn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799252"/>
            <a:ext cx="2417446" cy="155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9028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SodiumBicarbona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5377926"/>
            <a:ext cx="2279665" cy="1055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76200" y="261834"/>
            <a:ext cx="8839200" cy="5632311"/>
          </a:xfrm>
          <a:prstGeom prst="rect">
            <a:avLst/>
          </a:prstGeom>
          <a:noFill/>
        </p:spPr>
        <p:txBody>
          <a:bodyPr wrap="square" rtlCol="0">
            <a:spAutoFit/>
          </a:bodyPr>
          <a:lstStyle/>
          <a:p>
            <a:pPr algn="just"/>
            <a:r>
              <a:rPr lang="cs-CZ" sz="2000" b="1" dirty="0">
                <a:latin typeface="Arial" panose="020B0604020202020204" pitchFamily="34" charset="0"/>
                <a:cs typeface="Arial" panose="020B0604020202020204" pitchFamily="34" charset="0"/>
              </a:rPr>
              <a:t>Hydrogenuhličitan sodný</a:t>
            </a:r>
            <a:r>
              <a:rPr lang="cs-CZ" sz="2000" dirty="0">
                <a:latin typeface="Arial" panose="020B0604020202020204" pitchFamily="34" charset="0"/>
                <a:cs typeface="Arial" panose="020B0604020202020204" pitchFamily="34" charset="0"/>
              </a:rPr>
              <a:t> (NaHCO</a:t>
            </a:r>
            <a:r>
              <a:rPr lang="cs-CZ" sz="2000" baseline="-25000" dirty="0">
                <a:latin typeface="Arial" panose="020B0604020202020204" pitchFamily="34" charset="0"/>
                <a:cs typeface="Arial" panose="020B0604020202020204" pitchFamily="34" charset="0"/>
              </a:rPr>
              <a:t>3</a:t>
            </a:r>
            <a:r>
              <a:rPr lang="cs-CZ" sz="2000" dirty="0" smtClean="0">
                <a:latin typeface="Arial" panose="020B0604020202020204" pitchFamily="34" charset="0"/>
                <a:cs typeface="Arial" panose="020B0604020202020204" pitchFamily="34" charset="0"/>
              </a:rPr>
              <a:t>)</a:t>
            </a:r>
          </a:p>
          <a:p>
            <a:pPr algn="just"/>
            <a:r>
              <a:rPr lang="cs-CZ" sz="2000" dirty="0" smtClean="0">
                <a:latin typeface="Arial" panose="020B0604020202020204" pitchFamily="34" charset="0"/>
                <a:cs typeface="Arial" panose="020B0604020202020204" pitchFamily="34" charset="0"/>
              </a:rPr>
              <a:t>  jedlá soda, soda </a:t>
            </a:r>
            <a:r>
              <a:rPr lang="cs-CZ" sz="2000" dirty="0" err="1" smtClean="0">
                <a:latin typeface="Arial" panose="020B0604020202020204" pitchFamily="34" charset="0"/>
                <a:cs typeface="Arial" panose="020B0604020202020204" pitchFamily="34" charset="0"/>
              </a:rPr>
              <a:t>bicarbona</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 bílý prášek rozpustný ve </a:t>
            </a:r>
            <a:endParaRPr lang="cs-CZ" sz="2000" dirty="0" smtClean="0">
              <a:latin typeface="Arial" panose="020B0604020202020204" pitchFamily="34" charset="0"/>
              <a:cs typeface="Arial" panose="020B0604020202020204" pitchFamily="34" charset="0"/>
            </a:endParaRPr>
          </a:p>
          <a:p>
            <a:pPr algn="just"/>
            <a:r>
              <a:rPr lang="cs-CZ" sz="2000" dirty="0" smtClean="0">
                <a:latin typeface="Arial" panose="020B0604020202020204" pitchFamily="34" charset="0"/>
                <a:cs typeface="Arial" panose="020B0604020202020204" pitchFamily="34" charset="0"/>
              </a:rPr>
              <a:t>vodě za </a:t>
            </a:r>
            <a:r>
              <a:rPr lang="cs-CZ" sz="2000" dirty="0">
                <a:latin typeface="Arial" panose="020B0604020202020204" pitchFamily="34" charset="0"/>
                <a:cs typeface="Arial" panose="020B0604020202020204" pitchFamily="34" charset="0"/>
              </a:rPr>
              <a:t>vzniku roztoku se zásaditým pH</a:t>
            </a:r>
            <a:r>
              <a:rPr lang="cs-CZ" sz="2000" dirty="0" smtClean="0">
                <a:latin typeface="Arial" panose="020B0604020202020204" pitchFamily="34" charset="0"/>
                <a:cs typeface="Arial" panose="020B0604020202020204" pitchFamily="34" charset="0"/>
              </a:rPr>
              <a:t>. </a:t>
            </a:r>
          </a:p>
          <a:p>
            <a:pPr algn="just"/>
            <a:r>
              <a:rPr lang="cs-CZ" sz="2000" dirty="0" smtClean="0">
                <a:latin typeface="Arial" panose="020B0604020202020204" pitchFamily="34" charset="0"/>
                <a:cs typeface="Arial" panose="020B0604020202020204" pitchFamily="34" charset="0"/>
              </a:rPr>
              <a:t>- součást </a:t>
            </a:r>
            <a:r>
              <a:rPr lang="cs-CZ" sz="2000" dirty="0">
                <a:latin typeface="Arial" panose="020B0604020202020204" pitchFamily="34" charset="0"/>
                <a:cs typeface="Arial" panose="020B0604020202020204" pitchFamily="34" charset="0"/>
              </a:rPr>
              <a:t>kypřicích </a:t>
            </a:r>
            <a:r>
              <a:rPr lang="cs-CZ" sz="2000" dirty="0" smtClean="0">
                <a:latin typeface="Arial" panose="020B0604020202020204" pitchFamily="34" charset="0"/>
                <a:cs typeface="Arial" panose="020B0604020202020204" pitchFamily="34" charset="0"/>
              </a:rPr>
              <a:t>prášků  </a:t>
            </a:r>
            <a:r>
              <a:rPr lang="cs-CZ" sz="2000" dirty="0">
                <a:latin typeface="Arial" panose="020B0604020202020204" pitchFamily="34" charset="0"/>
                <a:cs typeface="Arial" panose="020B0604020202020204" pitchFamily="34" charset="0"/>
              </a:rPr>
              <a:t>do pečiva a šumivých prášků do </a:t>
            </a:r>
            <a:r>
              <a:rPr lang="cs-CZ" sz="2000" dirty="0" smtClean="0">
                <a:latin typeface="Arial" panose="020B0604020202020204" pitchFamily="34" charset="0"/>
                <a:cs typeface="Arial" panose="020B0604020202020204" pitchFamily="34" charset="0"/>
              </a:rPr>
              <a:t>nápojů (</a:t>
            </a:r>
            <a:r>
              <a:rPr lang="cs-CZ" sz="2000" dirty="0" smtClean="0"/>
              <a:t>E500)</a:t>
            </a:r>
            <a:r>
              <a:rPr lang="cs-CZ" sz="2000" dirty="0" smtClean="0">
                <a:latin typeface="Arial" panose="020B0604020202020204" pitchFamily="34" charset="0"/>
                <a:cs typeface="Arial" panose="020B0604020202020204" pitchFamily="34" charset="0"/>
              </a:rPr>
              <a:t>. </a:t>
            </a:r>
          </a:p>
          <a:p>
            <a:pPr algn="just"/>
            <a:r>
              <a:rPr lang="cs-CZ" sz="2000" dirty="0" smtClean="0">
                <a:latin typeface="Arial" panose="020B0604020202020204" pitchFamily="34" charset="0"/>
                <a:cs typeface="Arial" panose="020B0604020202020204" pitchFamily="34" charset="0"/>
              </a:rPr>
              <a:t>- součást náplně práškových </a:t>
            </a:r>
            <a:r>
              <a:rPr lang="cs-CZ" sz="2000" dirty="0">
                <a:latin typeface="Arial" panose="020B0604020202020204" pitchFamily="34" charset="0"/>
                <a:cs typeface="Arial" panose="020B0604020202020204" pitchFamily="34" charset="0"/>
              </a:rPr>
              <a:t>hasicích </a:t>
            </a:r>
            <a:r>
              <a:rPr lang="cs-CZ" sz="2000" dirty="0" smtClean="0">
                <a:latin typeface="Arial" panose="020B0604020202020204" pitchFamily="34" charset="0"/>
                <a:cs typeface="Arial" panose="020B0604020202020204" pitchFamily="34" charset="0"/>
              </a:rPr>
              <a:t>přístrojů.</a:t>
            </a:r>
          </a:p>
          <a:p>
            <a:pPr algn="just"/>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antacidum</a:t>
            </a:r>
            <a:r>
              <a:rPr lang="cs-CZ" sz="2000" dirty="0" smtClean="0">
                <a:latin typeface="Arial" panose="020B0604020202020204" pitchFamily="34" charset="0"/>
                <a:cs typeface="Arial" panose="020B0604020202020204" pitchFamily="34" charset="0"/>
              </a:rPr>
              <a:t> při překyselení žaludku („</a:t>
            </a:r>
            <a:r>
              <a:rPr lang="cs-CZ" sz="2000" dirty="0">
                <a:latin typeface="Arial" panose="020B0604020202020204" pitchFamily="34" charset="0"/>
                <a:cs typeface="Arial" panose="020B0604020202020204" pitchFamily="34" charset="0"/>
              </a:rPr>
              <a:t>pálení žáhy</a:t>
            </a:r>
            <a:r>
              <a:rPr lang="cs-CZ" sz="2000" dirty="0" smtClean="0">
                <a:latin typeface="Arial" panose="020B0604020202020204" pitchFamily="34" charset="0"/>
                <a:cs typeface="Arial" panose="020B0604020202020204" pitchFamily="34" charset="0"/>
              </a:rPr>
              <a:t>“). Ze </a:t>
            </a:r>
            <a:r>
              <a:rPr lang="cs-CZ" sz="2000" dirty="0">
                <a:latin typeface="Arial" panose="020B0604020202020204" pitchFamily="34" charset="0"/>
                <a:cs typeface="Arial" panose="020B0604020202020204" pitchFamily="34" charset="0"/>
              </a:rPr>
              <a:t>stejného důvodu bývá součástí krmných směsí pro zvířata. Zlepšuje </a:t>
            </a:r>
            <a:r>
              <a:rPr lang="cs-CZ" sz="2000" dirty="0" err="1">
                <a:latin typeface="Arial" panose="020B0604020202020204" pitchFamily="34" charset="0"/>
                <a:cs typeface="Arial" panose="020B0604020202020204" pitchFamily="34" charset="0"/>
              </a:rPr>
              <a:t>bachorovou</a:t>
            </a:r>
            <a:r>
              <a:rPr lang="cs-CZ" sz="2000" dirty="0">
                <a:latin typeface="Arial" panose="020B0604020202020204" pitchFamily="34" charset="0"/>
                <a:cs typeface="Arial" panose="020B0604020202020204" pitchFamily="34" charset="0"/>
              </a:rPr>
              <a:t> výkonnost, stabilizuje pH bachoru snížením kyselosti prostředí</a:t>
            </a:r>
            <a:r>
              <a:rPr lang="cs-CZ" sz="2000" dirty="0" smtClean="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smtClean="0">
                <a:latin typeface="Arial" panose="020B0604020202020204" pitchFamily="34" charset="0"/>
                <a:cs typeface="Arial" panose="020B0604020202020204" pitchFamily="34" charset="0"/>
              </a:rPr>
              <a:t>Hydrogenuhličitan </a:t>
            </a:r>
            <a:r>
              <a:rPr lang="cs-CZ" sz="2000" dirty="0">
                <a:latin typeface="Arial" panose="020B0604020202020204" pitchFamily="34" charset="0"/>
                <a:cs typeface="Arial" panose="020B0604020202020204" pitchFamily="34" charset="0"/>
              </a:rPr>
              <a:t>sodný je prekurzorem pro výrobu sody </a:t>
            </a:r>
            <a:r>
              <a:rPr lang="cs-CZ" sz="2000" dirty="0" smtClean="0">
                <a:latin typeface="Arial" panose="020B0604020202020204" pitchFamily="34" charset="0"/>
                <a:cs typeface="Arial" panose="020B0604020202020204" pitchFamily="34" charset="0"/>
              </a:rPr>
              <a:t>(Na2CO3) tzv</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Solvayovým procesem: </a:t>
            </a:r>
            <a:endParaRPr lang="cs-CZ" sz="2000"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NH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a:t>
            </a:r>
            <a:r>
              <a:rPr lang="cs-CZ" sz="2000" dirty="0" err="1">
                <a:latin typeface="Arial" panose="020B0604020202020204" pitchFamily="34" charset="0"/>
                <a:cs typeface="Arial" panose="020B0604020202020204" pitchFamily="34" charset="0"/>
              </a:rPr>
              <a:t>NaCl</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-&gt; NH</a:t>
            </a:r>
            <a:r>
              <a:rPr lang="cs-CZ" sz="2000" baseline="-25000" dirty="0">
                <a:latin typeface="Arial" panose="020B0604020202020204" pitchFamily="34" charset="0"/>
                <a:cs typeface="Arial" panose="020B0604020202020204" pitchFamily="34" charset="0"/>
              </a:rPr>
              <a:t>4</a:t>
            </a:r>
            <a:r>
              <a:rPr lang="cs-CZ" sz="2000" dirty="0">
                <a:latin typeface="Arial" panose="020B0604020202020204" pitchFamily="34" charset="0"/>
                <a:cs typeface="Arial" panose="020B0604020202020204" pitchFamily="34" charset="0"/>
              </a:rPr>
              <a:t>Cl + 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pPr algn="ctr"/>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Dá se také použít pro bělení zubů, </a:t>
            </a:r>
            <a:r>
              <a:rPr lang="cs-CZ" sz="2000" dirty="0" smtClean="0">
                <a:latin typeface="Arial" panose="020B0604020202020204" pitchFamily="34" charset="0"/>
                <a:cs typeface="Arial" panose="020B0604020202020204" pitchFamily="34" charset="0"/>
              </a:rPr>
              <a:t>neutralizaci poleptání kyselinou, pro </a:t>
            </a:r>
            <a:r>
              <a:rPr lang="cs-CZ" sz="2000" dirty="0">
                <a:latin typeface="Arial" panose="020B0604020202020204" pitchFamily="34" charset="0"/>
                <a:cs typeface="Arial" panose="020B0604020202020204" pitchFamily="34" charset="0"/>
              </a:rPr>
              <a:t>změkčení potravin vařených ve vodě, jako čistící prostředek v domácnosti, k pohlcení nežádoucích pachů, ... </a:t>
            </a:r>
          </a:p>
          <a:p>
            <a:pPr algn="just"/>
            <a:endParaRPr lang="cs-CZ" sz="2000" dirty="0">
              <a:latin typeface="Arial" panose="020B0604020202020204" pitchFamily="34" charset="0"/>
              <a:cs typeface="Arial" panose="020B0604020202020204" pitchFamily="34" charset="0"/>
            </a:endParaRPr>
          </a:p>
          <a:p>
            <a:pPr algn="ct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228600" y="5713827"/>
            <a:ext cx="5105400" cy="707886"/>
          </a:xfrm>
          <a:prstGeom prst="rect">
            <a:avLst/>
          </a:prstGeom>
        </p:spPr>
        <p:txBody>
          <a:bodyPr wrap="square">
            <a:spAutoFit/>
          </a:bodyPr>
          <a:lstStyle/>
          <a:p>
            <a:pPr lvl="0" fontAlgn="base">
              <a:spcBef>
                <a:spcPct val="0"/>
              </a:spcBef>
              <a:spcAft>
                <a:spcPct val="0"/>
              </a:spcAft>
            </a:pPr>
            <a:r>
              <a:rPr lang="cs-CZ" altLang="cs-CZ" sz="2000" dirty="0">
                <a:solidFill>
                  <a:srgbClr val="222222"/>
                </a:solidFill>
                <a:latin typeface="Arial" pitchFamily="34" charset="0"/>
                <a:cs typeface="Arial" pitchFamily="34" charset="0"/>
              </a:rPr>
              <a:t>Jeho </a:t>
            </a:r>
            <a:r>
              <a:rPr lang="cs-CZ" altLang="cs-CZ" sz="2000" dirty="0">
                <a:latin typeface="Arial" pitchFamily="34" charset="0"/>
                <a:cs typeface="Arial" pitchFamily="34" charset="0"/>
              </a:rPr>
              <a:t>tepelný rozklad </a:t>
            </a:r>
            <a:r>
              <a:rPr lang="cs-CZ" altLang="cs-CZ" sz="2000" dirty="0">
                <a:solidFill>
                  <a:srgbClr val="222222"/>
                </a:solidFill>
                <a:latin typeface="Arial" pitchFamily="34" charset="0"/>
                <a:cs typeface="Arial" pitchFamily="34" charset="0"/>
              </a:rPr>
              <a:t>probíhá podle reakce: </a:t>
            </a:r>
            <a:endParaRPr lang="cs-CZ" altLang="cs-CZ" sz="2000" dirty="0">
              <a:latin typeface="Arial" pitchFamily="34" charset="0"/>
              <a:cs typeface="Arial" pitchFamily="34" charset="0"/>
            </a:endParaRPr>
          </a:p>
          <a:p>
            <a:pPr lvl="1" indent="-457200" eaLnBrk="0" fontAlgn="base" hangingPunct="0">
              <a:spcBef>
                <a:spcPct val="0"/>
              </a:spcBef>
              <a:spcAft>
                <a:spcPct val="0"/>
              </a:spcAft>
            </a:pPr>
            <a:r>
              <a:rPr lang="cs-CZ" altLang="cs-CZ" sz="2000" dirty="0">
                <a:solidFill>
                  <a:srgbClr val="222222"/>
                </a:solidFill>
                <a:latin typeface="Arial" pitchFamily="34" charset="0"/>
                <a:cs typeface="Arial" pitchFamily="34" charset="0"/>
              </a:rPr>
              <a:t>2 NaHCO</a:t>
            </a:r>
            <a:r>
              <a:rPr lang="cs-CZ" altLang="cs-CZ" sz="2000" baseline="-25000" dirty="0">
                <a:solidFill>
                  <a:srgbClr val="222222"/>
                </a:solidFill>
                <a:latin typeface="Arial" pitchFamily="34" charset="0"/>
                <a:cs typeface="Arial" pitchFamily="34" charset="0"/>
              </a:rPr>
              <a:t>3</a:t>
            </a:r>
            <a:r>
              <a:rPr lang="cs-CZ" altLang="cs-CZ" sz="2000" dirty="0">
                <a:solidFill>
                  <a:srgbClr val="222222"/>
                </a:solidFill>
                <a:latin typeface="Arial" pitchFamily="34" charset="0"/>
                <a:cs typeface="Arial" pitchFamily="34" charset="0"/>
              </a:rPr>
              <a:t>   →   Na</a:t>
            </a:r>
            <a:r>
              <a:rPr lang="cs-CZ" altLang="cs-CZ" sz="2000" baseline="-25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CO</a:t>
            </a:r>
            <a:r>
              <a:rPr lang="cs-CZ" altLang="cs-CZ" sz="2000" baseline="-25000" dirty="0">
                <a:solidFill>
                  <a:srgbClr val="222222"/>
                </a:solidFill>
                <a:latin typeface="Arial" pitchFamily="34" charset="0"/>
                <a:cs typeface="Arial" pitchFamily="34" charset="0"/>
              </a:rPr>
              <a:t>3</a:t>
            </a:r>
            <a:r>
              <a:rPr lang="cs-CZ" altLang="cs-CZ" sz="2000" dirty="0">
                <a:solidFill>
                  <a:srgbClr val="222222"/>
                </a:solidFill>
                <a:latin typeface="Arial" pitchFamily="34" charset="0"/>
                <a:cs typeface="Arial" pitchFamily="34" charset="0"/>
              </a:rPr>
              <a:t> + H</a:t>
            </a:r>
            <a:r>
              <a:rPr lang="cs-CZ" altLang="cs-CZ" sz="2000" baseline="-25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O + CO</a:t>
            </a:r>
            <a:r>
              <a:rPr lang="cs-CZ" altLang="cs-CZ" sz="2000" baseline="-25000" dirty="0">
                <a:solidFill>
                  <a:srgbClr val="222222"/>
                </a:solidFill>
                <a:latin typeface="Arial" pitchFamily="34" charset="0"/>
                <a:cs typeface="Arial" pitchFamily="34" charset="0"/>
              </a:rPr>
              <a:t>2</a:t>
            </a:r>
            <a:endParaRPr lang="cs-CZ" altLang="cs-CZ" sz="2000" baseline="-25000" dirty="0">
              <a:solidFill>
                <a:srgbClr val="222222"/>
              </a:solidFill>
              <a:latin typeface="Arial" pitchFamily="34" charset="0"/>
              <a:cs typeface="Arial" pitchFamily="34" charset="0"/>
            </a:endParaRPr>
          </a:p>
        </p:txBody>
      </p:sp>
    </p:spTree>
    <p:extLst>
      <p:ext uri="{BB962C8B-B14F-4D97-AF65-F5344CB8AC3E}">
        <p14:creationId xmlns:p14="http://schemas.microsoft.com/office/powerpoint/2010/main" val="4035826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155571" y="304800"/>
            <a:ext cx="8839200" cy="4708981"/>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Kypřicí prášek </a:t>
            </a:r>
            <a:r>
              <a:rPr lang="cs-CZ" sz="2000" dirty="0" smtClean="0">
                <a:latin typeface="Arial" panose="020B0604020202020204" pitchFamily="34" charset="0"/>
                <a:cs typeface="Arial" panose="020B0604020202020204" pitchFamily="34" charset="0"/>
              </a:rPr>
              <a:t>(prášek </a:t>
            </a:r>
            <a:r>
              <a:rPr lang="cs-CZ" sz="2000" dirty="0">
                <a:latin typeface="Arial" panose="020B0604020202020204" pitchFamily="34" charset="0"/>
                <a:cs typeface="Arial" panose="020B0604020202020204" pitchFamily="34" charset="0"/>
              </a:rPr>
              <a:t>do pečiva</a:t>
            </a:r>
            <a:r>
              <a:rPr lang="cs-CZ" sz="2000" dirty="0" smtClean="0">
                <a:latin typeface="Arial" panose="020B0604020202020204" pitchFamily="34" charset="0"/>
                <a:cs typeface="Arial" panose="020B0604020202020204" pitchFamily="34" charset="0"/>
              </a:rPr>
              <a:t>) funguje </a:t>
            </a:r>
            <a:r>
              <a:rPr lang="cs-CZ" sz="2000" dirty="0">
                <a:latin typeface="Arial" panose="020B0604020202020204" pitchFamily="34" charset="0"/>
                <a:cs typeface="Arial" panose="020B0604020202020204" pitchFamily="34" charset="0"/>
              </a:rPr>
              <a:t>na principu uvolňování oxidu uhličitého do těsta acidobazickou reakcí, čímž vznikají v těstě bublinky a to se tak nakypřuje. </a:t>
            </a:r>
            <a:r>
              <a:rPr lang="cs-CZ" sz="2000" dirty="0" smtClean="0">
                <a:latin typeface="Arial" panose="020B0604020202020204" pitchFamily="34" charset="0"/>
                <a:cs typeface="Arial" panose="020B0604020202020204" pitchFamily="34" charset="0"/>
              </a:rPr>
              <a:t>Skládá ze zdroje </a:t>
            </a:r>
            <a:r>
              <a:rPr lang="cs-CZ" sz="2000" dirty="0">
                <a:latin typeface="Arial" panose="020B0604020202020204" pitchFamily="34" charset="0"/>
                <a:cs typeface="Arial" panose="020B0604020202020204" pitchFamily="34" charset="0"/>
              </a:rPr>
              <a:t>oxidu uhličitého </a:t>
            </a:r>
            <a:r>
              <a:rPr lang="cs-CZ" sz="2000" dirty="0" smtClean="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typicky </a:t>
            </a:r>
            <a:r>
              <a:rPr lang="cs-CZ" sz="2000" dirty="0" smtClean="0">
                <a:latin typeface="Arial" panose="020B0604020202020204" pitchFamily="34" charset="0"/>
                <a:cs typeface="Arial" panose="020B0604020202020204" pitchFamily="34" charset="0"/>
              </a:rPr>
              <a:t>hydrogenuhličitan sodný), jedné </a:t>
            </a:r>
            <a:r>
              <a:rPr lang="cs-CZ" sz="2000" dirty="0">
                <a:latin typeface="Arial" panose="020B0604020202020204" pitchFamily="34" charset="0"/>
                <a:cs typeface="Arial" panose="020B0604020202020204" pitchFamily="34" charset="0"/>
              </a:rPr>
              <a:t>nebo více kyselých solí a plnidla </a:t>
            </a:r>
            <a:r>
              <a:rPr lang="cs-CZ" sz="2000" dirty="0" smtClean="0">
                <a:latin typeface="Arial" panose="020B0604020202020204" pitchFamily="34" charset="0"/>
                <a:cs typeface="Arial" panose="020B0604020202020204" pitchFamily="34" charset="0"/>
              </a:rPr>
              <a:t>(škrob). </a:t>
            </a:r>
            <a:r>
              <a:rPr lang="cs-CZ" sz="2000" dirty="0">
                <a:latin typeface="Arial" panose="020B0604020202020204" pitchFamily="34" charset="0"/>
                <a:cs typeface="Arial" panose="020B0604020202020204" pitchFamily="34" charset="0"/>
              </a:rPr>
              <a:t>Inertní škrob </a:t>
            </a:r>
            <a:r>
              <a:rPr lang="cs-CZ" sz="2000" dirty="0" smtClean="0">
                <a:latin typeface="Arial" panose="020B0604020202020204" pitchFamily="34" charset="0"/>
                <a:cs typeface="Arial" panose="020B0604020202020204" pitchFamily="34" charset="0"/>
              </a:rPr>
              <a:t>slouží </a:t>
            </a:r>
            <a:r>
              <a:rPr lang="cs-CZ" sz="2000" dirty="0">
                <a:latin typeface="Arial" panose="020B0604020202020204" pitchFamily="34" charset="0"/>
                <a:cs typeface="Arial" panose="020B0604020202020204" pitchFamily="34" charset="0"/>
              </a:rPr>
              <a:t>k pohlcování </a:t>
            </a:r>
            <a:r>
              <a:rPr lang="cs-CZ" sz="2000" dirty="0" smtClean="0">
                <a:latin typeface="Arial" panose="020B0604020202020204" pitchFamily="34" charset="0"/>
                <a:cs typeface="Arial" panose="020B0604020202020204" pitchFamily="34" charset="0"/>
              </a:rPr>
              <a:t>vlhkosti a umožňuje </a:t>
            </a:r>
            <a:r>
              <a:rPr lang="cs-CZ" sz="2000" dirty="0">
                <a:latin typeface="Arial" panose="020B0604020202020204" pitchFamily="34" charset="0"/>
                <a:cs typeface="Arial" panose="020B0604020202020204" pitchFamily="34" charset="0"/>
              </a:rPr>
              <a:t>také lepší sypání a promíšení s dalšími složkami </a:t>
            </a:r>
            <a:r>
              <a:rPr lang="cs-CZ" sz="2000" dirty="0" smtClean="0">
                <a:latin typeface="Arial" panose="020B0604020202020204" pitchFamily="34" charset="0"/>
                <a:cs typeface="Arial" panose="020B0604020202020204" pitchFamily="34" charset="0"/>
              </a:rPr>
              <a:t>těsta (prášek </a:t>
            </a:r>
            <a:r>
              <a:rPr lang="cs-CZ" sz="2000" dirty="0">
                <a:latin typeface="Arial" panose="020B0604020202020204" pitchFamily="34" charset="0"/>
                <a:cs typeface="Arial" panose="020B0604020202020204" pitchFamily="34" charset="0"/>
              </a:rPr>
              <a:t>se také přesněji odměřuje, protože má větší </a:t>
            </a:r>
            <a:r>
              <a:rPr lang="cs-CZ" sz="2000" dirty="0" smtClean="0">
                <a:latin typeface="Arial" panose="020B0604020202020204" pitchFamily="34" charset="0"/>
                <a:cs typeface="Arial" panose="020B0604020202020204" pitchFamily="34" charset="0"/>
              </a:rPr>
              <a:t>objem).</a:t>
            </a:r>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Reakci </a:t>
            </a:r>
            <a:r>
              <a:rPr lang="cs-CZ" sz="2000" dirty="0">
                <a:latin typeface="Arial" panose="020B0604020202020204" pitchFamily="34" charset="0"/>
                <a:cs typeface="Arial" panose="020B0604020202020204" pitchFamily="34" charset="0"/>
              </a:rPr>
              <a:t>lze </a:t>
            </a:r>
            <a:r>
              <a:rPr lang="cs-CZ" sz="2000" dirty="0" smtClean="0">
                <a:latin typeface="Arial" panose="020B0604020202020204" pitchFamily="34" charset="0"/>
                <a:cs typeface="Arial" panose="020B0604020202020204" pitchFamily="34" charset="0"/>
              </a:rPr>
              <a:t>popsat </a:t>
            </a:r>
            <a:r>
              <a:rPr lang="cs-CZ" sz="2000" dirty="0">
                <a:latin typeface="Arial" panose="020B0604020202020204" pitchFamily="34" charset="0"/>
                <a:cs typeface="Arial" panose="020B0604020202020204" pitchFamily="34" charset="0"/>
              </a:rPr>
              <a:t>jako kyselinou aktivovaný rozklad </a:t>
            </a:r>
            <a:r>
              <a:rPr lang="cs-CZ" sz="2000" dirty="0" smtClean="0">
                <a:latin typeface="Arial" panose="020B0604020202020204" pitchFamily="34" charset="0"/>
                <a:cs typeface="Arial" panose="020B0604020202020204" pitchFamily="34" charset="0"/>
              </a:rPr>
              <a:t>hydrogenuhličitanu: </a:t>
            </a:r>
            <a:endParaRPr lang="cs-CZ" sz="2000"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NaHCO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H</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Na</a:t>
            </a:r>
            <a:r>
              <a:rPr lang="cs-CZ" sz="2000" baseline="30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a:t>
            </a:r>
            <a:r>
              <a:rPr lang="cs-CZ" sz="2000" dirty="0" smtClean="0">
                <a:latin typeface="Arial" panose="020B0604020202020204" pitchFamily="34" charset="0"/>
                <a:cs typeface="Arial" panose="020B0604020202020204" pitchFamily="34" charset="0"/>
              </a:rPr>
              <a:t>H</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O</a:t>
            </a:r>
          </a:p>
          <a:p>
            <a:pPr algn="just"/>
            <a:r>
              <a:rPr lang="cs-CZ" sz="2000" dirty="0" smtClean="0">
                <a:latin typeface="Arial" panose="020B0604020202020204" pitchFamily="34" charset="0"/>
                <a:cs typeface="Arial" panose="020B0604020202020204" pitchFamily="34" charset="0"/>
              </a:rPr>
              <a:t>Kyselé složky </a:t>
            </a:r>
            <a:r>
              <a:rPr lang="cs-CZ" sz="2000" dirty="0">
                <a:latin typeface="Arial" panose="020B0604020202020204" pitchFamily="34" charset="0"/>
                <a:cs typeface="Arial" panose="020B0604020202020204" pitchFamily="34" charset="0"/>
              </a:rPr>
              <a:t>v kypřicím prášku </a:t>
            </a:r>
            <a:r>
              <a:rPr lang="cs-CZ" sz="2000" dirty="0" smtClean="0">
                <a:latin typeface="Arial" panose="020B0604020202020204" pitchFamily="34" charset="0"/>
                <a:cs typeface="Arial" panose="020B0604020202020204" pitchFamily="34" charset="0"/>
              </a:rPr>
              <a:t>jsou </a:t>
            </a:r>
          </a:p>
          <a:p>
            <a:pPr algn="just"/>
            <a:r>
              <a:rPr lang="cs-CZ" sz="2000" i="1" dirty="0">
                <a:latin typeface="Arial" panose="020B0604020202020204" pitchFamily="34" charset="0"/>
                <a:cs typeface="Arial" panose="020B0604020202020204" pitchFamily="34" charset="0"/>
              </a:rPr>
              <a:t> </a:t>
            </a:r>
            <a:r>
              <a:rPr lang="cs-CZ" sz="2000" i="1" dirty="0" smtClean="0">
                <a:latin typeface="Arial" panose="020B0604020202020204" pitchFamily="34" charset="0"/>
                <a:cs typeface="Arial" panose="020B0604020202020204" pitchFamily="34" charset="0"/>
              </a:rPr>
              <a:t>  rychle </a:t>
            </a:r>
            <a:r>
              <a:rPr lang="cs-CZ" sz="2000" i="1" dirty="0">
                <a:latin typeface="Arial" panose="020B0604020202020204" pitchFamily="34" charset="0"/>
                <a:cs typeface="Arial" panose="020B0604020202020204" pitchFamily="34" charset="0"/>
              </a:rPr>
              <a:t>účinkující </a:t>
            </a:r>
            <a:r>
              <a:rPr lang="cs-CZ" sz="2000" dirty="0">
                <a:latin typeface="Arial" panose="020B0604020202020204" pitchFamily="34" charset="0"/>
                <a:cs typeface="Arial" panose="020B0604020202020204" pitchFamily="34" charset="0"/>
              </a:rPr>
              <a:t>(reaguje již při pokojové teplotě): </a:t>
            </a:r>
            <a:r>
              <a:rPr lang="cs-CZ" sz="2000" dirty="0" err="1">
                <a:latin typeface="Arial" panose="020B0604020202020204" pitchFamily="34" charset="0"/>
                <a:cs typeface="Arial" panose="020B0604020202020204" pitchFamily="34" charset="0"/>
              </a:rPr>
              <a:t>hydrogenvinan</a:t>
            </a:r>
            <a:r>
              <a:rPr lang="cs-CZ" sz="2000" dirty="0">
                <a:latin typeface="Arial" panose="020B0604020202020204" pitchFamily="34" charset="0"/>
                <a:cs typeface="Arial" panose="020B0604020202020204" pitchFamily="34" charset="0"/>
              </a:rPr>
              <a:t> draselný, </a:t>
            </a:r>
            <a:r>
              <a:rPr lang="cs-CZ" sz="2000" dirty="0" err="1">
                <a:latin typeface="Arial" panose="020B0604020202020204" pitchFamily="34" charset="0"/>
                <a:cs typeface="Arial" panose="020B0604020202020204" pitchFamily="34" charset="0"/>
              </a:rPr>
              <a:t>dihydrogenfosforečnan</a:t>
            </a:r>
            <a:r>
              <a:rPr lang="cs-CZ" sz="2000" dirty="0">
                <a:latin typeface="Arial" panose="020B0604020202020204" pitchFamily="34" charset="0"/>
                <a:cs typeface="Arial" panose="020B0604020202020204" pitchFamily="34" charset="0"/>
              </a:rPr>
              <a:t> vápenatý</a:t>
            </a:r>
          </a:p>
          <a:p>
            <a:pPr algn="just"/>
            <a:r>
              <a:rPr lang="cs-CZ" sz="2000" i="1" dirty="0" smtClean="0">
                <a:latin typeface="Arial" panose="020B0604020202020204" pitchFamily="34" charset="0"/>
                <a:cs typeface="Arial" panose="020B0604020202020204" pitchFamily="34" charset="0"/>
              </a:rPr>
              <a:t>   pomalu </a:t>
            </a:r>
            <a:r>
              <a:rPr lang="cs-CZ" sz="2000" i="1" dirty="0">
                <a:latin typeface="Arial" panose="020B0604020202020204" pitchFamily="34" charset="0"/>
                <a:cs typeface="Arial" panose="020B0604020202020204" pitchFamily="34" charset="0"/>
              </a:rPr>
              <a:t>účinkující </a:t>
            </a:r>
            <a:r>
              <a:rPr lang="cs-CZ" sz="2000" dirty="0">
                <a:latin typeface="Arial" panose="020B0604020202020204" pitchFamily="34" charset="0"/>
                <a:cs typeface="Arial" panose="020B0604020202020204" pitchFamily="34" charset="0"/>
              </a:rPr>
              <a:t>(reaguje až po zahřátí v troubě): síran </a:t>
            </a:r>
            <a:r>
              <a:rPr lang="cs-CZ" sz="2000" dirty="0" err="1">
                <a:latin typeface="Arial" panose="020B0604020202020204" pitchFamily="34" charset="0"/>
                <a:cs typeface="Arial" panose="020B0604020202020204" pitchFamily="34" charset="0"/>
              </a:rPr>
              <a:t>hlinito</a:t>
            </a:r>
            <a:r>
              <a:rPr lang="cs-CZ" sz="2000" dirty="0">
                <a:latin typeface="Arial" panose="020B0604020202020204" pitchFamily="34" charset="0"/>
                <a:cs typeface="Arial" panose="020B0604020202020204" pitchFamily="34" charset="0"/>
              </a:rPr>
              <a:t>-sodný, fosforečnan </a:t>
            </a:r>
            <a:r>
              <a:rPr lang="cs-CZ" sz="2000" dirty="0" err="1">
                <a:latin typeface="Arial" panose="020B0604020202020204" pitchFamily="34" charset="0"/>
                <a:cs typeface="Arial" panose="020B0604020202020204" pitchFamily="34" charset="0"/>
              </a:rPr>
              <a:t>hlinito</a:t>
            </a:r>
            <a:r>
              <a:rPr lang="cs-CZ" sz="2000" dirty="0">
                <a:latin typeface="Arial" panose="020B0604020202020204" pitchFamily="34" charset="0"/>
                <a:cs typeface="Arial" panose="020B0604020202020204" pitchFamily="34" charset="0"/>
              </a:rPr>
              <a:t>-sodný, </a:t>
            </a:r>
            <a:r>
              <a:rPr lang="cs-CZ" sz="2000" dirty="0" err="1">
                <a:latin typeface="Arial" panose="020B0604020202020204" pitchFamily="34" charset="0"/>
                <a:cs typeface="Arial" panose="020B0604020202020204" pitchFamily="34" charset="0"/>
              </a:rPr>
              <a:t>dihydrogendifosforečnan</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sodný</a:t>
            </a:r>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p:txBody>
      </p:sp>
      <p:pic>
        <p:nvPicPr>
          <p:cNvPr id="634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617" y="4495800"/>
            <a:ext cx="1604962" cy="223401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4419600" y="5310013"/>
            <a:ext cx="2438400" cy="1015663"/>
          </a:xfrm>
          <a:prstGeom prst="rect">
            <a:avLst/>
          </a:prstGeom>
          <a:noFill/>
        </p:spPr>
        <p:txBody>
          <a:bodyPr wrap="square" rtlCol="0">
            <a:spAutoFit/>
          </a:bodyPr>
          <a:lstStyle/>
          <a:p>
            <a:r>
              <a:rPr lang="cs-CZ" sz="2000" dirty="0" smtClean="0">
                <a:latin typeface="Arial" panose="020B0604020202020204" pitchFamily="34" charset="0"/>
                <a:cs typeface="Arial" panose="020B0604020202020204" pitchFamily="34" charset="0"/>
              </a:rPr>
              <a:t>Autorem  současné formy kypřícího prášku je A. </a:t>
            </a:r>
            <a:r>
              <a:rPr lang="cs-CZ" sz="2000" dirty="0" err="1" smtClean="0">
                <a:latin typeface="Arial" panose="020B0604020202020204" pitchFamily="34" charset="0"/>
                <a:cs typeface="Arial" panose="020B0604020202020204" pitchFamily="34" charset="0"/>
              </a:rPr>
              <a:t>Oetker</a:t>
            </a:r>
            <a:endParaRPr lang="cs-CZ" sz="2000" dirty="0">
              <a:latin typeface="Arial" panose="020B0604020202020204" pitchFamily="34" charset="0"/>
              <a:cs typeface="Arial" panose="020B0604020202020204" pitchFamily="34" charset="0"/>
            </a:endParaRPr>
          </a:p>
        </p:txBody>
      </p:sp>
      <p:pic>
        <p:nvPicPr>
          <p:cNvPr id="63492"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789145"/>
            <a:ext cx="26670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1347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Obdélník 3"/>
          <p:cNvSpPr/>
          <p:nvPr/>
        </p:nvSpPr>
        <p:spPr>
          <a:xfrm>
            <a:off x="102140" y="152400"/>
            <a:ext cx="8889460" cy="1631216"/>
          </a:xfrm>
          <a:prstGeom prst="rect">
            <a:avLst/>
          </a:prstGeom>
        </p:spPr>
        <p:txBody>
          <a:bodyPr wrap="square">
            <a:spAutoFit/>
          </a:bodyPr>
          <a:lstStyle/>
          <a:p>
            <a:pPr algn="just"/>
            <a:r>
              <a:rPr lang="cs-CZ" sz="2000" b="1" dirty="0" smtClean="0">
                <a:latin typeface="Arial" panose="020B0604020202020204" pitchFamily="34" charset="0"/>
                <a:cs typeface="Arial" panose="020B0604020202020204" pitchFamily="34" charset="0"/>
              </a:rPr>
              <a:t>Šumivé</a:t>
            </a:r>
            <a:r>
              <a:rPr lang="en-US" sz="2000" b="1" dirty="0" smtClean="0">
                <a:latin typeface="Arial" panose="020B0604020202020204" pitchFamily="34" charset="0"/>
                <a:cs typeface="Arial" panose="020B0604020202020204" pitchFamily="34" charset="0"/>
              </a:rPr>
              <a:t> tablet</a:t>
            </a:r>
            <a:r>
              <a:rPr lang="cs-CZ" sz="2000" b="1" dirty="0" smtClean="0">
                <a:latin typeface="Arial" panose="020B0604020202020204" pitchFamily="34" charset="0"/>
                <a:cs typeface="Arial" panose="020B0604020202020204" pitchFamily="34" charset="0"/>
              </a:rPr>
              <a:t>y</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se rozpouštějí ve vodě za vzniku </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CO</a:t>
            </a:r>
            <a:r>
              <a:rPr lang="cs-CZ" sz="2000" baseline="-25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Obsahují zdroj CO</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 nejčastěji NaHCO</a:t>
            </a:r>
            <a:r>
              <a:rPr lang="cs-CZ" sz="2000" baseline="-25000" dirty="0" smtClean="0">
                <a:latin typeface="Arial" panose="020B0604020202020204" pitchFamily="34" charset="0"/>
                <a:cs typeface="Arial" panose="020B0604020202020204" pitchFamily="34" charset="0"/>
              </a:rPr>
              <a:t>3</a:t>
            </a:r>
            <a:r>
              <a:rPr lang="cs-CZ" sz="2000" dirty="0" smtClean="0">
                <a:latin typeface="Arial" panose="020B0604020202020204" pitchFamily="34" charset="0"/>
                <a:cs typeface="Arial" panose="020B0604020202020204" pitchFamily="34" charset="0"/>
              </a:rPr>
              <a:t>, a kyselou složku, nejčastěji kyselinu citronovou nebo kyselinu vinnou. Suché komponenty jsou smíseny a slisovány do tablet. </a:t>
            </a:r>
            <a:r>
              <a:rPr lang="en-US" sz="2000" dirty="0" smtClean="0">
                <a:latin typeface="Arial" panose="020B0604020202020204" pitchFamily="34" charset="0"/>
                <a:cs typeface="Arial" panose="020B0604020202020204" pitchFamily="34" charset="0"/>
              </a:rPr>
              <a:t>T</a:t>
            </a:r>
            <a:r>
              <a:rPr lang="cs-CZ" sz="2000" dirty="0" err="1" smtClean="0">
                <a:latin typeface="Arial" panose="020B0604020202020204" pitchFamily="34" charset="0"/>
                <a:cs typeface="Arial" panose="020B0604020202020204" pitchFamily="34" charset="0"/>
              </a:rPr>
              <a:t>ablety</a:t>
            </a:r>
            <a:r>
              <a:rPr lang="cs-CZ" sz="2000" dirty="0" smtClean="0">
                <a:latin typeface="Arial" panose="020B0604020202020204" pitchFamily="34" charset="0"/>
                <a:cs typeface="Arial" panose="020B0604020202020204" pitchFamily="34" charset="0"/>
              </a:rPr>
              <a:t> jsou uchovávány v pevně uzavřeném obalu se sušidlem</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Ve vodě dochází k rozpuštění a k reakci obou složek</a:t>
            </a:r>
            <a:r>
              <a:rPr lang="en-US"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pic>
        <p:nvPicPr>
          <p:cNvPr id="553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1600200"/>
            <a:ext cx="1362512" cy="239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057399"/>
            <a:ext cx="2600117" cy="206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6" name="Picture 10"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536" y="1908968"/>
            <a:ext cx="3145367" cy="235902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2" descr="{\displaystyle {\mathsf {2\,NaHCO_{3}\ \to \ Na_{2}CO_{3}+H_{2}O+CO_{2}}}}"/>
          <p:cNvSpPr>
            <a:spLocks noChangeAspect="1" noChangeArrowheads="1"/>
          </p:cNvSpPr>
          <p:nvPr/>
        </p:nvSpPr>
        <p:spPr bwMode="auto">
          <a:xfrm>
            <a:off x="18522950" y="579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289598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4730" y="304800"/>
            <a:ext cx="8654469" cy="2554545"/>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Uhličitan </a:t>
            </a:r>
            <a:r>
              <a:rPr lang="cs-CZ" sz="2000" b="1" dirty="0" smtClean="0">
                <a:latin typeface="Arial" panose="020B0604020202020204" pitchFamily="34" charset="0"/>
                <a:cs typeface="Arial" panose="020B0604020202020204" pitchFamily="34" charset="0"/>
              </a:rPr>
              <a:t>amonný </a:t>
            </a:r>
            <a:r>
              <a:rPr lang="cs-CZ" sz="2000" dirty="0" smtClean="0">
                <a:latin typeface="Arial" panose="020B0604020202020204" pitchFamily="34" charset="0"/>
                <a:cs typeface="Arial" panose="020B0604020202020204" pitchFamily="34" charset="0"/>
              </a:rPr>
              <a:t> </a:t>
            </a:r>
            <a:r>
              <a:rPr lang="cs-CZ" sz="2000" b="1" dirty="0" smtClean="0">
                <a:latin typeface="Arial" panose="020B0604020202020204" pitchFamily="34" charset="0"/>
                <a:cs typeface="Arial" panose="020B0604020202020204" pitchFamily="34" charset="0"/>
              </a:rPr>
              <a:t>(NH</a:t>
            </a:r>
            <a:r>
              <a:rPr lang="cs-CZ" sz="2000" b="1" baseline="-25000" dirty="0" smtClean="0">
                <a:latin typeface="Arial" panose="020B0604020202020204" pitchFamily="34" charset="0"/>
                <a:cs typeface="Arial" panose="020B0604020202020204" pitchFamily="34" charset="0"/>
              </a:rPr>
              <a:t>4</a:t>
            </a:r>
            <a:r>
              <a:rPr lang="cs-CZ" sz="2000" b="1" dirty="0" smtClean="0">
                <a:latin typeface="Arial" panose="020B0604020202020204" pitchFamily="34" charset="0"/>
                <a:cs typeface="Arial" panose="020B0604020202020204" pitchFamily="34" charset="0"/>
              </a:rPr>
              <a:t>)</a:t>
            </a:r>
            <a:r>
              <a:rPr lang="cs-CZ" sz="2000" b="1" baseline="-25000" dirty="0" smtClean="0">
                <a:latin typeface="Arial" panose="020B0604020202020204" pitchFamily="34" charset="0"/>
                <a:cs typeface="Arial" panose="020B0604020202020204" pitchFamily="34" charset="0"/>
              </a:rPr>
              <a:t>2</a:t>
            </a:r>
            <a:r>
              <a:rPr lang="cs-CZ" sz="2000" b="1" dirty="0" smtClean="0">
                <a:latin typeface="Arial" panose="020B0604020202020204" pitchFamily="34" charset="0"/>
                <a:cs typeface="Arial" panose="020B0604020202020204" pitchFamily="34" charset="0"/>
              </a:rPr>
              <a:t>CO</a:t>
            </a:r>
            <a:r>
              <a:rPr lang="cs-CZ" sz="2000" b="1" baseline="-25000" dirty="0" smtClean="0">
                <a:latin typeface="Arial" panose="020B0604020202020204" pitchFamily="34" charset="0"/>
                <a:cs typeface="Arial" panose="020B0604020202020204" pitchFamily="34" charset="0"/>
              </a:rPr>
              <a:t>3</a:t>
            </a:r>
            <a:endParaRPr lang="cs-CZ" sz="2000" b="1"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bílá</a:t>
            </a:r>
            <a:r>
              <a:rPr lang="cs-CZ" sz="2000" dirty="0">
                <a:latin typeface="Arial" panose="020B0604020202020204" pitchFamily="34" charset="0"/>
                <a:cs typeface="Arial" panose="020B0604020202020204" pitchFamily="34" charset="0"/>
              </a:rPr>
              <a:t> krystalická nebo práškovitá </a:t>
            </a:r>
            <a:r>
              <a:rPr lang="cs-CZ" sz="2000" dirty="0" smtClean="0">
                <a:latin typeface="Arial" panose="020B0604020202020204" pitchFamily="34" charset="0"/>
                <a:cs typeface="Arial" panose="020B0604020202020204" pitchFamily="34" charset="0"/>
              </a:rPr>
              <a:t>látka</a:t>
            </a:r>
          </a:p>
          <a:p>
            <a:endParaRPr lang="cs-CZ" sz="1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 jako </a:t>
            </a:r>
            <a:r>
              <a:rPr lang="cs-CZ" sz="2000" dirty="0">
                <a:latin typeface="Arial" panose="020B0604020202020204" pitchFamily="34" charset="0"/>
                <a:cs typeface="Arial" panose="020B0604020202020204" pitchFamily="34" charset="0"/>
              </a:rPr>
              <a:t>čichací sůl (pro křísení lidí, kteří omdleli</a:t>
            </a:r>
            <a:r>
              <a:rPr lang="cs-CZ" sz="2000" dirty="0" smtClean="0">
                <a:latin typeface="Arial" panose="020B0604020202020204" pitchFamily="34" charset="0"/>
                <a:cs typeface="Arial" panose="020B0604020202020204" pitchFamily="34" charset="0"/>
              </a:rPr>
              <a:t>)</a:t>
            </a:r>
          </a:p>
          <a:p>
            <a:endParaRPr lang="cs-CZ" sz="1000" dirty="0" smtClean="0">
              <a:latin typeface="Arial" panose="020B0604020202020204" pitchFamily="34" charset="0"/>
              <a:cs typeface="Arial" panose="020B0604020202020204" pitchFamily="34" charset="0"/>
            </a:endParaRPr>
          </a:p>
          <a:p>
            <a:pPr marL="285750" indent="-285750">
              <a:buFontTx/>
              <a:buChar char="-"/>
            </a:pPr>
            <a:r>
              <a:rPr lang="cs-CZ" sz="2000" dirty="0" smtClean="0">
                <a:latin typeface="Arial" panose="020B0604020202020204" pitchFamily="34" charset="0"/>
                <a:cs typeface="Arial" panose="020B0604020202020204" pitchFamily="34" charset="0"/>
              </a:rPr>
              <a:t>v </a:t>
            </a:r>
            <a:r>
              <a:rPr lang="cs-CZ" sz="2000" dirty="0">
                <a:latin typeface="Arial" panose="020B0604020202020204" pitchFamily="34" charset="0"/>
                <a:cs typeface="Arial" panose="020B0604020202020204" pitchFamily="34" charset="0"/>
              </a:rPr>
              <a:t>potravinářství se (společně s </a:t>
            </a:r>
            <a:r>
              <a:rPr lang="cs-CZ" sz="2000" b="1" dirty="0">
                <a:latin typeface="Arial" panose="020B0604020202020204" pitchFamily="34" charset="0"/>
                <a:cs typeface="Arial" panose="020B0604020202020204" pitchFamily="34" charset="0"/>
              </a:rPr>
              <a:t>hydrogenuhličitanem amonným</a:t>
            </a:r>
            <a:r>
              <a:rPr lang="cs-CZ" sz="2000" dirty="0">
                <a:latin typeface="Arial" panose="020B0604020202020204" pitchFamily="34" charset="0"/>
                <a:cs typeface="Arial" panose="020B0604020202020204" pitchFamily="34" charset="0"/>
              </a:rPr>
              <a:t>) označuje jako </a:t>
            </a:r>
            <a:r>
              <a:rPr lang="cs-CZ" sz="2000" b="1" dirty="0" smtClean="0">
                <a:latin typeface="Arial" panose="020B0604020202020204" pitchFamily="34" charset="0"/>
                <a:cs typeface="Arial" panose="020B0604020202020204" pitchFamily="34" charset="0"/>
              </a:rPr>
              <a:t>E503</a:t>
            </a:r>
            <a:r>
              <a:rPr lang="cs-CZ" sz="2000" dirty="0">
                <a:latin typeface="Arial" panose="020B0604020202020204" pitchFamily="34" charset="0"/>
                <a:cs typeface="Arial" panose="020B0604020202020204" pitchFamily="34" charset="0"/>
              </a:rPr>
              <a:t>.</a:t>
            </a:r>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 kypřidlo, </a:t>
            </a:r>
            <a:r>
              <a:rPr lang="cs-CZ" sz="2000" dirty="0">
                <a:latin typeface="Arial" panose="020B0604020202020204" pitchFamily="34" charset="0"/>
                <a:cs typeface="Arial" panose="020B0604020202020204" pitchFamily="34" charset="0"/>
              </a:rPr>
              <a:t>zvláště v severní Evropě a </a:t>
            </a:r>
            <a:r>
              <a:rPr lang="cs-CZ" sz="2000" dirty="0" smtClean="0">
                <a:latin typeface="Arial" panose="020B0604020202020204" pitchFamily="34" charset="0"/>
                <a:cs typeface="Arial" panose="020B0604020202020204" pitchFamily="34" charset="0"/>
              </a:rPr>
              <a:t>Skandinávii</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(„amonium“, „cukrářské droždí“)</a:t>
            </a:r>
            <a:endParaRPr lang="cs-CZ" sz="2000" dirty="0">
              <a:latin typeface="Arial" panose="020B0604020202020204" pitchFamily="34" charset="0"/>
              <a:cs typeface="Arial" panose="020B0604020202020204" pitchFamily="34" charset="0"/>
            </a:endParaRPr>
          </a:p>
        </p:txBody>
      </p:sp>
      <p:pic>
        <p:nvPicPr>
          <p:cNvPr id="61442" name="Picture 2" descr="Strukturní vzorec uhličitanu amonnéh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3896" y="304800"/>
            <a:ext cx="2769801"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08529" y="3048000"/>
            <a:ext cx="8806870" cy="255454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Uhličitan draselný</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K</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CO</a:t>
            </a:r>
            <a:r>
              <a:rPr lang="cs-CZ" sz="2000" baseline="-25000" dirty="0" smtClean="0">
                <a:latin typeface="Arial" panose="020B0604020202020204" pitchFamily="34" charset="0"/>
                <a:cs typeface="Arial" panose="020B0604020202020204" pitchFamily="34" charset="0"/>
              </a:rPr>
              <a:t>3</a:t>
            </a:r>
            <a:endParaRPr lang="cs-CZ" sz="2000" dirty="0" smtClean="0">
              <a:latin typeface="Arial" panose="020B0604020202020204" pitchFamily="34" charset="0"/>
              <a:cs typeface="Arial" panose="020B0604020202020204" pitchFamily="34" charset="0"/>
            </a:endParaRPr>
          </a:p>
          <a:p>
            <a:pPr algn="just"/>
            <a:r>
              <a:rPr lang="cs-CZ" sz="2000" b="1"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potaš</a:t>
            </a:r>
            <a:r>
              <a:rPr lang="cs-CZ" sz="2000" b="1"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 bílá, silně hygroskopická sůl kyseliny uhličité. Vodné roztoky jsou silně alkalické. Používá se převážně při výrobě skla, v textilním a papírenském průmyslu, při výrobě mazlavých mýdel, je součástí pracích prášků, při výrobě pigmentů, v barvířství a běličství a při praní vlny, při výrobě léků, v analytické </a:t>
            </a:r>
            <a:r>
              <a:rPr lang="cs-CZ" sz="2000" dirty="0" smtClean="0">
                <a:latin typeface="Arial" panose="020B0604020202020204" pitchFamily="34" charset="0"/>
                <a:cs typeface="Arial" panose="020B0604020202020204" pitchFamily="34" charset="0"/>
              </a:rPr>
              <a:t>chemii, …. </a:t>
            </a:r>
            <a:r>
              <a:rPr lang="cs-CZ" sz="2000" dirty="0">
                <a:latin typeface="Arial" panose="020B0604020202020204" pitchFamily="34" charset="0"/>
                <a:cs typeface="Arial" panose="020B0604020202020204" pitchFamily="34" charset="0"/>
              </a:rPr>
              <a:t>Používá se také pro přípravu kyanidu draselného a v zemědělství jako umělé hnojivo, také se používá ve vodních hasicích přístrojích. </a:t>
            </a: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237480" y="5715000"/>
            <a:ext cx="8677919" cy="1015663"/>
          </a:xfrm>
          <a:prstGeom prst="rect">
            <a:avLst/>
          </a:prstGeom>
        </p:spPr>
        <p:txBody>
          <a:bodyPr wrap="square">
            <a:spAutoFit/>
          </a:bodyPr>
          <a:lstStyle/>
          <a:p>
            <a:pPr lvl="0" fontAlgn="base">
              <a:spcBef>
                <a:spcPct val="0"/>
              </a:spcBef>
              <a:spcAft>
                <a:spcPct val="0"/>
              </a:spcAft>
            </a:pPr>
            <a:r>
              <a:rPr lang="cs-CZ" altLang="cs-CZ" sz="2000" dirty="0" smtClean="0">
                <a:solidFill>
                  <a:srgbClr val="222222"/>
                </a:solidFill>
                <a:latin typeface="Arial" pitchFamily="34" charset="0"/>
                <a:cs typeface="Arial" pitchFamily="34" charset="0"/>
              </a:rPr>
              <a:t>Vyrábí se reakci hydroxidu </a:t>
            </a:r>
            <a:r>
              <a:rPr lang="cs-CZ" altLang="cs-CZ" sz="2000" dirty="0">
                <a:solidFill>
                  <a:srgbClr val="222222"/>
                </a:solidFill>
                <a:latin typeface="Arial" pitchFamily="34" charset="0"/>
                <a:cs typeface="Arial" pitchFamily="34" charset="0"/>
              </a:rPr>
              <a:t>draselného a oxidu </a:t>
            </a:r>
            <a:r>
              <a:rPr lang="cs-CZ" altLang="cs-CZ" sz="2000" dirty="0" smtClean="0">
                <a:solidFill>
                  <a:srgbClr val="222222"/>
                </a:solidFill>
                <a:latin typeface="Arial" pitchFamily="34" charset="0"/>
                <a:cs typeface="Arial" pitchFamily="34" charset="0"/>
              </a:rPr>
              <a:t>uhličitého</a:t>
            </a:r>
            <a:endParaRPr lang="cs-CZ" altLang="cs-CZ" sz="2000" dirty="0">
              <a:latin typeface="Arial" pitchFamily="34" charset="0"/>
              <a:cs typeface="Arial" pitchFamily="34" charset="0"/>
            </a:endParaRPr>
          </a:p>
          <a:p>
            <a:pPr lvl="1" indent="-457200" algn="ctr" eaLnBrk="0" fontAlgn="base" hangingPunct="0">
              <a:spcBef>
                <a:spcPct val="0"/>
              </a:spcBef>
              <a:spcAft>
                <a:spcPct val="0"/>
              </a:spcAft>
            </a:pPr>
            <a:r>
              <a:rPr lang="cs-CZ" altLang="cs-CZ" sz="2000" dirty="0">
                <a:solidFill>
                  <a:srgbClr val="222222"/>
                </a:solidFill>
                <a:latin typeface="Arial" pitchFamily="34" charset="0"/>
                <a:cs typeface="Arial" pitchFamily="34" charset="0"/>
              </a:rPr>
              <a:t>2 KOH + CO</a:t>
            </a:r>
            <a:r>
              <a:rPr lang="cs-CZ" altLang="cs-CZ" sz="2000" baseline="-30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 → K</a:t>
            </a:r>
            <a:r>
              <a:rPr lang="cs-CZ" altLang="cs-CZ" sz="2000" baseline="-30000" dirty="0">
                <a:solidFill>
                  <a:srgbClr val="222222"/>
                </a:solidFill>
                <a:latin typeface="Arial" pitchFamily="34" charset="0"/>
                <a:cs typeface="Arial" pitchFamily="34" charset="0"/>
              </a:rPr>
              <a:t>2</a:t>
            </a:r>
            <a:r>
              <a:rPr lang="cs-CZ" altLang="cs-CZ" sz="2000" dirty="0">
                <a:solidFill>
                  <a:srgbClr val="222222"/>
                </a:solidFill>
                <a:latin typeface="Arial" pitchFamily="34" charset="0"/>
                <a:cs typeface="Arial" pitchFamily="34" charset="0"/>
              </a:rPr>
              <a:t>CO</a:t>
            </a:r>
            <a:r>
              <a:rPr lang="cs-CZ" altLang="cs-CZ" sz="2000" baseline="-30000" dirty="0">
                <a:solidFill>
                  <a:srgbClr val="222222"/>
                </a:solidFill>
                <a:latin typeface="Arial" pitchFamily="34" charset="0"/>
                <a:cs typeface="Arial" pitchFamily="34" charset="0"/>
              </a:rPr>
              <a:t>3</a:t>
            </a:r>
            <a:r>
              <a:rPr lang="cs-CZ" altLang="cs-CZ" sz="2000" dirty="0">
                <a:solidFill>
                  <a:srgbClr val="222222"/>
                </a:solidFill>
                <a:latin typeface="Arial" pitchFamily="34" charset="0"/>
                <a:cs typeface="Arial" pitchFamily="34" charset="0"/>
              </a:rPr>
              <a:t> + </a:t>
            </a:r>
            <a:r>
              <a:rPr lang="cs-CZ" altLang="cs-CZ" sz="2000" dirty="0" smtClean="0">
                <a:solidFill>
                  <a:srgbClr val="222222"/>
                </a:solidFill>
                <a:latin typeface="Arial" pitchFamily="34" charset="0"/>
                <a:cs typeface="Arial" pitchFamily="34" charset="0"/>
              </a:rPr>
              <a:t>H</a:t>
            </a:r>
            <a:r>
              <a:rPr lang="cs-CZ" altLang="cs-CZ" sz="2000" baseline="-30000" dirty="0" smtClean="0">
                <a:solidFill>
                  <a:srgbClr val="222222"/>
                </a:solidFill>
                <a:latin typeface="Arial" pitchFamily="34" charset="0"/>
                <a:cs typeface="Arial" pitchFamily="34" charset="0"/>
              </a:rPr>
              <a:t>2</a:t>
            </a:r>
            <a:r>
              <a:rPr lang="cs-CZ" altLang="cs-CZ" sz="2000" dirty="0" smtClean="0">
                <a:solidFill>
                  <a:srgbClr val="222222"/>
                </a:solidFill>
                <a:latin typeface="Arial" pitchFamily="34" charset="0"/>
                <a:cs typeface="Arial" pitchFamily="34" charset="0"/>
              </a:rPr>
              <a:t>O</a:t>
            </a:r>
          </a:p>
          <a:p>
            <a:pPr lvl="1" indent="-457200" algn="just" eaLnBrk="0" fontAlgn="base" hangingPunct="0">
              <a:spcBef>
                <a:spcPct val="0"/>
              </a:spcBef>
              <a:spcAft>
                <a:spcPct val="0"/>
              </a:spcAft>
            </a:pPr>
            <a:r>
              <a:rPr lang="cs-CZ" altLang="cs-CZ" sz="2000" dirty="0" smtClean="0">
                <a:solidFill>
                  <a:srgbClr val="222222"/>
                </a:solidFill>
                <a:latin typeface="Arial" pitchFamily="34" charset="0"/>
                <a:cs typeface="Arial" pitchFamily="34" charset="0"/>
              </a:rPr>
              <a:t>Dříve též loužením popela ze dřeva.</a:t>
            </a:r>
            <a:endParaRPr lang="cs-CZ" altLang="cs-CZ" sz="2000" dirty="0">
              <a:solidFill>
                <a:srgbClr val="222222"/>
              </a:solidFill>
              <a:latin typeface="Arial" pitchFamily="34" charset="0"/>
              <a:cs typeface="Arial" pitchFamily="34" charset="0"/>
            </a:endParaRPr>
          </a:p>
        </p:txBody>
      </p:sp>
    </p:spTree>
    <p:extLst>
      <p:ext uri="{BB962C8B-B14F-4D97-AF65-F5344CB8AC3E}">
        <p14:creationId xmlns:p14="http://schemas.microsoft.com/office/powerpoint/2010/main" val="5494724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TextovéPole 3"/>
          <p:cNvSpPr txBox="1"/>
          <p:nvPr/>
        </p:nvSpPr>
        <p:spPr>
          <a:xfrm>
            <a:off x="152399" y="228600"/>
            <a:ext cx="8388835" cy="707886"/>
          </a:xfrm>
          <a:prstGeom prst="rect">
            <a:avLst/>
          </a:prstGeom>
          <a:noFill/>
        </p:spPr>
        <p:txBody>
          <a:bodyPr wrap="none" rtlCol="0">
            <a:spAutoFit/>
          </a:bodyPr>
          <a:lstStyle/>
          <a:p>
            <a:r>
              <a:rPr lang="cs-CZ" sz="2000" b="1" dirty="0" smtClean="0">
                <a:latin typeface="Arial" panose="020B0604020202020204" pitchFamily="34" charset="0"/>
                <a:cs typeface="Arial" panose="020B0604020202020204" pitchFamily="34" charset="0"/>
              </a:rPr>
              <a:t>Uhličitan vápenatý CaCO</a:t>
            </a:r>
            <a:r>
              <a:rPr lang="cs-CZ" sz="2000" b="1" baseline="-25000" dirty="0" smtClean="0">
                <a:latin typeface="Arial" panose="020B0604020202020204" pitchFamily="34" charset="0"/>
                <a:cs typeface="Arial" panose="020B0604020202020204" pitchFamily="34" charset="0"/>
              </a:rPr>
              <a:t>3</a:t>
            </a:r>
          </a:p>
          <a:p>
            <a:r>
              <a:rPr lang="cs-CZ" sz="2000" dirty="0" smtClean="0">
                <a:latin typeface="Arial" panose="020B0604020202020204" pitchFamily="34" charset="0"/>
                <a:cs typeface="Arial" panose="020B0604020202020204" pitchFamily="34" charset="0"/>
              </a:rPr>
              <a:t>  bílá </a:t>
            </a:r>
            <a:r>
              <a:rPr lang="cs-CZ" sz="2000" dirty="0">
                <a:latin typeface="Arial" panose="020B0604020202020204" pitchFamily="34" charset="0"/>
                <a:cs typeface="Arial" panose="020B0604020202020204" pitchFamily="34" charset="0"/>
              </a:rPr>
              <a:t>krystalická látka, </a:t>
            </a:r>
            <a:r>
              <a:rPr lang="cs-CZ" sz="2000" dirty="0" smtClean="0">
                <a:latin typeface="Arial" panose="020B0604020202020204" pitchFamily="34" charset="0"/>
                <a:cs typeface="Arial" panose="020B0604020202020204" pitchFamily="34" charset="0"/>
              </a:rPr>
              <a:t>vyskytuje se v několika krystalických modifikacích</a:t>
            </a:r>
            <a:endParaRPr lang="cs-CZ" sz="2000" dirty="0">
              <a:latin typeface="Arial" panose="020B0604020202020204" pitchFamily="34" charset="0"/>
              <a:cs typeface="Arial" panose="020B0604020202020204" pitchFamily="34" charset="0"/>
            </a:endParaRPr>
          </a:p>
        </p:txBody>
      </p:sp>
      <p:pic>
        <p:nvPicPr>
          <p:cNvPr id="6"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641" y="990600"/>
            <a:ext cx="5331159" cy="3225129"/>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16212" y="4215729"/>
            <a:ext cx="9051587" cy="2554545"/>
          </a:xfrm>
          <a:prstGeom prst="rect">
            <a:avLst/>
          </a:prstGeom>
        </p:spPr>
        <p:txBody>
          <a:bodyPr wrap="square">
            <a:spAutoFit/>
          </a:bodyPr>
          <a:lstStyle/>
          <a:p>
            <a:r>
              <a:rPr lang="cs-CZ" sz="2000" dirty="0" smtClean="0">
                <a:latin typeface="Arial" panose="020B0604020202020204" pitchFamily="34" charset="0"/>
                <a:cs typeface="Arial" panose="020B0604020202020204" pitchFamily="34" charset="0"/>
              </a:rPr>
              <a:t>Termickým </a:t>
            </a:r>
            <a:r>
              <a:rPr lang="cs-CZ" sz="2000" dirty="0">
                <a:latin typeface="Arial" panose="020B0604020202020204" pitchFamily="34" charset="0"/>
                <a:cs typeface="Arial" panose="020B0604020202020204" pitchFamily="34" charset="0"/>
              </a:rPr>
              <a:t>rozkladem (zahříváním) se uhličitan vápenatý rozkládá za vzniku oxidu vápenatého a oxidu </a:t>
            </a:r>
            <a:r>
              <a:rPr lang="cs-CZ" sz="2000" dirty="0" smtClean="0">
                <a:latin typeface="Arial" panose="020B0604020202020204" pitchFamily="34" charset="0"/>
                <a:cs typeface="Arial" panose="020B0604020202020204" pitchFamily="34" charset="0"/>
              </a:rPr>
              <a:t>uhličitého (pálení vápna): </a:t>
            </a:r>
            <a:endParaRPr lang="cs-CZ" sz="2000"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err="1">
                <a:latin typeface="Arial" panose="020B0604020202020204" pitchFamily="34" charset="0"/>
                <a:cs typeface="Arial" panose="020B0604020202020204" pitchFamily="34" charset="0"/>
              </a:rPr>
              <a:t>CaO</a:t>
            </a:r>
            <a:r>
              <a:rPr lang="cs-CZ" sz="2000" dirty="0">
                <a:latin typeface="Arial" panose="020B0604020202020204" pitchFamily="34" charset="0"/>
                <a:cs typeface="Arial" panose="020B0604020202020204" pitchFamily="34" charset="0"/>
              </a:rPr>
              <a:t> + </a:t>
            </a:r>
            <a:r>
              <a:rPr lang="cs-CZ" sz="2000" dirty="0" smtClean="0">
                <a:latin typeface="Arial" panose="020B0604020202020204" pitchFamily="34" charset="0"/>
                <a:cs typeface="Arial" panose="020B0604020202020204" pitchFamily="34" charset="0"/>
              </a:rPr>
              <a:t>CO</a:t>
            </a:r>
            <a:r>
              <a:rPr lang="cs-CZ" sz="2000" baseline="-25000" dirty="0" smtClean="0">
                <a:latin typeface="Arial" panose="020B0604020202020204" pitchFamily="34" charset="0"/>
                <a:cs typeface="Arial" panose="020B0604020202020204" pitchFamily="34" charset="0"/>
              </a:rPr>
              <a:t>2</a:t>
            </a:r>
          </a:p>
          <a:p>
            <a:endParaRPr lang="cs-CZ" sz="2000" dirty="0">
              <a:latin typeface="Arial" panose="020B0604020202020204" pitchFamily="34" charset="0"/>
              <a:cs typeface="Arial" panose="020B0604020202020204" pitchFamily="34" charset="0"/>
            </a:endParaRPr>
          </a:p>
          <a:p>
            <a:r>
              <a:rPr lang="cs-CZ" sz="2000" dirty="0" err="1" smtClean="0">
                <a:latin typeface="Arial" panose="020B0604020202020204" pitchFamily="34" charset="0"/>
                <a:cs typeface="Arial" panose="020B0604020202020204" pitchFamily="34" charset="0"/>
              </a:rPr>
              <a:t>CaO</a:t>
            </a:r>
            <a:r>
              <a:rPr lang="cs-CZ" sz="2000" dirty="0" smtClean="0">
                <a:latin typeface="Arial" panose="020B0604020202020204" pitchFamily="34" charset="0"/>
                <a:cs typeface="Arial" panose="020B0604020202020204" pitchFamily="34" charset="0"/>
              </a:rPr>
              <a:t> (pálené vápno) reaguje s vodou za vzniku Ca(OH)</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 – hašeného vápna:</a:t>
            </a:r>
          </a:p>
          <a:p>
            <a:pPr algn="ctr"/>
            <a:r>
              <a:rPr lang="cs-CZ" sz="2000" dirty="0" err="1" smtClean="0">
                <a:latin typeface="Arial" panose="020B0604020202020204" pitchFamily="34" charset="0"/>
                <a:cs typeface="Arial" panose="020B0604020202020204" pitchFamily="34" charset="0"/>
              </a:rPr>
              <a:t>CaO</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H</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O</a:t>
            </a:r>
            <a:r>
              <a:rPr lang="cs-CZ" sz="2000" baseline="-25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Hydroxid </a:t>
            </a:r>
            <a:r>
              <a:rPr lang="cs-CZ" sz="2000" dirty="0" smtClean="0">
                <a:latin typeface="Arial" panose="020B0604020202020204" pitchFamily="34" charset="0"/>
                <a:cs typeface="Arial" panose="020B0604020202020204" pitchFamily="34" charset="0"/>
              </a:rPr>
              <a:t>vápenatý je </a:t>
            </a:r>
            <a:r>
              <a:rPr lang="cs-CZ" sz="2000" dirty="0">
                <a:latin typeface="Arial" panose="020B0604020202020204" pitchFamily="34" charset="0"/>
                <a:cs typeface="Arial" panose="020B0604020202020204" pitchFamily="34" charset="0"/>
              </a:rPr>
              <a:t>málo rozpustný ve vodě </a:t>
            </a:r>
            <a:r>
              <a:rPr lang="cs-CZ" sz="2000" dirty="0" smtClean="0">
                <a:latin typeface="Arial" panose="020B0604020202020204" pitchFamily="34" charset="0"/>
                <a:cs typeface="Arial" panose="020B0604020202020204" pitchFamily="34" charset="0"/>
              </a:rPr>
              <a:t>a </a:t>
            </a:r>
            <a:r>
              <a:rPr lang="cs-CZ" sz="2000" dirty="0">
                <a:latin typeface="Arial" panose="020B0604020202020204" pitchFamily="34" charset="0"/>
                <a:cs typeface="Arial" panose="020B0604020202020204" pitchFamily="34" charset="0"/>
              </a:rPr>
              <a:t>jeho rozpustnost ve vodě s rostoucí teplotou na rozdíl od většiny pevných látek </a:t>
            </a:r>
            <a:r>
              <a:rPr lang="cs-CZ" sz="2000" dirty="0" smtClean="0">
                <a:latin typeface="Arial" panose="020B0604020202020204" pitchFamily="34" charset="0"/>
                <a:cs typeface="Arial" panose="020B0604020202020204" pitchFamily="34" charset="0"/>
              </a:rPr>
              <a:t>klesá.</a:t>
            </a:r>
            <a:endParaRPr lang="cs-CZ" sz="2000" dirty="0">
              <a:latin typeface="Arial" panose="020B0604020202020204" pitchFamily="34" charset="0"/>
              <a:cs typeface="Arial" panose="020B0604020202020204" pitchFamily="34" charset="0"/>
            </a:endParaRPr>
          </a:p>
        </p:txBody>
      </p:sp>
      <p:pic>
        <p:nvPicPr>
          <p:cNvPr id="9"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339" y="1219200"/>
            <a:ext cx="3431841" cy="242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2062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63500" y="152400"/>
            <a:ext cx="8928100" cy="4708981"/>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Při tuhnutí malty dochází k reakci hydroxidu vápenatého s oxidem uhličitým přítomným ve </a:t>
            </a:r>
            <a:r>
              <a:rPr lang="cs-CZ" sz="2000" dirty="0" smtClean="0">
                <a:latin typeface="Arial" panose="020B0604020202020204" pitchFamily="34" charset="0"/>
                <a:cs typeface="Arial" panose="020B0604020202020204" pitchFamily="34" charset="0"/>
              </a:rPr>
              <a:t>vzduchu: </a:t>
            </a:r>
            <a:endParaRPr lang="cs-CZ" sz="2000"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Ca(OH)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 </a:t>
            </a:r>
            <a:r>
              <a:rPr lang="cs-CZ" sz="2000" dirty="0">
                <a:latin typeface="Arial" panose="020B0604020202020204" pitchFamily="34" charset="0"/>
                <a:cs typeface="Arial" panose="020B0604020202020204" pitchFamily="34" charset="0"/>
              </a:rPr>
              <a:t>→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a:t>
            </a:r>
            <a:r>
              <a:rPr lang="cs-CZ" sz="2000" dirty="0" smtClean="0">
                <a:latin typeface="Arial" panose="020B0604020202020204" pitchFamily="34" charset="0"/>
                <a:cs typeface="Arial" panose="020B0604020202020204" pitchFamily="34" charset="0"/>
              </a:rPr>
              <a:t>H</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O</a:t>
            </a:r>
          </a:p>
          <a:p>
            <a:pPr algn="just"/>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V </a:t>
            </a:r>
            <a:r>
              <a:rPr lang="cs-CZ" sz="2000" dirty="0">
                <a:latin typeface="Arial" panose="020B0604020202020204" pitchFamily="34" charset="0"/>
                <a:cs typeface="Arial" panose="020B0604020202020204" pitchFamily="34" charset="0"/>
              </a:rPr>
              <a:t>přírodě se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vyskytuje </a:t>
            </a:r>
            <a:r>
              <a:rPr lang="cs-CZ" sz="2000" dirty="0">
                <a:latin typeface="Arial" panose="020B0604020202020204" pitchFamily="34" charset="0"/>
                <a:cs typeface="Arial" panose="020B0604020202020204" pitchFamily="34" charset="0"/>
              </a:rPr>
              <a:t>ve formě vápence</a:t>
            </a:r>
            <a:r>
              <a:rPr lang="cs-CZ" sz="2000" dirty="0" smtClean="0">
                <a:latin typeface="Arial" panose="020B0604020202020204" pitchFamily="34" charset="0"/>
                <a:cs typeface="Arial" panose="020B0604020202020204" pitchFamily="34" charset="0"/>
              </a:rPr>
              <a:t>. Je </a:t>
            </a:r>
            <a:r>
              <a:rPr lang="cs-CZ" sz="2000" dirty="0">
                <a:latin typeface="Arial" panose="020B0604020202020204" pitchFamily="34" charset="0"/>
                <a:cs typeface="Arial" panose="020B0604020202020204" pitchFamily="34" charset="0"/>
              </a:rPr>
              <a:t>prakticky nerozpustný ve vodě. Pokud je ve vodě protékající přes vápencové skály rozpuštěn oxid uhličitý, dochází k přeměně nerozpustného uhličitanu vápenatého na rozpustný hydrogenuhličitan vápenatý: </a:t>
            </a:r>
          </a:p>
          <a:p>
            <a:pPr algn="ctr"/>
            <a:r>
              <a:rPr lang="cs-CZ" sz="2000" dirty="0">
                <a:latin typeface="Arial" panose="020B0604020202020204" pitchFamily="34" charset="0"/>
                <a:cs typeface="Arial" panose="020B0604020202020204" pitchFamily="34" charset="0"/>
              </a:rPr>
              <a:t>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 Ca(HCO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Roztok hydrogenuhličitanu po malých kapkách dopadá na skálu a pomalu se z něj odpařuje voda a uvolňuje se oxid uhličitý. Při poklesu koncentrace oxidu uhličitého v roztoku dochází k rozkladu hydrogenuhličitanu zpět na uhličitan </a:t>
            </a:r>
            <a:r>
              <a:rPr lang="cs-CZ" sz="2000" dirty="0" smtClean="0">
                <a:latin typeface="Arial" panose="020B0604020202020204" pitchFamily="34" charset="0"/>
                <a:cs typeface="Arial" panose="020B0604020202020204" pitchFamily="34" charset="0"/>
              </a:rPr>
              <a:t>a </a:t>
            </a:r>
            <a:r>
              <a:rPr lang="cs-CZ" sz="2000" dirty="0">
                <a:latin typeface="Arial" panose="020B0604020202020204" pitchFamily="34" charset="0"/>
                <a:cs typeface="Arial" panose="020B0604020202020204" pitchFamily="34" charset="0"/>
              </a:rPr>
              <a:t>dochází ke vzniku krápníků: </a:t>
            </a:r>
          </a:p>
          <a:p>
            <a:pPr algn="ctr"/>
            <a:r>
              <a:rPr lang="cs-CZ" sz="2000" dirty="0">
                <a:latin typeface="Arial" panose="020B0604020202020204" pitchFamily="34" charset="0"/>
                <a:cs typeface="Arial" panose="020B0604020202020204" pitchFamily="34" charset="0"/>
              </a:rPr>
              <a:t>Ca(HCO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 CO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 </a:t>
            </a:r>
            <a:r>
              <a:rPr lang="cs-CZ" sz="2000" dirty="0" smtClean="0">
                <a:latin typeface="Arial" panose="020B0604020202020204" pitchFamily="34" charset="0"/>
                <a:cs typeface="Arial" panose="020B0604020202020204" pitchFamily="34" charset="0"/>
              </a:rPr>
              <a:t>H</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O</a:t>
            </a:r>
          </a:p>
          <a:p>
            <a:pPr algn="ctr"/>
            <a:endParaRPr lang="cs-CZ" sz="2000" dirty="0">
              <a:latin typeface="Arial" panose="020B0604020202020204" pitchFamily="34" charset="0"/>
              <a:cs typeface="Arial" panose="020B0604020202020204" pitchFamily="34" charset="0"/>
            </a:endParaRPr>
          </a:p>
        </p:txBody>
      </p:sp>
      <p:pic>
        <p:nvPicPr>
          <p:cNvPr id="87043" name="Picture 3"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4861381"/>
            <a:ext cx="2700041" cy="1660525"/>
          </a:xfrm>
          <a:prstGeom prst="rect">
            <a:avLst/>
          </a:prstGeom>
          <a:noFill/>
          <a:extLst>
            <a:ext uri="{909E8E84-426E-40DD-AFC4-6F175D3DCCD1}">
              <a14:hiddenFill xmlns:a14="http://schemas.microsoft.com/office/drawing/2010/main">
                <a:solidFill>
                  <a:srgbClr val="FFFFFF"/>
                </a:solidFill>
              </a14:hiddenFill>
            </a:ext>
          </a:extLst>
        </p:spPr>
      </p:pic>
      <p:pic>
        <p:nvPicPr>
          <p:cNvPr id="87045" name="Picture 5"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255" y="4663705"/>
            <a:ext cx="3263295" cy="205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631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04800"/>
            <a:ext cx="5257800" cy="163121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I</a:t>
            </a:r>
            <a:r>
              <a:rPr lang="cs-CZ" sz="2000" b="1" dirty="0" err="1" smtClean="0">
                <a:latin typeface="Arial" panose="020B0604020202020204" pitchFamily="34" charset="0"/>
                <a:cs typeface="Arial" panose="020B0604020202020204" pitchFamily="34" charset="0"/>
              </a:rPr>
              <a:t>slandský</a:t>
            </a:r>
            <a:r>
              <a:rPr lang="cs-CZ" sz="2000" b="1" dirty="0" smtClean="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vápenec </a:t>
            </a:r>
            <a:r>
              <a:rPr lang="cs-CZ" sz="2000" dirty="0">
                <a:latin typeface="Arial" panose="020B0604020202020204" pitchFamily="34" charset="0"/>
                <a:cs typeface="Arial" panose="020B0604020202020204" pitchFamily="34" charset="0"/>
              </a:rPr>
              <a:t>– čirý, chemicky čistý kalcit, při průchodu světelného paprsku dochází k </a:t>
            </a:r>
            <a:r>
              <a:rPr lang="cs-CZ" sz="2000" dirty="0" smtClean="0">
                <a:latin typeface="Arial" panose="020B0604020202020204" pitchFamily="34" charset="0"/>
                <a:cs typeface="Arial" panose="020B0604020202020204" pitchFamily="34" charset="0"/>
              </a:rPr>
              <a:t>dvojlomu. </a:t>
            </a:r>
            <a:r>
              <a:rPr lang="cs-CZ" sz="2000" dirty="0">
                <a:latin typeface="Arial" panose="020B0604020202020204" pitchFamily="34" charset="0"/>
                <a:cs typeface="Arial" panose="020B0604020202020204" pitchFamily="34" charset="0"/>
              </a:rPr>
              <a:t>Tohoto jevu prý využívali Vikingové při navigaci lodí k určení polohy Slunce při zamračené obloze.</a:t>
            </a:r>
            <a:endParaRPr lang="cs-CZ" sz="2000" dirty="0">
              <a:latin typeface="Arial" panose="020B0604020202020204" pitchFamily="34" charset="0"/>
              <a:cs typeface="Arial" panose="020B0604020202020204" pitchFamily="34"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812" y="152401"/>
            <a:ext cx="3386687" cy="2239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152400" y="2590800"/>
            <a:ext cx="8801100" cy="3477875"/>
          </a:xfrm>
          <a:prstGeom prst="rect">
            <a:avLst/>
          </a:prstGeom>
          <a:noFill/>
        </p:spPr>
        <p:txBody>
          <a:bodyPr wrap="square" rtlCol="0">
            <a:spAutoFit/>
          </a:bodyPr>
          <a:lstStyle/>
          <a:p>
            <a:pPr algn="just"/>
            <a:r>
              <a:rPr lang="cs-CZ" sz="2000" b="1" dirty="0" smtClean="0">
                <a:latin typeface="Arial" panose="020B0604020202020204" pitchFamily="34" charset="0"/>
                <a:cs typeface="Arial" panose="020B0604020202020204" pitchFamily="34" charset="0"/>
              </a:rPr>
              <a:t>Křída =</a:t>
            </a:r>
            <a:r>
              <a:rPr lang="cs-CZ" sz="2000" dirty="0" smtClean="0">
                <a:latin typeface="Arial" panose="020B0604020202020204" pitchFamily="34" charset="0"/>
                <a:cs typeface="Arial" panose="020B0604020202020204" pitchFamily="34" charset="0"/>
              </a:rPr>
              <a:t> drobivá, pórovitá </a:t>
            </a:r>
            <a:r>
              <a:rPr lang="cs-CZ" sz="2000" dirty="0">
                <a:latin typeface="Arial" panose="020B0604020202020204" pitchFamily="34" charset="0"/>
                <a:cs typeface="Arial" panose="020B0604020202020204" pitchFamily="34" charset="0"/>
              </a:rPr>
              <a:t>a slabě </a:t>
            </a:r>
            <a:r>
              <a:rPr lang="cs-CZ" sz="2000" dirty="0" smtClean="0">
                <a:latin typeface="Arial" panose="020B0604020202020204" pitchFamily="34" charset="0"/>
                <a:cs typeface="Arial" panose="020B0604020202020204" pitchFamily="34" charset="0"/>
              </a:rPr>
              <a:t>zpevněná hornina, vyznačuje </a:t>
            </a:r>
            <a:r>
              <a:rPr lang="cs-CZ" sz="2000" dirty="0">
                <a:latin typeface="Arial" panose="020B0604020202020204" pitchFamily="34" charset="0"/>
                <a:cs typeface="Arial" panose="020B0604020202020204" pitchFamily="34" charset="0"/>
              </a:rPr>
              <a:t>se vysokým stupněm </a:t>
            </a:r>
            <a:r>
              <a:rPr lang="cs-CZ" sz="2000" dirty="0" smtClean="0">
                <a:latin typeface="Arial" panose="020B0604020202020204" pitchFamily="34" charset="0"/>
                <a:cs typeface="Arial" panose="020B0604020202020204" pitchFamily="34" charset="0"/>
              </a:rPr>
              <a:t>čistoty (obsahem </a:t>
            </a:r>
            <a:r>
              <a:rPr lang="cs-CZ" sz="2000" dirty="0">
                <a:latin typeface="Arial" panose="020B0604020202020204" pitchFamily="34" charset="0"/>
                <a:cs typeface="Arial" panose="020B0604020202020204" pitchFamily="34" charset="0"/>
              </a:rPr>
              <a:t>uhličitanu vápenatého až nad 90 </a:t>
            </a:r>
            <a:r>
              <a:rPr lang="cs-CZ" sz="2000" dirty="0" smtClean="0">
                <a:latin typeface="Arial" panose="020B0604020202020204" pitchFamily="34" charset="0"/>
                <a:cs typeface="Arial" panose="020B0604020202020204" pitchFamily="34" charset="0"/>
              </a:rPr>
              <a:t>%). Vzniká </a:t>
            </a:r>
            <a:r>
              <a:rPr lang="cs-CZ" sz="2000" dirty="0">
                <a:latin typeface="Arial" panose="020B0604020202020204" pitchFamily="34" charset="0"/>
                <a:cs typeface="Arial" panose="020B0604020202020204" pitchFamily="34" charset="0"/>
              </a:rPr>
              <a:t>rozpadem schránek mořských </a:t>
            </a:r>
            <a:r>
              <a:rPr lang="cs-CZ" sz="2000" dirty="0" smtClean="0">
                <a:latin typeface="Arial" panose="020B0604020202020204" pitchFamily="34" charset="0"/>
                <a:cs typeface="Arial" panose="020B0604020202020204" pitchFamily="34" charset="0"/>
              </a:rPr>
              <a:t>mikroorganismů (</a:t>
            </a:r>
            <a:r>
              <a:rPr lang="cs-CZ" sz="2000" i="1" dirty="0" err="1" smtClean="0">
                <a:latin typeface="Arial" panose="020B0604020202020204" pitchFamily="34" charset="0"/>
                <a:cs typeface="Arial" panose="020B0604020202020204" pitchFamily="34" charset="0"/>
              </a:rPr>
              <a:t>Foraminifera</a:t>
            </a:r>
            <a:r>
              <a:rPr lang="cs-CZ" sz="2000" dirty="0" smtClean="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Coccolithophoridaea</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Tyto organismy měly původně kalcitovou (ne aragonitovou) schránku. Protože je kalcit stabilní a nepodléhá v běžných povrchových podmínkách přeměnám, nedošlo k její výraznější diagenetické přeměně </a:t>
            </a:r>
            <a:r>
              <a:rPr lang="cs-CZ" sz="2000" dirty="0" smtClean="0">
                <a:latin typeface="Arial" panose="020B0604020202020204" pitchFamily="34" charset="0"/>
                <a:cs typeface="Arial" panose="020B0604020202020204" pitchFamily="34" charset="0"/>
              </a:rPr>
              <a:t>a </a:t>
            </a:r>
            <a:r>
              <a:rPr lang="cs-CZ" sz="2000" dirty="0" err="1" smtClean="0">
                <a:latin typeface="Arial" panose="020B0604020202020204" pitchFamily="34" charset="0"/>
                <a:cs typeface="Arial" panose="020B0604020202020204" pitchFamily="34" charset="0"/>
              </a:rPr>
              <a:t>litifikaci</a:t>
            </a:r>
            <a:r>
              <a:rPr lang="cs-CZ" sz="2000" dirty="0" smtClean="0">
                <a:latin typeface="Arial" panose="020B0604020202020204" pitchFamily="34" charset="0"/>
                <a:cs typeface="Arial" panose="020B0604020202020204" pitchFamily="34" charset="0"/>
              </a:rPr>
              <a:t> na  vápenec. </a:t>
            </a:r>
            <a:r>
              <a:rPr lang="cs-CZ" sz="2000" dirty="0">
                <a:latin typeface="Arial" panose="020B0604020202020204" pitchFamily="34" charset="0"/>
                <a:cs typeface="Arial" panose="020B0604020202020204" pitchFamily="34" charset="0"/>
              </a:rPr>
              <a:t>Používá se k neutralizaci kyselých půd, jako plnidlo v chemickém a farmaceutickém průmyslu</a:t>
            </a:r>
            <a:r>
              <a:rPr lang="cs-CZ" sz="2000" dirty="0" smtClean="0">
                <a:latin typeface="Arial" panose="020B0604020202020204" pitchFamily="34" charset="0"/>
                <a:cs typeface="Arial" panose="020B0604020202020204" pitchFamily="34" charset="0"/>
              </a:rPr>
              <a:t>.</a:t>
            </a:r>
          </a:p>
          <a:p>
            <a:pPr algn="just"/>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Využívá se také k výrobě křídy jako psací potřeby </a:t>
            </a:r>
            <a:endParaRPr lang="cs-CZ" sz="2000" dirty="0" smtClean="0">
              <a:latin typeface="Arial" panose="020B0604020202020204" pitchFamily="34" charset="0"/>
              <a:cs typeface="Arial" panose="020B0604020202020204" pitchFamily="34" charset="0"/>
            </a:endParaRPr>
          </a:p>
          <a:p>
            <a:pPr algn="just"/>
            <a:r>
              <a:rPr lang="cs-CZ" sz="2000" dirty="0" smtClean="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dnes je však převážná část křídy na tabuli </a:t>
            </a:r>
            <a:endParaRPr lang="cs-CZ" sz="2000" dirty="0" smtClean="0">
              <a:latin typeface="Arial" panose="020B0604020202020204" pitchFamily="34" charset="0"/>
              <a:cs typeface="Arial" panose="020B0604020202020204" pitchFamily="34" charset="0"/>
            </a:endParaRPr>
          </a:p>
          <a:p>
            <a:pPr algn="just"/>
            <a:r>
              <a:rPr lang="cs-CZ" sz="2000" dirty="0" smtClean="0">
                <a:latin typeface="Arial" panose="020B0604020202020204" pitchFamily="34" charset="0"/>
                <a:cs typeface="Arial" panose="020B0604020202020204" pitchFamily="34" charset="0"/>
              </a:rPr>
              <a:t>vyráběna </a:t>
            </a:r>
            <a:r>
              <a:rPr lang="cs-CZ" sz="2000" dirty="0">
                <a:latin typeface="Arial" panose="020B0604020202020204" pitchFamily="34" charset="0"/>
                <a:cs typeface="Arial" panose="020B0604020202020204" pitchFamily="34" charset="0"/>
              </a:rPr>
              <a:t>ze sádrovce) nebo k výrobě leštících prášků. </a:t>
            </a:r>
            <a:endParaRPr lang="cs-CZ" sz="2000" dirty="0">
              <a:latin typeface="Arial" panose="020B0604020202020204" pitchFamily="34" charset="0"/>
              <a:cs typeface="Arial" panose="020B0604020202020204" pitchFamily="34" charset="0"/>
            </a:endParaRPr>
          </a:p>
        </p:txBody>
      </p:sp>
      <p:pic>
        <p:nvPicPr>
          <p:cNvPr id="92162"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811949"/>
            <a:ext cx="2016463" cy="189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7585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8600" y="152400"/>
            <a:ext cx="8686800" cy="6555641"/>
          </a:xfrm>
          <a:prstGeom prst="rect">
            <a:avLst/>
          </a:prstGeom>
        </p:spPr>
        <p:txBody>
          <a:bodyPr wrap="square">
            <a:spAutoFit/>
          </a:bodyPr>
          <a:lstStyle/>
          <a:p>
            <a:pPr algn="just"/>
            <a:r>
              <a:rPr lang="cs-CZ" sz="2000" b="1" dirty="0" smtClean="0">
                <a:latin typeface="Arial" panose="020B0604020202020204" pitchFamily="34" charset="0"/>
                <a:cs typeface="Arial" panose="020B0604020202020204" pitchFamily="34" charset="0"/>
              </a:rPr>
              <a:t>Hydrogenuhličitan </a:t>
            </a:r>
            <a:r>
              <a:rPr lang="cs-CZ" sz="2000" b="1" dirty="0">
                <a:latin typeface="Arial" panose="020B0604020202020204" pitchFamily="34" charset="0"/>
                <a:cs typeface="Arial" panose="020B0604020202020204" pitchFamily="34" charset="0"/>
              </a:rPr>
              <a:t>vápenatý </a:t>
            </a:r>
            <a:r>
              <a:rPr lang="cs-CZ" sz="2000" dirty="0">
                <a:latin typeface="Arial" panose="020B0604020202020204" pitchFamily="34" charset="0"/>
                <a:cs typeface="Arial" panose="020B0604020202020204" pitchFamily="34" charset="0"/>
              </a:rPr>
              <a:t>a</a:t>
            </a:r>
            <a:r>
              <a:rPr lang="cs-CZ" sz="2000" b="1" dirty="0">
                <a:latin typeface="Arial" panose="020B0604020202020204" pitchFamily="34" charset="0"/>
                <a:cs typeface="Arial" panose="020B0604020202020204" pitchFamily="34" charset="0"/>
              </a:rPr>
              <a:t> hořečnatý </a:t>
            </a:r>
            <a:r>
              <a:rPr lang="cs-CZ" sz="2000" dirty="0">
                <a:latin typeface="Arial" panose="020B0604020202020204" pitchFamily="34" charset="0"/>
                <a:cs typeface="Arial" panose="020B0604020202020204" pitchFamily="34" charset="0"/>
              </a:rPr>
              <a:t>způsobují přechodnou tvrdost vody. Tu lze na rozdíl od tvrdosti trvalé (působena sírany obou prvků) odstranit varem. Hydrogenuhličitany se rozkládají a přecházejí na uhličitany. </a:t>
            </a:r>
            <a:endParaRPr lang="en-US" sz="2000" dirty="0" smtClean="0">
              <a:latin typeface="Arial" panose="020B0604020202020204" pitchFamily="34" charset="0"/>
              <a:cs typeface="Arial" panose="020B0604020202020204" pitchFamily="34" charset="0"/>
            </a:endParaRPr>
          </a:p>
          <a:p>
            <a:endParaRPr lang="en-US" sz="2000" dirty="0">
              <a:solidFill>
                <a:srgbClr val="FF0000"/>
              </a:solidFill>
              <a:latin typeface="Arial" panose="020B0604020202020204" pitchFamily="34" charset="0"/>
              <a:cs typeface="Arial" panose="020B0604020202020204" pitchFamily="34" charset="0"/>
            </a:endParaRPr>
          </a:p>
          <a:p>
            <a:r>
              <a:rPr lang="en-US" sz="2000" b="1" dirty="0" err="1" smtClean="0">
                <a:latin typeface="Arial" panose="020B0604020202020204" pitchFamily="34" charset="0"/>
                <a:cs typeface="Arial" panose="020B0604020202020204" pitchFamily="34" charset="0"/>
              </a:rPr>
              <a:t>Dolomit</a:t>
            </a:r>
            <a:r>
              <a:rPr lang="en-US"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CaMg</a:t>
            </a:r>
            <a:r>
              <a:rPr lang="cs-CZ" sz="2000" dirty="0" smtClean="0">
                <a:latin typeface="Arial" panose="020B0604020202020204" pitchFamily="34" charset="0"/>
                <a:cs typeface="Arial" panose="020B0604020202020204" pitchFamily="34" charset="0"/>
              </a:rPr>
              <a:t>(CO</a:t>
            </a:r>
            <a:r>
              <a:rPr lang="cs-CZ" sz="2000" baseline="-25000" dirty="0" smtClean="0">
                <a:latin typeface="Arial" panose="020B0604020202020204" pitchFamily="34" charset="0"/>
                <a:cs typeface="Arial" panose="020B0604020202020204" pitchFamily="34" charset="0"/>
              </a:rPr>
              <a:t>3</a:t>
            </a:r>
            <a:r>
              <a:rPr lang="cs-CZ" sz="2000" dirty="0" smtClean="0">
                <a:latin typeface="Arial" panose="020B0604020202020204" pitchFamily="34" charset="0"/>
                <a:cs typeface="Arial" panose="020B0604020202020204" pitchFamily="34" charset="0"/>
              </a:rPr>
              <a:t>)</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(uhličitan </a:t>
            </a:r>
            <a:r>
              <a:rPr lang="cs-CZ" sz="2000" dirty="0" err="1">
                <a:latin typeface="Arial" panose="020B0604020202020204" pitchFamily="34" charset="0"/>
                <a:cs typeface="Arial" panose="020B0604020202020204" pitchFamily="34" charset="0"/>
              </a:rPr>
              <a:t>vápenato</a:t>
            </a:r>
            <a:r>
              <a:rPr lang="cs-CZ" sz="2000" dirty="0">
                <a:latin typeface="Arial" panose="020B0604020202020204" pitchFamily="34" charset="0"/>
                <a:cs typeface="Arial" panose="020B0604020202020204" pitchFamily="34" charset="0"/>
              </a:rPr>
              <a:t>-hořečnatý</a:t>
            </a:r>
            <a:r>
              <a:rPr lang="cs-CZ" sz="2000" dirty="0" smtClean="0">
                <a:latin typeface="Arial" panose="020B0604020202020204" pitchFamily="34" charset="0"/>
                <a:cs typeface="Arial" panose="020B0604020202020204" pitchFamily="34" charset="0"/>
              </a:rPr>
              <a:t>), používá se na výrobu speciálních druhů </a:t>
            </a:r>
            <a:r>
              <a:rPr lang="cs-CZ" sz="2000" dirty="0">
                <a:latin typeface="Arial" panose="020B0604020202020204" pitchFamily="34" charset="0"/>
                <a:cs typeface="Arial" panose="020B0604020202020204" pitchFamily="34" charset="0"/>
              </a:rPr>
              <a:t>cementu ve stavebnictví, </a:t>
            </a:r>
            <a:r>
              <a:rPr lang="cs-CZ" sz="2000" dirty="0" smtClean="0">
                <a:latin typeface="Arial" panose="020B0604020202020204" pitchFamily="34" charset="0"/>
                <a:cs typeface="Arial" panose="020B0604020202020204" pitchFamily="34" charset="0"/>
              </a:rPr>
              <a:t>ohnivzdorných materiálů a jako hnojivo.</a:t>
            </a:r>
          </a:p>
          <a:p>
            <a:endParaRPr lang="cs-CZ" sz="2000" dirty="0">
              <a:latin typeface="Arial" panose="020B0604020202020204" pitchFamily="34" charset="0"/>
              <a:cs typeface="Arial" panose="020B0604020202020204" pitchFamily="34" charset="0"/>
            </a:endParaRPr>
          </a:p>
          <a:p>
            <a:pPr algn="just"/>
            <a:r>
              <a:rPr lang="cs-CZ" sz="2000" b="1" dirty="0">
                <a:latin typeface="Arial" panose="020B0604020202020204" pitchFamily="34" charset="0"/>
                <a:cs typeface="Arial" panose="020B0604020202020204" pitchFamily="34" charset="0"/>
              </a:rPr>
              <a:t>Vápenec</a:t>
            </a:r>
            <a:r>
              <a:rPr lang="cs-CZ" sz="2000" dirty="0">
                <a:latin typeface="Arial" panose="020B0604020202020204" pitchFamily="34" charset="0"/>
                <a:cs typeface="Arial" panose="020B0604020202020204" pitchFamily="34" charset="0"/>
              </a:rPr>
              <a:t> je jemnozrnná až celistvá sedimentární hornina. V převážné míře (nad 80 %) je složena z uhličitanu vápenatého (CaCO</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ať už ve formě kalcitu, nebo aragonitu. Jako příměsi se vyskytují dolomit, siderit, křemen, jílové minerály a úlomky zkamenělin</a:t>
            </a:r>
            <a:r>
              <a:rPr lang="cs-CZ" sz="2000" dirty="0" smtClean="0">
                <a:latin typeface="Arial" panose="020B0604020202020204" pitchFamily="34" charset="0"/>
                <a:cs typeface="Arial" panose="020B0604020202020204" pitchFamily="34" charset="0"/>
              </a:rPr>
              <a:t>. Vznikají </a:t>
            </a:r>
            <a:r>
              <a:rPr lang="cs-CZ" sz="2000" dirty="0">
                <a:latin typeface="Arial" panose="020B0604020202020204" pitchFamily="34" charset="0"/>
                <a:cs typeface="Arial" panose="020B0604020202020204" pitchFamily="34" charset="0"/>
              </a:rPr>
              <a:t>biochemicky a biomechanicky. </a:t>
            </a:r>
            <a:r>
              <a:rPr lang="cs-CZ" sz="2000" i="1" dirty="0">
                <a:latin typeface="Arial" panose="020B0604020202020204" pitchFamily="34" charset="0"/>
                <a:cs typeface="Arial" panose="020B0604020202020204" pitchFamily="34" charset="0"/>
              </a:rPr>
              <a:t>Biochemicky</a:t>
            </a:r>
            <a:r>
              <a:rPr lang="cs-CZ" sz="2000" dirty="0">
                <a:latin typeface="Arial" panose="020B0604020202020204" pitchFamily="34" charset="0"/>
                <a:cs typeface="Arial" panose="020B0604020202020204" pitchFamily="34" charset="0"/>
              </a:rPr>
              <a:t> vzniklé vápence byly vytvořeny biochemickými procesy organismů, například korálové útesy. </a:t>
            </a:r>
            <a:r>
              <a:rPr lang="cs-CZ" sz="2000" i="1" dirty="0">
                <a:latin typeface="Arial" panose="020B0604020202020204" pitchFamily="34" charset="0"/>
                <a:cs typeface="Arial" panose="020B0604020202020204" pitchFamily="34" charset="0"/>
              </a:rPr>
              <a:t>Biomechanicky</a:t>
            </a:r>
            <a:r>
              <a:rPr lang="cs-CZ" sz="2000" dirty="0">
                <a:latin typeface="Arial" panose="020B0604020202020204" pitchFamily="34" charset="0"/>
                <a:cs typeface="Arial" panose="020B0604020202020204" pitchFamily="34" charset="0"/>
              </a:rPr>
              <a:t> vzniklé vápence vznikají nahromaděním skořápek a ulit měkkýšů. </a:t>
            </a:r>
            <a:endParaRPr lang="cs-CZ" sz="2000" dirty="0" smtClean="0">
              <a:latin typeface="Arial" panose="020B0604020202020204" pitchFamily="34" charset="0"/>
              <a:cs typeface="Arial" panose="020B0604020202020204" pitchFamily="34" charset="0"/>
            </a:endParaRPr>
          </a:p>
          <a:p>
            <a:pPr algn="just"/>
            <a:r>
              <a:rPr lang="cs-CZ" sz="2000" dirty="0" smtClean="0">
                <a:latin typeface="Arial" panose="020B0604020202020204" pitchFamily="34" charset="0"/>
                <a:cs typeface="Arial" panose="020B0604020202020204" pitchFamily="34" charset="0"/>
              </a:rPr>
              <a:t>  Vápence </a:t>
            </a:r>
            <a:r>
              <a:rPr lang="cs-CZ" sz="2000" dirty="0">
                <a:latin typeface="Arial" panose="020B0604020202020204" pitchFamily="34" charset="0"/>
                <a:cs typeface="Arial" panose="020B0604020202020204" pitchFamily="34" charset="0"/>
              </a:rPr>
              <a:t>se používají se k výrobě páleného vápna, cementu, drceného kameniva i pro ušlechtilou kamenickou výrobu, v metalurgii, chemickém průmyslu, papírenství a v mnoha dalších oborech</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Jemnozrnný vápenec se používá pro tiskovou techniku zvanou litografie. </a:t>
            </a:r>
          </a:p>
        </p:txBody>
      </p:sp>
    </p:spTree>
    <p:extLst>
      <p:ext uri="{BB962C8B-B14F-4D97-AF65-F5344CB8AC3E}">
        <p14:creationId xmlns:p14="http://schemas.microsoft.com/office/powerpoint/2010/main" val="40368173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02660" y="304800"/>
            <a:ext cx="8788940" cy="3477875"/>
          </a:xfrm>
          <a:prstGeom prst="rect">
            <a:avLst/>
          </a:prstGeom>
        </p:spPr>
        <p:txBody>
          <a:bodyPr wrap="square">
            <a:spAutoFit/>
          </a:bodyPr>
          <a:lstStyle/>
          <a:p>
            <a:r>
              <a:rPr lang="cs-CZ" sz="2000" b="1" dirty="0" smtClean="0">
                <a:latin typeface="Arial" panose="020B0604020202020204" pitchFamily="34" charset="0"/>
                <a:cs typeface="Arial" panose="020B0604020202020204" pitchFamily="34" charset="0"/>
              </a:rPr>
              <a:t>Mramory</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(krystalické vápence) jsou přeměněné karbonátové horniny, které vznikly rekrystalizací původních vápenců nebo méně často dolomitů (krystalické dolomity). K </a:t>
            </a:r>
            <a:r>
              <a:rPr lang="cs-CZ" sz="2000" dirty="0" smtClean="0">
                <a:latin typeface="Arial" panose="020B0604020202020204" pitchFamily="34" charset="0"/>
                <a:cs typeface="Arial" panose="020B0604020202020204" pitchFamily="34" charset="0"/>
              </a:rPr>
              <a:t>přeměně </a:t>
            </a:r>
            <a:r>
              <a:rPr lang="cs-CZ" sz="2000" dirty="0">
                <a:latin typeface="Arial" panose="020B0604020202020204" pitchFamily="34" charset="0"/>
                <a:cs typeface="Arial" panose="020B0604020202020204" pitchFamily="34" charset="0"/>
              </a:rPr>
              <a:t>dochází za vysoké teploty a tlaku. Mramory bývají hruběji zrnité než jemnozrnné vápence. </a:t>
            </a:r>
            <a:r>
              <a:rPr lang="cs-CZ" sz="2000" dirty="0" err="1">
                <a:latin typeface="Arial" panose="020B0604020202020204" pitchFamily="34" charset="0"/>
                <a:cs typeface="Arial" panose="020B0604020202020204" pitchFamily="34" charset="0"/>
              </a:rPr>
              <a:t>Kalcitické</a:t>
            </a:r>
            <a:r>
              <a:rPr lang="cs-CZ" sz="2000" dirty="0">
                <a:latin typeface="Arial" panose="020B0604020202020204" pitchFamily="34" charset="0"/>
                <a:cs typeface="Arial" panose="020B0604020202020204" pitchFamily="34" charset="0"/>
              </a:rPr>
              <a:t> mramory (krystalické vápence) obsahují více než 95 % kalcitu. Dolomitické mramory (krystalické dolomity) obsahují převážně dolomit. Kromě něj mohou obsahovat až 10% kalcitu</a:t>
            </a:r>
            <a:r>
              <a:rPr lang="cs-CZ" sz="2000" dirty="0" smtClean="0">
                <a:latin typeface="Arial" panose="020B0604020202020204" pitchFamily="34" charset="0"/>
                <a:cs typeface="Arial" panose="020B0604020202020204" pitchFamily="34" charset="0"/>
              </a:rPr>
              <a:t>.</a:t>
            </a:r>
          </a:p>
          <a:p>
            <a:r>
              <a:rPr lang="cs-CZ" sz="2000" dirty="0" smtClean="0">
                <a:latin typeface="Arial" panose="020B0604020202020204" pitchFamily="34" charset="0"/>
                <a:cs typeface="Arial" panose="020B0604020202020204" pitchFamily="34" charset="0"/>
              </a:rPr>
              <a:t>Využití: zejm. sochařství a stavebnictví, mramorový </a:t>
            </a:r>
            <a:r>
              <a:rPr lang="cs-CZ" sz="2000" dirty="0">
                <a:latin typeface="Arial" panose="020B0604020202020204" pitchFamily="34" charset="0"/>
                <a:cs typeface="Arial" panose="020B0604020202020204" pitchFamily="34" charset="0"/>
              </a:rPr>
              <a:t>prach se používá jako brusivo v brusných pastách (i v zubních), plnidlo při výrobě lesklého papíru (tzv. křídový papír), na výrobu „umělého mramoru“, přidává se do barev, plastických hmot.</a:t>
            </a:r>
            <a:endParaRPr lang="cs-CZ" sz="2000" dirty="0">
              <a:latin typeface="Arial" panose="020B0604020202020204" pitchFamily="34" charset="0"/>
              <a:cs typeface="Arial" panose="020B0604020202020204" pitchFamily="34" charset="0"/>
            </a:endParaRPr>
          </a:p>
        </p:txBody>
      </p:sp>
      <p:pic>
        <p:nvPicPr>
          <p:cNvPr id="5" name="Picture 8"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130" y="3657600"/>
            <a:ext cx="4199908" cy="2986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077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0851" y="3418227"/>
            <a:ext cx="2819400" cy="332689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04800" y="381000"/>
            <a:ext cx="8686800" cy="1292662"/>
          </a:xfrm>
          <a:prstGeom prst="rect">
            <a:avLst/>
          </a:prstGeom>
        </p:spPr>
        <p:txBody>
          <a:bodyPr wrap="square">
            <a:spAutoFit/>
          </a:bodyPr>
          <a:lstStyle/>
          <a:p>
            <a:r>
              <a:rPr lang="cs-CZ" altLang="en-US" b="1" i="1" dirty="0" err="1">
                <a:latin typeface="Arial" panose="020B0604020202020204" pitchFamily="34" charset="0"/>
                <a:cs typeface="Arial" panose="020B0604020202020204" pitchFamily="34" charset="0"/>
              </a:rPr>
              <a:t>Grafen</a:t>
            </a:r>
            <a:endParaRPr lang="cs-CZ" altLang="en-US" b="1" i="1"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je </a:t>
            </a:r>
            <a:r>
              <a:rPr lang="cs-CZ" sz="2000" dirty="0" err="1">
                <a:latin typeface="Arial" panose="020B0604020202020204" pitchFamily="34" charset="0"/>
                <a:cs typeface="Arial" panose="020B0604020202020204" pitchFamily="34" charset="0"/>
              </a:rPr>
              <a:t>supertenká</a:t>
            </a:r>
            <a:r>
              <a:rPr lang="cs-CZ" sz="2000" dirty="0">
                <a:latin typeface="Arial" panose="020B0604020202020204" pitchFamily="34" charset="0"/>
                <a:cs typeface="Arial" panose="020B0604020202020204" pitchFamily="34" charset="0"/>
              </a:rPr>
              <a:t> forma uhlíku strukturou podobná </a:t>
            </a:r>
            <a:r>
              <a:rPr lang="cs-CZ" sz="2000" dirty="0" smtClean="0">
                <a:latin typeface="Arial" panose="020B0604020202020204" pitchFamily="34" charset="0"/>
                <a:cs typeface="Arial" panose="020B0604020202020204" pitchFamily="34" charset="0"/>
              </a:rPr>
              <a:t>grafitu (tvoří </a:t>
            </a:r>
            <a:r>
              <a:rPr lang="cs-CZ" sz="2000" dirty="0">
                <a:latin typeface="Arial" panose="020B0604020202020204" pitchFamily="34" charset="0"/>
                <a:cs typeface="Arial" panose="020B0604020202020204" pitchFamily="34" charset="0"/>
              </a:rPr>
              <a:t>jej rovinná síť jedné vrstvy atomů uhlíku uspořádaných do tvaru šestiúhelníků spojených pomocí sp² vazeb. </a:t>
            </a:r>
            <a:r>
              <a:rPr lang="cs-CZ" sz="2000" dirty="0" smtClean="0">
                <a:latin typeface="Arial" panose="020B0604020202020204" pitchFamily="34" charset="0"/>
                <a:cs typeface="Arial" panose="020B0604020202020204" pitchFamily="34" charset="0"/>
              </a:rPr>
              <a:t>).</a:t>
            </a:r>
          </a:p>
        </p:txBody>
      </p:sp>
      <p:pic>
        <p:nvPicPr>
          <p:cNvPr id="10" name="Picture 2" descr="https://upload.wikimedia.org/wikipedia/commons/thumb/9/9e/Graphen.jpg/1024px-Graph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5501" y="1554916"/>
            <a:ext cx="2070100" cy="165672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96694" y="1828800"/>
            <a:ext cx="6053982" cy="923330"/>
          </a:xfrm>
          <a:prstGeom prst="rect">
            <a:avLst/>
          </a:prstGeom>
        </p:spPr>
        <p:txBody>
          <a:bodyPr wrap="square">
            <a:spAutoFit/>
          </a:bodyPr>
          <a:lstStyle/>
          <a:p>
            <a:r>
              <a:rPr lang="cs-CZ" dirty="0">
                <a:latin typeface="Arial" panose="020B0604020202020204" pitchFamily="34" charset="0"/>
                <a:cs typeface="Arial" panose="020B0604020202020204" pitchFamily="34" charset="0"/>
              </a:rPr>
              <a:t>Je elektricky vodivý  a propustný pro světlo. Dá se využít při výrobě displejů a </a:t>
            </a:r>
            <a:r>
              <a:rPr lang="cs-CZ" dirty="0" err="1">
                <a:latin typeface="Arial" panose="020B0604020202020204" pitchFamily="34" charset="0"/>
                <a:cs typeface="Arial" panose="020B0604020202020204" pitchFamily="34" charset="0"/>
              </a:rPr>
              <a:t>fotovoltaických</a:t>
            </a:r>
            <a:r>
              <a:rPr lang="cs-CZ" dirty="0">
                <a:latin typeface="Arial" panose="020B0604020202020204" pitchFamily="34" charset="0"/>
                <a:cs typeface="Arial" panose="020B0604020202020204" pitchFamily="34" charset="0"/>
              </a:rPr>
              <a:t> článků. Po </a:t>
            </a:r>
            <a:r>
              <a:rPr lang="cs-CZ" dirty="0" err="1">
                <a:latin typeface="Arial" panose="020B0604020202020204" pitchFamily="34" charset="0"/>
                <a:cs typeface="Arial" panose="020B0604020202020204" pitchFamily="34" charset="0"/>
              </a:rPr>
              <a:t>karbynu</a:t>
            </a:r>
            <a:r>
              <a:rPr lang="cs-CZ" dirty="0">
                <a:latin typeface="Arial" panose="020B0604020202020204" pitchFamily="34" charset="0"/>
                <a:cs typeface="Arial" panose="020B0604020202020204" pitchFamily="34" charset="0"/>
              </a:rPr>
              <a:t> je to nejpevnější známý materiál na světě.</a:t>
            </a:r>
            <a:endParaRPr lang="cs-CZ" altLang="en-US" dirty="0">
              <a:solidFill>
                <a:srgbClr val="FF0000"/>
              </a:solidFill>
              <a:latin typeface="Arial" panose="020B0604020202020204" pitchFamily="34" charset="0"/>
              <a:cs typeface="Arial" panose="020B0604020202020204" pitchFamily="34" charset="0"/>
            </a:endParaRPr>
          </a:p>
        </p:txBody>
      </p:sp>
      <p:sp>
        <p:nvSpPr>
          <p:cNvPr id="7" name="Obdélník 6"/>
          <p:cNvSpPr/>
          <p:nvPr/>
        </p:nvSpPr>
        <p:spPr>
          <a:xfrm>
            <a:off x="381000" y="3413523"/>
            <a:ext cx="5486400" cy="1292662"/>
          </a:xfrm>
          <a:prstGeom prst="rect">
            <a:avLst/>
          </a:prstGeom>
        </p:spPr>
        <p:txBody>
          <a:bodyPr wrap="square">
            <a:spAutoFit/>
          </a:bodyPr>
          <a:lstStyle/>
          <a:p>
            <a:r>
              <a:rPr lang="cs-CZ" b="1" i="1" dirty="0" err="1" smtClean="0">
                <a:latin typeface="Arial" panose="020B0604020202020204" pitchFamily="34" charset="0"/>
                <a:cs typeface="Arial" panose="020B0604020202020204" pitchFamily="34" charset="0"/>
              </a:rPr>
              <a:t>Karbyn</a:t>
            </a:r>
            <a:endParaRPr lang="cs-CZ" b="1" i="1"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lineární </a:t>
            </a:r>
            <a:r>
              <a:rPr lang="cs-CZ" sz="2000" dirty="0">
                <a:latin typeface="Arial" panose="020B0604020202020204" pitchFamily="34" charset="0"/>
                <a:cs typeface="Arial" panose="020B0604020202020204" pitchFamily="34" charset="0"/>
              </a:rPr>
              <a:t>řetězec atomů uhlíku držený pohromadě dvojnými nebo střídavě jedno a trojnou atomovou vazbou.</a:t>
            </a:r>
          </a:p>
        </p:txBody>
      </p:sp>
      <p:pic>
        <p:nvPicPr>
          <p:cNvPr id="151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110856"/>
            <a:ext cx="4010025"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83991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6200" y="304800"/>
            <a:ext cx="8915400" cy="4401205"/>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Perleť</a:t>
            </a:r>
            <a:r>
              <a:rPr lang="cs-CZ" sz="2000" dirty="0">
                <a:latin typeface="Arial" panose="020B0604020202020204" pitchFamily="34" charset="0"/>
                <a:cs typeface="Arial" panose="020B0604020202020204" pitchFamily="34" charset="0"/>
              </a:rPr>
              <a:t> je </a:t>
            </a:r>
            <a:r>
              <a:rPr lang="cs-CZ" sz="2000" dirty="0" smtClean="0">
                <a:latin typeface="Arial" panose="020B0604020202020204" pitchFamily="34" charset="0"/>
                <a:cs typeface="Arial" panose="020B0604020202020204" pitchFamily="34" charset="0"/>
              </a:rPr>
              <a:t>materiál</a:t>
            </a:r>
            <a:r>
              <a:rPr lang="cs-CZ" sz="2000" dirty="0">
                <a:latin typeface="Arial" panose="020B0604020202020204" pitchFamily="34" charset="0"/>
                <a:cs typeface="Arial" panose="020B0604020202020204" pitchFamily="34" charset="0"/>
              </a:rPr>
              <a:t>, který vytvářejí někteří měkkýši uvnitř svých </a:t>
            </a:r>
            <a:r>
              <a:rPr lang="cs-CZ" sz="2000" dirty="0" smtClean="0">
                <a:latin typeface="Arial" panose="020B0604020202020204" pitchFamily="34" charset="0"/>
                <a:cs typeface="Arial" panose="020B0604020202020204" pitchFamily="34" charset="0"/>
              </a:rPr>
              <a:t>schránek. Obsahuje </a:t>
            </a:r>
            <a:r>
              <a:rPr lang="cs-CZ" sz="2000" dirty="0">
                <a:latin typeface="Arial" panose="020B0604020202020204" pitchFamily="34" charset="0"/>
                <a:cs typeface="Arial" panose="020B0604020202020204" pitchFamily="34" charset="0"/>
              </a:rPr>
              <a:t>miniaturní aragonitové destičky, </a:t>
            </a:r>
            <a:r>
              <a:rPr lang="cs-CZ" sz="2000" dirty="0" smtClean="0">
                <a:latin typeface="Arial" panose="020B0604020202020204" pitchFamily="34" charset="0"/>
                <a:cs typeface="Arial" panose="020B0604020202020204" pitchFamily="34" charset="0"/>
              </a:rPr>
              <a:t>spojené </a:t>
            </a:r>
            <a:r>
              <a:rPr lang="cs-CZ" sz="2000" dirty="0">
                <a:latin typeface="Arial" panose="020B0604020202020204" pitchFamily="34" charset="0"/>
                <a:cs typeface="Arial" panose="020B0604020202020204" pitchFamily="34" charset="0"/>
              </a:rPr>
              <a:t>s </a:t>
            </a:r>
            <a:r>
              <a:rPr lang="cs-CZ" sz="2000" dirty="0" smtClean="0">
                <a:latin typeface="Arial" panose="020B0604020202020204" pitchFamily="34" charset="0"/>
                <a:cs typeface="Arial" panose="020B0604020202020204" pitchFamily="34" charset="0"/>
              </a:rPr>
              <a:t>proteinovou složkou (</a:t>
            </a:r>
            <a:r>
              <a:rPr lang="cs-CZ" sz="2000" dirty="0" err="1" smtClean="0">
                <a:latin typeface="Arial" panose="020B0604020202020204" pitchFamily="34" charset="0"/>
                <a:cs typeface="Arial" panose="020B0604020202020204" pitchFamily="34" charset="0"/>
              </a:rPr>
              <a:t>konchiolinem</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Používá se </a:t>
            </a:r>
            <a:r>
              <a:rPr lang="cs-CZ" sz="2000" dirty="0" smtClean="0">
                <a:latin typeface="Arial" panose="020B0604020202020204" pitchFamily="34" charset="0"/>
                <a:cs typeface="Arial" panose="020B0604020202020204" pitchFamily="34" charset="0"/>
              </a:rPr>
              <a:t>např. </a:t>
            </a:r>
            <a:r>
              <a:rPr lang="cs-CZ" sz="2000" dirty="0">
                <a:latin typeface="Arial" panose="020B0604020202020204" pitchFamily="34" charset="0"/>
                <a:cs typeface="Arial" panose="020B0604020202020204" pitchFamily="34" charset="0"/>
              </a:rPr>
              <a:t>ve šperkařství</a:t>
            </a:r>
            <a:endParaRPr lang="cs-CZ" sz="2000" dirty="0" smtClean="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smtClean="0">
              <a:latin typeface="Arial" panose="020B0604020202020204" pitchFamily="34" charset="0"/>
              <a:cs typeface="Arial" panose="020B0604020202020204" pitchFamily="34" charset="0"/>
            </a:endParaRPr>
          </a:p>
          <a:p>
            <a:pPr algn="just"/>
            <a:endParaRPr lang="cs-CZ" sz="2000" dirty="0" smtClean="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i="1" dirty="0" smtClean="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endParaRPr lang="cs-CZ" sz="2000" dirty="0" smtClean="0">
              <a:latin typeface="Arial" panose="020B0604020202020204" pitchFamily="34" charset="0"/>
              <a:cs typeface="Arial" panose="020B0604020202020204" pitchFamily="34" charset="0"/>
            </a:endParaRPr>
          </a:p>
          <a:p>
            <a:pPr algn="just"/>
            <a:r>
              <a:rPr lang="cs-CZ" sz="2000" b="1" dirty="0" smtClean="0">
                <a:latin typeface="Arial" panose="020B0604020202020204" pitchFamily="34" charset="0"/>
                <a:cs typeface="Arial" panose="020B0604020202020204" pitchFamily="34" charset="0"/>
              </a:rPr>
              <a:t>Perla</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vzniká z cizí částečky, která se dostane dovnitř schránky perlorodky nebo i jiného mlže (může to být zrníčko písku nebo malý cizopasník) a obalí se perletí. První vrstvu tvoří </a:t>
            </a:r>
            <a:r>
              <a:rPr lang="cs-CZ" sz="2000" dirty="0" err="1" smtClean="0">
                <a:latin typeface="Arial" panose="020B0604020202020204" pitchFamily="34" charset="0"/>
                <a:cs typeface="Arial" panose="020B0604020202020204" pitchFamily="34" charset="0"/>
              </a:rPr>
              <a:t>konchiolin</a:t>
            </a:r>
            <a:r>
              <a:rPr lang="cs-CZ" sz="2000" dirty="0">
                <a:latin typeface="Arial" panose="020B0604020202020204" pitchFamily="34" charset="0"/>
                <a:cs typeface="Arial" panose="020B0604020202020204" pitchFamily="34" charset="0"/>
              </a:rPr>
              <a:t>, který drží pohromadě následující vrstvy perleti. </a:t>
            </a:r>
          </a:p>
        </p:txBody>
      </p:sp>
      <p:pic>
        <p:nvPicPr>
          <p:cNvPr id="5" name="Picture 7"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830" y="4648200"/>
            <a:ext cx="342857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25" y="1143000"/>
            <a:ext cx="2581275" cy="221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8" name="Picture 4" descr="http://voluta.unas.cz/2001_23/stav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94" y="1230161"/>
            <a:ext cx="2394851" cy="205358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680196" y="1447800"/>
            <a:ext cx="3339604" cy="1754326"/>
          </a:xfrm>
          <a:prstGeom prst="rect">
            <a:avLst/>
          </a:prstGeom>
        </p:spPr>
        <p:txBody>
          <a:bodyPr wrap="square">
            <a:spAutoFit/>
          </a:bodyPr>
          <a:lstStyle/>
          <a:p>
            <a:r>
              <a:rPr lang="cs-CZ" b="1" dirty="0"/>
              <a:t>Skladba schránek.</a:t>
            </a:r>
            <a:r>
              <a:rPr lang="cs-CZ" dirty="0"/>
              <a:t> </a:t>
            </a:r>
            <a:r>
              <a:rPr lang="cs-CZ" dirty="0"/>
              <a:t/>
            </a:r>
            <a:br>
              <a:rPr lang="cs-CZ" dirty="0"/>
            </a:br>
            <a:r>
              <a:rPr lang="cs-CZ" dirty="0" err="1"/>
              <a:t>Periostrakum</a:t>
            </a:r>
            <a:r>
              <a:rPr lang="cs-CZ" dirty="0"/>
              <a:t> z </a:t>
            </a:r>
            <a:r>
              <a:rPr lang="cs-CZ" dirty="0" err="1" smtClean="0"/>
              <a:t>konchiolinu</a:t>
            </a:r>
            <a:r>
              <a:rPr lang="cs-CZ" dirty="0" smtClean="0"/>
              <a:t> </a:t>
            </a:r>
            <a:r>
              <a:rPr lang="cs-CZ" dirty="0"/>
              <a:t>(1). </a:t>
            </a:r>
            <a:r>
              <a:rPr lang="cs-CZ" dirty="0"/>
              <a:t/>
            </a:r>
            <a:br>
              <a:rPr lang="cs-CZ" dirty="0"/>
            </a:br>
            <a:r>
              <a:rPr lang="cs-CZ" dirty="0" err="1"/>
              <a:t>Ostrakum</a:t>
            </a:r>
            <a:r>
              <a:rPr lang="cs-CZ" dirty="0"/>
              <a:t> z kalcitu (2) a z aragonitu (3). </a:t>
            </a:r>
            <a:r>
              <a:rPr lang="cs-CZ" dirty="0"/>
              <a:t/>
            </a:r>
            <a:br>
              <a:rPr lang="cs-CZ" dirty="0"/>
            </a:br>
            <a:r>
              <a:rPr lang="cs-CZ" dirty="0" err="1"/>
              <a:t>Hypostrakum</a:t>
            </a:r>
            <a:r>
              <a:rPr lang="cs-CZ" dirty="0"/>
              <a:t> (perleťová vrstva) z aragonitu a </a:t>
            </a:r>
            <a:r>
              <a:rPr lang="cs-CZ" dirty="0" err="1" smtClean="0"/>
              <a:t>konchiolinu</a:t>
            </a:r>
            <a:r>
              <a:rPr lang="cs-CZ" dirty="0" smtClean="0"/>
              <a:t> </a:t>
            </a:r>
            <a:r>
              <a:rPr lang="cs-CZ" dirty="0"/>
              <a:t>(4). </a:t>
            </a:r>
            <a:endParaRPr lang="cs-CZ" dirty="0"/>
          </a:p>
        </p:txBody>
      </p:sp>
    </p:spTree>
    <p:extLst>
      <p:ext uri="{BB962C8B-B14F-4D97-AF65-F5344CB8AC3E}">
        <p14:creationId xmlns:p14="http://schemas.microsoft.com/office/powerpoint/2010/main" val="21383048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191311" y="228600"/>
            <a:ext cx="8915400" cy="5715000"/>
          </a:xfrm>
        </p:spPr>
        <p:txBody>
          <a:bodyPr>
            <a:noAutofit/>
          </a:bodyPr>
          <a:lstStyle/>
          <a:p>
            <a:pPr eaLnBrk="1" hangingPunct="1">
              <a:buFont typeface="Wingdings" pitchFamily="2" charset="2"/>
              <a:buNone/>
            </a:pPr>
            <a:r>
              <a:rPr lang="en-GB" altLang="en-US" sz="2000" b="1" dirty="0" err="1" smtClean="0">
                <a:latin typeface="Arial" panose="020B0604020202020204" pitchFamily="34" charset="0"/>
                <a:cs typeface="Arial" panose="020B0604020202020204" pitchFamily="34" charset="0"/>
              </a:rPr>
              <a:t>Fosgen</a:t>
            </a:r>
            <a:r>
              <a:rPr lang="en-GB" altLang="en-US" sz="2000" b="1" dirty="0" smtClean="0">
                <a:latin typeface="Arial" panose="020B0604020202020204" pitchFamily="34" charset="0"/>
                <a:cs typeface="Arial" panose="020B0604020202020204" pitchFamily="34" charset="0"/>
              </a:rPr>
              <a:t> COCl</a:t>
            </a:r>
            <a:r>
              <a:rPr lang="en-GB" altLang="en-US" sz="2000" b="1" baseline="-25000" dirty="0" smtClean="0">
                <a:latin typeface="Arial" panose="020B0604020202020204" pitchFamily="34" charset="0"/>
                <a:cs typeface="Arial" panose="020B0604020202020204" pitchFamily="34" charset="0"/>
              </a:rPr>
              <a:t>2</a:t>
            </a:r>
            <a:r>
              <a:rPr lang="en-GB" altLang="en-US" sz="2000" b="1" dirty="0" smtClean="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chlorid</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karbonylu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dichlorid</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kys</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uhli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ité</a:t>
            </a:r>
            <a:r>
              <a:rPr lang="en-GB" altLang="en-US" sz="2000" dirty="0" smtClean="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CO + Cl</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COCl</a:t>
            </a:r>
            <a:r>
              <a:rPr lang="en-GB" altLang="en-US" sz="2000" baseline="-25000" dirty="0" smtClean="0">
                <a:latin typeface="Arial" panose="020B0604020202020204" pitchFamily="34" charset="0"/>
                <a:cs typeface="Arial" panose="020B0604020202020204" pitchFamily="34" charset="0"/>
              </a:rPr>
              <a:t>2</a:t>
            </a:r>
          </a:p>
          <a:p>
            <a:pPr eaLnBrk="1" hangingPunct="1">
              <a:buFontTx/>
              <a:buChar char="-"/>
            </a:pPr>
            <a:r>
              <a:rPr lang="en-GB" altLang="en-US" sz="2000" dirty="0" err="1" smtClean="0">
                <a:latin typeface="Arial" panose="020B0604020202020204" pitchFamily="34" charset="0"/>
                <a:cs typeface="Arial" panose="020B0604020202020204" pitchFamily="34" charset="0"/>
              </a:rPr>
              <a:t>prudce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jedovatý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dusivý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plyn</a:t>
            </a:r>
            <a:r>
              <a:rPr lang="en-GB" altLang="en-US" sz="2000" dirty="0" smtClean="0">
                <a:latin typeface="Arial" panose="020B0604020202020204" pitchFamily="34" charset="0"/>
                <a:cs typeface="Arial" panose="020B0604020202020204" pitchFamily="34" charset="0"/>
              </a:rPr>
              <a:t> (v 1.sv</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t</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válce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použit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jako</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bojová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látka</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páchnoucí po shnilém ovoci</a:t>
            </a:r>
            <a:r>
              <a:rPr lang="en-GB" altLang="en-US" sz="2000" dirty="0" smtClean="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a:p>
            <a:pPr eaLnBrk="1" hangingPunct="1">
              <a:buFontTx/>
              <a:buChar char="-"/>
            </a:pPr>
            <a:r>
              <a:rPr lang="en-GB" altLang="en-US" sz="2000" dirty="0" err="1" smtClean="0">
                <a:latin typeface="Arial" panose="020B0604020202020204" pitchFamily="34" charset="0"/>
                <a:cs typeface="Arial" panose="020B0604020202020204" pitchFamily="34" charset="0"/>
              </a:rPr>
              <a:t>používá</a:t>
            </a:r>
            <a:r>
              <a:rPr lang="en-GB" altLang="en-US" sz="2000" dirty="0" smtClean="0">
                <a:latin typeface="Arial" panose="020B0604020202020204" pitchFamily="34" charset="0"/>
                <a:cs typeface="Arial" panose="020B0604020202020204" pitchFamily="34" charset="0"/>
              </a:rPr>
              <a:t> se k </a:t>
            </a:r>
            <a:r>
              <a:rPr lang="en-GB" altLang="en-US" sz="2000" dirty="0" err="1" smtClean="0">
                <a:latin typeface="Arial" panose="020B0604020202020204" pitchFamily="34" charset="0"/>
                <a:cs typeface="Arial" panose="020B0604020202020204" pitchFamily="34" charset="0"/>
              </a:rPr>
              <a:t>syntézám</a:t>
            </a:r>
            <a:r>
              <a:rPr lang="en-GB" altLang="en-US" sz="2000" dirty="0" smtClean="0">
                <a:latin typeface="Arial" panose="020B0604020202020204" pitchFamily="34" charset="0"/>
                <a:cs typeface="Arial" panose="020B0604020202020204" pitchFamily="34" charset="0"/>
              </a:rPr>
              <a:t> v org. </a:t>
            </a:r>
            <a:r>
              <a:rPr lang="en-GB" altLang="en-US" sz="2000" dirty="0" err="1" smtClean="0">
                <a:latin typeface="Arial" panose="020B0604020202020204" pitchFamily="34" charset="0"/>
                <a:cs typeface="Arial" panose="020B0604020202020204" pitchFamily="34" charset="0"/>
              </a:rPr>
              <a:t>chemii</a:t>
            </a:r>
            <a:r>
              <a:rPr lang="cs-CZ" altLang="en-US" sz="2000" dirty="0" smtClean="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smtClean="0">
                <a:latin typeface="Arial" panose="020B0604020202020204" pitchFamily="34" charset="0"/>
                <a:cs typeface="Arial" panose="020B0604020202020204" pitchFamily="34" charset="0"/>
              </a:rPr>
              <a:t>Kyselina</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mraven</a:t>
            </a:r>
            <a:r>
              <a:rPr lang="cs-CZ" altLang="en-US" sz="2000" b="1" dirty="0" smtClean="0">
                <a:latin typeface="Arial" panose="020B0604020202020204" pitchFamily="34" charset="0"/>
                <a:cs typeface="Arial" panose="020B0604020202020204" pitchFamily="34" charset="0"/>
              </a:rPr>
              <a:t>č</a:t>
            </a:r>
            <a:r>
              <a:rPr lang="en-GB" altLang="en-US" sz="2000" b="1" dirty="0" smtClean="0">
                <a:latin typeface="Arial" panose="020B0604020202020204" pitchFamily="34" charset="0"/>
                <a:cs typeface="Arial" panose="020B0604020202020204" pitchFamily="34" charset="0"/>
              </a:rPr>
              <a:t>í HCOOH</a:t>
            </a: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bezbarvá</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štip</a:t>
            </a:r>
            <a:r>
              <a:rPr lang="en-GB" altLang="en-US" sz="2000" dirty="0" err="1" smtClean="0">
                <a:latin typeface="Arial" panose="020B0604020202020204" pitchFamily="34" charset="0"/>
                <a:cs typeface="Arial" panose="020B0604020202020204" pitchFamily="34" charset="0"/>
              </a:rPr>
              <a:t>lav</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páchnoucí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kapalina</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edn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silná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jednosyt</a:t>
            </a:r>
            <a:r>
              <a:rPr lang="cs-CZ" altLang="en-US" sz="2000" dirty="0" err="1" smtClean="0">
                <a:latin typeface="Arial" panose="020B0604020202020204" pitchFamily="34" charset="0"/>
                <a:cs typeface="Arial" panose="020B0604020202020204" pitchFamily="34" charset="0"/>
              </a:rPr>
              <a:t>ná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kyselina</a:t>
            </a:r>
            <a:r>
              <a:rPr lang="en-GB" altLang="en-US" sz="2000" dirty="0" smtClean="0">
                <a:latin typeface="Arial" panose="020B0604020202020204" pitchFamily="34" charset="0"/>
                <a:cs typeface="Arial" panose="020B0604020202020204" pitchFamily="34" charset="0"/>
              </a:rPr>
              <a:t>, s </a:t>
            </a:r>
            <a:r>
              <a:rPr lang="en-GB" altLang="en-US" sz="2000" dirty="0" err="1" smtClean="0">
                <a:latin typeface="Arial" panose="020B0604020202020204" pitchFamily="34" charset="0"/>
                <a:cs typeface="Arial" panose="020B0604020202020204" pitchFamily="34" charset="0"/>
              </a:rPr>
              <a:t>vodou</a:t>
            </a:r>
            <a:r>
              <a:rPr lang="en-GB" altLang="en-US" sz="2000" dirty="0" smtClean="0">
                <a:latin typeface="Arial" panose="020B0604020202020204" pitchFamily="34" charset="0"/>
                <a:cs typeface="Arial" panose="020B0604020202020204" pitchFamily="34" charset="0"/>
              </a:rPr>
              <a:t> se </a:t>
            </a:r>
            <a:r>
              <a:rPr lang="en-GB" altLang="en-US" sz="2000" dirty="0" err="1" smtClean="0">
                <a:latin typeface="Arial" panose="020B0604020202020204" pitchFamily="34" charset="0"/>
                <a:cs typeface="Arial" panose="020B0604020202020204" pitchFamily="34" charset="0"/>
              </a:rPr>
              <a:t>mísí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neomezen</a:t>
            </a:r>
            <a:r>
              <a:rPr lang="cs-CZ" altLang="en-US" sz="2000" dirty="0" smtClean="0">
                <a:latin typeface="Arial" panose="020B0604020202020204" pitchFamily="34" charset="0"/>
                <a:cs typeface="Arial" panose="020B0604020202020204" pitchFamily="34" charset="0"/>
              </a:rPr>
              <a:t>ě</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teplem</a:t>
            </a:r>
            <a:r>
              <a:rPr lang="en-GB" altLang="en-US" sz="2000" dirty="0" smtClean="0">
                <a:latin typeface="Arial" panose="020B0604020202020204" pitchFamily="34" charset="0"/>
                <a:cs typeface="Arial" panose="020B0604020202020204" pitchFamily="34" charset="0"/>
              </a:rPr>
              <a:t> se </a:t>
            </a:r>
            <a:r>
              <a:rPr lang="en-GB" altLang="en-US" sz="2000" dirty="0" err="1" smtClean="0">
                <a:latin typeface="Arial" panose="020B0604020202020204" pitchFamily="34" charset="0"/>
                <a:cs typeface="Arial" panose="020B0604020202020204" pitchFamily="34" charset="0"/>
              </a:rPr>
              <a:t>rozkládá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na</a:t>
            </a:r>
            <a:r>
              <a:rPr lang="en-GB" altLang="en-US" sz="2000" dirty="0" smtClean="0">
                <a:latin typeface="Arial" panose="020B0604020202020204" pitchFamily="34" charset="0"/>
                <a:cs typeface="Arial" panose="020B0604020202020204" pitchFamily="34" charset="0"/>
              </a:rPr>
              <a:t> CO a 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O</a:t>
            </a:r>
            <a:endParaRPr lang="cs-CZ" altLang="en-US" sz="2000" dirty="0" smtClean="0">
              <a:latin typeface="Arial" panose="020B0604020202020204" pitchFamily="34" charset="0"/>
              <a:cs typeface="Arial" panose="020B0604020202020204" pitchFamily="34" charset="0"/>
            </a:endParaRPr>
          </a:p>
        </p:txBody>
      </p:sp>
      <p:pic>
        <p:nvPicPr>
          <p:cNvPr id="58370"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1828800"/>
            <a:ext cx="2843944" cy="1794055"/>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966" y="4734285"/>
            <a:ext cx="2227634" cy="176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8551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284807" y="381000"/>
            <a:ext cx="8610600" cy="4525963"/>
          </a:xfrm>
        </p:spPr>
        <p:txBody>
          <a:bodyPr>
            <a:normAutofit/>
          </a:bodyPr>
          <a:lstStyle/>
          <a:p>
            <a:pPr eaLnBrk="1" hangingPunct="1">
              <a:buFont typeface="Wingdings" pitchFamily="2" charset="2"/>
              <a:buNone/>
            </a:pPr>
            <a:r>
              <a:rPr lang="en-GB" altLang="en-US" sz="2000" b="1" dirty="0" err="1" smtClean="0">
                <a:latin typeface="Arial" panose="020B0604020202020204" pitchFamily="34" charset="0"/>
                <a:cs typeface="Arial" panose="020B0604020202020204" pitchFamily="34" charset="0"/>
              </a:rPr>
              <a:t>Kyselina</a:t>
            </a:r>
            <a:r>
              <a:rPr lang="en-GB" altLang="en-US" sz="2000" b="1" dirty="0" smtClean="0">
                <a:latin typeface="Arial" panose="020B0604020202020204" pitchFamily="34" charset="0"/>
                <a:cs typeface="Arial" panose="020B0604020202020204" pitchFamily="34" charset="0"/>
              </a:rPr>
              <a:t> š</a:t>
            </a:r>
            <a:r>
              <a:rPr lang="cs-CZ" altLang="en-US" sz="2000" b="1" dirty="0" smtClean="0">
                <a:latin typeface="Arial" panose="020B0604020202020204" pitchFamily="34" charset="0"/>
                <a:cs typeface="Arial" panose="020B0604020202020204" pitchFamily="34" charset="0"/>
              </a:rPr>
              <a:t>ť</a:t>
            </a:r>
            <a:r>
              <a:rPr lang="en-GB" altLang="en-US" sz="2000" b="1" dirty="0" err="1" smtClean="0">
                <a:latin typeface="Arial" panose="020B0604020202020204" pitchFamily="34" charset="0"/>
                <a:cs typeface="Arial" panose="020B0604020202020204" pitchFamily="34" charset="0"/>
              </a:rPr>
              <a:t>avelová</a:t>
            </a:r>
            <a:r>
              <a:rPr lang="en-GB"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oxalová</a:t>
            </a:r>
            <a:r>
              <a:rPr lang="en-GB" altLang="en-US" sz="2000" b="1"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(COOH)</a:t>
            </a:r>
            <a:r>
              <a:rPr lang="en-GB" altLang="en-US" sz="2000" baseline="-25000" dirty="0" smtClean="0">
                <a:latin typeface="Arial" panose="020B0604020202020204" pitchFamily="34" charset="0"/>
                <a:cs typeface="Arial" panose="020B0604020202020204" pitchFamily="34" charset="0"/>
              </a:rPr>
              <a:t>2</a:t>
            </a:r>
            <a:r>
              <a:rPr lang="cs-CZ" altLang="en-US" sz="2000" baseline="-25000" dirty="0" smtClean="0">
                <a:latin typeface="Arial" panose="020B0604020202020204" pitchFamily="34" charset="0"/>
                <a:cs typeface="Arial" panose="020B0604020202020204" pitchFamily="34" charset="0"/>
              </a:rPr>
              <a:t> </a:t>
            </a:r>
            <a:endParaRPr lang="en-US"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kryst</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látka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rozkládající</a:t>
            </a:r>
            <a:r>
              <a:rPr lang="en-GB" altLang="en-US" sz="2000" dirty="0" smtClean="0">
                <a:latin typeface="Arial" panose="020B0604020202020204" pitchFamily="34" charset="0"/>
                <a:cs typeface="Arial" panose="020B0604020202020204" pitchFamily="34" charset="0"/>
              </a:rPr>
              <a:t> se </a:t>
            </a:r>
            <a:r>
              <a:rPr lang="en-GB" altLang="en-US" sz="2000" dirty="0" err="1" smtClean="0">
                <a:latin typeface="Arial" panose="020B0604020202020204" pitchFamily="34" charset="0"/>
                <a:cs typeface="Arial" panose="020B0604020202020204" pitchFamily="34" charset="0"/>
              </a:rPr>
              <a:t>teplem</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dehydrat</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inidly</a:t>
            </a:r>
            <a:r>
              <a:rPr lang="en-GB" altLang="en-US" sz="2000" dirty="0" smtClean="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(COOH)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CO</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 CO + 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O</a:t>
            </a:r>
            <a:endParaRPr lang="en-US"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edn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silná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kyselina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jedovatá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látka</a:t>
            </a:r>
            <a:r>
              <a:rPr lang="en-GB" altLang="en-US" sz="2000" dirty="0" smtClean="0">
                <a:latin typeface="Arial" panose="020B0604020202020204" pitchFamily="34" charset="0"/>
                <a:cs typeface="Arial" panose="020B0604020202020204" pitchFamily="34" charset="0"/>
              </a:rPr>
              <a:t>, z </a:t>
            </a:r>
            <a:r>
              <a:rPr lang="en-GB" altLang="en-US" sz="2000" dirty="0" err="1" smtClean="0">
                <a:latin typeface="Arial" panose="020B0604020202020204" pitchFamily="34" charset="0"/>
                <a:cs typeface="Arial" panose="020B0604020202020204" pitchFamily="34" charset="0"/>
              </a:rPr>
              <a:t>vod</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roztok</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krystalizuje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jako</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dihydrát</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dob</a:t>
            </a:r>
            <a:r>
              <a:rPr lang="cs-CZ" altLang="en-US" sz="2000" dirty="0" smtClean="0">
                <a:latin typeface="Arial" panose="020B0604020202020204" pitchFamily="34" charset="0"/>
                <a:cs typeface="Arial" panose="020B0604020202020204" pitchFamily="34" charset="0"/>
              </a:rPr>
              <a:t>ř</a:t>
            </a:r>
            <a:r>
              <a:rPr lang="en-GB" altLang="en-US" sz="2000" dirty="0" smtClean="0">
                <a:latin typeface="Arial" panose="020B0604020202020204" pitchFamily="34" charset="0"/>
                <a:cs typeface="Arial" panose="020B0604020202020204" pitchFamily="34" charset="0"/>
              </a:rPr>
              <a:t>e </a:t>
            </a:r>
            <a:r>
              <a:rPr lang="en-GB" altLang="en-US" sz="2000" dirty="0" err="1" smtClean="0">
                <a:latin typeface="Arial" panose="020B0604020202020204" pitchFamily="34" charset="0"/>
                <a:cs typeface="Arial" panose="020B0604020202020204" pitchFamily="34" charset="0"/>
              </a:rPr>
              <a:t>definované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krystaly</a:t>
            </a:r>
            <a:r>
              <a:rPr lang="en-GB" altLang="en-US" sz="2000" dirty="0" smtClean="0">
                <a:latin typeface="Arial" panose="020B0604020202020204" pitchFamily="34" charset="0"/>
                <a:cs typeface="Arial" panose="020B0604020202020204" pitchFamily="34" charset="0"/>
              </a:rPr>
              <a:t> </a:t>
            </a:r>
          </a:p>
          <a:p>
            <a:pPr eaLnBrk="1" hangingPunct="1">
              <a:buFont typeface="Wingdings" pitchFamily="2" charset="2"/>
              <a:buNone/>
            </a:pPr>
            <a:r>
              <a:rPr lang="en-GB" altLang="en-US" sz="2000" dirty="0">
                <a:latin typeface="Arial" panose="020B0604020202020204" pitchFamily="34" charset="0"/>
                <a:cs typeface="Arial" panose="020B0604020202020204" pitchFamily="34" charset="0"/>
                <a:sym typeface="Symbol" pitchFamily="18" charset="2"/>
              </a:rPr>
              <a:t> </a:t>
            </a:r>
            <a:r>
              <a:rPr lang="en-GB" altLang="en-US" sz="2000" dirty="0" smtClean="0">
                <a:latin typeface="Arial" panose="020B0604020202020204" pitchFamily="34" charset="0"/>
                <a:cs typeface="Arial" panose="020B0604020202020204" pitchFamily="34" charset="0"/>
                <a:sym typeface="Symbol" pitchFamily="18" charset="2"/>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odm</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rný</a:t>
            </a:r>
            <a:r>
              <a:rPr lang="en-GB" altLang="en-US" sz="2000" dirty="0" smtClean="0">
                <a:latin typeface="Arial" panose="020B0604020202020204" pitchFamily="34" charset="0"/>
                <a:cs typeface="Arial" panose="020B0604020202020204" pitchFamily="34" charset="0"/>
              </a:rPr>
              <a:t> standard pro </a:t>
            </a:r>
            <a:r>
              <a:rPr lang="en-GB" altLang="en-US" sz="2000" dirty="0" err="1" smtClean="0">
                <a:latin typeface="Arial" panose="020B0604020202020204" pitchFamily="34" charset="0"/>
                <a:cs typeface="Arial" panose="020B0604020202020204" pitchFamily="34" charset="0"/>
              </a:rPr>
              <a:t>acidobazické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titrace</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en-US"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smtClean="0">
                <a:latin typeface="Arial" panose="020B0604020202020204" pitchFamily="34" charset="0"/>
                <a:cs typeface="Arial" panose="020B0604020202020204" pitchFamily="34" charset="0"/>
              </a:rPr>
              <a:t>š</a:t>
            </a:r>
            <a:r>
              <a:rPr lang="cs-CZ" altLang="en-US" sz="2000" b="1" dirty="0" smtClean="0">
                <a:latin typeface="Arial" panose="020B0604020202020204" pitchFamily="34" charset="0"/>
                <a:cs typeface="Arial" panose="020B0604020202020204" pitchFamily="34" charset="0"/>
              </a:rPr>
              <a:t>ť</a:t>
            </a:r>
            <a:r>
              <a:rPr lang="en-GB" altLang="en-US" sz="2000" b="1" dirty="0" err="1" smtClean="0">
                <a:latin typeface="Arial" panose="020B0604020202020204" pitchFamily="34" charset="0"/>
                <a:cs typeface="Arial" panose="020B0604020202020204" pitchFamily="34" charset="0"/>
              </a:rPr>
              <a:t>avelany</a:t>
            </a:r>
            <a:endParaRPr lang="en-GB" altLang="en-US" sz="2000" b="1"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š</a:t>
            </a:r>
            <a:r>
              <a:rPr lang="cs-CZ" altLang="en-US" sz="2000" dirty="0" smtClean="0">
                <a:latin typeface="Arial" panose="020B0604020202020204" pitchFamily="34" charset="0"/>
                <a:cs typeface="Arial" panose="020B0604020202020204" pitchFamily="34" charset="0"/>
              </a:rPr>
              <a:t>ť</a:t>
            </a:r>
            <a:r>
              <a:rPr lang="en-GB" altLang="en-US" sz="2000" dirty="0" err="1" smtClean="0">
                <a:latin typeface="Arial" panose="020B0604020202020204" pitchFamily="34" charset="0"/>
                <a:cs typeface="Arial" panose="020B0604020202020204" pitchFamily="34" charset="0"/>
              </a:rPr>
              <a:t>avelany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alk</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kov</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vod</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dob</a:t>
            </a:r>
            <a:r>
              <a:rPr lang="cs-CZ" altLang="en-US" sz="2000" dirty="0" smtClean="0">
                <a:latin typeface="Arial" panose="020B0604020202020204" pitchFamily="34" charset="0"/>
                <a:cs typeface="Arial" panose="020B0604020202020204" pitchFamily="34" charset="0"/>
              </a:rPr>
              <a:t>ř</a:t>
            </a:r>
            <a:r>
              <a:rPr lang="en-GB" altLang="en-US" sz="2000" dirty="0" smtClean="0">
                <a:latin typeface="Arial" panose="020B0604020202020204" pitchFamily="34" charset="0"/>
                <a:cs typeface="Arial" panose="020B0604020202020204" pitchFamily="34" charset="0"/>
              </a:rPr>
              <a:t>e </a:t>
            </a:r>
            <a:r>
              <a:rPr lang="en-GB" altLang="en-US" sz="2000" dirty="0" err="1" smtClean="0">
                <a:latin typeface="Arial" panose="020B0604020202020204" pitchFamily="34" charset="0"/>
                <a:cs typeface="Arial" panose="020B0604020202020204" pitchFamily="34" charset="0"/>
              </a:rPr>
              <a:t>rozpustné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ostatní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nerozpustné</a:t>
            </a:r>
            <a:endParaRPr lang="cs-CZ" altLang="en-US" sz="2000" dirty="0" smtClean="0">
              <a:latin typeface="Arial" panose="020B0604020202020204" pitchFamily="34" charset="0"/>
              <a:cs typeface="Arial" panose="020B0604020202020204" pitchFamily="34" charset="0"/>
            </a:endParaRPr>
          </a:p>
        </p:txBody>
      </p:sp>
      <p:pic>
        <p:nvPicPr>
          <p:cNvPr id="57346"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212336"/>
            <a:ext cx="2875607" cy="2415510"/>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Zobrazit zdrojový obráz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776962"/>
            <a:ext cx="1966694" cy="1091186"/>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descr="Zobrazit zdroj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860" y="4114800"/>
            <a:ext cx="3220680" cy="2415510"/>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descr="Zobrazit zdrojový obráz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981200"/>
            <a:ext cx="2076860" cy="157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8576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2771" name="Rectangle 3"/>
          <p:cNvSpPr>
            <a:spLocks noGrp="1" noChangeArrowheads="1"/>
          </p:cNvSpPr>
          <p:nvPr>
            <p:ph type="body" sz="half" idx="1"/>
          </p:nvPr>
        </p:nvSpPr>
        <p:spPr>
          <a:xfrm>
            <a:off x="37289" y="76200"/>
            <a:ext cx="8991600" cy="5534025"/>
          </a:xfrm>
        </p:spPr>
        <p:txBody>
          <a:bodyPr>
            <a:normAutofit/>
          </a:bodyPr>
          <a:lstStyle/>
          <a:p>
            <a:pPr marL="0" indent="0" eaLnBrk="1" hangingPunct="1">
              <a:buNone/>
            </a:pPr>
            <a:r>
              <a:rPr lang="en-GB" altLang="en-US" sz="2000" b="1" dirty="0" smtClean="0">
                <a:latin typeface="Arial" panose="020B0604020202020204" pitchFamily="34" charset="0"/>
                <a:cs typeface="Arial" panose="020B0604020202020204" pitchFamily="34" charset="0"/>
              </a:rPr>
              <a:t>K</a:t>
            </a:r>
            <a:r>
              <a:rPr lang="cs-CZ" altLang="en-US" sz="2000" b="1" dirty="0" smtClean="0">
                <a:latin typeface="Arial" panose="020B0604020202020204" pitchFamily="34" charset="0"/>
                <a:cs typeface="Arial" panose="020B0604020202020204" pitchFamily="34" charset="0"/>
              </a:rPr>
              <a:t>ř</a:t>
            </a:r>
            <a:r>
              <a:rPr lang="en-GB" altLang="en-US" sz="2000" b="1" dirty="0" err="1" smtClean="0">
                <a:latin typeface="Arial" panose="020B0604020202020204" pitchFamily="34" charset="0"/>
                <a:cs typeface="Arial" panose="020B0604020202020204" pitchFamily="34" charset="0"/>
              </a:rPr>
              <a:t>emík</a:t>
            </a:r>
            <a:endParaRPr lang="en-GB" altLang="en-US" sz="2000" u="sng"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en-US"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b="1" dirty="0" smtClean="0">
                <a:latin typeface="Arial" panose="020B0604020202020204" pitchFamily="34" charset="0"/>
                <a:cs typeface="Arial" panose="020B0604020202020204" pitchFamily="34" charset="0"/>
              </a:rPr>
              <a:t>Oxid křemičitý SiO</a:t>
            </a:r>
            <a:r>
              <a:rPr lang="cs-CZ" altLang="en-US" sz="2000" b="1" baseline="-25000" dirty="0" smtClean="0">
                <a:latin typeface="Arial" panose="020B0604020202020204" pitchFamily="34" charset="0"/>
                <a:cs typeface="Arial" panose="020B0604020202020204" pitchFamily="34" charset="0"/>
              </a:rPr>
              <a:t>2</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 krystal. netěkavá, ve vodě nerozpustná látka, poskytuje řadu </a:t>
            </a:r>
            <a:r>
              <a:rPr lang="cs-CZ" altLang="en-US" sz="2000" dirty="0" smtClean="0">
                <a:latin typeface="Arial" panose="020B0604020202020204" pitchFamily="34" charset="0"/>
                <a:cs typeface="Arial" panose="020B0604020202020204" pitchFamily="34" charset="0"/>
              </a:rPr>
              <a:t>krystalových </a:t>
            </a:r>
            <a:r>
              <a:rPr lang="cs-CZ" altLang="en-US" sz="2000" dirty="0" smtClean="0">
                <a:latin typeface="Arial" panose="020B0604020202020204" pitchFamily="34" charset="0"/>
                <a:cs typeface="Arial" panose="020B0604020202020204" pitchFamily="34" charset="0"/>
              </a:rPr>
              <a:t>modifikací, chemicky velmi odolná látka (z kyselin se rozpouští jen v HF)</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p>
        </p:txBody>
      </p:sp>
      <p:pic>
        <p:nvPicPr>
          <p:cNvPr id="3"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588" y="2146146"/>
            <a:ext cx="3599059" cy="307598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152400" y="5257800"/>
            <a:ext cx="8763000" cy="1477328"/>
          </a:xfrm>
          <a:prstGeom prst="rect">
            <a:avLst/>
          </a:prstGeom>
        </p:spPr>
        <p:txBody>
          <a:bodyPr wrap="square">
            <a:spAutoFit/>
          </a:bodyPr>
          <a:lstStyle/>
          <a:p>
            <a:r>
              <a:rPr lang="cs-CZ" altLang="en-US" dirty="0">
                <a:latin typeface="Arial" panose="020B0604020202020204" pitchFamily="34" charset="0"/>
                <a:cs typeface="Arial" panose="020B0604020202020204" pitchFamily="34" charset="0"/>
              </a:rPr>
              <a:t>- tavením s hydroxidy alk. kovů vznikají křemičitany:</a:t>
            </a:r>
          </a:p>
          <a:p>
            <a:pPr algn="ctr"/>
            <a:r>
              <a:rPr lang="cs-CZ" altLang="en-US" dirty="0">
                <a:latin typeface="Arial" panose="020B0604020202020204" pitchFamily="34" charset="0"/>
                <a:cs typeface="Arial" panose="020B0604020202020204" pitchFamily="34" charset="0"/>
              </a:rPr>
              <a:t>	SiO</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 + 2KOH </a:t>
            </a:r>
            <a:r>
              <a:rPr lang="cs-CZ" altLang="en-US" dirty="0">
                <a:latin typeface="Arial" panose="020B0604020202020204" pitchFamily="34" charset="0"/>
                <a:cs typeface="Arial" panose="020B0604020202020204" pitchFamily="34" charset="0"/>
                <a:sym typeface="Symbol" pitchFamily="18" charset="2"/>
              </a:rPr>
              <a:t></a:t>
            </a:r>
            <a:r>
              <a:rPr lang="cs-CZ" altLang="en-US" dirty="0">
                <a:latin typeface="Arial" panose="020B0604020202020204" pitchFamily="34" charset="0"/>
                <a:cs typeface="Arial" panose="020B0604020202020204" pitchFamily="34" charset="0"/>
              </a:rPr>
              <a:t> K</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SiO</a:t>
            </a:r>
            <a:r>
              <a:rPr lang="cs-CZ" altLang="en-US" baseline="-25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 + H</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O </a:t>
            </a:r>
          </a:p>
          <a:p>
            <a:r>
              <a:rPr lang="cs-CZ" altLang="en-US" dirty="0">
                <a:latin typeface="Arial" panose="020B0604020202020204" pitchFamily="34" charset="0"/>
                <a:cs typeface="Arial" panose="020B0604020202020204" pitchFamily="34" charset="0"/>
              </a:rPr>
              <a:t>	- křemičitany alk. kovů rozpustné ve vodě, ostatní nerozpustné, chemicky odolné látky</a:t>
            </a:r>
          </a:p>
          <a:p>
            <a:r>
              <a:rPr lang="cs-CZ" altLang="en-US" dirty="0">
                <a:latin typeface="Arial" panose="020B0604020202020204" pitchFamily="34" charset="0"/>
                <a:cs typeface="Arial" panose="020B0604020202020204" pitchFamily="34" charset="0"/>
              </a:rPr>
              <a:t>	- křemičitany jsou soli velmi slabé  </a:t>
            </a:r>
            <a:r>
              <a:rPr lang="cs-CZ" altLang="en-US" b="1" dirty="0">
                <a:latin typeface="Arial" panose="020B0604020202020204" pitchFamily="34" charset="0"/>
                <a:cs typeface="Arial" panose="020B0604020202020204" pitchFamily="34" charset="0"/>
              </a:rPr>
              <a:t>kyseliny křemičité </a:t>
            </a:r>
            <a:r>
              <a:rPr lang="cs-CZ" altLang="en-US" dirty="0">
                <a:latin typeface="Arial" panose="020B0604020202020204" pitchFamily="34" charset="0"/>
                <a:cs typeface="Arial" panose="020B0604020202020204" pitchFamily="34" charset="0"/>
              </a:rPr>
              <a:t>- SiO</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a:t>
            </a:r>
            <a:r>
              <a:rPr lang="cs-CZ" altLang="en-US" baseline="-25000" dirty="0">
                <a:latin typeface="Arial" panose="020B0604020202020204" pitchFamily="34" charset="0"/>
                <a:cs typeface="Arial" panose="020B0604020202020204" pitchFamily="34" charset="0"/>
              </a:rPr>
              <a:t> </a:t>
            </a:r>
            <a:r>
              <a:rPr lang="cs-CZ" altLang="en-US" dirty="0">
                <a:latin typeface="Arial" panose="020B0604020202020204" pitchFamily="34" charset="0"/>
                <a:cs typeface="Arial" panose="020B0604020202020204" pitchFamily="34" charset="0"/>
                <a:sym typeface="Symbol" pitchFamily="18" charset="2"/>
              </a:rPr>
              <a:t>x</a:t>
            </a:r>
            <a:r>
              <a:rPr lang="cs-CZ" altLang="en-US" dirty="0">
                <a:latin typeface="Arial" panose="020B0604020202020204" pitchFamily="34" charset="0"/>
                <a:cs typeface="Arial" panose="020B0604020202020204" pitchFamily="34" charset="0"/>
              </a:rPr>
              <a:t>H</a:t>
            </a:r>
            <a:r>
              <a:rPr lang="cs-CZ" altLang="en-US" baseline="-25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O </a:t>
            </a:r>
          </a:p>
        </p:txBody>
      </p:sp>
      <p:sp>
        <p:nvSpPr>
          <p:cNvPr id="4" name="Obdélník 3"/>
          <p:cNvSpPr/>
          <p:nvPr/>
        </p:nvSpPr>
        <p:spPr>
          <a:xfrm>
            <a:off x="216896" y="2054930"/>
            <a:ext cx="4812304" cy="1015663"/>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V přírodě jej nacházíme nejčastěji ve formě </a:t>
            </a:r>
            <a:r>
              <a:rPr lang="el-GR" sz="2000" dirty="0">
                <a:latin typeface="Arial" panose="020B0604020202020204" pitchFamily="34" charset="0"/>
                <a:cs typeface="Arial" panose="020B0604020202020204" pitchFamily="34" charset="0"/>
              </a:rPr>
              <a:t>α-</a:t>
            </a:r>
            <a:r>
              <a:rPr lang="cs-CZ" sz="2000" dirty="0">
                <a:latin typeface="Arial" panose="020B0604020202020204" pitchFamily="34" charset="0"/>
                <a:cs typeface="Arial" panose="020B0604020202020204" pitchFamily="34" charset="0"/>
              </a:rPr>
              <a:t>křemene, který je součástí např. žuly a pískovce</a:t>
            </a:r>
            <a:r>
              <a:rPr lang="cs-CZ" sz="2000" dirty="0" smtClean="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pic>
        <p:nvPicPr>
          <p:cNvPr id="94213" name="Picture 5" descr="https://upload.wikimedia.org/wikipedia/commons/e/e8/SiO2repea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096" y="2895600"/>
            <a:ext cx="3078804" cy="194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6962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228600" y="152400"/>
            <a:ext cx="8839200" cy="4525963"/>
          </a:xfrm>
        </p:spPr>
        <p:txBody>
          <a:bodyPr>
            <a:normAutofit lnSpcReduction="10000"/>
          </a:bodyPr>
          <a:lstStyle/>
          <a:p>
            <a:pPr eaLnBrk="1" hangingPunct="1">
              <a:buFont typeface="Wingdings" pitchFamily="2" charset="2"/>
              <a:buNone/>
            </a:pPr>
            <a:r>
              <a:rPr lang="en-GB" altLang="en-US" sz="2000" b="1" dirty="0" smtClean="0">
                <a:latin typeface="Arial" panose="020B0604020202020204" pitchFamily="34" charset="0"/>
                <a:cs typeface="Arial" panose="020B0604020202020204" pitchFamily="34" charset="0"/>
              </a:rPr>
              <a:t>SiO</a:t>
            </a:r>
            <a:r>
              <a:rPr lang="en-GB" altLang="en-US" sz="2000" b="1" baseline="-25000" dirty="0" smtClean="0">
                <a:latin typeface="Arial" panose="020B0604020202020204" pitchFamily="34" charset="0"/>
                <a:cs typeface="Arial" panose="020B0604020202020204" pitchFamily="34" charset="0"/>
              </a:rPr>
              <a:t>2</a:t>
            </a:r>
            <a:r>
              <a:rPr lang="en-GB" altLang="en-US" sz="2000" b="1" dirty="0" smtClean="0">
                <a:latin typeface="Arial" panose="020B0604020202020204" pitchFamily="34" charset="0"/>
                <a:cs typeface="Arial" panose="020B0604020202020204" pitchFamily="34" charset="0"/>
              </a:rPr>
              <a:t>.x </a:t>
            </a:r>
            <a:r>
              <a:rPr lang="en-GB" altLang="en-US" sz="2000" b="1" dirty="0" smtClean="0">
                <a:latin typeface="Arial" panose="020B0604020202020204" pitchFamily="34" charset="0"/>
                <a:cs typeface="Arial" panose="020B0604020202020204" pitchFamily="34" charset="0"/>
              </a:rPr>
              <a:t>H</a:t>
            </a:r>
            <a:r>
              <a:rPr lang="en-GB" altLang="en-US" sz="2000" b="1" baseline="-25000" dirty="0" smtClean="0">
                <a:latin typeface="Arial" panose="020B0604020202020204" pitchFamily="34" charset="0"/>
                <a:cs typeface="Arial" panose="020B0604020202020204" pitchFamily="34" charset="0"/>
              </a:rPr>
              <a:t>2</a:t>
            </a:r>
            <a:r>
              <a:rPr lang="en-GB" altLang="en-US" sz="2000" b="1" dirty="0" smtClean="0">
                <a:latin typeface="Arial" panose="020B0604020202020204" pitchFamily="34" charset="0"/>
                <a:cs typeface="Arial" panose="020B0604020202020204" pitchFamily="34" charset="0"/>
              </a:rPr>
              <a:t>O</a:t>
            </a:r>
          </a:p>
          <a:p>
            <a:pPr eaLnBrk="1" hangingPunct="1">
              <a:buFont typeface="Wingdings" pitchFamily="2" charset="2"/>
              <a:buNone/>
            </a:pP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vznikne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vyt</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sn</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ním</a:t>
            </a:r>
            <a:r>
              <a:rPr lang="en-GB" altLang="en-US" sz="2000" dirty="0" smtClean="0">
                <a:latin typeface="Arial" panose="020B0604020202020204" pitchFamily="34" charset="0"/>
                <a:cs typeface="Arial" panose="020B0604020202020204" pitchFamily="34" charset="0"/>
              </a:rPr>
              <a:t> z k</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emi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itan</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alk</a:t>
            </a:r>
            <a:r>
              <a:rPr lang="cs-CZ"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kov</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siln</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jší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kyselinou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jako</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gelovitá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sraženina</a:t>
            </a:r>
            <a:r>
              <a:rPr lang="en-GB" altLang="en-US" sz="2000" dirty="0" smtClean="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Na</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SiO</a:t>
            </a:r>
            <a:r>
              <a:rPr lang="en-GB" altLang="en-US" sz="2000" baseline="-25000" dirty="0" smtClean="0">
                <a:latin typeface="Arial" panose="020B0604020202020204" pitchFamily="34" charset="0"/>
                <a:cs typeface="Arial" panose="020B0604020202020204" pitchFamily="34" charset="0"/>
              </a:rPr>
              <a:t>3</a:t>
            </a:r>
            <a:r>
              <a:rPr lang="en-GB" altLang="en-US" sz="2000" dirty="0" smtClean="0">
                <a:latin typeface="Arial" panose="020B0604020202020204" pitchFamily="34" charset="0"/>
                <a:cs typeface="Arial" panose="020B0604020202020204" pitchFamily="34" charset="0"/>
              </a:rPr>
              <a:t> + 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SO</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 xH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O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Na</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SO</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 SiO</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.(x+1)H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O</a:t>
            </a:r>
          </a:p>
          <a:p>
            <a:pPr eaLnBrk="1" hangingPunct="1">
              <a:buFontTx/>
              <a:buChar char="-"/>
            </a:pPr>
            <a:r>
              <a:rPr lang="en-GB" altLang="en-US" sz="2000" dirty="0" err="1" smtClean="0">
                <a:latin typeface="Arial" panose="020B0604020202020204" pitchFamily="34" charset="0"/>
                <a:cs typeface="Arial" panose="020B0604020202020204" pitchFamily="34" charset="0"/>
              </a:rPr>
              <a:t>dehydratací</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t>
            </a:r>
            <a:r>
              <a:rPr lang="en-GB" altLang="en-US" sz="2000" dirty="0" err="1" smtClean="0">
                <a:latin typeface="Arial" panose="020B0604020202020204" pitchFamily="34" charset="0"/>
                <a:cs typeface="Arial" panose="020B0604020202020204" pitchFamily="34" charset="0"/>
              </a:rPr>
              <a:t>zah</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átím</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gelu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kyseliny</a:t>
            </a:r>
            <a:r>
              <a:rPr lang="en-GB" altLang="en-US" sz="2000" dirty="0" smtClean="0">
                <a:latin typeface="Arial" panose="020B0604020202020204" pitchFamily="34" charset="0"/>
                <a:cs typeface="Arial" panose="020B0604020202020204" pitchFamily="34" charset="0"/>
              </a:rPr>
              <a:t> k</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emi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vznikne</a:t>
            </a:r>
            <a:r>
              <a:rPr lang="en-GB" altLang="en-US" sz="2000" dirty="0" smtClean="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a:p>
            <a:pPr marL="0" indent="0" eaLnBrk="1" hangingPunct="1">
              <a:buNone/>
            </a:pPr>
            <a:r>
              <a:rPr lang="cs-CZ" altLang="en-US" sz="2000" b="1"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silikagel</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univerzální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sušidlo</a:t>
            </a:r>
            <a:r>
              <a:rPr lang="en-GB" altLang="en-US" sz="2000" dirty="0" smtClean="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snadná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regenerace</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zah</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átím</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na</a:t>
            </a:r>
            <a:r>
              <a:rPr lang="en-GB" altLang="en-US" sz="2000" dirty="0" smtClean="0">
                <a:latin typeface="Arial" panose="020B0604020202020204" pitchFamily="34" charset="0"/>
                <a:cs typeface="Arial" panose="020B0604020202020204" pitchFamily="34" charset="0"/>
              </a:rPr>
              <a:t> 180</a:t>
            </a:r>
            <a:r>
              <a:rPr lang="cs-CZ" altLang="en-US" sz="2000" baseline="30000" dirty="0" smtClean="0">
                <a:latin typeface="Arial" panose="020B0604020202020204" pitchFamily="34" charset="0"/>
                <a:cs typeface="Arial" panose="020B0604020202020204" pitchFamily="34" charset="0"/>
              </a:rPr>
              <a:t>0</a:t>
            </a:r>
            <a:r>
              <a:rPr lang="en-GB" altLang="en-US" sz="2000" dirty="0" smtClean="0">
                <a:latin typeface="Arial" panose="020B0604020202020204" pitchFamily="34" charset="0"/>
                <a:cs typeface="Arial" panose="020B0604020202020204" pitchFamily="34" charset="0"/>
              </a:rPr>
              <a:t>C se </a:t>
            </a:r>
            <a:r>
              <a:rPr lang="en-GB" altLang="en-US" sz="2000" dirty="0" err="1" smtClean="0">
                <a:latin typeface="Arial" panose="020B0604020202020204" pitchFamily="34" charset="0"/>
                <a:cs typeface="Arial" panose="020B0604020202020204" pitchFamily="34" charset="0"/>
              </a:rPr>
              <a:t>voda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uvolní</a:t>
            </a: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impregnuje</a:t>
            </a:r>
            <a:r>
              <a:rPr lang="en-GB" altLang="en-US" sz="2000" dirty="0" smtClean="0">
                <a:latin typeface="Arial" panose="020B0604020202020204" pitchFamily="34" charset="0"/>
                <a:cs typeface="Arial" panose="020B0604020202020204" pitchFamily="34" charset="0"/>
              </a:rPr>
              <a:t> se CoCl</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jako</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indikátorem</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suchý</a:t>
            </a:r>
            <a:r>
              <a:rPr lang="en-GB" altLang="en-US" sz="2000" dirty="0" smtClean="0">
                <a:latin typeface="Arial" panose="020B0604020202020204" pitchFamily="34" charset="0"/>
                <a:cs typeface="Arial" panose="020B0604020202020204" pitchFamily="34" charset="0"/>
              </a:rPr>
              <a:t> je </a:t>
            </a:r>
            <a:r>
              <a:rPr lang="en-GB" altLang="en-US" sz="2000" dirty="0" err="1" smtClean="0">
                <a:latin typeface="Arial" panose="020B0604020202020204" pitchFamily="34" charset="0"/>
                <a:cs typeface="Arial" panose="020B0604020202020204" pitchFamily="34" charset="0"/>
              </a:rPr>
              <a:t>modrý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vlhký</a:t>
            </a:r>
            <a:r>
              <a:rPr lang="en-GB" altLang="en-US" sz="2000" dirty="0" smtClean="0">
                <a:latin typeface="Arial" panose="020B0604020202020204" pitchFamily="34" charset="0"/>
                <a:cs typeface="Arial" panose="020B0604020202020204" pitchFamily="34" charset="0"/>
              </a:rPr>
              <a:t> je r</a:t>
            </a:r>
            <a:r>
              <a:rPr lang="cs-CZ" altLang="en-US" sz="2000" dirty="0" smtClean="0">
                <a:latin typeface="Arial" panose="020B0604020202020204" pitchFamily="34" charset="0"/>
                <a:cs typeface="Arial" panose="020B0604020202020204" pitchFamily="34" charset="0"/>
              </a:rPr>
              <a:t>ů</a:t>
            </a:r>
            <a:r>
              <a:rPr lang="en-GB" altLang="en-US" sz="2000" dirty="0" err="1" smtClean="0">
                <a:latin typeface="Arial" panose="020B0604020202020204" pitchFamily="34" charset="0"/>
                <a:cs typeface="Arial" panose="020B0604020202020204" pitchFamily="34" charset="0"/>
              </a:rPr>
              <a:t>žový</a:t>
            </a:r>
            <a:r>
              <a:rPr lang="cs-CZ" altLang="en-US" sz="2000" dirty="0" smtClean="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a:buNone/>
            </a:pPr>
            <a:r>
              <a:rPr lang="cs-CZ" sz="2000" b="1" dirty="0">
                <a:latin typeface="Arial" panose="020B0604020202020204" pitchFamily="34" charset="0"/>
                <a:cs typeface="Arial" panose="020B0604020202020204" pitchFamily="34" charset="0"/>
              </a:rPr>
              <a:t>Fytolity</a:t>
            </a:r>
            <a:r>
              <a:rPr lang="cs-CZ" sz="2000" dirty="0">
                <a:latin typeface="Arial" panose="020B0604020202020204" pitchFamily="34" charset="0"/>
                <a:cs typeface="Arial" panose="020B0604020202020204" pitchFamily="34" charset="0"/>
              </a:rPr>
              <a:t> jsou mikroskopická tělíska, která se vytvářejí v listech, stoncích, kořenech, květech nebo plodech rostlin. Nejčastěji se jedná o inkrustace vznikající vně nebo uvnitř buněk hromaděním oxidu křemičitého (tzv. silikátové </a:t>
            </a:r>
            <a:r>
              <a:rPr lang="cs-CZ" sz="2000" b="1" dirty="0">
                <a:latin typeface="Arial" panose="020B0604020202020204" pitchFamily="34" charset="0"/>
                <a:cs typeface="Arial" panose="020B0604020202020204" pitchFamily="34" charset="0"/>
              </a:rPr>
              <a:t>fytolity</a:t>
            </a:r>
            <a:r>
              <a:rPr lang="cs-CZ" sz="2000" dirty="0" smtClean="0">
                <a:latin typeface="Arial" panose="020B0604020202020204" pitchFamily="34" charset="0"/>
                <a:cs typeface="Arial" panose="020B0604020202020204" pitchFamily="34" charset="0"/>
              </a:rPr>
              <a:t>).</a:t>
            </a:r>
            <a:endParaRPr lang="cs-CZ" altLang="en-US" sz="2000" dirty="0" smtClean="0">
              <a:latin typeface="Arial" panose="020B0604020202020204" pitchFamily="34" charset="0"/>
              <a:cs typeface="Arial" panose="020B0604020202020204" pitchFamily="34" charset="0"/>
            </a:endParaRPr>
          </a:p>
        </p:txBody>
      </p:sp>
      <p:pic>
        <p:nvPicPr>
          <p:cNvPr id="890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106186"/>
            <a:ext cx="1905000" cy="142875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28600" y="5769114"/>
            <a:ext cx="6400800" cy="707886"/>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Rozsivky</a:t>
            </a:r>
            <a:r>
              <a:rPr lang="cs-CZ" sz="2000" dirty="0">
                <a:latin typeface="Arial" panose="020B0604020202020204" pitchFamily="34" charset="0"/>
                <a:cs typeface="Arial" panose="020B0604020202020204" pitchFamily="34" charset="0"/>
              </a:rPr>
              <a:t> jsou jednobuněčné řasy s dvojdílnou </a:t>
            </a:r>
            <a:r>
              <a:rPr lang="cs-CZ" sz="2000" dirty="0" smtClean="0">
                <a:latin typeface="Arial" panose="020B0604020202020204" pitchFamily="34" charset="0"/>
                <a:cs typeface="Arial" panose="020B0604020202020204" pitchFamily="34" charset="0"/>
              </a:rPr>
              <a:t>křemičitou </a:t>
            </a:r>
            <a:r>
              <a:rPr lang="cs-CZ" sz="2000" dirty="0">
                <a:latin typeface="Arial" panose="020B0604020202020204" pitchFamily="34" charset="0"/>
                <a:cs typeface="Arial" panose="020B0604020202020204" pitchFamily="34" charset="0"/>
              </a:rPr>
              <a:t>schránkou.</a:t>
            </a:r>
            <a:endParaRPr lang="cs-CZ" sz="2000" dirty="0">
              <a:latin typeface="Arial" panose="020B0604020202020204" pitchFamily="34" charset="0"/>
              <a:cs typeface="Arial" panose="020B0604020202020204" pitchFamily="34" charset="0"/>
            </a:endParaRPr>
          </a:p>
        </p:txBody>
      </p:sp>
      <p:pic>
        <p:nvPicPr>
          <p:cNvPr id="89092"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165827"/>
            <a:ext cx="2432756" cy="234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0153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54021" y="322076"/>
            <a:ext cx="8763000" cy="3785652"/>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Křemelina</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(diatomit) je </a:t>
            </a:r>
            <a:r>
              <a:rPr lang="cs-CZ" sz="2000" dirty="0">
                <a:latin typeface="Arial" panose="020B0604020202020204" pitchFamily="34" charset="0"/>
                <a:cs typeface="Arial" panose="020B0604020202020204" pitchFamily="34" charset="0"/>
              </a:rPr>
              <a:t>nezpevněná (sypká) </a:t>
            </a:r>
            <a:r>
              <a:rPr lang="cs-CZ" sz="2000" dirty="0" smtClean="0">
                <a:latin typeface="Arial" panose="020B0604020202020204" pitchFamily="34" charset="0"/>
                <a:cs typeface="Arial" panose="020B0604020202020204" pitchFamily="34" charset="0"/>
              </a:rPr>
              <a:t>hornina, </a:t>
            </a:r>
            <a:r>
              <a:rPr lang="cs-CZ" sz="2000" dirty="0">
                <a:latin typeface="Arial" panose="020B0604020202020204" pitchFamily="34" charset="0"/>
                <a:cs typeface="Arial" panose="020B0604020202020204" pitchFamily="34" charset="0"/>
              </a:rPr>
              <a:t>která je tvořena většinou opálovými schránkami </a:t>
            </a:r>
            <a:r>
              <a:rPr lang="cs-CZ" sz="2000" dirty="0" smtClean="0">
                <a:latin typeface="Arial" panose="020B0604020202020204" pitchFamily="34" charset="0"/>
                <a:cs typeface="Arial" panose="020B0604020202020204" pitchFamily="34" charset="0"/>
              </a:rPr>
              <a:t>rozsivek, </a:t>
            </a:r>
            <a:r>
              <a:rPr lang="cs-CZ" sz="2000" dirty="0">
                <a:latin typeface="Arial" panose="020B0604020202020204" pitchFamily="34" charset="0"/>
                <a:cs typeface="Arial" panose="020B0604020202020204" pitchFamily="34" charset="0"/>
              </a:rPr>
              <a:t>ty tvoří nejméně 40 </a:t>
            </a:r>
            <a:r>
              <a:rPr lang="cs-CZ" sz="2000" dirty="0" smtClean="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jejího objemu</a:t>
            </a:r>
            <a:r>
              <a:rPr lang="cs-CZ" sz="2000" dirty="0" smtClean="0">
                <a:latin typeface="Arial" panose="020B0604020202020204" pitchFamily="34" charset="0"/>
                <a:cs typeface="Arial" panose="020B0604020202020204" pitchFamily="34" charset="0"/>
              </a:rPr>
              <a:t>.</a:t>
            </a:r>
          </a:p>
          <a:p>
            <a:r>
              <a:rPr lang="cs-CZ" sz="2000" dirty="0" smtClean="0">
                <a:latin typeface="Arial" panose="020B0604020202020204" pitchFamily="34" charset="0"/>
                <a:cs typeface="Arial" panose="020B0604020202020204" pitchFamily="34" charset="0"/>
              </a:rPr>
              <a:t>Jde o </a:t>
            </a:r>
            <a:r>
              <a:rPr lang="cs-CZ" sz="2000" dirty="0">
                <a:latin typeface="Arial" panose="020B0604020202020204" pitchFamily="34" charset="0"/>
                <a:cs typeface="Arial" panose="020B0604020202020204" pitchFamily="34" charset="0"/>
              </a:rPr>
              <a:t>velice jemnozrnný, práškovitý až jílovitý sediment. </a:t>
            </a:r>
            <a:r>
              <a:rPr lang="cs-CZ" sz="2000" dirty="0" smtClean="0">
                <a:latin typeface="Arial" panose="020B0604020202020204" pitchFamily="34" charset="0"/>
                <a:cs typeface="Arial" panose="020B0604020202020204" pitchFamily="34" charset="0"/>
              </a:rPr>
              <a:t>Čistá</a:t>
            </a:r>
            <a:r>
              <a:rPr lang="cs-CZ" sz="2000" dirty="0">
                <a:latin typeface="Arial" panose="020B0604020202020204" pitchFamily="34" charset="0"/>
                <a:cs typeface="Arial" panose="020B0604020202020204" pitchFamily="34" charset="0"/>
              </a:rPr>
              <a:t>, má bílou barvu, bývá i nazelenalá, šedá, hnědavá dle příměsí. Vysoce kvalitní křemelina obsahuje kolem 90 % oxidu křemičitého. Důležitou vlastností pro využití je pórovitost, dosahující u dobrých druhů až 80 %. Objemová hmotnost vysušené křemeliny je 0,3–0,5 g/cm³, takže výrobky z ní plavou na vodě. Dalšími ceněnými vlastnostmi jsou </a:t>
            </a:r>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tepelně </a:t>
            </a:r>
            <a:r>
              <a:rPr lang="cs-CZ" sz="2000" dirty="0">
                <a:latin typeface="Arial" panose="020B0604020202020204" pitchFamily="34" charset="0"/>
                <a:cs typeface="Arial" panose="020B0604020202020204" pitchFamily="34" charset="0"/>
              </a:rPr>
              <a:t>izolační, žáruvzdornost, </a:t>
            </a:r>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vysoká </a:t>
            </a:r>
            <a:r>
              <a:rPr lang="cs-CZ" sz="2000" dirty="0">
                <a:latin typeface="Arial" panose="020B0604020202020204" pitchFamily="34" charset="0"/>
                <a:cs typeface="Arial" panose="020B0604020202020204" pitchFamily="34" charset="0"/>
              </a:rPr>
              <a:t>absorpční schopnost, </a:t>
            </a:r>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odolnost </a:t>
            </a:r>
            <a:r>
              <a:rPr lang="cs-CZ" sz="2000" dirty="0">
                <a:latin typeface="Arial" panose="020B0604020202020204" pitchFamily="34" charset="0"/>
                <a:cs typeface="Arial" panose="020B0604020202020204" pitchFamily="34" charset="0"/>
              </a:rPr>
              <a:t>vůči kyselinám atd</a:t>
            </a:r>
            <a:r>
              <a:rPr lang="cs-CZ" sz="2000" dirty="0" smtClean="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p:sp>
        <p:nvSpPr>
          <p:cNvPr id="6" name="Obdélník 5"/>
          <p:cNvSpPr/>
          <p:nvPr/>
        </p:nvSpPr>
        <p:spPr>
          <a:xfrm>
            <a:off x="152400" y="4800600"/>
            <a:ext cx="8839200" cy="1938992"/>
          </a:xfrm>
          <a:prstGeom prst="rect">
            <a:avLst/>
          </a:prstGeom>
        </p:spPr>
        <p:txBody>
          <a:bodyPr wrap="square">
            <a:spAutoFit/>
          </a:bodyPr>
          <a:lstStyle/>
          <a:p>
            <a:r>
              <a:rPr lang="cs-CZ" sz="2000" dirty="0">
                <a:latin typeface="Arial" panose="020B0604020202020204" pitchFamily="34" charset="0"/>
                <a:cs typeface="Arial" panose="020B0604020202020204" pitchFamily="34" charset="0"/>
              </a:rPr>
              <a:t>Zřejmě první průmyslové využití diatomitu představovala výroba dynamitu. Nitroglycerin smíchaný se zeminou bylo možné dále hníst a zpracovávat, aniž by hrozilo bezprostřední nebezpečí výbuchu. </a:t>
            </a:r>
            <a:endParaRPr lang="cs-CZ" sz="2000" dirty="0" smtClean="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V </a:t>
            </a:r>
            <a:r>
              <a:rPr lang="cs-CZ" sz="2000" dirty="0">
                <a:latin typeface="Arial" panose="020B0604020202020204" pitchFamily="34" charset="0"/>
                <a:cs typeface="Arial" panose="020B0604020202020204" pitchFamily="34" charset="0"/>
              </a:rPr>
              <a:t>dnešní době slouží zejména k výrobě filtrů (na oleje, tuky, ale též pivo a víno), jako plnidlo, k výrobě abraziv, zvukových, tepelných izolátorů, jako speciální stavební materiál (lehčené tvárnice), používá se i v zemědělství. </a:t>
            </a:r>
            <a:endParaRPr lang="cs-CZ" sz="2000" dirty="0">
              <a:latin typeface="Arial" panose="020B0604020202020204" pitchFamily="34" charset="0"/>
              <a:cs typeface="Arial" panose="020B0604020202020204" pitchFamily="34" charset="0"/>
            </a:endParaRPr>
          </a:p>
        </p:txBody>
      </p:sp>
      <p:pic>
        <p:nvPicPr>
          <p:cNvPr id="91138" name="Picture 2"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914651"/>
            <a:ext cx="3058732"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499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152400" y="228600"/>
            <a:ext cx="8839200" cy="6324600"/>
          </a:xfrm>
        </p:spPr>
        <p:txBody>
          <a:bodyPr>
            <a:noAutofit/>
          </a:bodyPr>
          <a:lstStyle/>
          <a:p>
            <a:pPr eaLnBrk="1" hangingPunct="1">
              <a:buFont typeface="Wingdings" pitchFamily="2" charset="2"/>
              <a:buNone/>
            </a:pPr>
            <a:r>
              <a:rPr lang="cs-CZ" altLang="en-US" sz="2000" b="1" dirty="0" smtClean="0">
                <a:latin typeface="Arial" panose="020B0604020202020204" pitchFamily="34" charset="0"/>
                <a:cs typeface="Arial" panose="020B0604020202020204" pitchFamily="34" charset="0"/>
              </a:rPr>
              <a:t>Křemičitany  </a:t>
            </a:r>
            <a:r>
              <a:rPr lang="cs-CZ" altLang="en-US" sz="2000" b="1" dirty="0" smtClean="0">
                <a:latin typeface="Arial" panose="020B0604020202020204" pitchFamily="34" charset="0"/>
                <a:cs typeface="Arial" panose="020B0604020202020204" pitchFamily="34" charset="0"/>
              </a:rPr>
              <a:t>(silikáty) </a:t>
            </a:r>
            <a:endParaRPr lang="cs-CZ" altLang="en-US" sz="2000" b="1" dirty="0" smtClean="0">
              <a:latin typeface="Arial" panose="020B0604020202020204" pitchFamily="34" charset="0"/>
              <a:cs typeface="Arial" panose="020B0604020202020204" pitchFamily="34" charset="0"/>
            </a:endParaRPr>
          </a:p>
          <a:p>
            <a:pPr marL="0" indent="0"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se </a:t>
            </a:r>
            <a:r>
              <a:rPr lang="cs-CZ" altLang="en-US" sz="2000" dirty="0" smtClean="0">
                <a:latin typeface="Arial" panose="020B0604020202020204" pitchFamily="34" charset="0"/>
                <a:cs typeface="Arial" panose="020B0604020202020204" pitchFamily="34" charset="0"/>
              </a:rPr>
              <a:t>vyskytují v přírodě ve velkém množství. Jsou tvořeny tetraedrickými jednotkami SiO</a:t>
            </a:r>
            <a:r>
              <a:rPr lang="cs-CZ" altLang="en-US" sz="2000" baseline="-25000" dirty="0" smtClean="0">
                <a:latin typeface="Arial" panose="020B0604020202020204" pitchFamily="34" charset="0"/>
                <a:cs typeface="Arial" panose="020B0604020202020204" pitchFamily="34" charset="0"/>
              </a:rPr>
              <a:t>4</a:t>
            </a:r>
            <a:r>
              <a:rPr lang="cs-CZ" altLang="en-US" sz="2000" dirty="0" smtClean="0">
                <a:latin typeface="Arial" panose="020B0604020202020204" pitchFamily="34" charset="0"/>
                <a:cs typeface="Arial" panose="020B0604020202020204" pitchFamily="34" charset="0"/>
              </a:rPr>
              <a:t>, které jsou mezi sebou různým způsobem vázány</a:t>
            </a:r>
            <a:r>
              <a:rPr lang="cs-CZ" altLang="en-US" sz="2000" dirty="0" smtClean="0">
                <a:latin typeface="Arial" panose="020B0604020202020204" pitchFamily="34" charset="0"/>
                <a:cs typeface="Arial" panose="020B0604020202020204" pitchFamily="34" charset="0"/>
              </a:rPr>
              <a:t>. Kromě </a:t>
            </a:r>
            <a:r>
              <a:rPr lang="cs-CZ" altLang="en-US" sz="2000" dirty="0" smtClean="0">
                <a:latin typeface="Arial" panose="020B0604020202020204" pitchFamily="34" charset="0"/>
                <a:cs typeface="Arial" panose="020B0604020202020204" pitchFamily="34" charset="0"/>
              </a:rPr>
              <a:t>křemičitanů s izolovanými tetraedry SiO</a:t>
            </a:r>
            <a:r>
              <a:rPr lang="cs-CZ" altLang="en-US" sz="2000" baseline="-25000" dirty="0" smtClean="0">
                <a:latin typeface="Arial" panose="020B0604020202020204" pitchFamily="34" charset="0"/>
                <a:cs typeface="Arial" panose="020B0604020202020204" pitchFamily="34" charset="0"/>
              </a:rPr>
              <a:t>4</a:t>
            </a:r>
            <a:r>
              <a:rPr lang="cs-CZ" altLang="en-US" sz="2000" baseline="30000" dirty="0" smtClean="0">
                <a:latin typeface="Arial" panose="020B0604020202020204" pitchFamily="34" charset="0"/>
                <a:cs typeface="Arial" panose="020B0604020202020204" pitchFamily="34" charset="0"/>
              </a:rPr>
              <a:t>4-</a:t>
            </a:r>
            <a:r>
              <a:rPr lang="cs-CZ" altLang="en-US" sz="2000" dirty="0" smtClean="0">
                <a:latin typeface="Arial" panose="020B0604020202020204" pitchFamily="34" charset="0"/>
                <a:cs typeface="Arial" panose="020B0604020202020204" pitchFamily="34" charset="0"/>
              </a:rPr>
              <a:t> (např. olivín Mg</a:t>
            </a:r>
            <a:r>
              <a:rPr lang="cs-CZ" altLang="en-US" sz="2000" baseline="-25000" dirty="0" smtClean="0">
                <a:latin typeface="Arial" panose="020B0604020202020204" pitchFamily="34" charset="0"/>
                <a:cs typeface="Arial" panose="020B0604020202020204" pitchFamily="34" charset="0"/>
              </a:rPr>
              <a:t>2</a:t>
            </a:r>
            <a:r>
              <a:rPr lang="cs-CZ" altLang="en-US" sz="2000" dirty="0" smtClean="0">
                <a:latin typeface="Arial" panose="020B0604020202020204" pitchFamily="34" charset="0"/>
                <a:cs typeface="Arial" panose="020B0604020202020204" pitchFamily="34" charset="0"/>
              </a:rPr>
              <a:t>SiO</a:t>
            </a:r>
            <a:r>
              <a:rPr lang="cs-CZ" altLang="en-US" sz="2000" baseline="-25000" dirty="0" smtClean="0">
                <a:latin typeface="Arial" panose="020B0604020202020204" pitchFamily="34" charset="0"/>
                <a:cs typeface="Arial" panose="020B0604020202020204" pitchFamily="34" charset="0"/>
              </a:rPr>
              <a:t>4</a:t>
            </a:r>
            <a:r>
              <a:rPr lang="cs-CZ" altLang="en-US" sz="2000" dirty="0" smtClean="0">
                <a:latin typeface="Arial" panose="020B0604020202020204" pitchFamily="34" charset="0"/>
                <a:cs typeface="Arial" panose="020B0604020202020204" pitchFamily="34" charset="0"/>
              </a:rPr>
              <a:t>) existuje řada </a:t>
            </a:r>
            <a:r>
              <a:rPr lang="cs-CZ" altLang="en-US" sz="2000" b="1" dirty="0" err="1" smtClean="0">
                <a:latin typeface="Arial" panose="020B0604020202020204" pitchFamily="34" charset="0"/>
                <a:cs typeface="Arial" panose="020B0604020202020204" pitchFamily="34" charset="0"/>
              </a:rPr>
              <a:t>polykřemičitanů</a:t>
            </a:r>
            <a:r>
              <a:rPr lang="cs-CZ" altLang="en-US" sz="2000" dirty="0" smtClean="0">
                <a:latin typeface="Arial" panose="020B0604020202020204" pitchFamily="34" charset="0"/>
                <a:cs typeface="Arial" panose="020B0604020202020204" pitchFamily="34" charset="0"/>
              </a:rPr>
              <a:t>. </a:t>
            </a: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Spojováním </a:t>
            </a:r>
            <a:r>
              <a:rPr lang="cs-CZ" altLang="en-US" sz="2000" dirty="0" smtClean="0">
                <a:latin typeface="Arial" panose="020B0604020202020204" pitchFamily="34" charset="0"/>
                <a:cs typeface="Arial" panose="020B0604020202020204" pitchFamily="34" charset="0"/>
              </a:rPr>
              <a:t>SiO</a:t>
            </a:r>
            <a:r>
              <a:rPr lang="cs-CZ" altLang="en-US" sz="2000" baseline="-25000" dirty="0" smtClean="0">
                <a:latin typeface="Arial" panose="020B0604020202020204" pitchFamily="34" charset="0"/>
                <a:cs typeface="Arial" panose="020B0604020202020204" pitchFamily="34" charset="0"/>
              </a:rPr>
              <a:t>4</a:t>
            </a:r>
            <a:r>
              <a:rPr lang="cs-CZ" altLang="en-US" sz="2000" dirty="0" smtClean="0">
                <a:latin typeface="Arial" panose="020B0604020202020204" pitchFamily="34" charset="0"/>
                <a:cs typeface="Arial" panose="020B0604020202020204" pitchFamily="34" charset="0"/>
              </a:rPr>
              <a:t> vznikají různé </a:t>
            </a:r>
            <a:r>
              <a:rPr lang="cs-CZ" altLang="en-US" sz="2000" dirty="0" smtClean="0">
                <a:latin typeface="Arial" panose="020B0604020202020204" pitchFamily="34" charset="0"/>
                <a:cs typeface="Arial" panose="020B0604020202020204" pitchFamily="34" charset="0"/>
              </a:rPr>
              <a:t>struktury, ve </a:t>
            </a:r>
            <a:r>
              <a:rPr lang="cs-CZ" altLang="en-US" sz="2000" dirty="0" smtClean="0">
                <a:latin typeface="Arial" panose="020B0604020202020204" pitchFamily="34" charset="0"/>
                <a:cs typeface="Arial" panose="020B0604020202020204" pitchFamily="34" charset="0"/>
              </a:rPr>
              <a:t>všech strukturách platí, že dva sousedící tetraedry SiO</a:t>
            </a:r>
            <a:r>
              <a:rPr lang="cs-CZ" altLang="en-US" sz="2000" baseline="-25000" dirty="0" smtClean="0">
                <a:latin typeface="Arial" panose="020B0604020202020204" pitchFamily="34" charset="0"/>
                <a:cs typeface="Arial" panose="020B0604020202020204" pitchFamily="34" charset="0"/>
              </a:rPr>
              <a:t>4</a:t>
            </a:r>
            <a:r>
              <a:rPr lang="cs-CZ" altLang="en-US" sz="2000" dirty="0" smtClean="0">
                <a:latin typeface="Arial" panose="020B0604020202020204" pitchFamily="34" charset="0"/>
                <a:cs typeface="Arial" panose="020B0604020202020204" pitchFamily="34" charset="0"/>
              </a:rPr>
              <a:t> mají společný vrchol: </a:t>
            </a: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křemičitany s </a:t>
            </a:r>
            <a:r>
              <a:rPr lang="cs-CZ" altLang="en-US" sz="2000" i="1" dirty="0" smtClean="0">
                <a:latin typeface="Arial" panose="020B0604020202020204" pitchFamily="34" charset="0"/>
                <a:cs typeface="Arial" panose="020B0604020202020204" pitchFamily="34" charset="0"/>
              </a:rPr>
              <a:t>ostrůvkovitou </a:t>
            </a:r>
            <a:r>
              <a:rPr lang="cs-CZ" altLang="en-US" sz="2000" dirty="0" smtClean="0">
                <a:latin typeface="Arial" panose="020B0604020202020204" pitchFamily="34" charset="0"/>
                <a:cs typeface="Arial" panose="020B0604020202020204" pitchFamily="34" charset="0"/>
              </a:rPr>
              <a:t>strukturou </a:t>
            </a:r>
            <a:r>
              <a:rPr lang="cs-CZ" altLang="en-US" sz="2000" dirty="0" smtClean="0">
                <a:latin typeface="Arial" panose="020B0604020202020204" pitchFamily="34" charset="0"/>
                <a:cs typeface="Arial" panose="020B0604020202020204" pitchFamily="34" charset="0"/>
                <a:sym typeface="Symbol" pitchFamily="18" charset="2"/>
              </a:rPr>
              <a:t></a:t>
            </a:r>
            <a:r>
              <a:rPr lang="cs-CZ" altLang="en-US" sz="2000" dirty="0" smtClean="0">
                <a:latin typeface="Arial" panose="020B0604020202020204" pitchFamily="34" charset="0"/>
                <a:cs typeface="Arial" panose="020B0604020202020204" pitchFamily="34" charset="0"/>
              </a:rPr>
              <a:t> spojením několika SiO</a:t>
            </a:r>
            <a:r>
              <a:rPr lang="cs-CZ" altLang="en-US" sz="2000" baseline="-25000" dirty="0" smtClean="0">
                <a:latin typeface="Arial" panose="020B0604020202020204" pitchFamily="34" charset="0"/>
                <a:cs typeface="Arial" panose="020B0604020202020204" pitchFamily="34" charset="0"/>
              </a:rPr>
              <a:t>4</a:t>
            </a:r>
            <a:r>
              <a:rPr lang="cs-CZ" altLang="en-US" sz="2000" dirty="0" smtClean="0">
                <a:latin typeface="Arial" panose="020B0604020202020204" pitchFamily="34" charset="0"/>
                <a:cs typeface="Arial" panose="020B0604020202020204" pitchFamily="34" charset="0"/>
              </a:rPr>
              <a:t> (obvykle 3 či 6) do cyklické struktury, SiO</a:t>
            </a:r>
            <a:r>
              <a:rPr lang="cs-CZ" altLang="en-US" sz="2000" baseline="-25000" dirty="0" smtClean="0">
                <a:latin typeface="Arial" panose="020B0604020202020204" pitchFamily="34" charset="0"/>
                <a:cs typeface="Arial" panose="020B0604020202020204" pitchFamily="34" charset="0"/>
              </a:rPr>
              <a:t>4</a:t>
            </a:r>
            <a:r>
              <a:rPr lang="cs-CZ" altLang="en-US" sz="2000" dirty="0" smtClean="0">
                <a:latin typeface="Arial" panose="020B0604020202020204" pitchFamily="34" charset="0"/>
                <a:cs typeface="Arial" panose="020B0604020202020204" pitchFamily="34" charset="0"/>
              </a:rPr>
              <a:t> jednotky mají 2 společné vrcholy, např. anionty </a:t>
            </a:r>
            <a:r>
              <a:rPr lang="cs-CZ" altLang="en-US" sz="2000" dirty="0" smtClean="0">
                <a:latin typeface="Arial" panose="020B0604020202020204" pitchFamily="34" charset="0"/>
                <a:cs typeface="Arial" panose="020B0604020202020204" pitchFamily="34" charset="0"/>
              </a:rPr>
              <a:t>Si</a:t>
            </a:r>
            <a:r>
              <a:rPr lang="cs-CZ" altLang="en-US" sz="2000" baseline="-25000" dirty="0" smtClean="0">
                <a:latin typeface="Arial" panose="020B0604020202020204" pitchFamily="34" charset="0"/>
                <a:cs typeface="Arial" panose="020B0604020202020204" pitchFamily="34" charset="0"/>
              </a:rPr>
              <a:t>3</a:t>
            </a:r>
            <a:r>
              <a:rPr lang="cs-CZ" altLang="en-US" sz="2000" dirty="0" smtClean="0">
                <a:latin typeface="Arial" panose="020B0604020202020204" pitchFamily="34" charset="0"/>
                <a:cs typeface="Arial" panose="020B0604020202020204" pitchFamily="34" charset="0"/>
              </a:rPr>
              <a:t>O</a:t>
            </a:r>
            <a:r>
              <a:rPr lang="cs-CZ" altLang="en-US" sz="2000" baseline="-25000" dirty="0" smtClean="0">
                <a:latin typeface="Arial" panose="020B0604020202020204" pitchFamily="34" charset="0"/>
                <a:cs typeface="Arial" panose="020B0604020202020204" pitchFamily="34" charset="0"/>
              </a:rPr>
              <a:t>9</a:t>
            </a:r>
            <a:r>
              <a:rPr lang="cs-CZ" altLang="en-US" sz="2000" baseline="30000" dirty="0" smtClean="0">
                <a:latin typeface="Arial" panose="020B0604020202020204" pitchFamily="34" charset="0"/>
                <a:cs typeface="Arial" panose="020B0604020202020204" pitchFamily="34" charset="0"/>
              </a:rPr>
              <a:t>6-</a:t>
            </a:r>
          </a:p>
          <a:p>
            <a:pPr>
              <a:buNone/>
            </a:pPr>
            <a:r>
              <a:rPr lang="cs-CZ" altLang="en-US" sz="2000" dirty="0" smtClean="0">
                <a:latin typeface="Arial" panose="020B0604020202020204" pitchFamily="34" charset="0"/>
                <a:cs typeface="Arial" panose="020B0604020202020204" pitchFamily="34" charset="0"/>
              </a:rPr>
              <a:t>  - </a:t>
            </a:r>
            <a:r>
              <a:rPr lang="cs-CZ" altLang="en-US" sz="2000" dirty="0">
                <a:latin typeface="Arial" panose="020B0604020202020204" pitchFamily="34" charset="0"/>
                <a:cs typeface="Arial" panose="020B0604020202020204" pitchFamily="34" charset="0"/>
              </a:rPr>
              <a:t>křemičitany s </a:t>
            </a:r>
            <a:r>
              <a:rPr lang="cs-CZ" altLang="en-US" sz="2000" i="1" dirty="0">
                <a:latin typeface="Arial" panose="020B0604020202020204" pitchFamily="34" charset="0"/>
                <a:cs typeface="Arial" panose="020B0604020202020204" pitchFamily="34" charset="0"/>
              </a:rPr>
              <a:t>řetězovitou</a:t>
            </a:r>
            <a:r>
              <a:rPr lang="cs-CZ" altLang="en-US" sz="2000" dirty="0">
                <a:latin typeface="Arial" panose="020B0604020202020204" pitchFamily="34" charset="0"/>
                <a:cs typeface="Arial" panose="020B0604020202020204" pitchFamily="34" charset="0"/>
              </a:rPr>
              <a:t> strukturou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spojením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do dlouhých řetězců,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jednotky mají 2 společné vrcholy, anionty (SiO</a:t>
            </a:r>
            <a:r>
              <a:rPr lang="cs-CZ" altLang="en-US" sz="2000" baseline="-25000" dirty="0">
                <a:latin typeface="Arial" panose="020B0604020202020204" pitchFamily="34" charset="0"/>
                <a:cs typeface="Arial" panose="020B0604020202020204" pitchFamily="34" charset="0"/>
              </a:rPr>
              <a:t>3</a:t>
            </a:r>
            <a:r>
              <a:rPr lang="cs-CZ" altLang="en-US" sz="2000" baseline="30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a:t>
            </a:r>
            <a:r>
              <a:rPr lang="cs-CZ" altLang="en-US" sz="2000" baseline="-25000" dirty="0">
                <a:latin typeface="Arial" panose="020B0604020202020204" pitchFamily="34" charset="0"/>
                <a:cs typeface="Arial" panose="020B0604020202020204" pitchFamily="34" charset="0"/>
              </a:rPr>
              <a:t>n</a:t>
            </a:r>
          </a:p>
          <a:p>
            <a:pPr>
              <a:buNone/>
            </a:pPr>
            <a:r>
              <a:rPr lang="cs-CZ" altLang="en-US" sz="2000" dirty="0" smtClean="0">
                <a:latin typeface="Arial" panose="020B0604020202020204" pitchFamily="34" charset="0"/>
                <a:cs typeface="Arial" panose="020B0604020202020204" pitchFamily="34" charset="0"/>
              </a:rPr>
              <a:t>  - </a:t>
            </a:r>
            <a:r>
              <a:rPr lang="cs-CZ" altLang="en-US" sz="2000" dirty="0">
                <a:latin typeface="Arial" panose="020B0604020202020204" pitchFamily="34" charset="0"/>
                <a:cs typeface="Arial" panose="020B0604020202020204" pitchFamily="34" charset="0"/>
              </a:rPr>
              <a:t>křemičitany s </a:t>
            </a:r>
            <a:r>
              <a:rPr lang="cs-CZ" altLang="en-US" sz="2000" i="1" dirty="0">
                <a:latin typeface="Arial" panose="020B0604020202020204" pitchFamily="34" charset="0"/>
                <a:cs typeface="Arial" panose="020B0604020202020204" pitchFamily="34" charset="0"/>
              </a:rPr>
              <a:t>vrstevnatou</a:t>
            </a:r>
            <a:r>
              <a:rPr lang="cs-CZ" altLang="en-US" sz="2000" dirty="0">
                <a:latin typeface="Arial" panose="020B0604020202020204" pitchFamily="34" charset="0"/>
                <a:cs typeface="Arial" panose="020B0604020202020204" pitchFamily="34" charset="0"/>
              </a:rPr>
              <a:t> strukturou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propojení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v celé ploše,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jednotky mají 3 společné vrcholy, anionty (Si</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O</a:t>
            </a:r>
            <a:r>
              <a:rPr lang="cs-CZ" altLang="en-US" sz="2000" baseline="-25000" dirty="0">
                <a:latin typeface="Arial" panose="020B0604020202020204" pitchFamily="34" charset="0"/>
                <a:cs typeface="Arial" panose="020B0604020202020204" pitchFamily="34" charset="0"/>
              </a:rPr>
              <a:t>11</a:t>
            </a:r>
            <a:r>
              <a:rPr lang="cs-CZ" altLang="en-US" sz="2000" baseline="30000" dirty="0">
                <a:latin typeface="Arial" panose="020B0604020202020204" pitchFamily="34" charset="0"/>
                <a:cs typeface="Arial" panose="020B0604020202020204" pitchFamily="34" charset="0"/>
              </a:rPr>
              <a:t>6-</a:t>
            </a:r>
            <a:r>
              <a:rPr lang="cs-CZ" altLang="en-US" sz="2000" dirty="0">
                <a:latin typeface="Arial" panose="020B0604020202020204" pitchFamily="34" charset="0"/>
                <a:cs typeface="Arial" panose="020B0604020202020204" pitchFamily="34" charset="0"/>
              </a:rPr>
              <a:t>)</a:t>
            </a:r>
            <a:r>
              <a:rPr lang="cs-CZ" altLang="en-US" sz="2000" baseline="-25000" dirty="0">
                <a:latin typeface="Arial" panose="020B0604020202020204" pitchFamily="34" charset="0"/>
                <a:cs typeface="Arial" panose="020B0604020202020204" pitchFamily="34" charset="0"/>
              </a:rPr>
              <a:t>n</a:t>
            </a:r>
          </a:p>
          <a:p>
            <a:pPr>
              <a:buNone/>
            </a:pPr>
            <a:r>
              <a:rPr lang="cs-CZ" altLang="en-US" sz="2000" dirty="0">
                <a:latin typeface="Arial" panose="020B0604020202020204" pitchFamily="34" charset="0"/>
                <a:cs typeface="Arial" panose="020B0604020202020204" pitchFamily="34" charset="0"/>
              </a:rPr>
              <a:t>- křemičitany s </a:t>
            </a:r>
            <a:r>
              <a:rPr lang="cs-CZ" altLang="en-US" sz="2000" i="1" dirty="0">
                <a:latin typeface="Arial" panose="020B0604020202020204" pitchFamily="34" charset="0"/>
                <a:cs typeface="Arial" panose="020B0604020202020204" pitchFamily="34" charset="0"/>
              </a:rPr>
              <a:t>prostorovou </a:t>
            </a:r>
            <a:r>
              <a:rPr lang="cs-CZ" altLang="en-US" sz="2000" dirty="0">
                <a:latin typeface="Arial" panose="020B0604020202020204" pitchFamily="34" charset="0"/>
                <a:cs typeface="Arial" panose="020B0604020202020204" pitchFamily="34" charset="0"/>
              </a:rPr>
              <a:t>strukturou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SiO</a:t>
            </a:r>
            <a:r>
              <a:rPr lang="cs-CZ" altLang="en-US" sz="2000" baseline="-25000" dirty="0">
                <a:latin typeface="Arial" panose="020B0604020202020204" pitchFamily="34" charset="0"/>
                <a:cs typeface="Arial" panose="020B0604020202020204" pitchFamily="34" charset="0"/>
              </a:rPr>
              <a:t>4</a:t>
            </a:r>
            <a:r>
              <a:rPr lang="cs-CZ" altLang="en-US" sz="2000" dirty="0">
                <a:latin typeface="Arial" panose="020B0604020202020204" pitchFamily="34" charset="0"/>
                <a:cs typeface="Arial" panose="020B0604020202020204" pitchFamily="34" charset="0"/>
              </a:rPr>
              <a:t> jednotky mají 4 společné vrcholy, (SiO</a:t>
            </a:r>
            <a:r>
              <a:rPr lang="cs-CZ" altLang="en-US" sz="2000" baseline="-25000" dirty="0">
                <a:latin typeface="Arial" panose="020B0604020202020204" pitchFamily="34" charset="0"/>
                <a:cs typeface="Arial" panose="020B0604020202020204" pitchFamily="34" charset="0"/>
              </a:rPr>
              <a:t>2</a:t>
            </a:r>
            <a:r>
              <a:rPr lang="cs-CZ" altLang="en-US" sz="2000" dirty="0">
                <a:latin typeface="Arial" panose="020B0604020202020204" pitchFamily="34" charset="0"/>
                <a:cs typeface="Arial" panose="020B0604020202020204" pitchFamily="34" charset="0"/>
              </a:rPr>
              <a:t>)</a:t>
            </a:r>
            <a:r>
              <a:rPr lang="cs-CZ" altLang="en-US" sz="2000" baseline="-25000" dirty="0">
                <a:latin typeface="Arial" panose="020B0604020202020204" pitchFamily="34" charset="0"/>
                <a:cs typeface="Arial" panose="020B0604020202020204" pitchFamily="34" charset="0"/>
              </a:rPr>
              <a:t>n</a:t>
            </a:r>
          </a:p>
          <a:p>
            <a:pPr>
              <a:buNone/>
            </a:pPr>
            <a:r>
              <a:rPr lang="cs-CZ" altLang="en-US" sz="2000" dirty="0" smtClean="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křemičitany v nichž část atomů Si je nahrazena Al tvoří též </a:t>
            </a:r>
            <a:r>
              <a:rPr lang="cs-CZ" altLang="en-US" sz="2000" i="1" dirty="0">
                <a:latin typeface="Arial" panose="020B0604020202020204" pitchFamily="34" charset="0"/>
                <a:cs typeface="Arial" panose="020B0604020202020204" pitchFamily="34" charset="0"/>
              </a:rPr>
              <a:t>prostorové</a:t>
            </a:r>
            <a:r>
              <a:rPr lang="cs-CZ" altLang="en-US" sz="2000" dirty="0">
                <a:latin typeface="Arial" panose="020B0604020202020204" pitchFamily="34" charset="0"/>
                <a:cs typeface="Arial" panose="020B0604020202020204" pitchFamily="34" charset="0"/>
              </a:rPr>
              <a:t> sítě </a:t>
            </a:r>
            <a:r>
              <a:rPr lang="cs-CZ" altLang="en-US" sz="2000" dirty="0">
                <a:latin typeface="Arial" panose="020B0604020202020204" pitchFamily="34" charset="0"/>
                <a:cs typeface="Arial" panose="020B0604020202020204" pitchFamily="34" charset="0"/>
                <a:sym typeface="Symbol" pitchFamily="18" charset="2"/>
              </a:rPr>
              <a:t></a:t>
            </a:r>
            <a:r>
              <a:rPr lang="cs-CZ" altLang="en-US" sz="2000" dirty="0">
                <a:latin typeface="Arial" panose="020B0604020202020204" pitchFamily="34" charset="0"/>
                <a:cs typeface="Arial" panose="020B0604020202020204" pitchFamily="34" charset="0"/>
              </a:rPr>
              <a:t> hlinitokřemičitany s trojrozměrnou strukturou: např. živce (</a:t>
            </a:r>
            <a:r>
              <a:rPr lang="cs-CZ" altLang="en-US" sz="2000" dirty="0" err="1">
                <a:latin typeface="Arial" panose="020B0604020202020204" pitchFamily="34" charset="0"/>
                <a:cs typeface="Arial" panose="020B0604020202020204" pitchFamily="34" charset="0"/>
              </a:rPr>
              <a:t>orthoklas</a:t>
            </a:r>
            <a:r>
              <a:rPr lang="cs-CZ" altLang="en-US" sz="2000" dirty="0">
                <a:latin typeface="Arial" panose="020B0604020202020204" pitchFamily="34" charset="0"/>
                <a:cs typeface="Arial" panose="020B0604020202020204" pitchFamily="34" charset="0"/>
              </a:rPr>
              <a:t> KAlSi</a:t>
            </a:r>
            <a:r>
              <a:rPr lang="cs-CZ" altLang="en-US" sz="2000" baseline="-25000" dirty="0">
                <a:latin typeface="Arial" panose="020B0604020202020204" pitchFamily="34" charset="0"/>
                <a:cs typeface="Arial" panose="020B0604020202020204" pitchFamily="34" charset="0"/>
              </a:rPr>
              <a:t>3</a:t>
            </a:r>
            <a:r>
              <a:rPr lang="cs-CZ" altLang="en-US" sz="2000" dirty="0">
                <a:latin typeface="Arial" panose="020B0604020202020204" pitchFamily="34" charset="0"/>
                <a:cs typeface="Arial" panose="020B0604020202020204" pitchFamily="34" charset="0"/>
              </a:rPr>
              <a:t>O</a:t>
            </a:r>
            <a:r>
              <a:rPr lang="cs-CZ" altLang="en-US" sz="2000" baseline="-25000" dirty="0">
                <a:latin typeface="Arial" panose="020B0604020202020204" pitchFamily="34" charset="0"/>
                <a:cs typeface="Arial" panose="020B0604020202020204" pitchFamily="34" charset="0"/>
              </a:rPr>
              <a:t>8</a:t>
            </a:r>
            <a:r>
              <a:rPr lang="cs-CZ" altLang="en-US" sz="2000" dirty="0">
                <a:latin typeface="Arial" panose="020B0604020202020204" pitchFamily="34" charset="0"/>
                <a:cs typeface="Arial" panose="020B0604020202020204" pitchFamily="34" charset="0"/>
              </a:rPr>
              <a:t>)</a:t>
            </a:r>
            <a:endParaRPr lang="cs-CZ" altLang="en-US" sz="2000" baseline="30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2268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5"/>
          <p:cNvSpPr>
            <a:spLocks noGrp="1"/>
          </p:cNvSpPr>
          <p:nvPr>
            <p:ph type="sldNum" sz="quarter" idx="11"/>
          </p:nvPr>
        </p:nvSpPr>
        <p:spPr/>
        <p:txBody>
          <a:bodyPr/>
          <a:lstStyle/>
          <a:p>
            <a:pPr>
              <a:defRPr/>
            </a:pPr>
            <a:fld id="{716BF345-D83B-4300-BA0C-F74CE2D4FFB3}" type="slidenum">
              <a:rPr lang="en-US" altLang="en-US"/>
              <a:pPr>
                <a:defRPr/>
              </a:pPr>
              <a:t>87</a:t>
            </a:fld>
            <a:endParaRPr lang="en-US" altLang="en-US"/>
          </a:p>
        </p:txBody>
      </p:sp>
      <p:graphicFrame>
        <p:nvGraphicFramePr>
          <p:cNvPr id="36867" name="Object 3"/>
          <p:cNvGraphicFramePr>
            <a:graphicFrameLocks noGrp="1" noChangeAspect="1"/>
          </p:cNvGraphicFramePr>
          <p:nvPr>
            <p:ph sz="half" idx="1"/>
          </p:nvPr>
        </p:nvGraphicFramePr>
        <p:xfrm>
          <a:off x="1047750" y="981075"/>
          <a:ext cx="2857500" cy="4886325"/>
        </p:xfrm>
        <a:graphic>
          <a:graphicData uri="http://schemas.openxmlformats.org/presentationml/2006/ole">
            <mc:AlternateContent xmlns:mc="http://schemas.openxmlformats.org/markup-compatibility/2006">
              <mc:Choice xmlns:v="urn:schemas-microsoft-com:vml" Requires="v">
                <p:oleObj spid="_x0000_s42264" name="CorelPhotoPaint.Image.8" r:id="rId3" imgW="5130159" imgH="8774603" progId="CorelPhotoPaint.Image.8">
                  <p:embed/>
                </p:oleObj>
              </mc:Choice>
              <mc:Fallback>
                <p:oleObj name="CorelPhotoPaint.Image.8" r:id="rId3" imgW="5130159" imgH="8774603" progId="CorelPhotoPaint.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0" y="981075"/>
                        <a:ext cx="2857500" cy="488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68" name="Object 6"/>
          <p:cNvGraphicFramePr>
            <a:graphicFrameLocks noGrp="1" noChangeAspect="1"/>
          </p:cNvGraphicFramePr>
          <p:nvPr>
            <p:ph sz="half" idx="2"/>
          </p:nvPr>
        </p:nvGraphicFramePr>
        <p:xfrm>
          <a:off x="4838700" y="981075"/>
          <a:ext cx="3657600" cy="4886325"/>
        </p:xfrm>
        <a:graphic>
          <a:graphicData uri="http://schemas.openxmlformats.org/presentationml/2006/ole">
            <mc:AlternateContent xmlns:mc="http://schemas.openxmlformats.org/markup-compatibility/2006">
              <mc:Choice xmlns:v="urn:schemas-microsoft-com:vml" Requires="v">
                <p:oleObj spid="_x0000_s42265" name="CorelPhotoPaint.Image.8" r:id="rId5" imgW="5142857" imgH="6869841" progId="CorelPhotoPaint.Image.8">
                  <p:embed/>
                </p:oleObj>
              </mc:Choice>
              <mc:Fallback>
                <p:oleObj name="CorelPhotoPaint.Image.8" r:id="rId5" imgW="5142857" imgH="6869841" progId="CorelPhotoPaint.Imag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8700" y="981075"/>
                        <a:ext cx="3657600" cy="48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447217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2400" y="152400"/>
            <a:ext cx="8915400" cy="6432530"/>
          </a:xfrm>
          <a:prstGeom prst="rect">
            <a:avLst/>
          </a:prstGeom>
        </p:spPr>
        <p:txBody>
          <a:bodyPr wrap="square">
            <a:spAutoFit/>
          </a:bodyPr>
          <a:lstStyle/>
          <a:p>
            <a:r>
              <a:rPr lang="en-US" sz="2000" b="1" dirty="0" err="1">
                <a:latin typeface="Arial" panose="020B0604020202020204" pitchFamily="34" charset="0"/>
                <a:cs typeface="Arial" panose="020B0604020202020204" pitchFamily="34" charset="0"/>
              </a:rPr>
              <a:t>Vodni</a:t>
            </a:r>
            <a:r>
              <a:rPr lang="en-US" sz="2000" b="1" dirty="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sklo</a:t>
            </a:r>
            <a:r>
              <a:rPr lang="cs-CZ" sz="2000" b="1" dirty="0" smtClean="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 vodný </a:t>
            </a:r>
            <a:r>
              <a:rPr lang="cs-CZ" sz="2000" dirty="0">
                <a:latin typeface="Arial" panose="020B0604020202020204" pitchFamily="34" charset="0"/>
                <a:cs typeface="Arial" panose="020B0604020202020204" pitchFamily="34" charset="0"/>
              </a:rPr>
              <a:t>roztok křemičitanu sodného </a:t>
            </a:r>
            <a:r>
              <a:rPr lang="cs-CZ" sz="2000" dirty="0" smtClean="0">
                <a:latin typeface="Arial" panose="020B0604020202020204" pitchFamily="34" charset="0"/>
                <a:cs typeface="Arial" panose="020B0604020202020204" pitchFamily="34" charset="0"/>
              </a:rPr>
              <a:t>(Na</a:t>
            </a:r>
            <a:r>
              <a:rPr lang="cs-CZ" sz="2000" baseline="-25000" dirty="0" smtClean="0">
                <a:latin typeface="Arial" panose="020B0604020202020204" pitchFamily="34" charset="0"/>
                <a:cs typeface="Arial" panose="020B0604020202020204" pitchFamily="34" charset="0"/>
              </a:rPr>
              <a:t>2</a:t>
            </a:r>
            <a:r>
              <a:rPr lang="cs-CZ" sz="2000" dirty="0" smtClean="0">
                <a:latin typeface="Arial" panose="020B0604020202020204" pitchFamily="34" charset="0"/>
                <a:cs typeface="Arial" panose="020B0604020202020204" pitchFamily="34" charset="0"/>
              </a:rPr>
              <a:t>SiO</a:t>
            </a:r>
            <a:r>
              <a:rPr lang="cs-CZ" sz="2000" baseline="-25000" dirty="0" smtClean="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endParaRPr lang="cs-CZ" sz="2000" dirty="0" smtClean="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Ještě </a:t>
            </a:r>
            <a:r>
              <a:rPr lang="cs-CZ" sz="2000" dirty="0">
                <a:latin typeface="Arial" panose="020B0604020202020204" pitchFamily="34" charset="0"/>
                <a:cs typeface="Arial" panose="020B0604020202020204" pitchFamily="34" charset="0"/>
              </a:rPr>
              <a:t>v druhé polovině dvacátého století, se </a:t>
            </a:r>
            <a:r>
              <a:rPr lang="cs-CZ" sz="2000" dirty="0" smtClean="0">
                <a:latin typeface="Arial" panose="020B0604020202020204" pitchFamily="34" charset="0"/>
                <a:cs typeface="Arial" panose="020B0604020202020204" pitchFamily="34" charset="0"/>
              </a:rPr>
              <a:t>používal ke konzervování vajec. Vejce se </a:t>
            </a:r>
            <a:r>
              <a:rPr lang="cs-CZ" sz="2000" dirty="0">
                <a:latin typeface="Arial" panose="020B0604020202020204" pitchFamily="34" charset="0"/>
                <a:cs typeface="Arial" panose="020B0604020202020204" pitchFamily="34" charset="0"/>
              </a:rPr>
              <a:t>naskládala do láhve a zalila vodním sklem. Roztok ucpal póry ve skořápkách vajec a ta tak vydržela řadu měsíců. </a:t>
            </a:r>
            <a:endParaRPr lang="cs-CZ" sz="2000" dirty="0" smtClean="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endParaRPr lang="cs-CZ" sz="2000" dirty="0" smtClean="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i="1" dirty="0" smtClean="0"/>
              <a:t>		</a:t>
            </a:r>
            <a:r>
              <a:rPr lang="cs-CZ" sz="3200" i="1" dirty="0" smtClean="0"/>
              <a:t>n </a:t>
            </a:r>
            <a:r>
              <a:rPr lang="cs-CZ" sz="3200" dirty="0" smtClean="0"/>
              <a:t>Na</a:t>
            </a:r>
            <a:r>
              <a:rPr lang="cs-CZ" sz="3200" baseline="-25000" dirty="0" smtClean="0"/>
              <a:t>2</a:t>
            </a:r>
            <a:r>
              <a:rPr lang="cs-CZ" sz="3200" dirty="0" smtClean="0"/>
              <a:t>SiO</a:t>
            </a:r>
            <a:r>
              <a:rPr lang="cs-CZ" sz="3200" baseline="-25000" dirty="0" smtClean="0"/>
              <a:t>3</a:t>
            </a:r>
            <a:r>
              <a:rPr lang="cs-CZ" sz="3200" dirty="0" smtClean="0"/>
              <a:t>   →</a:t>
            </a:r>
            <a:endParaRPr lang="cs-CZ" sz="3200" dirty="0">
              <a:latin typeface="Arial" panose="020B0604020202020204" pitchFamily="34" charset="0"/>
              <a:cs typeface="Arial" panose="020B0604020202020204" pitchFamily="34" charset="0"/>
            </a:endParaRPr>
          </a:p>
          <a:p>
            <a:endParaRPr lang="cs-CZ" sz="2000" dirty="0" smtClean="0">
              <a:latin typeface="Arial" panose="020B0604020202020204" pitchFamily="34" charset="0"/>
              <a:cs typeface="Arial" panose="020B0604020202020204" pitchFamily="34" charset="0"/>
            </a:endParaRPr>
          </a:p>
          <a:p>
            <a:endParaRPr lang="cs-CZ" sz="2000" dirty="0" smtClean="0">
              <a:latin typeface="Arial" panose="020B0604020202020204" pitchFamily="34" charset="0"/>
              <a:cs typeface="Arial" panose="020B0604020202020204" pitchFamily="34" charset="0"/>
            </a:endParaRPr>
          </a:p>
          <a:p>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Sloužilo </a:t>
            </a:r>
            <a:r>
              <a:rPr lang="cs-CZ" sz="2000" dirty="0">
                <a:latin typeface="Arial" panose="020B0604020202020204" pitchFamily="34" charset="0"/>
                <a:cs typeface="Arial" panose="020B0604020202020204" pitchFamily="34" charset="0"/>
              </a:rPr>
              <a:t>také k impregnaci papírových tkanin a jako plnivo do </a:t>
            </a:r>
            <a:r>
              <a:rPr lang="cs-CZ" sz="2000" dirty="0" smtClean="0">
                <a:latin typeface="Arial" panose="020B0604020202020204" pitchFamily="34" charset="0"/>
                <a:cs typeface="Arial" panose="020B0604020202020204" pitchFamily="34" charset="0"/>
              </a:rPr>
              <a:t>mýdel, jako lepidlo na </a:t>
            </a:r>
            <a:r>
              <a:rPr lang="cs-CZ" sz="2000" dirty="0">
                <a:latin typeface="Arial" panose="020B0604020202020204" pitchFamily="34" charset="0"/>
                <a:cs typeface="Arial" panose="020B0604020202020204" pitchFamily="34" charset="0"/>
              </a:rPr>
              <a:t>lepení šamotového obložení kamen </a:t>
            </a:r>
            <a:r>
              <a:rPr lang="cs-CZ" sz="2000" dirty="0" smtClean="0">
                <a:latin typeface="Arial" panose="020B0604020202020204" pitchFamily="34" charset="0"/>
                <a:cs typeface="Arial" panose="020B0604020202020204" pitchFamily="34" charset="0"/>
              </a:rPr>
              <a:t>(reaguje </a:t>
            </a:r>
            <a:r>
              <a:rPr lang="cs-CZ" sz="2000" dirty="0">
                <a:latin typeface="Arial" panose="020B0604020202020204" pitchFamily="34" charset="0"/>
                <a:cs typeface="Arial" panose="020B0604020202020204" pitchFamily="34" charset="0"/>
              </a:rPr>
              <a:t>se vzdušným oxidem uhličitým a </a:t>
            </a:r>
            <a:r>
              <a:rPr lang="cs-CZ" sz="2000" dirty="0" smtClean="0">
                <a:latin typeface="Arial" panose="020B0604020202020204" pitchFamily="34" charset="0"/>
                <a:cs typeface="Arial" panose="020B0604020202020204" pitchFamily="34" charset="0"/>
              </a:rPr>
              <a:t>tvrdne), ve </a:t>
            </a:r>
            <a:r>
              <a:rPr lang="cs-CZ" sz="2000" dirty="0">
                <a:latin typeface="Arial" panose="020B0604020202020204" pitchFamily="34" charset="0"/>
                <a:cs typeface="Arial" panose="020B0604020202020204" pitchFamily="34" charset="0"/>
              </a:rPr>
              <a:t>stavebnictví k urychlení tuhnutí cementových směsí a k mineralizaci dřevěných konstrukcí </a:t>
            </a:r>
            <a:r>
              <a:rPr lang="cs-CZ" sz="2000" dirty="0" smtClean="0">
                <a:latin typeface="Arial" panose="020B0604020202020204" pitchFamily="34" charset="0"/>
                <a:cs typeface="Arial" panose="020B0604020202020204" pitchFamily="34" charset="0"/>
              </a:rPr>
              <a:t>(ochrana </a:t>
            </a:r>
            <a:r>
              <a:rPr lang="cs-CZ" sz="2000" dirty="0">
                <a:latin typeface="Arial" panose="020B0604020202020204" pitchFamily="34" charset="0"/>
                <a:cs typeface="Arial" panose="020B0604020202020204" pitchFamily="34" charset="0"/>
              </a:rPr>
              <a:t>proti </a:t>
            </a:r>
            <a:r>
              <a:rPr lang="cs-CZ" sz="2000" dirty="0" smtClean="0">
                <a:latin typeface="Arial" panose="020B0604020202020204" pitchFamily="34" charset="0"/>
                <a:cs typeface="Arial" panose="020B0604020202020204" pitchFamily="34" charset="0"/>
              </a:rPr>
              <a:t>požáru). </a:t>
            </a:r>
            <a:r>
              <a:rPr lang="cs-CZ" sz="2000" dirty="0">
                <a:latin typeface="Arial" panose="020B0604020202020204" pitchFamily="34" charset="0"/>
                <a:cs typeface="Arial" panose="020B0604020202020204" pitchFamily="34" charset="0"/>
              </a:rPr>
              <a:t>Vlivem vody a oxidu uhličitého </a:t>
            </a:r>
            <a:r>
              <a:rPr lang="cs-CZ" sz="2000" dirty="0" smtClean="0">
                <a:latin typeface="Arial" panose="020B0604020202020204" pitchFamily="34" charset="0"/>
                <a:cs typeface="Arial" panose="020B0604020202020204" pitchFamily="34" charset="0"/>
              </a:rPr>
              <a:t>dochází </a:t>
            </a:r>
            <a:r>
              <a:rPr lang="cs-CZ" sz="2000" dirty="0">
                <a:latin typeface="Arial" panose="020B0604020202020204" pitchFamily="34" charset="0"/>
                <a:cs typeface="Arial" panose="020B0604020202020204" pitchFamily="34" charset="0"/>
              </a:rPr>
              <a:t>k vyloučení gelu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 který dřevo mineralizuje. Dále se vodní sklo dodnes používá ve slévárenství jako pojivo do slévárenských forem a jader. S </a:t>
            </a:r>
            <a:r>
              <a:rPr lang="cs-CZ" sz="2000" dirty="0" err="1">
                <a:latin typeface="Arial" panose="020B0604020202020204" pitchFamily="34" charset="0"/>
                <a:cs typeface="Arial" panose="020B0604020202020204" pitchFamily="34" charset="0"/>
              </a:rPr>
              <a:t>ethanolem</a:t>
            </a:r>
            <a:r>
              <a:rPr lang="cs-CZ" sz="2000" dirty="0">
                <a:latin typeface="Arial" panose="020B0604020202020204" pitchFamily="34" charset="0"/>
                <a:cs typeface="Arial" panose="020B0604020202020204" pitchFamily="34" charset="0"/>
              </a:rPr>
              <a:t> reaguje za vzniku silikonu. </a:t>
            </a:r>
            <a:endParaRPr lang="cs-CZ" sz="2000" dirty="0">
              <a:latin typeface="Arial" panose="020B0604020202020204" pitchFamily="34" charset="0"/>
              <a:cs typeface="Arial" panose="020B0604020202020204" pitchFamily="34" charset="0"/>
            </a:endParaRPr>
          </a:p>
        </p:txBody>
      </p:sp>
      <p:pic>
        <p:nvPicPr>
          <p:cNvPr id="54274" name="Picture 2" descr="https://upload.wikimedia.org/wikipedia/commons/0/08/Sodium-metasilicate-repeating-unit-2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1177" y="2286000"/>
            <a:ext cx="3588185"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3500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152400" y="152400"/>
            <a:ext cx="8839200" cy="6553200"/>
          </a:xfrm>
        </p:spPr>
        <p:txBody>
          <a:bodyPr>
            <a:normAutofit/>
          </a:bodyPr>
          <a:lstStyle/>
          <a:p>
            <a:pPr eaLnBrk="1" hangingPunct="1">
              <a:buFont typeface="Wingdings" pitchFamily="2" charset="2"/>
              <a:buNone/>
            </a:pPr>
            <a:r>
              <a:rPr lang="cs-CZ" altLang="en-US" sz="2000" b="1" dirty="0" smtClean="0">
                <a:latin typeface="Arial" panose="020B0604020202020204" pitchFamily="34" charset="0"/>
                <a:cs typeface="Arial" panose="020B0604020202020204" pitchFamily="34" charset="0"/>
              </a:rPr>
              <a:t>Sklo </a:t>
            </a:r>
            <a:r>
              <a:rPr lang="cs-CZ" altLang="en-US" sz="2000" dirty="0" smtClean="0">
                <a:latin typeface="Arial" panose="020B0604020202020204" pitchFamily="34" charset="0"/>
                <a:cs typeface="Arial" panose="020B0604020202020204" pitchFamily="34" charset="0"/>
              </a:rPr>
              <a:t>je </a:t>
            </a:r>
            <a:r>
              <a:rPr lang="cs-CZ" altLang="en-US" sz="2000" dirty="0" smtClean="0">
                <a:latin typeface="Arial" panose="020B0604020202020204" pitchFamily="34" charset="0"/>
                <a:cs typeface="Arial" panose="020B0604020202020204" pitchFamily="34" charset="0"/>
              </a:rPr>
              <a:t>amorfní ztuhlá tavenina směsi křemičitanů </a:t>
            </a:r>
            <a:r>
              <a:rPr lang="cs-CZ" altLang="en-US" sz="2000" dirty="0" smtClean="0">
                <a:latin typeface="Arial" panose="020B0604020202020204" pitchFamily="34" charset="0"/>
                <a:cs typeface="Arial" panose="020B0604020202020204" pitchFamily="34" charset="0"/>
              </a:rPr>
              <a:t>- křemenné sklo. Křemenné </a:t>
            </a:r>
            <a:r>
              <a:rPr lang="cs-CZ" altLang="en-US" sz="2000" dirty="0" smtClean="0">
                <a:latin typeface="Arial" panose="020B0604020202020204" pitchFamily="34" charset="0"/>
                <a:cs typeface="Arial" panose="020B0604020202020204" pitchFamily="34" charset="0"/>
              </a:rPr>
              <a:t>sklo je chemicky i tepelně velmi odolné a za </a:t>
            </a:r>
            <a:r>
              <a:rPr lang="cs-CZ" altLang="en-US" sz="2000" dirty="0" err="1" smtClean="0">
                <a:latin typeface="Arial" panose="020B0604020202020204" pitchFamily="34" charset="0"/>
                <a:cs typeface="Arial" panose="020B0604020202020204" pitchFamily="34" charset="0"/>
              </a:rPr>
              <a:t>lab</a:t>
            </a:r>
            <a:r>
              <a:rPr lang="cs-CZ" altLang="en-US" sz="2000" dirty="0" smtClean="0">
                <a:latin typeface="Arial" panose="020B0604020202020204" pitchFamily="34" charset="0"/>
                <a:cs typeface="Arial" panose="020B0604020202020204" pitchFamily="34" charset="0"/>
              </a:rPr>
              <a:t>. teploty je chemicky atakováno pouze HF, má minimální tepelnou roztažnost </a:t>
            </a:r>
            <a:r>
              <a:rPr lang="cs-CZ" altLang="en-US" sz="2000" dirty="0" smtClean="0">
                <a:latin typeface="Arial" panose="020B0604020202020204" pitchFamily="34" charset="0"/>
                <a:cs typeface="Arial" panose="020B0604020202020204" pitchFamily="34" charset="0"/>
                <a:sym typeface="Symbol" pitchFamily="18" charset="2"/>
              </a:rPr>
              <a:t></a:t>
            </a:r>
            <a:r>
              <a:rPr lang="cs-CZ" altLang="en-US" sz="2000" dirty="0" smtClean="0">
                <a:latin typeface="Arial" panose="020B0604020202020204" pitchFamily="34" charset="0"/>
                <a:cs typeface="Arial" panose="020B0604020202020204" pitchFamily="34" charset="0"/>
              </a:rPr>
              <a:t> vysoká tepelná odolnost (do červena rozžhavené křemenné sklo lze ponořit do studené vody bez popraskání)</a:t>
            </a:r>
          </a:p>
          <a:p>
            <a:pPr eaLnBrk="1" hangingPunct="1">
              <a:buFont typeface="Wingdings" pitchFamily="2" charset="2"/>
              <a:buNone/>
            </a:pP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a:buNone/>
            </a:pPr>
            <a:endParaRPr lang="cs-CZ" sz="2000" b="1" dirty="0" smtClean="0">
              <a:latin typeface="Arial" panose="020B0604020202020204" pitchFamily="34" charset="0"/>
              <a:cs typeface="Arial" panose="020B0604020202020204" pitchFamily="34" charset="0"/>
            </a:endParaRPr>
          </a:p>
          <a:p>
            <a:pPr marL="0" indent="0" algn="just">
              <a:buNone/>
            </a:pPr>
            <a:endParaRPr lang="cs-CZ" sz="2000" b="1" dirty="0">
              <a:latin typeface="Arial" panose="020B0604020202020204" pitchFamily="34" charset="0"/>
              <a:cs typeface="Arial" panose="020B0604020202020204" pitchFamily="34" charset="0"/>
            </a:endParaRPr>
          </a:p>
          <a:p>
            <a:pPr marL="0" indent="0" algn="just">
              <a:buNone/>
            </a:pPr>
            <a:endParaRPr lang="cs-CZ" sz="2000" b="1" dirty="0" smtClean="0">
              <a:latin typeface="Arial" panose="020B0604020202020204" pitchFamily="34" charset="0"/>
              <a:cs typeface="Arial" panose="020B0604020202020204" pitchFamily="34" charset="0"/>
            </a:endParaRPr>
          </a:p>
          <a:p>
            <a:pPr marL="0" indent="0" algn="just">
              <a:buNone/>
            </a:pPr>
            <a:r>
              <a:rPr lang="cs-CZ" sz="2000" b="1" dirty="0" smtClean="0">
                <a:latin typeface="Arial" panose="020B0604020202020204" pitchFamily="34" charset="0"/>
                <a:cs typeface="Arial" panose="020B0604020202020204" pitchFamily="34" charset="0"/>
              </a:rPr>
              <a:t>Obsidián</a:t>
            </a:r>
            <a:r>
              <a:rPr lang="cs-CZ" sz="2000" dirty="0" smtClean="0">
                <a:latin typeface="Arial" panose="020B0604020202020204" pitchFamily="34" charset="0"/>
                <a:cs typeface="Arial" panose="020B0604020202020204" pitchFamily="34" charset="0"/>
              </a:rPr>
              <a:t> vzniká </a:t>
            </a:r>
            <a:r>
              <a:rPr lang="cs-CZ" sz="2000" dirty="0">
                <a:latin typeface="Arial" panose="020B0604020202020204" pitchFamily="34" charset="0"/>
                <a:cs typeface="Arial" panose="020B0604020202020204" pitchFamily="34" charset="0"/>
              </a:rPr>
              <a:t>následkem </a:t>
            </a:r>
            <a:r>
              <a:rPr lang="cs-CZ" sz="2000" dirty="0" smtClean="0">
                <a:latin typeface="Arial" panose="020B0604020202020204" pitchFamily="34" charset="0"/>
                <a:cs typeface="Arial" panose="020B0604020202020204" pitchFamily="34" charset="0"/>
              </a:rPr>
              <a:t>rychlého </a:t>
            </a:r>
            <a:r>
              <a:rPr lang="cs-CZ" sz="2000" dirty="0">
                <a:latin typeface="Arial" panose="020B0604020202020204" pitchFamily="34" charset="0"/>
                <a:cs typeface="Arial" panose="020B0604020202020204" pitchFamily="34" charset="0"/>
              </a:rPr>
              <a:t>kontaktu žhavé </a:t>
            </a:r>
            <a:r>
              <a:rPr lang="cs-CZ" sz="2000" dirty="0" smtClean="0">
                <a:latin typeface="Arial" panose="020B0604020202020204" pitchFamily="34" charset="0"/>
                <a:cs typeface="Arial" panose="020B0604020202020204" pitchFamily="34" charset="0"/>
              </a:rPr>
              <a:t>kyselé </a:t>
            </a:r>
            <a:r>
              <a:rPr lang="cs-CZ" sz="2000" dirty="0">
                <a:latin typeface="Arial" panose="020B0604020202020204" pitchFamily="34" charset="0"/>
                <a:cs typeface="Arial" panose="020B0604020202020204" pitchFamily="34" charset="0"/>
              </a:rPr>
              <a:t>a viskózní lávy s chladným prostředím </a:t>
            </a:r>
            <a:r>
              <a:rPr lang="cs-CZ" sz="2000" dirty="0" smtClean="0">
                <a:latin typeface="Arial" panose="020B0604020202020204" pitchFamily="34" charset="0"/>
                <a:cs typeface="Arial" panose="020B0604020202020204" pitchFamily="34" charset="0"/>
              </a:rPr>
              <a:t>a následnému </a:t>
            </a:r>
            <a:r>
              <a:rPr lang="cs-CZ" sz="2000" dirty="0">
                <a:latin typeface="Arial" panose="020B0604020202020204" pitchFamily="34" charset="0"/>
                <a:cs typeface="Arial" panose="020B0604020202020204" pitchFamily="34" charset="0"/>
              </a:rPr>
              <a:t>rychlému utuhnutí</a:t>
            </a:r>
            <a:r>
              <a:rPr lang="cs-CZ" sz="2000" dirty="0" smtClean="0">
                <a:latin typeface="Arial" panose="020B0604020202020204" pitchFamily="34" charset="0"/>
                <a:cs typeface="Arial" panose="020B0604020202020204" pitchFamily="34" charset="0"/>
              </a:rPr>
              <a:t>. Hornina </a:t>
            </a:r>
            <a:r>
              <a:rPr lang="cs-CZ" sz="2000" dirty="0">
                <a:latin typeface="Arial" panose="020B0604020202020204" pitchFamily="34" charset="0"/>
                <a:cs typeface="Arial" panose="020B0604020202020204" pitchFamily="34" charset="0"/>
              </a:rPr>
              <a:t>je velmi </a:t>
            </a:r>
            <a:endParaRPr lang="cs-CZ" sz="2000" dirty="0" smtClean="0">
              <a:latin typeface="Arial" panose="020B0604020202020204" pitchFamily="34" charset="0"/>
              <a:cs typeface="Arial" panose="020B0604020202020204" pitchFamily="34" charset="0"/>
            </a:endParaRPr>
          </a:p>
          <a:p>
            <a:pPr marL="0" indent="0" algn="just">
              <a:buNone/>
            </a:pPr>
            <a:r>
              <a:rPr lang="cs-CZ" sz="2000" dirty="0" smtClean="0">
                <a:latin typeface="Arial" panose="020B0604020202020204" pitchFamily="34" charset="0"/>
                <a:cs typeface="Arial" panose="020B0604020202020204" pitchFamily="34" charset="0"/>
              </a:rPr>
              <a:t>bohatá </a:t>
            </a:r>
            <a:r>
              <a:rPr lang="cs-CZ" sz="2000" dirty="0">
                <a:latin typeface="Arial" panose="020B0604020202020204" pitchFamily="34" charset="0"/>
                <a:cs typeface="Arial" panose="020B0604020202020204" pitchFamily="34" charset="0"/>
              </a:rPr>
              <a:t>na sloučeniny SiO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a jedná </a:t>
            </a:r>
            <a:r>
              <a:rPr lang="cs-CZ" sz="2000" dirty="0" smtClean="0">
                <a:latin typeface="Arial" panose="020B0604020202020204" pitchFamily="34" charset="0"/>
                <a:cs typeface="Arial" panose="020B0604020202020204" pitchFamily="34" charset="0"/>
              </a:rPr>
              <a:t>se </a:t>
            </a:r>
            <a:r>
              <a:rPr lang="cs-CZ" sz="2000" dirty="0">
                <a:latin typeface="Arial" panose="020B0604020202020204" pitchFamily="34" charset="0"/>
                <a:cs typeface="Arial" panose="020B0604020202020204" pitchFamily="34" charset="0"/>
              </a:rPr>
              <a:t>o </a:t>
            </a:r>
            <a:r>
              <a:rPr lang="cs-CZ" sz="2000" dirty="0" smtClean="0">
                <a:latin typeface="Arial" panose="020B0604020202020204" pitchFamily="34" charset="0"/>
                <a:cs typeface="Arial" panose="020B0604020202020204" pitchFamily="34" charset="0"/>
              </a:rPr>
              <a:t>přírodní  </a:t>
            </a:r>
            <a:r>
              <a:rPr lang="cs-CZ" sz="2000" dirty="0">
                <a:latin typeface="Arial" panose="020B0604020202020204" pitchFamily="34" charset="0"/>
                <a:cs typeface="Arial" panose="020B0604020202020204" pitchFamily="34" charset="0"/>
              </a:rPr>
              <a:t>formu skla</a:t>
            </a:r>
            <a:r>
              <a:rPr lang="cs-CZ" sz="2000" dirty="0" smtClean="0">
                <a:latin typeface="Arial" panose="020B0604020202020204" pitchFamily="34" charset="0"/>
                <a:cs typeface="Arial" panose="020B0604020202020204" pitchFamily="34" charset="0"/>
              </a:rPr>
              <a:t>.</a:t>
            </a:r>
          </a:p>
          <a:p>
            <a:pPr marL="0" indent="0" algn="just">
              <a:buNone/>
            </a:pPr>
            <a:endParaRPr lang="cs-CZ" altLang="en-US" sz="2000" dirty="0" smtClean="0">
              <a:latin typeface="Arial" panose="020B0604020202020204" pitchFamily="34" charset="0"/>
              <a:cs typeface="Arial" panose="020B0604020202020204" pitchFamily="34" charset="0"/>
            </a:endParaRPr>
          </a:p>
          <a:p>
            <a:pPr marL="0" indent="0" algn="just">
              <a:buNone/>
            </a:pPr>
            <a:endParaRPr lang="cs-CZ" altLang="en-US" sz="2000" dirty="0" smtClean="0">
              <a:latin typeface="Arial" panose="020B0604020202020204" pitchFamily="34" charset="0"/>
              <a:cs typeface="Arial" panose="020B0604020202020204" pitchFamily="34" charset="0"/>
            </a:endParaRPr>
          </a:p>
        </p:txBody>
      </p:sp>
      <p:pic>
        <p:nvPicPr>
          <p:cNvPr id="96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657" y="5047544"/>
            <a:ext cx="3124200" cy="1619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1" name="Picture 5" descr="https://upload.wikimedia.org/wikipedia/commons/thumb/4/4b/Silica.svg/800px-Silica.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524000"/>
            <a:ext cx="2311927" cy="2419350"/>
          </a:xfrm>
          <a:prstGeom prst="rect">
            <a:avLst/>
          </a:prstGeom>
          <a:noFill/>
          <a:extLst>
            <a:ext uri="{909E8E84-426E-40DD-AFC4-6F175D3DCCD1}">
              <a14:hiddenFill xmlns:a14="http://schemas.microsoft.com/office/drawing/2010/main">
                <a:solidFill>
                  <a:srgbClr val="FFFFFF"/>
                </a:solidFill>
              </a14:hiddenFill>
            </a:ext>
          </a:extLst>
        </p:spPr>
      </p:pic>
      <p:pic>
        <p:nvPicPr>
          <p:cNvPr id="9626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981200"/>
            <a:ext cx="225171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4" name="Picture 8" descr="Zobrazit zdrojový obráze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052" y="5102224"/>
            <a:ext cx="2134148" cy="167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119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228600" y="304800"/>
            <a:ext cx="8686800" cy="6248400"/>
          </a:xfrm>
        </p:spPr>
        <p:txBody>
          <a:bodyPr>
            <a:normAutofit/>
          </a:bodyPr>
          <a:lstStyle/>
          <a:p>
            <a:pPr eaLnBrk="1" hangingPunct="1">
              <a:buFont typeface="Wingdings" pitchFamily="2" charset="2"/>
              <a:buNone/>
            </a:pPr>
            <a:r>
              <a:rPr lang="cs-CZ" altLang="en-US" sz="2000" b="1" i="1" dirty="0" smtClean="0">
                <a:latin typeface="Arial" panose="020B0604020202020204" pitchFamily="34" charset="0"/>
                <a:cs typeface="Arial" panose="020B0604020202020204" pitchFamily="34" charset="0"/>
              </a:rPr>
              <a:t>Fullereny</a:t>
            </a:r>
            <a:r>
              <a:rPr lang="cs-CZ" altLang="en-US" sz="2000" b="1" dirty="0" smtClean="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příprava laserovou ablací, unikátní vlastnosti např. nosiče léčiv, </a:t>
            </a:r>
            <a:r>
              <a:rPr lang="cs-CZ" altLang="en-US" sz="2000" dirty="0" err="1" smtClean="0">
                <a:latin typeface="Arial" panose="020B0604020202020204" pitchFamily="34" charset="0"/>
                <a:cs typeface="Arial" panose="020B0604020202020204" pitchFamily="34" charset="0"/>
              </a:rPr>
              <a:t>sensitizery</a:t>
            </a:r>
            <a:r>
              <a:rPr lang="cs-CZ" altLang="en-US" sz="2000" dirty="0" smtClean="0">
                <a:latin typeface="Arial" panose="020B0604020202020204" pitchFamily="34" charset="0"/>
                <a:cs typeface="Arial" panose="020B0604020202020204" pitchFamily="34" charset="0"/>
              </a:rPr>
              <a:t> 	</a:t>
            </a:r>
          </a:p>
          <a:p>
            <a:pPr eaLnBrk="1" hangingPunct="1">
              <a:buFont typeface="Wingdings" pitchFamily="2" charset="2"/>
              <a:buNone/>
            </a:pP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2000" i="1" dirty="0" smtClean="0">
              <a:latin typeface="Arial" panose="020B0604020202020204" pitchFamily="34" charset="0"/>
              <a:cs typeface="Arial" panose="020B0604020202020204" pitchFamily="34" charset="0"/>
            </a:endParaRPr>
          </a:p>
          <a:p>
            <a:pPr marL="0" indent="0" eaLnBrk="1" hangingPunct="1">
              <a:buNone/>
            </a:pPr>
            <a:endParaRPr lang="cs-CZ" altLang="en-US" sz="2000" dirty="0">
              <a:latin typeface="Arial" panose="020B0604020202020204" pitchFamily="34" charset="0"/>
              <a:cs typeface="Arial" panose="020B0604020202020204" pitchFamily="34" charset="0"/>
            </a:endParaRPr>
          </a:p>
        </p:txBody>
      </p:sp>
      <p:pic>
        <p:nvPicPr>
          <p:cNvPr id="149508"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6919" y="1524000"/>
            <a:ext cx="2006936" cy="1965325"/>
          </a:xfrm>
          <a:prstGeom prst="rect">
            <a:avLst/>
          </a:prstGeom>
          <a:noFill/>
          <a:extLst>
            <a:ext uri="{909E8E84-426E-40DD-AFC4-6F175D3DCCD1}">
              <a14:hiddenFill xmlns:a14="http://schemas.microsoft.com/office/drawing/2010/main">
                <a:solidFill>
                  <a:srgbClr val="FFFFFF"/>
                </a:solidFill>
              </a14:hiddenFill>
            </a:ext>
          </a:extLst>
        </p:spPr>
      </p:pic>
      <p:pic>
        <p:nvPicPr>
          <p:cNvPr id="149510" name="Picture 6"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278" y="1017588"/>
            <a:ext cx="3020094" cy="297814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685800" y="2040298"/>
            <a:ext cx="607859" cy="369332"/>
          </a:xfrm>
          <a:prstGeom prst="rect">
            <a:avLst/>
          </a:prstGeom>
        </p:spPr>
        <p:txBody>
          <a:bodyPr wrap="none">
            <a:spAutoFit/>
          </a:bodyPr>
          <a:lstStyle/>
          <a:p>
            <a:r>
              <a:rPr lang="cs-CZ" altLang="en-US" b="1" i="1" dirty="0">
                <a:latin typeface="Arial" panose="020B0604020202020204" pitchFamily="34" charset="0"/>
                <a:cs typeface="Arial" panose="020B0604020202020204" pitchFamily="34" charset="0"/>
              </a:rPr>
              <a:t>C60</a:t>
            </a:r>
            <a:endParaRPr lang="cs-CZ" dirty="0"/>
          </a:p>
        </p:txBody>
      </p:sp>
      <p:sp>
        <p:nvSpPr>
          <p:cNvPr id="5" name="Obdélník 4"/>
          <p:cNvSpPr/>
          <p:nvPr/>
        </p:nvSpPr>
        <p:spPr>
          <a:xfrm>
            <a:off x="4638710" y="1981200"/>
            <a:ext cx="607859" cy="369332"/>
          </a:xfrm>
          <a:prstGeom prst="rect">
            <a:avLst/>
          </a:prstGeom>
        </p:spPr>
        <p:txBody>
          <a:bodyPr wrap="none">
            <a:spAutoFit/>
          </a:bodyPr>
          <a:lstStyle/>
          <a:p>
            <a:r>
              <a:rPr lang="cs-CZ" altLang="en-US" b="1" i="1" dirty="0">
                <a:latin typeface="Arial" panose="020B0604020202020204" pitchFamily="34" charset="0"/>
                <a:cs typeface="Arial" panose="020B0604020202020204" pitchFamily="34" charset="0"/>
              </a:rPr>
              <a:t>C70</a:t>
            </a:r>
          </a:p>
        </p:txBody>
      </p:sp>
      <p:pic>
        <p:nvPicPr>
          <p:cNvPr id="149512" name="Picture 8"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6686" y="4648200"/>
            <a:ext cx="2893795" cy="1914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04800" y="4572000"/>
            <a:ext cx="1824538" cy="400110"/>
          </a:xfrm>
          <a:prstGeom prst="rect">
            <a:avLst/>
          </a:prstGeom>
          <a:noFill/>
        </p:spPr>
        <p:txBody>
          <a:bodyPr wrap="none" rtlCol="0">
            <a:spAutoFit/>
          </a:bodyPr>
          <a:lstStyle/>
          <a:p>
            <a:r>
              <a:rPr lang="cs-CZ" sz="2000" b="1" i="1" dirty="0" err="1" smtClean="0">
                <a:latin typeface="Arial" panose="020B0604020202020204" pitchFamily="34" charset="0"/>
                <a:cs typeface="Arial" panose="020B0604020202020204" pitchFamily="34" charset="0"/>
              </a:rPr>
              <a:t>Nanotrubičky</a:t>
            </a:r>
            <a:endParaRPr lang="cs-CZ"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7038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8600"/>
            <a:ext cx="8839200" cy="3170099"/>
          </a:xfrm>
          <a:prstGeom prst="rect">
            <a:avLst/>
          </a:prstGeom>
        </p:spPr>
        <p:txBody>
          <a:bodyPr wrap="square">
            <a:spAutoFit/>
          </a:bodyPr>
          <a:lstStyle/>
          <a:p>
            <a:r>
              <a:rPr lang="cs-CZ" sz="2000" b="1" dirty="0">
                <a:latin typeface="Arial" panose="020B0604020202020204" pitchFamily="34" charset="0"/>
                <a:cs typeface="Arial" panose="020B0604020202020204" pitchFamily="34" charset="0"/>
              </a:rPr>
              <a:t>Tektit</a:t>
            </a:r>
            <a:r>
              <a:rPr lang="cs-CZ" sz="2000" dirty="0">
                <a:latin typeface="Arial" panose="020B0604020202020204" pitchFamily="34" charset="0"/>
                <a:cs typeface="Arial" panose="020B0604020202020204" pitchFamily="34" charset="0"/>
              </a:rPr>
              <a:t> je hornina, která vzniká dopadem mimozemského tělesa na zemský povrch. Během dopadu se uvolňuje během krátké doby obrovské množství energie, která se přeměňuje na teplo, což má za následek proběhnutí metamorfních pochodů, během kterých se původní horniny přeměňují na novou horninu - tektit. Má převážně sklovitou strukturu a lze ho přirovnat k přírodnímu sklu. </a:t>
            </a:r>
            <a:endParaRPr lang="cs-CZ" sz="2000" dirty="0" smtClean="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Tektity </a:t>
            </a:r>
            <a:r>
              <a:rPr lang="cs-CZ" sz="2000" dirty="0">
                <a:latin typeface="Arial" panose="020B0604020202020204" pitchFamily="34" charset="0"/>
                <a:cs typeface="Arial" panose="020B0604020202020204" pitchFamily="34" charset="0"/>
              </a:rPr>
              <a:t>se vyskytují především na lokalitách v jižních Čechách a na západní </a:t>
            </a:r>
            <a:r>
              <a:rPr lang="cs-CZ" sz="2000" dirty="0" smtClean="0">
                <a:latin typeface="Arial" panose="020B0604020202020204" pitchFamily="34" charset="0"/>
                <a:cs typeface="Arial" panose="020B0604020202020204" pitchFamily="34" charset="0"/>
              </a:rPr>
              <a:t>Moravě (= vltavíny), </a:t>
            </a:r>
            <a:r>
              <a:rPr lang="cs-CZ" sz="2000" dirty="0">
                <a:latin typeface="Arial" panose="020B0604020202020204" pitchFamily="34" charset="0"/>
                <a:cs typeface="Arial" panose="020B0604020202020204" pitchFamily="34" charset="0"/>
              </a:rPr>
              <a:t>v Austrálii, v jihovýchodní Asii, na Pobřeží slonoviny, v Severní Americe (přesněji ve státech Texas a Georgie). </a:t>
            </a:r>
          </a:p>
          <a:p>
            <a:pPr algn="just"/>
            <a:endParaRPr lang="cs-CZ" altLang="en-US" sz="2000" dirty="0">
              <a:latin typeface="Arial" panose="020B0604020202020204" pitchFamily="34" charset="0"/>
              <a:cs typeface="Arial" panose="020B0604020202020204" pitchFamily="34" charset="0"/>
            </a:endParaRPr>
          </a:p>
        </p:txBody>
      </p:sp>
      <p:pic>
        <p:nvPicPr>
          <p:cNvPr id="97282" name="Picture 2" descr="https://upload.wikimedia.org/wikipedia/commons/e/ec/Moldavite_Besedni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42149"/>
            <a:ext cx="2628128" cy="1838623"/>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155643" y="3581400"/>
            <a:ext cx="8810018" cy="707886"/>
          </a:xfrm>
          <a:prstGeom prst="rect">
            <a:avLst/>
          </a:prstGeom>
        </p:spPr>
        <p:txBody>
          <a:bodyPr wrap="square">
            <a:spAutoFit/>
          </a:bodyPr>
          <a:lstStyle/>
          <a:p>
            <a:r>
              <a:rPr lang="cs-CZ" sz="2000" dirty="0" smtClean="0"/>
              <a:t>Vltavíny vznikly  nejspíš společně </a:t>
            </a:r>
            <a:r>
              <a:rPr lang="cs-CZ" sz="2000" dirty="0"/>
              <a:t>se vznikem </a:t>
            </a:r>
            <a:r>
              <a:rPr lang="cs-CZ" sz="2000" dirty="0" err="1"/>
              <a:t>Rieského</a:t>
            </a:r>
            <a:r>
              <a:rPr lang="cs-CZ" sz="2000" dirty="0"/>
              <a:t> </a:t>
            </a:r>
            <a:r>
              <a:rPr lang="cs-CZ" sz="2000" dirty="0" smtClean="0"/>
              <a:t>kráteru (mezi </a:t>
            </a:r>
            <a:r>
              <a:rPr lang="cs-CZ" sz="2000" dirty="0"/>
              <a:t>Norimberkem, Stuttgartem a </a:t>
            </a:r>
            <a:r>
              <a:rPr lang="cs-CZ" sz="2000" dirty="0" smtClean="0"/>
              <a:t>Mnichovem,  okolo městečka </a:t>
            </a:r>
            <a:r>
              <a:rPr lang="cs-CZ" sz="2000" dirty="0" err="1" smtClean="0"/>
              <a:t>Nördlingen</a:t>
            </a:r>
            <a:r>
              <a:rPr lang="cs-CZ" sz="2000" dirty="0" smtClean="0"/>
              <a:t>).</a:t>
            </a:r>
            <a:endParaRPr lang="cs-CZ" sz="2000" dirty="0"/>
          </a:p>
        </p:txBody>
      </p:sp>
      <p:pic>
        <p:nvPicPr>
          <p:cNvPr id="97284" name="Picture 4" descr="https://upload.wikimedia.org/wikipedia/commons/c/cf/Ries_Impact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830" y="4842150"/>
            <a:ext cx="4278170" cy="1724620"/>
          </a:xfrm>
          <a:prstGeom prst="rect">
            <a:avLst/>
          </a:prstGeom>
          <a:noFill/>
          <a:extLst>
            <a:ext uri="{909E8E84-426E-40DD-AFC4-6F175D3DCCD1}">
              <a14:hiddenFill xmlns:a14="http://schemas.microsoft.com/office/drawing/2010/main">
                <a:solidFill>
                  <a:srgbClr val="FFFFFF"/>
                </a:solidFill>
              </a14:hiddenFill>
            </a:ext>
          </a:extLst>
        </p:spPr>
      </p:pic>
      <p:pic>
        <p:nvPicPr>
          <p:cNvPr id="97286" name="Picture 6" descr="Zobrazit zdrojový obráze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8030" y="4976083"/>
            <a:ext cx="2231847" cy="167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2428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274638"/>
            <a:ext cx="8229600" cy="792162"/>
          </a:xfrm>
        </p:spPr>
        <p:txBody>
          <a:bodyPr>
            <a:normAutofit/>
          </a:bodyPr>
          <a:lstStyle/>
          <a:p>
            <a:pPr eaLnBrk="1" hangingPunct="1"/>
            <a:r>
              <a:rPr lang="cs-CZ" altLang="en-US" sz="2800" b="1" dirty="0" err="1" smtClean="0">
                <a:latin typeface="Arial" panose="020B0604020202020204" pitchFamily="34" charset="0"/>
                <a:cs typeface="Arial" panose="020B0604020202020204" pitchFamily="34" charset="0"/>
              </a:rPr>
              <a:t>Polysiloxany</a:t>
            </a:r>
            <a:r>
              <a:rPr lang="cs-CZ" altLang="en-US" sz="2800" b="1" dirty="0" smtClean="0">
                <a:latin typeface="Arial" panose="020B0604020202020204" pitchFamily="34" charset="0"/>
                <a:cs typeface="Arial" panose="020B0604020202020204" pitchFamily="34" charset="0"/>
              </a:rPr>
              <a:t> (silikony)</a:t>
            </a:r>
          </a:p>
        </p:txBody>
      </p:sp>
      <p:sp>
        <p:nvSpPr>
          <p:cNvPr id="3076" name="Rectangle 3"/>
          <p:cNvSpPr>
            <a:spLocks noGrp="1" noChangeArrowheads="1"/>
          </p:cNvSpPr>
          <p:nvPr>
            <p:ph type="body" idx="1"/>
          </p:nvPr>
        </p:nvSpPr>
        <p:spPr>
          <a:xfrm>
            <a:off x="76200" y="1219200"/>
            <a:ext cx="8915400" cy="5334000"/>
          </a:xfrm>
        </p:spPr>
        <p:txBody>
          <a:bodyPr>
            <a:normAutofit/>
          </a:bodyPr>
          <a:lstStyle/>
          <a:p>
            <a:pPr marL="0" indent="0" eaLnBrk="1" hangingPunct="1">
              <a:lnSpc>
                <a:spcPct val="90000"/>
              </a:lnSpc>
              <a:buNone/>
            </a:pPr>
            <a:r>
              <a:rPr lang="cs-CZ" altLang="en-US" sz="2000" dirty="0" smtClean="0">
                <a:latin typeface="Arial" panose="020B0604020202020204" pitchFamily="34" charset="0"/>
                <a:cs typeface="Arial" panose="020B0604020202020204" pitchFamily="34" charset="0"/>
              </a:rPr>
              <a:t>- </a:t>
            </a:r>
            <a:r>
              <a:rPr lang="cs-CZ" altLang="en-US" sz="2000" dirty="0" err="1" smtClean="0">
                <a:latin typeface="Arial" panose="020B0604020202020204" pitchFamily="34" charset="0"/>
                <a:cs typeface="Arial" panose="020B0604020202020204" pitchFamily="34" charset="0"/>
              </a:rPr>
              <a:t>př</a:t>
            </a:r>
            <a:r>
              <a:rPr lang="en-GB" altLang="en-US" sz="2000" dirty="0" err="1" smtClean="0">
                <a:latin typeface="Arial" panose="020B0604020202020204" pitchFamily="34" charset="0"/>
                <a:cs typeface="Arial" panose="020B0604020202020204" pitchFamily="34" charset="0"/>
              </a:rPr>
              <a:t>ipravují</a:t>
            </a:r>
            <a:r>
              <a:rPr lang="en-GB" altLang="en-US" sz="2000" dirty="0" smtClean="0">
                <a:latin typeface="Arial" panose="020B0604020202020204" pitchFamily="34" charset="0"/>
                <a:cs typeface="Arial" panose="020B0604020202020204" pitchFamily="34" charset="0"/>
              </a:rPr>
              <a:t> se </a:t>
            </a:r>
            <a:r>
              <a:rPr lang="en-GB" altLang="en-US" sz="2000" dirty="0" err="1" smtClean="0">
                <a:latin typeface="Arial" panose="020B0604020202020204" pitchFamily="34" charset="0"/>
                <a:cs typeface="Arial" panose="020B0604020202020204" pitchFamily="34" charset="0"/>
              </a:rPr>
              <a:t>kondenzací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silanol</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R</a:t>
            </a:r>
            <a:r>
              <a:rPr lang="en-GB" altLang="en-US" sz="2000" baseline="-25000" dirty="0" smtClean="0">
                <a:latin typeface="Arial" panose="020B0604020202020204" pitchFamily="34" charset="0"/>
                <a:cs typeface="Arial" panose="020B0604020202020204" pitchFamily="34" charset="0"/>
              </a:rPr>
              <a:t>3</a:t>
            </a:r>
            <a:r>
              <a:rPr lang="en-GB" altLang="en-US" sz="2000" dirty="0" smtClean="0">
                <a:latin typeface="Arial" panose="020B0604020202020204" pitchFamily="34" charset="0"/>
                <a:cs typeface="Arial" panose="020B0604020202020204" pitchFamily="34" charset="0"/>
              </a:rPr>
              <a:t>SiOH, </a:t>
            </a:r>
            <a:r>
              <a:rPr lang="en-GB" altLang="en-US" sz="2000" dirty="0" err="1" smtClean="0">
                <a:latin typeface="Arial" panose="020B0604020202020204" pitchFamily="34" charset="0"/>
                <a:cs typeface="Arial" panose="020B0604020202020204" pitchFamily="34" charset="0"/>
              </a:rPr>
              <a:t>silandiol</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R</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Si(OH)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 </a:t>
            </a:r>
            <a:r>
              <a:rPr lang="en-GB" altLang="en-US" sz="2000" dirty="0" err="1" smtClean="0">
                <a:latin typeface="Arial" panose="020B0604020202020204" pitchFamily="34" charset="0"/>
                <a:cs typeface="Arial" panose="020B0604020202020204" pitchFamily="34" charset="0"/>
              </a:rPr>
              <a:t>silantriol</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RSi</a:t>
            </a:r>
            <a:r>
              <a:rPr lang="en-GB" altLang="en-US" sz="2000" dirty="0" smtClean="0">
                <a:latin typeface="Arial" panose="020B0604020202020204" pitchFamily="34" charset="0"/>
                <a:cs typeface="Arial" panose="020B0604020202020204" pitchFamily="34" charset="0"/>
              </a:rPr>
              <a:t>(OH)</a:t>
            </a:r>
            <a:r>
              <a:rPr lang="en-GB" altLang="en-US" sz="2000" baseline="-25000" dirty="0" smtClean="0">
                <a:latin typeface="Arial" panose="020B0604020202020204" pitchFamily="34" charset="0"/>
                <a:cs typeface="Arial" panose="020B0604020202020204" pitchFamily="34" charset="0"/>
              </a:rPr>
              <a:t>3</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silanoly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lze</a:t>
            </a:r>
            <a:r>
              <a:rPr lang="en-GB" altLang="en-US" sz="2000" dirty="0" smtClean="0">
                <a:latin typeface="Arial" panose="020B0604020202020204" pitchFamily="34" charset="0"/>
                <a:cs typeface="Arial" panose="020B0604020202020204" pitchFamily="34" charset="0"/>
              </a:rPr>
              <a:t> p</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ipravit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hydrolýzou</a:t>
            </a:r>
            <a:r>
              <a:rPr lang="en-GB" altLang="en-US" sz="2000" dirty="0" smtClean="0">
                <a:latin typeface="Arial" panose="020B0604020202020204" pitchFamily="34" charset="0"/>
                <a:cs typeface="Arial" panose="020B0604020202020204" pitchFamily="34" charset="0"/>
              </a:rPr>
              <a:t> p</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ísluš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halogenid</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nap</a:t>
            </a:r>
            <a:r>
              <a:rPr lang="cs-CZ" altLang="en-US" sz="2000" dirty="0" smtClean="0">
                <a:latin typeface="Arial" panose="020B0604020202020204" pitchFamily="34" charset="0"/>
                <a:cs typeface="Arial" panose="020B0604020202020204" pitchFamily="34" charset="0"/>
              </a:rPr>
              <a:t>ř</a:t>
            </a:r>
            <a:r>
              <a:rPr lang="en-GB" altLang="en-US" sz="2000" dirty="0" smtClean="0">
                <a:latin typeface="Arial" panose="020B0604020202020204" pitchFamily="34" charset="0"/>
                <a:cs typeface="Arial" panose="020B0604020202020204" pitchFamily="34" charset="0"/>
              </a:rPr>
              <a:t>.:</a:t>
            </a:r>
            <a:endParaRPr lang="cs-CZ" altLang="en-US" sz="2000" dirty="0" smtClean="0">
              <a:latin typeface="Arial" panose="020B0604020202020204" pitchFamily="34" charset="0"/>
              <a:cs typeface="Arial" panose="020B0604020202020204" pitchFamily="34" charset="0"/>
            </a:endParaRPr>
          </a:p>
          <a:p>
            <a:pPr eaLnBrk="1" hangingPunct="1">
              <a:lnSpc>
                <a:spcPct val="90000"/>
              </a:lnSpc>
              <a:buFontTx/>
              <a:buChar char="-"/>
            </a:pPr>
            <a:endParaRPr lang="en-GB" altLang="en-US" sz="2000"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cs-CZ" altLang="en-US" sz="2000" dirty="0" smtClean="0">
                <a:latin typeface="Arial" panose="020B0604020202020204" pitchFamily="34" charset="0"/>
                <a:cs typeface="Arial" panose="020B0604020202020204" pitchFamily="34" charset="0"/>
              </a:rPr>
              <a:t>	</a:t>
            </a:r>
          </a:p>
          <a:p>
            <a:pPr>
              <a:lnSpc>
                <a:spcPct val="90000"/>
              </a:lnSpc>
              <a:buNone/>
            </a:pPr>
            <a:endParaRPr lang="cs-CZ" altLang="en-US" sz="2000" dirty="0" smtClean="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smtClean="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smtClean="0">
              <a:latin typeface="Arial" panose="020B0604020202020204" pitchFamily="34" charset="0"/>
              <a:cs typeface="Arial" panose="020B0604020202020204" pitchFamily="34" charset="0"/>
            </a:endParaRPr>
          </a:p>
          <a:p>
            <a:pPr>
              <a:lnSpc>
                <a:spcPct val="90000"/>
              </a:lnSpc>
              <a:buNone/>
            </a:pPr>
            <a:endParaRPr lang="cs-CZ" altLang="en-US" sz="2000" dirty="0">
              <a:latin typeface="Arial" panose="020B0604020202020204" pitchFamily="34" charset="0"/>
              <a:cs typeface="Arial" panose="020B0604020202020204" pitchFamily="34" charset="0"/>
            </a:endParaRPr>
          </a:p>
          <a:p>
            <a:pPr>
              <a:lnSpc>
                <a:spcPct val="90000"/>
              </a:lnSpc>
              <a:buNone/>
            </a:pPr>
            <a:endParaRPr lang="cs-CZ" altLang="en-US" sz="2000" dirty="0" smtClean="0">
              <a:latin typeface="Arial" panose="020B0604020202020204" pitchFamily="34" charset="0"/>
              <a:cs typeface="Arial" panose="020B0604020202020204" pitchFamily="34" charset="0"/>
            </a:endParaRPr>
          </a:p>
          <a:p>
            <a:pPr>
              <a:lnSpc>
                <a:spcPct val="90000"/>
              </a:lnSpc>
              <a:buNone/>
            </a:pPr>
            <a:endParaRPr lang="cs-CZ" altLang="en-US" sz="2000" dirty="0" smtClean="0">
              <a:latin typeface="Arial" panose="020B0604020202020204" pitchFamily="34" charset="0"/>
              <a:cs typeface="Arial" panose="020B0604020202020204" pitchFamily="34" charset="0"/>
            </a:endParaRPr>
          </a:p>
          <a:p>
            <a:pPr>
              <a:lnSpc>
                <a:spcPct val="90000"/>
              </a:lnSpc>
              <a:buNone/>
            </a:pP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tepeln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chemicky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velmi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stálé</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tzv</a:t>
            </a:r>
            <a:r>
              <a:rPr lang="en-GB" altLang="en-US" sz="2000" dirty="0" smtClean="0">
                <a:latin typeface="Arial" panose="020B0604020202020204" pitchFamily="34" charset="0"/>
                <a:cs typeface="Arial" panose="020B0604020202020204" pitchFamily="34" charset="0"/>
              </a:rPr>
              <a:t>. </a:t>
            </a:r>
            <a:r>
              <a:rPr lang="en-GB" altLang="en-US" sz="2000" u="sng" dirty="0" err="1" smtClean="0">
                <a:latin typeface="Arial" panose="020B0604020202020204" pitchFamily="34" charset="0"/>
                <a:cs typeface="Arial" panose="020B0604020202020204" pitchFamily="34" charset="0"/>
              </a:rPr>
              <a:t>silikonové</a:t>
            </a:r>
            <a:r>
              <a:rPr lang="en-GB" altLang="en-US" sz="2000" u="sng" dirty="0" smtClean="0">
                <a:latin typeface="Arial" panose="020B0604020202020204" pitchFamily="34" charset="0"/>
                <a:cs typeface="Arial" panose="020B0604020202020204" pitchFamily="34" charset="0"/>
              </a:rPr>
              <a:t> </a:t>
            </a:r>
            <a:r>
              <a:rPr lang="en-GB" altLang="en-US" sz="2000" u="sng" dirty="0" err="1" smtClean="0">
                <a:latin typeface="Arial" panose="020B0604020202020204" pitchFamily="34" charset="0"/>
                <a:cs typeface="Arial" panose="020B0604020202020204" pitchFamily="34" charset="0"/>
              </a:rPr>
              <a:t>oleje</a:t>
            </a:r>
            <a:endParaRPr lang="cs-CZ" altLang="en-US" sz="2000" u="sng"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GB" altLang="en-US" sz="2000" dirty="0" err="1" smtClean="0">
                <a:latin typeface="Arial" panose="020B0604020202020204" pitchFamily="34" charset="0"/>
                <a:cs typeface="Arial" panose="020B0604020202020204" pitchFamily="34" charset="0"/>
              </a:rPr>
              <a:t>Vhodnými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substituenty</a:t>
            </a:r>
            <a:r>
              <a:rPr lang="en-GB" altLang="en-US" sz="2000" dirty="0" smtClean="0">
                <a:latin typeface="Arial" panose="020B0604020202020204" pitchFamily="34" charset="0"/>
                <a:cs typeface="Arial" panose="020B0604020202020204" pitchFamily="34" charset="0"/>
              </a:rPr>
              <a:t> R (</a:t>
            </a:r>
            <a:r>
              <a:rPr lang="en-GB" altLang="en-US" sz="2000" dirty="0" err="1" smtClean="0">
                <a:latin typeface="Arial" panose="020B0604020202020204" pitchFamily="34" charset="0"/>
                <a:cs typeface="Arial" panose="020B0604020202020204" pitchFamily="34" charset="0"/>
              </a:rPr>
              <a:t>alkyly</a:t>
            </a:r>
            <a:r>
              <a:rPr lang="en-GB" altLang="en-US" sz="2000" dirty="0" smtClean="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aryly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lze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dosáhnout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požadovaných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vlastností</a:t>
            </a:r>
            <a:r>
              <a:rPr lang="cs-CZ" altLang="en-US" sz="2000" dirty="0" smtClean="0">
                <a:latin typeface="Arial" panose="020B0604020202020204" pitchFamily="34" charset="0"/>
                <a:cs typeface="Arial" panose="020B0604020202020204" pitchFamily="34" charset="0"/>
              </a:rPr>
              <a:t>. </a:t>
            </a:r>
            <a:endParaRPr lang="en-US" altLang="en-US" sz="2000" dirty="0" smtClean="0">
              <a:latin typeface="Arial" panose="020B0604020202020204" pitchFamily="34" charset="0"/>
              <a:cs typeface="Arial" panose="020B0604020202020204" pitchFamily="34" charset="0"/>
            </a:endParaRPr>
          </a:p>
          <a:p>
            <a:pPr eaLnBrk="1" hangingPunct="1">
              <a:lnSpc>
                <a:spcPct val="90000"/>
              </a:lnSpc>
              <a:buFont typeface="Wingdings" pitchFamily="2" charset="2"/>
              <a:buNone/>
            </a:pPr>
            <a:r>
              <a:rPr lang="en-US" altLang="en-US" sz="2000" dirty="0" err="1" smtClean="0">
                <a:latin typeface="Arial" panose="020B0604020202020204" pitchFamily="34" charset="0"/>
                <a:cs typeface="Arial" panose="020B0604020202020204" pitchFamily="34" charset="0"/>
              </a:rPr>
              <a:t>Silikonov</a:t>
            </a:r>
            <a:r>
              <a:rPr lang="cs-CZ" altLang="en-US" sz="2000" dirty="0" smtClean="0">
                <a:latin typeface="Arial" panose="020B0604020202020204" pitchFamily="34" charset="0"/>
                <a:cs typeface="Arial" panose="020B0604020202020204" pitchFamily="34" charset="0"/>
              </a:rPr>
              <a:t>ý</a:t>
            </a:r>
            <a:r>
              <a:rPr lang="en-US" altLang="en-US" sz="2000" dirty="0" smtClean="0">
                <a:latin typeface="Arial" panose="020B0604020202020204" pitchFamily="34" charset="0"/>
                <a:cs typeface="Arial" panose="020B0604020202020204" pitchFamily="34" charset="0"/>
              </a:rPr>
              <a:t> </a:t>
            </a:r>
            <a:r>
              <a:rPr lang="en-US" altLang="en-US" sz="2000" dirty="0" err="1" smtClean="0">
                <a:latin typeface="Arial" panose="020B0604020202020204" pitchFamily="34" charset="0"/>
                <a:cs typeface="Arial" panose="020B0604020202020204" pitchFamily="34" charset="0"/>
              </a:rPr>
              <a:t>kau</a:t>
            </a:r>
            <a:r>
              <a:rPr lang="cs-CZ" altLang="en-US" sz="2000" dirty="0" smtClean="0">
                <a:latin typeface="Arial" panose="020B0604020202020204" pitchFamily="34" charset="0"/>
                <a:cs typeface="Arial" panose="020B0604020202020204" pitchFamily="34" charset="0"/>
              </a:rPr>
              <a:t>č</a:t>
            </a:r>
            <a:r>
              <a:rPr lang="en-US" altLang="en-US" sz="2000" dirty="0" err="1" smtClean="0">
                <a:latin typeface="Arial" panose="020B0604020202020204" pitchFamily="34" charset="0"/>
                <a:cs typeface="Arial" panose="020B0604020202020204" pitchFamily="34" charset="0"/>
              </a:rPr>
              <a:t>uk</a:t>
            </a:r>
            <a:r>
              <a:rPr lang="cs-CZ" altLang="en-US" sz="2000" dirty="0" smtClean="0">
                <a:latin typeface="Arial" panose="020B0604020202020204" pitchFamily="34" charset="0"/>
                <a:cs typeface="Arial" panose="020B0604020202020204" pitchFamily="34" charset="0"/>
              </a:rPr>
              <a:t> (</a:t>
            </a:r>
            <a:r>
              <a:rPr lang="cs-CZ" altLang="en-US" sz="2000" dirty="0" err="1" smtClean="0">
                <a:latin typeface="Arial" panose="020B0604020202020204" pitchFamily="34" charset="0"/>
                <a:cs typeface="Arial" panose="020B0604020202020204" pitchFamily="34" charset="0"/>
              </a:rPr>
              <a:t>Lukopren</a:t>
            </a:r>
            <a:r>
              <a:rPr lang="cs-CZ" altLang="en-US" sz="2000" dirty="0" smtClean="0">
                <a:latin typeface="Arial" panose="020B0604020202020204" pitchFamily="34" charset="0"/>
                <a:cs typeface="Arial" panose="020B0604020202020204" pitchFamily="34" charset="0"/>
              </a:rPr>
              <a:t>)</a:t>
            </a:r>
            <a:endParaRPr lang="cs-CZ" altLang="en-US" sz="2000" dirty="0" smtClean="0">
              <a:latin typeface="Arial" panose="020B0604020202020204" pitchFamily="34" charset="0"/>
              <a:cs typeface="Arial" panose="020B0604020202020204" pitchFamily="34" charset="0"/>
            </a:endParaRPr>
          </a:p>
        </p:txBody>
      </p:sp>
      <p:pic>
        <p:nvPicPr>
          <p:cNvPr id="51204"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9914" y="1905000"/>
            <a:ext cx="6351825"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1686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52400" y="228600"/>
            <a:ext cx="8839200" cy="6019800"/>
          </a:xfrm>
        </p:spPr>
        <p:txBody>
          <a:bodyPr>
            <a:normAutofit/>
          </a:bodyPr>
          <a:lstStyle/>
          <a:p>
            <a:pPr marL="0" indent="0" eaLnBrk="1" hangingPunct="1">
              <a:buNone/>
            </a:pPr>
            <a:r>
              <a:rPr lang="en-GB" altLang="en-US" sz="2000" b="1" dirty="0" smtClean="0">
                <a:latin typeface="Arial" panose="020B0604020202020204" pitchFamily="34" charset="0"/>
                <a:cs typeface="Arial" panose="020B0604020202020204" pitchFamily="34" charset="0"/>
              </a:rPr>
              <a:t>Germanium</a:t>
            </a:r>
            <a:r>
              <a:rPr lang="en-GB" altLang="en-US" sz="2000" b="1" dirty="0" smtClean="0">
                <a:latin typeface="Arial" panose="020B0604020202020204" pitchFamily="34" charset="0"/>
                <a:cs typeface="Arial" panose="020B0604020202020204" pitchFamily="34" charset="0"/>
              </a:rPr>
              <a:t>:</a:t>
            </a:r>
            <a:endParaRPr lang="cs-CZ" altLang="en-US" sz="2000" b="1" dirty="0" smtClean="0">
              <a:latin typeface="Arial" panose="020B0604020202020204" pitchFamily="34" charset="0"/>
              <a:cs typeface="Arial" panose="020B0604020202020204" pitchFamily="34" charset="0"/>
            </a:endParaRPr>
          </a:p>
          <a:p>
            <a:pPr marL="0" indent="0" eaLnBrk="1" hangingPunct="1">
              <a:buNone/>
            </a:pP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smtClean="0">
                <a:latin typeface="Arial" panose="020B0604020202020204" pitchFamily="34" charset="0"/>
                <a:cs typeface="Arial" panose="020B0604020202020204" pitchFamily="34" charset="0"/>
              </a:rPr>
              <a:t>GeO</a:t>
            </a:r>
            <a:r>
              <a:rPr lang="en-GB" altLang="en-US" sz="2000" dirty="0" smtClean="0">
                <a:latin typeface="Arial" panose="020B0604020202020204" pitchFamily="34" charset="0"/>
                <a:cs typeface="Arial" panose="020B0604020202020204" pitchFamily="34" charset="0"/>
              </a:rPr>
              <a:t> - </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erná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krys.látka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hydratovaný</a:t>
            </a:r>
            <a:r>
              <a:rPr lang="en-GB" altLang="en-US" sz="2000" dirty="0" smtClean="0">
                <a:latin typeface="Arial" panose="020B0604020202020204" pitchFamily="34" charset="0"/>
                <a:cs typeface="Arial" panose="020B0604020202020204" pitchFamily="34" charset="0"/>
              </a:rPr>
              <a:t> je </a:t>
            </a:r>
            <a:r>
              <a:rPr lang="en-GB" altLang="en-US" sz="2000" dirty="0" err="1" smtClean="0">
                <a:latin typeface="Arial" panose="020B0604020202020204" pitchFamily="34" charset="0"/>
                <a:cs typeface="Arial" panose="020B0604020202020204" pitchFamily="34" charset="0"/>
              </a:rPr>
              <a:t>žlutý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rozpouští</a:t>
            </a:r>
            <a:r>
              <a:rPr lang="en-GB" altLang="en-US" sz="2000" dirty="0" smtClean="0">
                <a:latin typeface="Arial" panose="020B0604020202020204" pitchFamily="34" charset="0"/>
                <a:cs typeface="Arial" panose="020B0604020202020204" pitchFamily="34" charset="0"/>
              </a:rPr>
              <a:t> se v </a:t>
            </a:r>
            <a:r>
              <a:rPr lang="en-GB" altLang="en-US" sz="2000" dirty="0" err="1" smtClean="0">
                <a:latin typeface="Arial" panose="020B0604020202020204" pitchFamily="34" charset="0"/>
                <a:cs typeface="Arial" panose="020B0604020202020204" pitchFamily="34" charset="0"/>
              </a:rPr>
              <a:t>roztocích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alk.hydroxid</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na</a:t>
            </a:r>
            <a:r>
              <a:rPr lang="en-GB" altLang="en-US" sz="2000"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germanatany</a:t>
            </a:r>
            <a:r>
              <a:rPr lang="en-GB" altLang="en-US" sz="2000"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Ge(OH)</a:t>
            </a:r>
            <a:r>
              <a:rPr lang="en-GB" altLang="en-US" sz="2000" baseline="-25000" dirty="0" smtClean="0">
                <a:latin typeface="Arial" panose="020B0604020202020204" pitchFamily="34" charset="0"/>
                <a:cs typeface="Arial" panose="020B0604020202020204" pitchFamily="34" charset="0"/>
              </a:rPr>
              <a:t>3</a:t>
            </a:r>
            <a:r>
              <a:rPr lang="en-US" altLang="en-US" sz="2000" dirty="0" smtClean="0">
                <a:latin typeface="Arial" panose="020B0604020202020204" pitchFamily="34" charset="0"/>
                <a:cs typeface="Arial" panose="020B0604020202020204" pitchFamily="34" charset="0"/>
              </a:rPr>
              <a:t>]</a:t>
            </a:r>
            <a:r>
              <a:rPr lang="en-GB" altLang="en-US" sz="2000" baseline="30000" dirty="0" smtClean="0">
                <a:latin typeface="Arial" panose="020B0604020202020204" pitchFamily="34" charset="0"/>
                <a:cs typeface="Arial" panose="020B0604020202020204" pitchFamily="34" charset="0"/>
              </a:rPr>
              <a:t>-</a:t>
            </a:r>
          </a:p>
          <a:p>
            <a:pPr eaLnBrk="1" hangingPunct="1">
              <a:buFont typeface="Wingdings" pitchFamily="2" charset="2"/>
              <a:buNone/>
            </a:pPr>
            <a:r>
              <a:rPr lang="en-GB" altLang="en-US" sz="2000" b="1" dirty="0" smtClean="0">
                <a:latin typeface="Arial" panose="020B0604020202020204" pitchFamily="34" charset="0"/>
                <a:cs typeface="Arial" panose="020B0604020202020204" pitchFamily="34" charset="0"/>
              </a:rPr>
              <a:t>GeO</a:t>
            </a:r>
            <a:r>
              <a:rPr lang="en-GB" altLang="en-US" sz="2000" b="1" baseline="-25000" dirty="0" smtClean="0">
                <a:latin typeface="Arial" panose="020B0604020202020204" pitchFamily="34" charset="0"/>
                <a:cs typeface="Arial" panose="020B0604020202020204" pitchFamily="34" charset="0"/>
              </a:rPr>
              <a:t>2</a:t>
            </a:r>
            <a:r>
              <a:rPr lang="cs-CZ" altLang="en-US" sz="2000" b="1" dirty="0" smtClean="0">
                <a:latin typeface="Arial" panose="020B0604020202020204" pitchFamily="34" charset="0"/>
                <a:cs typeface="Arial" panose="020B0604020202020204" pitchFamily="34" charset="0"/>
              </a:rPr>
              <a:t> </a:t>
            </a:r>
            <a:r>
              <a:rPr lang="en-GB" altLang="en-US" sz="2000" b="1"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bezb</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látka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podobná</a:t>
            </a:r>
            <a:r>
              <a:rPr lang="en-GB" altLang="en-US" sz="2000" dirty="0" smtClean="0">
                <a:latin typeface="Arial" panose="020B0604020202020204" pitchFamily="34" charset="0"/>
                <a:cs typeface="Arial" panose="020B0604020202020204" pitchFamily="34" charset="0"/>
              </a:rPr>
              <a:t> SiO</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rozpouští</a:t>
            </a:r>
            <a:r>
              <a:rPr lang="en-GB" altLang="en-US" sz="2000" dirty="0" smtClean="0">
                <a:latin typeface="Arial" panose="020B0604020202020204" pitchFamily="34" charset="0"/>
                <a:cs typeface="Arial" panose="020B0604020202020204" pitchFamily="34" charset="0"/>
              </a:rPr>
              <a:t> se ale v </a:t>
            </a:r>
            <a:r>
              <a:rPr lang="en-GB" altLang="en-US" sz="2000" dirty="0" err="1" smtClean="0">
                <a:latin typeface="Arial" panose="020B0604020202020204" pitchFamily="34" charset="0"/>
                <a:cs typeface="Arial" panose="020B0604020202020204" pitchFamily="34" charset="0"/>
              </a:rPr>
              <a:t>roztocích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alk</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hydroxid</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na</a:t>
            </a:r>
            <a:r>
              <a:rPr lang="en-GB" altLang="en-US" sz="2000" dirty="0" smtClean="0">
                <a:latin typeface="Arial" panose="020B0604020202020204" pitchFamily="34" charset="0"/>
                <a:cs typeface="Arial" panose="020B0604020202020204" pitchFamily="34" charset="0"/>
              </a:rPr>
              <a:t> </a:t>
            </a:r>
            <a:r>
              <a:rPr lang="en-GB" altLang="en-US" sz="2000" b="1" dirty="0" err="1" smtClean="0">
                <a:latin typeface="Arial" panose="020B0604020202020204" pitchFamily="34" charset="0"/>
                <a:cs typeface="Arial" panose="020B0604020202020204" pitchFamily="34" charset="0"/>
              </a:rPr>
              <a:t>germani</a:t>
            </a:r>
            <a:r>
              <a:rPr lang="cs-CZ" altLang="en-US" sz="2000" b="1" dirty="0" smtClean="0">
                <a:latin typeface="Arial" panose="020B0604020202020204" pitchFamily="34" charset="0"/>
                <a:cs typeface="Arial" panose="020B0604020202020204" pitchFamily="34" charset="0"/>
              </a:rPr>
              <a:t>č</a:t>
            </a:r>
            <a:r>
              <a:rPr lang="en-GB" altLang="en-US" sz="2000" b="1" dirty="0" err="1" smtClean="0">
                <a:latin typeface="Arial" panose="020B0604020202020204" pitchFamily="34" charset="0"/>
                <a:cs typeface="Arial" panose="020B0604020202020204" pitchFamily="34" charset="0"/>
              </a:rPr>
              <a:t>itany</a:t>
            </a:r>
            <a:r>
              <a:rPr lang="en-GB" altLang="en-US" sz="2000" b="1"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Ge(OH)</a:t>
            </a:r>
            <a:r>
              <a:rPr lang="en-GB" altLang="en-US" sz="2000" baseline="-25000" dirty="0" smtClean="0">
                <a:latin typeface="Arial" panose="020B0604020202020204" pitchFamily="34" charset="0"/>
                <a:cs typeface="Arial" panose="020B0604020202020204" pitchFamily="34" charset="0"/>
              </a:rPr>
              <a:t>6</a:t>
            </a:r>
            <a:r>
              <a:rPr lang="en-US" altLang="en-US" sz="2000" dirty="0" smtClean="0">
                <a:latin typeface="Arial" panose="020B0604020202020204" pitchFamily="34" charset="0"/>
                <a:cs typeface="Arial" panose="020B0604020202020204" pitchFamily="34" charset="0"/>
              </a:rPr>
              <a:t>]</a:t>
            </a:r>
            <a:r>
              <a:rPr lang="en-GB" altLang="en-US" sz="2000" baseline="-25000" dirty="0" smtClean="0">
                <a:latin typeface="Arial" panose="020B0604020202020204" pitchFamily="34" charset="0"/>
                <a:cs typeface="Arial" panose="020B0604020202020204" pitchFamily="34" charset="0"/>
              </a:rPr>
              <a:t> </a:t>
            </a:r>
            <a:r>
              <a:rPr lang="en-GB" altLang="en-US" sz="2000" baseline="30000" dirty="0" smtClean="0">
                <a:latin typeface="Arial" panose="020B0604020202020204" pitchFamily="34" charset="0"/>
                <a:cs typeface="Arial" panose="020B0604020202020204" pitchFamily="34" charset="0"/>
              </a:rPr>
              <a:t>2-</a:t>
            </a:r>
          </a:p>
          <a:p>
            <a:pPr marL="0" indent="0" eaLnBrk="1" hangingPunct="1">
              <a:buNone/>
            </a:pPr>
            <a:endParaRPr lang="cs-CZ" altLang="en-US" sz="2000" b="1" dirty="0" smtClean="0">
              <a:latin typeface="Arial" panose="020B0604020202020204" pitchFamily="34" charset="0"/>
              <a:cs typeface="Arial" panose="020B0604020202020204" pitchFamily="34" charset="0"/>
            </a:endParaRPr>
          </a:p>
          <a:p>
            <a:pPr marL="0" indent="0" eaLnBrk="1" hangingPunct="1">
              <a:buNone/>
            </a:pPr>
            <a:endParaRPr lang="cs-CZ" altLang="en-US" sz="2000" b="1" dirty="0" smtClean="0">
              <a:latin typeface="Arial" panose="020B0604020202020204" pitchFamily="34" charset="0"/>
              <a:cs typeface="Arial" panose="020B0604020202020204" pitchFamily="34" charset="0"/>
            </a:endParaRPr>
          </a:p>
          <a:p>
            <a:pPr marL="0" indent="0" eaLnBrk="1" hangingPunct="1">
              <a:buNone/>
            </a:pPr>
            <a:r>
              <a:rPr lang="en-GB" altLang="en-US" sz="2000" b="1" dirty="0" err="1" smtClean="0">
                <a:latin typeface="Arial" panose="020B0604020202020204" pitchFamily="34" charset="0"/>
                <a:cs typeface="Arial" panose="020B0604020202020204" pitchFamily="34" charset="0"/>
              </a:rPr>
              <a:t>Cín</a:t>
            </a:r>
            <a:r>
              <a:rPr lang="en-GB" altLang="en-US" sz="2000" b="1" dirty="0" smtClean="0">
                <a:latin typeface="Arial" panose="020B0604020202020204" pitchFamily="34" charset="0"/>
                <a:cs typeface="Arial" panose="020B0604020202020204" pitchFamily="34" charset="0"/>
              </a:rPr>
              <a:t>:</a:t>
            </a:r>
            <a:endParaRPr lang="cs-CZ" altLang="en-US" sz="2000" b="1" dirty="0" smtClean="0">
              <a:latin typeface="Arial" panose="020B0604020202020204" pitchFamily="34" charset="0"/>
              <a:cs typeface="Arial" panose="020B0604020202020204" pitchFamily="34" charset="0"/>
            </a:endParaRPr>
          </a:p>
          <a:p>
            <a:pPr marL="0" indent="0" eaLnBrk="1" hangingPunct="1">
              <a:buNone/>
            </a:pP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smtClean="0">
                <a:latin typeface="Arial" panose="020B0604020202020204" pitchFamily="34" charset="0"/>
                <a:cs typeface="Arial" panose="020B0604020202020204" pitchFamily="34" charset="0"/>
              </a:rPr>
              <a:t>SnO</a:t>
            </a: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t>
            </a:r>
            <a:r>
              <a:rPr lang="en-GB" altLang="en-US" sz="2000" dirty="0" err="1" smtClean="0">
                <a:latin typeface="Arial" panose="020B0604020202020204" pitchFamily="34" charset="0"/>
                <a:cs typeface="Arial" panose="020B0604020202020204" pitchFamily="34" charset="0"/>
              </a:rPr>
              <a:t>modrá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kryst</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látka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vznikající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vysušením</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bílého</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nerozpustného</a:t>
            </a:r>
            <a:r>
              <a:rPr lang="en-GB" altLang="en-US" sz="2000" dirty="0" smtClean="0">
                <a:latin typeface="Arial" panose="020B0604020202020204" pitchFamily="34" charset="0"/>
                <a:cs typeface="Arial" panose="020B0604020202020204" pitchFamily="34" charset="0"/>
              </a:rPr>
              <a:t> Sn(OH)</a:t>
            </a:r>
            <a:r>
              <a:rPr lang="en-GB" altLang="en-US" sz="2000" baseline="-25000" dirty="0" smtClean="0">
                <a:latin typeface="Arial" panose="020B0604020202020204" pitchFamily="34" charset="0"/>
                <a:cs typeface="Arial" panose="020B0604020202020204" pitchFamily="34" charset="0"/>
              </a:rPr>
              <a:t>2</a:t>
            </a:r>
          </a:p>
          <a:p>
            <a:pPr eaLnBrk="1" hangingPunct="1">
              <a:buFont typeface="Wingdings" pitchFamily="2" charset="2"/>
              <a:buNone/>
            </a:pPr>
            <a:r>
              <a:rPr lang="en-GB" altLang="en-US" sz="2000" b="1" dirty="0" smtClean="0">
                <a:latin typeface="Arial" panose="020B0604020202020204" pitchFamily="34" charset="0"/>
                <a:cs typeface="Arial" panose="020B0604020202020204" pitchFamily="34" charset="0"/>
              </a:rPr>
              <a:t>Sn(OH)</a:t>
            </a:r>
            <a:r>
              <a:rPr lang="en-GB" altLang="en-US" sz="2000" b="1" baseline="-25000" dirty="0" smtClean="0">
                <a:latin typeface="Arial" panose="020B0604020202020204" pitchFamily="34" charset="0"/>
                <a:cs typeface="Arial" panose="020B0604020202020204" pitchFamily="34" charset="0"/>
              </a:rPr>
              <a:t>2</a:t>
            </a:r>
            <a:r>
              <a:rPr lang="cs-CZ" altLang="en-US" sz="2000" b="1"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amfoterní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povahu</a:t>
            </a:r>
            <a:r>
              <a:rPr lang="en-GB" altLang="en-US" sz="2000" dirty="0" smtClean="0">
                <a:latin typeface="Arial" panose="020B0604020202020204" pitchFamily="34" charset="0"/>
                <a:cs typeface="Arial" panose="020B0604020202020204" pitchFamily="34" charset="0"/>
              </a:rPr>
              <a:t>, v </a:t>
            </a:r>
            <a:r>
              <a:rPr lang="en-GB" altLang="en-US" sz="2000" dirty="0" err="1" smtClean="0">
                <a:latin typeface="Arial" panose="020B0604020202020204" pitchFamily="34" charset="0"/>
                <a:cs typeface="Arial" panose="020B0604020202020204" pitchFamily="34" charset="0"/>
              </a:rPr>
              <a:t>kyselinách</a:t>
            </a:r>
            <a:r>
              <a:rPr lang="en-GB" altLang="en-US" sz="2000" dirty="0" smtClean="0">
                <a:latin typeface="Arial" panose="020B0604020202020204" pitchFamily="34" charset="0"/>
                <a:cs typeface="Arial" panose="020B0604020202020204" pitchFamily="34" charset="0"/>
              </a:rPr>
              <a:t> se </a:t>
            </a:r>
            <a:r>
              <a:rPr lang="en-GB" altLang="en-US" sz="2000" dirty="0" err="1" smtClean="0">
                <a:latin typeface="Arial" panose="020B0604020202020204" pitchFamily="34" charset="0"/>
                <a:cs typeface="Arial" panose="020B0604020202020204" pitchFamily="34" charset="0"/>
              </a:rPr>
              <a:t>rozpouští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vzniku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cínatých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solí</a:t>
            </a:r>
            <a:r>
              <a:rPr lang="en-GB" altLang="en-US" sz="2000" dirty="0" smtClean="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Sn(OH)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+ 2 H</a:t>
            </a:r>
            <a:r>
              <a:rPr lang="en-GB" altLang="en-US" sz="2000" baseline="30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sym typeface="Symbol" pitchFamily="18" charset="2"/>
              </a:rPr>
              <a:t></a:t>
            </a:r>
            <a:r>
              <a:rPr lang="en-GB" altLang="en-US" sz="2000" dirty="0" smtClean="0">
                <a:latin typeface="Arial" panose="020B0604020202020204" pitchFamily="34" charset="0"/>
                <a:cs typeface="Arial" panose="020B0604020202020204" pitchFamily="34" charset="0"/>
              </a:rPr>
              <a:t>Sn</a:t>
            </a:r>
            <a:r>
              <a:rPr lang="en-GB" altLang="en-US" sz="2000" baseline="30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+ 2 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O</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v </a:t>
            </a:r>
            <a:r>
              <a:rPr lang="en-GB" altLang="en-US" sz="2000" dirty="0" err="1" smtClean="0">
                <a:latin typeface="Arial" panose="020B0604020202020204" pitchFamily="34" charset="0"/>
                <a:cs typeface="Arial" panose="020B0604020202020204" pitchFamily="34" charset="0"/>
              </a:rPr>
              <a:t>roztocích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hydroxid</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vzniku</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cínatan</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a:t>
            </a:r>
          </a:p>
          <a:p>
            <a:pPr algn="ct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Sn(OH)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 OH</a:t>
            </a:r>
            <a:r>
              <a:rPr lang="en-GB" altLang="en-US" sz="2000" baseline="30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sym typeface="Symbol" pitchFamily="18" charset="2"/>
              </a:rPr>
              <a:t></a:t>
            </a:r>
            <a:r>
              <a:rPr lang="en-US"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Sn(OH)</a:t>
            </a:r>
            <a:r>
              <a:rPr lang="en-GB" altLang="en-US" sz="2000" baseline="-25000" dirty="0" smtClean="0">
                <a:latin typeface="Arial" panose="020B0604020202020204" pitchFamily="34" charset="0"/>
                <a:cs typeface="Arial" panose="020B0604020202020204" pitchFamily="34" charset="0"/>
              </a:rPr>
              <a:t>3</a:t>
            </a:r>
            <a:r>
              <a:rPr lang="en-US" altLang="en-US" sz="2000" dirty="0" smtClean="0">
                <a:latin typeface="Arial" panose="020B0604020202020204" pitchFamily="34" charset="0"/>
                <a:cs typeface="Arial" panose="020B0604020202020204" pitchFamily="34" charset="0"/>
              </a:rPr>
              <a:t>]</a:t>
            </a:r>
            <a:r>
              <a:rPr lang="en-GB" altLang="en-US" sz="2000" baseline="30000" dirty="0" smtClean="0">
                <a:latin typeface="Arial" panose="020B0604020202020204" pitchFamily="34" charset="0"/>
                <a:cs typeface="Arial" panose="020B0604020202020204" pitchFamily="34" charset="0"/>
              </a:rPr>
              <a:t>-</a:t>
            </a:r>
            <a:endParaRPr lang="cs-CZ" altLang="en-US" sz="2000" baseline="30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15459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11057" y="641939"/>
            <a:ext cx="8839200" cy="2514600"/>
          </a:xfrm>
        </p:spPr>
        <p:txBody>
          <a:bodyPr>
            <a:normAutofit fontScale="92500" lnSpcReduction="10000"/>
          </a:bodyPr>
          <a:lstStyle/>
          <a:p>
            <a:pPr eaLnBrk="1" hangingPunct="1">
              <a:buFont typeface="Wingdings" pitchFamily="2" charset="2"/>
              <a:buNone/>
            </a:pPr>
            <a:r>
              <a:rPr lang="en-GB" altLang="en-US" sz="2000" b="1" dirty="0" smtClean="0">
                <a:latin typeface="Arial" panose="020B0604020202020204" pitchFamily="34" charset="0"/>
                <a:cs typeface="Arial" panose="020B0604020202020204" pitchFamily="34" charset="0"/>
              </a:rPr>
              <a:t>SnO</a:t>
            </a:r>
            <a:r>
              <a:rPr lang="en-GB" altLang="en-US" sz="2000" b="1" baseline="-25000" dirty="0" smtClean="0">
                <a:latin typeface="Arial" panose="020B0604020202020204" pitchFamily="34" charset="0"/>
                <a:cs typeface="Arial" panose="020B0604020202020204" pitchFamily="34" charset="0"/>
              </a:rPr>
              <a:t>2</a:t>
            </a:r>
            <a:r>
              <a:rPr lang="cs-CZ" altLang="en-US" sz="2000" b="1" dirty="0" smtClean="0">
                <a:latin typeface="Arial" panose="020B0604020202020204" pitchFamily="34" charset="0"/>
                <a:cs typeface="Arial" panose="020B0604020202020204" pitchFamily="34" charset="0"/>
              </a:rPr>
              <a:t> </a:t>
            </a:r>
            <a:endParaRPr lang="cs-CZ" altLang="en-US" sz="2000" b="1"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b="1" dirty="0">
                <a:latin typeface="Arial" panose="020B0604020202020204" pitchFamily="34" charset="0"/>
                <a:cs typeface="Arial" panose="020B0604020202020204" pitchFamily="34" charset="0"/>
              </a:rPr>
              <a:t> </a:t>
            </a:r>
            <a:r>
              <a:rPr lang="cs-CZ" altLang="en-US" sz="2000" b="1"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obdoba</a:t>
            </a:r>
            <a:r>
              <a:rPr lang="en-GB" altLang="en-US" sz="2000" dirty="0" smtClean="0">
                <a:latin typeface="Arial" panose="020B0604020202020204" pitchFamily="34" charset="0"/>
                <a:cs typeface="Arial" panose="020B0604020202020204" pitchFamily="34" charset="0"/>
              </a:rPr>
              <a:t> SiO</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chemicky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odolný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obtížn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rozpustný</a:t>
            </a: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ve vodě</a:t>
            </a:r>
            <a:endParaRPr lang="en-GB" altLang="en-US" sz="2000" dirty="0" smtClean="0">
              <a:latin typeface="Arial" panose="020B0604020202020204" pitchFamily="34" charset="0"/>
              <a:cs typeface="Arial" panose="020B0604020202020204" pitchFamily="34" charset="0"/>
            </a:endParaRPr>
          </a:p>
          <a:p>
            <a:pPr>
              <a:buNone/>
            </a:pP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tavením</a:t>
            </a:r>
            <a:r>
              <a:rPr lang="en-GB" altLang="en-US" sz="2000" dirty="0" smtClean="0">
                <a:latin typeface="Arial" panose="020B0604020202020204" pitchFamily="34" charset="0"/>
                <a:cs typeface="Arial" panose="020B0604020202020204" pitchFamily="34" charset="0"/>
              </a:rPr>
              <a:t> s </a:t>
            </a:r>
            <a:r>
              <a:rPr lang="en-GB" altLang="en-US" sz="2000" dirty="0" err="1" smtClean="0">
                <a:latin typeface="Arial" panose="020B0604020202020204" pitchFamily="34" charset="0"/>
                <a:cs typeface="Arial" panose="020B0604020202020204" pitchFamily="34" charset="0"/>
              </a:rPr>
              <a:t>alk</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hydroxidy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vznikají</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c</a:t>
            </a:r>
            <a:r>
              <a:rPr lang="cs-CZ" altLang="en-US" sz="2000" dirty="0" smtClean="0">
                <a:latin typeface="Arial" panose="020B0604020202020204" pitchFamily="34" charset="0"/>
                <a:cs typeface="Arial" panose="020B0604020202020204" pitchFamily="34" charset="0"/>
              </a:rPr>
              <a:t>í</a:t>
            </a:r>
            <a:r>
              <a:rPr lang="en-GB" altLang="en-US" sz="2000" dirty="0" err="1" smtClean="0">
                <a:latin typeface="Arial" panose="020B0604020202020204" pitchFamily="34" charset="0"/>
                <a:cs typeface="Arial" panose="020B0604020202020204" pitchFamily="34" charset="0"/>
              </a:rPr>
              <a:t>ni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itany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typu</a:t>
            </a:r>
            <a:r>
              <a:rPr lang="en-GB" altLang="en-US" sz="2000" dirty="0" smtClean="0">
                <a:latin typeface="Arial" panose="020B0604020202020204" pitchFamily="34" charset="0"/>
                <a:cs typeface="Arial" panose="020B0604020202020204" pitchFamily="34" charset="0"/>
              </a:rPr>
              <a:t> SnO</a:t>
            </a:r>
            <a:r>
              <a:rPr lang="en-GB" altLang="en-US" sz="2000" baseline="-25000" dirty="0" smtClean="0">
                <a:latin typeface="Arial" panose="020B0604020202020204" pitchFamily="34" charset="0"/>
                <a:cs typeface="Arial" panose="020B0604020202020204" pitchFamily="34" charset="0"/>
              </a:rPr>
              <a:t>3</a:t>
            </a:r>
            <a:r>
              <a:rPr lang="en-GB" altLang="en-US" sz="2000" baseline="30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z </a:t>
            </a:r>
            <a:r>
              <a:rPr lang="en-GB" altLang="en-US" sz="2000" dirty="0" err="1" smtClean="0">
                <a:latin typeface="Arial" panose="020B0604020202020204" pitchFamily="34" charset="0"/>
                <a:cs typeface="Arial" panose="020B0604020202020204" pitchFamily="34" charset="0"/>
              </a:rPr>
              <a:t>vodných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roztok</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vznikají</a:t>
            </a:r>
            <a:r>
              <a:rPr lang="en-GB" altLang="en-US" sz="2000" dirty="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c</a:t>
            </a:r>
            <a:r>
              <a:rPr lang="cs-CZ" altLang="en-US" sz="2000" dirty="0" smtClean="0">
                <a:latin typeface="Arial" panose="020B0604020202020204" pitchFamily="34" charset="0"/>
                <a:cs typeface="Arial" panose="020B0604020202020204" pitchFamily="34" charset="0"/>
              </a:rPr>
              <a:t>í</a:t>
            </a:r>
            <a:r>
              <a:rPr lang="en-GB" altLang="en-US" sz="2000" dirty="0" err="1" smtClean="0">
                <a:latin typeface="Arial" panose="020B0604020202020204" pitchFamily="34" charset="0"/>
                <a:cs typeface="Arial" panose="020B0604020202020204" pitchFamily="34" charset="0"/>
              </a:rPr>
              <a:t>ni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itany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typu</a:t>
            </a:r>
            <a:r>
              <a:rPr lang="en-GB" altLang="en-US" sz="2000" dirty="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Sn(OH)</a:t>
            </a:r>
            <a:r>
              <a:rPr lang="en-GB" altLang="en-US" sz="2000" baseline="-25000" dirty="0" smtClean="0">
                <a:latin typeface="Arial" panose="020B0604020202020204" pitchFamily="34" charset="0"/>
                <a:cs typeface="Arial" panose="020B0604020202020204" pitchFamily="34" charset="0"/>
              </a:rPr>
              <a:t>6</a:t>
            </a:r>
            <a:r>
              <a:rPr lang="en-US" altLang="en-US" sz="2000" dirty="0" smtClean="0">
                <a:latin typeface="Arial" panose="020B0604020202020204" pitchFamily="34" charset="0"/>
                <a:cs typeface="Arial" panose="020B0604020202020204" pitchFamily="34" charset="0"/>
              </a:rPr>
              <a:t>]</a:t>
            </a:r>
            <a:r>
              <a:rPr lang="en-GB" altLang="en-US" sz="2000" baseline="30000" dirty="0" smtClean="0">
                <a:latin typeface="Arial" panose="020B0604020202020204" pitchFamily="34" charset="0"/>
                <a:cs typeface="Arial" panose="020B0604020202020204" pitchFamily="34" charset="0"/>
              </a:rPr>
              <a:t>2-</a:t>
            </a:r>
          </a:p>
          <a:p>
            <a:pPr eaLnBrk="1" hangingPunct="1">
              <a:buFontTx/>
              <a:buChar char="-"/>
            </a:pPr>
            <a:r>
              <a:rPr lang="en-GB" altLang="en-US" sz="2000" dirty="0" err="1" smtClean="0">
                <a:latin typeface="Arial" panose="020B0604020202020204" pitchFamily="34" charset="0"/>
                <a:cs typeface="Arial" panose="020B0604020202020204" pitchFamily="34" charset="0"/>
              </a:rPr>
              <a:t>okyselením</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roztok</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cini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itan</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zp</a:t>
            </a:r>
            <a:r>
              <a:rPr lang="cs-CZ" altLang="en-US" sz="2000" dirty="0" smtClean="0">
                <a:latin typeface="Arial" panose="020B0604020202020204" pitchFamily="34" charset="0"/>
                <a:cs typeface="Arial" panose="020B0604020202020204" pitchFamily="34" charset="0"/>
              </a:rPr>
              <a:t>ů</a:t>
            </a:r>
            <a:r>
              <a:rPr lang="en-GB" altLang="en-US" sz="2000" dirty="0" err="1" smtClean="0">
                <a:latin typeface="Arial" panose="020B0604020202020204" pitchFamily="34" charset="0"/>
                <a:cs typeface="Arial" panose="020B0604020202020204" pitchFamily="34" charset="0"/>
              </a:rPr>
              <a:t>sobuje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vylu</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ování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gelovité</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kyseliny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cíni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ité</a:t>
            </a:r>
            <a:r>
              <a:rPr lang="cs-CZ" altLang="en-US" sz="2000" dirty="0" smtClean="0">
                <a:latin typeface="Arial" panose="020B0604020202020204" pitchFamily="34" charset="0"/>
                <a:cs typeface="Arial" panose="020B0604020202020204" pitchFamily="34" charset="0"/>
              </a:rPr>
              <a:t> - </a:t>
            </a:r>
            <a:r>
              <a:rPr lang="cs-CZ" altLang="en-US" sz="2000" dirty="0" smtClean="0">
                <a:latin typeface="Arial" panose="020B0604020202020204" pitchFamily="34" charset="0"/>
                <a:cs typeface="Arial" panose="020B0604020202020204" pitchFamily="34" charset="0"/>
              </a:rPr>
              <a:t>tu </a:t>
            </a:r>
            <a:r>
              <a:rPr lang="en-GB" altLang="en-US" sz="2000" dirty="0" err="1" smtClean="0">
                <a:latin typeface="Arial" panose="020B0604020202020204" pitchFamily="34" charset="0"/>
                <a:cs typeface="Arial" panose="020B0604020202020204" pitchFamily="34" charset="0"/>
              </a:rPr>
              <a:t>lze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považovat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hydrat</a:t>
            </a:r>
            <a:r>
              <a:rPr lang="cs-CZ" altLang="en-US" sz="2000" dirty="0" err="1" smtClean="0">
                <a:latin typeface="Arial" panose="020B0604020202020204" pitchFamily="34" charset="0"/>
                <a:cs typeface="Arial" panose="020B0604020202020204" pitchFamily="34" charset="0"/>
              </a:rPr>
              <a:t>ovaný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oxid</a:t>
            </a:r>
            <a:r>
              <a:rPr lang="en-GB" altLang="en-US" sz="2000" dirty="0" smtClean="0">
                <a:latin typeface="Arial" panose="020B0604020202020204" pitchFamily="34" charset="0"/>
                <a:cs typeface="Arial" panose="020B0604020202020204" pitchFamily="34" charset="0"/>
              </a:rPr>
              <a:t> SnO</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.x </a:t>
            </a:r>
            <a:r>
              <a:rPr lang="en-GB" altLang="en-US" sz="2000" dirty="0" smtClean="0">
                <a:latin typeface="Arial" panose="020B0604020202020204" pitchFamily="34" charset="0"/>
                <a:cs typeface="Arial" panose="020B0604020202020204" pitchFamily="34" charset="0"/>
              </a:rPr>
              <a:t>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O</a:t>
            </a:r>
            <a:endParaRPr lang="cs-CZ" altLang="en-US" sz="2000" dirty="0" smtClean="0">
              <a:latin typeface="Arial" panose="020B0604020202020204" pitchFamily="34" charset="0"/>
              <a:cs typeface="Arial" panose="020B0604020202020204" pitchFamily="34" charset="0"/>
            </a:endParaRPr>
          </a:p>
          <a:p>
            <a:pPr eaLnBrk="1" hangingPunct="1">
              <a:buFontTx/>
              <a:buChar char="-"/>
            </a:pPr>
            <a:r>
              <a:rPr lang="cs-CZ" altLang="en-US" sz="2000" dirty="0" smtClean="0">
                <a:latin typeface="Arial" panose="020B0604020202020204" pitchFamily="34" charset="0"/>
                <a:cs typeface="Arial" panose="020B0604020202020204" pitchFamily="34" charset="0"/>
              </a:rPr>
              <a:t>minerál </a:t>
            </a:r>
            <a:r>
              <a:rPr lang="cs-CZ" altLang="en-US" sz="2000" dirty="0" err="1" smtClean="0">
                <a:latin typeface="Arial" panose="020B0604020202020204" pitchFamily="34" charset="0"/>
                <a:cs typeface="Arial" panose="020B0604020202020204" pitchFamily="34" charset="0"/>
              </a:rPr>
              <a:t>kassiterit</a:t>
            </a:r>
            <a:r>
              <a:rPr lang="cs-CZ" altLang="en-US" sz="2000" dirty="0" smtClean="0">
                <a:latin typeface="Arial" panose="020B0604020202020204" pitchFamily="34" charset="0"/>
                <a:cs typeface="Arial" panose="020B0604020202020204" pitchFamily="34" charset="0"/>
              </a:rPr>
              <a:t>  = surovina pro výrobu </a:t>
            </a:r>
            <a:r>
              <a:rPr lang="cs-CZ" altLang="en-US" sz="2000" dirty="0" err="1" smtClean="0">
                <a:latin typeface="Arial" panose="020B0604020202020204" pitchFamily="34" charset="0"/>
                <a:cs typeface="Arial" panose="020B0604020202020204" pitchFamily="34" charset="0"/>
              </a:rPr>
              <a:t>Sn</a:t>
            </a: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en-GB" altLang="en-US" sz="2000" b="1" dirty="0" smtClean="0">
              <a:latin typeface="Arial" panose="020B0604020202020204" pitchFamily="34" charset="0"/>
              <a:cs typeface="Arial" panose="020B0604020202020204" pitchFamily="34" charset="0"/>
            </a:endParaRPr>
          </a:p>
        </p:txBody>
      </p:sp>
      <p:sp>
        <p:nvSpPr>
          <p:cNvPr id="4" name="Obdélník 3"/>
          <p:cNvSpPr/>
          <p:nvPr/>
        </p:nvSpPr>
        <p:spPr>
          <a:xfrm>
            <a:off x="154021" y="3657600"/>
            <a:ext cx="8686800" cy="2554545"/>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C</a:t>
            </a:r>
            <a:r>
              <a:rPr lang="cs-CZ" sz="2000" b="1" dirty="0">
                <a:latin typeface="Arial" panose="020B0604020202020204" pitchFamily="34" charset="0"/>
                <a:cs typeface="Arial" panose="020B0604020202020204" pitchFamily="34" charset="0"/>
              </a:rPr>
              <a:t>í</a:t>
            </a:r>
            <a:r>
              <a:rPr lang="en-US" sz="2000" b="1" dirty="0" err="1">
                <a:latin typeface="Arial" panose="020B0604020202020204" pitchFamily="34" charset="0"/>
                <a:cs typeface="Arial" panose="020B0604020202020204" pitchFamily="34" charset="0"/>
              </a:rPr>
              <a:t>nov</a:t>
            </a:r>
            <a:r>
              <a:rPr lang="cs-CZ" sz="2000" b="1" dirty="0">
                <a:latin typeface="Arial" panose="020B0604020202020204" pitchFamily="34" charset="0"/>
                <a:cs typeface="Arial" panose="020B0604020202020204" pitchFamily="34" charset="0"/>
              </a:rPr>
              <a:t>á</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glazura</a:t>
            </a:r>
            <a:r>
              <a:rPr lang="cs-CZ" sz="2000" b="1"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 bílá, netransparentní glazura, obsahující SnO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(bílý pigment), často slouží jako podklad pro nanášení </a:t>
            </a:r>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dalších </a:t>
            </a:r>
            <a:r>
              <a:rPr lang="cs-CZ" sz="2000" dirty="0">
                <a:latin typeface="Arial" panose="020B0604020202020204" pitchFamily="34" charset="0"/>
                <a:cs typeface="Arial" panose="020B0604020202020204" pitchFamily="34" charset="0"/>
              </a:rPr>
              <a:t>barev. </a:t>
            </a:r>
            <a:endParaRPr lang="cs-CZ" sz="2000" dirty="0" smtClean="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Majolika</a:t>
            </a: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Delftská</a:t>
            </a:r>
            <a:r>
              <a:rPr lang="cs-CZ" sz="2000" dirty="0" smtClean="0">
                <a:latin typeface="Arial" panose="020B0604020202020204" pitchFamily="34" charset="0"/>
                <a:cs typeface="Arial" panose="020B0604020202020204" pitchFamily="34" charset="0"/>
              </a:rPr>
              <a:t> fajáns</a:t>
            </a: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Habánská keramika</a:t>
            </a: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Holíčská</a:t>
            </a:r>
            <a:r>
              <a:rPr lang="cs-CZ" sz="2000" dirty="0" smtClean="0">
                <a:latin typeface="Arial" panose="020B0604020202020204" pitchFamily="34" charset="0"/>
                <a:cs typeface="Arial" panose="020B0604020202020204" pitchFamily="34" charset="0"/>
              </a:rPr>
              <a:t> fajáns</a:t>
            </a:r>
          </a:p>
          <a:p>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Tupeská</a:t>
            </a:r>
            <a:r>
              <a:rPr lang="cs-CZ" sz="2000" dirty="0" smtClean="0">
                <a:latin typeface="Arial" panose="020B0604020202020204" pitchFamily="34" charset="0"/>
                <a:cs typeface="Arial" panose="020B0604020202020204" pitchFamily="34" charset="0"/>
              </a:rPr>
              <a:t> keramika</a:t>
            </a:r>
            <a:endParaRPr lang="cs-CZ" sz="2000" dirty="0">
              <a:latin typeface="Arial" panose="020B0604020202020204" pitchFamily="34" charset="0"/>
              <a:cs typeface="Arial" panose="020B0604020202020204" pitchFamily="34" charset="0"/>
            </a:endParaRPr>
          </a:p>
        </p:txBody>
      </p:sp>
      <p:pic>
        <p:nvPicPr>
          <p:cNvPr id="5" name="Picture 4"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419600"/>
            <a:ext cx="3343883" cy="2300592"/>
          </a:xfrm>
          <a:prstGeom prst="rect">
            <a:avLst/>
          </a:prstGeom>
          <a:noFill/>
          <a:extLst>
            <a:ext uri="{909E8E84-426E-40DD-AFC4-6F175D3DCCD1}">
              <a14:hiddenFill xmlns:a14="http://schemas.microsoft.com/office/drawing/2010/main">
                <a:solidFill>
                  <a:srgbClr val="FFFFFF"/>
                </a:solidFill>
              </a14:hiddenFill>
            </a:ext>
          </a:extLst>
        </p:spPr>
      </p:pic>
      <p:sp>
        <p:nvSpPr>
          <p:cNvPr id="6" name="Šipka doprava 5"/>
          <p:cNvSpPr/>
          <p:nvPr/>
        </p:nvSpPr>
        <p:spPr>
          <a:xfrm>
            <a:off x="3000983" y="5334000"/>
            <a:ext cx="1752600" cy="83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0898" name="Picture 2" descr="3D model of tin (IV) oxide, red atom is ox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304800"/>
            <a:ext cx="1684506" cy="1199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9756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52400" y="228600"/>
            <a:ext cx="8839200" cy="6400800"/>
          </a:xfrm>
        </p:spPr>
        <p:txBody>
          <a:bodyPr>
            <a:normAutofit/>
          </a:bodyPr>
          <a:lstStyle/>
          <a:p>
            <a:pPr marL="0" indent="0" algn="ctr">
              <a:buNone/>
            </a:pPr>
            <a:r>
              <a:rPr lang="en-GB" altLang="en-US" sz="2000" b="1" dirty="0" err="1">
                <a:latin typeface="Arial" panose="020B0604020202020204" pitchFamily="34" charset="0"/>
                <a:cs typeface="Arial" panose="020B0604020202020204" pitchFamily="34" charset="0"/>
              </a:rPr>
              <a:t>Olovo</a:t>
            </a:r>
            <a:r>
              <a:rPr lang="en-GB" altLang="en-US" sz="2000" b="1" dirty="0">
                <a:latin typeface="Arial" panose="020B0604020202020204" pitchFamily="34" charset="0"/>
                <a:cs typeface="Arial" panose="020B0604020202020204" pitchFamily="34" charset="0"/>
              </a:rPr>
              <a:t>:</a:t>
            </a:r>
            <a:endParaRPr lang="en-GB" altLang="en-US" sz="2000" dirty="0">
              <a:latin typeface="Arial" panose="020B0604020202020204" pitchFamily="34" charset="0"/>
              <a:cs typeface="Arial" panose="020B0604020202020204" pitchFamily="34" charset="0"/>
            </a:endParaRPr>
          </a:p>
          <a:p>
            <a:pPr>
              <a:buNone/>
            </a:pPr>
            <a:r>
              <a:rPr lang="en-GB" altLang="en-US" sz="2000" b="1" dirty="0" err="1">
                <a:latin typeface="Arial" panose="020B0604020202020204" pitchFamily="34" charset="0"/>
                <a:cs typeface="Arial" panose="020B0604020202020204" pitchFamily="34" charset="0"/>
              </a:rPr>
              <a:t>Oxid</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olovnatý</a:t>
            </a:r>
            <a:r>
              <a:rPr lang="en-GB" altLang="en-US" sz="2000" b="1" dirty="0">
                <a:latin typeface="Arial" panose="020B0604020202020204" pitchFamily="34" charset="0"/>
                <a:cs typeface="Arial" panose="020B0604020202020204" pitchFamily="34" charset="0"/>
              </a:rPr>
              <a:t> </a:t>
            </a:r>
            <a:r>
              <a:rPr lang="en-GB" altLang="en-US" sz="2000" b="1" dirty="0" err="1">
                <a:latin typeface="Arial" panose="020B0604020202020204" pitchFamily="34" charset="0"/>
                <a:cs typeface="Arial" panose="020B0604020202020204" pitchFamily="34" charset="0"/>
              </a:rPr>
              <a:t>PbO</a:t>
            </a:r>
            <a:r>
              <a:rPr lang="en-GB" altLang="en-US" sz="2000" b="1" dirty="0">
                <a:latin typeface="Arial" panose="020B0604020202020204" pitchFamily="34" charset="0"/>
                <a:cs typeface="Arial" panose="020B0604020202020204" pitchFamily="34" charset="0"/>
              </a:rPr>
              <a:t> </a:t>
            </a:r>
          </a:p>
          <a:p>
            <a:pP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technický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název</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klejt</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olova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vzdušným</a:t>
            </a:r>
            <a:r>
              <a:rPr lang="en-GB" altLang="en-US" sz="2000" dirty="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a:p>
            <a:pPr>
              <a:buNone/>
            </a:pPr>
            <a:r>
              <a:rPr lang="en-GB" altLang="en-US" sz="2000" dirty="0" err="1" smtClean="0">
                <a:latin typeface="Arial" panose="020B0604020202020204" pitchFamily="34" charset="0"/>
                <a:cs typeface="Arial" panose="020B0604020202020204" pitchFamily="34" charset="0"/>
              </a:rPr>
              <a:t>kyslíkem</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zvýšené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žlutý</a:t>
            </a:r>
            <a:r>
              <a:rPr lang="en-GB" altLang="en-US" sz="2000" dirty="0">
                <a:latin typeface="Arial" panose="020B0604020202020204" pitchFamily="34" charset="0"/>
                <a:cs typeface="Arial" panose="020B0604020202020204" pitchFamily="34" charset="0"/>
              </a:rPr>
              <a:t> a </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ervený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podle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zp</a:t>
            </a:r>
            <a:r>
              <a:rPr lang="cs-CZ" altLang="en-US" sz="2000" dirty="0">
                <a:latin typeface="Arial" panose="020B0604020202020204" pitchFamily="34" charset="0"/>
                <a:cs typeface="Arial" panose="020B0604020202020204" pitchFamily="34" charset="0"/>
              </a:rPr>
              <a:t>ů</a:t>
            </a:r>
            <a:r>
              <a:rPr lang="en-GB" altLang="en-US" sz="2000" dirty="0" err="1">
                <a:latin typeface="Arial" panose="020B0604020202020204" pitchFamily="34" charset="0"/>
                <a:cs typeface="Arial" panose="020B0604020202020204" pitchFamily="34" charset="0"/>
              </a:rPr>
              <a:t>sobu</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ípravy</a:t>
            </a:r>
            <a:r>
              <a:rPr lang="en-GB" altLang="en-US" sz="2000" dirty="0" smtClean="0">
                <a:latin typeface="Arial" panose="020B0604020202020204" pitchFamily="34" charset="0"/>
                <a:cs typeface="Arial" panose="020B0604020202020204" pitchFamily="34" charset="0"/>
              </a:rPr>
              <a:t>)</a:t>
            </a:r>
            <a:endParaRPr lang="cs-CZ" altLang="en-US" sz="2000" dirty="0" smtClean="0">
              <a:latin typeface="Arial" panose="020B0604020202020204" pitchFamily="34" charset="0"/>
              <a:cs typeface="Arial" panose="020B0604020202020204" pitchFamily="34" charset="0"/>
            </a:endParaRPr>
          </a:p>
          <a:p>
            <a:pPr>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smtClean="0">
                <a:latin typeface="Arial" panose="020B0604020202020204" pitchFamily="34" charset="0"/>
                <a:cs typeface="Arial" panose="020B0604020202020204" pitchFamily="34" charset="0"/>
              </a:rPr>
              <a:t>Pb</a:t>
            </a:r>
            <a:r>
              <a:rPr lang="en-GB" altLang="en-US" sz="2000" b="1" dirty="0" smtClean="0">
                <a:latin typeface="Arial" panose="020B0604020202020204" pitchFamily="34" charset="0"/>
                <a:cs typeface="Arial" panose="020B0604020202020204" pitchFamily="34" charset="0"/>
              </a:rPr>
              <a:t>(OH)</a:t>
            </a:r>
            <a:r>
              <a:rPr lang="en-GB" altLang="en-US" sz="2000" b="1" baseline="-25000" dirty="0" smtClean="0">
                <a:latin typeface="Arial" panose="020B0604020202020204" pitchFamily="34" charset="0"/>
                <a:cs typeface="Arial" panose="020B0604020202020204" pitchFamily="34" charset="0"/>
              </a:rPr>
              <a:t>2</a:t>
            </a:r>
            <a:r>
              <a:rPr lang="en-GB" altLang="en-US" sz="2000" b="1" dirty="0" smtClean="0">
                <a:latin typeface="Arial" panose="020B0604020202020204" pitchFamily="34" charset="0"/>
                <a:cs typeface="Arial" panose="020B0604020202020204" pitchFamily="34" charset="0"/>
              </a:rPr>
              <a:t> </a:t>
            </a:r>
            <a:endParaRPr lang="en-GB" altLang="en-US" sz="2000" b="1" dirty="0" smtClean="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vzniká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srážením</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olovnatých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solí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bílá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nerozpust</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látka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stejn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jako</a:t>
            </a:r>
            <a:r>
              <a:rPr lang="en-GB" altLang="en-US" sz="2000" dirty="0" smtClean="0">
                <a:latin typeface="Arial" panose="020B0604020202020204" pitchFamily="34" charset="0"/>
                <a:cs typeface="Arial" panose="020B0604020202020204" pitchFamily="34" charset="0"/>
              </a:rPr>
              <a:t> Sn(OH)</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amfoterní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charakter</a:t>
            </a:r>
            <a:r>
              <a:rPr lang="cs-CZ" altLang="en-US" sz="2000" dirty="0" smtClean="0">
                <a:latin typeface="Arial" panose="020B0604020202020204" pitchFamily="34" charset="0"/>
                <a:cs typeface="Arial" panose="020B0604020202020204" pitchFamily="34" charset="0"/>
              </a:rPr>
              <a:t>.</a:t>
            </a:r>
          </a:p>
          <a:p>
            <a:pPr eaLnBrk="1" hangingPunct="1">
              <a:buFont typeface="Wingdings" pitchFamily="2" charset="2"/>
              <a:buNone/>
            </a:pPr>
            <a:endParaRPr lang="en-GB"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smtClean="0">
                <a:latin typeface="Arial" panose="020B0604020202020204" pitchFamily="34" charset="0"/>
                <a:cs typeface="Arial" panose="020B0604020202020204" pitchFamily="34" charset="0"/>
              </a:rPr>
              <a:t>PbO</a:t>
            </a:r>
            <a:r>
              <a:rPr lang="en-GB" altLang="en-US" sz="2000" b="1" baseline="-25000" dirty="0" smtClean="0">
                <a:latin typeface="Arial" panose="020B0604020202020204" pitchFamily="34" charset="0"/>
                <a:cs typeface="Arial" panose="020B0604020202020204" pitchFamily="34" charset="0"/>
              </a:rPr>
              <a:t>2</a:t>
            </a:r>
            <a:r>
              <a:rPr lang="en-GB" altLang="en-US" sz="2000" b="1" dirty="0" smtClean="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hn</a:t>
            </a:r>
            <a:r>
              <a:rPr lang="cs-CZ" altLang="en-US" sz="2000" dirty="0" smtClean="0">
                <a:latin typeface="Arial" panose="020B0604020202020204" pitchFamily="34" charset="0"/>
                <a:cs typeface="Arial" panose="020B0604020202020204" pitchFamily="34" charset="0"/>
              </a:rPr>
              <a:t>ě</a:t>
            </a:r>
            <a:r>
              <a:rPr lang="en-GB" altLang="en-US" sz="2000" dirty="0" err="1" smtClean="0">
                <a:latin typeface="Arial" panose="020B0604020202020204" pitchFamily="34" charset="0"/>
                <a:cs typeface="Arial" panose="020B0604020202020204" pitchFamily="34" charset="0"/>
              </a:rPr>
              <a:t>dá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nerozpust</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látka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amfoterní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charakter</a:t>
            </a: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v </a:t>
            </a:r>
            <a:r>
              <a:rPr lang="en-GB" altLang="en-US" sz="2000" dirty="0" err="1" smtClean="0">
                <a:latin typeface="Arial" panose="020B0604020202020204" pitchFamily="34" charset="0"/>
                <a:cs typeface="Arial" panose="020B0604020202020204" pitchFamily="34" charset="0"/>
              </a:rPr>
              <a:t>kyselinách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olovi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ité</a:t>
            </a:r>
            <a:r>
              <a:rPr lang="en-GB" altLang="en-US" sz="2000" dirty="0" smtClean="0">
                <a:latin typeface="Arial" panose="020B0604020202020204" pitchFamily="34" charset="0"/>
                <a:cs typeface="Arial" panose="020B0604020202020204" pitchFamily="34" charset="0"/>
              </a:rPr>
              <a:t> soli, v </a:t>
            </a:r>
            <a:r>
              <a:rPr lang="en-GB" altLang="en-US" sz="2000" dirty="0" err="1" smtClean="0">
                <a:latin typeface="Arial" panose="020B0604020202020204" pitchFamily="34" charset="0"/>
                <a:cs typeface="Arial" panose="020B0604020202020204" pitchFamily="34" charset="0"/>
              </a:rPr>
              <a:t>hydroxidech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vznikají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olovi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itany</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typu</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PbO</a:t>
            </a:r>
            <a:r>
              <a:rPr lang="en-GB" altLang="en-US" sz="2000" baseline="-25000" dirty="0" smtClean="0">
                <a:latin typeface="Arial" panose="020B0604020202020204" pitchFamily="34" charset="0"/>
                <a:cs typeface="Arial" panose="020B0604020202020204" pitchFamily="34" charset="0"/>
              </a:rPr>
              <a:t>3</a:t>
            </a:r>
            <a:r>
              <a:rPr lang="en-US" altLang="en-US" sz="2000" dirty="0" smtClean="0">
                <a:latin typeface="Arial" panose="020B0604020202020204" pitchFamily="34" charset="0"/>
                <a:cs typeface="Arial" panose="020B0604020202020204" pitchFamily="34" charset="0"/>
              </a:rPr>
              <a:t>]</a:t>
            </a:r>
            <a:r>
              <a:rPr lang="en-GB" altLang="en-US" sz="2000" baseline="30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nebo</a:t>
            </a:r>
            <a:r>
              <a:rPr lang="en-GB" altLang="en-US" sz="2000"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a:t>
            </a:r>
            <a:r>
              <a:rPr lang="en-GB" altLang="en-US" sz="2000" dirty="0" smtClean="0">
                <a:latin typeface="Arial" panose="020B0604020202020204" pitchFamily="34" charset="0"/>
                <a:cs typeface="Arial" panose="020B0604020202020204" pitchFamily="34" charset="0"/>
              </a:rPr>
              <a:t>PbO</a:t>
            </a:r>
            <a:r>
              <a:rPr lang="en-GB" altLang="en-US" sz="2000" baseline="-25000" dirty="0" smtClean="0">
                <a:latin typeface="Arial" panose="020B0604020202020204" pitchFamily="34" charset="0"/>
                <a:cs typeface="Arial" panose="020B0604020202020204" pitchFamily="34" charset="0"/>
              </a:rPr>
              <a:t>4</a:t>
            </a:r>
            <a:r>
              <a:rPr lang="en-US" altLang="en-US" sz="2000" dirty="0" smtClean="0">
                <a:latin typeface="Arial" panose="020B0604020202020204" pitchFamily="34" charset="0"/>
                <a:cs typeface="Arial" panose="020B0604020202020204" pitchFamily="34" charset="0"/>
              </a:rPr>
              <a:t>]</a:t>
            </a:r>
            <a:r>
              <a:rPr lang="en-GB" altLang="en-US" sz="2000" baseline="-25000" dirty="0" smtClean="0">
                <a:latin typeface="Arial" panose="020B0604020202020204" pitchFamily="34" charset="0"/>
                <a:cs typeface="Arial" panose="020B0604020202020204" pitchFamily="34" charset="0"/>
              </a:rPr>
              <a:t> </a:t>
            </a:r>
            <a:r>
              <a:rPr lang="en-GB" altLang="en-US" sz="2000" baseline="30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suchá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cesta</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nebo </a:t>
            </a:r>
            <a:r>
              <a:rPr lang="en-US" altLang="en-US" sz="2000" dirty="0" smtClean="0">
                <a:latin typeface="Arial" panose="020B0604020202020204" pitchFamily="34" charset="0"/>
                <a:cs typeface="Arial" panose="020B0604020202020204" pitchFamily="34" charset="0"/>
              </a:rPr>
              <a:t>[</a:t>
            </a:r>
            <a:r>
              <a:rPr lang="en-GB" altLang="en-US" sz="2000" dirty="0" err="1" smtClean="0">
                <a:latin typeface="Arial" panose="020B0604020202020204" pitchFamily="34" charset="0"/>
                <a:cs typeface="Arial" panose="020B0604020202020204" pitchFamily="34" charset="0"/>
              </a:rPr>
              <a:t>Pb</a:t>
            </a:r>
            <a:r>
              <a:rPr lang="en-GB" altLang="en-US" sz="2000" dirty="0" smtClean="0">
                <a:latin typeface="Arial" panose="020B0604020202020204" pitchFamily="34" charset="0"/>
                <a:cs typeface="Arial" panose="020B0604020202020204" pitchFamily="34" charset="0"/>
              </a:rPr>
              <a:t>(OH)</a:t>
            </a:r>
            <a:r>
              <a:rPr lang="en-GB" altLang="en-US" sz="2000" baseline="-25000" dirty="0" smtClean="0">
                <a:latin typeface="Arial" panose="020B0604020202020204" pitchFamily="34" charset="0"/>
                <a:cs typeface="Arial" panose="020B0604020202020204" pitchFamily="34" charset="0"/>
              </a:rPr>
              <a:t>6</a:t>
            </a:r>
            <a:r>
              <a:rPr lang="en-US" altLang="en-US" sz="2000" dirty="0" smtClean="0">
                <a:latin typeface="Arial" panose="020B0604020202020204" pitchFamily="34" charset="0"/>
                <a:cs typeface="Arial" panose="020B0604020202020204" pitchFamily="34" charset="0"/>
              </a:rPr>
              <a:t>]</a:t>
            </a:r>
            <a:r>
              <a:rPr lang="en-GB" altLang="en-US" sz="2000" baseline="-25000" dirty="0" smtClean="0">
                <a:latin typeface="Arial" panose="020B0604020202020204" pitchFamily="34" charset="0"/>
                <a:cs typeface="Arial" panose="020B0604020202020204" pitchFamily="34" charset="0"/>
              </a:rPr>
              <a:t> </a:t>
            </a:r>
            <a:r>
              <a:rPr lang="en-GB" altLang="en-US" sz="2000" baseline="30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(z </a:t>
            </a:r>
            <a:r>
              <a:rPr lang="en-GB" altLang="en-US" sz="2000" dirty="0" err="1" smtClean="0">
                <a:latin typeface="Arial" panose="020B0604020202020204" pitchFamily="34" charset="0"/>
                <a:cs typeface="Arial" panose="020B0604020202020204" pitchFamily="34" charset="0"/>
              </a:rPr>
              <a:t>roztok</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2000" dirty="0" smtClean="0">
              <a:latin typeface="Arial" panose="020B0604020202020204" pitchFamily="34" charset="0"/>
              <a:cs typeface="Arial" panose="020B0604020202020204" pitchFamily="34" charset="0"/>
            </a:endParaRPr>
          </a:p>
          <a:p>
            <a:pPr eaLnBrk="1" hangingPunct="1">
              <a:buFont typeface="Wingdings" pitchFamily="2" charset="2"/>
              <a:buNone/>
            </a:pPr>
            <a:r>
              <a:rPr lang="en-GB" altLang="en-US" sz="2000" b="1" dirty="0" err="1" smtClean="0">
                <a:latin typeface="Arial" panose="020B0604020202020204" pitchFamily="34" charset="0"/>
                <a:cs typeface="Arial" panose="020B0604020202020204" pitchFamily="34" charset="0"/>
              </a:rPr>
              <a:t>Minium</a:t>
            </a:r>
            <a:r>
              <a:rPr lang="en-GB" altLang="en-US" sz="2000" b="1" dirty="0" smtClean="0">
                <a:latin typeface="Arial" panose="020B0604020202020204" pitchFamily="34" charset="0"/>
                <a:cs typeface="Arial" panose="020B0604020202020204" pitchFamily="34" charset="0"/>
              </a:rPr>
              <a:t>  </a:t>
            </a:r>
            <a:r>
              <a:rPr lang="en-GB" altLang="en-US" sz="2000" b="1" dirty="0" smtClean="0">
                <a:latin typeface="Arial" panose="020B0604020202020204" pitchFamily="34" charset="0"/>
                <a:cs typeface="Arial" panose="020B0604020202020204" pitchFamily="34" charset="0"/>
              </a:rPr>
              <a:t>(</a:t>
            </a:r>
            <a:r>
              <a:rPr lang="en-GB" altLang="en-US" sz="2000" b="1" dirty="0" err="1" smtClean="0">
                <a:latin typeface="Arial" panose="020B0604020202020204" pitchFamily="34" charset="0"/>
                <a:cs typeface="Arial" panose="020B0604020202020204" pitchFamily="34" charset="0"/>
              </a:rPr>
              <a:t>su</a:t>
            </a:r>
            <a:r>
              <a:rPr lang="cs-CZ" altLang="en-US" sz="2000" b="1" dirty="0" smtClean="0">
                <a:latin typeface="Arial" panose="020B0604020202020204" pitchFamily="34" charset="0"/>
                <a:cs typeface="Arial" panose="020B0604020202020204" pitchFamily="34" charset="0"/>
              </a:rPr>
              <a:t>ř</a:t>
            </a:r>
            <a:r>
              <a:rPr lang="en-GB" altLang="en-US" sz="2000" b="1" dirty="0" err="1" smtClean="0">
                <a:latin typeface="Arial" panose="020B0604020202020204" pitchFamily="34" charset="0"/>
                <a:cs typeface="Arial" panose="020B0604020202020204" pitchFamily="34" charset="0"/>
              </a:rPr>
              <a:t>ík</a:t>
            </a:r>
            <a:r>
              <a:rPr lang="en-GB" altLang="en-US" sz="2000" b="1" dirty="0" smtClean="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tetraoxoolovi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itan</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olovnatý</a:t>
            </a:r>
            <a:r>
              <a:rPr lang="en-GB" altLang="en-US" sz="2000" dirty="0" smtClean="0">
                <a:latin typeface="Arial" panose="020B0604020202020204" pitchFamily="34" charset="0"/>
                <a:cs typeface="Arial" panose="020B0604020202020204" pitchFamily="34" charset="0"/>
              </a:rPr>
              <a:t> Pb</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[PbO</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zkrácen</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 Pb</a:t>
            </a:r>
            <a:r>
              <a:rPr lang="en-GB" altLang="en-US" sz="2000" baseline="-25000" dirty="0" smtClean="0">
                <a:latin typeface="Arial" panose="020B0604020202020204" pitchFamily="34" charset="0"/>
                <a:cs typeface="Arial" panose="020B0604020202020204" pitchFamily="34" charset="0"/>
              </a:rPr>
              <a:t>3</a:t>
            </a:r>
            <a:r>
              <a:rPr lang="en-GB" altLang="en-US" sz="2000" dirty="0" smtClean="0">
                <a:latin typeface="Arial" panose="020B0604020202020204" pitchFamily="34" charset="0"/>
                <a:cs typeface="Arial" panose="020B0604020202020204" pitchFamily="34" charset="0"/>
              </a:rPr>
              <a:t>O</a:t>
            </a:r>
            <a:r>
              <a:rPr lang="en-GB" altLang="en-US" sz="2000" baseline="-25000" dirty="0" smtClean="0">
                <a:latin typeface="Arial" panose="020B0604020202020204" pitchFamily="34" charset="0"/>
                <a:cs typeface="Arial" panose="020B0604020202020204" pitchFamily="34" charset="0"/>
              </a:rPr>
              <a:t>4</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ve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starší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literatu</a:t>
            </a:r>
            <a:r>
              <a:rPr lang="cs-CZ" altLang="en-US" sz="2000" dirty="0" smtClean="0">
                <a:latin typeface="Arial" panose="020B0604020202020204" pitchFamily="34" charset="0"/>
                <a:cs typeface="Arial" panose="020B0604020202020204" pitchFamily="34" charset="0"/>
              </a:rPr>
              <a:t>ř</a:t>
            </a:r>
            <a:r>
              <a:rPr lang="en-GB" altLang="en-US" sz="2000" dirty="0" smtClean="0">
                <a:latin typeface="Arial" panose="020B0604020202020204" pitchFamily="34" charset="0"/>
                <a:cs typeface="Arial" panose="020B0604020202020204" pitchFamily="34" charset="0"/>
              </a:rPr>
              <a:t>e </a:t>
            </a:r>
            <a:r>
              <a:rPr lang="en-GB" altLang="en-US" sz="2000" dirty="0" err="1" smtClean="0">
                <a:latin typeface="Arial" panose="020B0604020202020204" pitchFamily="34" charset="0"/>
                <a:cs typeface="Arial" panose="020B0604020202020204" pitchFamily="34" charset="0"/>
              </a:rPr>
              <a:t>kysli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ník</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olovnato-olovi</a:t>
            </a:r>
            <a:r>
              <a:rPr lang="cs-CZ" altLang="en-US" sz="2000" dirty="0" smtClean="0">
                <a:latin typeface="Arial" panose="020B0604020202020204" pitchFamily="34" charset="0"/>
                <a:cs typeface="Arial" panose="020B0604020202020204" pitchFamily="34" charset="0"/>
              </a:rPr>
              <a:t>č</a:t>
            </a:r>
            <a:r>
              <a:rPr lang="en-GB" altLang="en-US" sz="2000" dirty="0" err="1" smtClean="0">
                <a:latin typeface="Arial" panose="020B0604020202020204" pitchFamily="34" charset="0"/>
                <a:cs typeface="Arial" panose="020B0604020202020204" pitchFamily="34" charset="0"/>
              </a:rPr>
              <a:t>itý</a:t>
            </a:r>
            <a:r>
              <a:rPr lang="en-GB" altLang="en-US" sz="2000" dirty="0" smtClean="0">
                <a:latin typeface="Arial" panose="020B0604020202020204" pitchFamily="34" charset="0"/>
                <a:cs typeface="Arial" panose="020B0604020202020204" pitchFamily="34" charset="0"/>
              </a:rPr>
              <a:t> 2PbO.PbO</a:t>
            </a:r>
            <a:r>
              <a:rPr lang="en-GB" altLang="en-US" sz="2000" baseline="-25000" dirty="0" smtClean="0">
                <a:latin typeface="Arial" panose="020B0604020202020204" pitchFamily="34" charset="0"/>
                <a:cs typeface="Arial" panose="020B0604020202020204" pitchFamily="34" charset="0"/>
              </a:rPr>
              <a:t>2</a:t>
            </a:r>
            <a:r>
              <a:rPr lang="en-GB" altLang="en-US" sz="2000" dirty="0" smtClean="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pigment do </a:t>
            </a:r>
            <a:r>
              <a:rPr lang="en-GB" altLang="en-US" sz="2000" dirty="0" err="1" smtClean="0">
                <a:latin typeface="Arial" panose="020B0604020202020204" pitchFamily="34" charset="0"/>
                <a:cs typeface="Arial" panose="020B0604020202020204" pitchFamily="34" charset="0"/>
              </a:rPr>
              <a:t>základních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nát</a:t>
            </a:r>
            <a:r>
              <a:rPr lang="cs-CZ" altLang="en-US" sz="2000" dirty="0" smtClean="0">
                <a:latin typeface="Arial" panose="020B0604020202020204" pitchFamily="34" charset="0"/>
                <a:cs typeface="Arial" panose="020B0604020202020204" pitchFamily="34" charset="0"/>
              </a:rPr>
              <a:t>ě</a:t>
            </a:r>
            <a:r>
              <a:rPr lang="en-GB" altLang="en-US" sz="2000" dirty="0" smtClean="0">
                <a:latin typeface="Arial" panose="020B0604020202020204" pitchFamily="34" charset="0"/>
                <a:cs typeface="Arial" panose="020B0604020202020204" pitchFamily="34" charset="0"/>
              </a:rPr>
              <a:t>r</a:t>
            </a:r>
            <a:r>
              <a:rPr lang="cs-CZ" altLang="en-US" sz="2000" dirty="0" smtClean="0">
                <a:latin typeface="Arial" panose="020B0604020202020204" pitchFamily="34" charset="0"/>
                <a:cs typeface="Arial" panose="020B0604020202020204" pitchFamily="34" charset="0"/>
              </a:rPr>
              <a:t>ů</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chrání</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proti</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korozi</a:t>
            </a:r>
            <a:r>
              <a:rPr lang="en-GB" altLang="en-US" sz="2000" dirty="0" smtClean="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p:txBody>
      </p:sp>
      <p:pic>
        <p:nvPicPr>
          <p:cNvPr id="3" name="Picture 2" descr="https://upload.wikimedia.org/wikipedia/commons/c/ca/Pb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103862"/>
            <a:ext cx="1828800" cy="116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8136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76200" y="152400"/>
            <a:ext cx="8915400" cy="3631763"/>
          </a:xfrm>
          <a:prstGeom prst="rect">
            <a:avLst/>
          </a:prstGeom>
        </p:spPr>
        <p:txBody>
          <a:bodyPr wrap="square">
            <a:spAutoFit/>
          </a:bodyPr>
          <a:lstStyle/>
          <a:p>
            <a:r>
              <a:rPr lang="cs-CZ" sz="2000" b="1" dirty="0" smtClean="0">
                <a:latin typeface="Arial" panose="020B0604020202020204" pitchFamily="34" charset="0"/>
                <a:cs typeface="Arial" panose="020B0604020202020204" pitchFamily="34" charset="0"/>
              </a:rPr>
              <a:t>Olovnaté sklo</a:t>
            </a:r>
            <a:r>
              <a:rPr lang="cs-CZ" sz="2000" dirty="0" smtClean="0">
                <a:latin typeface="Arial" panose="020B0604020202020204" pitchFamily="34" charset="0"/>
                <a:cs typeface="Arial" panose="020B0604020202020204" pitchFamily="34" charset="0"/>
              </a:rPr>
              <a:t> (olovnatý křišťál) </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obsahuje</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cca</a:t>
            </a:r>
            <a:r>
              <a:rPr lang="en-US" sz="2000" dirty="0" smtClean="0">
                <a:latin typeface="Arial" panose="020B0604020202020204" pitchFamily="34" charset="0"/>
                <a:cs typeface="Arial" panose="020B0604020202020204" pitchFamily="34" charset="0"/>
              </a:rPr>
              <a:t> </a:t>
            </a:r>
            <a:endParaRPr lang="cs-CZ"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18–40</a:t>
            </a:r>
            <a:r>
              <a:rPr lang="cs-CZ" sz="2000" dirty="0" smtClean="0">
                <a:latin typeface="Arial" panose="020B0604020202020204" pitchFamily="34" charset="0"/>
                <a:cs typeface="Arial" panose="020B0604020202020204" pitchFamily="34" charset="0"/>
              </a:rPr>
              <a:t> hm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PbO</a:t>
            </a:r>
            <a:r>
              <a:rPr lang="cs-CZ" sz="2000" dirty="0" smtClean="0">
                <a:latin typeface="Arial" panose="020B0604020202020204" pitchFamily="34" charset="0"/>
                <a:cs typeface="Arial" panose="020B0604020202020204" pitchFamily="34" charset="0"/>
              </a:rPr>
              <a:t>. Přídavek oxidu olovnatého zvýšil</a:t>
            </a:r>
          </a:p>
          <a:p>
            <a:r>
              <a:rPr lang="cs-CZ" sz="2000" dirty="0" smtClean="0">
                <a:latin typeface="Arial" panose="020B0604020202020204" pitchFamily="34" charset="0"/>
                <a:cs typeface="Arial" panose="020B0604020202020204" pitchFamily="34" charset="0"/>
              </a:rPr>
              <a:t> index lomu skla</a:t>
            </a:r>
            <a:r>
              <a:rPr lang="en-US"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a snížil teplotu jeho zpracování a </a:t>
            </a:r>
          </a:p>
          <a:p>
            <a:r>
              <a:rPr lang="en-US" sz="2000" dirty="0" smtClean="0">
                <a:latin typeface="Arial" panose="020B0604020202020204" pitchFamily="34" charset="0"/>
                <a:cs typeface="Arial" panose="020B0604020202020204" pitchFamily="34" charset="0"/>
              </a:rPr>
              <a:t>vis</a:t>
            </a:r>
            <a:r>
              <a:rPr lang="cs-CZ" sz="2000" dirty="0" smtClean="0">
                <a:latin typeface="Arial" panose="020B0604020202020204" pitchFamily="34" charset="0"/>
                <a:cs typeface="Arial" panose="020B0604020202020204" pitchFamily="34" charset="0"/>
              </a:rPr>
              <a:t>k</a:t>
            </a:r>
            <a:r>
              <a:rPr lang="en-US" sz="2000" dirty="0" smtClean="0">
                <a:latin typeface="Arial" panose="020B0604020202020204" pitchFamily="34" charset="0"/>
                <a:cs typeface="Arial" panose="020B0604020202020204" pitchFamily="34" charset="0"/>
              </a:rPr>
              <a:t>o</a:t>
            </a:r>
            <a:r>
              <a:rPr lang="cs-CZ" sz="2000" dirty="0" smtClean="0">
                <a:latin typeface="Arial" panose="020B0604020202020204" pitchFamily="34" charset="0"/>
                <a:cs typeface="Arial" panose="020B0604020202020204" pitchFamily="34" charset="0"/>
              </a:rPr>
              <a:t>z</a:t>
            </a:r>
            <a:r>
              <a:rPr lang="en-US" sz="2000" dirty="0" smtClean="0">
                <a:latin typeface="Arial" panose="020B0604020202020204" pitchFamily="34" charset="0"/>
                <a:cs typeface="Arial" panose="020B0604020202020204" pitchFamily="34" charset="0"/>
              </a:rPr>
              <a:t>it</a:t>
            </a:r>
            <a:r>
              <a:rPr lang="cs-CZ" sz="2000" dirty="0" smtClean="0">
                <a:latin typeface="Arial" panose="020B0604020202020204" pitchFamily="34" charset="0"/>
                <a:cs typeface="Arial" panose="020B0604020202020204" pitchFamily="34" charset="0"/>
              </a:rPr>
              <a:t>u</a:t>
            </a:r>
            <a:r>
              <a:rPr lang="en-US" sz="2000" dirty="0" smtClean="0">
                <a:latin typeface="Arial" panose="020B0604020202020204" pitchFamily="34" charset="0"/>
                <a:cs typeface="Arial" panose="020B0604020202020204" pitchFamily="34" charset="0"/>
              </a:rPr>
              <a:t>.</a:t>
            </a:r>
            <a:r>
              <a:rPr lang="cs-CZ" sz="2000"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Bylo oblíbené pro své  dekorativní </a:t>
            </a:r>
          </a:p>
          <a:p>
            <a:r>
              <a:rPr lang="cs-CZ" sz="2000" dirty="0" smtClean="0">
                <a:latin typeface="Arial" panose="020B0604020202020204" pitchFamily="34" charset="0"/>
                <a:cs typeface="Arial" panose="020B0604020202020204" pitchFamily="34" charset="0"/>
              </a:rPr>
              <a:t>vlastnosti</a:t>
            </a:r>
            <a:r>
              <a:rPr lang="en-US" sz="2000" dirty="0" smtClean="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a:p>
            <a:endParaRPr lang="en-US" dirty="0"/>
          </a:p>
          <a:p>
            <a:endParaRPr lang="cs-CZ" dirty="0" smtClean="0"/>
          </a:p>
          <a:p>
            <a:endParaRPr lang="cs-CZ" dirty="0"/>
          </a:p>
          <a:p>
            <a:endParaRPr lang="cs-CZ" dirty="0" smtClean="0"/>
          </a:p>
          <a:p>
            <a:endParaRPr lang="cs-CZ" dirty="0"/>
          </a:p>
          <a:p>
            <a:r>
              <a:rPr lang="cs-CZ" sz="2000" dirty="0" smtClean="0">
                <a:latin typeface="Arial" panose="020B0604020202020204" pitchFamily="34" charset="0"/>
                <a:cs typeface="Arial" panose="020B0604020202020204" pitchFamily="34" charset="0"/>
              </a:rPr>
              <a:t>Z obdobných důvodů byl </a:t>
            </a:r>
            <a:r>
              <a:rPr lang="cs-CZ" sz="2000" dirty="0" err="1" smtClean="0">
                <a:latin typeface="Arial" panose="020B0604020202020204" pitchFamily="34" charset="0"/>
                <a:cs typeface="Arial" panose="020B0604020202020204" pitchFamily="34" charset="0"/>
              </a:rPr>
              <a:t>PbO</a:t>
            </a:r>
            <a:r>
              <a:rPr lang="cs-CZ" sz="2000" dirty="0" smtClean="0">
                <a:latin typeface="Arial" panose="020B0604020202020204" pitchFamily="34" charset="0"/>
                <a:cs typeface="Arial" panose="020B0604020202020204" pitchFamily="34" charset="0"/>
              </a:rPr>
              <a:t> přidáván i do </a:t>
            </a:r>
            <a:r>
              <a:rPr lang="cs-CZ" sz="2000" b="1" dirty="0" smtClean="0">
                <a:latin typeface="Arial" panose="020B0604020202020204" pitchFamily="34" charset="0"/>
                <a:cs typeface="Arial" panose="020B0604020202020204" pitchFamily="34" charset="0"/>
              </a:rPr>
              <a:t>glazur</a:t>
            </a:r>
            <a:r>
              <a:rPr lang="cs-CZ" sz="2000" dirty="0" smtClean="0">
                <a:latin typeface="Arial" panose="020B0604020202020204" pitchFamily="34" charset="0"/>
                <a:cs typeface="Arial" panose="020B0604020202020204" pitchFamily="34" charset="0"/>
              </a:rPr>
              <a:t> (obsah cca </a:t>
            </a:r>
            <a:r>
              <a:rPr lang="en-US" sz="2000" dirty="0" smtClean="0">
                <a:latin typeface="Arial" panose="020B0604020202020204" pitchFamily="34" charset="0"/>
                <a:cs typeface="Arial" panose="020B0604020202020204" pitchFamily="34" charset="0"/>
              </a:rPr>
              <a:t>45</a:t>
            </a:r>
            <a:r>
              <a:rPr lang="cs-CZ" sz="20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60</a:t>
            </a:r>
            <a:r>
              <a:rPr lang="cs-CZ"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PbO</a:t>
            </a:r>
            <a:r>
              <a:rPr lang="cs-CZ" sz="2000" dirty="0" smtClean="0">
                <a:latin typeface="Arial" panose="020B0604020202020204" pitchFamily="34" charset="0"/>
                <a:cs typeface="Arial" panose="020B0604020202020204" pitchFamily="34" charset="0"/>
              </a:rPr>
              <a:t>), od doby římské až po současnost.</a:t>
            </a:r>
            <a:endParaRPr lang="cs-CZ" sz="2000" dirty="0" smtClean="0">
              <a:latin typeface="Arial" panose="020B0604020202020204" pitchFamily="34" charset="0"/>
              <a:cs typeface="Arial" panose="020B0604020202020204" pitchFamily="34" charset="0"/>
            </a:endParaRPr>
          </a:p>
        </p:txBody>
      </p:sp>
      <p:pic>
        <p:nvPicPr>
          <p:cNvPr id="45060" name="Picture 4"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50779"/>
            <a:ext cx="2895600" cy="2539442"/>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753359"/>
            <a:ext cx="2252662" cy="2571749"/>
          </a:xfrm>
          <a:prstGeom prst="rect">
            <a:avLst/>
          </a:prstGeom>
          <a:noFill/>
          <a:extLst>
            <a:ext uri="{909E8E84-426E-40DD-AFC4-6F175D3DCCD1}">
              <a14:hiddenFill xmlns:a14="http://schemas.microsoft.com/office/drawing/2010/main">
                <a:solidFill>
                  <a:srgbClr val="FFFFFF"/>
                </a:solidFill>
              </a14:hiddenFill>
            </a:ext>
          </a:extLst>
        </p:spPr>
      </p:pic>
      <p:pic>
        <p:nvPicPr>
          <p:cNvPr id="4506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3499" y="4419600"/>
            <a:ext cx="2360802" cy="17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01087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Zobrazit zdrojový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2775626"/>
            <a:ext cx="2590800"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52400" y="228600"/>
            <a:ext cx="8763000" cy="5016758"/>
          </a:xfrm>
          <a:prstGeom prst="rect">
            <a:avLst/>
          </a:prstGeom>
          <a:noFill/>
        </p:spPr>
        <p:txBody>
          <a:bodyPr wrap="square" rtlCol="0">
            <a:spAutoFit/>
          </a:bodyPr>
          <a:lstStyle/>
          <a:p>
            <a:r>
              <a:rPr lang="cs-CZ" sz="2000" b="1" dirty="0" smtClean="0">
                <a:latin typeface="Arial" panose="020B0604020202020204" pitchFamily="34" charset="0"/>
                <a:cs typeface="Arial" panose="020B0604020202020204" pitchFamily="34" charset="0"/>
              </a:rPr>
              <a:t>O</a:t>
            </a:r>
            <a:r>
              <a:rPr lang="en-US" sz="2000" b="1" dirty="0" err="1" smtClean="0">
                <a:latin typeface="Arial" panose="020B0604020202020204" pitchFamily="34" charset="0"/>
                <a:cs typeface="Arial" panose="020B0604020202020204" pitchFamily="34" charset="0"/>
              </a:rPr>
              <a:t>lovnat</a:t>
            </a:r>
            <a:r>
              <a:rPr lang="cs-CZ" sz="2000" b="1" dirty="0" smtClean="0">
                <a:latin typeface="Arial" panose="020B0604020202020204" pitchFamily="34" charset="0"/>
                <a:cs typeface="Arial" panose="020B0604020202020204" pitchFamily="34" charset="0"/>
              </a:rPr>
              <a:t>á</a:t>
            </a:r>
            <a:r>
              <a:rPr lang="en-US" sz="2000" b="1" dirty="0" smtClean="0">
                <a:latin typeface="Arial" panose="020B0604020202020204" pitchFamily="34" charset="0"/>
                <a:cs typeface="Arial" panose="020B0604020202020204" pitchFamily="34" charset="0"/>
              </a:rPr>
              <a:t> b</a:t>
            </a:r>
            <a:r>
              <a:rPr lang="cs-CZ" sz="2000" b="1" dirty="0" smtClean="0">
                <a:latin typeface="Arial" panose="020B0604020202020204" pitchFamily="34" charset="0"/>
                <a:cs typeface="Arial" panose="020B0604020202020204" pitchFamily="34" charset="0"/>
              </a:rPr>
              <a:t>ě</a:t>
            </a:r>
            <a:r>
              <a:rPr lang="en-US" sz="2000" b="1" dirty="0" err="1" smtClean="0">
                <a:latin typeface="Arial" panose="020B0604020202020204" pitchFamily="34" charset="0"/>
                <a:cs typeface="Arial" panose="020B0604020202020204" pitchFamily="34" charset="0"/>
              </a:rPr>
              <a:t>loba</a:t>
            </a:r>
            <a:r>
              <a:rPr lang="cs-CZ" sz="2000" b="1" dirty="0" smtClean="0">
                <a:latin typeface="Arial" panose="020B0604020202020204" pitchFamily="34" charset="0"/>
                <a:cs typeface="Arial" panose="020B0604020202020204" pitchFamily="34" charset="0"/>
              </a:rPr>
              <a:t>  2</a:t>
            </a:r>
            <a:r>
              <a:rPr lang="cs-CZ" sz="2000" b="1" dirty="0">
                <a:latin typeface="Arial" panose="020B0604020202020204" pitchFamily="34" charset="0"/>
                <a:cs typeface="Arial" panose="020B0604020202020204" pitchFamily="34" charset="0"/>
              </a:rPr>
              <a:t> PbCO</a:t>
            </a:r>
            <a:r>
              <a:rPr lang="cs-CZ" sz="2000" b="1" baseline="-25000" dirty="0">
                <a:latin typeface="Arial" panose="020B0604020202020204" pitchFamily="34" charset="0"/>
                <a:cs typeface="Arial" panose="020B0604020202020204" pitchFamily="34" charset="0"/>
              </a:rPr>
              <a:t>3</a:t>
            </a:r>
            <a:r>
              <a:rPr lang="cs-CZ" sz="2000" b="1" dirty="0">
                <a:latin typeface="Arial" panose="020B0604020202020204" pitchFamily="34" charset="0"/>
                <a:cs typeface="Arial" panose="020B0604020202020204" pitchFamily="34" charset="0"/>
              </a:rPr>
              <a:t> · </a:t>
            </a:r>
            <a:r>
              <a:rPr lang="cs-CZ" sz="2000" b="1" dirty="0" err="1">
                <a:latin typeface="Arial" panose="020B0604020202020204" pitchFamily="34" charset="0"/>
                <a:cs typeface="Arial" panose="020B0604020202020204" pitchFamily="34" charset="0"/>
              </a:rPr>
              <a:t>Pb</a:t>
            </a:r>
            <a:r>
              <a:rPr lang="cs-CZ" sz="2000" b="1" dirty="0">
                <a:latin typeface="Arial" panose="020B0604020202020204" pitchFamily="34" charset="0"/>
                <a:cs typeface="Arial" panose="020B0604020202020204" pitchFamily="34" charset="0"/>
              </a:rPr>
              <a:t>(OH)</a:t>
            </a:r>
            <a:r>
              <a:rPr lang="cs-CZ" sz="2000" b="1" baseline="-25000" dirty="0">
                <a:latin typeface="Arial" panose="020B0604020202020204" pitchFamily="34" charset="0"/>
                <a:cs typeface="Arial" panose="020B0604020202020204" pitchFamily="34" charset="0"/>
              </a:rPr>
              <a:t>2</a:t>
            </a:r>
            <a:endParaRPr lang="cs-CZ" sz="2000" b="1"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 </a:t>
            </a:r>
            <a:r>
              <a:rPr lang="cs-CZ" sz="2000" dirty="0" err="1" smtClean="0">
                <a:latin typeface="Arial" panose="020B0604020202020204" pitchFamily="34" charset="0"/>
                <a:cs typeface="Arial" panose="020B0604020202020204" pitchFamily="34" charset="0"/>
              </a:rPr>
              <a:t>světlostálý</a:t>
            </a:r>
            <a:r>
              <a:rPr lang="cs-CZ" sz="2000" dirty="0" smtClean="0">
                <a:latin typeface="Arial" panose="020B0604020202020204" pitchFamily="34" charset="0"/>
                <a:cs typeface="Arial" panose="020B0604020202020204" pitchFamily="34" charset="0"/>
              </a:rPr>
              <a:t> bílý pigment s vynikající krycí schopností,</a:t>
            </a:r>
          </a:p>
          <a:p>
            <a:r>
              <a:rPr lang="cs-CZ" sz="2000" dirty="0" smtClean="0">
                <a:latin typeface="Arial" panose="020B0604020202020204" pitchFamily="34" charset="0"/>
                <a:cs typeface="Arial" panose="020B0604020202020204" pitchFamily="34" charset="0"/>
              </a:rPr>
              <a:t>vhodný zejm. pro olejomalbu. </a:t>
            </a:r>
            <a:r>
              <a:rPr lang="cs-CZ" sz="2000" dirty="0">
                <a:latin typeface="Arial" panose="020B0604020202020204" pitchFamily="34" charset="0"/>
                <a:cs typeface="Arial" panose="020B0604020202020204" pitchFamily="34" charset="0"/>
              </a:rPr>
              <a:t>Pro svou toxicitu byla olovnatá běloba postupně nahrazena nejprve barytovou nebo zinkovou a později titanovou bělobou</a:t>
            </a:r>
            <a:r>
              <a:rPr lang="cs-CZ" sz="2000" dirty="0" smtClean="0">
                <a:latin typeface="Arial" panose="020B0604020202020204" pitchFamily="34" charset="0"/>
                <a:cs typeface="Arial" panose="020B0604020202020204" pitchFamily="34" charset="0"/>
              </a:rPr>
              <a:t>.</a:t>
            </a:r>
          </a:p>
          <a:p>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Až do konce 20. století byla olovnatá běloba používána do základních nátěrů na dřevo a hlavně </a:t>
            </a:r>
            <a:r>
              <a:rPr lang="cs-CZ" sz="2000" dirty="0" smtClean="0">
                <a:latin typeface="Arial" panose="020B0604020202020204" pitchFamily="34" charset="0"/>
                <a:cs typeface="Arial" panose="020B0604020202020204" pitchFamily="34" charset="0"/>
              </a:rPr>
              <a:t>antikorozních nátěrů </a:t>
            </a:r>
            <a:r>
              <a:rPr lang="cs-CZ" sz="2000" dirty="0">
                <a:latin typeface="Arial" panose="020B0604020202020204" pitchFamily="34" charset="0"/>
                <a:cs typeface="Arial" panose="020B0604020202020204" pitchFamily="34" charset="0"/>
              </a:rPr>
              <a:t>na </a:t>
            </a:r>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čisté </a:t>
            </a:r>
            <a:r>
              <a:rPr lang="cs-CZ" sz="2000" dirty="0">
                <a:latin typeface="Arial" panose="020B0604020202020204" pitchFamily="34" charset="0"/>
                <a:cs typeface="Arial" panose="020B0604020202020204" pitchFamily="34" charset="0"/>
              </a:rPr>
              <a:t>povrchy kovů.</a:t>
            </a:r>
            <a:endParaRPr lang="cs-CZ" sz="2000" dirty="0" smtClean="0">
              <a:latin typeface="Arial" panose="020B0604020202020204" pitchFamily="34" charset="0"/>
              <a:cs typeface="Arial" panose="020B0604020202020204" pitchFamily="34" charset="0"/>
            </a:endParaRPr>
          </a:p>
          <a:p>
            <a:endParaRPr lang="cs-CZ" sz="2000" dirty="0" smtClean="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Už od starověku byla používána i pro kosmetické</a:t>
            </a:r>
          </a:p>
          <a:p>
            <a:r>
              <a:rPr lang="cs-CZ" sz="2000" dirty="0" smtClean="0">
                <a:latin typeface="Arial" panose="020B0604020202020204" pitchFamily="34" charset="0"/>
                <a:cs typeface="Arial" panose="020B0604020202020204" pitchFamily="34" charset="0"/>
              </a:rPr>
              <a:t>Účely.</a:t>
            </a:r>
          </a:p>
          <a:p>
            <a:endParaRPr lang="cs-CZ" sz="2000" dirty="0">
              <a:latin typeface="Arial" panose="020B0604020202020204" pitchFamily="34" charset="0"/>
              <a:cs typeface="Arial" panose="020B0604020202020204" pitchFamily="34" charset="0"/>
            </a:endParaRPr>
          </a:p>
          <a:p>
            <a:r>
              <a:rPr lang="cs-CZ" sz="2000" dirty="0" smtClean="0">
                <a:latin typeface="Arial" panose="020B0604020202020204" pitchFamily="34" charset="0"/>
                <a:cs typeface="Arial" panose="020B0604020202020204" pitchFamily="34" charset="0"/>
              </a:rPr>
              <a:t>Připravuje se reakcí </a:t>
            </a:r>
            <a:r>
              <a:rPr lang="cs-CZ" sz="2000" dirty="0">
                <a:latin typeface="Arial" panose="020B0604020202020204" pitchFamily="34" charset="0"/>
                <a:cs typeface="Arial" panose="020B0604020202020204" pitchFamily="34" charset="0"/>
              </a:rPr>
              <a:t>octanu olovnatého s </a:t>
            </a:r>
            <a:r>
              <a:rPr lang="cs-CZ" sz="2000" dirty="0" smtClean="0">
                <a:latin typeface="Arial" panose="020B0604020202020204" pitchFamily="34" charset="0"/>
                <a:cs typeface="Arial" panose="020B0604020202020204" pitchFamily="34" charset="0"/>
              </a:rPr>
              <a:t>oxidem </a:t>
            </a:r>
          </a:p>
          <a:p>
            <a:r>
              <a:rPr lang="cs-CZ" sz="2000" dirty="0" smtClean="0">
                <a:latin typeface="Arial" panose="020B0604020202020204" pitchFamily="34" charset="0"/>
                <a:cs typeface="Arial" panose="020B0604020202020204" pitchFamily="34" charset="0"/>
              </a:rPr>
              <a:t>uhličitým </a:t>
            </a:r>
            <a:endParaRPr lang="cs-CZ" sz="2000" dirty="0">
              <a:latin typeface="Arial" panose="020B0604020202020204" pitchFamily="34" charset="0"/>
              <a:cs typeface="Arial" panose="020B0604020202020204" pitchFamily="34" charset="0"/>
            </a:endParaRPr>
          </a:p>
        </p:txBody>
      </p:sp>
      <p:sp>
        <p:nvSpPr>
          <p:cNvPr id="5" name="TextovéPole 4"/>
          <p:cNvSpPr txBox="1"/>
          <p:nvPr/>
        </p:nvSpPr>
        <p:spPr>
          <a:xfrm>
            <a:off x="4191000" y="6172200"/>
            <a:ext cx="1882247" cy="369332"/>
          </a:xfrm>
          <a:prstGeom prst="rect">
            <a:avLst/>
          </a:prstGeom>
          <a:noFill/>
        </p:spPr>
        <p:txBody>
          <a:bodyPr wrap="none" rtlCol="0">
            <a:spAutoFit/>
          </a:bodyPr>
          <a:lstStyle/>
          <a:p>
            <a:r>
              <a:rPr lang="cs-CZ" dirty="0" smtClean="0"/>
              <a:t>Alžběta I. Anglická</a:t>
            </a:r>
            <a:endParaRPr lang="cs-CZ" dirty="0"/>
          </a:p>
        </p:txBody>
      </p:sp>
    </p:spTree>
    <p:extLst>
      <p:ext uri="{BB962C8B-B14F-4D97-AF65-F5344CB8AC3E}">
        <p14:creationId xmlns:p14="http://schemas.microsoft.com/office/powerpoint/2010/main" val="22468717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1051" y="152400"/>
            <a:ext cx="8839200" cy="6555641"/>
          </a:xfrm>
          <a:prstGeom prst="rect">
            <a:avLst/>
          </a:prstGeom>
        </p:spPr>
        <p:txBody>
          <a:bodyPr wrap="square">
            <a:spAutoFit/>
          </a:bodyPr>
          <a:lstStyle/>
          <a:p>
            <a:pPr algn="just"/>
            <a:r>
              <a:rPr lang="en-US" sz="2000" b="1" dirty="0" err="1">
                <a:latin typeface="Arial" panose="020B0604020202020204" pitchFamily="34" charset="0"/>
                <a:cs typeface="Arial" panose="020B0604020202020204" pitchFamily="34" charset="0"/>
              </a:rPr>
              <a:t>Octan</a:t>
            </a:r>
            <a:r>
              <a:rPr lang="en-US" sz="2000" b="1" dirty="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olovnat</a:t>
            </a:r>
            <a:r>
              <a:rPr lang="cs-CZ" sz="2000" b="1" dirty="0" smtClean="0">
                <a:latin typeface="Arial" panose="020B0604020202020204" pitchFamily="34" charset="0"/>
                <a:cs typeface="Arial" panose="020B0604020202020204" pitchFamily="34" charset="0"/>
              </a:rPr>
              <a:t>ý </a:t>
            </a:r>
            <a:r>
              <a:rPr lang="cs-CZ" sz="2000" b="1" dirty="0">
                <a:latin typeface="Arial" panose="020B0604020202020204" pitchFamily="34" charset="0"/>
                <a:cs typeface="Arial" panose="020B0604020202020204" pitchFamily="34" charset="0"/>
              </a:rPr>
              <a:t>(CH</a:t>
            </a:r>
            <a:r>
              <a:rPr lang="cs-CZ" sz="2000" b="1" baseline="-25000" dirty="0">
                <a:latin typeface="Arial" panose="020B0604020202020204" pitchFamily="34" charset="0"/>
                <a:cs typeface="Arial" panose="020B0604020202020204" pitchFamily="34" charset="0"/>
              </a:rPr>
              <a:t>3</a:t>
            </a:r>
            <a:r>
              <a:rPr lang="cs-CZ" sz="2000" b="1" dirty="0">
                <a:latin typeface="Arial" panose="020B0604020202020204" pitchFamily="34" charset="0"/>
                <a:cs typeface="Arial" panose="020B0604020202020204" pitchFamily="34" charset="0"/>
              </a:rPr>
              <a:t>COO)</a:t>
            </a:r>
            <a:r>
              <a:rPr lang="cs-CZ" sz="2000" b="1" baseline="-25000" dirty="0">
                <a:latin typeface="Arial" panose="020B0604020202020204" pitchFamily="34" charset="0"/>
                <a:cs typeface="Arial" panose="020B0604020202020204" pitchFamily="34" charset="0"/>
              </a:rPr>
              <a:t>2</a:t>
            </a:r>
            <a:r>
              <a:rPr lang="cs-CZ" sz="2000" b="1" dirty="0">
                <a:latin typeface="Arial" panose="020B0604020202020204" pitchFamily="34" charset="0"/>
                <a:cs typeface="Arial" panose="020B0604020202020204" pitchFamily="34" charset="0"/>
              </a:rPr>
              <a:t>Pb</a:t>
            </a:r>
            <a:endParaRPr lang="cs-CZ" sz="2000" b="1" dirty="0" smtClean="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sladké olovo, olověný </a:t>
            </a:r>
            <a:r>
              <a:rPr lang="cs-CZ" sz="2000" dirty="0" smtClean="0">
                <a:latin typeface="Arial" panose="020B0604020202020204" pitchFamily="34" charset="0"/>
                <a:cs typeface="Arial" panose="020B0604020202020204" pitchFamily="34" charset="0"/>
              </a:rPr>
              <a:t>cukr, = </a:t>
            </a:r>
            <a:r>
              <a:rPr lang="cs-CZ" sz="2000" dirty="0">
                <a:latin typeface="Arial" panose="020B0604020202020204" pitchFamily="34" charset="0"/>
                <a:cs typeface="Arial" panose="020B0604020202020204" pitchFamily="34" charset="0"/>
              </a:rPr>
              <a:t>jedovatá sloučenina </a:t>
            </a:r>
            <a:r>
              <a:rPr lang="cs-CZ" sz="2000" dirty="0" smtClean="0">
                <a:latin typeface="Arial" panose="020B0604020202020204" pitchFamily="34" charset="0"/>
                <a:cs typeface="Arial" panose="020B0604020202020204" pitchFamily="34" charset="0"/>
              </a:rPr>
              <a:t>olova. </a:t>
            </a:r>
            <a:r>
              <a:rPr lang="pl-PL" sz="2000" dirty="0">
                <a:latin typeface="Arial" panose="020B0604020202020204" pitchFamily="34" charset="0"/>
                <a:cs typeface="Arial" panose="020B0604020202020204" pitchFamily="34" charset="0"/>
              </a:rPr>
              <a:t>Krystalizuje jako trihydrát a dekahydrát. </a:t>
            </a:r>
            <a:r>
              <a:rPr lang="cs-CZ" sz="2000" dirty="0" smtClean="0">
                <a:latin typeface="Arial" panose="020B0604020202020204" pitchFamily="34" charset="0"/>
                <a:cs typeface="Arial" panose="020B0604020202020204" pitchFamily="34" charset="0"/>
              </a:rPr>
              <a:t>Připravuje </a:t>
            </a:r>
            <a:r>
              <a:rPr lang="cs-CZ" sz="2000" dirty="0">
                <a:latin typeface="Arial" panose="020B0604020202020204" pitchFamily="34" charset="0"/>
                <a:cs typeface="Arial" panose="020B0604020202020204" pitchFamily="34" charset="0"/>
              </a:rPr>
              <a:t>se rozpouštěním oxidu olovnatého v ledové kyselině octové </a:t>
            </a:r>
          </a:p>
          <a:p>
            <a:pPr algn="ctr"/>
            <a:r>
              <a:rPr lang="cs-CZ" sz="2000" dirty="0" err="1">
                <a:latin typeface="Arial" panose="020B0604020202020204" pitchFamily="34" charset="0"/>
                <a:cs typeface="Arial" panose="020B0604020202020204" pitchFamily="34" charset="0"/>
              </a:rPr>
              <a:t>PbO</a:t>
            </a:r>
            <a:r>
              <a:rPr lang="cs-CZ" sz="2000" dirty="0">
                <a:latin typeface="Arial" panose="020B0604020202020204" pitchFamily="34" charset="0"/>
                <a:cs typeface="Arial" panose="020B0604020202020204" pitchFamily="34" charset="0"/>
              </a:rPr>
              <a:t> + 2 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COOH → (CH</a:t>
            </a:r>
            <a:r>
              <a:rPr lang="cs-CZ" sz="2000" baseline="-25000" dirty="0">
                <a:latin typeface="Arial" panose="020B0604020202020204" pitchFamily="34" charset="0"/>
                <a:cs typeface="Arial" panose="020B0604020202020204" pitchFamily="34" charset="0"/>
              </a:rPr>
              <a:t>3</a:t>
            </a:r>
            <a:r>
              <a:rPr lang="cs-CZ" sz="2000" dirty="0">
                <a:latin typeface="Arial" panose="020B0604020202020204" pitchFamily="34" charset="0"/>
                <a:cs typeface="Arial" panose="020B0604020202020204" pitchFamily="34" charset="0"/>
              </a:rPr>
              <a:t>COO)</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Pb + H</a:t>
            </a:r>
            <a:r>
              <a:rPr lang="cs-CZ" sz="2000"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O.</a:t>
            </a:r>
            <a:endParaRPr lang="cs-CZ" sz="2000" dirty="0" smtClean="0">
              <a:latin typeface="Arial" panose="020B0604020202020204" pitchFamily="34" charset="0"/>
              <a:cs typeface="Arial" panose="020B0604020202020204" pitchFamily="34" charset="0"/>
            </a:endParaRPr>
          </a:p>
          <a:p>
            <a:pPr algn="just"/>
            <a:endParaRPr lang="cs-CZ" sz="2000" dirty="0" smtClean="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Starověcí Římané ho používali jako sladidlo a vyráběli ho vařením vinného moštu v olověných nádobách. Vzniklý sirup se nazýval </a:t>
            </a:r>
            <a:r>
              <a:rPr lang="cs-CZ" sz="2000" i="1" dirty="0" err="1">
                <a:latin typeface="Arial" panose="020B0604020202020204" pitchFamily="34" charset="0"/>
                <a:cs typeface="Arial" panose="020B0604020202020204" pitchFamily="34" charset="0"/>
              </a:rPr>
              <a:t>defrutum</a:t>
            </a:r>
            <a:r>
              <a:rPr lang="cs-CZ" sz="2000" dirty="0">
                <a:latin typeface="Arial" panose="020B0604020202020204" pitchFamily="34" charset="0"/>
                <a:cs typeface="Arial" panose="020B0604020202020204" pitchFamily="34" charset="0"/>
              </a:rPr>
              <a:t> a byl koncentrován na výsledný sirup zvaný </a:t>
            </a:r>
            <a:r>
              <a:rPr lang="cs-CZ" sz="2000" i="1" dirty="0">
                <a:latin typeface="Arial" panose="020B0604020202020204" pitchFamily="34" charset="0"/>
                <a:cs typeface="Arial" panose="020B0604020202020204" pitchFamily="34" charset="0"/>
              </a:rPr>
              <a:t>sapa</a:t>
            </a: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Výhodou tohoto prvního syntetického sladidla byla také schopnost potraviny konzervovat.</a:t>
            </a: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Ve středověku na počátku novověku se </a:t>
            </a:r>
            <a:r>
              <a:rPr lang="cs-CZ" sz="2000" dirty="0" smtClean="0">
                <a:latin typeface="Arial" panose="020B0604020202020204" pitchFamily="34" charset="0"/>
                <a:cs typeface="Arial" panose="020B0604020202020204" pitchFamily="34" charset="0"/>
              </a:rPr>
              <a:t>používal </a:t>
            </a:r>
            <a:r>
              <a:rPr lang="cs-CZ" sz="2000" dirty="0">
                <a:latin typeface="Arial" panose="020B0604020202020204" pitchFamily="34" charset="0"/>
                <a:cs typeface="Arial" panose="020B0604020202020204" pitchFamily="34" charset="0"/>
              </a:rPr>
              <a:t>k léčbě pohlavních chorob a déletrvajících průjmů</a:t>
            </a:r>
            <a:r>
              <a:rPr lang="cs-CZ" sz="2000" dirty="0" smtClean="0">
                <a:latin typeface="Arial" panose="020B0604020202020204" pitchFamily="34" charset="0"/>
                <a:cs typeface="Arial" panose="020B0604020202020204" pitchFamily="34" charset="0"/>
              </a:rPr>
              <a:t>.</a:t>
            </a:r>
          </a:p>
          <a:p>
            <a:pPr algn="just"/>
            <a:endParaRPr lang="cs-CZ" sz="2000" dirty="0">
              <a:latin typeface="Arial" panose="020B0604020202020204" pitchFamily="34" charset="0"/>
              <a:cs typeface="Arial" panose="020B0604020202020204" pitchFamily="34" charset="0"/>
            </a:endParaRPr>
          </a:p>
          <a:p>
            <a:pPr algn="just"/>
            <a:r>
              <a:rPr lang="cs-CZ" sz="2000" dirty="0" smtClean="0">
                <a:latin typeface="Arial" panose="020B0604020202020204" pitchFamily="34" charset="0"/>
                <a:cs typeface="Arial" panose="020B0604020202020204" pitchFamily="34" charset="0"/>
              </a:rPr>
              <a:t>Napouštěním </a:t>
            </a:r>
            <a:r>
              <a:rPr lang="cs-CZ" sz="2000" dirty="0">
                <a:latin typeface="Arial" panose="020B0604020202020204" pitchFamily="34" charset="0"/>
                <a:cs typeface="Arial" panose="020B0604020202020204" pitchFamily="34" charset="0"/>
              </a:rPr>
              <a:t>rostlinných </a:t>
            </a:r>
            <a:r>
              <a:rPr lang="cs-CZ" sz="2000" dirty="0" smtClean="0">
                <a:latin typeface="Arial" panose="020B0604020202020204" pitchFamily="34" charset="0"/>
                <a:cs typeface="Arial" panose="020B0604020202020204" pitchFamily="34" charset="0"/>
              </a:rPr>
              <a:t>vláken roztokem octanu olovnatého vznikl doutnák</a:t>
            </a:r>
            <a:r>
              <a:rPr lang="cs-CZ" sz="2000" dirty="0">
                <a:latin typeface="Arial" panose="020B0604020202020204" pitchFamily="34" charset="0"/>
                <a:cs typeface="Arial" panose="020B0604020202020204" pitchFamily="34" charset="0"/>
              </a:rPr>
              <a:t>, hořící rychlostí cca 10 cm/hod i ve vlhkém podnebí. Využíval jej doutnákový zámek u mušket a arkebuz. </a:t>
            </a:r>
            <a:endParaRPr lang="cs-CZ" sz="2000" dirty="0" smtClean="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algn="just"/>
            <a:r>
              <a:rPr lang="cs-CZ" sz="2000" dirty="0">
                <a:latin typeface="Arial" panose="020B0604020202020204" pitchFamily="34" charset="0"/>
                <a:cs typeface="Arial" panose="020B0604020202020204" pitchFamily="34" charset="0"/>
              </a:rPr>
              <a:t>Na otravu sladkým olovem patrně zemřel papež Klement II</a:t>
            </a:r>
            <a:r>
              <a:rPr lang="cs-CZ"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a:t>
            </a:r>
            <a:r>
              <a:rPr lang="cs-CZ" sz="2000" dirty="0" smtClean="0">
                <a:latin typeface="Arial" panose="020B0604020202020204" pitchFamily="34" charset="0"/>
                <a:cs typeface="Arial" panose="020B0604020202020204" pitchFamily="34" charset="0"/>
              </a:rPr>
              <a:t>1047); nelze </a:t>
            </a:r>
            <a:r>
              <a:rPr lang="cs-CZ" sz="2000" dirty="0">
                <a:latin typeface="Arial" panose="020B0604020202020204" pitchFamily="34" charset="0"/>
                <a:cs typeface="Arial" panose="020B0604020202020204" pitchFamily="34" charset="0"/>
              </a:rPr>
              <a:t>říci, zda šlo o travičství, nebo o nežádoucí důsledek léčby. </a:t>
            </a:r>
            <a:endParaRPr lang="cs-CZ"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6760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457200" y="274638"/>
            <a:ext cx="8229600" cy="639762"/>
          </a:xfrm>
        </p:spPr>
        <p:txBody>
          <a:bodyPr>
            <a:normAutofit/>
          </a:bodyPr>
          <a:lstStyle/>
          <a:p>
            <a:pPr eaLnBrk="1" hangingPunct="1"/>
            <a:r>
              <a:rPr lang="en-GB" altLang="en-US" sz="2800" b="1" dirty="0" err="1" smtClean="0">
                <a:latin typeface="Arial" panose="020B0604020202020204" pitchFamily="34" charset="0"/>
                <a:cs typeface="Arial" panose="020B0604020202020204" pitchFamily="34" charset="0"/>
              </a:rPr>
              <a:t>Slou</a:t>
            </a:r>
            <a:r>
              <a:rPr lang="cs-CZ" altLang="en-US" sz="2800" b="1" dirty="0" smtClean="0">
                <a:latin typeface="Arial" panose="020B0604020202020204" pitchFamily="34" charset="0"/>
                <a:cs typeface="Arial" panose="020B0604020202020204" pitchFamily="34" charset="0"/>
              </a:rPr>
              <a:t>č</a:t>
            </a:r>
            <a:r>
              <a:rPr lang="en-GB" altLang="en-US" sz="2800" b="1" dirty="0" err="1" smtClean="0">
                <a:latin typeface="Arial" panose="020B0604020202020204" pitchFamily="34" charset="0"/>
                <a:cs typeface="Arial" panose="020B0604020202020204" pitchFamily="34" charset="0"/>
              </a:rPr>
              <a:t>eniny</a:t>
            </a:r>
            <a:r>
              <a:rPr lang="en-GB" altLang="en-US" sz="2800" b="1" dirty="0" smtClean="0">
                <a:latin typeface="Arial" panose="020B0604020202020204" pitchFamily="34" charset="0"/>
                <a:cs typeface="Arial" panose="020B0604020202020204" pitchFamily="34" charset="0"/>
              </a:rPr>
              <a:t> s d</a:t>
            </a:r>
            <a:r>
              <a:rPr lang="cs-CZ" altLang="en-US" sz="2800" b="1" dirty="0" smtClean="0">
                <a:latin typeface="Arial" panose="020B0604020202020204" pitchFamily="34" charset="0"/>
                <a:cs typeface="Arial" panose="020B0604020202020204" pitchFamily="34" charset="0"/>
              </a:rPr>
              <a:t>u</a:t>
            </a:r>
            <a:r>
              <a:rPr lang="en-GB" altLang="en-US" sz="2800" b="1" dirty="0" smtClean="0">
                <a:latin typeface="Arial" panose="020B0604020202020204" pitchFamily="34" charset="0"/>
                <a:cs typeface="Arial" panose="020B0604020202020204" pitchFamily="34" charset="0"/>
              </a:rPr>
              <a:t>s</a:t>
            </a:r>
            <a:r>
              <a:rPr lang="cs-CZ" altLang="en-US" sz="2800" b="1" dirty="0" err="1" smtClean="0">
                <a:latin typeface="Arial" panose="020B0604020202020204" pitchFamily="34" charset="0"/>
                <a:cs typeface="Arial" panose="020B0604020202020204" pitchFamily="34" charset="0"/>
              </a:rPr>
              <a:t>íkem</a:t>
            </a:r>
            <a:endParaRPr lang="cs-CZ" altLang="en-US" sz="2800" b="1" dirty="0" smtClean="0">
              <a:latin typeface="Arial" panose="020B0604020202020204" pitchFamily="34" charset="0"/>
              <a:cs typeface="Arial" panose="020B0604020202020204" pitchFamily="34" charset="0"/>
            </a:endParaRPr>
          </a:p>
        </p:txBody>
      </p:sp>
      <p:sp>
        <p:nvSpPr>
          <p:cNvPr id="2" name="Zástupný symbol pro obsah 1"/>
          <p:cNvSpPr>
            <a:spLocks noGrp="1"/>
          </p:cNvSpPr>
          <p:nvPr>
            <p:ph idx="1"/>
          </p:nvPr>
        </p:nvSpPr>
        <p:spPr>
          <a:xfrm>
            <a:off x="152400" y="1019175"/>
            <a:ext cx="8839200" cy="5638800"/>
          </a:xfrm>
        </p:spPr>
        <p:txBody>
          <a:bodyPr>
            <a:normAutofit/>
          </a:bodyPr>
          <a:lstStyle/>
          <a:p>
            <a:pPr>
              <a:buFont typeface="Wingdings" pitchFamily="2" charset="2"/>
              <a:buNone/>
            </a:pPr>
            <a:r>
              <a:rPr lang="cs-CZ" altLang="en-US" sz="2400" b="1" dirty="0" err="1">
                <a:latin typeface="Arial" panose="020B0604020202020204" pitchFamily="34" charset="0"/>
                <a:cs typeface="Arial" panose="020B0604020202020204" pitchFamily="34" charset="0"/>
              </a:rPr>
              <a:t>Kyanosloučeniny</a:t>
            </a:r>
            <a:endParaRPr lang="cs-CZ" altLang="en-US" sz="2400" b="1" dirty="0">
              <a:latin typeface="Arial" panose="020B0604020202020204" pitchFamily="34" charset="0"/>
              <a:cs typeface="Arial" panose="020B0604020202020204" pitchFamily="34" charset="0"/>
            </a:endParaRPr>
          </a:p>
          <a:p>
            <a:pPr>
              <a:buFont typeface="Wingdings" pitchFamily="2" charset="2"/>
              <a:buNone/>
            </a:pPr>
            <a:r>
              <a:rPr lang="cs-CZ" altLang="en-US" sz="1000" dirty="0">
                <a:latin typeface="Arial" panose="020B0604020202020204" pitchFamily="34" charset="0"/>
                <a:cs typeface="Arial" panose="020B0604020202020204" pitchFamily="34" charset="0"/>
              </a:rPr>
              <a:t>	</a:t>
            </a:r>
            <a:endParaRPr lang="en-US" altLang="en-US" sz="1000" dirty="0" smtClean="0">
              <a:latin typeface="Arial" panose="020B0604020202020204" pitchFamily="34" charset="0"/>
              <a:cs typeface="Arial" panose="020B0604020202020204" pitchFamily="34" charset="0"/>
            </a:endParaRPr>
          </a:p>
          <a:p>
            <a:pPr>
              <a:buFont typeface="Wingdings" pitchFamily="2" charset="2"/>
              <a:buNone/>
            </a:pP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obsahují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skupinu</a:t>
            </a:r>
            <a:r>
              <a:rPr lang="en-GB" altLang="en-US" sz="2000" dirty="0">
                <a:latin typeface="Arial" panose="020B0604020202020204" pitchFamily="34" charset="0"/>
                <a:cs typeface="Arial" panose="020B0604020202020204" pitchFamily="34" charset="0"/>
              </a:rPr>
              <a:t> -C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N  </a:t>
            </a:r>
          </a:p>
          <a:p>
            <a:pPr>
              <a:buFont typeface="Wingdings" pitchFamily="2" charset="2"/>
              <a:buNone/>
            </a:pPr>
            <a:endParaRPr lang="en-GB" altLang="en-US" sz="2000" dirty="0">
              <a:latin typeface="Arial" panose="020B0604020202020204" pitchFamily="34" charset="0"/>
              <a:cs typeface="Arial" panose="020B0604020202020204" pitchFamily="34" charset="0"/>
            </a:endParaRPr>
          </a:p>
          <a:p>
            <a:pPr>
              <a:buFont typeface="Wingdings" pitchFamily="2" charset="2"/>
              <a:buNone/>
            </a:pPr>
            <a:r>
              <a:rPr lang="cs-CZ" altLang="en-US" sz="2000" b="1" dirty="0" smtClean="0">
                <a:latin typeface="Arial" panose="020B0604020202020204" pitchFamily="34" charset="0"/>
                <a:cs typeface="Arial" panose="020B0604020202020204" pitchFamily="34" charset="0"/>
              </a:rPr>
              <a:t>toxicita</a:t>
            </a:r>
          </a:p>
          <a:p>
            <a:pPr>
              <a:buFont typeface="Wingdings" pitchFamily="2" charset="2"/>
              <a:buNone/>
            </a:pPr>
            <a:endParaRPr lang="cs-CZ" altLang="en-US" sz="2000" b="1" dirty="0" smtClean="0">
              <a:latin typeface="Arial" panose="020B0604020202020204" pitchFamily="34" charset="0"/>
              <a:cs typeface="Arial" panose="020B0604020202020204" pitchFamily="34" charset="0"/>
            </a:endParaRPr>
          </a:p>
          <a:p>
            <a:pPr>
              <a:buFont typeface="Wingdings" pitchFamily="2" charset="2"/>
              <a:buNone/>
            </a:pPr>
            <a:endParaRPr lang="cs-CZ" altLang="en-US" sz="2000" b="1" dirty="0">
              <a:latin typeface="Arial" panose="020B0604020202020204" pitchFamily="34" charset="0"/>
              <a:cs typeface="Arial" panose="020B0604020202020204" pitchFamily="34" charset="0"/>
            </a:endParaRPr>
          </a:p>
          <a:p>
            <a:pPr>
              <a:buFont typeface="Wingdings" pitchFamily="2" charset="2"/>
              <a:buNone/>
            </a:pPr>
            <a:endParaRPr lang="cs-CZ" altLang="en-US" sz="2000" b="1" dirty="0" smtClean="0">
              <a:latin typeface="Arial" panose="020B0604020202020204" pitchFamily="34" charset="0"/>
              <a:cs typeface="Arial" panose="020B0604020202020204" pitchFamily="34" charset="0"/>
            </a:endParaRPr>
          </a:p>
          <a:p>
            <a:pPr>
              <a:buFont typeface="Wingdings" pitchFamily="2" charset="2"/>
              <a:buNone/>
            </a:pPr>
            <a:r>
              <a:rPr lang="en-GB" altLang="en-US" sz="2000" b="1" dirty="0" err="1" smtClean="0">
                <a:latin typeface="Arial" panose="020B0604020202020204" pitchFamily="34" charset="0"/>
                <a:cs typeface="Arial" panose="020B0604020202020204" pitchFamily="34" charset="0"/>
              </a:rPr>
              <a:t>Dikyan</a:t>
            </a:r>
            <a:r>
              <a:rPr lang="en-GB" altLang="en-US" sz="2000" dirty="0" smtClean="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(CN)</a:t>
            </a:r>
            <a:r>
              <a:rPr lang="en-GB" altLang="en-US" sz="2000" b="1" baseline="-25000" dirty="0">
                <a:latin typeface="Arial" panose="020B0604020202020204" pitchFamily="34" charset="0"/>
                <a:cs typeface="Arial" panose="020B0604020202020204" pitchFamily="34" charset="0"/>
              </a:rPr>
              <a:t>2</a:t>
            </a:r>
            <a:r>
              <a:rPr lang="en-GB" altLang="en-US" sz="2000" b="1" dirty="0">
                <a:latin typeface="Arial" panose="020B0604020202020204" pitchFamily="34" charset="0"/>
                <a:cs typeface="Arial" panose="020B0604020202020204" pitchFamily="34" charset="0"/>
              </a:rPr>
              <a:t> </a:t>
            </a:r>
            <a:endParaRPr lang="cs-CZ" altLang="en-US" sz="2000" b="1" dirty="0">
              <a:latin typeface="Arial" panose="020B0604020202020204" pitchFamily="34" charset="0"/>
              <a:cs typeface="Arial" panose="020B0604020202020204" pitchFamily="34" charset="0"/>
            </a:endParaRPr>
          </a:p>
          <a:p>
            <a:pPr>
              <a:buFont typeface="Wingdings" pitchFamily="2" charset="2"/>
              <a:buNone/>
            </a:pPr>
            <a:r>
              <a:rPr lang="cs-CZ"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bezbarvý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ho</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lavý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jedovatý</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plyn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lze</a:t>
            </a:r>
            <a:r>
              <a:rPr lang="en-GB" altLang="en-US" sz="2000" dirty="0">
                <a:latin typeface="Arial" panose="020B0604020202020204" pitchFamily="34" charset="0"/>
                <a:cs typeface="Arial" panose="020B0604020202020204" pitchFamily="34" charset="0"/>
              </a:rPr>
              <a:t>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ipravit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opatrnou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oxidací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kyanidového</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iontu</a:t>
            </a:r>
            <a:r>
              <a:rPr lang="en-GB" altLang="en-US" sz="2000" dirty="0">
                <a:latin typeface="Arial" panose="020B0604020202020204" pitchFamily="34" charset="0"/>
                <a:cs typeface="Arial" panose="020B0604020202020204" pitchFamily="34" charset="0"/>
              </a:rPr>
              <a:t>: </a:t>
            </a:r>
          </a:p>
          <a:p>
            <a:pPr algn="ctr">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2 Cu</a:t>
            </a:r>
            <a:r>
              <a:rPr lang="en-GB" altLang="en-US" sz="2000" baseline="30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+ 4 CN</a:t>
            </a:r>
            <a:r>
              <a:rPr lang="en-GB" altLang="en-US" sz="2000" baseline="30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2 </a:t>
            </a:r>
            <a:r>
              <a:rPr lang="en-GB" altLang="en-US" sz="2000" dirty="0" err="1">
                <a:latin typeface="Arial" panose="020B0604020202020204" pitchFamily="34" charset="0"/>
                <a:cs typeface="Arial" panose="020B0604020202020204" pitchFamily="34" charset="0"/>
              </a:rPr>
              <a:t>CuCN</a:t>
            </a:r>
            <a:r>
              <a:rPr lang="en-GB" altLang="en-US" sz="2000" dirty="0">
                <a:latin typeface="Arial" panose="020B0604020202020204" pitchFamily="34" charset="0"/>
                <a:cs typeface="Arial" panose="020B0604020202020204" pitchFamily="34" charset="0"/>
              </a:rPr>
              <a:t> + (CN)</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p>
          <a:p>
            <a:pPr>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hydrolýzou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vzniká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a:t>
            </a:r>
            <a:r>
              <a:rPr lang="en-GB" altLang="en-US" sz="2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altLang="en-US" sz="2000" dirty="0" err="1" smtClean="0">
                <a:latin typeface="Arial" panose="020B0604020202020204" pitchFamily="34" charset="0"/>
                <a:cs typeface="Arial" panose="020B0604020202020204" pitchFamily="34" charset="0"/>
              </a:rPr>
              <a:t>šťave</a:t>
            </a:r>
            <a:r>
              <a:rPr lang="en-GB" altLang="en-US" sz="2000" dirty="0" err="1" smtClean="0">
                <a:latin typeface="Arial" panose="020B0604020202020204" pitchFamily="34" charset="0"/>
                <a:cs typeface="Arial" panose="020B0604020202020204" pitchFamily="34" charset="0"/>
              </a:rPr>
              <a:t>lová</a:t>
            </a:r>
            <a:r>
              <a:rPr lang="en-GB" altLang="en-US" sz="2000" dirty="0">
                <a:latin typeface="Arial" panose="020B0604020202020204" pitchFamily="34" charset="0"/>
                <a:cs typeface="Arial" panose="020B0604020202020204" pitchFamily="34" charset="0"/>
              </a:rPr>
              <a:t>:</a:t>
            </a:r>
          </a:p>
          <a:p>
            <a:pPr algn="ctr">
              <a:buFont typeface="Wingdings" pitchFamily="2" charset="2"/>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(CN)</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(COOH)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NH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019175"/>
            <a:ext cx="4235673"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44525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28600" y="223738"/>
            <a:ext cx="8915400" cy="64656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itchFamily="2" charset="2"/>
              <a:buNone/>
            </a:pPr>
            <a:r>
              <a:rPr lang="en-GB" altLang="en-US" sz="2000" b="1" dirty="0" err="1" smtClean="0">
                <a:latin typeface="Arial" panose="020B0604020202020204" pitchFamily="34" charset="0"/>
                <a:cs typeface="Arial" panose="020B0604020202020204" pitchFamily="34" charset="0"/>
              </a:rPr>
              <a:t>Kyanovodík</a:t>
            </a:r>
            <a:r>
              <a:rPr lang="en-GB" altLang="en-US" sz="2000" b="1" dirty="0" smtClean="0">
                <a:latin typeface="Arial" panose="020B0604020202020204" pitchFamily="34" charset="0"/>
                <a:cs typeface="Arial" panose="020B0604020202020204" pitchFamily="34" charset="0"/>
              </a:rPr>
              <a:t> HCN </a:t>
            </a:r>
          </a:p>
          <a:p>
            <a:pPr>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bezbarvá</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kapalina</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b.v</a:t>
            </a:r>
            <a:r>
              <a:rPr lang="en-GB" altLang="en-US" sz="2000" dirty="0" smtClean="0">
                <a:latin typeface="Arial" panose="020B0604020202020204" pitchFamily="34" charset="0"/>
                <a:cs typeface="Arial" panose="020B0604020202020204" pitchFamily="34" charset="0"/>
              </a:rPr>
              <a:t>. 25,7 </a:t>
            </a:r>
            <a:r>
              <a:rPr lang="cs-CZ" altLang="en-US" sz="2000" baseline="30000" dirty="0" smtClean="0">
                <a:latin typeface="Arial" panose="020B0604020202020204" pitchFamily="34" charset="0"/>
                <a:cs typeface="Arial" panose="020B0604020202020204" pitchFamily="34" charset="0"/>
              </a:rPr>
              <a:t>0</a:t>
            </a:r>
            <a:r>
              <a:rPr lang="en-GB" altLang="en-US" sz="2000" dirty="0" smtClean="0">
                <a:latin typeface="Arial" panose="020B0604020202020204" pitchFamily="34" charset="0"/>
                <a:cs typeface="Arial" panose="020B0604020202020204" pitchFamily="34" charset="0"/>
              </a:rPr>
              <a:t>C)</a:t>
            </a:r>
          </a:p>
          <a:p>
            <a:pPr>
              <a:buFont typeface="Wingdings" pitchFamily="2" charset="2"/>
              <a:buNone/>
            </a:pPr>
            <a:r>
              <a:rPr lang="cs-CZ" altLang="en-US" sz="2000" dirty="0" smtClean="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a:t>
            </a: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prudce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jedovatý</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páchne</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po</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ho</a:t>
            </a:r>
            <a:r>
              <a:rPr lang="cs-CZ" altLang="en-US" sz="2000" dirty="0" smtClean="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kých</a:t>
            </a:r>
            <a:r>
              <a:rPr lang="en-GB"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mandlích</a:t>
            </a:r>
            <a:endParaRPr lang="cs-CZ" altLang="en-US" sz="2000" dirty="0" smtClean="0">
              <a:latin typeface="Arial" panose="020B0604020202020204" pitchFamily="34" charset="0"/>
              <a:cs typeface="Arial" panose="020B0604020202020204" pitchFamily="34" charset="0"/>
            </a:endParaRPr>
          </a:p>
          <a:p>
            <a:pPr>
              <a:buFont typeface="Wingdings" pitchFamily="2" charset="2"/>
              <a:buNone/>
            </a:pPr>
            <a:endParaRPr lang="cs-CZ" altLang="en-US" sz="2000" dirty="0" smtClean="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V</a:t>
            </a:r>
            <a:r>
              <a:rPr lang="en-GB" altLang="en-US" sz="2000" dirty="0" err="1">
                <a:latin typeface="Arial" panose="020B0604020202020204" pitchFamily="34" charset="0"/>
                <a:cs typeface="Arial" panose="020B0604020202020204" pitchFamily="34" charset="0"/>
              </a:rPr>
              <a:t>ýroba</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HCN</a:t>
            </a:r>
            <a:r>
              <a:rPr lang="en-GB" altLang="en-US" sz="2000" dirty="0">
                <a:latin typeface="Arial" panose="020B0604020202020204" pitchFamily="34" charset="0"/>
                <a:cs typeface="Arial" panose="020B0604020202020204" pitchFamily="34" charset="0"/>
              </a:rPr>
              <a:t>: </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NH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+ 1,5 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HCN + 3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CH</a:t>
            </a:r>
            <a:r>
              <a:rPr lang="en-GB" altLang="en-US" sz="2000" baseline="-25000" dirty="0">
                <a:latin typeface="Arial" panose="020B0604020202020204" pitchFamily="34" charset="0"/>
                <a:cs typeface="Arial" panose="020B0604020202020204" pitchFamily="34" charset="0"/>
              </a:rPr>
              <a:t>4</a:t>
            </a:r>
            <a:r>
              <a:rPr lang="en-GB" altLang="en-US" sz="2000" dirty="0">
                <a:latin typeface="Arial" panose="020B0604020202020204" pitchFamily="34" charset="0"/>
                <a:cs typeface="Arial" panose="020B0604020202020204" pitchFamily="34" charset="0"/>
              </a:rPr>
              <a:t> + NH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HCN + 3 H</a:t>
            </a:r>
            <a:r>
              <a:rPr lang="en-GB" altLang="en-US" sz="2000" baseline="-25000" dirty="0">
                <a:latin typeface="Arial" panose="020B0604020202020204" pitchFamily="34" charset="0"/>
                <a:cs typeface="Arial" panose="020B0604020202020204" pitchFamily="34" charset="0"/>
              </a:rPr>
              <a:t>2</a:t>
            </a:r>
          </a:p>
          <a:p>
            <a:pPr>
              <a:buNone/>
            </a:pP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procesy</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probíhají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vysoké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teploty</a:t>
            </a:r>
            <a:r>
              <a:rPr lang="en-GB" altLang="en-US" sz="2000" dirty="0">
                <a:latin typeface="Arial" panose="020B0604020202020204" pitchFamily="34" charset="0"/>
                <a:cs typeface="Arial" panose="020B0604020202020204" pitchFamily="34" charset="0"/>
              </a:rPr>
              <a:t> v 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ítomnosti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katalyzátoru</a:t>
            </a:r>
            <a:r>
              <a:rPr lang="en-GB" altLang="en-US" sz="2000" dirty="0">
                <a:latin typeface="Arial" panose="020B0604020202020204" pitchFamily="34" charset="0"/>
                <a:cs typeface="Arial" panose="020B0604020202020204" pitchFamily="34" charset="0"/>
              </a:rPr>
              <a:t> (Pt))</a:t>
            </a:r>
          </a:p>
          <a:p>
            <a:pPr>
              <a:buNone/>
            </a:pPr>
            <a:r>
              <a:rPr lang="en-GB" altLang="en-US" sz="2000" dirty="0">
                <a:latin typeface="Arial" panose="020B0604020202020204" pitchFamily="34" charset="0"/>
                <a:cs typeface="Arial" panose="020B0604020202020204" pitchFamily="34" charset="0"/>
              </a:rPr>
              <a:t>HCN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velmi</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slabá</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kyselina</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slabší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než</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uhli</a:t>
            </a:r>
            <a:r>
              <a:rPr lang="cs-CZ" altLang="en-US" sz="2000" dirty="0">
                <a:latin typeface="Arial" panose="020B0604020202020204" pitchFamily="34" charset="0"/>
                <a:cs typeface="Arial" panose="020B0604020202020204" pitchFamily="34" charset="0"/>
              </a:rPr>
              <a:t>č</a:t>
            </a:r>
            <a:r>
              <a:rPr lang="en-GB" altLang="en-US" sz="2000" dirty="0" err="1">
                <a:latin typeface="Arial" panose="020B0604020202020204" pitchFamily="34" charset="0"/>
                <a:cs typeface="Arial" panose="020B0604020202020204" pitchFamily="34" charset="0"/>
              </a:rPr>
              <a:t>itá</a:t>
            </a:r>
            <a:r>
              <a:rPr lang="en-GB" altLang="en-US" sz="2000" dirty="0">
                <a:latin typeface="Arial" panose="020B0604020202020204" pitchFamily="34" charset="0"/>
                <a:cs typeface="Arial" panose="020B0604020202020204" pitchFamily="34" charset="0"/>
              </a:rPr>
              <a:t>: </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KCN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CO</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KHCO</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 + HCN </a:t>
            </a:r>
          </a:p>
          <a:p>
            <a:pPr>
              <a:buNone/>
            </a:pPr>
            <a:endParaRPr lang="cs-CZ" altLang="en-US" sz="2000" dirty="0" smtClean="0">
              <a:latin typeface="Arial" panose="020B0604020202020204" pitchFamily="34" charset="0"/>
              <a:cs typeface="Arial" panose="020B0604020202020204" pitchFamily="34" charset="0"/>
            </a:endParaRPr>
          </a:p>
          <a:p>
            <a:pPr>
              <a:buNone/>
            </a:pPr>
            <a:r>
              <a:rPr lang="en-GB" altLang="en-US" sz="2000" b="1" dirty="0" err="1" smtClean="0">
                <a:latin typeface="Arial" panose="020B0604020202020204" pitchFamily="34" charset="0"/>
                <a:cs typeface="Arial" panose="020B0604020202020204" pitchFamily="34" charset="0"/>
              </a:rPr>
              <a:t>Kyanidy</a:t>
            </a:r>
            <a:r>
              <a:rPr lang="en-GB" altLang="en-US" sz="2000" dirty="0" smtClean="0">
                <a:latin typeface="Arial" panose="020B0604020202020204" pitchFamily="34" charset="0"/>
                <a:cs typeface="Arial" panose="020B0604020202020204" pitchFamily="34" charset="0"/>
              </a:rPr>
              <a:t> </a:t>
            </a:r>
            <a:endParaRPr lang="cs-CZ" altLang="en-US" sz="2000" dirty="0" smtClean="0">
              <a:latin typeface="Arial" panose="020B0604020202020204" pitchFamily="34" charset="0"/>
              <a:cs typeface="Arial" panose="020B0604020202020204" pitchFamily="34" charset="0"/>
            </a:endParaRPr>
          </a:p>
          <a:p>
            <a:pPr>
              <a:buNone/>
            </a:pP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kyanidy</a:t>
            </a:r>
            <a:r>
              <a:rPr lang="en-GB" altLang="en-US" sz="2000" dirty="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alkalických</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alk</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zemin</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vod</a:t>
            </a:r>
            <a:r>
              <a:rPr lang="cs-CZ" altLang="en-US" sz="2000" dirty="0">
                <a:latin typeface="Arial" panose="020B0604020202020204" pitchFamily="34" charset="0"/>
                <a:cs typeface="Arial" panose="020B0604020202020204" pitchFamily="34" charset="0"/>
              </a:rPr>
              <a:t>ě</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prudce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jedovaté</a:t>
            </a:r>
            <a:r>
              <a:rPr lang="en-GB" altLang="en-US" sz="2000" dirty="0">
                <a:latin typeface="Arial" panose="020B0604020202020204" pitchFamily="34" charset="0"/>
                <a:cs typeface="Arial" panose="020B0604020202020204" pitchFamily="34" charset="0"/>
              </a:rPr>
              <a:t> !  </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kyanid</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draselný</a:t>
            </a:r>
            <a:r>
              <a:rPr lang="en-GB" altLang="en-US" sz="2000" dirty="0">
                <a:latin typeface="Arial" panose="020B0604020202020204" pitchFamily="34" charset="0"/>
                <a:cs typeface="Arial" panose="020B0604020202020204" pitchFamily="34" charset="0"/>
              </a:rPr>
              <a:t> = </a:t>
            </a:r>
            <a:r>
              <a:rPr lang="en-GB" altLang="en-US" sz="2000" dirty="0" err="1">
                <a:latin typeface="Arial" panose="020B0604020202020204" pitchFamily="34" charset="0"/>
                <a:cs typeface="Arial" panose="020B0604020202020204" pitchFamily="34" charset="0"/>
              </a:rPr>
              <a:t>cyankali</a:t>
            </a:r>
            <a:r>
              <a:rPr lang="en-GB" altLang="en-US" sz="2000" dirty="0" smtClean="0">
                <a:latin typeface="Arial" panose="020B0604020202020204" pitchFamily="34" charset="0"/>
                <a:cs typeface="Arial" panose="020B0604020202020204" pitchFamily="34" charset="0"/>
              </a:rPr>
              <a:t>)</a:t>
            </a:r>
            <a:endParaRPr lang="cs-CZ" altLang="en-US" sz="2000" dirty="0" smtClean="0">
              <a:latin typeface="Arial" panose="020B0604020202020204" pitchFamily="34" charset="0"/>
              <a:cs typeface="Arial" panose="020B0604020202020204" pitchFamily="34" charset="0"/>
            </a:endParaRPr>
          </a:p>
          <a:p>
            <a:pPr>
              <a:buNone/>
            </a:pPr>
            <a:r>
              <a:rPr lang="cs-CZ" altLang="en-US" sz="2000" dirty="0" smtClean="0">
                <a:latin typeface="Arial" panose="020B0604020202020204" pitchFamily="34" charset="0"/>
                <a:cs typeface="Arial" panose="020B0604020202020204" pitchFamily="34" charset="0"/>
              </a:rPr>
              <a:t> </a:t>
            </a:r>
            <a:r>
              <a:rPr lang="en-GB" altLang="en-US" sz="2000" dirty="0" err="1" smtClean="0">
                <a:latin typeface="Arial" panose="020B0604020202020204" pitchFamily="34" charset="0"/>
                <a:cs typeface="Arial" panose="020B0604020202020204" pitchFamily="34" charset="0"/>
              </a:rPr>
              <a:t>kyanidy</a:t>
            </a:r>
            <a:r>
              <a:rPr lang="en-GB" altLang="en-US" sz="2000" dirty="0" smtClean="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smtClean="0">
                <a:latin typeface="Arial" panose="020B0604020202020204" pitchFamily="34" charset="0"/>
                <a:cs typeface="Arial" panose="020B0604020202020204" pitchFamily="34" charset="0"/>
              </a:rPr>
              <a:t>ech</a:t>
            </a:r>
            <a:r>
              <a:rPr lang="cs-CZ" altLang="en-US" sz="2000" dirty="0" err="1" smtClean="0">
                <a:latin typeface="Arial" panose="020B0604020202020204" pitchFamily="34" charset="0"/>
                <a:cs typeface="Arial" panose="020B0604020202020204" pitchFamily="34" charset="0"/>
              </a:rPr>
              <a:t>odných</a:t>
            </a:r>
            <a:r>
              <a:rPr lang="en-GB" altLang="en-US" sz="2000" dirty="0" smtClean="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kov</a:t>
            </a:r>
            <a:r>
              <a:rPr lang="cs-CZ" altLang="en-US" sz="2000" dirty="0">
                <a:latin typeface="Arial" panose="020B0604020202020204" pitchFamily="34" charset="0"/>
                <a:cs typeface="Arial" panose="020B0604020202020204" pitchFamily="34" charset="0"/>
              </a:rPr>
              <a:t>ů</a:t>
            </a:r>
            <a:r>
              <a:rPr lang="en-GB" altLang="en-US"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jsou </a:t>
            </a:r>
            <a:r>
              <a:rPr lang="en-GB" altLang="en-US" sz="2000" dirty="0" err="1" smtClean="0">
                <a:latin typeface="Arial" panose="020B0604020202020204" pitchFamily="34" charset="0"/>
                <a:cs typeface="Arial" panose="020B0604020202020204" pitchFamily="34" charset="0"/>
              </a:rPr>
              <a:t>nerozpustné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rozpustné</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jsou</a:t>
            </a:r>
            <a:r>
              <a:rPr lang="en-GB" altLang="en-US" sz="2000" dirty="0">
                <a:latin typeface="Arial" panose="020B0604020202020204" pitchFamily="34" charset="0"/>
                <a:cs typeface="Arial" panose="020B0604020202020204" pitchFamily="34" charset="0"/>
              </a:rPr>
              <a:t> </a:t>
            </a:r>
            <a:r>
              <a:rPr lang="cs-CZ" altLang="en-US" sz="2000" dirty="0" smtClean="0">
                <a:latin typeface="Arial" panose="020B0604020202020204" pitchFamily="34" charset="0"/>
                <a:cs typeface="Arial" panose="020B0604020202020204" pitchFamily="34" charset="0"/>
              </a:rPr>
              <a:t>k</a:t>
            </a:r>
            <a:r>
              <a:rPr lang="en-GB" altLang="en-US" sz="2000" dirty="0" err="1" smtClean="0">
                <a:latin typeface="Arial" panose="020B0604020202020204" pitchFamily="34" charset="0"/>
                <a:cs typeface="Arial" panose="020B0604020202020204" pitchFamily="34" charset="0"/>
              </a:rPr>
              <a:t>yanokomplexy</a:t>
            </a:r>
            <a:r>
              <a:rPr lang="en-GB" altLang="en-US" sz="2000" dirty="0">
                <a:latin typeface="Arial" panose="020B0604020202020204" pitchFamily="34" charset="0"/>
                <a:cs typeface="Arial" panose="020B0604020202020204" pitchFamily="34" charset="0"/>
              </a:rPr>
              <a:t>:</a:t>
            </a:r>
          </a:p>
          <a:p>
            <a:pPr algn="ctr">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Ni(CN)</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 + 2 KCN </a:t>
            </a: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 K</a:t>
            </a:r>
            <a:r>
              <a:rPr lang="en-GB"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Ni(CN)</a:t>
            </a:r>
            <a:r>
              <a:rPr lang="en-GB" altLang="en-US" sz="2000" baseline="-25000" dirty="0">
                <a:latin typeface="Arial" panose="020B0604020202020204" pitchFamily="34" charset="0"/>
                <a:cs typeface="Arial" panose="020B0604020202020204" pitchFamily="34" charset="0"/>
              </a:rPr>
              <a:t>4</a:t>
            </a:r>
            <a:r>
              <a:rPr lang="en-US" altLang="en-US" sz="2000" dirty="0">
                <a:latin typeface="Arial" panose="020B0604020202020204" pitchFamily="34" charset="0"/>
                <a:cs typeface="Arial" panose="020B0604020202020204" pitchFamily="34" charset="0"/>
              </a:rPr>
              <a:t>]</a:t>
            </a:r>
          </a:p>
          <a:p>
            <a:pPr>
              <a:buNone/>
            </a:pPr>
            <a:endParaRPr lang="cs-CZ" altLang="en-US" sz="2000" dirty="0">
              <a:latin typeface="Arial" panose="020B0604020202020204" pitchFamily="34" charset="0"/>
              <a:cs typeface="Arial" panose="020B0604020202020204" pitchFamily="34" charset="0"/>
            </a:endParaRPr>
          </a:p>
          <a:p>
            <a:pPr marL="0" indent="0">
              <a:buNone/>
            </a:pPr>
            <a:endParaRPr lang="cs-CZ" alt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849194"/>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17359</TotalTime>
  <Words>5635</Words>
  <Application>Microsoft Office PowerPoint</Application>
  <PresentationFormat>Předvádění na obrazovce (4:3)</PresentationFormat>
  <Paragraphs>891</Paragraphs>
  <Slides>108</Slides>
  <Notes>7</Notes>
  <HiddenSlides>0</HiddenSlides>
  <MMClips>0</MMClips>
  <ScaleCrop>false</ScaleCrop>
  <HeadingPairs>
    <vt:vector size="6" baseType="variant">
      <vt:variant>
        <vt:lpstr>Motiv</vt:lpstr>
      </vt:variant>
      <vt:variant>
        <vt:i4>1</vt:i4>
      </vt:variant>
      <vt:variant>
        <vt:lpstr>Vložené servery OLE</vt:lpstr>
      </vt:variant>
      <vt:variant>
        <vt:i4>2</vt:i4>
      </vt:variant>
      <vt:variant>
        <vt:lpstr>Nadpisy snímků</vt:lpstr>
      </vt:variant>
      <vt:variant>
        <vt:i4>108</vt:i4>
      </vt:variant>
    </vt:vector>
  </HeadingPairs>
  <TitlesOfParts>
    <vt:vector size="111" baseType="lpstr">
      <vt:lpstr>Motiv systému Office</vt:lpstr>
      <vt:lpstr>CorelPhotoPaint.Image.8</vt:lpstr>
      <vt:lpstr>Photo Editor Photo</vt:lpstr>
      <vt:lpstr>Tetrely</vt:lpstr>
      <vt:lpstr>Prvky IV. hlavní podskupiny:</vt:lpstr>
      <vt:lpstr>Prezentace aplikace PowerPoint</vt:lpstr>
      <vt:lpstr>Prezentace aplikace PowerPoint</vt:lpstr>
      <vt:lpstr>Prezentace aplikace PowerPoint</vt:lpstr>
      <vt:lpstr>Prezentace aplikace PowerPoint</vt:lpstr>
      <vt:lpstr>Stabilita alotropických modifikací uhlíku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Organické sloučeniny cínu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Hydridy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Karbidy</vt:lpstr>
      <vt:lpstr>Prezentace aplikace PowerPoint</vt:lpstr>
      <vt:lpstr>Prezentace aplikace PowerPoint</vt:lpstr>
      <vt:lpstr>Prezentace aplikace PowerPoint</vt:lpstr>
      <vt:lpstr>Prezentace aplikace PowerPoint</vt:lpstr>
      <vt:lpstr>Prezentace aplikace PowerPoint</vt:lpstr>
      <vt:lpstr>Halogenidy</vt:lpstr>
      <vt:lpstr>Prezentace aplikace PowerPoint</vt:lpstr>
      <vt:lpstr>Prezentace aplikace PowerPoint</vt:lpstr>
      <vt:lpstr>Oxosloučeniny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Polysiloxany (silikony)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Sloučeniny s dusíkem</vt:lpstr>
      <vt:lpstr>Prezentace aplikace PowerPoint</vt:lpstr>
      <vt:lpstr>Prezentace aplikace PowerPoint</vt:lpstr>
      <vt:lpstr>Prezentace aplikace PowerPoint</vt:lpstr>
      <vt:lpstr>Prezentace aplikace PowerPoint</vt:lpstr>
      <vt:lpstr>Kyanamid vápenatý (dusíkaté vápno)</vt:lpstr>
      <vt:lpstr>Prezentace aplikace PowerPoint</vt:lpstr>
      <vt:lpstr>Prezentace aplikace PowerPoint</vt:lpstr>
      <vt:lpstr>Prezentace aplikace PowerPoint</vt:lpstr>
      <vt:lpstr>Sloučeniny se sírou</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Lubomir Prokes</cp:lastModifiedBy>
  <cp:revision>490</cp:revision>
  <dcterms:created xsi:type="dcterms:W3CDTF">2019-03-08T12:12:50Z</dcterms:created>
  <dcterms:modified xsi:type="dcterms:W3CDTF">2019-03-28T14:58:32Z</dcterms:modified>
</cp:coreProperties>
</file>